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7" r:id="rId2"/>
    <p:sldId id="259" r:id="rId3"/>
  </p:sldIdLst>
  <p:sldSz cx="15338425" cy="10909300"/>
  <p:notesSz cx="6858000" cy="9144000"/>
  <p:defaultTextStyle>
    <a:defPPr>
      <a:defRPr lang="ko-KR"/>
    </a:defPPr>
    <a:lvl1pPr marL="0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49872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99744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49617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99489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749361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99233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249105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998977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00">
          <p15:clr>
            <a:srgbClr val="A4A3A4"/>
          </p15:clr>
        </p15:guide>
        <p15:guide id="2" orient="horz" pos="6316">
          <p15:clr>
            <a:srgbClr val="A4A3A4"/>
          </p15:clr>
        </p15:guide>
        <p15:guide id="3" pos="386">
          <p15:clr>
            <a:srgbClr val="A4A3A4"/>
          </p15:clr>
        </p15:guide>
        <p15:guide id="4" pos="9163">
          <p15:clr>
            <a:srgbClr val="A4A3A4"/>
          </p15:clr>
        </p15:guide>
        <p15:guide id="5" orient="horz" pos="6452">
          <p15:clr>
            <a:srgbClr val="A4A3A4"/>
          </p15:clr>
        </p15:guide>
        <p15:guide id="6" pos="9276">
          <p15:clr>
            <a:srgbClr val="A4A3A4"/>
          </p15:clr>
        </p15:guide>
        <p15:guide id="7" pos="4831">
          <p15:clr>
            <a:srgbClr val="A4A3A4"/>
          </p15:clr>
        </p15:guide>
        <p15:guide id="8" pos="4763">
          <p15:clr>
            <a:srgbClr val="A4A3A4"/>
          </p15:clr>
        </p15:guide>
        <p15:guide id="9" pos="48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9F9F9"/>
    <a:srgbClr val="5585BF"/>
    <a:srgbClr val="E46C5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98" autoAdjust="0"/>
    <p:restoredTop sz="99729" autoAdjust="0"/>
  </p:normalViewPr>
  <p:slideViewPr>
    <p:cSldViewPr showGuides="1">
      <p:cViewPr varScale="1">
        <p:scale>
          <a:sx n="57" d="100"/>
          <a:sy n="57" d="100"/>
        </p:scale>
        <p:origin x="-1218" y="-96"/>
      </p:cViewPr>
      <p:guideLst>
        <p:guide orient="horz" pos="1100"/>
        <p:guide orient="horz" pos="6316"/>
        <p:guide orient="horz" pos="6452"/>
        <p:guide pos="386"/>
        <p:guide pos="9163"/>
        <p:guide pos="9276"/>
        <p:guide pos="4831"/>
        <p:guide pos="4763"/>
        <p:guide pos="48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0" y="0"/>
            <a:ext cx="15338425" cy="10909300"/>
            <a:chOff x="0" y="0"/>
            <a:chExt cx="15338425" cy="10909300"/>
          </a:xfrm>
        </p:grpSpPr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r="45978"/>
            <a:stretch>
              <a:fillRect/>
            </a:stretch>
          </p:blipFill>
          <p:spPr bwMode="auto">
            <a:xfrm>
              <a:off x="0" y="0"/>
              <a:ext cx="4200525" cy="10909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 l="60557"/>
            <a:stretch>
              <a:fillRect/>
            </a:stretch>
          </p:blipFill>
          <p:spPr bwMode="auto">
            <a:xfrm>
              <a:off x="12271513" y="0"/>
              <a:ext cx="3066912" cy="10909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276068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5481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1499744" rtl="0" eaLnBrk="1" latinLnBrk="1" hangingPunct="1"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2404" indent="-562404" algn="l" defTabSz="1499744" rtl="0" eaLnBrk="1" latinLnBrk="1" hangingPunct="1">
        <a:spcBef>
          <a:spcPct val="20000"/>
        </a:spcBef>
        <a:buFont typeface="Arial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1pPr>
      <a:lvl2pPr marL="1218542" indent="-468670" algn="l" defTabSz="1499744" rtl="0" eaLnBrk="1" latinLnBrk="1" hangingPunct="1">
        <a:spcBef>
          <a:spcPct val="20000"/>
        </a:spcBef>
        <a:buFont typeface="Arial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1874681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24553" indent="-374937" algn="l" defTabSz="1499744" rtl="0" eaLnBrk="1" latinLnBrk="1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74425" indent="-374937" algn="l" defTabSz="1499744" rtl="0" eaLnBrk="1" latinLnBrk="1" hangingPunct="1">
        <a:spcBef>
          <a:spcPct val="20000"/>
        </a:spcBef>
        <a:buFont typeface="Arial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24297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874170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24042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373914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9872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99744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49617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99489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749361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99233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249105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98977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직사각형 247"/>
          <p:cNvSpPr/>
          <p:nvPr/>
        </p:nvSpPr>
        <p:spPr>
          <a:xfrm>
            <a:off x="1197000" y="8229600"/>
            <a:ext cx="13528650" cy="201295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7" name="직사각형 246"/>
          <p:cNvSpPr/>
          <p:nvPr/>
        </p:nvSpPr>
        <p:spPr>
          <a:xfrm>
            <a:off x="1197000" y="4359734"/>
            <a:ext cx="13528650" cy="1926766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5" name="TextBox 194"/>
          <p:cNvSpPr txBox="1"/>
          <p:nvPr/>
        </p:nvSpPr>
        <p:spPr>
          <a:xfrm>
            <a:off x="593842" y="1746250"/>
            <a:ext cx="1413180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WBS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기반의 설계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-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건설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-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유지관리 정보 </a:t>
            </a:r>
            <a:r>
              <a:rPr lang="ko-KR" altLang="en-US" sz="13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선순환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체계 구축</a:t>
            </a:r>
            <a:endParaRPr lang="en-US" altLang="ko-KR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1)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 중심의 업무 기능과 구축시스템 연관 관계 이해</a:t>
            </a:r>
            <a:endParaRPr lang="en-US" altLang="ko-KR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가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도로기술분야 설계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-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건설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-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유지관리 주요 업무의 흐름</a:t>
            </a:r>
            <a:endParaRPr lang="en-US" altLang="ko-K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5" name="직사각형 204"/>
          <p:cNvSpPr/>
          <p:nvPr/>
        </p:nvSpPr>
        <p:spPr>
          <a:xfrm>
            <a:off x="1200294" y="2817323"/>
            <a:ext cx="13525355" cy="49737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/>
          </a:bodyPr>
          <a:lstStyle/>
          <a:p>
            <a:pPr algn="ctr"/>
            <a:endParaRPr lang="ko-KR" altLang="en-US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06" name="직사각형 205"/>
          <p:cNvSpPr/>
          <p:nvPr/>
        </p:nvSpPr>
        <p:spPr>
          <a:xfrm rot="5400000">
            <a:off x="-2508908" y="6526870"/>
            <a:ext cx="6837364" cy="594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defTabSz="914400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lang="ko-KR" altLang="en-US" sz="1200" spc="-50" dirty="0">
              <a:solidFill>
                <a:schemeClr val="tx1">
                  <a:lumMod val="95000"/>
                  <a:lumOff val="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sp>
        <p:nvSpPr>
          <p:cNvPr id="207" name="직사각형 206"/>
          <p:cNvSpPr/>
          <p:nvPr/>
        </p:nvSpPr>
        <p:spPr>
          <a:xfrm>
            <a:off x="678252" y="3472334"/>
            <a:ext cx="475861" cy="72277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 algn="ctr">
              <a:defRPr/>
            </a:pP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기관</a:t>
            </a:r>
          </a:p>
        </p:txBody>
      </p:sp>
      <p:cxnSp>
        <p:nvCxnSpPr>
          <p:cNvPr id="208" name="직선 연결선 207"/>
          <p:cNvCxnSpPr/>
          <p:nvPr/>
        </p:nvCxnSpPr>
        <p:spPr>
          <a:xfrm rot="16200000" flipH="1">
            <a:off x="918480" y="4129453"/>
            <a:ext cx="0" cy="459675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sp>
        <p:nvSpPr>
          <p:cNvPr id="209" name="직사각형 208"/>
          <p:cNvSpPr/>
          <p:nvPr/>
        </p:nvSpPr>
        <p:spPr>
          <a:xfrm>
            <a:off x="678252" y="4939546"/>
            <a:ext cx="475861" cy="72277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 algn="ctr">
              <a:defRPr/>
            </a:pP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설계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/</a:t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건설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부서</a:t>
            </a:r>
          </a:p>
        </p:txBody>
      </p:sp>
      <p:sp>
        <p:nvSpPr>
          <p:cNvPr id="216" name="순서도: 추출 215"/>
          <p:cNvSpPr/>
          <p:nvPr/>
        </p:nvSpPr>
        <p:spPr>
          <a:xfrm flipH="1">
            <a:off x="1121884" y="2813844"/>
            <a:ext cx="179072" cy="500856"/>
          </a:xfrm>
          <a:prstGeom prst="flowChartExtra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" name="직각 삼각형 216"/>
          <p:cNvSpPr/>
          <p:nvPr/>
        </p:nvSpPr>
        <p:spPr>
          <a:xfrm flipH="1">
            <a:off x="612776" y="2809875"/>
            <a:ext cx="594000" cy="604838"/>
          </a:xfrm>
          <a:prstGeom prst="rt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defTabSz="914400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lang="ko-KR" altLang="en-US" sz="1200" spc="-50" dirty="0" smtClean="0">
              <a:solidFill>
                <a:schemeClr val="tx1">
                  <a:lumMod val="95000"/>
                  <a:lumOff val="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</a:endParaRPr>
          </a:p>
        </p:txBody>
      </p:sp>
      <p:grpSp>
        <p:nvGrpSpPr>
          <p:cNvPr id="233" name="그룹 232"/>
          <p:cNvGrpSpPr/>
          <p:nvPr/>
        </p:nvGrpSpPr>
        <p:grpSpPr>
          <a:xfrm>
            <a:off x="1419030" y="2847975"/>
            <a:ext cx="13095256" cy="549686"/>
            <a:chOff x="1584328" y="2847975"/>
            <a:chExt cx="12147549" cy="549686"/>
          </a:xfrm>
        </p:grpSpPr>
        <p:grpSp>
          <p:nvGrpSpPr>
            <p:cNvPr id="218" name="그룹 369"/>
            <p:cNvGrpSpPr/>
            <p:nvPr/>
          </p:nvGrpSpPr>
          <p:grpSpPr>
            <a:xfrm>
              <a:off x="1584328" y="2847975"/>
              <a:ext cx="3938425" cy="549686"/>
              <a:chOff x="4517532" y="3228644"/>
              <a:chExt cx="1227107" cy="639810"/>
            </a:xfrm>
          </p:grpSpPr>
          <p:sp>
            <p:nvSpPr>
              <p:cNvPr id="219" name="양쪽 모서리가 둥근 사각형 218"/>
              <p:cNvSpPr/>
              <p:nvPr/>
            </p:nvSpPr>
            <p:spPr>
              <a:xfrm>
                <a:off x="4544270" y="3309023"/>
                <a:ext cx="1200369" cy="462507"/>
              </a:xfrm>
              <a:prstGeom prst="round2Same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20" name="그룹 213"/>
              <p:cNvGrpSpPr/>
              <p:nvPr/>
            </p:nvGrpSpPr>
            <p:grpSpPr>
              <a:xfrm>
                <a:off x="4517532" y="3228644"/>
                <a:ext cx="1216499" cy="639810"/>
                <a:chOff x="3142729" y="3228644"/>
                <a:chExt cx="1216499" cy="639810"/>
              </a:xfrm>
            </p:grpSpPr>
            <p:sp>
              <p:nvSpPr>
                <p:cNvPr id="221" name="양쪽 모서리가 둥근 사각형 220"/>
                <p:cNvSpPr/>
                <p:nvPr/>
              </p:nvSpPr>
              <p:spPr>
                <a:xfrm>
                  <a:off x="3142729" y="3341144"/>
                  <a:ext cx="1216499" cy="430385"/>
                </a:xfrm>
                <a:prstGeom prst="round2Same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2" name="타원 221"/>
                <p:cNvSpPr/>
                <p:nvPr/>
              </p:nvSpPr>
              <p:spPr>
                <a:xfrm>
                  <a:off x="3296995" y="3228644"/>
                  <a:ext cx="907966" cy="639810"/>
                </a:xfrm>
                <a:prstGeom prst="ellipse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 anchorCtr="0"/>
                <a:lstStyle/>
                <a:p>
                  <a:pPr marL="0" lvl="2" indent="-180975" algn="ctr">
                    <a:defRPr/>
                  </a:pPr>
                  <a:r>
                    <a:rPr lang="ko-KR" altLang="en-US" sz="14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설계</a:t>
                  </a:r>
                </a:p>
              </p:txBody>
            </p:sp>
          </p:grpSp>
        </p:grpSp>
        <p:grpSp>
          <p:nvGrpSpPr>
            <p:cNvPr id="223" name="그룹 369"/>
            <p:cNvGrpSpPr/>
            <p:nvPr/>
          </p:nvGrpSpPr>
          <p:grpSpPr>
            <a:xfrm>
              <a:off x="5688890" y="2847975"/>
              <a:ext cx="3938425" cy="549686"/>
              <a:chOff x="4517532" y="3228644"/>
              <a:chExt cx="1227107" cy="639810"/>
            </a:xfrm>
          </p:grpSpPr>
          <p:sp>
            <p:nvSpPr>
              <p:cNvPr id="224" name="양쪽 모서리가 둥근 사각형 223"/>
              <p:cNvSpPr/>
              <p:nvPr/>
            </p:nvSpPr>
            <p:spPr>
              <a:xfrm>
                <a:off x="4544270" y="3309023"/>
                <a:ext cx="1200369" cy="462507"/>
              </a:xfrm>
              <a:prstGeom prst="round2Same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25" name="그룹 213"/>
              <p:cNvGrpSpPr/>
              <p:nvPr/>
            </p:nvGrpSpPr>
            <p:grpSpPr>
              <a:xfrm>
                <a:off x="4517532" y="3228644"/>
                <a:ext cx="1216499" cy="639810"/>
                <a:chOff x="3142729" y="3228644"/>
                <a:chExt cx="1216499" cy="639810"/>
              </a:xfrm>
            </p:grpSpPr>
            <p:sp>
              <p:nvSpPr>
                <p:cNvPr id="226" name="양쪽 모서리가 둥근 사각형 225"/>
                <p:cNvSpPr/>
                <p:nvPr/>
              </p:nvSpPr>
              <p:spPr>
                <a:xfrm>
                  <a:off x="3142729" y="3341144"/>
                  <a:ext cx="1216499" cy="430385"/>
                </a:xfrm>
                <a:prstGeom prst="round2Same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7" name="타원 226"/>
                <p:cNvSpPr/>
                <p:nvPr/>
              </p:nvSpPr>
              <p:spPr>
                <a:xfrm>
                  <a:off x="3296995" y="3228644"/>
                  <a:ext cx="907966" cy="639810"/>
                </a:xfrm>
                <a:prstGeom prst="ellipse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 anchorCtr="0"/>
                <a:lstStyle/>
                <a:p>
                  <a:pPr marL="0" lvl="2" indent="-180975" algn="ctr">
                    <a:defRPr/>
                  </a:pPr>
                  <a:r>
                    <a:rPr lang="ko-KR" altLang="en-US" sz="14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건설</a:t>
                  </a:r>
                </a:p>
              </p:txBody>
            </p:sp>
          </p:grpSp>
        </p:grpSp>
        <p:grpSp>
          <p:nvGrpSpPr>
            <p:cNvPr id="228" name="그룹 369"/>
            <p:cNvGrpSpPr/>
            <p:nvPr/>
          </p:nvGrpSpPr>
          <p:grpSpPr>
            <a:xfrm>
              <a:off x="9793452" y="2847975"/>
              <a:ext cx="3938425" cy="549686"/>
              <a:chOff x="4517532" y="3228644"/>
              <a:chExt cx="1227107" cy="639810"/>
            </a:xfrm>
          </p:grpSpPr>
          <p:sp>
            <p:nvSpPr>
              <p:cNvPr id="229" name="양쪽 모서리가 둥근 사각형 228"/>
              <p:cNvSpPr/>
              <p:nvPr/>
            </p:nvSpPr>
            <p:spPr>
              <a:xfrm>
                <a:off x="4544270" y="3309023"/>
                <a:ext cx="1200369" cy="462507"/>
              </a:xfrm>
              <a:prstGeom prst="round2Same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30" name="그룹 213"/>
              <p:cNvGrpSpPr/>
              <p:nvPr/>
            </p:nvGrpSpPr>
            <p:grpSpPr>
              <a:xfrm>
                <a:off x="4517532" y="3228644"/>
                <a:ext cx="1216499" cy="639810"/>
                <a:chOff x="3142729" y="3228644"/>
                <a:chExt cx="1216499" cy="639810"/>
              </a:xfrm>
            </p:grpSpPr>
            <p:sp>
              <p:nvSpPr>
                <p:cNvPr id="231" name="양쪽 모서리가 둥근 사각형 230"/>
                <p:cNvSpPr/>
                <p:nvPr/>
              </p:nvSpPr>
              <p:spPr>
                <a:xfrm>
                  <a:off x="3142729" y="3341144"/>
                  <a:ext cx="1216499" cy="430385"/>
                </a:xfrm>
                <a:prstGeom prst="round2Same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2" name="타원 231"/>
                <p:cNvSpPr/>
                <p:nvPr/>
              </p:nvSpPr>
              <p:spPr>
                <a:xfrm>
                  <a:off x="3296995" y="3228644"/>
                  <a:ext cx="907966" cy="639810"/>
                </a:xfrm>
                <a:prstGeom prst="ellipse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 anchorCtr="0"/>
                <a:lstStyle/>
                <a:p>
                  <a:pPr marL="0" lvl="2" indent="-180975" algn="ctr">
                    <a:defRPr/>
                  </a:pPr>
                  <a:r>
                    <a:rPr lang="ko-KR" altLang="en-US" sz="1400" dirty="0" smtClean="0">
                      <a:solidFill>
                        <a:schemeClr val="accent1">
                          <a:lumMod val="7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유지관리</a:t>
                  </a:r>
                </a:p>
              </p:txBody>
            </p:sp>
          </p:grpSp>
        </p:grpSp>
      </p:grpSp>
      <p:cxnSp>
        <p:nvCxnSpPr>
          <p:cNvPr id="235" name="직선 연결선 234"/>
          <p:cNvCxnSpPr/>
          <p:nvPr/>
        </p:nvCxnSpPr>
        <p:spPr>
          <a:xfrm rot="16200000" flipH="1">
            <a:off x="918480" y="7997121"/>
            <a:ext cx="0" cy="459675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cxnSp>
        <p:nvCxnSpPr>
          <p:cNvPr id="236" name="직선 연결선 235"/>
          <p:cNvCxnSpPr/>
          <p:nvPr/>
        </p:nvCxnSpPr>
        <p:spPr>
          <a:xfrm rot="16200000" flipH="1">
            <a:off x="918481" y="6045285"/>
            <a:ext cx="0" cy="459675"/>
          </a:xfrm>
          <a:prstGeom prst="line">
            <a:avLst/>
          </a:prstGeom>
          <a:noFill/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cxnSp>
        <p:nvCxnSpPr>
          <p:cNvPr id="242" name="직선 연결선 241"/>
          <p:cNvCxnSpPr/>
          <p:nvPr/>
        </p:nvCxnSpPr>
        <p:spPr>
          <a:xfrm>
            <a:off x="5744046" y="3390900"/>
            <a:ext cx="0" cy="685165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직선 연결선 243"/>
          <p:cNvCxnSpPr/>
          <p:nvPr/>
        </p:nvCxnSpPr>
        <p:spPr>
          <a:xfrm>
            <a:off x="10160917" y="3390900"/>
            <a:ext cx="0" cy="685165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직사각형 244"/>
          <p:cNvSpPr/>
          <p:nvPr/>
        </p:nvSpPr>
        <p:spPr>
          <a:xfrm>
            <a:off x="678252" y="6926580"/>
            <a:ext cx="475861" cy="65504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 algn="ctr">
              <a:defRPr/>
            </a:pPr>
            <a:r>
              <a:rPr lang="ko-KR" altLang="en-US" sz="13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시공사</a:t>
            </a:r>
            <a:endParaRPr lang="ko-KR" altLang="en-US" sz="1300" dirty="0" smtClean="0">
              <a:solidFill>
                <a:schemeClr val="tx1">
                  <a:lumMod val="95000"/>
                  <a:lumOff val="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6" name="직사각형 245"/>
          <p:cNvSpPr/>
          <p:nvPr/>
        </p:nvSpPr>
        <p:spPr>
          <a:xfrm>
            <a:off x="678252" y="8793480"/>
            <a:ext cx="475861" cy="86725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 algn="ctr">
              <a:defRPr/>
            </a:pP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본사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/</a:t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지사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</a:b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현업</a:t>
            </a:r>
            <a:r>
              <a:rPr lang="en-US" altLang="ko-KR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</a:t>
            </a:r>
          </a:p>
        </p:txBody>
      </p:sp>
      <p:grpSp>
        <p:nvGrpSpPr>
          <p:cNvPr id="388" name="그룹 387"/>
          <p:cNvGrpSpPr/>
          <p:nvPr/>
        </p:nvGrpSpPr>
        <p:grpSpPr>
          <a:xfrm>
            <a:off x="1445893" y="3432135"/>
            <a:ext cx="13121563" cy="6642593"/>
            <a:chOff x="16521044" y="3474987"/>
            <a:chExt cx="13121563" cy="6810658"/>
          </a:xfrm>
        </p:grpSpPr>
        <p:sp>
          <p:nvSpPr>
            <p:cNvPr id="252" name="모서리가 둥근 직사각형 251"/>
            <p:cNvSpPr/>
            <p:nvPr/>
          </p:nvSpPr>
          <p:spPr>
            <a:xfrm>
              <a:off x="16634593" y="3474987"/>
              <a:ext cx="810275" cy="31140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민원제기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53" name="직사각형 252"/>
            <p:cNvSpPr/>
            <p:nvPr/>
          </p:nvSpPr>
          <p:spPr>
            <a:xfrm>
              <a:off x="16634593" y="506648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사업계획 </a:t>
              </a:r>
              <a:r>
                <a:rPr lang="en-US" altLang="ko-KR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/>
              </a:r>
              <a:br>
                <a:rPr lang="en-US" altLang="ko-KR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</a:b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수립</a:t>
              </a:r>
            </a:p>
          </p:txBody>
        </p:sp>
        <p:sp>
          <p:nvSpPr>
            <p:cNvPr id="254" name="모서리가 둥근 직사각형 253"/>
            <p:cNvSpPr/>
            <p:nvPr/>
          </p:nvSpPr>
          <p:spPr>
            <a:xfrm>
              <a:off x="16634593" y="4505954"/>
              <a:ext cx="810275" cy="37368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기본설계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성과품</a:t>
              </a: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인계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55" name="직사각형 254"/>
            <p:cNvSpPr/>
            <p:nvPr/>
          </p:nvSpPr>
          <p:spPr>
            <a:xfrm>
              <a:off x="16634593" y="5564729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현황조사</a:t>
              </a:r>
            </a:p>
          </p:txBody>
        </p:sp>
        <p:cxnSp>
          <p:nvCxnSpPr>
            <p:cNvPr id="256" name="AutoShape 48"/>
            <p:cNvCxnSpPr>
              <a:cxnSpLocks noChangeShapeType="1"/>
              <a:stCxn id="254" idx="2"/>
              <a:endCxn id="253" idx="0"/>
            </p:cNvCxnSpPr>
            <p:nvPr/>
          </p:nvCxnSpPr>
          <p:spPr bwMode="auto">
            <a:xfrm>
              <a:off x="17039731" y="4879639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AutoShape 48"/>
            <p:cNvCxnSpPr>
              <a:cxnSpLocks noChangeShapeType="1"/>
              <a:stCxn id="253" idx="2"/>
              <a:endCxn id="255" idx="0"/>
            </p:cNvCxnSpPr>
            <p:nvPr/>
          </p:nvCxnSpPr>
          <p:spPr bwMode="auto">
            <a:xfrm>
              <a:off x="17039731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8" name="직사각형 257"/>
            <p:cNvSpPr/>
            <p:nvPr/>
          </p:nvSpPr>
          <p:spPr>
            <a:xfrm>
              <a:off x="16634593" y="6000695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민원접수</a:t>
              </a:r>
            </a:p>
          </p:txBody>
        </p:sp>
        <p:sp>
          <p:nvSpPr>
            <p:cNvPr id="259" name="직사각형 258"/>
            <p:cNvSpPr/>
            <p:nvPr/>
          </p:nvSpPr>
          <p:spPr>
            <a:xfrm>
              <a:off x="17705020" y="6000695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민원처리</a:t>
              </a:r>
            </a:p>
          </p:txBody>
        </p:sp>
        <p:cxnSp>
          <p:nvCxnSpPr>
            <p:cNvPr id="260" name="AutoShape 48"/>
            <p:cNvCxnSpPr>
              <a:cxnSpLocks noChangeShapeType="1"/>
              <a:stCxn id="258" idx="3"/>
              <a:endCxn id="259" idx="1"/>
            </p:cNvCxnSpPr>
            <p:nvPr/>
          </p:nvCxnSpPr>
          <p:spPr bwMode="auto">
            <a:xfrm>
              <a:off x="17444869" y="6156398"/>
              <a:ext cx="260151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AutoShape 74"/>
            <p:cNvCxnSpPr>
              <a:cxnSpLocks noChangeShapeType="1"/>
              <a:stCxn id="252" idx="1"/>
              <a:endCxn id="258" idx="1"/>
            </p:cNvCxnSpPr>
            <p:nvPr/>
          </p:nvCxnSpPr>
          <p:spPr bwMode="auto">
            <a:xfrm rot="10800000" flipV="1">
              <a:off x="16634593" y="3630690"/>
              <a:ext cx="12700" cy="2525708"/>
            </a:xfrm>
            <a:prstGeom prst="bentConnector3">
              <a:avLst>
                <a:gd name="adj1" fmla="val 180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2" name="직사각형 261"/>
            <p:cNvSpPr/>
            <p:nvPr/>
          </p:nvSpPr>
          <p:spPr>
            <a:xfrm>
              <a:off x="17705020" y="556472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최적노선선정</a:t>
              </a:r>
            </a:p>
          </p:txBody>
        </p:sp>
        <p:cxnSp>
          <p:nvCxnSpPr>
            <p:cNvPr id="263" name="AutoShape 48"/>
            <p:cNvCxnSpPr>
              <a:cxnSpLocks noChangeShapeType="1"/>
              <a:stCxn id="255" idx="3"/>
              <a:endCxn id="262" idx="1"/>
            </p:cNvCxnSpPr>
            <p:nvPr/>
          </p:nvCxnSpPr>
          <p:spPr bwMode="auto">
            <a:xfrm>
              <a:off x="17444869" y="5720431"/>
              <a:ext cx="260151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직사각형 263"/>
            <p:cNvSpPr/>
            <p:nvPr/>
          </p:nvSpPr>
          <p:spPr>
            <a:xfrm>
              <a:off x="17705020" y="5066482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설계기준 </a:t>
              </a:r>
              <a:r>
                <a:rPr lang="en-US" altLang="ko-KR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검토</a:t>
              </a:r>
            </a:p>
          </p:txBody>
        </p:sp>
        <p:sp>
          <p:nvSpPr>
            <p:cNvPr id="265" name="직사각형 264"/>
            <p:cNvSpPr/>
            <p:nvPr/>
          </p:nvSpPr>
          <p:spPr>
            <a:xfrm>
              <a:off x="17705020" y="4568234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현황측량</a:t>
              </a:r>
              <a:endParaRPr lang="ko-KR" altLang="en-US" sz="1000" dirty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66" name="직사각형 265"/>
            <p:cNvSpPr/>
            <p:nvPr/>
          </p:nvSpPr>
          <p:spPr>
            <a:xfrm>
              <a:off x="18785387" y="456823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공종별</a:t>
              </a:r>
              <a:endParaRPr lang="en-US" altLang="ko-KR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상세설계</a:t>
              </a:r>
            </a:p>
          </p:txBody>
        </p:sp>
        <p:sp>
          <p:nvSpPr>
            <p:cNvPr id="267" name="직사각형 266"/>
            <p:cNvSpPr/>
            <p:nvPr/>
          </p:nvSpPr>
          <p:spPr>
            <a:xfrm>
              <a:off x="17907589" y="3696302"/>
              <a:ext cx="607707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관계기관</a:t>
              </a:r>
              <a:endParaRPr lang="en-US" altLang="ko-KR" sz="1000" dirty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협의</a:t>
              </a:r>
            </a:p>
          </p:txBody>
        </p:sp>
        <p:sp>
          <p:nvSpPr>
            <p:cNvPr id="268" name="직사각형 267"/>
            <p:cNvSpPr/>
            <p:nvPr/>
          </p:nvSpPr>
          <p:spPr>
            <a:xfrm>
              <a:off x="18785387" y="5564729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내용검토</a:t>
              </a:r>
            </a:p>
          </p:txBody>
        </p:sp>
        <p:sp>
          <p:nvSpPr>
            <p:cNvPr id="269" name="직사각형 268"/>
            <p:cNvSpPr/>
            <p:nvPr/>
          </p:nvSpPr>
          <p:spPr>
            <a:xfrm>
              <a:off x="18785387" y="506648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설계성과품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작성</a:t>
              </a:r>
            </a:p>
          </p:txBody>
        </p:sp>
        <p:sp>
          <p:nvSpPr>
            <p:cNvPr id="270" name="직사각형 269"/>
            <p:cNvSpPr/>
            <p:nvPr/>
          </p:nvSpPr>
          <p:spPr>
            <a:xfrm>
              <a:off x="19865754" y="3883145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민원회신</a:t>
              </a:r>
            </a:p>
          </p:txBody>
        </p:sp>
        <p:sp>
          <p:nvSpPr>
            <p:cNvPr id="271" name="직사각형 270"/>
            <p:cNvSpPr/>
            <p:nvPr/>
          </p:nvSpPr>
          <p:spPr>
            <a:xfrm>
              <a:off x="18785387" y="6000695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성과품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/>
              </a:r>
              <a:b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</a:b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심사</a:t>
              </a:r>
              <a:endParaRPr lang="ko-KR" altLang="en-US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72" name="직사각형 271"/>
            <p:cNvSpPr/>
            <p:nvPr/>
          </p:nvSpPr>
          <p:spPr>
            <a:xfrm>
              <a:off x="19865754" y="6000695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설계심의</a:t>
              </a:r>
            </a:p>
          </p:txBody>
        </p:sp>
        <p:sp>
          <p:nvSpPr>
            <p:cNvPr id="273" name="직사각형 272"/>
            <p:cNvSpPr/>
            <p:nvPr/>
          </p:nvSpPr>
          <p:spPr>
            <a:xfrm>
              <a:off x="19865754" y="556472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</a:t>
              </a:r>
            </a:p>
          </p:txBody>
        </p:sp>
        <p:sp>
          <p:nvSpPr>
            <p:cNvPr id="274" name="모서리가 둥근 직사각형 273"/>
            <p:cNvSpPr/>
            <p:nvPr/>
          </p:nvSpPr>
          <p:spPr>
            <a:xfrm>
              <a:off x="19865754" y="5066482"/>
              <a:ext cx="810275" cy="31140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실시설계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성과품송부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275" name="AutoShape 48"/>
            <p:cNvCxnSpPr>
              <a:cxnSpLocks noChangeShapeType="1"/>
              <a:stCxn id="262" idx="0"/>
              <a:endCxn id="264" idx="2"/>
            </p:cNvCxnSpPr>
            <p:nvPr/>
          </p:nvCxnSpPr>
          <p:spPr bwMode="auto">
            <a:xfrm flipV="1">
              <a:off x="18110158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AutoShape 48"/>
            <p:cNvCxnSpPr>
              <a:cxnSpLocks noChangeShapeType="1"/>
              <a:stCxn id="264" idx="0"/>
              <a:endCxn id="265" idx="2"/>
            </p:cNvCxnSpPr>
            <p:nvPr/>
          </p:nvCxnSpPr>
          <p:spPr bwMode="auto">
            <a:xfrm flipV="1">
              <a:off x="18110158" y="4879639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AutoShape 48"/>
            <p:cNvCxnSpPr>
              <a:cxnSpLocks noChangeShapeType="1"/>
              <a:stCxn id="265" idx="3"/>
              <a:endCxn id="266" idx="1"/>
            </p:cNvCxnSpPr>
            <p:nvPr/>
          </p:nvCxnSpPr>
          <p:spPr bwMode="auto">
            <a:xfrm>
              <a:off x="18515295" y="4723937"/>
              <a:ext cx="270092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AutoShape 48"/>
            <p:cNvCxnSpPr>
              <a:cxnSpLocks noChangeShapeType="1"/>
              <a:stCxn id="266" idx="2"/>
              <a:endCxn id="269" idx="0"/>
            </p:cNvCxnSpPr>
            <p:nvPr/>
          </p:nvCxnSpPr>
          <p:spPr bwMode="auto">
            <a:xfrm>
              <a:off x="19190525" y="4879639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AutoShape 48"/>
            <p:cNvCxnSpPr>
              <a:cxnSpLocks noChangeShapeType="1"/>
              <a:stCxn id="269" idx="2"/>
              <a:endCxn id="268" idx="0"/>
            </p:cNvCxnSpPr>
            <p:nvPr/>
          </p:nvCxnSpPr>
          <p:spPr bwMode="auto">
            <a:xfrm>
              <a:off x="19190525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AutoShape 48"/>
            <p:cNvCxnSpPr>
              <a:cxnSpLocks noChangeShapeType="1"/>
              <a:stCxn id="268" idx="3"/>
              <a:endCxn id="273" idx="1"/>
            </p:cNvCxnSpPr>
            <p:nvPr/>
          </p:nvCxnSpPr>
          <p:spPr bwMode="auto">
            <a:xfrm>
              <a:off x="19595662" y="5720431"/>
              <a:ext cx="270092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AutoShape 48"/>
            <p:cNvCxnSpPr>
              <a:cxnSpLocks noChangeShapeType="1"/>
              <a:stCxn id="273" idx="0"/>
            </p:cNvCxnSpPr>
            <p:nvPr/>
          </p:nvCxnSpPr>
          <p:spPr bwMode="auto">
            <a:xfrm flipV="1">
              <a:off x="20270892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AutoShape 48"/>
            <p:cNvCxnSpPr>
              <a:cxnSpLocks noChangeShapeType="1"/>
              <a:stCxn id="271" idx="0"/>
              <a:endCxn id="268" idx="2"/>
            </p:cNvCxnSpPr>
            <p:nvPr/>
          </p:nvCxnSpPr>
          <p:spPr bwMode="auto">
            <a:xfrm flipV="1">
              <a:off x="19190525" y="5876134"/>
              <a:ext cx="0" cy="124562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AutoShape 48"/>
            <p:cNvCxnSpPr>
              <a:cxnSpLocks noChangeShapeType="1"/>
              <a:stCxn id="271" idx="3"/>
              <a:endCxn id="272" idx="1"/>
            </p:cNvCxnSpPr>
            <p:nvPr/>
          </p:nvCxnSpPr>
          <p:spPr bwMode="auto">
            <a:xfrm>
              <a:off x="19595662" y="6156398"/>
              <a:ext cx="270092" cy="0"/>
            </a:xfrm>
            <a:prstGeom prst="straightConnector1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  <a:round/>
              <a:headEnd/>
              <a:tailEnd type="none" w="med" len="med"/>
            </a:ln>
            <a:effectLst/>
          </p:spPr>
        </p:cxnSp>
        <p:cxnSp>
          <p:nvCxnSpPr>
            <p:cNvPr id="284" name="AutoShape 74"/>
            <p:cNvCxnSpPr>
              <a:cxnSpLocks noChangeShapeType="1"/>
              <a:stCxn id="259" idx="3"/>
              <a:endCxn id="270" idx="1"/>
            </p:cNvCxnSpPr>
            <p:nvPr/>
          </p:nvCxnSpPr>
          <p:spPr bwMode="auto">
            <a:xfrm flipV="1">
              <a:off x="18515295" y="4038847"/>
              <a:ext cx="1350459" cy="2117551"/>
            </a:xfrm>
            <a:prstGeom prst="bentConnector3">
              <a:avLst>
                <a:gd name="adj1" fmla="val 7757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AutoShape 74"/>
            <p:cNvCxnSpPr>
              <a:cxnSpLocks noChangeShapeType="1"/>
              <a:stCxn id="267" idx="3"/>
              <a:endCxn id="266" idx="0"/>
            </p:cNvCxnSpPr>
            <p:nvPr/>
          </p:nvCxnSpPr>
          <p:spPr bwMode="auto">
            <a:xfrm>
              <a:off x="18515295" y="3852004"/>
              <a:ext cx="675229" cy="716230"/>
            </a:xfrm>
            <a:prstGeom prst="bentConnector2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모서리가 둥근 직사각형 285"/>
            <p:cNvSpPr/>
            <p:nvPr/>
          </p:nvSpPr>
          <p:spPr>
            <a:xfrm>
              <a:off x="20946121" y="4505954"/>
              <a:ext cx="810275" cy="342479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실시설계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성과품인수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87" name="직사각형 286"/>
            <p:cNvSpPr/>
            <p:nvPr/>
          </p:nvSpPr>
          <p:spPr>
            <a:xfrm>
              <a:off x="20946121" y="5564729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발주의뢰</a:t>
              </a:r>
            </a:p>
          </p:txBody>
        </p:sp>
        <p:sp>
          <p:nvSpPr>
            <p:cNvPr id="288" name="직사각형 287"/>
            <p:cNvSpPr/>
            <p:nvPr/>
          </p:nvSpPr>
          <p:spPr>
            <a:xfrm>
              <a:off x="20946121" y="506648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공사시행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계획수립</a:t>
              </a:r>
            </a:p>
          </p:txBody>
        </p:sp>
        <p:sp>
          <p:nvSpPr>
            <p:cNvPr id="289" name="직사각형 288"/>
            <p:cNvSpPr/>
            <p:nvPr/>
          </p:nvSpPr>
          <p:spPr>
            <a:xfrm>
              <a:off x="20946121" y="6540039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착공</a:t>
              </a:r>
            </a:p>
          </p:txBody>
        </p:sp>
        <p:sp>
          <p:nvSpPr>
            <p:cNvPr id="290" name="직사각형 289"/>
            <p:cNvSpPr/>
            <p:nvPr/>
          </p:nvSpPr>
          <p:spPr>
            <a:xfrm>
              <a:off x="20946121" y="7059471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시공계획서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작성</a:t>
              </a:r>
            </a:p>
          </p:txBody>
        </p:sp>
        <p:cxnSp>
          <p:nvCxnSpPr>
            <p:cNvPr id="291" name="AutoShape 48"/>
            <p:cNvCxnSpPr>
              <a:cxnSpLocks noChangeShapeType="1"/>
              <a:stCxn id="286" idx="2"/>
              <a:endCxn id="288" idx="0"/>
            </p:cNvCxnSpPr>
            <p:nvPr/>
          </p:nvCxnSpPr>
          <p:spPr bwMode="auto">
            <a:xfrm>
              <a:off x="21351259" y="4848433"/>
              <a:ext cx="0" cy="218049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AutoShape 48"/>
            <p:cNvCxnSpPr>
              <a:cxnSpLocks noChangeShapeType="1"/>
              <a:stCxn id="288" idx="2"/>
              <a:endCxn id="287" idx="0"/>
            </p:cNvCxnSpPr>
            <p:nvPr/>
          </p:nvCxnSpPr>
          <p:spPr bwMode="auto">
            <a:xfrm>
              <a:off x="21351259" y="5377886"/>
              <a:ext cx="0" cy="186843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AutoShape 48"/>
            <p:cNvCxnSpPr>
              <a:cxnSpLocks noChangeShapeType="1"/>
              <a:stCxn id="287" idx="2"/>
              <a:endCxn id="289" idx="0"/>
            </p:cNvCxnSpPr>
            <p:nvPr/>
          </p:nvCxnSpPr>
          <p:spPr bwMode="auto">
            <a:xfrm>
              <a:off x="21351259" y="5876134"/>
              <a:ext cx="0" cy="663906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AutoShape 48"/>
            <p:cNvCxnSpPr>
              <a:cxnSpLocks noChangeShapeType="1"/>
              <a:stCxn id="289" idx="2"/>
              <a:endCxn id="290" idx="0"/>
            </p:cNvCxnSpPr>
            <p:nvPr/>
          </p:nvCxnSpPr>
          <p:spPr bwMode="auto">
            <a:xfrm>
              <a:off x="21351259" y="6851444"/>
              <a:ext cx="0" cy="208027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5" name="직사각형 294"/>
            <p:cNvSpPr/>
            <p:nvPr/>
          </p:nvSpPr>
          <p:spPr>
            <a:xfrm>
              <a:off x="21930466" y="596286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시공계획서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검토</a:t>
              </a:r>
              <a:r>
                <a:rPr lang="en-US" altLang="ko-KR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확정</a:t>
              </a:r>
            </a:p>
          </p:txBody>
        </p:sp>
        <p:cxnSp>
          <p:nvCxnSpPr>
            <p:cNvPr id="296" name="AutoShape 74"/>
            <p:cNvCxnSpPr>
              <a:cxnSpLocks noChangeShapeType="1"/>
              <a:stCxn id="290" idx="3"/>
              <a:endCxn id="295" idx="1"/>
            </p:cNvCxnSpPr>
            <p:nvPr/>
          </p:nvCxnSpPr>
          <p:spPr bwMode="auto">
            <a:xfrm flipV="1">
              <a:off x="21756396" y="6118567"/>
              <a:ext cx="174070" cy="1096608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" name="직사각형 296"/>
            <p:cNvSpPr/>
            <p:nvPr/>
          </p:nvSpPr>
          <p:spPr>
            <a:xfrm>
              <a:off x="21930466" y="647056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공정관리</a:t>
              </a:r>
            </a:p>
          </p:txBody>
        </p:sp>
        <p:sp>
          <p:nvSpPr>
            <p:cNvPr id="298" name="직사각형 297"/>
            <p:cNvSpPr/>
            <p:nvPr/>
          </p:nvSpPr>
          <p:spPr>
            <a:xfrm>
              <a:off x="21930466" y="697827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시공관리</a:t>
              </a:r>
            </a:p>
          </p:txBody>
        </p:sp>
        <p:sp>
          <p:nvSpPr>
            <p:cNvPr id="299" name="직사각형 298"/>
            <p:cNvSpPr/>
            <p:nvPr/>
          </p:nvSpPr>
          <p:spPr>
            <a:xfrm>
              <a:off x="21930466" y="748597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변경관리</a:t>
              </a:r>
            </a:p>
          </p:txBody>
        </p:sp>
        <p:sp>
          <p:nvSpPr>
            <p:cNvPr id="300" name="직사각형 299"/>
            <p:cNvSpPr/>
            <p:nvPr/>
          </p:nvSpPr>
          <p:spPr>
            <a:xfrm>
              <a:off x="21930466" y="799368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설계변경</a:t>
              </a:r>
            </a:p>
          </p:txBody>
        </p:sp>
        <p:cxnSp>
          <p:nvCxnSpPr>
            <p:cNvPr id="301" name="AutoShape 48"/>
            <p:cNvCxnSpPr>
              <a:cxnSpLocks noChangeShapeType="1"/>
              <a:stCxn id="295" idx="2"/>
              <a:endCxn id="297" idx="0"/>
            </p:cNvCxnSpPr>
            <p:nvPr/>
          </p:nvCxnSpPr>
          <p:spPr bwMode="auto">
            <a:xfrm>
              <a:off x="22335604" y="6274269"/>
              <a:ext cx="0" cy="19630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AutoShape 48"/>
            <p:cNvCxnSpPr>
              <a:cxnSpLocks noChangeShapeType="1"/>
              <a:stCxn id="297" idx="2"/>
              <a:endCxn id="298" idx="0"/>
            </p:cNvCxnSpPr>
            <p:nvPr/>
          </p:nvCxnSpPr>
          <p:spPr bwMode="auto">
            <a:xfrm>
              <a:off x="22335604" y="6781975"/>
              <a:ext cx="0" cy="196299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AutoShape 48"/>
            <p:cNvCxnSpPr>
              <a:cxnSpLocks noChangeShapeType="1"/>
              <a:stCxn id="298" idx="2"/>
              <a:endCxn id="299" idx="0"/>
            </p:cNvCxnSpPr>
            <p:nvPr/>
          </p:nvCxnSpPr>
          <p:spPr bwMode="auto">
            <a:xfrm>
              <a:off x="22335604" y="7289679"/>
              <a:ext cx="0" cy="19630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AutoShape 48"/>
            <p:cNvCxnSpPr>
              <a:cxnSpLocks noChangeShapeType="1"/>
              <a:stCxn id="299" idx="2"/>
              <a:endCxn id="300" idx="0"/>
            </p:cNvCxnSpPr>
            <p:nvPr/>
          </p:nvCxnSpPr>
          <p:spPr bwMode="auto">
            <a:xfrm>
              <a:off x="22335604" y="7797385"/>
              <a:ext cx="0" cy="196299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5" name="직사각형 304"/>
            <p:cNvSpPr/>
            <p:nvPr/>
          </p:nvSpPr>
          <p:spPr>
            <a:xfrm>
              <a:off x="21930466" y="3883145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도로구역</a:t>
              </a:r>
              <a:endParaRPr lang="en-US" altLang="ko-KR" sz="1000" dirty="0" smtClean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인허가</a:t>
              </a:r>
              <a:endParaRPr lang="ko-KR" altLang="en-US" sz="1000" dirty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306" name="AutoShape 74"/>
            <p:cNvCxnSpPr>
              <a:cxnSpLocks noChangeShapeType="1"/>
              <a:stCxn id="305" idx="1"/>
              <a:endCxn id="287" idx="3"/>
            </p:cNvCxnSpPr>
            <p:nvPr/>
          </p:nvCxnSpPr>
          <p:spPr bwMode="auto">
            <a:xfrm rot="10800000" flipV="1">
              <a:off x="21756396" y="4038848"/>
              <a:ext cx="174070" cy="1681584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" name="직사각형 306"/>
            <p:cNvSpPr/>
            <p:nvPr/>
          </p:nvSpPr>
          <p:spPr>
            <a:xfrm>
              <a:off x="23166558" y="6470569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설계변경검토</a:t>
              </a:r>
            </a:p>
          </p:txBody>
        </p:sp>
        <p:sp>
          <p:nvSpPr>
            <p:cNvPr id="308" name="직사각형 307"/>
            <p:cNvSpPr/>
            <p:nvPr/>
          </p:nvSpPr>
          <p:spPr>
            <a:xfrm>
              <a:off x="23166558" y="6978274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설계변경승인</a:t>
              </a:r>
            </a:p>
          </p:txBody>
        </p:sp>
        <p:sp>
          <p:nvSpPr>
            <p:cNvPr id="309" name="직사각형 308"/>
            <p:cNvSpPr/>
            <p:nvPr/>
          </p:nvSpPr>
          <p:spPr>
            <a:xfrm>
              <a:off x="23166558" y="748597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준공성과품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작성</a:t>
              </a:r>
            </a:p>
          </p:txBody>
        </p:sp>
        <p:sp>
          <p:nvSpPr>
            <p:cNvPr id="310" name="직사각형 309"/>
            <p:cNvSpPr/>
            <p:nvPr/>
          </p:nvSpPr>
          <p:spPr>
            <a:xfrm>
              <a:off x="23166558" y="799368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준공검사</a:t>
              </a:r>
            </a:p>
          </p:txBody>
        </p:sp>
        <p:sp>
          <p:nvSpPr>
            <p:cNvPr id="311" name="직사각형 310"/>
            <p:cNvSpPr/>
            <p:nvPr/>
          </p:nvSpPr>
          <p:spPr>
            <a:xfrm>
              <a:off x="23917131" y="3945425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관계기관</a:t>
              </a:r>
              <a:endParaRPr lang="en-US" altLang="ko-KR" sz="1000" dirty="0">
                <a:solidFill>
                  <a:schemeClr val="accent5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협의</a:t>
              </a:r>
            </a:p>
          </p:txBody>
        </p:sp>
        <p:cxnSp>
          <p:nvCxnSpPr>
            <p:cNvPr id="312" name="AutoShape 74"/>
            <p:cNvCxnSpPr>
              <a:cxnSpLocks noChangeShapeType="1"/>
              <a:stCxn id="311" idx="2"/>
              <a:endCxn id="307" idx="3"/>
            </p:cNvCxnSpPr>
            <p:nvPr/>
          </p:nvCxnSpPr>
          <p:spPr bwMode="auto">
            <a:xfrm rot="5400000">
              <a:off x="22964831" y="5268832"/>
              <a:ext cx="2369441" cy="345435"/>
            </a:xfrm>
            <a:prstGeom prst="bentConnector2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AutoShape 74"/>
            <p:cNvCxnSpPr>
              <a:cxnSpLocks noChangeShapeType="1"/>
              <a:stCxn id="300" idx="3"/>
              <a:endCxn id="307" idx="1"/>
            </p:cNvCxnSpPr>
            <p:nvPr/>
          </p:nvCxnSpPr>
          <p:spPr bwMode="auto">
            <a:xfrm flipV="1">
              <a:off x="22740741" y="6626273"/>
              <a:ext cx="425817" cy="1523115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모서리가 둥근 직사각형 313"/>
            <p:cNvSpPr/>
            <p:nvPr/>
          </p:nvSpPr>
          <p:spPr>
            <a:xfrm>
              <a:off x="24346265" y="6872628"/>
              <a:ext cx="810275" cy="417050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준공성과품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인계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15" name="직사각형 314"/>
            <p:cNvSpPr/>
            <p:nvPr/>
          </p:nvSpPr>
          <p:spPr>
            <a:xfrm>
              <a:off x="24346265" y="7485979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err="1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준공성과품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납품</a:t>
              </a:r>
            </a:p>
          </p:txBody>
        </p:sp>
        <p:sp>
          <p:nvSpPr>
            <p:cNvPr id="316" name="직사각형 315"/>
            <p:cNvSpPr/>
            <p:nvPr/>
          </p:nvSpPr>
          <p:spPr>
            <a:xfrm>
              <a:off x="24346265" y="7993684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하자관리</a:t>
              </a:r>
            </a:p>
          </p:txBody>
        </p:sp>
        <p:cxnSp>
          <p:nvCxnSpPr>
            <p:cNvPr id="317" name="AutoShape 48"/>
            <p:cNvCxnSpPr>
              <a:cxnSpLocks noChangeShapeType="1"/>
              <a:stCxn id="307" idx="2"/>
              <a:endCxn id="308" idx="0"/>
            </p:cNvCxnSpPr>
            <p:nvPr/>
          </p:nvCxnSpPr>
          <p:spPr bwMode="auto">
            <a:xfrm>
              <a:off x="23571696" y="6781973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AutoShape 48"/>
            <p:cNvCxnSpPr>
              <a:cxnSpLocks noChangeShapeType="1"/>
              <a:stCxn id="308" idx="2"/>
              <a:endCxn id="309" idx="0"/>
            </p:cNvCxnSpPr>
            <p:nvPr/>
          </p:nvCxnSpPr>
          <p:spPr bwMode="auto">
            <a:xfrm>
              <a:off x="23571696" y="7289679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AutoShape 48"/>
            <p:cNvCxnSpPr>
              <a:cxnSpLocks noChangeShapeType="1"/>
              <a:stCxn id="309" idx="2"/>
              <a:endCxn id="310" idx="0"/>
            </p:cNvCxnSpPr>
            <p:nvPr/>
          </p:nvCxnSpPr>
          <p:spPr bwMode="auto">
            <a:xfrm>
              <a:off x="23571696" y="7797384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AutoShape 48"/>
            <p:cNvCxnSpPr>
              <a:cxnSpLocks noChangeShapeType="1"/>
              <a:stCxn id="310" idx="3"/>
              <a:endCxn id="316" idx="1"/>
            </p:cNvCxnSpPr>
            <p:nvPr/>
          </p:nvCxnSpPr>
          <p:spPr bwMode="auto">
            <a:xfrm>
              <a:off x="23976834" y="8149387"/>
              <a:ext cx="369431" cy="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AutoShape 48"/>
            <p:cNvCxnSpPr>
              <a:cxnSpLocks noChangeShapeType="1"/>
              <a:stCxn id="316" idx="0"/>
              <a:endCxn id="315" idx="2"/>
            </p:cNvCxnSpPr>
            <p:nvPr/>
          </p:nvCxnSpPr>
          <p:spPr bwMode="auto">
            <a:xfrm flipV="1">
              <a:off x="24751403" y="7797384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AutoShape 48"/>
            <p:cNvCxnSpPr>
              <a:cxnSpLocks noChangeShapeType="1"/>
              <a:stCxn id="315" idx="0"/>
              <a:endCxn id="314" idx="2"/>
            </p:cNvCxnSpPr>
            <p:nvPr/>
          </p:nvCxnSpPr>
          <p:spPr bwMode="auto">
            <a:xfrm flipV="1">
              <a:off x="24751403" y="7289678"/>
              <a:ext cx="0" cy="19630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3" name="직사각형 322"/>
            <p:cNvSpPr/>
            <p:nvPr/>
          </p:nvSpPr>
          <p:spPr>
            <a:xfrm>
              <a:off x="17705020" y="8491932"/>
              <a:ext cx="810275" cy="31140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영향평가</a:t>
              </a:r>
            </a:p>
          </p:txBody>
        </p:sp>
        <p:cxnSp>
          <p:nvCxnSpPr>
            <p:cNvPr id="324" name="AutoShape 74"/>
            <p:cNvCxnSpPr>
              <a:cxnSpLocks noChangeShapeType="1"/>
              <a:stCxn id="323" idx="3"/>
              <a:endCxn id="269" idx="1"/>
            </p:cNvCxnSpPr>
            <p:nvPr/>
          </p:nvCxnSpPr>
          <p:spPr bwMode="auto">
            <a:xfrm flipV="1">
              <a:off x="18515295" y="5222184"/>
              <a:ext cx="270092" cy="3425450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5" name="모서리가 둥근 직사각형 324"/>
            <p:cNvSpPr/>
            <p:nvPr/>
          </p:nvSpPr>
          <p:spPr>
            <a:xfrm>
              <a:off x="25443940" y="8367370"/>
              <a:ext cx="810275" cy="395410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err="1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준공성과품</a:t>
              </a:r>
              <a:endParaRPr lang="en-US" altLang="ko-KR" sz="1000" dirty="0" smtClean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인수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326" name="AutoShape 74"/>
            <p:cNvCxnSpPr>
              <a:cxnSpLocks noChangeShapeType="1"/>
              <a:stCxn id="314" idx="3"/>
              <a:endCxn id="325" idx="1"/>
            </p:cNvCxnSpPr>
            <p:nvPr/>
          </p:nvCxnSpPr>
          <p:spPr bwMode="auto">
            <a:xfrm>
              <a:off x="25156540" y="7081154"/>
              <a:ext cx="287400" cy="1483922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" name="직사각형 326"/>
            <p:cNvSpPr/>
            <p:nvPr/>
          </p:nvSpPr>
          <p:spPr>
            <a:xfrm>
              <a:off x="25443940" y="8967362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도로개량</a:t>
              </a:r>
              <a:endParaRPr lang="en-US" altLang="ko-KR" sz="1000" dirty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사업계획수립</a:t>
              </a:r>
            </a:p>
          </p:txBody>
        </p:sp>
        <p:sp>
          <p:nvSpPr>
            <p:cNvPr id="328" name="직사각형 327"/>
            <p:cNvSpPr/>
            <p:nvPr/>
          </p:nvSpPr>
          <p:spPr>
            <a:xfrm>
              <a:off x="26573404" y="896736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사면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시설물</a:t>
              </a:r>
              <a:endParaRPr lang="en-US" altLang="ko-KR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점검계획수립</a:t>
              </a:r>
              <a:endParaRPr lang="ko-KR" altLang="en-US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29" name="직사각형 328"/>
            <p:cNvSpPr/>
            <p:nvPr/>
          </p:nvSpPr>
          <p:spPr>
            <a:xfrm>
              <a:off x="27702868" y="896736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포장조사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계획수립</a:t>
              </a:r>
            </a:p>
          </p:txBody>
        </p:sp>
        <p:sp>
          <p:nvSpPr>
            <p:cNvPr id="330" name="직사각형 329"/>
            <p:cNvSpPr/>
            <p:nvPr/>
          </p:nvSpPr>
          <p:spPr>
            <a:xfrm>
              <a:off x="28832332" y="8967362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구조물유지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관리계획수립</a:t>
              </a:r>
            </a:p>
          </p:txBody>
        </p:sp>
        <p:cxnSp>
          <p:nvCxnSpPr>
            <p:cNvPr id="331" name="AutoShape 48"/>
            <p:cNvCxnSpPr>
              <a:cxnSpLocks noChangeShapeType="1"/>
              <a:stCxn id="325" idx="2"/>
              <a:endCxn id="327" idx="0"/>
            </p:cNvCxnSpPr>
            <p:nvPr/>
          </p:nvCxnSpPr>
          <p:spPr bwMode="auto">
            <a:xfrm>
              <a:off x="25849078" y="8762781"/>
              <a:ext cx="0" cy="204581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AutoShape 74"/>
            <p:cNvCxnSpPr>
              <a:cxnSpLocks noChangeShapeType="1"/>
              <a:stCxn id="325" idx="2"/>
              <a:endCxn id="328" idx="0"/>
            </p:cNvCxnSpPr>
            <p:nvPr/>
          </p:nvCxnSpPr>
          <p:spPr bwMode="auto">
            <a:xfrm rot="16200000" flipH="1">
              <a:off x="26311520" y="8300339"/>
              <a:ext cx="204581" cy="1129464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AutoShape 74"/>
            <p:cNvCxnSpPr>
              <a:cxnSpLocks noChangeShapeType="1"/>
              <a:stCxn id="325" idx="2"/>
              <a:endCxn id="329" idx="0"/>
            </p:cNvCxnSpPr>
            <p:nvPr/>
          </p:nvCxnSpPr>
          <p:spPr bwMode="auto">
            <a:xfrm rot="16200000" flipH="1">
              <a:off x="26876252" y="7735607"/>
              <a:ext cx="204581" cy="2258928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AutoShape 74"/>
            <p:cNvCxnSpPr>
              <a:cxnSpLocks noChangeShapeType="1"/>
              <a:stCxn id="325" idx="2"/>
              <a:endCxn id="330" idx="0"/>
            </p:cNvCxnSpPr>
            <p:nvPr/>
          </p:nvCxnSpPr>
          <p:spPr bwMode="auto">
            <a:xfrm rot="16200000" flipH="1">
              <a:off x="27440984" y="7170875"/>
              <a:ext cx="204581" cy="3388392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5" name="직사각형 334"/>
            <p:cNvSpPr/>
            <p:nvPr/>
          </p:nvSpPr>
          <p:spPr>
            <a:xfrm>
              <a:off x="25443940" y="9462117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실시설계</a:t>
              </a:r>
            </a:p>
          </p:txBody>
        </p:sp>
        <p:sp>
          <p:nvSpPr>
            <p:cNvPr id="336" name="직사각형 335"/>
            <p:cNvSpPr/>
            <p:nvPr/>
          </p:nvSpPr>
          <p:spPr>
            <a:xfrm>
              <a:off x="26573404" y="9462117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사면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시설물</a:t>
              </a:r>
              <a:endParaRPr lang="en-US" altLang="ko-KR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점검</a:t>
              </a:r>
              <a:endParaRPr lang="ko-KR" altLang="en-US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7" name="직사각형 336"/>
            <p:cNvSpPr/>
            <p:nvPr/>
          </p:nvSpPr>
          <p:spPr>
            <a:xfrm>
              <a:off x="27702868" y="9462117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포장상태조사</a:t>
              </a:r>
            </a:p>
          </p:txBody>
        </p:sp>
        <p:sp>
          <p:nvSpPr>
            <p:cNvPr id="338" name="직사각형 337"/>
            <p:cNvSpPr/>
            <p:nvPr/>
          </p:nvSpPr>
          <p:spPr>
            <a:xfrm>
              <a:off x="28832332" y="9462117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구조물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정기점검</a:t>
              </a:r>
            </a:p>
          </p:txBody>
        </p:sp>
        <p:sp>
          <p:nvSpPr>
            <p:cNvPr id="339" name="직사각형 338"/>
            <p:cNvSpPr/>
            <p:nvPr/>
          </p:nvSpPr>
          <p:spPr>
            <a:xfrm>
              <a:off x="25443940" y="9974240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하자 및 공사</a:t>
              </a:r>
              <a:endParaRPr lang="ko-KR" altLang="en-US" sz="1000" dirty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40" name="직사각형 339"/>
            <p:cNvSpPr/>
            <p:nvPr/>
          </p:nvSpPr>
          <p:spPr>
            <a:xfrm>
              <a:off x="26573404" y="9974240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사면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시설물 </a:t>
              </a:r>
              <a:endParaRPr lang="en-US" altLang="ko-KR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보수</a:t>
              </a:r>
              <a:endParaRPr lang="ko-KR" altLang="en-US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41" name="직사각형 340"/>
            <p:cNvSpPr/>
            <p:nvPr/>
          </p:nvSpPr>
          <p:spPr>
            <a:xfrm>
              <a:off x="27702868" y="9974240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포장유지보수</a:t>
              </a:r>
            </a:p>
          </p:txBody>
        </p:sp>
        <p:sp>
          <p:nvSpPr>
            <p:cNvPr id="342" name="직사각형 341"/>
            <p:cNvSpPr/>
            <p:nvPr/>
          </p:nvSpPr>
          <p:spPr>
            <a:xfrm>
              <a:off x="28832332" y="9974240"/>
              <a:ext cx="810275" cy="31140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개축공사 및</a:t>
              </a:r>
              <a:endParaRPr lang="en-US" altLang="ko-KR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marL="0" lvl="2" indent="-180975" algn="ctr">
                <a:defRPr/>
              </a:pPr>
              <a:r>
                <a:rPr lang="ko-KR" altLang="en-US" sz="1000" dirty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준공</a:t>
              </a:r>
            </a:p>
          </p:txBody>
        </p:sp>
        <p:cxnSp>
          <p:nvCxnSpPr>
            <p:cNvPr id="343" name="AutoShape 48"/>
            <p:cNvCxnSpPr>
              <a:cxnSpLocks noChangeShapeType="1"/>
              <a:stCxn id="327" idx="2"/>
              <a:endCxn id="335" idx="0"/>
            </p:cNvCxnSpPr>
            <p:nvPr/>
          </p:nvCxnSpPr>
          <p:spPr bwMode="auto">
            <a:xfrm>
              <a:off x="25849077" y="9278767"/>
              <a:ext cx="0" cy="18335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AutoShape 48"/>
            <p:cNvCxnSpPr>
              <a:cxnSpLocks noChangeShapeType="1"/>
              <a:stCxn id="335" idx="2"/>
              <a:endCxn id="339" idx="0"/>
            </p:cNvCxnSpPr>
            <p:nvPr/>
          </p:nvCxnSpPr>
          <p:spPr bwMode="auto">
            <a:xfrm>
              <a:off x="25849077" y="9773521"/>
              <a:ext cx="0" cy="200718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AutoShape 48"/>
            <p:cNvCxnSpPr>
              <a:cxnSpLocks noChangeShapeType="1"/>
              <a:stCxn id="336" idx="2"/>
              <a:endCxn id="340" idx="0"/>
            </p:cNvCxnSpPr>
            <p:nvPr/>
          </p:nvCxnSpPr>
          <p:spPr bwMode="auto">
            <a:xfrm>
              <a:off x="26978541" y="9773521"/>
              <a:ext cx="0" cy="200718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AutoShape 48"/>
            <p:cNvCxnSpPr>
              <a:cxnSpLocks noChangeShapeType="1"/>
              <a:stCxn id="337" idx="2"/>
              <a:endCxn id="341" idx="0"/>
            </p:cNvCxnSpPr>
            <p:nvPr/>
          </p:nvCxnSpPr>
          <p:spPr bwMode="auto">
            <a:xfrm>
              <a:off x="28108006" y="9773521"/>
              <a:ext cx="0" cy="200718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AutoShape 48"/>
            <p:cNvCxnSpPr>
              <a:cxnSpLocks noChangeShapeType="1"/>
              <a:stCxn id="338" idx="2"/>
              <a:endCxn id="342" idx="0"/>
            </p:cNvCxnSpPr>
            <p:nvPr/>
          </p:nvCxnSpPr>
          <p:spPr bwMode="auto">
            <a:xfrm>
              <a:off x="29237470" y="9773521"/>
              <a:ext cx="0" cy="200718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AutoShape 48"/>
            <p:cNvCxnSpPr>
              <a:cxnSpLocks noChangeShapeType="1"/>
              <a:stCxn id="330" idx="2"/>
              <a:endCxn id="338" idx="0"/>
            </p:cNvCxnSpPr>
            <p:nvPr/>
          </p:nvCxnSpPr>
          <p:spPr bwMode="auto">
            <a:xfrm>
              <a:off x="29237470" y="9278767"/>
              <a:ext cx="0" cy="18335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AutoShape 48"/>
            <p:cNvCxnSpPr>
              <a:cxnSpLocks noChangeShapeType="1"/>
              <a:stCxn id="329" idx="2"/>
              <a:endCxn id="337" idx="0"/>
            </p:cNvCxnSpPr>
            <p:nvPr/>
          </p:nvCxnSpPr>
          <p:spPr bwMode="auto">
            <a:xfrm>
              <a:off x="28108006" y="9278767"/>
              <a:ext cx="0" cy="18335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AutoShape 48"/>
            <p:cNvCxnSpPr>
              <a:cxnSpLocks noChangeShapeType="1"/>
              <a:stCxn id="328" idx="2"/>
              <a:endCxn id="336" idx="0"/>
            </p:cNvCxnSpPr>
            <p:nvPr/>
          </p:nvCxnSpPr>
          <p:spPr bwMode="auto">
            <a:xfrm>
              <a:off x="26978541" y="9278767"/>
              <a:ext cx="0" cy="183350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1" name="직사각형 350"/>
            <p:cNvSpPr/>
            <p:nvPr/>
          </p:nvSpPr>
          <p:spPr>
            <a:xfrm>
              <a:off x="25488495" y="4007706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관계기관</a:t>
              </a:r>
              <a:endParaRPr lang="en-US" altLang="ko-KR" sz="1000" dirty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협의</a:t>
              </a:r>
            </a:p>
          </p:txBody>
        </p:sp>
        <p:cxnSp>
          <p:nvCxnSpPr>
            <p:cNvPr id="352" name="AutoShape 74"/>
            <p:cNvCxnSpPr>
              <a:cxnSpLocks noChangeShapeType="1"/>
              <a:stCxn id="351" idx="3"/>
              <a:endCxn id="335" idx="3"/>
            </p:cNvCxnSpPr>
            <p:nvPr/>
          </p:nvCxnSpPr>
          <p:spPr bwMode="auto">
            <a:xfrm flipH="1">
              <a:off x="26254215" y="4163409"/>
              <a:ext cx="44556" cy="5454410"/>
            </a:xfrm>
            <a:prstGeom prst="bentConnector3">
              <a:avLst>
                <a:gd name="adj1" fmla="val -288084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AutoShape 74"/>
            <p:cNvCxnSpPr>
              <a:cxnSpLocks noChangeShapeType="1"/>
              <a:stCxn id="387" idx="3"/>
              <a:endCxn id="336" idx="3"/>
            </p:cNvCxnSpPr>
            <p:nvPr/>
          </p:nvCxnSpPr>
          <p:spPr bwMode="auto">
            <a:xfrm flipH="1">
              <a:off x="27383679" y="4034623"/>
              <a:ext cx="17742" cy="5583197"/>
            </a:xfrm>
            <a:prstGeom prst="bentConnector3">
              <a:avLst>
                <a:gd name="adj1" fmla="val -1288468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직사각형 353"/>
            <p:cNvSpPr/>
            <p:nvPr/>
          </p:nvSpPr>
          <p:spPr>
            <a:xfrm>
              <a:off x="27665158" y="3590888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구조물 진단</a:t>
              </a:r>
              <a:endParaRPr lang="ko-KR" altLang="en-US" sz="1000" dirty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355" name="AutoShape 74"/>
            <p:cNvCxnSpPr>
              <a:cxnSpLocks noChangeShapeType="1"/>
              <a:stCxn id="354" idx="3"/>
              <a:endCxn id="338" idx="1"/>
            </p:cNvCxnSpPr>
            <p:nvPr/>
          </p:nvCxnSpPr>
          <p:spPr bwMode="auto">
            <a:xfrm>
              <a:off x="28475433" y="3746591"/>
              <a:ext cx="356899" cy="5871229"/>
            </a:xfrm>
            <a:prstGeom prst="bentConnector3">
              <a:avLst>
                <a:gd name="adj1" fmla="val 67792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6" name="사각형 설명선 355"/>
            <p:cNvSpPr/>
            <p:nvPr/>
          </p:nvSpPr>
          <p:spPr>
            <a:xfrm>
              <a:off x="17196273" y="6803782"/>
              <a:ext cx="544832" cy="309723"/>
            </a:xfrm>
            <a:prstGeom prst="wedgeRectCallout">
              <a:avLst>
                <a:gd name="adj1" fmla="val 8859"/>
                <a:gd name="adj2" fmla="val -396371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비교노선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선정</a:t>
              </a:r>
            </a:p>
          </p:txBody>
        </p:sp>
        <p:sp>
          <p:nvSpPr>
            <p:cNvPr id="357" name="사각형 설명선 356"/>
            <p:cNvSpPr/>
            <p:nvPr/>
          </p:nvSpPr>
          <p:spPr>
            <a:xfrm>
              <a:off x="16521044" y="6491861"/>
              <a:ext cx="544832" cy="309723"/>
            </a:xfrm>
            <a:prstGeom prst="wedgeRectCallout">
              <a:avLst>
                <a:gd name="adj1" fmla="val -5487"/>
                <a:gd name="adj2" fmla="val -24085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기본계획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검토</a:t>
              </a:r>
            </a:p>
          </p:txBody>
        </p:sp>
        <p:sp>
          <p:nvSpPr>
            <p:cNvPr id="358" name="사각형 설명선 357"/>
            <p:cNvSpPr/>
            <p:nvPr/>
          </p:nvSpPr>
          <p:spPr>
            <a:xfrm>
              <a:off x="17799301" y="4057732"/>
              <a:ext cx="521606" cy="323659"/>
            </a:xfrm>
            <a:prstGeom prst="wedgeRectCallout">
              <a:avLst>
                <a:gd name="adj1" fmla="val 110621"/>
                <a:gd name="adj2" fmla="val 1876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토질조사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및 시험</a:t>
              </a:r>
            </a:p>
          </p:txBody>
        </p:sp>
        <p:sp>
          <p:nvSpPr>
            <p:cNvPr id="359" name="사각형 설명선 358"/>
            <p:cNvSpPr/>
            <p:nvPr/>
          </p:nvSpPr>
          <p:spPr>
            <a:xfrm>
              <a:off x="19836509" y="4471810"/>
              <a:ext cx="801242" cy="340849"/>
            </a:xfrm>
            <a:prstGeom prst="wedgeRectCallout">
              <a:avLst>
                <a:gd name="adj1" fmla="val -102737"/>
                <a:gd name="adj2" fmla="val 114619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도로구역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결정고시통보</a:t>
              </a:r>
            </a:p>
          </p:txBody>
        </p:sp>
        <p:sp>
          <p:nvSpPr>
            <p:cNvPr id="360" name="사각형 설명선 359"/>
            <p:cNvSpPr/>
            <p:nvPr/>
          </p:nvSpPr>
          <p:spPr>
            <a:xfrm>
              <a:off x="18711915" y="6516416"/>
              <a:ext cx="582422" cy="314515"/>
            </a:xfrm>
            <a:prstGeom prst="wedgeRectCallout">
              <a:avLst>
                <a:gd name="adj1" fmla="val -26023"/>
                <a:gd name="adj2" fmla="val -249873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설계현황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관리</a:t>
              </a:r>
            </a:p>
          </p:txBody>
        </p:sp>
        <p:sp>
          <p:nvSpPr>
            <p:cNvPr id="361" name="사각형 설명선 360"/>
            <p:cNvSpPr/>
            <p:nvPr/>
          </p:nvSpPr>
          <p:spPr>
            <a:xfrm>
              <a:off x="19679021" y="6560025"/>
              <a:ext cx="711080" cy="243757"/>
            </a:xfrm>
            <a:prstGeom prst="wedgeRectCallout">
              <a:avLst>
                <a:gd name="adj1" fmla="val -46275"/>
                <a:gd name="adj2" fmla="val -394252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성과품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납품</a:t>
              </a:r>
            </a:p>
          </p:txBody>
        </p:sp>
        <p:sp>
          <p:nvSpPr>
            <p:cNvPr id="362" name="사각형 설명선 361"/>
            <p:cNvSpPr/>
            <p:nvPr/>
          </p:nvSpPr>
          <p:spPr>
            <a:xfrm>
              <a:off x="17948132" y="6521208"/>
              <a:ext cx="622694" cy="309723"/>
            </a:xfrm>
            <a:prstGeom prst="wedgeRectCallout">
              <a:avLst>
                <a:gd name="adj1" fmla="val 24688"/>
                <a:gd name="adj2" fmla="val -253959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설계적정성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판별</a:t>
              </a:r>
            </a:p>
          </p:txBody>
        </p:sp>
        <p:sp>
          <p:nvSpPr>
            <p:cNvPr id="363" name="사각형 설명선 362"/>
            <p:cNvSpPr/>
            <p:nvPr/>
          </p:nvSpPr>
          <p:spPr>
            <a:xfrm>
              <a:off x="19038047" y="8871019"/>
              <a:ext cx="856932" cy="498247"/>
            </a:xfrm>
            <a:prstGeom prst="wedgeRectCallout">
              <a:avLst>
                <a:gd name="adj1" fmla="val -94370"/>
                <a:gd name="adj2" fmla="val -194555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환경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교통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관련 민원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자료처리</a:t>
              </a:r>
            </a:p>
          </p:txBody>
        </p:sp>
        <p:sp>
          <p:nvSpPr>
            <p:cNvPr id="364" name="사각형 설명선 363"/>
            <p:cNvSpPr/>
            <p:nvPr/>
          </p:nvSpPr>
          <p:spPr>
            <a:xfrm>
              <a:off x="19821269" y="7050033"/>
              <a:ext cx="831722" cy="250333"/>
            </a:xfrm>
            <a:prstGeom prst="wedgeRectCallout">
              <a:avLst>
                <a:gd name="adj1" fmla="val 133390"/>
                <a:gd name="adj2" fmla="val -112136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공사계획수립</a:t>
              </a:r>
            </a:p>
          </p:txBody>
        </p:sp>
        <p:sp>
          <p:nvSpPr>
            <p:cNvPr id="365" name="사각형 설명선 364"/>
            <p:cNvSpPr/>
            <p:nvPr/>
          </p:nvSpPr>
          <p:spPr>
            <a:xfrm>
              <a:off x="20888803" y="8491932"/>
              <a:ext cx="667428" cy="373685"/>
            </a:xfrm>
            <a:prstGeom prst="wedgeRectCallout">
              <a:avLst>
                <a:gd name="adj1" fmla="val -20513"/>
                <a:gd name="adj2" fmla="val -348306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실행예산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작성</a:t>
              </a:r>
            </a:p>
          </p:txBody>
        </p:sp>
        <p:sp>
          <p:nvSpPr>
            <p:cNvPr id="366" name="사각형 설명선 365"/>
            <p:cNvSpPr/>
            <p:nvPr/>
          </p:nvSpPr>
          <p:spPr>
            <a:xfrm>
              <a:off x="22852375" y="5182775"/>
              <a:ext cx="707416" cy="265662"/>
            </a:xfrm>
            <a:prstGeom prst="wedgeRectCallout">
              <a:avLst>
                <a:gd name="adj1" fmla="val -65688"/>
                <a:gd name="adj2" fmla="val 237096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기자재납품</a:t>
              </a:r>
            </a:p>
          </p:txBody>
        </p:sp>
        <p:sp>
          <p:nvSpPr>
            <p:cNvPr id="367" name="모서리가 둥근 직사각형 366"/>
            <p:cNvSpPr/>
            <p:nvPr/>
          </p:nvSpPr>
          <p:spPr>
            <a:xfrm>
              <a:off x="20946121" y="3477407"/>
              <a:ext cx="810275" cy="311405"/>
            </a:xfrm>
            <a:prstGeom prst="round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민원제기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68" name="직사각형 367"/>
            <p:cNvSpPr/>
            <p:nvPr/>
          </p:nvSpPr>
          <p:spPr>
            <a:xfrm>
              <a:off x="21930466" y="4536183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민원접수</a:t>
              </a:r>
            </a:p>
          </p:txBody>
        </p:sp>
        <p:sp>
          <p:nvSpPr>
            <p:cNvPr id="369" name="직사각형 368"/>
            <p:cNvSpPr/>
            <p:nvPr/>
          </p:nvSpPr>
          <p:spPr>
            <a:xfrm>
              <a:off x="23187280" y="4536183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민원처리</a:t>
              </a:r>
            </a:p>
          </p:txBody>
        </p:sp>
        <p:cxnSp>
          <p:nvCxnSpPr>
            <p:cNvPr id="370" name="AutoShape 74"/>
            <p:cNvCxnSpPr>
              <a:cxnSpLocks noChangeShapeType="1"/>
              <a:stCxn id="367" idx="2"/>
              <a:endCxn id="368" idx="0"/>
            </p:cNvCxnSpPr>
            <p:nvPr/>
          </p:nvCxnSpPr>
          <p:spPr bwMode="auto">
            <a:xfrm rot="16200000" flipH="1">
              <a:off x="21469746" y="3670325"/>
              <a:ext cx="747371" cy="984345"/>
            </a:xfrm>
            <a:prstGeom prst="bentConnector3">
              <a:avLst>
                <a:gd name="adj1" fmla="val 50000"/>
              </a:avLst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AutoShape 48"/>
            <p:cNvCxnSpPr>
              <a:cxnSpLocks noChangeShapeType="1"/>
              <a:stCxn id="368" idx="3"/>
            </p:cNvCxnSpPr>
            <p:nvPr/>
          </p:nvCxnSpPr>
          <p:spPr bwMode="auto">
            <a:xfrm>
              <a:off x="22740741" y="4691886"/>
              <a:ext cx="467395" cy="909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AutoShape 74"/>
            <p:cNvCxnSpPr>
              <a:cxnSpLocks noChangeShapeType="1"/>
              <a:stCxn id="311" idx="1"/>
              <a:endCxn id="369" idx="0"/>
            </p:cNvCxnSpPr>
            <p:nvPr/>
          </p:nvCxnSpPr>
          <p:spPr bwMode="auto">
            <a:xfrm rot="10800000" flipV="1">
              <a:off x="23592417" y="4101128"/>
              <a:ext cx="324714" cy="435055"/>
            </a:xfrm>
            <a:prstGeom prst="bentConnector2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3" name="직사각형 372"/>
            <p:cNvSpPr/>
            <p:nvPr/>
          </p:nvSpPr>
          <p:spPr>
            <a:xfrm>
              <a:off x="23039333" y="3571740"/>
              <a:ext cx="810275" cy="3114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1000" dirty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민원회신</a:t>
              </a:r>
            </a:p>
          </p:txBody>
        </p:sp>
        <p:cxnSp>
          <p:nvCxnSpPr>
            <p:cNvPr id="374" name="AutoShape 48"/>
            <p:cNvCxnSpPr>
              <a:cxnSpLocks noChangeShapeType="1"/>
            </p:cNvCxnSpPr>
            <p:nvPr/>
          </p:nvCxnSpPr>
          <p:spPr bwMode="auto">
            <a:xfrm flipV="1">
              <a:off x="23497116" y="3883145"/>
              <a:ext cx="0" cy="622809"/>
            </a:xfrm>
            <a:prstGeom prst="straightConnector1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5" name="사각형 설명선 374"/>
            <p:cNvSpPr/>
            <p:nvPr/>
          </p:nvSpPr>
          <p:spPr>
            <a:xfrm>
              <a:off x="22816613" y="9203253"/>
              <a:ext cx="700788" cy="335499"/>
            </a:xfrm>
            <a:prstGeom prst="wedgeRectCallout">
              <a:avLst>
                <a:gd name="adj1" fmla="val -33181"/>
                <a:gd name="adj2" fmla="val -364212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설계변경요청</a:t>
              </a:r>
            </a:p>
          </p:txBody>
        </p:sp>
        <p:sp>
          <p:nvSpPr>
            <p:cNvPr id="376" name="사각형 설명선 375"/>
            <p:cNvSpPr/>
            <p:nvPr/>
          </p:nvSpPr>
          <p:spPr>
            <a:xfrm>
              <a:off x="23093527" y="5689291"/>
              <a:ext cx="732964" cy="373685"/>
            </a:xfrm>
            <a:prstGeom prst="wedgeRectCallout">
              <a:avLst>
                <a:gd name="adj1" fmla="val -79240"/>
                <a:gd name="adj2" fmla="val 154821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정기공정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부진공정파악</a:t>
              </a:r>
            </a:p>
          </p:txBody>
        </p:sp>
        <p:sp>
          <p:nvSpPr>
            <p:cNvPr id="377" name="사각형 설명선 376"/>
            <p:cNvSpPr/>
            <p:nvPr/>
          </p:nvSpPr>
          <p:spPr>
            <a:xfrm>
              <a:off x="21160187" y="7526613"/>
              <a:ext cx="730282" cy="467071"/>
            </a:xfrm>
            <a:prstGeom prst="wedgeRectCallout">
              <a:avLst>
                <a:gd name="adj1" fmla="val 62453"/>
                <a:gd name="adj2" fmla="val -97211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품질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안전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자재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환경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</a:t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원가</a:t>
              </a:r>
            </a:p>
          </p:txBody>
        </p:sp>
        <p:sp>
          <p:nvSpPr>
            <p:cNvPr id="378" name="사각형 설명선 377"/>
            <p:cNvSpPr/>
            <p:nvPr/>
          </p:nvSpPr>
          <p:spPr>
            <a:xfrm>
              <a:off x="24472555" y="6187538"/>
              <a:ext cx="557658" cy="373685"/>
            </a:xfrm>
            <a:prstGeom prst="wedgeRectCallout">
              <a:avLst>
                <a:gd name="adj1" fmla="val -143285"/>
                <a:gd name="adj2" fmla="val 163184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총사업비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협의</a:t>
              </a:r>
            </a:p>
          </p:txBody>
        </p:sp>
        <p:sp>
          <p:nvSpPr>
            <p:cNvPr id="379" name="사각형 설명선 378"/>
            <p:cNvSpPr/>
            <p:nvPr/>
          </p:nvSpPr>
          <p:spPr>
            <a:xfrm>
              <a:off x="24138161" y="5689291"/>
              <a:ext cx="705830" cy="373685"/>
            </a:xfrm>
            <a:prstGeom prst="wedgeRectCallout">
              <a:avLst>
                <a:gd name="adj1" fmla="val -74322"/>
                <a:gd name="adj2" fmla="val 159002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인허가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승인 검토</a:t>
              </a:r>
            </a:p>
          </p:txBody>
        </p:sp>
        <p:sp>
          <p:nvSpPr>
            <p:cNvPr id="380" name="사각형 설명선 379"/>
            <p:cNvSpPr/>
            <p:nvPr/>
          </p:nvSpPr>
          <p:spPr>
            <a:xfrm>
              <a:off x="24004503" y="8946991"/>
              <a:ext cx="586884" cy="335499"/>
            </a:xfrm>
            <a:prstGeom prst="wedgeRectCallout">
              <a:avLst>
                <a:gd name="adj1" fmla="val -54968"/>
                <a:gd name="adj2" fmla="val -386304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영향평가</a:t>
              </a:r>
            </a:p>
          </p:txBody>
        </p:sp>
        <p:sp>
          <p:nvSpPr>
            <p:cNvPr id="381" name="사각형 설명선 380"/>
            <p:cNvSpPr/>
            <p:nvPr/>
          </p:nvSpPr>
          <p:spPr>
            <a:xfrm>
              <a:off x="24410774" y="8511025"/>
              <a:ext cx="700788" cy="335499"/>
            </a:xfrm>
            <a:prstGeom prst="wedgeRectCallout">
              <a:avLst>
                <a:gd name="adj1" fmla="val 21938"/>
                <a:gd name="adj2" fmla="val -113664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사후관리</a:t>
              </a:r>
            </a:p>
          </p:txBody>
        </p:sp>
        <p:sp>
          <p:nvSpPr>
            <p:cNvPr id="382" name="사각형 설명선 381"/>
            <p:cNvSpPr/>
            <p:nvPr/>
          </p:nvSpPr>
          <p:spPr>
            <a:xfrm>
              <a:off x="23127838" y="8511025"/>
              <a:ext cx="700788" cy="335499"/>
            </a:xfrm>
            <a:prstGeom prst="wedgeRectCallout">
              <a:avLst>
                <a:gd name="adj1" fmla="val 21152"/>
                <a:gd name="adj2" fmla="val -113449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도로사용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개시공고</a:t>
              </a:r>
            </a:p>
          </p:txBody>
        </p:sp>
        <p:sp>
          <p:nvSpPr>
            <p:cNvPr id="383" name="사각형 설명선 382"/>
            <p:cNvSpPr/>
            <p:nvPr/>
          </p:nvSpPr>
          <p:spPr>
            <a:xfrm>
              <a:off x="26314390" y="8118246"/>
              <a:ext cx="809886" cy="373685"/>
            </a:xfrm>
            <a:prstGeom prst="wedgeRectCallout">
              <a:avLst>
                <a:gd name="adj1" fmla="val -66765"/>
                <a:gd name="adj2" fmla="val 174683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민원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관계기관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요구</a:t>
              </a:r>
            </a:p>
          </p:txBody>
        </p:sp>
        <p:sp>
          <p:nvSpPr>
            <p:cNvPr id="384" name="사각형 설명선 383"/>
            <p:cNvSpPr/>
            <p:nvPr/>
          </p:nvSpPr>
          <p:spPr>
            <a:xfrm>
              <a:off x="25402636" y="5191044"/>
              <a:ext cx="877798" cy="373685"/>
            </a:xfrm>
            <a:prstGeom prst="wedgeRectCallout">
              <a:avLst>
                <a:gd name="adj1" fmla="val 22838"/>
                <a:gd name="adj2" fmla="val -275446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도로구역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변경결정요청</a:t>
              </a:r>
            </a:p>
          </p:txBody>
        </p:sp>
        <p:sp>
          <p:nvSpPr>
            <p:cNvPr id="385" name="사각형 설명선 384"/>
            <p:cNvSpPr/>
            <p:nvPr/>
          </p:nvSpPr>
          <p:spPr>
            <a:xfrm>
              <a:off x="27797804" y="7806842"/>
              <a:ext cx="679022" cy="373685"/>
            </a:xfrm>
            <a:prstGeom prst="wedgeRectCallout">
              <a:avLst>
                <a:gd name="adj1" fmla="val -130140"/>
                <a:gd name="adj2" fmla="val 263913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도로점용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/>
              </a:r>
              <a:b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허가</a:t>
              </a:r>
            </a:p>
          </p:txBody>
        </p:sp>
        <p:sp>
          <p:nvSpPr>
            <p:cNvPr id="386" name="사각형 설명선 385"/>
            <p:cNvSpPr/>
            <p:nvPr/>
          </p:nvSpPr>
          <p:spPr>
            <a:xfrm>
              <a:off x="27828075" y="8452429"/>
              <a:ext cx="753526" cy="301227"/>
            </a:xfrm>
            <a:prstGeom prst="wedgeRectCallout">
              <a:avLst>
                <a:gd name="adj1" fmla="val -121894"/>
                <a:gd name="adj2" fmla="val 276252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위법사항조치</a:t>
              </a:r>
            </a:p>
          </p:txBody>
        </p:sp>
        <p:sp>
          <p:nvSpPr>
            <p:cNvPr id="387" name="직사각형 386"/>
            <p:cNvSpPr/>
            <p:nvPr/>
          </p:nvSpPr>
          <p:spPr>
            <a:xfrm>
              <a:off x="26591146" y="3878920"/>
              <a:ext cx="810275" cy="3114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사면</a:t>
              </a:r>
              <a:r>
                <a:rPr lang="en-US" altLang="ko-KR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시설물</a:t>
              </a:r>
              <a:endParaRPr lang="en-US" altLang="ko-KR" sz="1000" dirty="0" smtClean="0">
                <a:solidFill>
                  <a:schemeClr val="accent6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indent="-180975" algn="ctr" defTabSz="914400" latinLnBrk="0">
                <a:defRPr/>
              </a:pPr>
              <a:r>
                <a: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진</a:t>
              </a:r>
              <a:r>
                <a:rPr lang="ko-KR" altLang="en-US" sz="1000" dirty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단</a:t>
              </a:r>
            </a:p>
          </p:txBody>
        </p:sp>
      </p:grpSp>
      <p:grpSp>
        <p:nvGrpSpPr>
          <p:cNvPr id="404" name="그룹 403"/>
          <p:cNvGrpSpPr/>
          <p:nvPr/>
        </p:nvGrpSpPr>
        <p:grpSpPr>
          <a:xfrm>
            <a:off x="11864726" y="2423889"/>
            <a:ext cx="2986405" cy="279599"/>
            <a:chOff x="9901460" y="2333625"/>
            <a:chExt cx="2986405" cy="279599"/>
          </a:xfrm>
        </p:grpSpPr>
        <p:cxnSp>
          <p:nvCxnSpPr>
            <p:cNvPr id="390" name="직선 연결선 389"/>
            <p:cNvCxnSpPr/>
            <p:nvPr/>
          </p:nvCxnSpPr>
          <p:spPr>
            <a:xfrm>
              <a:off x="9923943" y="2613224"/>
              <a:ext cx="28205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1" name="직사각형 390"/>
            <p:cNvSpPr/>
            <p:nvPr/>
          </p:nvSpPr>
          <p:spPr>
            <a:xfrm flipV="1">
              <a:off x="9923942" y="2333625"/>
              <a:ext cx="326727" cy="2788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2" name="TextBox 391"/>
            <p:cNvSpPr txBox="1"/>
            <p:nvPr/>
          </p:nvSpPr>
          <p:spPr bwMode="auto">
            <a:xfrm>
              <a:off x="9901460" y="2399776"/>
              <a:ext cx="372503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algn="ctr">
                <a:spcAft>
                  <a:spcPts val="600"/>
                </a:spcAft>
                <a:defRPr/>
              </a:pPr>
              <a:r>
                <a:rPr lang="ko-KR" altLang="en-US" sz="9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범례</a:t>
              </a:r>
            </a:p>
          </p:txBody>
        </p:sp>
        <p:grpSp>
          <p:nvGrpSpPr>
            <p:cNvPr id="396" name="그룹 395"/>
            <p:cNvGrpSpPr/>
            <p:nvPr/>
          </p:nvGrpSpPr>
          <p:grpSpPr>
            <a:xfrm>
              <a:off x="10365664" y="2377639"/>
              <a:ext cx="862169" cy="187176"/>
              <a:chOff x="10365664" y="2377639"/>
              <a:chExt cx="862169" cy="187176"/>
            </a:xfrm>
          </p:grpSpPr>
          <p:sp>
            <p:nvSpPr>
              <p:cNvPr id="393" name="직사각형 392"/>
              <p:cNvSpPr/>
              <p:nvPr/>
            </p:nvSpPr>
            <p:spPr>
              <a:xfrm>
                <a:off x="10365664" y="2402682"/>
                <a:ext cx="247567" cy="14069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cene3d>
                  <a:camera prst="orthographicFront"/>
                  <a:lightRig rig="threePt" dir="t"/>
                </a:scene3d>
                <a:sp3d/>
              </a:bodyPr>
              <a:lstStyle/>
              <a:p>
                <a:pPr marL="0" lvl="2" indent="-180975" algn="ctr">
                  <a:defRPr/>
                </a:pPr>
                <a:endPara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sym typeface="Monotype Sorts" pitchFamily="2" charset="2"/>
                </a:endParaRPr>
              </a:p>
            </p:txBody>
          </p:sp>
          <p:sp>
            <p:nvSpPr>
              <p:cNvPr id="395" name="TextBox 394"/>
              <p:cNvSpPr txBox="1"/>
              <p:nvPr/>
            </p:nvSpPr>
            <p:spPr>
              <a:xfrm>
                <a:off x="10580774" y="2377639"/>
                <a:ext cx="647059" cy="187176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p:spPr>
            <p:txBody>
              <a:bodyPr wrap="square" rtlCol="0" anchor="ctr">
                <a:noAutofit/>
                <a:sp3d>
                  <a:bevelT w="0" h="0"/>
                  <a:bevelB w="0" h="0"/>
                </a:sp3d>
              </a:bodyPr>
              <a:lstStyle/>
              <a:p>
                <a:pPr indent="-100241">
                  <a:buSzPct val="80000"/>
                </a:pPr>
                <a:r>
                  <a:rPr lang="ko-KR" altLang="en-US" sz="7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주요 기능</a:t>
                </a:r>
              </a:p>
            </p:txBody>
          </p:sp>
        </p:grpSp>
        <p:grpSp>
          <p:nvGrpSpPr>
            <p:cNvPr id="397" name="그룹 396"/>
            <p:cNvGrpSpPr/>
            <p:nvPr/>
          </p:nvGrpSpPr>
          <p:grpSpPr>
            <a:xfrm>
              <a:off x="11161600" y="2377639"/>
              <a:ext cx="1726265" cy="187176"/>
              <a:chOff x="9501568" y="2377639"/>
              <a:chExt cx="1726265" cy="187176"/>
            </a:xfrm>
          </p:grpSpPr>
          <p:sp>
            <p:nvSpPr>
              <p:cNvPr id="398" name="직사각형 397"/>
              <p:cNvSpPr/>
              <p:nvPr/>
            </p:nvSpPr>
            <p:spPr>
              <a:xfrm>
                <a:off x="10365664" y="2402682"/>
                <a:ext cx="247567" cy="14069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2" indent="-180975" algn="ctr" defTabSz="914400" latinLnBrk="0">
                  <a:defRPr/>
                </a:pPr>
                <a:endParaRPr lang="ko-KR" altLang="en-US" sz="1000" dirty="0" smtClean="0">
                  <a:solidFill>
                    <a:schemeClr val="accent6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399" name="TextBox 398"/>
              <p:cNvSpPr txBox="1"/>
              <p:nvPr/>
            </p:nvSpPr>
            <p:spPr>
              <a:xfrm>
                <a:off x="10580774" y="2377639"/>
                <a:ext cx="647059" cy="187176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p:spPr>
            <p:txBody>
              <a:bodyPr wrap="square" rtlCol="0" anchor="ctr">
                <a:noAutofit/>
                <a:sp3d>
                  <a:bevelT w="0" h="0"/>
                  <a:bevelB w="0" h="0"/>
                </a:sp3d>
              </a:bodyPr>
              <a:lstStyle/>
              <a:p>
                <a:pPr indent="-100241">
                  <a:buSzPct val="80000"/>
                </a:pPr>
                <a:r>
                  <a:rPr lang="ko-KR" altLang="en-US" sz="7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업무 절차</a:t>
                </a:r>
              </a:p>
            </p:txBody>
          </p:sp>
          <p:sp>
            <p:nvSpPr>
              <p:cNvPr id="400" name="직사각형 399"/>
              <p:cNvSpPr/>
              <p:nvPr/>
            </p:nvSpPr>
            <p:spPr>
              <a:xfrm>
                <a:off x="10077632" y="2402682"/>
                <a:ext cx="247567" cy="14069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2" indent="-180975" algn="ctr" defTabSz="914400" latinLnBrk="0">
                  <a:defRPr/>
                </a:pPr>
                <a:endParaRPr lang="ko-KR" altLang="en-US" sz="1000" dirty="0" smtClean="0">
                  <a:solidFill>
                    <a:schemeClr val="accent4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401" name="직사각형 400"/>
              <p:cNvSpPr/>
              <p:nvPr/>
            </p:nvSpPr>
            <p:spPr>
              <a:xfrm>
                <a:off x="9789600" y="2402682"/>
                <a:ext cx="247567" cy="14069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2" indent="-180975" algn="ctr" defTabSz="914400" latinLnBrk="0">
                  <a:defRPr/>
                </a:pPr>
                <a:endPara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  <p:sp>
            <p:nvSpPr>
              <p:cNvPr id="402" name="직사각형 401"/>
              <p:cNvSpPr/>
              <p:nvPr/>
            </p:nvSpPr>
            <p:spPr>
              <a:xfrm>
                <a:off x="9501568" y="2402682"/>
                <a:ext cx="247567" cy="14069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rtlCol="0" anchor="ctr"/>
              <a:lstStyle/>
              <a:p>
                <a:pPr marL="0" lvl="2" indent="-180975" algn="ctr" defTabSz="914400" latinLnBrk="0">
                  <a:defRPr/>
                </a:pPr>
                <a:endParaRPr lang="ko-KR" altLang="en-US" sz="1000" dirty="0" smtClean="0">
                  <a:solidFill>
                    <a:schemeClr val="accent5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 pitchFamily="2" charset="2"/>
                </a:endParaRPr>
              </a:p>
            </p:txBody>
          </p:sp>
        </p:grpSp>
      </p:grpSp>
      <p:sp>
        <p:nvSpPr>
          <p:cNvPr id="191" name="모서리가 둥근 직사각형 190"/>
          <p:cNvSpPr/>
          <p:nvPr/>
        </p:nvSpPr>
        <p:spPr>
          <a:xfrm>
            <a:off x="1125068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92" name="모서리가 둥근 직사각형 191"/>
          <p:cNvSpPr/>
          <p:nvPr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93" name="슬라이드 번호 개체 틀 5"/>
          <p:cNvSpPr txBox="1">
            <a:spLocks/>
          </p:cNvSpPr>
          <p:nvPr/>
        </p:nvSpPr>
        <p:spPr>
          <a:xfrm>
            <a:off x="1127998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r>
              <a:rPr lang="en-US" altLang="ko-KR" dirty="0" smtClean="0"/>
              <a:t>Ⅲ- </a:t>
            </a:r>
            <a:fld id="{5E7EB99F-0025-427C-9D80-C2A6CD40623B}" type="slidenum">
              <a:rPr lang="ko-KR" altLang="en-US" smtClean="0"/>
              <a:pPr/>
              <a:t>1</a:t>
            </a:fld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94" name="슬라이드 번호 개체 틀 5"/>
          <p:cNvSpPr txBox="1">
            <a:spLocks/>
          </p:cNvSpPr>
          <p:nvPr/>
        </p:nvSpPr>
        <p:spPr>
          <a:xfrm>
            <a:off x="371713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lvl="0">
              <a:defRPr/>
            </a:pPr>
            <a:r>
              <a:rPr lang="en-US" altLang="ko-KR" dirty="0" smtClean="0"/>
              <a:t>Ⅲ- 10</a:t>
            </a:r>
          </a:p>
        </p:txBody>
      </p:sp>
      <p:sp>
        <p:nvSpPr>
          <p:cNvPr id="189" name="직사각형 188"/>
          <p:cNvSpPr/>
          <p:nvPr/>
        </p:nvSpPr>
        <p:spPr>
          <a:xfrm>
            <a:off x="8220075" y="1363319"/>
            <a:ext cx="6531109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기능 요구사항 ▶ 나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WBS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기반의 설계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건설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유지관리 정보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선순환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체계 구축 ▶ 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1)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사용자 중심의 업무 기능과 구축시스템 연관 관계 이해</a:t>
            </a:r>
          </a:p>
        </p:txBody>
      </p:sp>
    </p:spTree>
    <p:extLst>
      <p:ext uri="{BB962C8B-B14F-4D97-AF65-F5344CB8AC3E}">
        <p14:creationId xmlns:p14="http://schemas.microsoft.com/office/powerpoint/2010/main" xmlns="" val="349250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TextBox 651"/>
          <p:cNvSpPr txBox="1"/>
          <p:nvPr/>
        </p:nvSpPr>
        <p:spPr>
          <a:xfrm>
            <a:off x="593842" y="1746250"/>
            <a:ext cx="1413180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나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 중심의 업무와 구축 시스템간 연관 관계 분석</a:t>
            </a:r>
            <a:endParaRPr lang="en-US" altLang="ko-K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54" name="직사각형 653"/>
          <p:cNvSpPr/>
          <p:nvPr/>
        </p:nvSpPr>
        <p:spPr>
          <a:xfrm>
            <a:off x="8220075" y="1363319"/>
            <a:ext cx="6531109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기능 요구사항 ▶ 나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WBS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기반의 설계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건설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-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유지관리 정보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선순환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체계 구축 ▶ 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1)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사용자 중심의 업무 기능과 구축시스템 연관 관계 이해</a:t>
            </a:r>
          </a:p>
        </p:txBody>
      </p:sp>
      <p:graphicFrame>
        <p:nvGraphicFramePr>
          <p:cNvPr id="655" name="표 6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4963504"/>
              </p:ext>
            </p:extLst>
          </p:nvPr>
        </p:nvGraphicFramePr>
        <p:xfrm>
          <a:off x="612775" y="2253338"/>
          <a:ext cx="14112879" cy="7989212"/>
        </p:xfrm>
        <a:graphic>
          <a:graphicData uri="http://schemas.openxmlformats.org/drawingml/2006/table">
            <a:tbl>
              <a:tblPr/>
              <a:tblGrid>
                <a:gridCol w="358195"/>
                <a:gridCol w="644750"/>
                <a:gridCol w="1653571"/>
                <a:gridCol w="691413"/>
                <a:gridCol w="768925"/>
                <a:gridCol w="768925"/>
                <a:gridCol w="768925"/>
                <a:gridCol w="573641"/>
                <a:gridCol w="828092"/>
                <a:gridCol w="905042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  <a:gridCol w="768925"/>
              </a:tblGrid>
              <a:tr h="32663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업무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세부업무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기능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15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도로기술분야 정보시스템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66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설계포탈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설계도서관리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설계정보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건설</a:t>
                      </a:r>
                      <a:r>
                        <a:rPr lang="en-US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 CITIS</a:t>
                      </a:r>
                      <a:endParaRPr lang="en-US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공구포탈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건설사업소포탈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건설정보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본사포탈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기술자전문가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재난관리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포장관리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구조물관리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도로점용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지리도형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사면관리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3555">
                <a:tc rowSpan="6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사업계획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수립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현황조사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최적노선선정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설계기준검토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공종별</a:t>
                      </a: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상세설계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 </a:t>
                      </a:r>
                      <a:r>
                        <a:rPr lang="ko-KR" altLang="en-US" sz="9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성과품</a:t>
                      </a: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작성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내용검토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성과품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심사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설계심의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준공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rowSpan="10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건설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10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공사시행 계획수립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1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발주의뢰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도로구역 인허가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착공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시공계획서 작성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공정관리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시공관리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변경관리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설계변경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준공검사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13555">
                <a:tc rowSpan="18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유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지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개량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도로개량 사업계획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실시설계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공사착공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공정관리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공사준공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행정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도로점용 점검계획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도로점용 관리 및 점검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6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위법사항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조치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관련사항 보고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포장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포장조사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계획수립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포장조사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포장유지보수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공정 및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현황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하자관리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인수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현황관리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 점검계획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정기점검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점검결과 정리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 진단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구조물 유지보수 사업계획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보수보강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공사시행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준공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재난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관리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재난관리 기본계획 수립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취약시설 조사 및 현장점검</a:t>
                      </a: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13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종합대책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수립 </a:t>
                      </a: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조치시행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72000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900" b="1" i="0" u="none" strike="noStrike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2727" marR="2727" marT="2727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63" name="그룹 662"/>
          <p:cNvGrpSpPr/>
          <p:nvPr/>
        </p:nvGrpSpPr>
        <p:grpSpPr>
          <a:xfrm>
            <a:off x="3505200" y="7277100"/>
            <a:ext cx="6504272" cy="2705100"/>
            <a:chOff x="3843836" y="7405154"/>
            <a:chExt cx="5057523" cy="2538946"/>
          </a:xfrm>
        </p:grpSpPr>
        <p:sp>
          <p:nvSpPr>
            <p:cNvPr id="657" name="직사각형 656"/>
            <p:cNvSpPr/>
            <p:nvPr/>
          </p:nvSpPr>
          <p:spPr>
            <a:xfrm>
              <a:off x="3899074" y="7467600"/>
              <a:ext cx="5002285" cy="24765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62" name="직사각형 661"/>
            <p:cNvSpPr/>
            <p:nvPr/>
          </p:nvSpPr>
          <p:spPr>
            <a:xfrm>
              <a:off x="3843836" y="7405154"/>
              <a:ext cx="5002284" cy="24765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688" name="직사각형 687"/>
          <p:cNvSpPr/>
          <p:nvPr/>
        </p:nvSpPr>
        <p:spPr>
          <a:xfrm>
            <a:off x="3600760" y="7379816"/>
            <a:ext cx="1908212" cy="20882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9" name="직사각형 688"/>
          <p:cNvSpPr/>
          <p:nvPr/>
        </p:nvSpPr>
        <p:spPr>
          <a:xfrm>
            <a:off x="5632890" y="7379816"/>
            <a:ext cx="1908212" cy="20882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0" name="직사각형 689"/>
          <p:cNvSpPr/>
          <p:nvPr/>
        </p:nvSpPr>
        <p:spPr>
          <a:xfrm>
            <a:off x="7777350" y="7379816"/>
            <a:ext cx="1908212" cy="20882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45" name="그룹 107"/>
          <p:cNvGrpSpPr/>
          <p:nvPr/>
        </p:nvGrpSpPr>
        <p:grpSpPr>
          <a:xfrm>
            <a:off x="3695853" y="7448027"/>
            <a:ext cx="1396698" cy="182875"/>
            <a:chOff x="5200647" y="1979613"/>
            <a:chExt cx="1396698" cy="182875"/>
          </a:xfrm>
        </p:grpSpPr>
        <p:sp>
          <p:nvSpPr>
            <p:cNvPr id="746" name="모서리가 둥근 직사각형 745"/>
            <p:cNvSpPr/>
            <p:nvPr/>
          </p:nvSpPr>
          <p:spPr>
            <a:xfrm>
              <a:off x="5200647" y="1979613"/>
              <a:ext cx="45719" cy="18287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algn="ctr" defTabSz="914400" latinLnBrk="0"/>
              <a:endParaRPr lang="ko-KR" altLang="en-US" sz="100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747" name="TextBox 746"/>
            <p:cNvSpPr txBox="1"/>
            <p:nvPr/>
          </p:nvSpPr>
          <p:spPr>
            <a:xfrm>
              <a:off x="5291878" y="1999324"/>
              <a:ext cx="1305467" cy="126546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>
                <a:buSzPct val="80000"/>
              </a:pPr>
              <a:r>
                <a:rPr lang="ko-KR" altLang="en-US" sz="10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각 업무별 변경비율 </a:t>
              </a:r>
            </a:p>
          </p:txBody>
        </p:sp>
      </p:grpSp>
      <p:grpSp>
        <p:nvGrpSpPr>
          <p:cNvPr id="748" name="그룹 107"/>
          <p:cNvGrpSpPr/>
          <p:nvPr/>
        </p:nvGrpSpPr>
        <p:grpSpPr>
          <a:xfrm>
            <a:off x="5724996" y="7448027"/>
            <a:ext cx="1675929" cy="182875"/>
            <a:chOff x="5200647" y="1979613"/>
            <a:chExt cx="1675929" cy="182875"/>
          </a:xfrm>
        </p:grpSpPr>
        <p:sp>
          <p:nvSpPr>
            <p:cNvPr id="749" name="모서리가 둥근 직사각형 748"/>
            <p:cNvSpPr/>
            <p:nvPr/>
          </p:nvSpPr>
          <p:spPr>
            <a:xfrm>
              <a:off x="5200647" y="1979613"/>
              <a:ext cx="45719" cy="182875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algn="ctr" defTabSz="914400" latinLnBrk="0"/>
              <a:endParaRPr lang="ko-KR" altLang="en-US" sz="100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750" name="TextBox 749"/>
            <p:cNvSpPr txBox="1"/>
            <p:nvPr/>
          </p:nvSpPr>
          <p:spPr>
            <a:xfrm>
              <a:off x="5291878" y="1999324"/>
              <a:ext cx="1584698" cy="126546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>
                <a:buSzPct val="80000"/>
              </a:pPr>
              <a:r>
                <a:rPr lang="ko-KR" altLang="en-US" sz="1000" dirty="0" smtClean="0">
                  <a:solidFill>
                    <a:schemeClr val="accent3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업무기능 변경사항 총괄 내역</a:t>
              </a:r>
            </a:p>
          </p:txBody>
        </p:sp>
      </p:grpSp>
      <p:grpSp>
        <p:nvGrpSpPr>
          <p:cNvPr id="751" name="그룹 107"/>
          <p:cNvGrpSpPr/>
          <p:nvPr/>
        </p:nvGrpSpPr>
        <p:grpSpPr>
          <a:xfrm>
            <a:off x="7874314" y="7448027"/>
            <a:ext cx="1905891" cy="182875"/>
            <a:chOff x="5200647" y="1979613"/>
            <a:chExt cx="1905891" cy="182875"/>
          </a:xfrm>
        </p:grpSpPr>
        <p:sp>
          <p:nvSpPr>
            <p:cNvPr id="752" name="모서리가 둥근 직사각형 751"/>
            <p:cNvSpPr/>
            <p:nvPr/>
          </p:nvSpPr>
          <p:spPr>
            <a:xfrm>
              <a:off x="5200647" y="1979613"/>
              <a:ext cx="45719" cy="182875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36000" tIns="36000" rIns="36000" bIns="36000" rtlCol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algn="ctr" defTabSz="914400" latinLnBrk="0"/>
              <a:endParaRPr lang="ko-KR" altLang="en-US" sz="100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753" name="TextBox 752"/>
            <p:cNvSpPr txBox="1"/>
            <p:nvPr/>
          </p:nvSpPr>
          <p:spPr>
            <a:xfrm>
              <a:off x="5291878" y="1999324"/>
              <a:ext cx="1814660" cy="126546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>
                <a:buSzPct val="80000"/>
              </a:pPr>
              <a:r>
                <a:rPr lang="ko-KR" altLang="en-US" sz="1000" dirty="0" smtClean="0">
                  <a:solidFill>
                    <a:schemeClr val="accent5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 대비 업무기능 변경사항</a:t>
              </a:r>
            </a:p>
          </p:txBody>
        </p:sp>
      </p:grpSp>
      <p:grpSp>
        <p:nvGrpSpPr>
          <p:cNvPr id="771" name="그룹 770"/>
          <p:cNvGrpSpPr/>
          <p:nvPr/>
        </p:nvGrpSpPr>
        <p:grpSpPr>
          <a:xfrm>
            <a:off x="3633046" y="7741306"/>
            <a:ext cx="1927809" cy="1527014"/>
            <a:chOff x="3633046" y="7632226"/>
            <a:chExt cx="1927809" cy="1527014"/>
          </a:xfrm>
        </p:grpSpPr>
        <p:grpSp>
          <p:nvGrpSpPr>
            <p:cNvPr id="744" name="그룹 743"/>
            <p:cNvGrpSpPr/>
            <p:nvPr/>
          </p:nvGrpSpPr>
          <p:grpSpPr>
            <a:xfrm>
              <a:off x="3994966" y="7856232"/>
              <a:ext cx="1119806" cy="1135400"/>
              <a:chOff x="3994966" y="7856232"/>
              <a:chExt cx="1119806" cy="1135400"/>
            </a:xfrm>
          </p:grpSpPr>
          <p:grpSp>
            <p:nvGrpSpPr>
              <p:cNvPr id="734" name="그룹 733"/>
              <p:cNvGrpSpPr/>
              <p:nvPr/>
            </p:nvGrpSpPr>
            <p:grpSpPr>
              <a:xfrm>
                <a:off x="3994966" y="7856232"/>
                <a:ext cx="1119806" cy="1135400"/>
                <a:chOff x="3994966" y="7856232"/>
                <a:chExt cx="1119806" cy="1135400"/>
              </a:xfrm>
            </p:grpSpPr>
            <p:grpSp>
              <p:nvGrpSpPr>
                <p:cNvPr id="715" name="그룹 366"/>
                <p:cNvGrpSpPr/>
                <p:nvPr/>
              </p:nvGrpSpPr>
              <p:grpSpPr>
                <a:xfrm>
                  <a:off x="3994967" y="7856232"/>
                  <a:ext cx="1119805" cy="1135400"/>
                  <a:chOff x="7865004" y="2135249"/>
                  <a:chExt cx="1075796" cy="1077124"/>
                </a:xfrm>
              </p:grpSpPr>
              <p:sp>
                <p:nvSpPr>
                  <p:cNvPr id="717" name="원형 716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7840536"/>
                      <a:gd name="adj2" fmla="val 9255735"/>
                    </a:avLst>
                  </a:prstGeom>
                  <a:solidFill>
                    <a:schemeClr val="accent6">
                      <a:lumMod val="75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18" name="원형 717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9210411"/>
                      <a:gd name="adj2" fmla="val 10250344"/>
                    </a:avLst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19" name="원형 718"/>
                  <p:cNvSpPr/>
                  <p:nvPr/>
                </p:nvSpPr>
                <p:spPr>
                  <a:xfrm>
                    <a:off x="7865004" y="2135249"/>
                    <a:ext cx="1075791" cy="1077124"/>
                  </a:xfrm>
                  <a:prstGeom prst="pie">
                    <a:avLst>
                      <a:gd name="adj1" fmla="val 10129147"/>
                      <a:gd name="adj2" fmla="val 11877904"/>
                    </a:avLst>
                  </a:prstGeom>
                  <a:solidFill>
                    <a:schemeClr val="accent3">
                      <a:lumMod val="75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20" name="원형 719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16210388"/>
                      <a:gd name="adj2" fmla="val 7824397"/>
                    </a:avLst>
                  </a:prstGeom>
                  <a:solidFill>
                    <a:srgbClr val="00305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altLang="ko-KR" dirty="0" smtClean="0"/>
                  </a:p>
                </p:txBody>
              </p:sp>
            </p:grpSp>
            <p:sp>
              <p:nvSpPr>
                <p:cNvPr id="721" name="원형 720"/>
                <p:cNvSpPr/>
                <p:nvPr/>
              </p:nvSpPr>
              <p:spPr>
                <a:xfrm>
                  <a:off x="3994966" y="7856232"/>
                  <a:ext cx="1119800" cy="1135400"/>
                </a:xfrm>
                <a:prstGeom prst="pie">
                  <a:avLst>
                    <a:gd name="adj1" fmla="val 16210388"/>
                    <a:gd name="adj2" fmla="val 20516531"/>
                  </a:avLst>
                </a:prstGeom>
                <a:solidFill>
                  <a:schemeClr val="accent5">
                    <a:lumMod val="75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6000" tIns="36000" rIns="36000" bIns="36000" rtlCol="0" anchor="ctr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algn="ctr"/>
                  <a:endParaRPr lang="en-US" altLang="ko-KR" sz="1400" dirty="0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2" name="원형 721"/>
                <p:cNvSpPr/>
                <p:nvPr/>
              </p:nvSpPr>
              <p:spPr>
                <a:xfrm>
                  <a:off x="3994966" y="7856232"/>
                  <a:ext cx="1119800" cy="1135400"/>
                </a:xfrm>
                <a:prstGeom prst="pie">
                  <a:avLst>
                    <a:gd name="adj1" fmla="val 11772087"/>
                    <a:gd name="adj2" fmla="val 12429959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6000" tIns="36000" rIns="36000" bIns="36000" rtlCol="0" anchor="ctr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algn="ctr"/>
                  <a:endParaRPr lang="en-US" altLang="ko-KR" sz="1400" dirty="0" smtClean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3" name="원형 722"/>
                <p:cNvSpPr/>
                <p:nvPr/>
              </p:nvSpPr>
              <p:spPr>
                <a:xfrm>
                  <a:off x="3994967" y="7856232"/>
                  <a:ext cx="1119800" cy="1135400"/>
                </a:xfrm>
                <a:prstGeom prst="pie">
                  <a:avLst>
                    <a:gd name="adj1" fmla="val 12394973"/>
                    <a:gd name="adj2" fmla="val 16295988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6000" tIns="36000" rIns="36000" bIns="36000" rtlCol="0" anchor="ctr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algn="ctr"/>
                  <a:endParaRPr lang="en-US" altLang="ko-KR" sz="1400" dirty="0" smtClean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16" name="타원 715"/>
              <p:cNvSpPr/>
              <p:nvPr/>
            </p:nvSpPr>
            <p:spPr>
              <a:xfrm>
                <a:off x="4344409" y="8210804"/>
                <a:ext cx="420920" cy="426256"/>
              </a:xfrm>
              <a:prstGeom prst="ellipse">
                <a:avLst/>
              </a:prstGeom>
              <a:solidFill>
                <a:srgbClr val="F7F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3056"/>
                <a:endParaRPr lang="ko-KR" altLang="en-US" sz="2100" dirty="0" err="1" smtClean="0"/>
              </a:p>
            </p:txBody>
          </p:sp>
        </p:grpSp>
        <p:sp>
          <p:nvSpPr>
            <p:cNvPr id="755" name="자유형 754"/>
            <p:cNvSpPr/>
            <p:nvPr/>
          </p:nvSpPr>
          <p:spPr>
            <a:xfrm flipH="1">
              <a:off x="4792979" y="7803644"/>
              <a:ext cx="567253" cy="296415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56" name="TextBox 755"/>
            <p:cNvSpPr txBox="1"/>
            <p:nvPr/>
          </p:nvSpPr>
          <p:spPr>
            <a:xfrm>
              <a:off x="4913796" y="7632226"/>
              <a:ext cx="647059" cy="18087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설계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21%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57" name="자유형 756"/>
            <p:cNvSpPr/>
            <p:nvPr/>
          </p:nvSpPr>
          <p:spPr>
            <a:xfrm flipH="1" flipV="1">
              <a:off x="4837595" y="8767018"/>
              <a:ext cx="522639" cy="208942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58" name="TextBox 757"/>
            <p:cNvSpPr txBox="1"/>
            <p:nvPr/>
          </p:nvSpPr>
          <p:spPr>
            <a:xfrm>
              <a:off x="4913796" y="8972064"/>
              <a:ext cx="647059" cy="18717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건설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43%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59" name="자유형 758"/>
            <p:cNvSpPr/>
            <p:nvPr/>
          </p:nvSpPr>
          <p:spPr>
            <a:xfrm flipV="1">
              <a:off x="3721472" y="8686800"/>
              <a:ext cx="522639" cy="28916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0" name="TextBox 759"/>
            <p:cNvSpPr txBox="1"/>
            <p:nvPr/>
          </p:nvSpPr>
          <p:spPr>
            <a:xfrm>
              <a:off x="3633046" y="8972064"/>
              <a:ext cx="742104" cy="18717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도로개량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43%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61" name="자유형 760"/>
            <p:cNvSpPr/>
            <p:nvPr/>
          </p:nvSpPr>
          <p:spPr>
            <a:xfrm flipV="1">
              <a:off x="3721473" y="8547100"/>
              <a:ext cx="482228" cy="23114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2" name="TextBox 761"/>
            <p:cNvSpPr txBox="1"/>
            <p:nvPr/>
          </p:nvSpPr>
          <p:spPr>
            <a:xfrm>
              <a:off x="3633046" y="8772542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포장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4%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63" name="자유형 762"/>
            <p:cNvSpPr/>
            <p:nvPr/>
          </p:nvSpPr>
          <p:spPr>
            <a:xfrm flipV="1">
              <a:off x="3721473" y="8370974"/>
              <a:ext cx="482228" cy="23114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5" name="자유형 764"/>
            <p:cNvSpPr/>
            <p:nvPr/>
          </p:nvSpPr>
          <p:spPr>
            <a:xfrm>
              <a:off x="3721472" y="7803644"/>
              <a:ext cx="583827" cy="23114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7" name="TextBox 766"/>
            <p:cNvSpPr txBox="1"/>
            <p:nvPr/>
          </p:nvSpPr>
          <p:spPr>
            <a:xfrm>
              <a:off x="3633046" y="7632226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부대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18%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68" name="자유형 767"/>
            <p:cNvSpPr/>
            <p:nvPr/>
          </p:nvSpPr>
          <p:spPr>
            <a:xfrm>
              <a:off x="3721473" y="8008620"/>
              <a:ext cx="416187" cy="25146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9" name="TextBox 768"/>
            <p:cNvSpPr txBox="1"/>
            <p:nvPr/>
          </p:nvSpPr>
          <p:spPr>
            <a:xfrm>
              <a:off x="3633046" y="7838534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재난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3%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70" name="TextBox 769"/>
            <p:cNvSpPr txBox="1"/>
            <p:nvPr/>
          </p:nvSpPr>
          <p:spPr>
            <a:xfrm>
              <a:off x="3633046" y="8366804"/>
              <a:ext cx="451274" cy="212574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구조물</a:t>
              </a:r>
              <a:endPara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indent="-100241">
                <a:buSzPct val="80000"/>
              </a:pP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5%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802" name="그룹 801"/>
          <p:cNvGrpSpPr/>
          <p:nvPr/>
        </p:nvGrpSpPr>
        <p:grpSpPr>
          <a:xfrm>
            <a:off x="5676292" y="7741306"/>
            <a:ext cx="1832651" cy="1527014"/>
            <a:chOff x="5676292" y="7741306"/>
            <a:chExt cx="1832651" cy="1527014"/>
          </a:xfrm>
        </p:grpSpPr>
        <p:grpSp>
          <p:nvGrpSpPr>
            <p:cNvPr id="774" name="그룹 773"/>
            <p:cNvGrpSpPr/>
            <p:nvPr/>
          </p:nvGrpSpPr>
          <p:grpSpPr>
            <a:xfrm>
              <a:off x="6038213" y="7965312"/>
              <a:ext cx="1119805" cy="1135400"/>
              <a:chOff x="3994967" y="7856232"/>
              <a:chExt cx="1119805" cy="1135400"/>
            </a:xfrm>
          </p:grpSpPr>
          <p:grpSp>
            <p:nvGrpSpPr>
              <p:cNvPr id="789" name="그룹 788"/>
              <p:cNvGrpSpPr/>
              <p:nvPr/>
            </p:nvGrpSpPr>
            <p:grpSpPr>
              <a:xfrm>
                <a:off x="3994967" y="7856232"/>
                <a:ext cx="1119805" cy="1135400"/>
                <a:chOff x="3994967" y="7856232"/>
                <a:chExt cx="1119805" cy="1135400"/>
              </a:xfrm>
            </p:grpSpPr>
            <p:grpSp>
              <p:nvGrpSpPr>
                <p:cNvPr id="791" name="그룹 366"/>
                <p:cNvGrpSpPr/>
                <p:nvPr/>
              </p:nvGrpSpPr>
              <p:grpSpPr>
                <a:xfrm>
                  <a:off x="3994967" y="7856232"/>
                  <a:ext cx="1119805" cy="1135400"/>
                  <a:chOff x="7865004" y="2135249"/>
                  <a:chExt cx="1075796" cy="1077124"/>
                </a:xfrm>
              </p:grpSpPr>
              <p:sp>
                <p:nvSpPr>
                  <p:cNvPr id="795" name="원형 794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19888882"/>
                      <a:gd name="adj2" fmla="val 6490064"/>
                    </a:avLst>
                  </a:prstGeom>
                  <a:solidFill>
                    <a:schemeClr val="accent6">
                      <a:lumMod val="75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97" name="원형 796"/>
                  <p:cNvSpPr/>
                  <p:nvPr/>
                </p:nvSpPr>
                <p:spPr>
                  <a:xfrm>
                    <a:off x="7865004" y="2135249"/>
                    <a:ext cx="1075791" cy="1077124"/>
                  </a:xfrm>
                  <a:prstGeom prst="pie">
                    <a:avLst>
                      <a:gd name="adj1" fmla="val 6470541"/>
                      <a:gd name="adj2" fmla="val 15952497"/>
                    </a:avLst>
                  </a:prstGeom>
                  <a:solidFill>
                    <a:schemeClr val="accent3">
                      <a:lumMod val="75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6000" tIns="36000" rIns="36000" bIns="36000" rtlCol="0" anchor="ctr">
                    <a:scene3d>
                      <a:camera prst="orthographicFront"/>
                      <a:lightRig rig="threePt" dir="t"/>
                    </a:scene3d>
                    <a:sp3d>
                      <a:bevelT w="1270" h="1270"/>
                      <a:bevelB w="1270" h="1270"/>
                    </a:sp3d>
                  </a:bodyPr>
                  <a:lstStyle/>
                  <a:p>
                    <a:pPr algn="ctr"/>
                    <a:endParaRPr lang="en-US" altLang="ko-KR" sz="1400" dirty="0" smtClean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98" name="원형 797"/>
                  <p:cNvSpPr/>
                  <p:nvPr/>
                </p:nvSpPr>
                <p:spPr>
                  <a:xfrm>
                    <a:off x="7865008" y="2135249"/>
                    <a:ext cx="1075792" cy="1077124"/>
                  </a:xfrm>
                  <a:prstGeom prst="pie">
                    <a:avLst>
                      <a:gd name="adj1" fmla="val 16210388"/>
                      <a:gd name="adj2" fmla="val 19956740"/>
                    </a:avLst>
                  </a:prstGeom>
                  <a:solidFill>
                    <a:srgbClr val="00305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altLang="ko-KR" dirty="0" smtClean="0"/>
                  </a:p>
                </p:txBody>
              </p:sp>
            </p:grpSp>
            <p:sp>
              <p:nvSpPr>
                <p:cNvPr id="794" name="원형 793"/>
                <p:cNvSpPr/>
                <p:nvPr/>
              </p:nvSpPr>
              <p:spPr>
                <a:xfrm>
                  <a:off x="3994967" y="7856232"/>
                  <a:ext cx="1119800" cy="1135400"/>
                </a:xfrm>
                <a:prstGeom prst="pie">
                  <a:avLst>
                    <a:gd name="adj1" fmla="val 15898081"/>
                    <a:gd name="adj2" fmla="val 16295988"/>
                  </a:avLst>
                </a:prstGeom>
                <a:solidFill>
                  <a:schemeClr val="bg1">
                    <a:lumMod val="85000"/>
                  </a:schemeClr>
                </a:solidFill>
                <a:ln w="3175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6000" tIns="36000" rIns="36000" bIns="36000" rtlCol="0" anchor="ctr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algn="ctr"/>
                  <a:endParaRPr lang="en-US" altLang="ko-KR" sz="1400" dirty="0" smtClean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90" name="타원 789"/>
              <p:cNvSpPr/>
              <p:nvPr/>
            </p:nvSpPr>
            <p:spPr>
              <a:xfrm>
                <a:off x="4344409" y="8210804"/>
                <a:ext cx="420920" cy="426256"/>
              </a:xfrm>
              <a:prstGeom prst="ellipse">
                <a:avLst/>
              </a:prstGeom>
              <a:solidFill>
                <a:srgbClr val="F7F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43056"/>
                <a:endParaRPr lang="ko-KR" altLang="en-US" sz="2100" dirty="0" err="1" smtClean="0"/>
              </a:p>
            </p:txBody>
          </p:sp>
        </p:grpSp>
        <p:sp>
          <p:nvSpPr>
            <p:cNvPr id="775" name="자유형 774"/>
            <p:cNvSpPr/>
            <p:nvPr/>
          </p:nvSpPr>
          <p:spPr>
            <a:xfrm flipH="1">
              <a:off x="6836225" y="7912724"/>
              <a:ext cx="567253" cy="296415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76" name="TextBox 775"/>
            <p:cNvSpPr txBox="1"/>
            <p:nvPr/>
          </p:nvSpPr>
          <p:spPr>
            <a:xfrm>
              <a:off x="6861884" y="7741306"/>
              <a:ext cx="647059" cy="18087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 algn="r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신규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18%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77" name="자유형 776"/>
            <p:cNvSpPr/>
            <p:nvPr/>
          </p:nvSpPr>
          <p:spPr>
            <a:xfrm flipH="1" flipV="1">
              <a:off x="6880841" y="8876098"/>
              <a:ext cx="522639" cy="208942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78" name="TextBox 777"/>
            <p:cNvSpPr txBox="1"/>
            <p:nvPr/>
          </p:nvSpPr>
          <p:spPr>
            <a:xfrm>
              <a:off x="6861884" y="9081144"/>
              <a:ext cx="647059" cy="18717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 algn="r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유지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36%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79" name="자유형 778"/>
            <p:cNvSpPr/>
            <p:nvPr/>
          </p:nvSpPr>
          <p:spPr>
            <a:xfrm flipV="1">
              <a:off x="5764718" y="8795880"/>
              <a:ext cx="522639" cy="28916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80" name="TextBox 779"/>
            <p:cNvSpPr txBox="1"/>
            <p:nvPr/>
          </p:nvSpPr>
          <p:spPr>
            <a:xfrm>
              <a:off x="5676292" y="9081144"/>
              <a:ext cx="742104" cy="18717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ko-KR" altLang="en-US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변경 </a:t>
              </a: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45%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84" name="자유형 783"/>
            <p:cNvSpPr/>
            <p:nvPr/>
          </p:nvSpPr>
          <p:spPr>
            <a:xfrm>
              <a:off x="5764718" y="7912724"/>
              <a:ext cx="826582" cy="231140"/>
            </a:xfrm>
            <a:custGeom>
              <a:avLst/>
              <a:gdLst>
                <a:gd name="connsiteX0" fmla="*/ 533400 w 533400"/>
                <a:gd name="connsiteY0" fmla="*/ 120650 h 120650"/>
                <a:gd name="connsiteX1" fmla="*/ 412750 w 533400"/>
                <a:gd name="connsiteY1" fmla="*/ 0 h 120650"/>
                <a:gd name="connsiteX2" fmla="*/ 0 w 533400"/>
                <a:gd name="connsiteY2" fmla="*/ 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400" h="120650">
                  <a:moveTo>
                    <a:pt x="533400" y="120650"/>
                  </a:moveTo>
                  <a:lnTo>
                    <a:pt x="412750" y="0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chemeClr val="bg1">
                  <a:lumMod val="65000"/>
                </a:schemeClr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85" name="TextBox 784"/>
            <p:cNvSpPr txBox="1"/>
            <p:nvPr/>
          </p:nvSpPr>
          <p:spPr>
            <a:xfrm>
              <a:off x="5676292" y="7741306"/>
              <a:ext cx="641774" cy="173338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p:spPr>
          <p:txBody>
            <a:bodyPr wrap="square" rtlCol="0" anchor="ctr">
              <a:noAutofit/>
              <a:sp3d>
                <a:bevelT w="0" h="0"/>
                <a:bevelB w="0" h="0"/>
              </a:sp3d>
            </a:bodyPr>
            <a:lstStyle/>
            <a:p>
              <a:pPr indent="-100241">
                <a:buSzPct val="80000"/>
              </a:pP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1%</a:t>
              </a:r>
              <a:endPara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811" name="TextBox 810"/>
          <p:cNvSpPr txBox="1"/>
          <p:nvPr/>
        </p:nvSpPr>
        <p:spPr>
          <a:xfrm>
            <a:off x="7725980" y="7796148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요구사항</a:t>
            </a:r>
          </a:p>
        </p:txBody>
      </p:sp>
      <p:sp>
        <p:nvSpPr>
          <p:cNvPr id="814" name="TextBox 813"/>
          <p:cNvSpPr txBox="1"/>
          <p:nvPr/>
        </p:nvSpPr>
        <p:spPr>
          <a:xfrm>
            <a:off x="7725980" y="7989863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폐기</a:t>
            </a:r>
          </a:p>
        </p:txBody>
      </p:sp>
      <p:sp>
        <p:nvSpPr>
          <p:cNvPr id="815" name="TextBox 814"/>
          <p:cNvSpPr txBox="1"/>
          <p:nvPr/>
        </p:nvSpPr>
        <p:spPr>
          <a:xfrm>
            <a:off x="7725980" y="8183578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조사이관</a:t>
            </a:r>
          </a:p>
        </p:txBody>
      </p:sp>
      <p:sp>
        <p:nvSpPr>
          <p:cNvPr id="816" name="TextBox 815"/>
          <p:cNvSpPr txBox="1"/>
          <p:nvPr/>
        </p:nvSpPr>
        <p:spPr>
          <a:xfrm>
            <a:off x="7725980" y="8377293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변경</a:t>
            </a:r>
          </a:p>
        </p:txBody>
      </p:sp>
      <p:sp>
        <p:nvSpPr>
          <p:cNvPr id="817" name="TextBox 816"/>
          <p:cNvSpPr txBox="1"/>
          <p:nvPr/>
        </p:nvSpPr>
        <p:spPr>
          <a:xfrm>
            <a:off x="7725980" y="8571008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이관</a:t>
            </a:r>
          </a:p>
        </p:txBody>
      </p:sp>
      <p:sp>
        <p:nvSpPr>
          <p:cNvPr id="818" name="TextBox 817"/>
          <p:cNvSpPr txBox="1"/>
          <p:nvPr/>
        </p:nvSpPr>
        <p:spPr>
          <a:xfrm>
            <a:off x="7725980" y="8764723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유지</a:t>
            </a:r>
          </a:p>
        </p:txBody>
      </p:sp>
      <p:sp>
        <p:nvSpPr>
          <p:cNvPr id="819" name="TextBox 818"/>
          <p:cNvSpPr txBox="1"/>
          <p:nvPr/>
        </p:nvSpPr>
        <p:spPr>
          <a:xfrm>
            <a:off x="7725980" y="8958438"/>
            <a:ext cx="511997" cy="1808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r">
              <a:buSzPct val="80000"/>
            </a:pPr>
            <a:r>
              <a:rPr lang="ko-KR" altLang="en-US" sz="70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신규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0" name="TextBox 819"/>
          <p:cNvSpPr txBox="1"/>
          <p:nvPr/>
        </p:nvSpPr>
        <p:spPr>
          <a:xfrm>
            <a:off x="8048810" y="9167592"/>
            <a:ext cx="284926" cy="13515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1" name="TextBox 820"/>
          <p:cNvSpPr txBox="1"/>
          <p:nvPr/>
        </p:nvSpPr>
        <p:spPr>
          <a:xfrm>
            <a:off x="8261350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2" name="TextBox 821"/>
          <p:cNvSpPr txBox="1"/>
          <p:nvPr/>
        </p:nvSpPr>
        <p:spPr>
          <a:xfrm>
            <a:off x="8526854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200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3" name="TextBox 822"/>
          <p:cNvSpPr txBox="1"/>
          <p:nvPr/>
        </p:nvSpPr>
        <p:spPr>
          <a:xfrm>
            <a:off x="8792358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300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4" name="TextBox 823"/>
          <p:cNvSpPr txBox="1"/>
          <p:nvPr/>
        </p:nvSpPr>
        <p:spPr>
          <a:xfrm>
            <a:off x="9057862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400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5" name="TextBox 824"/>
          <p:cNvSpPr txBox="1"/>
          <p:nvPr/>
        </p:nvSpPr>
        <p:spPr>
          <a:xfrm>
            <a:off x="9323364" y="9167592"/>
            <a:ext cx="337890" cy="14150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500</a:t>
            </a:r>
            <a:endParaRPr lang="ko-KR" altLang="en-US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826" name="그룹 825"/>
          <p:cNvGrpSpPr/>
          <p:nvPr/>
        </p:nvGrpSpPr>
        <p:grpSpPr>
          <a:xfrm>
            <a:off x="8192382" y="7797006"/>
            <a:ext cx="1305248" cy="1346994"/>
            <a:chOff x="8080052" y="7797006"/>
            <a:chExt cx="1305248" cy="1346994"/>
          </a:xfrm>
        </p:grpSpPr>
        <p:cxnSp>
          <p:nvCxnSpPr>
            <p:cNvPr id="804" name="직선 연결선 803"/>
            <p:cNvCxnSpPr/>
            <p:nvPr/>
          </p:nvCxnSpPr>
          <p:spPr>
            <a:xfrm>
              <a:off x="8080052" y="7797006"/>
              <a:ext cx="0" cy="1346994"/>
            </a:xfrm>
            <a:prstGeom prst="line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8" name="직선 연결선 807"/>
            <p:cNvCxnSpPr/>
            <p:nvPr/>
          </p:nvCxnSpPr>
          <p:spPr>
            <a:xfrm>
              <a:off x="8080052" y="9144000"/>
              <a:ext cx="1305248" cy="0"/>
            </a:xfrm>
            <a:prstGeom prst="line">
              <a:avLst/>
            </a:prstGeom>
            <a:ln w="6350" cap="rnd">
              <a:solidFill>
                <a:schemeClr val="bg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7" name="직선 연결선 826"/>
            <p:cNvCxnSpPr/>
            <p:nvPr/>
          </p:nvCxnSpPr>
          <p:spPr>
            <a:xfrm>
              <a:off x="8317284" y="7797006"/>
              <a:ext cx="0" cy="13469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8" name="직선 연결선 827"/>
            <p:cNvCxnSpPr/>
            <p:nvPr/>
          </p:nvCxnSpPr>
          <p:spPr>
            <a:xfrm>
              <a:off x="8581313" y="7797006"/>
              <a:ext cx="0" cy="13469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9" name="직선 연결선 828"/>
            <p:cNvCxnSpPr/>
            <p:nvPr/>
          </p:nvCxnSpPr>
          <p:spPr>
            <a:xfrm>
              <a:off x="8845342" y="7797006"/>
              <a:ext cx="0" cy="13469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0" name="직선 연결선 829"/>
            <p:cNvCxnSpPr/>
            <p:nvPr/>
          </p:nvCxnSpPr>
          <p:spPr>
            <a:xfrm>
              <a:off x="9109372" y="7797006"/>
              <a:ext cx="0" cy="1346994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1" name="양쪽 모서리가 둥근 사각형 830"/>
          <p:cNvSpPr/>
          <p:nvPr/>
        </p:nvSpPr>
        <p:spPr>
          <a:xfrm rot="5400000">
            <a:off x="8420485" y="7611637"/>
            <a:ext cx="103602" cy="55320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3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836" name="양쪽 모서리가 둥근 사각형 835"/>
          <p:cNvSpPr/>
          <p:nvPr/>
        </p:nvSpPr>
        <p:spPr>
          <a:xfrm rot="5400000">
            <a:off x="8161883" y="8059975"/>
            <a:ext cx="103602" cy="3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37" name="양쪽 모서리가 둥근 사각형 836"/>
          <p:cNvSpPr/>
          <p:nvPr/>
        </p:nvSpPr>
        <p:spPr>
          <a:xfrm rot="5400000">
            <a:off x="8152883" y="8267095"/>
            <a:ext cx="103602" cy="1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38" name="양쪽 모서리가 둥근 사각형 837"/>
          <p:cNvSpPr/>
          <p:nvPr/>
        </p:nvSpPr>
        <p:spPr>
          <a:xfrm rot="5400000">
            <a:off x="8719883" y="7890399"/>
            <a:ext cx="103602" cy="1152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39" name="양쪽 모서리가 둥근 사각형 838"/>
          <p:cNvSpPr/>
          <p:nvPr/>
        </p:nvSpPr>
        <p:spPr>
          <a:xfrm rot="5400000">
            <a:off x="8152883" y="8657069"/>
            <a:ext cx="103602" cy="1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40" name="양쪽 모서리가 둥근 사각형 839"/>
          <p:cNvSpPr/>
          <p:nvPr/>
        </p:nvSpPr>
        <p:spPr>
          <a:xfrm rot="5400000">
            <a:off x="8611883" y="8386823"/>
            <a:ext cx="103602" cy="93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41" name="양쪽 모서리가 둥근 사각형 840"/>
          <p:cNvSpPr/>
          <p:nvPr/>
        </p:nvSpPr>
        <p:spPr>
          <a:xfrm rot="5400000">
            <a:off x="8377883" y="8816083"/>
            <a:ext cx="103602" cy="468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3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835" name="직사각형 834"/>
          <p:cNvSpPr/>
          <p:nvPr/>
        </p:nvSpPr>
        <p:spPr>
          <a:xfrm>
            <a:off x="5747918" y="9643598"/>
            <a:ext cx="95528" cy="95528"/>
          </a:xfrm>
          <a:prstGeom prst="rect">
            <a:avLst/>
          </a:prstGeom>
          <a:solidFill>
            <a:srgbClr val="003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843" name="TextBox 842"/>
          <p:cNvSpPr txBox="1"/>
          <p:nvPr/>
        </p:nvSpPr>
        <p:spPr>
          <a:xfrm>
            <a:off x="5802590" y="9608254"/>
            <a:ext cx="641774" cy="1733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신규</a:t>
            </a:r>
          </a:p>
        </p:txBody>
      </p:sp>
      <p:sp>
        <p:nvSpPr>
          <p:cNvPr id="846" name="직사각형 845"/>
          <p:cNvSpPr/>
          <p:nvPr/>
        </p:nvSpPr>
        <p:spPr>
          <a:xfrm>
            <a:off x="6243912" y="9643598"/>
            <a:ext cx="95528" cy="9552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47" name="TextBox 846"/>
          <p:cNvSpPr txBox="1"/>
          <p:nvPr/>
        </p:nvSpPr>
        <p:spPr>
          <a:xfrm>
            <a:off x="6298584" y="9608254"/>
            <a:ext cx="641774" cy="1733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유지</a:t>
            </a:r>
          </a:p>
        </p:txBody>
      </p:sp>
      <p:sp>
        <p:nvSpPr>
          <p:cNvPr id="849" name="직사각형 848"/>
          <p:cNvSpPr/>
          <p:nvPr/>
        </p:nvSpPr>
        <p:spPr>
          <a:xfrm>
            <a:off x="6739906" y="9643598"/>
            <a:ext cx="95528" cy="9552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50" name="TextBox 849"/>
          <p:cNvSpPr txBox="1"/>
          <p:nvPr/>
        </p:nvSpPr>
        <p:spPr>
          <a:xfrm>
            <a:off x="6794578" y="9608254"/>
            <a:ext cx="641774" cy="1733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이관</a:t>
            </a:r>
          </a:p>
        </p:txBody>
      </p:sp>
      <p:sp>
        <p:nvSpPr>
          <p:cNvPr id="853" name="직사각형 852"/>
          <p:cNvSpPr/>
          <p:nvPr/>
        </p:nvSpPr>
        <p:spPr>
          <a:xfrm>
            <a:off x="7235900" y="9643598"/>
            <a:ext cx="95528" cy="9552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854" name="TextBox 853"/>
          <p:cNvSpPr txBox="1"/>
          <p:nvPr/>
        </p:nvSpPr>
        <p:spPr>
          <a:xfrm>
            <a:off x="7290572" y="9608254"/>
            <a:ext cx="641774" cy="1733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변경</a:t>
            </a:r>
          </a:p>
        </p:txBody>
      </p:sp>
      <p:sp>
        <p:nvSpPr>
          <p:cNvPr id="856" name="직사각형 855"/>
          <p:cNvSpPr/>
          <p:nvPr/>
        </p:nvSpPr>
        <p:spPr>
          <a:xfrm>
            <a:off x="7941568" y="9643598"/>
            <a:ext cx="95528" cy="955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159" name="TextBox 1158"/>
          <p:cNvSpPr txBox="1"/>
          <p:nvPr/>
        </p:nvSpPr>
        <p:spPr>
          <a:xfrm>
            <a:off x="7996240" y="9608254"/>
            <a:ext cx="641774" cy="1733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조사이관</a:t>
            </a:r>
          </a:p>
        </p:txBody>
      </p:sp>
      <p:sp>
        <p:nvSpPr>
          <p:cNvPr id="1162" name="직사각형 1161"/>
          <p:cNvSpPr/>
          <p:nvPr/>
        </p:nvSpPr>
        <p:spPr>
          <a:xfrm>
            <a:off x="8598914" y="9643598"/>
            <a:ext cx="95528" cy="9552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1163" name="TextBox 1162"/>
          <p:cNvSpPr txBox="1"/>
          <p:nvPr/>
        </p:nvSpPr>
        <p:spPr>
          <a:xfrm>
            <a:off x="8653586" y="9608254"/>
            <a:ext cx="641774" cy="1733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폐기</a:t>
            </a:r>
          </a:p>
        </p:txBody>
      </p:sp>
      <p:sp>
        <p:nvSpPr>
          <p:cNvPr id="1165" name="직사각형 1164"/>
          <p:cNvSpPr/>
          <p:nvPr/>
        </p:nvSpPr>
        <p:spPr>
          <a:xfrm>
            <a:off x="9094906" y="9643598"/>
            <a:ext cx="95528" cy="95528"/>
          </a:xfrm>
          <a:prstGeom prst="rect">
            <a:avLst/>
          </a:prstGeom>
          <a:solidFill>
            <a:srgbClr val="003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1166" name="TextBox 1165"/>
          <p:cNvSpPr txBox="1"/>
          <p:nvPr/>
        </p:nvSpPr>
        <p:spPr>
          <a:xfrm>
            <a:off x="9149578" y="9608254"/>
            <a:ext cx="641774" cy="1733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요구사항</a:t>
            </a:r>
          </a:p>
        </p:txBody>
      </p:sp>
      <p:sp>
        <p:nvSpPr>
          <p:cNvPr id="1169" name="직사각형 1168"/>
          <p:cNvSpPr/>
          <p:nvPr/>
        </p:nvSpPr>
        <p:spPr>
          <a:xfrm>
            <a:off x="5112928" y="9601200"/>
            <a:ext cx="504056" cy="1911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8" name="TextBox 1167"/>
          <p:cNvSpPr txBox="1"/>
          <p:nvPr/>
        </p:nvSpPr>
        <p:spPr>
          <a:xfrm>
            <a:off x="5137792" y="9608254"/>
            <a:ext cx="447926" cy="1733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" h="1270"/>
            <a:bevelB w="1270" h="1270"/>
          </a:sp3d>
        </p:spPr>
        <p:txBody>
          <a:bodyPr wrap="square" rtlCol="0" anchor="ctr">
            <a:noAutofit/>
            <a:sp3d>
              <a:bevelT w="0" h="0"/>
              <a:bevelB w="0" h="0"/>
            </a:sp3d>
          </a:bodyPr>
          <a:lstStyle/>
          <a:p>
            <a:pPr indent="-100241" algn="ctr">
              <a:buSzPct val="80000"/>
            </a:pPr>
            <a:r>
              <a:rPr lang="ko-KR" altLang="en-US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범례</a:t>
            </a:r>
          </a:p>
        </p:txBody>
      </p:sp>
      <p:grpSp>
        <p:nvGrpSpPr>
          <p:cNvPr id="1176" name="그룹 1175"/>
          <p:cNvGrpSpPr/>
          <p:nvPr/>
        </p:nvGrpSpPr>
        <p:grpSpPr>
          <a:xfrm>
            <a:off x="8877300" y="3220306"/>
            <a:ext cx="5632672" cy="3466244"/>
            <a:chOff x="8877300" y="3220306"/>
            <a:chExt cx="5632672" cy="3466244"/>
          </a:xfrm>
        </p:grpSpPr>
        <p:grpSp>
          <p:nvGrpSpPr>
            <p:cNvPr id="1172" name="그룹 1171"/>
            <p:cNvGrpSpPr/>
            <p:nvPr/>
          </p:nvGrpSpPr>
          <p:grpSpPr>
            <a:xfrm>
              <a:off x="8877300" y="3220306"/>
              <a:ext cx="5632672" cy="3466244"/>
              <a:chOff x="3843836" y="7405154"/>
              <a:chExt cx="5057523" cy="2538946"/>
            </a:xfrm>
          </p:grpSpPr>
          <p:sp>
            <p:nvSpPr>
              <p:cNvPr id="1173" name="직사각형 1172"/>
              <p:cNvSpPr/>
              <p:nvPr/>
            </p:nvSpPr>
            <p:spPr>
              <a:xfrm>
                <a:off x="3899074" y="7467600"/>
                <a:ext cx="5002285" cy="24765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74" name="직사각형 1173"/>
              <p:cNvSpPr/>
              <p:nvPr/>
            </p:nvSpPr>
            <p:spPr>
              <a:xfrm>
                <a:off x="3843836" y="7405154"/>
                <a:ext cx="5002284" cy="24765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pic>
          <p:nvPicPr>
            <p:cNvPr id="117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028980" y="3360130"/>
              <a:ext cx="5258520" cy="3091372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113" name="모서리가 둥근 직사각형 112"/>
          <p:cNvSpPr/>
          <p:nvPr/>
        </p:nvSpPr>
        <p:spPr>
          <a:xfrm>
            <a:off x="1125068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14" name="모서리가 둥근 직사각형 113"/>
          <p:cNvSpPr/>
          <p:nvPr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15" name="슬라이드 번호 개체 틀 5"/>
          <p:cNvSpPr txBox="1">
            <a:spLocks/>
          </p:cNvSpPr>
          <p:nvPr/>
        </p:nvSpPr>
        <p:spPr>
          <a:xfrm>
            <a:off x="1127998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lvl="0">
              <a:defRPr/>
            </a:pPr>
            <a:r>
              <a:rPr lang="en-US" altLang="ko-KR" dirty="0" smtClean="0"/>
              <a:t>Ⅲ- 13</a:t>
            </a:r>
          </a:p>
        </p:txBody>
      </p:sp>
      <p:sp>
        <p:nvSpPr>
          <p:cNvPr id="116" name="슬라이드 번호 개체 틀 5"/>
          <p:cNvSpPr txBox="1">
            <a:spLocks/>
          </p:cNvSpPr>
          <p:nvPr/>
        </p:nvSpPr>
        <p:spPr>
          <a:xfrm>
            <a:off x="371713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lvl="0">
              <a:defRPr/>
            </a:pPr>
            <a:r>
              <a:rPr lang="en-US" altLang="ko-KR" dirty="0" smtClean="0"/>
              <a:t>Ⅲ- 12</a:t>
            </a:r>
          </a:p>
        </p:txBody>
      </p:sp>
    </p:spTree>
    <p:extLst>
      <p:ext uri="{BB962C8B-B14F-4D97-AF65-F5344CB8AC3E}">
        <p14:creationId xmlns:p14="http://schemas.microsoft.com/office/powerpoint/2010/main" xmlns="" val="273099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</TotalTime>
  <Words>450</Words>
  <Application>Microsoft Office PowerPoint</Application>
  <PresentationFormat>사용자 지정</PresentationFormat>
  <Paragraphs>672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1_Office 테마</vt:lpstr>
      <vt:lpstr>슬라이드 1</vt:lpstr>
      <vt:lpstr>슬라이드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kang</dc:creator>
  <cp:lastModifiedBy>한솔</cp:lastModifiedBy>
  <cp:revision>105</cp:revision>
  <dcterms:created xsi:type="dcterms:W3CDTF">2015-10-28T13:12:23Z</dcterms:created>
  <dcterms:modified xsi:type="dcterms:W3CDTF">2016-03-01T06:25:43Z</dcterms:modified>
</cp:coreProperties>
</file>