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801600" cy="9601200" type="A3"/>
  <p:notesSz cx="9926638" cy="14355763"/>
  <p:defaultTextStyle>
    <a:defPPr>
      <a:defRPr lang="ko-KR"/>
    </a:defPPr>
    <a:lvl1pPr marL="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C6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>
        <p:scale>
          <a:sx n="125" d="100"/>
          <a:sy n="125" d="100"/>
        </p:scale>
        <p:origin x="-264" y="30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D8A9-7116-4DE5-852A-36363294D1BC}" type="datetimeFigureOut">
              <a:rPr lang="ko-KR" altLang="en-US" smtClean="0"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B71C-740A-4DCE-AEF9-6ABFFE1258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7168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D8A9-7116-4DE5-852A-36363294D1BC}" type="datetimeFigureOut">
              <a:rPr lang="ko-KR" altLang="en-US" smtClean="0"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B71C-740A-4DCE-AEF9-6ABFFE1258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3145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D8A9-7116-4DE5-852A-36363294D1BC}" type="datetimeFigureOut">
              <a:rPr lang="ko-KR" altLang="en-US" smtClean="0"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B71C-740A-4DCE-AEF9-6ABFFE1258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6734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D8A9-7116-4DE5-852A-36363294D1BC}" type="datetimeFigureOut">
              <a:rPr lang="ko-KR" altLang="en-US" smtClean="0"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B71C-740A-4DCE-AEF9-6ABFFE1258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4421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D8A9-7116-4DE5-852A-36363294D1BC}" type="datetimeFigureOut">
              <a:rPr lang="ko-KR" altLang="en-US" smtClean="0"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B71C-740A-4DCE-AEF9-6ABFFE1258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1972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D8A9-7116-4DE5-852A-36363294D1BC}" type="datetimeFigureOut">
              <a:rPr lang="ko-KR" altLang="en-US" smtClean="0"/>
              <a:t>2015-06-15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B71C-740A-4DCE-AEF9-6ABFFE1258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605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D8A9-7116-4DE5-852A-36363294D1BC}" type="datetimeFigureOut">
              <a:rPr lang="ko-KR" altLang="en-US" smtClean="0"/>
              <a:t>2015-06-15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B71C-740A-4DCE-AEF9-6ABFFE1258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1046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D8A9-7116-4DE5-852A-36363294D1BC}" type="datetimeFigureOut">
              <a:rPr lang="ko-KR" altLang="en-US" smtClean="0"/>
              <a:t>2015-06-15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B71C-740A-4DCE-AEF9-6ABFFE1258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6873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D8A9-7116-4DE5-852A-36363294D1BC}" type="datetimeFigureOut">
              <a:rPr lang="ko-KR" altLang="en-US" smtClean="0"/>
              <a:t>2015-06-15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B71C-740A-4DCE-AEF9-6ABFFE1258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4400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D8A9-7116-4DE5-852A-36363294D1BC}" type="datetimeFigureOut">
              <a:rPr lang="ko-KR" altLang="en-US" smtClean="0"/>
              <a:t>2015-06-15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B71C-740A-4DCE-AEF9-6ABFFE1258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3652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D8A9-7116-4DE5-852A-36363294D1BC}" type="datetimeFigureOut">
              <a:rPr lang="ko-KR" altLang="en-US" smtClean="0"/>
              <a:t>2015-06-15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B71C-740A-4DCE-AEF9-6ABFFE1258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0849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AD8A9-7116-4DE5-852A-36363294D1BC}" type="datetimeFigureOut">
              <a:rPr lang="ko-KR" altLang="en-US" smtClean="0"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3B71C-740A-4DCE-AEF9-6ABFFE1258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508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1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3" name="표 3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177985"/>
              </p:ext>
            </p:extLst>
          </p:nvPr>
        </p:nvGraphicFramePr>
        <p:xfrm>
          <a:off x="208112" y="169786"/>
          <a:ext cx="12413976" cy="873527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60040"/>
                <a:gridCol w="12053936"/>
              </a:tblGrid>
              <a:tr h="39827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0" smtClean="0">
                          <a:solidFill>
                            <a:schemeClr val="tx1"/>
                          </a:solidFill>
                        </a:rPr>
                        <a:t>외</a:t>
                      </a:r>
                      <a:endParaRPr lang="en-US" altLang="ko-KR" sz="1300" b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300" b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300" b="0" smtClean="0">
                          <a:solidFill>
                            <a:schemeClr val="tx1"/>
                          </a:solidFill>
                        </a:rPr>
                        <a:t>부</a:t>
                      </a:r>
                      <a:endParaRPr lang="en-US" altLang="ko-KR" sz="1300" b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300" b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300" b="0" smtClean="0">
                          <a:solidFill>
                            <a:schemeClr val="tx1"/>
                          </a:solidFill>
                        </a:rPr>
                        <a:t>망</a:t>
                      </a:r>
                      <a:endParaRPr lang="ko-KR" altLang="en-US" sz="13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5252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0" smtClean="0">
                          <a:solidFill>
                            <a:schemeClr val="tx1"/>
                          </a:solidFill>
                        </a:rPr>
                        <a:t>내</a:t>
                      </a:r>
                      <a:endParaRPr lang="en-US" altLang="ko-KR" sz="1300" b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300" b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300" b="0" smtClean="0">
                          <a:solidFill>
                            <a:schemeClr val="tx1"/>
                          </a:solidFill>
                        </a:rPr>
                        <a:t>부</a:t>
                      </a:r>
                      <a:endParaRPr lang="en-US" altLang="ko-KR" sz="1300" b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300" b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300" b="0" smtClean="0">
                          <a:solidFill>
                            <a:schemeClr val="tx1"/>
                          </a:solidFill>
                        </a:rPr>
                        <a:t>망</a:t>
                      </a:r>
                      <a:endParaRPr lang="ko-KR" altLang="en-US" sz="13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22" name="직선 연결선 21"/>
          <p:cNvCxnSpPr/>
          <p:nvPr/>
        </p:nvCxnSpPr>
        <p:spPr>
          <a:xfrm>
            <a:off x="6728239" y="6755702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2" name="직선 연결선 71"/>
          <p:cNvCxnSpPr/>
          <p:nvPr/>
        </p:nvCxnSpPr>
        <p:spPr>
          <a:xfrm>
            <a:off x="9356056" y="6730398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8813520" y="6566583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DB</a:t>
            </a:r>
            <a:endParaRPr lang="en-US" altLang="ko-KR" sz="900" dirty="0" smtClean="0"/>
          </a:p>
        </p:txBody>
      </p:sp>
      <p:grpSp>
        <p:nvGrpSpPr>
          <p:cNvPr id="164" name="그룹 163"/>
          <p:cNvGrpSpPr/>
          <p:nvPr/>
        </p:nvGrpSpPr>
        <p:grpSpPr>
          <a:xfrm>
            <a:off x="856184" y="6838398"/>
            <a:ext cx="11646246" cy="36000"/>
            <a:chOff x="2163785" y="1391568"/>
            <a:chExt cx="9389263" cy="36000"/>
          </a:xfrm>
        </p:grpSpPr>
        <p:cxnSp>
          <p:nvCxnSpPr>
            <p:cNvPr id="165" name="직선 연결선 164"/>
            <p:cNvCxnSpPr>
              <a:stCxn id="166" idx="3"/>
            </p:cNvCxnSpPr>
            <p:nvPr/>
          </p:nvCxnSpPr>
          <p:spPr>
            <a:xfrm>
              <a:off x="2199785" y="1409568"/>
              <a:ext cx="9310567" cy="0"/>
            </a:xfrm>
            <a:prstGeom prst="line">
              <a:avLst/>
            </a:prstGeom>
            <a:ln w="3175">
              <a:solidFill>
                <a:srgbClr val="C0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66" name="직사각형 165"/>
            <p:cNvSpPr/>
            <p:nvPr/>
          </p:nvSpPr>
          <p:spPr>
            <a:xfrm>
              <a:off x="2163785" y="1391568"/>
              <a:ext cx="36000" cy="36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00"/>
            </a:p>
          </p:txBody>
        </p:sp>
        <p:sp>
          <p:nvSpPr>
            <p:cNvPr id="167" name="직사각형 166"/>
            <p:cNvSpPr/>
            <p:nvPr/>
          </p:nvSpPr>
          <p:spPr>
            <a:xfrm>
              <a:off x="11517048" y="1391568"/>
              <a:ext cx="36000" cy="36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00"/>
            </a:p>
          </p:txBody>
        </p:sp>
      </p:grpSp>
      <p:cxnSp>
        <p:nvCxnSpPr>
          <p:cNvPr id="169" name="직선 연결선 168"/>
          <p:cNvCxnSpPr/>
          <p:nvPr/>
        </p:nvCxnSpPr>
        <p:spPr>
          <a:xfrm>
            <a:off x="11591011" y="6747348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2" name="TextBox 171"/>
          <p:cNvSpPr txBox="1"/>
          <p:nvPr/>
        </p:nvSpPr>
        <p:spPr>
          <a:xfrm>
            <a:off x="11048475" y="6583533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900" smtClean="0"/>
              <a:t>통합용 연계서버</a:t>
            </a:r>
            <a:endParaRPr lang="en-US" altLang="ko-KR" sz="900" dirty="0" smtClean="0"/>
          </a:p>
        </p:txBody>
      </p:sp>
      <p:cxnSp>
        <p:nvCxnSpPr>
          <p:cNvPr id="180" name="직선 연결선 179"/>
          <p:cNvCxnSpPr/>
          <p:nvPr/>
        </p:nvCxnSpPr>
        <p:spPr>
          <a:xfrm>
            <a:off x="2461338" y="6863772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3" name="TextBox 182"/>
          <p:cNvSpPr txBox="1"/>
          <p:nvPr/>
        </p:nvSpPr>
        <p:spPr>
          <a:xfrm>
            <a:off x="1918802" y="7643349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WEB (</a:t>
            </a:r>
            <a:r>
              <a:rPr lang="ko-KR" altLang="en-US" sz="900"/>
              <a:t>내</a:t>
            </a:r>
            <a:r>
              <a:rPr lang="ko-KR" altLang="en-US" sz="900" smtClean="0"/>
              <a:t>부테스트</a:t>
            </a:r>
            <a:r>
              <a:rPr lang="en-US" altLang="ko-KR" sz="900" smtClean="0"/>
              <a:t>)</a:t>
            </a:r>
          </a:p>
        </p:txBody>
      </p:sp>
      <p:cxnSp>
        <p:nvCxnSpPr>
          <p:cNvPr id="176" name="직선 연결선 175"/>
          <p:cNvCxnSpPr/>
          <p:nvPr/>
        </p:nvCxnSpPr>
        <p:spPr>
          <a:xfrm>
            <a:off x="1876129" y="6747348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9" name="TextBox 178"/>
          <p:cNvSpPr txBox="1"/>
          <p:nvPr/>
        </p:nvSpPr>
        <p:spPr>
          <a:xfrm>
            <a:off x="1333593" y="6583533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WEB (</a:t>
            </a:r>
            <a:r>
              <a:rPr lang="ko-KR" altLang="en-US" sz="900" smtClean="0"/>
              <a:t>내부개발</a:t>
            </a:r>
            <a:r>
              <a:rPr lang="en-US" altLang="ko-KR" sz="900" smtClean="0"/>
              <a:t>)</a:t>
            </a:r>
            <a:endParaRPr lang="en-US" altLang="ko-KR" sz="900" dirty="0" smtClean="0"/>
          </a:p>
        </p:txBody>
      </p:sp>
      <p:cxnSp>
        <p:nvCxnSpPr>
          <p:cNvPr id="192" name="직선 연결선 191"/>
          <p:cNvCxnSpPr/>
          <p:nvPr/>
        </p:nvCxnSpPr>
        <p:spPr>
          <a:xfrm>
            <a:off x="5047381" y="6863772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5" name="TextBox 194"/>
          <p:cNvSpPr txBox="1"/>
          <p:nvPr/>
        </p:nvSpPr>
        <p:spPr>
          <a:xfrm>
            <a:off x="4548389" y="7643349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WAS (</a:t>
            </a:r>
            <a:r>
              <a:rPr lang="ko-KR" altLang="en-US" sz="900" smtClean="0"/>
              <a:t>내부테스트</a:t>
            </a:r>
            <a:r>
              <a:rPr lang="en-US" altLang="ko-KR" sz="900" smtClean="0"/>
              <a:t>)</a:t>
            </a:r>
          </a:p>
        </p:txBody>
      </p:sp>
      <p:cxnSp>
        <p:nvCxnSpPr>
          <p:cNvPr id="188" name="직선 연결선 187"/>
          <p:cNvCxnSpPr/>
          <p:nvPr/>
        </p:nvCxnSpPr>
        <p:spPr>
          <a:xfrm>
            <a:off x="4462172" y="6747348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1" name="TextBox 190"/>
          <p:cNvSpPr txBox="1"/>
          <p:nvPr/>
        </p:nvSpPr>
        <p:spPr>
          <a:xfrm>
            <a:off x="3919636" y="6583533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WAS (</a:t>
            </a:r>
            <a:r>
              <a:rPr lang="ko-KR" altLang="en-US" sz="900" smtClean="0"/>
              <a:t>내부개발</a:t>
            </a:r>
            <a:r>
              <a:rPr lang="en-US" altLang="ko-KR" sz="900" smtClean="0"/>
              <a:t>)</a:t>
            </a:r>
            <a:endParaRPr lang="en-US" altLang="ko-KR" sz="900" dirty="0" smtClean="0"/>
          </a:p>
        </p:txBody>
      </p:sp>
      <p:pic>
        <p:nvPicPr>
          <p:cNvPr id="2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1634230" y="5913250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2206131" y="6977764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4187615" y="5913250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4822529" y="6977764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" name="그룹 234"/>
          <p:cNvGrpSpPr/>
          <p:nvPr/>
        </p:nvGrpSpPr>
        <p:grpSpPr>
          <a:xfrm>
            <a:off x="9095475" y="5909320"/>
            <a:ext cx="580914" cy="633470"/>
            <a:chOff x="8115256" y="6241550"/>
            <a:chExt cx="580914" cy="633470"/>
          </a:xfrm>
        </p:grpSpPr>
        <p:pic>
          <p:nvPicPr>
            <p:cNvPr id="231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8115256" y="6241550"/>
              <a:ext cx="455845" cy="633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2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6138" y="6548998"/>
              <a:ext cx="290032" cy="278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11346953" y="5913250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41" name="표 2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979243"/>
              </p:ext>
            </p:extLst>
          </p:nvPr>
        </p:nvGraphicFramePr>
        <p:xfrm>
          <a:off x="879066" y="5318648"/>
          <a:ext cx="2017744" cy="4712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UI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Websquare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Apache WebServer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2" name="표 2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924368"/>
              </p:ext>
            </p:extLst>
          </p:nvPr>
        </p:nvGraphicFramePr>
        <p:xfrm>
          <a:off x="3451637" y="4872608"/>
          <a:ext cx="2017744" cy="136332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Reporing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Rexpert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공인인증 및</a:t>
                      </a:r>
                      <a:endParaRPr lang="en-US" altLang="ko-KR" sz="700" b="0" smtClean="0">
                        <a:solidFill>
                          <a:schemeClr val="tx1"/>
                        </a:solidFill>
                      </a:endParaRPr>
                    </a:p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암호화 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Key Biz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IN-HOUSE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Port-MIS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검색엔진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Expert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Search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SSO/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EAM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Touch En Wiseaccess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GIS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GIOServer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WAS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JEUS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3" name="표 2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2554681"/>
              </p:ext>
            </p:extLst>
          </p:nvPr>
        </p:nvGraphicFramePr>
        <p:xfrm>
          <a:off x="1433358" y="7898948"/>
          <a:ext cx="2017744" cy="4712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UI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Websquare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WebToB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WebServer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4" name="표 2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973416"/>
              </p:ext>
            </p:extLst>
          </p:nvPr>
        </p:nvGraphicFramePr>
        <p:xfrm>
          <a:off x="4071245" y="7898948"/>
          <a:ext cx="2017744" cy="136332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Reporing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Rexpert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공인인증 및</a:t>
                      </a:r>
                      <a:endParaRPr lang="en-US" altLang="ko-KR" sz="700" b="0" smtClean="0">
                        <a:solidFill>
                          <a:schemeClr val="tx1"/>
                        </a:solidFill>
                      </a:endParaRPr>
                    </a:p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암호화 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Key Biz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IN-HOUSE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Port-MIS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검색엔진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Expert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Search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SSO/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EAM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Touch En Wiseaccess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GIS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GIOServer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WAS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JEUS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5" name="표 2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952328"/>
              </p:ext>
            </p:extLst>
          </p:nvPr>
        </p:nvGraphicFramePr>
        <p:xfrm>
          <a:off x="10575744" y="5318648"/>
          <a:ext cx="2017744" cy="4712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EDI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문서변환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XicoB2Bi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통합연계솔루션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MegaTier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6" name="표 2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014487"/>
              </p:ext>
            </p:extLst>
          </p:nvPr>
        </p:nvGraphicFramePr>
        <p:xfrm>
          <a:off x="8345016" y="5318648"/>
          <a:ext cx="2017744" cy="4712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DB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700" b="0" baseline="0" smtClean="0">
                          <a:solidFill>
                            <a:schemeClr val="tx1"/>
                          </a:solidFill>
                        </a:rPr>
                        <a:t>암호화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SecureDB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Key Server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DBMS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Oracle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251" name="직선 연결선 250"/>
          <p:cNvCxnSpPr/>
          <p:nvPr/>
        </p:nvCxnSpPr>
        <p:spPr>
          <a:xfrm>
            <a:off x="7493006" y="6861118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2" name="TextBox 251"/>
          <p:cNvSpPr txBox="1"/>
          <p:nvPr/>
        </p:nvSpPr>
        <p:spPr>
          <a:xfrm>
            <a:off x="7015786" y="7629809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WAS (</a:t>
            </a:r>
            <a:r>
              <a:rPr lang="ko-KR" altLang="en-US" sz="900" smtClean="0"/>
              <a:t>외부테스트</a:t>
            </a:r>
            <a:r>
              <a:rPr lang="en-US" altLang="ko-KR" sz="900" smtClean="0"/>
              <a:t>)</a:t>
            </a:r>
          </a:p>
        </p:txBody>
      </p:sp>
      <p:sp>
        <p:nvSpPr>
          <p:cNvPr id="253" name="TextBox 252"/>
          <p:cNvSpPr txBox="1"/>
          <p:nvPr/>
        </p:nvSpPr>
        <p:spPr>
          <a:xfrm>
            <a:off x="6240058" y="6583533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WAS (</a:t>
            </a:r>
            <a:r>
              <a:rPr lang="ko-KR" altLang="en-US" sz="900" smtClean="0"/>
              <a:t>외부개발</a:t>
            </a:r>
            <a:r>
              <a:rPr lang="en-US" altLang="ko-KR" sz="900" smtClean="0"/>
              <a:t>)</a:t>
            </a:r>
            <a:endParaRPr lang="en-US" altLang="ko-KR" sz="900" dirty="0" smtClean="0"/>
          </a:p>
        </p:txBody>
      </p:sp>
      <p:graphicFrame>
        <p:nvGraphicFramePr>
          <p:cNvPr id="254" name="표 2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609599"/>
              </p:ext>
            </p:extLst>
          </p:nvPr>
        </p:nvGraphicFramePr>
        <p:xfrm>
          <a:off x="6499863" y="7898948"/>
          <a:ext cx="2017744" cy="136332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Reporing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Rexpert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공인인증 및</a:t>
                      </a:r>
                      <a:endParaRPr lang="en-US" altLang="ko-KR" sz="700" b="0" smtClean="0">
                        <a:solidFill>
                          <a:schemeClr val="tx1"/>
                        </a:solidFill>
                      </a:endParaRPr>
                    </a:p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암호화 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Key Biz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IN-HOUSE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Port-MIS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검색엔진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Expert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Search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SSO/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EAM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Touch En Wiseaccess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GIS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GIOServer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WAS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JBoss EAP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5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6488295" y="5913250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7270184" y="6977764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7" name="표 2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779519"/>
              </p:ext>
            </p:extLst>
          </p:nvPr>
        </p:nvGraphicFramePr>
        <p:xfrm>
          <a:off x="5755052" y="4872608"/>
          <a:ext cx="2017744" cy="136332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Reporing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Rexpert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공인인증 및</a:t>
                      </a:r>
                      <a:endParaRPr lang="en-US" altLang="ko-KR" sz="700" b="0" smtClean="0">
                        <a:solidFill>
                          <a:schemeClr val="tx1"/>
                        </a:solidFill>
                      </a:endParaRPr>
                    </a:p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암호화 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Key Biz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IN-HOUSE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Port-MIS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검색엔진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Expert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Search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SSO/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EAM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Touch En Wiseaccess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GIS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GIOServer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WAS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JBoss EAP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260" name="그룹 259"/>
          <p:cNvGrpSpPr/>
          <p:nvPr/>
        </p:nvGrpSpPr>
        <p:grpSpPr>
          <a:xfrm>
            <a:off x="856184" y="2404714"/>
            <a:ext cx="4464496" cy="36000"/>
            <a:chOff x="2163785" y="1391568"/>
            <a:chExt cx="3599311" cy="36000"/>
          </a:xfrm>
        </p:grpSpPr>
        <p:cxnSp>
          <p:nvCxnSpPr>
            <p:cNvPr id="261" name="직선 연결선 260"/>
            <p:cNvCxnSpPr>
              <a:stCxn id="262" idx="3"/>
            </p:cNvCxnSpPr>
            <p:nvPr/>
          </p:nvCxnSpPr>
          <p:spPr>
            <a:xfrm>
              <a:off x="2199785" y="1409568"/>
              <a:ext cx="3533633" cy="0"/>
            </a:xfrm>
            <a:prstGeom prst="line">
              <a:avLst/>
            </a:prstGeom>
            <a:ln w="3175">
              <a:solidFill>
                <a:srgbClr val="C0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62" name="직사각형 261"/>
            <p:cNvSpPr/>
            <p:nvPr/>
          </p:nvSpPr>
          <p:spPr>
            <a:xfrm>
              <a:off x="2163785" y="1391568"/>
              <a:ext cx="36000" cy="36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00"/>
            </a:p>
          </p:txBody>
        </p:sp>
        <p:sp>
          <p:nvSpPr>
            <p:cNvPr id="263" name="직사각형 262"/>
            <p:cNvSpPr/>
            <p:nvPr/>
          </p:nvSpPr>
          <p:spPr>
            <a:xfrm>
              <a:off x="5727096" y="1391568"/>
              <a:ext cx="36000" cy="36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00"/>
            </a:p>
          </p:txBody>
        </p:sp>
      </p:grpSp>
      <p:sp>
        <p:nvSpPr>
          <p:cNvPr id="264" name="TextBox 263"/>
          <p:cNvSpPr txBox="1"/>
          <p:nvPr/>
        </p:nvSpPr>
        <p:spPr>
          <a:xfrm>
            <a:off x="3875568" y="2149849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900" smtClean="0"/>
              <a:t>통합용 연계서버</a:t>
            </a:r>
            <a:endParaRPr lang="en-US" altLang="ko-KR" sz="900" dirty="0" smtClean="0"/>
          </a:p>
        </p:txBody>
      </p:sp>
      <p:cxnSp>
        <p:nvCxnSpPr>
          <p:cNvPr id="265" name="직선 연결선 264"/>
          <p:cNvCxnSpPr/>
          <p:nvPr/>
        </p:nvCxnSpPr>
        <p:spPr>
          <a:xfrm>
            <a:off x="2461338" y="2430088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6" name="TextBox 265"/>
          <p:cNvSpPr txBox="1"/>
          <p:nvPr/>
        </p:nvSpPr>
        <p:spPr>
          <a:xfrm>
            <a:off x="1918802" y="3209665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WEB (</a:t>
            </a:r>
            <a:r>
              <a:rPr lang="ko-KR" altLang="en-US" sz="900" smtClean="0"/>
              <a:t>외부테스트</a:t>
            </a:r>
            <a:r>
              <a:rPr lang="en-US" altLang="ko-KR" sz="900" smtClean="0"/>
              <a:t>)</a:t>
            </a:r>
          </a:p>
        </p:txBody>
      </p:sp>
      <p:cxnSp>
        <p:nvCxnSpPr>
          <p:cNvPr id="267" name="직선 연결선 266"/>
          <p:cNvCxnSpPr/>
          <p:nvPr/>
        </p:nvCxnSpPr>
        <p:spPr>
          <a:xfrm>
            <a:off x="1876129" y="2313664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8" name="TextBox 267"/>
          <p:cNvSpPr txBox="1"/>
          <p:nvPr/>
        </p:nvSpPr>
        <p:spPr>
          <a:xfrm>
            <a:off x="1333593" y="2149849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WEB (</a:t>
            </a:r>
            <a:r>
              <a:rPr lang="ko-KR" altLang="en-US" sz="900" smtClean="0"/>
              <a:t>외부개발</a:t>
            </a:r>
            <a:r>
              <a:rPr lang="en-US" altLang="ko-KR" sz="900" smtClean="0"/>
              <a:t>)</a:t>
            </a:r>
            <a:endParaRPr lang="en-US" altLang="ko-KR" sz="900" dirty="0" smtClean="0"/>
          </a:p>
        </p:txBody>
      </p:sp>
      <p:pic>
        <p:nvPicPr>
          <p:cNvPr id="26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1634230" y="1479566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2206131" y="2544080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4174046" y="1479566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72" name="표 2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830321"/>
              </p:ext>
            </p:extLst>
          </p:nvPr>
        </p:nvGraphicFramePr>
        <p:xfrm>
          <a:off x="879066" y="884964"/>
          <a:ext cx="2017744" cy="4712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UI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Websquare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Apache WebServer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3" name="표 2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303662"/>
              </p:ext>
            </p:extLst>
          </p:nvPr>
        </p:nvGraphicFramePr>
        <p:xfrm>
          <a:off x="1433358" y="3465264"/>
          <a:ext cx="2017744" cy="4712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UI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Websquare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WebToB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WebServer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275" name="직선 연결선 274"/>
          <p:cNvCxnSpPr/>
          <p:nvPr/>
        </p:nvCxnSpPr>
        <p:spPr>
          <a:xfrm>
            <a:off x="4422676" y="2313664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277" name="표 2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960082"/>
              </p:ext>
            </p:extLst>
          </p:nvPr>
        </p:nvGraphicFramePr>
        <p:xfrm>
          <a:off x="3376464" y="884964"/>
          <a:ext cx="2017744" cy="4712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EDI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문서변환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XicoB2Bi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통합연계솔루션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MegaTier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338" name="직선 화살표 연결선 337"/>
          <p:cNvCxnSpPr/>
          <p:nvPr/>
        </p:nvCxnSpPr>
        <p:spPr>
          <a:xfrm>
            <a:off x="856184" y="1799616"/>
            <a:ext cx="59689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직선 화살표 연결선 338"/>
          <p:cNvCxnSpPr/>
          <p:nvPr/>
        </p:nvCxnSpPr>
        <p:spPr>
          <a:xfrm>
            <a:off x="856184" y="2928392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직선 화살표 연결선 340"/>
          <p:cNvCxnSpPr/>
          <p:nvPr/>
        </p:nvCxnSpPr>
        <p:spPr>
          <a:xfrm>
            <a:off x="943441" y="6238982"/>
            <a:ext cx="59689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직선 화살표 연결선 341"/>
          <p:cNvCxnSpPr/>
          <p:nvPr/>
        </p:nvCxnSpPr>
        <p:spPr>
          <a:xfrm>
            <a:off x="943441" y="7367758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550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9" name="표 2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565272"/>
              </p:ext>
            </p:extLst>
          </p:nvPr>
        </p:nvGraphicFramePr>
        <p:xfrm>
          <a:off x="208112" y="169786"/>
          <a:ext cx="12413976" cy="873527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60040"/>
                <a:gridCol w="12053936"/>
              </a:tblGrid>
              <a:tr h="398274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0" smtClean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  <a:p>
                      <a:pPr algn="ctr" latinLnBrk="1"/>
                      <a:endParaRPr lang="en-US" altLang="ko-KR" sz="1300" b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300" b="0" smtClean="0">
                          <a:solidFill>
                            <a:schemeClr val="tx1"/>
                          </a:solidFill>
                        </a:rPr>
                        <a:t>M</a:t>
                      </a:r>
                    </a:p>
                    <a:p>
                      <a:pPr algn="ctr" latinLnBrk="1"/>
                      <a:endParaRPr lang="en-US" altLang="ko-KR" sz="1300" b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300" b="0" smtClean="0">
                          <a:solidFill>
                            <a:schemeClr val="tx1"/>
                          </a:solidFill>
                        </a:rPr>
                        <a:t>Z</a:t>
                      </a:r>
                      <a:endParaRPr lang="ko-KR" altLang="en-US" sz="13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5252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0" smtClean="0">
                          <a:solidFill>
                            <a:schemeClr val="tx1"/>
                          </a:solidFill>
                        </a:rPr>
                        <a:t>내</a:t>
                      </a:r>
                      <a:endParaRPr lang="en-US" altLang="ko-KR" sz="1300" b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300" b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300" b="0" smtClean="0">
                          <a:solidFill>
                            <a:schemeClr val="tx1"/>
                          </a:solidFill>
                        </a:rPr>
                        <a:t>부</a:t>
                      </a:r>
                      <a:endParaRPr lang="en-US" altLang="ko-KR" sz="1300" b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300" b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300" b="0" smtClean="0">
                          <a:solidFill>
                            <a:schemeClr val="tx1"/>
                          </a:solidFill>
                        </a:rPr>
                        <a:t>망</a:t>
                      </a:r>
                      <a:endParaRPr lang="ko-KR" altLang="en-US" sz="13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76" name="직선 연결선 75"/>
          <p:cNvCxnSpPr/>
          <p:nvPr/>
        </p:nvCxnSpPr>
        <p:spPr>
          <a:xfrm>
            <a:off x="9356056" y="6827536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8813520" y="6663721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DB</a:t>
            </a:r>
            <a:endParaRPr lang="en-US" altLang="ko-KR" sz="900" dirty="0" smtClean="0"/>
          </a:p>
        </p:txBody>
      </p:sp>
      <p:grpSp>
        <p:nvGrpSpPr>
          <p:cNvPr id="78" name="그룹 77"/>
          <p:cNvGrpSpPr/>
          <p:nvPr/>
        </p:nvGrpSpPr>
        <p:grpSpPr>
          <a:xfrm>
            <a:off x="856184" y="6935536"/>
            <a:ext cx="11646246" cy="36000"/>
            <a:chOff x="2163785" y="1391568"/>
            <a:chExt cx="9389263" cy="36000"/>
          </a:xfrm>
        </p:grpSpPr>
        <p:cxnSp>
          <p:nvCxnSpPr>
            <p:cNvPr id="79" name="직선 연결선 78"/>
            <p:cNvCxnSpPr>
              <a:stCxn id="80" idx="3"/>
            </p:cNvCxnSpPr>
            <p:nvPr/>
          </p:nvCxnSpPr>
          <p:spPr>
            <a:xfrm>
              <a:off x="2199785" y="1409568"/>
              <a:ext cx="9310567" cy="0"/>
            </a:xfrm>
            <a:prstGeom prst="line">
              <a:avLst/>
            </a:prstGeom>
            <a:ln w="3175">
              <a:solidFill>
                <a:srgbClr val="C0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80" name="직사각형 79"/>
            <p:cNvSpPr/>
            <p:nvPr/>
          </p:nvSpPr>
          <p:spPr>
            <a:xfrm>
              <a:off x="2163785" y="1391568"/>
              <a:ext cx="36000" cy="36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00"/>
            </a:p>
          </p:txBody>
        </p:sp>
        <p:sp>
          <p:nvSpPr>
            <p:cNvPr id="81" name="직사각형 80"/>
            <p:cNvSpPr/>
            <p:nvPr/>
          </p:nvSpPr>
          <p:spPr>
            <a:xfrm>
              <a:off x="11517048" y="1391568"/>
              <a:ext cx="36000" cy="36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00"/>
            </a:p>
          </p:txBody>
        </p:sp>
      </p:grpSp>
      <p:cxnSp>
        <p:nvCxnSpPr>
          <p:cNvPr id="82" name="직선 연결선 81"/>
          <p:cNvCxnSpPr/>
          <p:nvPr/>
        </p:nvCxnSpPr>
        <p:spPr>
          <a:xfrm>
            <a:off x="11591011" y="6844486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11048475" y="6680671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900" smtClean="0"/>
              <a:t>통합용 연계서버</a:t>
            </a:r>
            <a:endParaRPr lang="en-US" altLang="ko-KR" sz="900" dirty="0" smtClean="0"/>
          </a:p>
        </p:txBody>
      </p:sp>
      <p:cxnSp>
        <p:nvCxnSpPr>
          <p:cNvPr id="89" name="직선 연결선 88"/>
          <p:cNvCxnSpPr/>
          <p:nvPr/>
        </p:nvCxnSpPr>
        <p:spPr>
          <a:xfrm>
            <a:off x="2461338" y="6960910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1918802" y="7740487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WEB (</a:t>
            </a:r>
            <a:r>
              <a:rPr lang="ko-KR" altLang="en-US" sz="900"/>
              <a:t>내</a:t>
            </a:r>
            <a:r>
              <a:rPr lang="ko-KR" altLang="en-US" sz="900" smtClean="0"/>
              <a:t>부테스트</a:t>
            </a:r>
            <a:r>
              <a:rPr lang="en-US" altLang="ko-KR" sz="900" smtClean="0"/>
              <a:t>)</a:t>
            </a:r>
          </a:p>
        </p:txBody>
      </p:sp>
      <p:cxnSp>
        <p:nvCxnSpPr>
          <p:cNvPr id="91" name="직선 연결선 90"/>
          <p:cNvCxnSpPr/>
          <p:nvPr/>
        </p:nvCxnSpPr>
        <p:spPr>
          <a:xfrm>
            <a:off x="1876129" y="6844486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1333593" y="6680671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WEB (</a:t>
            </a:r>
            <a:r>
              <a:rPr lang="ko-KR" altLang="en-US" sz="900" smtClean="0"/>
              <a:t>내부개발</a:t>
            </a:r>
            <a:r>
              <a:rPr lang="en-US" altLang="ko-KR" sz="900" smtClean="0"/>
              <a:t>)</a:t>
            </a:r>
            <a:endParaRPr lang="en-US" altLang="ko-KR" sz="900" dirty="0" smtClean="0"/>
          </a:p>
        </p:txBody>
      </p:sp>
      <p:cxnSp>
        <p:nvCxnSpPr>
          <p:cNvPr id="93" name="직선 연결선 92"/>
          <p:cNvCxnSpPr/>
          <p:nvPr/>
        </p:nvCxnSpPr>
        <p:spPr>
          <a:xfrm>
            <a:off x="5047381" y="6960910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4548389" y="7740487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WAS (</a:t>
            </a:r>
            <a:r>
              <a:rPr lang="ko-KR" altLang="en-US" sz="900" smtClean="0"/>
              <a:t>내부테스트</a:t>
            </a:r>
            <a:r>
              <a:rPr lang="en-US" altLang="ko-KR" sz="900" smtClean="0"/>
              <a:t>)</a:t>
            </a:r>
          </a:p>
        </p:txBody>
      </p:sp>
      <p:cxnSp>
        <p:nvCxnSpPr>
          <p:cNvPr id="95" name="직선 연결선 94"/>
          <p:cNvCxnSpPr/>
          <p:nvPr/>
        </p:nvCxnSpPr>
        <p:spPr>
          <a:xfrm>
            <a:off x="4462172" y="6844486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3919636" y="6680671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WAS (</a:t>
            </a:r>
            <a:r>
              <a:rPr lang="ko-KR" altLang="en-US" sz="900" smtClean="0"/>
              <a:t>내부개발</a:t>
            </a:r>
            <a:r>
              <a:rPr lang="en-US" altLang="ko-KR" sz="900" smtClean="0"/>
              <a:t>)</a:t>
            </a:r>
            <a:endParaRPr lang="en-US" altLang="ko-KR" sz="900" dirty="0" smtClean="0"/>
          </a:p>
        </p:txBody>
      </p:sp>
      <p:pic>
        <p:nvPicPr>
          <p:cNvPr id="9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1634230" y="6010388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2206131" y="7074902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4187615" y="6010388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4822529" y="7074902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1" name="그룹 100"/>
          <p:cNvGrpSpPr/>
          <p:nvPr/>
        </p:nvGrpSpPr>
        <p:grpSpPr>
          <a:xfrm>
            <a:off x="9095475" y="6006458"/>
            <a:ext cx="580914" cy="633470"/>
            <a:chOff x="8115256" y="6241550"/>
            <a:chExt cx="580914" cy="633470"/>
          </a:xfrm>
        </p:grpSpPr>
        <p:pic>
          <p:nvPicPr>
            <p:cNvPr id="102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8115256" y="6241550"/>
              <a:ext cx="455845" cy="633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6138" y="6548998"/>
              <a:ext cx="290032" cy="278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11346953" y="6010388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6" name="표 10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206759"/>
              </p:ext>
            </p:extLst>
          </p:nvPr>
        </p:nvGraphicFramePr>
        <p:xfrm>
          <a:off x="879066" y="5415786"/>
          <a:ext cx="2017744" cy="4712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UI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Websquare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Apache WebServer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9" name="표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398760"/>
              </p:ext>
            </p:extLst>
          </p:nvPr>
        </p:nvGraphicFramePr>
        <p:xfrm>
          <a:off x="3451637" y="4969746"/>
          <a:ext cx="2017744" cy="136332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Reporing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Rexpert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공인인증 및</a:t>
                      </a:r>
                      <a:endParaRPr lang="en-US" altLang="ko-KR" sz="700" b="0" smtClean="0">
                        <a:solidFill>
                          <a:schemeClr val="tx1"/>
                        </a:solidFill>
                      </a:endParaRPr>
                    </a:p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암호화 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Key Biz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IN-HOUSE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Port-MIS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검색엔진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Expert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Search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SSO/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EAM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Touch En Wiseaccess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GIS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GIOServer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WAS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JEUS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0" name="표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128409"/>
              </p:ext>
            </p:extLst>
          </p:nvPr>
        </p:nvGraphicFramePr>
        <p:xfrm>
          <a:off x="1433358" y="7996086"/>
          <a:ext cx="2017744" cy="4712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UI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Websquare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WebToB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WebServer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2" name="표 1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397603"/>
              </p:ext>
            </p:extLst>
          </p:nvPr>
        </p:nvGraphicFramePr>
        <p:xfrm>
          <a:off x="10575744" y="5415786"/>
          <a:ext cx="2017744" cy="4712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EDI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문서변환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XicoB2Bi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통합연계솔루션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MegaTier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5" name="표 1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469813"/>
              </p:ext>
            </p:extLst>
          </p:nvPr>
        </p:nvGraphicFramePr>
        <p:xfrm>
          <a:off x="8345016" y="5415786"/>
          <a:ext cx="2017744" cy="4712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DB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700" b="0" baseline="0" smtClean="0">
                          <a:solidFill>
                            <a:schemeClr val="tx1"/>
                          </a:solidFill>
                        </a:rPr>
                        <a:t>암호화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SecureDB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Key Server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DBMS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Oracle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208" name="그룹 207"/>
          <p:cNvGrpSpPr/>
          <p:nvPr/>
        </p:nvGrpSpPr>
        <p:grpSpPr>
          <a:xfrm>
            <a:off x="856184" y="2404714"/>
            <a:ext cx="7408519" cy="36000"/>
            <a:chOff x="2163785" y="1391568"/>
            <a:chExt cx="5972798" cy="36000"/>
          </a:xfrm>
        </p:grpSpPr>
        <p:cxnSp>
          <p:nvCxnSpPr>
            <p:cNvPr id="210" name="직선 연결선 209"/>
            <p:cNvCxnSpPr>
              <a:stCxn id="211" idx="3"/>
            </p:cNvCxnSpPr>
            <p:nvPr/>
          </p:nvCxnSpPr>
          <p:spPr>
            <a:xfrm>
              <a:off x="2199785" y="1409568"/>
              <a:ext cx="5885428" cy="0"/>
            </a:xfrm>
            <a:prstGeom prst="line">
              <a:avLst/>
            </a:prstGeom>
            <a:ln w="3175">
              <a:solidFill>
                <a:srgbClr val="C0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11" name="직사각형 210"/>
            <p:cNvSpPr/>
            <p:nvPr/>
          </p:nvSpPr>
          <p:spPr>
            <a:xfrm>
              <a:off x="2163785" y="1391568"/>
              <a:ext cx="36000" cy="36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00"/>
            </a:p>
          </p:txBody>
        </p:sp>
        <p:sp>
          <p:nvSpPr>
            <p:cNvPr id="213" name="직사각형 212"/>
            <p:cNvSpPr/>
            <p:nvPr/>
          </p:nvSpPr>
          <p:spPr>
            <a:xfrm>
              <a:off x="8100583" y="1391568"/>
              <a:ext cx="36000" cy="36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00"/>
            </a:p>
          </p:txBody>
        </p:sp>
      </p:grpSp>
      <p:cxnSp>
        <p:nvCxnSpPr>
          <p:cNvPr id="214" name="직선 연결선 213"/>
          <p:cNvCxnSpPr/>
          <p:nvPr/>
        </p:nvCxnSpPr>
        <p:spPr>
          <a:xfrm>
            <a:off x="7270531" y="2313664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6" name="TextBox 215"/>
          <p:cNvSpPr txBox="1"/>
          <p:nvPr/>
        </p:nvSpPr>
        <p:spPr>
          <a:xfrm>
            <a:off x="6727995" y="2149849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900" smtClean="0"/>
              <a:t>통합용 연계서버</a:t>
            </a:r>
            <a:endParaRPr lang="en-US" altLang="ko-KR" sz="900" dirty="0" smtClean="0"/>
          </a:p>
        </p:txBody>
      </p:sp>
      <p:cxnSp>
        <p:nvCxnSpPr>
          <p:cNvPr id="217" name="직선 연결선 216"/>
          <p:cNvCxnSpPr/>
          <p:nvPr/>
        </p:nvCxnSpPr>
        <p:spPr>
          <a:xfrm>
            <a:off x="2461338" y="2430088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9" name="TextBox 218"/>
          <p:cNvSpPr txBox="1"/>
          <p:nvPr/>
        </p:nvSpPr>
        <p:spPr>
          <a:xfrm>
            <a:off x="1918802" y="3209665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WEB (</a:t>
            </a:r>
            <a:r>
              <a:rPr lang="ko-KR" altLang="en-US" sz="900" smtClean="0"/>
              <a:t>외부테스트</a:t>
            </a:r>
            <a:r>
              <a:rPr lang="en-US" altLang="ko-KR" sz="900" smtClean="0"/>
              <a:t>)</a:t>
            </a:r>
          </a:p>
        </p:txBody>
      </p:sp>
      <p:cxnSp>
        <p:nvCxnSpPr>
          <p:cNvPr id="220" name="직선 연결선 219"/>
          <p:cNvCxnSpPr/>
          <p:nvPr/>
        </p:nvCxnSpPr>
        <p:spPr>
          <a:xfrm>
            <a:off x="1876129" y="2313664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1" name="TextBox 220"/>
          <p:cNvSpPr txBox="1"/>
          <p:nvPr/>
        </p:nvSpPr>
        <p:spPr>
          <a:xfrm>
            <a:off x="1333593" y="2149849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WEB (</a:t>
            </a:r>
            <a:r>
              <a:rPr lang="ko-KR" altLang="en-US" sz="900"/>
              <a:t>외</a:t>
            </a:r>
            <a:r>
              <a:rPr lang="ko-KR" altLang="en-US" sz="900" smtClean="0"/>
              <a:t>부개발</a:t>
            </a:r>
            <a:r>
              <a:rPr lang="en-US" altLang="ko-KR" sz="900" smtClean="0"/>
              <a:t>)</a:t>
            </a:r>
            <a:endParaRPr lang="en-US" altLang="ko-KR" sz="900" dirty="0" smtClean="0"/>
          </a:p>
        </p:txBody>
      </p:sp>
      <p:cxnSp>
        <p:nvCxnSpPr>
          <p:cNvPr id="222" name="직선 연결선 221"/>
          <p:cNvCxnSpPr/>
          <p:nvPr/>
        </p:nvCxnSpPr>
        <p:spPr>
          <a:xfrm>
            <a:off x="5047381" y="2430088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3" name="TextBox 222"/>
          <p:cNvSpPr txBox="1"/>
          <p:nvPr/>
        </p:nvSpPr>
        <p:spPr>
          <a:xfrm>
            <a:off x="4548389" y="3209665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WAS (</a:t>
            </a:r>
            <a:r>
              <a:rPr lang="ko-KR" altLang="en-US" sz="900"/>
              <a:t>외</a:t>
            </a:r>
            <a:r>
              <a:rPr lang="ko-KR" altLang="en-US" sz="900" smtClean="0"/>
              <a:t>부테스트</a:t>
            </a:r>
            <a:r>
              <a:rPr lang="en-US" altLang="ko-KR" sz="900" smtClean="0"/>
              <a:t>)</a:t>
            </a:r>
          </a:p>
        </p:txBody>
      </p:sp>
      <p:cxnSp>
        <p:nvCxnSpPr>
          <p:cNvPr id="224" name="직선 연결선 223"/>
          <p:cNvCxnSpPr/>
          <p:nvPr/>
        </p:nvCxnSpPr>
        <p:spPr>
          <a:xfrm>
            <a:off x="4462172" y="2313664"/>
            <a:ext cx="0" cy="108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5" name="TextBox 224"/>
          <p:cNvSpPr txBox="1"/>
          <p:nvPr/>
        </p:nvSpPr>
        <p:spPr>
          <a:xfrm>
            <a:off x="3919636" y="2149849"/>
            <a:ext cx="1085072" cy="1384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smtClean="0"/>
              <a:t>WAS (</a:t>
            </a:r>
            <a:r>
              <a:rPr lang="ko-KR" altLang="en-US" sz="900"/>
              <a:t>외</a:t>
            </a:r>
            <a:r>
              <a:rPr lang="ko-KR" altLang="en-US" sz="900" smtClean="0"/>
              <a:t>부개발</a:t>
            </a:r>
            <a:r>
              <a:rPr lang="en-US" altLang="ko-KR" sz="900" smtClean="0"/>
              <a:t>)</a:t>
            </a:r>
            <a:endParaRPr lang="en-US" altLang="ko-KR" sz="900" dirty="0" smtClean="0"/>
          </a:p>
        </p:txBody>
      </p:sp>
      <p:pic>
        <p:nvPicPr>
          <p:cNvPr id="2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1634230" y="1479566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2206131" y="2544080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4187615" y="1479566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4822529" y="2544080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7026473" y="1479566"/>
            <a:ext cx="455845" cy="6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0" name="표 2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306332"/>
              </p:ext>
            </p:extLst>
          </p:nvPr>
        </p:nvGraphicFramePr>
        <p:xfrm>
          <a:off x="879066" y="884964"/>
          <a:ext cx="2017744" cy="4712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UI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Websquare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Apache WebServer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1" name="표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816988"/>
              </p:ext>
            </p:extLst>
          </p:nvPr>
        </p:nvGraphicFramePr>
        <p:xfrm>
          <a:off x="3451637" y="438924"/>
          <a:ext cx="2017744" cy="136332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Reporing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Rexpert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공인인증 및</a:t>
                      </a:r>
                      <a:endParaRPr lang="en-US" altLang="ko-KR" sz="700" b="0" smtClean="0">
                        <a:solidFill>
                          <a:schemeClr val="tx1"/>
                        </a:solidFill>
                      </a:endParaRPr>
                    </a:p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암호화 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Key Biz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IN-HOUSE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Port-MIS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검색엔진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Expert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Search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SSO/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EAM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Touch En Wiseaccess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GIS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GIOServer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WAS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JEUS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2" name="표 2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0170553"/>
              </p:ext>
            </p:extLst>
          </p:nvPr>
        </p:nvGraphicFramePr>
        <p:xfrm>
          <a:off x="1433358" y="3465264"/>
          <a:ext cx="2017744" cy="4712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UI 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Websquare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WebToB</a:t>
                      </a:r>
                      <a:r>
                        <a:rPr lang="en-US" altLang="ko-KR" sz="7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WebServer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3" name="표 2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771331"/>
              </p:ext>
            </p:extLst>
          </p:nvPr>
        </p:nvGraphicFramePr>
        <p:xfrm>
          <a:off x="6255264" y="884964"/>
          <a:ext cx="2017744" cy="4712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793608"/>
                <a:gridCol w="1224136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EDI</a:t>
                      </a:r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문서변환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XicoB2Bi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smtClean="0">
                          <a:solidFill>
                            <a:schemeClr val="tx1"/>
                          </a:solidFill>
                        </a:rPr>
                        <a:t>통합연계솔루션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</a:rPr>
                        <a:t>MegaTier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OS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smtClean="0">
                          <a:solidFill>
                            <a:schemeClr val="tx1"/>
                          </a:solidFill>
                          <a:latin typeface="+mn-lt"/>
                        </a:rPr>
                        <a:t>UNIX</a:t>
                      </a:r>
                      <a:endParaRPr lang="en-US" altLang="ko-KR" sz="7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255" name="직선 화살표 연결선 254"/>
          <p:cNvCxnSpPr/>
          <p:nvPr/>
        </p:nvCxnSpPr>
        <p:spPr>
          <a:xfrm>
            <a:off x="856184" y="1799616"/>
            <a:ext cx="59689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직선 화살표 연결선 255"/>
          <p:cNvCxnSpPr/>
          <p:nvPr/>
        </p:nvCxnSpPr>
        <p:spPr>
          <a:xfrm>
            <a:off x="856184" y="2928392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직선 화살표 연결선 256"/>
          <p:cNvCxnSpPr/>
          <p:nvPr/>
        </p:nvCxnSpPr>
        <p:spPr>
          <a:xfrm>
            <a:off x="943441" y="6336120"/>
            <a:ext cx="59689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직선 화살표 연결선 257"/>
          <p:cNvCxnSpPr/>
          <p:nvPr/>
        </p:nvCxnSpPr>
        <p:spPr>
          <a:xfrm>
            <a:off x="943441" y="7464896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09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21018" y="2205118"/>
            <a:ext cx="5926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WEB</a:t>
            </a:r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20507" y="2193531"/>
            <a:ext cx="5731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통합연계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21080" y="3365624"/>
            <a:ext cx="5812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통합연계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8522" y="3365624"/>
            <a:ext cx="6030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WAS</a:t>
            </a:r>
            <a:r>
              <a:rPr lang="ko-KR" altLang="en-US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 flipV="1">
            <a:off x="2100556" y="2945719"/>
            <a:ext cx="8142334" cy="3482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720633" y="3365624"/>
            <a:ext cx="5926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WEB</a:t>
            </a:r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cxnSp>
        <p:nvCxnSpPr>
          <p:cNvPr id="14" name="직선 연결선 13"/>
          <p:cNvCxnSpPr/>
          <p:nvPr/>
        </p:nvCxnSpPr>
        <p:spPr>
          <a:xfrm>
            <a:off x="2099690" y="2546402"/>
            <a:ext cx="8143200" cy="0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889208" y="3365624"/>
            <a:ext cx="571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DB</a:t>
            </a:r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1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3288599" y="2337528"/>
            <a:ext cx="0" cy="199349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직선 연결선 68"/>
          <p:cNvCxnSpPr/>
          <p:nvPr/>
        </p:nvCxnSpPr>
        <p:spPr>
          <a:xfrm>
            <a:off x="8008185" y="2351588"/>
            <a:ext cx="0" cy="199349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7297840" y="3365624"/>
            <a:ext cx="571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DB</a:t>
            </a:r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2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grpSp>
        <p:nvGrpSpPr>
          <p:cNvPr id="99" name="그룹 51"/>
          <p:cNvGrpSpPr/>
          <p:nvPr/>
        </p:nvGrpSpPr>
        <p:grpSpPr>
          <a:xfrm>
            <a:off x="2008312" y="137905"/>
            <a:ext cx="3047075" cy="184666"/>
            <a:chOff x="333420" y="2682892"/>
            <a:chExt cx="3047075" cy="184666"/>
          </a:xfrm>
        </p:grpSpPr>
        <p:sp>
          <p:nvSpPr>
            <p:cNvPr id="100" name="TextBox 99"/>
            <p:cNvSpPr txBox="1"/>
            <p:nvPr/>
          </p:nvSpPr>
          <p:spPr bwMode="auto">
            <a:xfrm>
              <a:off x="507914" y="2682892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 marR="0" lvl="0" indent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-웹윤고딕140" pitchFamily="18" charset="-127"/>
                  <a:ea typeface="-웹윤고딕140" pitchFamily="18" charset="-127"/>
                  <a:cs typeface="Arial Unicode MS" pitchFamily="50" charset="-127"/>
                </a:rPr>
                <a:t>개발장비 구성</a:t>
              </a:r>
              <a:r>
                <a:rPr lang="en-US" altLang="ko-KR" sz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-웹윤고딕140" pitchFamily="18" charset="-127"/>
                  <a:ea typeface="-웹윤고딕140" pitchFamily="18" charset="-127"/>
                  <a:cs typeface="Arial Unicode MS" pitchFamily="50" charset="-127"/>
                </a:rPr>
                <a:t>(1</a:t>
              </a:r>
              <a:r>
                <a:rPr lang="ko-KR" altLang="en-US" sz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-웹윤고딕140" pitchFamily="18" charset="-127"/>
                  <a:ea typeface="-웹윤고딕140" pitchFamily="18" charset="-127"/>
                  <a:cs typeface="Arial Unicode MS" pitchFamily="50" charset="-127"/>
                </a:rPr>
                <a:t>안</a:t>
              </a:r>
              <a:r>
                <a:rPr lang="en-US" altLang="ko-KR" sz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-웹윤고딕140" pitchFamily="18" charset="-127"/>
                  <a:ea typeface="-웹윤고딕140" pitchFamily="18" charset="-127"/>
                  <a:cs typeface="Arial Unicode MS" pitchFamily="50" charset="-127"/>
                </a:rPr>
                <a:t>)-</a:t>
              </a:r>
              <a:r>
                <a:rPr lang="ko-KR" altLang="en-US" sz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-웹윤고딕140" pitchFamily="18" charset="-127"/>
                  <a:ea typeface="-웹윤고딕140" pitchFamily="18" charset="-127"/>
                  <a:cs typeface="Arial Unicode MS" pitchFamily="50" charset="-127"/>
                </a:rPr>
                <a:t>사업자  구성안</a:t>
              </a:r>
            </a:p>
          </p:txBody>
        </p:sp>
        <p:grpSp>
          <p:nvGrpSpPr>
            <p:cNvPr id="101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102" name="타원 101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3" name="갈매기형 수장 102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221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7067" y="1911184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Picture 12" descr="C:\Users\wslee\Desktop\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73507" y="1881415"/>
            <a:ext cx="293908" cy="322817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타원 234"/>
          <p:cNvSpPr/>
          <p:nvPr/>
        </p:nvSpPr>
        <p:spPr>
          <a:xfrm>
            <a:off x="10242024" y="2377062"/>
            <a:ext cx="335240" cy="335240"/>
          </a:xfrm>
          <a:prstGeom prst="ellipse">
            <a:avLst/>
          </a:prstGeom>
          <a:solidFill>
            <a:schemeClr val="bg1"/>
          </a:solidFill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6" name="타원 235"/>
          <p:cNvSpPr/>
          <p:nvPr/>
        </p:nvSpPr>
        <p:spPr>
          <a:xfrm>
            <a:off x="10242024" y="2778099"/>
            <a:ext cx="335240" cy="33524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9" name="TextBox 103"/>
          <p:cNvSpPr txBox="1">
            <a:spLocks noChangeArrowheads="1"/>
          </p:cNvSpPr>
          <p:nvPr/>
        </p:nvSpPr>
        <p:spPr bwMode="auto">
          <a:xfrm>
            <a:off x="10297698" y="2465556"/>
            <a:ext cx="23403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latinLnBrk="0"/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DMZ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240" name="TextBox 103"/>
          <p:cNvSpPr txBox="1">
            <a:spLocks noChangeArrowheads="1"/>
          </p:cNvSpPr>
          <p:nvPr/>
        </p:nvSpPr>
        <p:spPr bwMode="auto">
          <a:xfrm>
            <a:off x="10309672" y="2880529"/>
            <a:ext cx="21214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latinLnBrk="0"/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내부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graphicFrame>
        <p:nvGraphicFramePr>
          <p:cNvPr id="258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785456"/>
              </p:ext>
            </p:extLst>
          </p:nvPr>
        </p:nvGraphicFramePr>
        <p:xfrm>
          <a:off x="2189868" y="965836"/>
          <a:ext cx="1972109" cy="892080"/>
        </p:xfrm>
        <a:graphic>
          <a:graphicData uri="http://schemas.openxmlformats.org/drawingml/2006/table">
            <a:tbl>
              <a:tblPr/>
              <a:tblGrid>
                <a:gridCol w="796822"/>
                <a:gridCol w="117528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DRM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Trust Certificate</a:t>
                      </a:r>
                      <a:r>
                        <a:rPr kumimoji="1" lang="en-US" altLang="ko-KR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 </a:t>
                      </a:r>
                      <a:r>
                        <a:rPr kumimoji="1" lang="ko-KR" altLang="en-US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설치파일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공인인증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Key Biz </a:t>
                      </a:r>
                      <a:r>
                        <a:rPr kumimoji="1" lang="ko-KR" altLang="en-US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설치파일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솔루션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Websquare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WEB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서버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Apache WebServer,</a:t>
                      </a:r>
                    </a:p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WebToB</a:t>
                      </a:r>
                      <a:r>
                        <a:rPr kumimoji="1" lang="en-US" altLang="ko-KR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 WebServer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UNIX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60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245658"/>
              </p:ext>
            </p:extLst>
          </p:nvPr>
        </p:nvGraphicFramePr>
        <p:xfrm>
          <a:off x="6904856" y="1386676"/>
          <a:ext cx="1972109" cy="471240"/>
        </p:xfrm>
        <a:graphic>
          <a:graphicData uri="http://schemas.openxmlformats.org/drawingml/2006/table">
            <a:tbl>
              <a:tblPr/>
              <a:tblGrid>
                <a:gridCol w="796822"/>
                <a:gridCol w="117528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EDI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문서변환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XicoB2Bi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통합연계솔루션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MegaTier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UNIX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61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130385"/>
              </p:ext>
            </p:extLst>
          </p:nvPr>
        </p:nvGraphicFramePr>
        <p:xfrm>
          <a:off x="2151569" y="3577620"/>
          <a:ext cx="1972109" cy="892080"/>
        </p:xfrm>
        <a:graphic>
          <a:graphicData uri="http://schemas.openxmlformats.org/drawingml/2006/table">
            <a:tbl>
              <a:tblPr/>
              <a:tblGrid>
                <a:gridCol w="796822"/>
                <a:gridCol w="117528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DRM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Trust Certificate</a:t>
                      </a:r>
                      <a:r>
                        <a:rPr kumimoji="1" lang="en-US" altLang="ko-KR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 </a:t>
                      </a:r>
                      <a:r>
                        <a:rPr kumimoji="1" lang="ko-KR" altLang="en-US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설치파일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공인인증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Key Biz </a:t>
                      </a:r>
                      <a:r>
                        <a:rPr kumimoji="1" lang="ko-KR" altLang="en-US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설치파일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솔루션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Websquare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WEB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서버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Apache WebServer,</a:t>
                      </a:r>
                    </a:p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WebToB</a:t>
                      </a:r>
                      <a:r>
                        <a:rPr kumimoji="1" lang="en-US" altLang="ko-KR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 WebServer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UNIX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62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170482"/>
              </p:ext>
            </p:extLst>
          </p:nvPr>
        </p:nvGraphicFramePr>
        <p:xfrm>
          <a:off x="4257102" y="3577620"/>
          <a:ext cx="1972109" cy="1256640"/>
        </p:xfrm>
        <a:graphic>
          <a:graphicData uri="http://schemas.openxmlformats.org/drawingml/2006/table">
            <a:tbl>
              <a:tblPr/>
              <a:tblGrid>
                <a:gridCol w="796822"/>
                <a:gridCol w="117528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BI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솔루션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i-Canvas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Reporting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Rexpert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DRM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Trust Certificate</a:t>
                      </a:r>
                      <a:r>
                        <a:rPr kumimoji="1" lang="en-US" altLang="ko-KR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 Library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공인인증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Key</a:t>
                      </a:r>
                      <a:r>
                        <a:rPr kumimoji="1" lang="en-US" altLang="ko-KR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 Biz Library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검색엔진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Expert Search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SSO/EAM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Touch En Wiseaccess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WAS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서버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JBoss,JEUS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UNIX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64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985706"/>
              </p:ext>
            </p:extLst>
          </p:nvPr>
        </p:nvGraphicFramePr>
        <p:xfrm>
          <a:off x="6355926" y="3577620"/>
          <a:ext cx="1972109" cy="785400"/>
        </p:xfrm>
        <a:graphic>
          <a:graphicData uri="http://schemas.openxmlformats.org/drawingml/2006/table">
            <a:tbl>
              <a:tblPr/>
              <a:tblGrid>
                <a:gridCol w="796822"/>
                <a:gridCol w="117528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메타데이타관리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MetaStream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데이터품질관리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퀄리티스트림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모델링도구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ERWin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DBMS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Oracle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UNIX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66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047238"/>
              </p:ext>
            </p:extLst>
          </p:nvPr>
        </p:nvGraphicFramePr>
        <p:xfrm>
          <a:off x="8477371" y="3577620"/>
          <a:ext cx="1523829" cy="471240"/>
        </p:xfrm>
        <a:graphic>
          <a:graphicData uri="http://schemas.openxmlformats.org/drawingml/2006/table">
            <a:tbl>
              <a:tblPr/>
              <a:tblGrid>
                <a:gridCol w="796822"/>
                <a:gridCol w="72700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EDI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문서변환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XicoB2Bi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통합연계솔루션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MegaTier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UNIX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270" name="직선 연결선 269"/>
          <p:cNvCxnSpPr/>
          <p:nvPr/>
        </p:nvCxnSpPr>
        <p:spPr>
          <a:xfrm flipH="1" flipV="1">
            <a:off x="2992185" y="2949778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직선 연결선 270"/>
          <p:cNvCxnSpPr/>
          <p:nvPr/>
        </p:nvCxnSpPr>
        <p:spPr>
          <a:xfrm flipH="1" flipV="1">
            <a:off x="5303853" y="2933915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직선 연결선 272"/>
          <p:cNvCxnSpPr/>
          <p:nvPr/>
        </p:nvCxnSpPr>
        <p:spPr>
          <a:xfrm flipH="1" flipV="1">
            <a:off x="7169179" y="2955942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직선 연결선 273"/>
          <p:cNvCxnSpPr/>
          <p:nvPr/>
        </p:nvCxnSpPr>
        <p:spPr>
          <a:xfrm flipH="1" flipV="1">
            <a:off x="7583580" y="2944885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직선 연결선 274"/>
          <p:cNvCxnSpPr/>
          <p:nvPr/>
        </p:nvCxnSpPr>
        <p:spPr>
          <a:xfrm flipH="1" flipV="1">
            <a:off x="9220914" y="2958999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2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8890" y="3032433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65798" y="3032433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7598" y="3032433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8804" y="3032433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Picture 12" descr="C:\Users\wslee\Desktop\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64762" y="3056961"/>
            <a:ext cx="293908" cy="3228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7" name="그룹 51"/>
          <p:cNvGrpSpPr/>
          <p:nvPr/>
        </p:nvGrpSpPr>
        <p:grpSpPr>
          <a:xfrm>
            <a:off x="2015946" y="5119990"/>
            <a:ext cx="3047075" cy="184666"/>
            <a:chOff x="333420" y="2682892"/>
            <a:chExt cx="3047075" cy="184666"/>
          </a:xfrm>
        </p:grpSpPr>
        <p:sp>
          <p:nvSpPr>
            <p:cNvPr id="198" name="TextBox 197"/>
            <p:cNvSpPr txBox="1"/>
            <p:nvPr/>
          </p:nvSpPr>
          <p:spPr bwMode="auto">
            <a:xfrm>
              <a:off x="507914" y="2682892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 marR="0" lvl="0" indent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-웹윤고딕140" pitchFamily="18" charset="-127"/>
                  <a:ea typeface="-웹윤고딕140" pitchFamily="18" charset="-127"/>
                  <a:cs typeface="Arial Unicode MS" pitchFamily="50" charset="-127"/>
                </a:rPr>
                <a:t>개발장비 구성</a:t>
              </a:r>
              <a:r>
                <a:rPr lang="en-US" altLang="ko-KR" sz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-웹윤고딕140" pitchFamily="18" charset="-127"/>
                  <a:ea typeface="-웹윤고딕140" pitchFamily="18" charset="-127"/>
                  <a:cs typeface="Arial Unicode MS" pitchFamily="50" charset="-127"/>
                </a:rPr>
                <a:t>(2</a:t>
              </a:r>
              <a:r>
                <a:rPr lang="ko-KR" altLang="en-US" sz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-웹윤고딕140" pitchFamily="18" charset="-127"/>
                  <a:ea typeface="-웹윤고딕140" pitchFamily="18" charset="-127"/>
                  <a:cs typeface="Arial Unicode MS" pitchFamily="50" charset="-127"/>
                </a:rPr>
                <a:t>안</a:t>
              </a:r>
              <a:r>
                <a:rPr lang="en-US" altLang="ko-KR" sz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-웹윤고딕140" pitchFamily="18" charset="-127"/>
                  <a:ea typeface="-웹윤고딕140" pitchFamily="18" charset="-127"/>
                  <a:cs typeface="Arial Unicode MS" pitchFamily="50" charset="-127"/>
                </a:rPr>
                <a:t>)-RFP</a:t>
              </a:r>
              <a:r>
                <a:rPr lang="ko-KR" altLang="en-US" sz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-웹윤고딕140" pitchFamily="18" charset="-127"/>
                  <a:ea typeface="-웹윤고딕140" pitchFamily="18" charset="-127"/>
                  <a:cs typeface="Arial Unicode MS" pitchFamily="50" charset="-127"/>
                </a:rPr>
                <a:t>기준 구성안</a:t>
              </a:r>
            </a:p>
          </p:txBody>
        </p:sp>
        <p:grpSp>
          <p:nvGrpSpPr>
            <p:cNvPr id="199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200" name="타원 199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01" name="갈매기형 수장 200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41" name="TextBox 540"/>
          <p:cNvSpPr txBox="1"/>
          <p:nvPr/>
        </p:nvSpPr>
        <p:spPr>
          <a:xfrm>
            <a:off x="8921080" y="8268445"/>
            <a:ext cx="5812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통합연계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542" name="TextBox 541"/>
          <p:cNvSpPr txBox="1"/>
          <p:nvPr/>
        </p:nvSpPr>
        <p:spPr>
          <a:xfrm>
            <a:off x="4758603" y="8268445"/>
            <a:ext cx="6030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WAS</a:t>
            </a:r>
            <a:r>
              <a:rPr lang="ko-KR" altLang="en-US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cxnSp>
        <p:nvCxnSpPr>
          <p:cNvPr id="543" name="직선 연결선 542"/>
          <p:cNvCxnSpPr/>
          <p:nvPr/>
        </p:nvCxnSpPr>
        <p:spPr>
          <a:xfrm flipV="1">
            <a:off x="2100556" y="7848540"/>
            <a:ext cx="8142334" cy="3482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4" name="TextBox 543"/>
          <p:cNvSpPr txBox="1"/>
          <p:nvPr/>
        </p:nvSpPr>
        <p:spPr>
          <a:xfrm>
            <a:off x="2720633" y="8268445"/>
            <a:ext cx="5926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WEB</a:t>
            </a:r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cxnSp>
        <p:nvCxnSpPr>
          <p:cNvPr id="545" name="직선 연결선 544"/>
          <p:cNvCxnSpPr/>
          <p:nvPr/>
        </p:nvCxnSpPr>
        <p:spPr>
          <a:xfrm>
            <a:off x="2099690" y="7449223"/>
            <a:ext cx="8143200" cy="0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3021018" y="6814005"/>
            <a:ext cx="592695" cy="625693"/>
            <a:chOff x="3741098" y="5860076"/>
            <a:chExt cx="592695" cy="625693"/>
          </a:xfrm>
        </p:grpSpPr>
        <p:sp>
          <p:nvSpPr>
            <p:cNvPr id="538" name="TextBox 537"/>
            <p:cNvSpPr txBox="1"/>
            <p:nvPr/>
          </p:nvSpPr>
          <p:spPr>
            <a:xfrm>
              <a:off x="3741098" y="6154010"/>
              <a:ext cx="59269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WEB</a:t>
              </a:r>
              <a:r>
                <a:rPr lang="ko-KR" altLang="en-US" sz="800" dirty="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서버</a:t>
              </a:r>
              <a:endParaRPr lang="ko-KR" altLang="en-US" sz="800" dirty="0">
                <a:latin typeface="-윤고딕320" panose="02030504000101010101" pitchFamily="18" charset="-127"/>
                <a:ea typeface="-윤고딕320" panose="02030504000101010101" pitchFamily="18" charset="-127"/>
              </a:endParaRPr>
            </a:p>
          </p:txBody>
        </p:sp>
        <p:cxnSp>
          <p:nvCxnSpPr>
            <p:cNvPr id="547" name="직선 연결선 546"/>
            <p:cNvCxnSpPr/>
            <p:nvPr/>
          </p:nvCxnSpPr>
          <p:spPr>
            <a:xfrm>
              <a:off x="4008679" y="6286420"/>
              <a:ext cx="0" cy="199349"/>
            </a:xfrm>
            <a:prstGeom prst="line">
              <a:avLst/>
            </a:prstGeom>
            <a:ln w="19050">
              <a:solidFill>
                <a:srgbClr val="9AC69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50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17147" y="5860076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" name="그룹 8"/>
          <p:cNvGrpSpPr/>
          <p:nvPr/>
        </p:nvGrpSpPr>
        <p:grpSpPr>
          <a:xfrm>
            <a:off x="9247576" y="6784236"/>
            <a:ext cx="573113" cy="669522"/>
            <a:chOff x="10212894" y="6478379"/>
            <a:chExt cx="573113" cy="669522"/>
          </a:xfrm>
        </p:grpSpPr>
        <p:sp>
          <p:nvSpPr>
            <p:cNvPr id="540" name="TextBox 539"/>
            <p:cNvSpPr txBox="1"/>
            <p:nvPr/>
          </p:nvSpPr>
          <p:spPr>
            <a:xfrm>
              <a:off x="10212894" y="6790495"/>
              <a:ext cx="57311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dirty="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통합연계</a:t>
              </a:r>
              <a:endParaRPr lang="ko-KR" altLang="en-US" sz="800" dirty="0">
                <a:latin typeface="-윤고딕320" panose="02030504000101010101" pitchFamily="18" charset="-127"/>
                <a:ea typeface="-윤고딕320" panose="02030504000101010101" pitchFamily="18" charset="-127"/>
              </a:endParaRPr>
            </a:p>
          </p:txBody>
        </p:sp>
        <p:cxnSp>
          <p:nvCxnSpPr>
            <p:cNvPr id="548" name="직선 연결선 547"/>
            <p:cNvCxnSpPr/>
            <p:nvPr/>
          </p:nvCxnSpPr>
          <p:spPr>
            <a:xfrm>
              <a:off x="10500572" y="6948552"/>
              <a:ext cx="0" cy="199349"/>
            </a:xfrm>
            <a:prstGeom prst="line">
              <a:avLst/>
            </a:prstGeom>
            <a:ln w="19050">
              <a:solidFill>
                <a:srgbClr val="9AC69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51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365894" y="6478379"/>
              <a:ext cx="293908" cy="32281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2" name="타원 551"/>
          <p:cNvSpPr/>
          <p:nvPr/>
        </p:nvSpPr>
        <p:spPr>
          <a:xfrm>
            <a:off x="10242024" y="7279883"/>
            <a:ext cx="335240" cy="335240"/>
          </a:xfrm>
          <a:prstGeom prst="ellipse">
            <a:avLst/>
          </a:prstGeom>
          <a:solidFill>
            <a:schemeClr val="bg1"/>
          </a:solidFill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3" name="타원 552"/>
          <p:cNvSpPr/>
          <p:nvPr/>
        </p:nvSpPr>
        <p:spPr>
          <a:xfrm>
            <a:off x="10242024" y="7680920"/>
            <a:ext cx="335240" cy="33524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4" name="TextBox 103"/>
          <p:cNvSpPr txBox="1">
            <a:spLocks noChangeArrowheads="1"/>
          </p:cNvSpPr>
          <p:nvPr/>
        </p:nvSpPr>
        <p:spPr bwMode="auto">
          <a:xfrm>
            <a:off x="10297698" y="7368377"/>
            <a:ext cx="23403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latinLnBrk="0"/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DMZ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555" name="TextBox 103"/>
          <p:cNvSpPr txBox="1">
            <a:spLocks noChangeArrowheads="1"/>
          </p:cNvSpPr>
          <p:nvPr/>
        </p:nvSpPr>
        <p:spPr bwMode="auto">
          <a:xfrm>
            <a:off x="10309672" y="7783350"/>
            <a:ext cx="21214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latinLnBrk="0"/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내부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graphicFrame>
        <p:nvGraphicFramePr>
          <p:cNvPr id="556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989394"/>
              </p:ext>
            </p:extLst>
          </p:nvPr>
        </p:nvGraphicFramePr>
        <p:xfrm>
          <a:off x="2189868" y="5868657"/>
          <a:ext cx="1972109" cy="892080"/>
        </p:xfrm>
        <a:graphic>
          <a:graphicData uri="http://schemas.openxmlformats.org/drawingml/2006/table">
            <a:tbl>
              <a:tblPr/>
              <a:tblGrid>
                <a:gridCol w="796822"/>
                <a:gridCol w="117528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DRM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Trust Certificate</a:t>
                      </a:r>
                      <a:r>
                        <a:rPr kumimoji="1" lang="en-US" altLang="ko-KR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 </a:t>
                      </a:r>
                      <a:r>
                        <a:rPr kumimoji="1" lang="ko-KR" altLang="en-US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설치파일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공인인증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Key Biz </a:t>
                      </a:r>
                      <a:r>
                        <a:rPr kumimoji="1" lang="ko-KR" altLang="en-US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설치파일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솔루션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Websquare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WEB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서버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Apache WebServer,</a:t>
                      </a:r>
                    </a:p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WebToB</a:t>
                      </a:r>
                      <a:r>
                        <a:rPr kumimoji="1" lang="en-US" altLang="ko-KR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 WebServer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UNIX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57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874707"/>
              </p:ext>
            </p:extLst>
          </p:nvPr>
        </p:nvGraphicFramePr>
        <p:xfrm>
          <a:off x="8568660" y="6289497"/>
          <a:ext cx="1972109" cy="471240"/>
        </p:xfrm>
        <a:graphic>
          <a:graphicData uri="http://schemas.openxmlformats.org/drawingml/2006/table">
            <a:tbl>
              <a:tblPr/>
              <a:tblGrid>
                <a:gridCol w="796822"/>
                <a:gridCol w="117528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EDI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문서변환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XicoB2Bi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통합연계솔루션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MegaTier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UNIX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58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665144"/>
              </p:ext>
            </p:extLst>
          </p:nvPr>
        </p:nvGraphicFramePr>
        <p:xfrm>
          <a:off x="2151569" y="8480441"/>
          <a:ext cx="1972109" cy="892080"/>
        </p:xfrm>
        <a:graphic>
          <a:graphicData uri="http://schemas.openxmlformats.org/drawingml/2006/table">
            <a:tbl>
              <a:tblPr/>
              <a:tblGrid>
                <a:gridCol w="796822"/>
                <a:gridCol w="117528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DRM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Trust Certificate</a:t>
                      </a:r>
                      <a:r>
                        <a:rPr kumimoji="1" lang="en-US" altLang="ko-KR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 </a:t>
                      </a:r>
                      <a:r>
                        <a:rPr kumimoji="1" lang="ko-KR" altLang="en-US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설치파일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공인인증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Key Biz </a:t>
                      </a:r>
                      <a:r>
                        <a:rPr kumimoji="1" lang="ko-KR" altLang="en-US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설치파일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솔루션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Websquare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WEB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서버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Apache WebServer,</a:t>
                      </a:r>
                    </a:p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WebToB</a:t>
                      </a:r>
                      <a:r>
                        <a:rPr kumimoji="1" lang="en-US" altLang="ko-KR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 WebServer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UNIX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59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245537"/>
              </p:ext>
            </p:extLst>
          </p:nvPr>
        </p:nvGraphicFramePr>
        <p:xfrm>
          <a:off x="4234242" y="8480441"/>
          <a:ext cx="1972109" cy="1256640"/>
        </p:xfrm>
        <a:graphic>
          <a:graphicData uri="http://schemas.openxmlformats.org/drawingml/2006/table">
            <a:tbl>
              <a:tblPr/>
              <a:tblGrid>
                <a:gridCol w="796822"/>
                <a:gridCol w="117528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BI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솔루션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i-Canvas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Reporting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Rexpert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DRM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Trust Certificate</a:t>
                      </a:r>
                      <a:r>
                        <a:rPr kumimoji="1" lang="en-US" altLang="ko-KR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 Library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공인인증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Key</a:t>
                      </a:r>
                      <a:r>
                        <a:rPr kumimoji="1" lang="en-US" altLang="ko-KR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 Biz Library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검색엔진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Expert Search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SSO/EAM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Touch En Wiseaccess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WAS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서버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JBoss,JEUS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UNIX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60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599408"/>
              </p:ext>
            </p:extLst>
          </p:nvPr>
        </p:nvGraphicFramePr>
        <p:xfrm>
          <a:off x="6355926" y="8480441"/>
          <a:ext cx="1972109" cy="785400"/>
        </p:xfrm>
        <a:graphic>
          <a:graphicData uri="http://schemas.openxmlformats.org/drawingml/2006/table">
            <a:tbl>
              <a:tblPr/>
              <a:tblGrid>
                <a:gridCol w="796822"/>
                <a:gridCol w="117528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메타데이타관리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MetaStream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데이터품질관리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퀄리티스트림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모델링도구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ERWin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DBMS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Oracle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UNIX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61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08977"/>
              </p:ext>
            </p:extLst>
          </p:nvPr>
        </p:nvGraphicFramePr>
        <p:xfrm>
          <a:off x="8477371" y="8480441"/>
          <a:ext cx="1523829" cy="471240"/>
        </p:xfrm>
        <a:graphic>
          <a:graphicData uri="http://schemas.openxmlformats.org/drawingml/2006/table">
            <a:tbl>
              <a:tblPr/>
              <a:tblGrid>
                <a:gridCol w="796822"/>
                <a:gridCol w="72700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EDI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문서변환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XicoB2Bi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통합연계솔루션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MegaTier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UNIX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562" name="직선 연결선 561"/>
          <p:cNvCxnSpPr/>
          <p:nvPr/>
        </p:nvCxnSpPr>
        <p:spPr>
          <a:xfrm flipH="1" flipV="1">
            <a:off x="2992185" y="7852599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3" name="직선 연결선 562"/>
          <p:cNvCxnSpPr/>
          <p:nvPr/>
        </p:nvCxnSpPr>
        <p:spPr>
          <a:xfrm flipH="1" flipV="1">
            <a:off x="5129749" y="7847622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7" name="직선 연결선 566"/>
          <p:cNvCxnSpPr/>
          <p:nvPr/>
        </p:nvCxnSpPr>
        <p:spPr>
          <a:xfrm flipH="1" flipV="1">
            <a:off x="9220914" y="7861820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그룹 9"/>
          <p:cNvGrpSpPr/>
          <p:nvPr/>
        </p:nvGrpSpPr>
        <p:grpSpPr>
          <a:xfrm>
            <a:off x="7120880" y="7858763"/>
            <a:ext cx="516488" cy="625126"/>
            <a:chOff x="7609288" y="7674810"/>
            <a:chExt cx="516488" cy="625126"/>
          </a:xfrm>
        </p:grpSpPr>
        <p:sp>
          <p:nvSpPr>
            <p:cNvPr id="546" name="TextBox 545"/>
            <p:cNvSpPr txBox="1"/>
            <p:nvPr/>
          </p:nvSpPr>
          <p:spPr>
            <a:xfrm>
              <a:off x="7609288" y="8084492"/>
              <a:ext cx="51648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DB</a:t>
              </a:r>
              <a:r>
                <a:rPr lang="ko-KR" altLang="en-US" sz="80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서버</a:t>
              </a:r>
              <a:endParaRPr lang="ko-KR" altLang="en-US" sz="800" dirty="0">
                <a:latin typeface="-윤고딕320" panose="02030504000101010101" pitchFamily="18" charset="-127"/>
                <a:ea typeface="-윤고딕320" panose="02030504000101010101" pitchFamily="18" charset="-127"/>
              </a:endParaRPr>
            </a:p>
          </p:txBody>
        </p:sp>
        <p:cxnSp>
          <p:nvCxnSpPr>
            <p:cNvPr id="565" name="직선 연결선 564"/>
            <p:cNvCxnSpPr/>
            <p:nvPr/>
          </p:nvCxnSpPr>
          <p:spPr>
            <a:xfrm flipH="1" flipV="1">
              <a:off x="7889259" y="7674810"/>
              <a:ext cx="594" cy="19703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69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785878" y="7751301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1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3494" y="7935254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8804" y="7935254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Picture 12" descr="C:\Users\wslee\Desktop\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64762" y="7959782"/>
            <a:ext cx="293908" cy="3228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4" name="그룹 573"/>
          <p:cNvGrpSpPr/>
          <p:nvPr/>
        </p:nvGrpSpPr>
        <p:grpSpPr>
          <a:xfrm>
            <a:off x="5171251" y="6808983"/>
            <a:ext cx="603050" cy="625693"/>
            <a:chOff x="3741098" y="5860076"/>
            <a:chExt cx="603050" cy="625693"/>
          </a:xfrm>
        </p:grpSpPr>
        <p:sp>
          <p:nvSpPr>
            <p:cNvPr id="575" name="TextBox 574"/>
            <p:cNvSpPr txBox="1"/>
            <p:nvPr/>
          </p:nvSpPr>
          <p:spPr>
            <a:xfrm>
              <a:off x="3741098" y="6154010"/>
              <a:ext cx="6030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WAS</a:t>
              </a:r>
              <a:r>
                <a:rPr lang="ko-KR" altLang="en-US" sz="80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서버</a:t>
              </a:r>
              <a:endParaRPr lang="ko-KR" altLang="en-US" sz="800" dirty="0">
                <a:latin typeface="-윤고딕320" panose="02030504000101010101" pitchFamily="18" charset="-127"/>
                <a:ea typeface="-윤고딕320" panose="02030504000101010101" pitchFamily="18" charset="-127"/>
              </a:endParaRPr>
            </a:p>
          </p:txBody>
        </p:sp>
        <p:cxnSp>
          <p:nvCxnSpPr>
            <p:cNvPr id="576" name="직선 연결선 575"/>
            <p:cNvCxnSpPr/>
            <p:nvPr/>
          </p:nvCxnSpPr>
          <p:spPr>
            <a:xfrm>
              <a:off x="4008679" y="6286420"/>
              <a:ext cx="0" cy="199349"/>
            </a:xfrm>
            <a:prstGeom prst="line">
              <a:avLst/>
            </a:prstGeom>
            <a:ln w="19050">
              <a:solidFill>
                <a:srgbClr val="9AC69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77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17147" y="5860076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578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265653"/>
              </p:ext>
            </p:extLst>
          </p:nvPr>
        </p:nvGraphicFramePr>
        <p:xfrm>
          <a:off x="4284675" y="5504097"/>
          <a:ext cx="1972109" cy="1256640"/>
        </p:xfrm>
        <a:graphic>
          <a:graphicData uri="http://schemas.openxmlformats.org/drawingml/2006/table">
            <a:tbl>
              <a:tblPr/>
              <a:tblGrid>
                <a:gridCol w="796822"/>
                <a:gridCol w="117528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BI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솔루션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i-Canvas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Reporting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Rexpert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DRM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Trust Certificate</a:t>
                      </a:r>
                      <a:r>
                        <a:rPr kumimoji="1" lang="en-US" altLang="ko-KR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 Library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공인인증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Key</a:t>
                      </a:r>
                      <a:r>
                        <a:rPr kumimoji="1" lang="en-US" altLang="ko-KR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 Biz Library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검색엔진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Expert Search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SSO/EAM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Touch En Wiseaccess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WAS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서버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JBoss,JEUS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UNIX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579" name="그룹 578"/>
          <p:cNvGrpSpPr/>
          <p:nvPr/>
        </p:nvGrpSpPr>
        <p:grpSpPr>
          <a:xfrm>
            <a:off x="7159164" y="6808983"/>
            <a:ext cx="516488" cy="625693"/>
            <a:chOff x="3741098" y="5860076"/>
            <a:chExt cx="516488" cy="625693"/>
          </a:xfrm>
        </p:grpSpPr>
        <p:sp>
          <p:nvSpPr>
            <p:cNvPr id="580" name="TextBox 579"/>
            <p:cNvSpPr txBox="1"/>
            <p:nvPr/>
          </p:nvSpPr>
          <p:spPr>
            <a:xfrm>
              <a:off x="3741098" y="6154010"/>
              <a:ext cx="51648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DB</a:t>
              </a:r>
              <a:r>
                <a:rPr lang="ko-KR" altLang="en-US" sz="80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서버</a:t>
              </a:r>
              <a:endParaRPr lang="ko-KR" altLang="en-US" sz="800" dirty="0">
                <a:latin typeface="-윤고딕320" panose="02030504000101010101" pitchFamily="18" charset="-127"/>
                <a:ea typeface="-윤고딕320" panose="02030504000101010101" pitchFamily="18" charset="-127"/>
              </a:endParaRPr>
            </a:p>
          </p:txBody>
        </p:sp>
        <p:cxnSp>
          <p:nvCxnSpPr>
            <p:cNvPr id="581" name="직선 연결선 580"/>
            <p:cNvCxnSpPr/>
            <p:nvPr/>
          </p:nvCxnSpPr>
          <p:spPr>
            <a:xfrm>
              <a:off x="4008679" y="6286420"/>
              <a:ext cx="0" cy="199349"/>
            </a:xfrm>
            <a:prstGeom prst="line">
              <a:avLst/>
            </a:prstGeom>
            <a:ln w="19050">
              <a:solidFill>
                <a:srgbClr val="9AC69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82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17147" y="5860076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583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225795"/>
              </p:ext>
            </p:extLst>
          </p:nvPr>
        </p:nvGraphicFramePr>
        <p:xfrm>
          <a:off x="6440690" y="5975337"/>
          <a:ext cx="1972109" cy="785400"/>
        </p:xfrm>
        <a:graphic>
          <a:graphicData uri="http://schemas.openxmlformats.org/drawingml/2006/table">
            <a:tbl>
              <a:tblPr/>
              <a:tblGrid>
                <a:gridCol w="796822"/>
                <a:gridCol w="117528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메타데이타관리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MetaStream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데이터품질관리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퀄리티스트림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모델링도구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ERWin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DBMS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Oracle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UNIX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2008312" y="480120"/>
            <a:ext cx="8856984" cy="446449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4" name="직사각형 583"/>
          <p:cNvSpPr/>
          <p:nvPr/>
        </p:nvSpPr>
        <p:spPr>
          <a:xfrm>
            <a:off x="2008312" y="5376664"/>
            <a:ext cx="8856984" cy="453650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TextBox 92"/>
          <p:cNvSpPr txBox="1"/>
          <p:nvPr/>
        </p:nvSpPr>
        <p:spPr>
          <a:xfrm>
            <a:off x="5202827" y="2205118"/>
            <a:ext cx="6030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WAS</a:t>
            </a:r>
            <a:r>
              <a:rPr lang="ko-KR" altLang="en-US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graphicFrame>
        <p:nvGraphicFramePr>
          <p:cNvPr id="94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303632"/>
              </p:ext>
            </p:extLst>
          </p:nvPr>
        </p:nvGraphicFramePr>
        <p:xfrm>
          <a:off x="4572707" y="601276"/>
          <a:ext cx="1972109" cy="1256640"/>
        </p:xfrm>
        <a:graphic>
          <a:graphicData uri="http://schemas.openxmlformats.org/drawingml/2006/table">
            <a:tbl>
              <a:tblPr/>
              <a:tblGrid>
                <a:gridCol w="796822"/>
                <a:gridCol w="117528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BI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솔루션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i-Canvas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Reporting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Rexpert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DRM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Trust Certificate</a:t>
                      </a:r>
                      <a:r>
                        <a:rPr kumimoji="1" lang="en-US" altLang="ko-KR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 Library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공인인증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Key</a:t>
                      </a:r>
                      <a:r>
                        <a:rPr kumimoji="1" lang="en-US" altLang="ko-KR" sz="70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 Biz Library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검색엔진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Expert Search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SSO/EAM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Touch En Wiseaccess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WAS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서버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JBoss,JEUS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UNIX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95" name="직선 연결선 94"/>
          <p:cNvCxnSpPr/>
          <p:nvPr/>
        </p:nvCxnSpPr>
        <p:spPr>
          <a:xfrm flipH="1" flipV="1">
            <a:off x="5282149" y="-700145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347" y="1911184"/>
            <a:ext cx="207950" cy="317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7" name="직선 연결선 96"/>
          <p:cNvCxnSpPr/>
          <p:nvPr/>
        </p:nvCxnSpPr>
        <p:spPr>
          <a:xfrm>
            <a:off x="5522504" y="2337528"/>
            <a:ext cx="0" cy="199349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996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83969" y="2604023"/>
            <a:ext cx="5926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WEB</a:t>
            </a:r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84086" y="3891197"/>
            <a:ext cx="6563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WAS</a:t>
            </a:r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2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78164" y="2592436"/>
            <a:ext cx="5731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통합연계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64896" y="3875957"/>
            <a:ext cx="5812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통합연계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5149" y="3891197"/>
            <a:ext cx="6563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WAS</a:t>
            </a:r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1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cxnSp>
        <p:nvCxnSpPr>
          <p:cNvPr id="9" name="직선 연결선 8"/>
          <p:cNvCxnSpPr/>
          <p:nvPr/>
        </p:nvCxnSpPr>
        <p:spPr>
          <a:xfrm flipV="1">
            <a:off x="444372" y="3456052"/>
            <a:ext cx="8142334" cy="3482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974896" y="3875957"/>
            <a:ext cx="5926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WEB</a:t>
            </a:r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443506" y="2945307"/>
            <a:ext cx="8143200" cy="0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212775" y="3875957"/>
            <a:ext cx="571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DB</a:t>
            </a:r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1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4851550" y="2736433"/>
            <a:ext cx="0" cy="199349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5765842" y="2750493"/>
            <a:ext cx="0" cy="199349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621407" y="3875957"/>
            <a:ext cx="571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DB</a:t>
            </a:r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2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pic>
        <p:nvPicPr>
          <p:cNvPr id="16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0018" y="2310089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2" descr="C:\Users\wslee\Desktop\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1164" y="2280320"/>
            <a:ext cx="293908" cy="32281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타원 17"/>
          <p:cNvSpPr/>
          <p:nvPr/>
        </p:nvSpPr>
        <p:spPr>
          <a:xfrm>
            <a:off x="8585840" y="2775967"/>
            <a:ext cx="335240" cy="335240"/>
          </a:xfrm>
          <a:prstGeom prst="ellipse">
            <a:avLst/>
          </a:prstGeom>
          <a:solidFill>
            <a:schemeClr val="bg1"/>
          </a:solidFill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/>
          <p:cNvSpPr/>
          <p:nvPr/>
        </p:nvSpPr>
        <p:spPr>
          <a:xfrm>
            <a:off x="8585840" y="3288432"/>
            <a:ext cx="335240" cy="33524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03"/>
          <p:cNvSpPr txBox="1">
            <a:spLocks noChangeArrowheads="1"/>
          </p:cNvSpPr>
          <p:nvPr/>
        </p:nvSpPr>
        <p:spPr bwMode="auto">
          <a:xfrm>
            <a:off x="8641514" y="2864461"/>
            <a:ext cx="23403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latinLnBrk="0"/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DMZ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21" name="TextBox 103"/>
          <p:cNvSpPr txBox="1">
            <a:spLocks noChangeArrowheads="1"/>
          </p:cNvSpPr>
          <p:nvPr/>
        </p:nvSpPr>
        <p:spPr bwMode="auto">
          <a:xfrm>
            <a:off x="8653488" y="3390862"/>
            <a:ext cx="21214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latinLnBrk="0"/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내부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graphicFrame>
        <p:nvGraphicFramePr>
          <p:cNvPr id="24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493037"/>
              </p:ext>
            </p:extLst>
          </p:nvPr>
        </p:nvGraphicFramePr>
        <p:xfrm>
          <a:off x="784176" y="7041719"/>
          <a:ext cx="1561316" cy="628320"/>
        </p:xfrm>
        <a:graphic>
          <a:graphicData uri="http://schemas.openxmlformats.org/drawingml/2006/table">
            <a:tbl>
              <a:tblPr/>
              <a:tblGrid>
                <a:gridCol w="796822"/>
                <a:gridCol w="764494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개발</a:t>
                      </a:r>
                      <a:r>
                        <a:rPr kumimoji="1" lang="ko-KR" altLang="en-US" sz="700" b="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툴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Websquare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WAS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Tomcat 7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통합개발환경 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Eclipse IDE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Window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28" name="직선 연결선 27"/>
          <p:cNvCxnSpPr/>
          <p:nvPr/>
        </p:nvCxnSpPr>
        <p:spPr>
          <a:xfrm flipH="1" flipV="1">
            <a:off x="3246448" y="3460111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flipH="1" flipV="1">
            <a:off x="3946295" y="3459488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 flipH="1" flipV="1">
            <a:off x="4350108" y="3470459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 flipH="1" flipV="1">
            <a:off x="6492746" y="3466275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 flipH="1" flipV="1">
            <a:off x="6907147" y="3455218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 flipH="1" flipV="1">
            <a:off x="7564730" y="3469332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72457" y="3542766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9365" y="3542766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2867" y="3558006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0040" y="3558006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067" y="3542766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12" descr="C:\Users\wslee\Desktop\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8578" y="3567294"/>
            <a:ext cx="293908" cy="3228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2" name="그룹 81"/>
          <p:cNvGrpSpPr/>
          <p:nvPr/>
        </p:nvGrpSpPr>
        <p:grpSpPr>
          <a:xfrm>
            <a:off x="813807" y="462161"/>
            <a:ext cx="5615614" cy="1554508"/>
            <a:chOff x="813807" y="462161"/>
            <a:chExt cx="5615614" cy="1554508"/>
          </a:xfrm>
        </p:grpSpPr>
        <p:sp>
          <p:nvSpPr>
            <p:cNvPr id="66" name="TextBox 65"/>
            <p:cNvSpPr txBox="1"/>
            <p:nvPr/>
          </p:nvSpPr>
          <p:spPr>
            <a:xfrm>
              <a:off x="813807" y="1801225"/>
              <a:ext cx="64654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dirty="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개발자 </a:t>
              </a:r>
              <a:r>
                <a:rPr lang="en-US" altLang="ko-KR" sz="800" dirty="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PC</a:t>
              </a:r>
              <a:endParaRPr lang="ko-KR" altLang="en-US" sz="800" dirty="0">
                <a:latin typeface="-윤고딕320" panose="02030504000101010101" pitchFamily="18" charset="-127"/>
                <a:ea typeface="-윤고딕320" panose="02030504000101010101" pitchFamily="18" charset="-127"/>
              </a:endParaRPr>
            </a:p>
          </p:txBody>
        </p:sp>
        <p:cxnSp>
          <p:nvCxnSpPr>
            <p:cNvPr id="67" name="직선 연결선 66"/>
            <p:cNvCxnSpPr/>
            <p:nvPr/>
          </p:nvCxnSpPr>
          <p:spPr>
            <a:xfrm>
              <a:off x="1017244" y="1388393"/>
              <a:ext cx="0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직선 연결선 67"/>
            <p:cNvCxnSpPr/>
            <p:nvPr/>
          </p:nvCxnSpPr>
          <p:spPr>
            <a:xfrm flipH="1" flipV="1">
              <a:off x="1016648" y="1388393"/>
              <a:ext cx="597" cy="201526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9" name="Picture 6" descr="C:\Users\woo\Desktop\1354436422_mycomputer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88073" y="1531647"/>
              <a:ext cx="281420" cy="287318"/>
            </a:xfrm>
            <a:prstGeom prst="rect">
              <a:avLst/>
            </a:prstGeom>
            <a:noFill/>
          </p:spPr>
        </p:pic>
        <p:cxnSp>
          <p:nvCxnSpPr>
            <p:cNvPr id="70" name="꺾인 연결선 69"/>
            <p:cNvCxnSpPr>
              <a:stCxn id="81" idx="3"/>
              <a:endCxn id="80" idx="1"/>
            </p:cNvCxnSpPr>
            <p:nvPr/>
          </p:nvCxnSpPr>
          <p:spPr>
            <a:xfrm flipV="1">
              <a:off x="2426442" y="1166356"/>
              <a:ext cx="421483" cy="480224"/>
            </a:xfrm>
            <a:prstGeom prst="bentConnector3">
              <a:avLst>
                <a:gd name="adj1" fmla="val 50000"/>
              </a:avLst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직선 연결선 70"/>
            <p:cNvCxnSpPr/>
            <p:nvPr/>
          </p:nvCxnSpPr>
          <p:spPr>
            <a:xfrm flipV="1">
              <a:off x="1337162" y="1656442"/>
              <a:ext cx="619605" cy="0"/>
            </a:xfrm>
            <a:prstGeom prst="line">
              <a:avLst/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>
              <a:off x="1417808" y="1440514"/>
              <a:ext cx="671025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700" dirty="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소스 </a:t>
              </a:r>
              <a:r>
                <a:rPr lang="en-US" altLang="ko-KR" sz="700" dirty="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commit</a:t>
              </a:r>
              <a:endParaRPr lang="ko-KR" altLang="en-US" sz="800" dirty="0">
                <a:latin typeface="-윤고딕320" panose="02030504000101010101" pitchFamily="18" charset="-127"/>
                <a:ea typeface="-윤고딕320" panose="02030504000101010101" pitchFamily="18" charset="-127"/>
              </a:endParaRPr>
            </a:p>
          </p:txBody>
        </p:sp>
        <p:cxnSp>
          <p:nvCxnSpPr>
            <p:cNvPr id="73" name="직선 연결선 72"/>
            <p:cNvCxnSpPr/>
            <p:nvPr/>
          </p:nvCxnSpPr>
          <p:spPr>
            <a:xfrm rot="16200000" flipH="1">
              <a:off x="3044795" y="1172170"/>
              <a:ext cx="320072" cy="271655"/>
            </a:xfrm>
            <a:prstGeom prst="line">
              <a:avLst/>
            </a:prstGeom>
            <a:ln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직선 연결선 73"/>
            <p:cNvCxnSpPr/>
            <p:nvPr/>
          </p:nvCxnSpPr>
          <p:spPr>
            <a:xfrm>
              <a:off x="3023281" y="1170819"/>
              <a:ext cx="1005840" cy="327660"/>
            </a:xfrm>
            <a:prstGeom prst="line">
              <a:avLst/>
            </a:prstGeom>
            <a:ln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직선 화살표 연결선 74"/>
            <p:cNvCxnSpPr/>
            <p:nvPr/>
          </p:nvCxnSpPr>
          <p:spPr>
            <a:xfrm>
              <a:off x="3038521" y="1170819"/>
              <a:ext cx="1546860" cy="289560"/>
            </a:xfrm>
            <a:prstGeom prst="straightConnector1">
              <a:avLst/>
            </a:prstGeom>
            <a:ln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직선 연결선 75"/>
            <p:cNvCxnSpPr/>
            <p:nvPr/>
          </p:nvCxnSpPr>
          <p:spPr>
            <a:xfrm>
              <a:off x="3061384" y="1155582"/>
              <a:ext cx="3368037" cy="380997"/>
            </a:xfrm>
            <a:prstGeom prst="line">
              <a:avLst/>
            </a:prstGeom>
            <a:ln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직선 연결선 76"/>
            <p:cNvCxnSpPr/>
            <p:nvPr/>
          </p:nvCxnSpPr>
          <p:spPr>
            <a:xfrm rot="10800000">
              <a:off x="2063163" y="462161"/>
              <a:ext cx="960118" cy="678179"/>
            </a:xfrm>
            <a:prstGeom prst="line">
              <a:avLst/>
            </a:prstGeom>
            <a:ln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직선 연결선 77"/>
            <p:cNvCxnSpPr/>
            <p:nvPr/>
          </p:nvCxnSpPr>
          <p:spPr>
            <a:xfrm flipV="1">
              <a:off x="3053761" y="500259"/>
              <a:ext cx="952500" cy="640081"/>
            </a:xfrm>
            <a:prstGeom prst="line">
              <a:avLst/>
            </a:prstGeom>
            <a:ln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9" name="Picture 6" descr="C:\Users\woo\Desktop\1354436422_mycomputer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77830" y="1531647"/>
              <a:ext cx="281420" cy="287318"/>
            </a:xfrm>
            <a:prstGeom prst="rect">
              <a:avLst/>
            </a:prstGeom>
            <a:noFill/>
          </p:spPr>
        </p:pic>
        <p:pic>
          <p:nvPicPr>
            <p:cNvPr id="80" name="Picture 5" descr="C:\Users\wslee\Desktop\시스템 아이콘_우석\5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47925" y="1056184"/>
              <a:ext cx="380293" cy="2203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" name="Picture 5" descr="C:\Users\wslee\Desktop\시스템 아이콘_우석\5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046149" y="1536408"/>
              <a:ext cx="380293" cy="22034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3" name="TextBox 82"/>
          <p:cNvSpPr txBox="1"/>
          <p:nvPr/>
        </p:nvSpPr>
        <p:spPr>
          <a:xfrm>
            <a:off x="712168" y="3884600"/>
            <a:ext cx="6465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개발자 </a:t>
            </a:r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PC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cxnSp>
        <p:nvCxnSpPr>
          <p:cNvPr id="84" name="직선 연결선 83"/>
          <p:cNvCxnSpPr/>
          <p:nvPr/>
        </p:nvCxnSpPr>
        <p:spPr>
          <a:xfrm>
            <a:off x="915605" y="3471768"/>
            <a:ext cx="0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직선 연결선 84"/>
          <p:cNvCxnSpPr/>
          <p:nvPr/>
        </p:nvCxnSpPr>
        <p:spPr>
          <a:xfrm flipH="1" flipV="1">
            <a:off x="915009" y="3471768"/>
            <a:ext cx="597" cy="20152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" name="Picture 6" descr="C:\Users\woo\Desktop\1354436422_mycompute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6434" y="3615022"/>
            <a:ext cx="281420" cy="287318"/>
          </a:xfrm>
          <a:prstGeom prst="rect">
            <a:avLst/>
          </a:prstGeom>
          <a:noFill/>
        </p:spPr>
      </p:pic>
      <p:cxnSp>
        <p:nvCxnSpPr>
          <p:cNvPr id="87" name="꺾인 연결선 86"/>
          <p:cNvCxnSpPr>
            <a:stCxn id="98" idx="3"/>
          </p:cNvCxnSpPr>
          <p:nvPr/>
        </p:nvCxnSpPr>
        <p:spPr>
          <a:xfrm flipV="1">
            <a:off x="2324803" y="3138303"/>
            <a:ext cx="421483" cy="591652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직선 연결선 87"/>
          <p:cNvCxnSpPr/>
          <p:nvPr/>
        </p:nvCxnSpPr>
        <p:spPr>
          <a:xfrm flipV="1">
            <a:off x="1235523" y="3739817"/>
            <a:ext cx="619605" cy="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1316169" y="3523889"/>
            <a:ext cx="67102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소스 </a:t>
            </a:r>
            <a:r>
              <a:rPr lang="en-US" altLang="ko-KR" sz="7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commit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cxnSp>
        <p:nvCxnSpPr>
          <p:cNvPr id="90" name="직선 연결선 89"/>
          <p:cNvCxnSpPr>
            <a:endCxn id="38" idx="1"/>
          </p:cNvCxnSpPr>
          <p:nvPr/>
        </p:nvCxnSpPr>
        <p:spPr>
          <a:xfrm>
            <a:off x="2952122" y="3231337"/>
            <a:ext cx="190945" cy="470279"/>
          </a:xfrm>
          <a:prstGeom prst="line">
            <a:avLst/>
          </a:prstGeom>
          <a:ln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직선 연결선 90"/>
          <p:cNvCxnSpPr>
            <a:endCxn id="37" idx="1"/>
          </p:cNvCxnSpPr>
          <p:nvPr/>
        </p:nvCxnSpPr>
        <p:spPr>
          <a:xfrm>
            <a:off x="2936433" y="3248475"/>
            <a:ext cx="913607" cy="468381"/>
          </a:xfrm>
          <a:prstGeom prst="line">
            <a:avLst/>
          </a:prstGeom>
          <a:ln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직선 화살표 연결선 91"/>
          <p:cNvCxnSpPr>
            <a:endCxn id="36" idx="1"/>
          </p:cNvCxnSpPr>
          <p:nvPr/>
        </p:nvCxnSpPr>
        <p:spPr>
          <a:xfrm>
            <a:off x="2921642" y="3231337"/>
            <a:ext cx="1331225" cy="485519"/>
          </a:xfrm>
          <a:prstGeom prst="straightConnector1">
            <a:avLst/>
          </a:prstGeom>
          <a:ln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연결선 92"/>
          <p:cNvCxnSpPr>
            <a:endCxn id="35" idx="1"/>
          </p:cNvCxnSpPr>
          <p:nvPr/>
        </p:nvCxnSpPr>
        <p:spPr>
          <a:xfrm>
            <a:off x="2959745" y="3238957"/>
            <a:ext cx="3429620" cy="462659"/>
          </a:xfrm>
          <a:prstGeom prst="line">
            <a:avLst/>
          </a:prstGeom>
          <a:ln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직선 연결선 93"/>
          <p:cNvCxnSpPr/>
          <p:nvPr/>
        </p:nvCxnSpPr>
        <p:spPr>
          <a:xfrm rot="10800000">
            <a:off x="1961524" y="2434108"/>
            <a:ext cx="960118" cy="678179"/>
          </a:xfrm>
          <a:prstGeom prst="line">
            <a:avLst/>
          </a:prstGeom>
          <a:ln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직선 연결선 94"/>
          <p:cNvCxnSpPr/>
          <p:nvPr/>
        </p:nvCxnSpPr>
        <p:spPr>
          <a:xfrm flipV="1">
            <a:off x="2952122" y="2472206"/>
            <a:ext cx="952500" cy="640081"/>
          </a:xfrm>
          <a:prstGeom prst="line">
            <a:avLst/>
          </a:prstGeom>
          <a:ln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" name="Picture 6" descr="C:\Users\woo\Desktop\1354436422_mycompute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6191" y="3615022"/>
            <a:ext cx="281420" cy="287318"/>
          </a:xfrm>
          <a:prstGeom prst="rect">
            <a:avLst/>
          </a:prstGeom>
          <a:noFill/>
        </p:spPr>
      </p:pic>
      <p:pic>
        <p:nvPicPr>
          <p:cNvPr id="98" name="Picture 5" descr="C:\Users\wslee\Desktop\시스템 아이콘_우석\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44510" y="3619783"/>
            <a:ext cx="380293" cy="2203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4" name="직선 연결선 103"/>
          <p:cNvCxnSpPr>
            <a:endCxn id="39" idx="1"/>
          </p:cNvCxnSpPr>
          <p:nvPr/>
        </p:nvCxnSpPr>
        <p:spPr>
          <a:xfrm>
            <a:off x="2921642" y="3231337"/>
            <a:ext cx="4486936" cy="497366"/>
          </a:xfrm>
          <a:prstGeom prst="line">
            <a:avLst/>
          </a:prstGeom>
          <a:ln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직선 연결선 107"/>
          <p:cNvCxnSpPr>
            <a:endCxn id="34" idx="1"/>
          </p:cNvCxnSpPr>
          <p:nvPr/>
        </p:nvCxnSpPr>
        <p:spPr>
          <a:xfrm>
            <a:off x="2952122" y="3231337"/>
            <a:ext cx="3820335" cy="470279"/>
          </a:xfrm>
          <a:prstGeom prst="line">
            <a:avLst/>
          </a:prstGeom>
          <a:ln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7" name="Picture 5" descr="C:\Users\wslee\Desktop\시스템 아이콘_우석\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6286" y="3028131"/>
            <a:ext cx="380293" cy="220344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Text Box 845"/>
          <p:cNvSpPr txBox="1">
            <a:spLocks noChangeArrowheads="1"/>
          </p:cNvSpPr>
          <p:nvPr/>
        </p:nvSpPr>
        <p:spPr bwMode="auto">
          <a:xfrm>
            <a:off x="2733081" y="3231817"/>
            <a:ext cx="377121" cy="1231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ko-KR" altLang="en-US" sz="800" dirty="0" smtClean="0">
                <a:latin typeface="Rix모던고딕 M" pitchFamily="18" charset="-127"/>
                <a:ea typeface="Rix모던고딕 M" pitchFamily="18" charset="-127"/>
              </a:rPr>
              <a:t>배포서버</a:t>
            </a:r>
            <a:endParaRPr lang="ko-KR" altLang="en-US" sz="800" dirty="0">
              <a:latin typeface="Rix모던고딕 M" pitchFamily="18" charset="-127"/>
              <a:ea typeface="Rix모던고딕 M" pitchFamily="18" charset="-127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8195792" y="6828607"/>
            <a:ext cx="5812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통합연계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6256784" y="6828607"/>
            <a:ext cx="6030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WAS</a:t>
            </a:r>
            <a:r>
              <a:rPr lang="ko-KR" altLang="en-US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cxnSp>
        <p:nvCxnSpPr>
          <p:cNvPr id="154" name="직선 연결선 153"/>
          <p:cNvCxnSpPr/>
          <p:nvPr/>
        </p:nvCxnSpPr>
        <p:spPr>
          <a:xfrm flipV="1">
            <a:off x="1057144" y="6408702"/>
            <a:ext cx="8142334" cy="3482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TextBox 154"/>
          <p:cNvSpPr txBox="1"/>
          <p:nvPr/>
        </p:nvSpPr>
        <p:spPr>
          <a:xfrm>
            <a:off x="5248672" y="6828607"/>
            <a:ext cx="5926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WEB</a:t>
            </a:r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cxnSp>
        <p:nvCxnSpPr>
          <p:cNvPr id="156" name="직선 연결선 155"/>
          <p:cNvCxnSpPr/>
          <p:nvPr/>
        </p:nvCxnSpPr>
        <p:spPr>
          <a:xfrm>
            <a:off x="1056278" y="5753619"/>
            <a:ext cx="8143200" cy="0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7" name="그룹 156"/>
          <p:cNvGrpSpPr/>
          <p:nvPr/>
        </p:nvGrpSpPr>
        <p:grpSpPr>
          <a:xfrm>
            <a:off x="5239661" y="5118401"/>
            <a:ext cx="592695" cy="625693"/>
            <a:chOff x="3741098" y="5860076"/>
            <a:chExt cx="592695" cy="625693"/>
          </a:xfrm>
        </p:grpSpPr>
        <p:sp>
          <p:nvSpPr>
            <p:cNvPr id="158" name="TextBox 157"/>
            <p:cNvSpPr txBox="1"/>
            <p:nvPr/>
          </p:nvSpPr>
          <p:spPr>
            <a:xfrm>
              <a:off x="3741098" y="6154010"/>
              <a:ext cx="59269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WEB</a:t>
              </a:r>
              <a:r>
                <a:rPr lang="ko-KR" altLang="en-US" sz="800" dirty="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서버</a:t>
              </a:r>
              <a:endParaRPr lang="ko-KR" altLang="en-US" sz="800" dirty="0">
                <a:latin typeface="-윤고딕320" panose="02030504000101010101" pitchFamily="18" charset="-127"/>
                <a:ea typeface="-윤고딕320" panose="02030504000101010101" pitchFamily="18" charset="-127"/>
              </a:endParaRPr>
            </a:p>
          </p:txBody>
        </p:sp>
        <p:cxnSp>
          <p:nvCxnSpPr>
            <p:cNvPr id="159" name="직선 연결선 158"/>
            <p:cNvCxnSpPr/>
            <p:nvPr/>
          </p:nvCxnSpPr>
          <p:spPr>
            <a:xfrm>
              <a:off x="4008679" y="6286420"/>
              <a:ext cx="0" cy="199349"/>
            </a:xfrm>
            <a:prstGeom prst="line">
              <a:avLst/>
            </a:prstGeom>
            <a:ln w="19050">
              <a:solidFill>
                <a:srgbClr val="9AC69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0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17147" y="5860076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1" name="그룹 160"/>
          <p:cNvGrpSpPr/>
          <p:nvPr/>
        </p:nvGrpSpPr>
        <p:grpSpPr>
          <a:xfrm>
            <a:off x="8204164" y="5088632"/>
            <a:ext cx="573113" cy="677142"/>
            <a:chOff x="10212894" y="6478379"/>
            <a:chExt cx="573113" cy="677142"/>
          </a:xfrm>
        </p:grpSpPr>
        <p:sp>
          <p:nvSpPr>
            <p:cNvPr id="162" name="TextBox 161"/>
            <p:cNvSpPr txBox="1"/>
            <p:nvPr/>
          </p:nvSpPr>
          <p:spPr>
            <a:xfrm>
              <a:off x="10212894" y="6790495"/>
              <a:ext cx="57311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dirty="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통합연계</a:t>
              </a:r>
              <a:endParaRPr lang="ko-KR" altLang="en-US" sz="800" dirty="0">
                <a:latin typeface="-윤고딕320" panose="02030504000101010101" pitchFamily="18" charset="-127"/>
                <a:ea typeface="-윤고딕320" panose="02030504000101010101" pitchFamily="18" charset="-127"/>
              </a:endParaRPr>
            </a:p>
          </p:txBody>
        </p:sp>
        <p:cxnSp>
          <p:nvCxnSpPr>
            <p:cNvPr id="163" name="직선 연결선 162"/>
            <p:cNvCxnSpPr/>
            <p:nvPr/>
          </p:nvCxnSpPr>
          <p:spPr>
            <a:xfrm>
              <a:off x="10500572" y="6956172"/>
              <a:ext cx="0" cy="199349"/>
            </a:xfrm>
            <a:prstGeom prst="line">
              <a:avLst/>
            </a:prstGeom>
            <a:ln w="19050">
              <a:solidFill>
                <a:srgbClr val="9AC69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4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365894" y="6478379"/>
              <a:ext cx="293908" cy="32281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5" name="타원 164"/>
          <p:cNvSpPr/>
          <p:nvPr/>
        </p:nvSpPr>
        <p:spPr>
          <a:xfrm>
            <a:off x="9198612" y="5584279"/>
            <a:ext cx="335240" cy="335240"/>
          </a:xfrm>
          <a:prstGeom prst="ellipse">
            <a:avLst/>
          </a:prstGeom>
          <a:solidFill>
            <a:schemeClr val="bg1"/>
          </a:solidFill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6" name="타원 165"/>
          <p:cNvSpPr/>
          <p:nvPr/>
        </p:nvSpPr>
        <p:spPr>
          <a:xfrm>
            <a:off x="9198612" y="6241082"/>
            <a:ext cx="335240" cy="33524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7" name="TextBox 103"/>
          <p:cNvSpPr txBox="1">
            <a:spLocks noChangeArrowheads="1"/>
          </p:cNvSpPr>
          <p:nvPr/>
        </p:nvSpPr>
        <p:spPr bwMode="auto">
          <a:xfrm>
            <a:off x="9254286" y="5672773"/>
            <a:ext cx="23403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latinLnBrk="0"/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DMZ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68" name="TextBox 103"/>
          <p:cNvSpPr txBox="1">
            <a:spLocks noChangeArrowheads="1"/>
          </p:cNvSpPr>
          <p:nvPr/>
        </p:nvSpPr>
        <p:spPr bwMode="auto">
          <a:xfrm>
            <a:off x="9266260" y="6343512"/>
            <a:ext cx="21214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latinLnBrk="0"/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내부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cxnSp>
        <p:nvCxnSpPr>
          <p:cNvPr id="169" name="직선 연결선 168"/>
          <p:cNvCxnSpPr/>
          <p:nvPr/>
        </p:nvCxnSpPr>
        <p:spPr>
          <a:xfrm flipH="1" flipV="1">
            <a:off x="5520224" y="6412761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직선 연결선 169"/>
          <p:cNvCxnSpPr/>
          <p:nvPr/>
        </p:nvCxnSpPr>
        <p:spPr>
          <a:xfrm flipH="1" flipV="1">
            <a:off x="6548336" y="6407784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직선 연결선 170"/>
          <p:cNvCxnSpPr/>
          <p:nvPr/>
        </p:nvCxnSpPr>
        <p:spPr>
          <a:xfrm flipH="1" flipV="1">
            <a:off x="8495626" y="6421982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그룹 171"/>
          <p:cNvGrpSpPr/>
          <p:nvPr/>
        </p:nvGrpSpPr>
        <p:grpSpPr>
          <a:xfrm>
            <a:off x="7214180" y="6418925"/>
            <a:ext cx="516488" cy="625126"/>
            <a:chOff x="7609288" y="7674810"/>
            <a:chExt cx="516488" cy="625126"/>
          </a:xfrm>
        </p:grpSpPr>
        <p:sp>
          <p:nvSpPr>
            <p:cNvPr id="173" name="TextBox 172"/>
            <p:cNvSpPr txBox="1"/>
            <p:nvPr/>
          </p:nvSpPr>
          <p:spPr>
            <a:xfrm>
              <a:off x="7609288" y="8084492"/>
              <a:ext cx="51648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DB</a:t>
              </a:r>
              <a:r>
                <a:rPr lang="ko-KR" altLang="en-US" sz="80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서버</a:t>
              </a:r>
              <a:endParaRPr lang="ko-KR" altLang="en-US" sz="800" dirty="0">
                <a:latin typeface="-윤고딕320" panose="02030504000101010101" pitchFamily="18" charset="-127"/>
                <a:ea typeface="-윤고딕320" panose="02030504000101010101" pitchFamily="18" charset="-127"/>
              </a:endParaRPr>
            </a:p>
          </p:txBody>
        </p:sp>
        <p:cxnSp>
          <p:nvCxnSpPr>
            <p:cNvPr id="174" name="직선 연결선 173"/>
            <p:cNvCxnSpPr/>
            <p:nvPr/>
          </p:nvCxnSpPr>
          <p:spPr>
            <a:xfrm flipH="1" flipV="1">
              <a:off x="7889259" y="7674810"/>
              <a:ext cx="594" cy="19703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5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785878" y="7751301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6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2081" y="6495416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6843" y="6495416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Picture 12" descr="C:\Users\wslee\Desktop\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9474" y="6519944"/>
            <a:ext cx="293908" cy="3228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9" name="그룹 178"/>
          <p:cNvGrpSpPr/>
          <p:nvPr/>
        </p:nvGrpSpPr>
        <p:grpSpPr>
          <a:xfrm>
            <a:off x="6301806" y="5113379"/>
            <a:ext cx="603050" cy="625693"/>
            <a:chOff x="3741098" y="5860076"/>
            <a:chExt cx="603050" cy="625693"/>
          </a:xfrm>
        </p:grpSpPr>
        <p:sp>
          <p:nvSpPr>
            <p:cNvPr id="180" name="TextBox 179"/>
            <p:cNvSpPr txBox="1"/>
            <p:nvPr/>
          </p:nvSpPr>
          <p:spPr>
            <a:xfrm>
              <a:off x="3741098" y="6154010"/>
              <a:ext cx="6030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WAS</a:t>
              </a:r>
              <a:r>
                <a:rPr lang="ko-KR" altLang="en-US" sz="80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서버</a:t>
              </a:r>
              <a:endParaRPr lang="ko-KR" altLang="en-US" sz="800" dirty="0">
                <a:latin typeface="-윤고딕320" panose="02030504000101010101" pitchFamily="18" charset="-127"/>
                <a:ea typeface="-윤고딕320" panose="02030504000101010101" pitchFamily="18" charset="-127"/>
              </a:endParaRPr>
            </a:p>
          </p:txBody>
        </p:sp>
        <p:cxnSp>
          <p:nvCxnSpPr>
            <p:cNvPr id="181" name="직선 연결선 180"/>
            <p:cNvCxnSpPr/>
            <p:nvPr/>
          </p:nvCxnSpPr>
          <p:spPr>
            <a:xfrm>
              <a:off x="4008679" y="6286420"/>
              <a:ext cx="0" cy="199349"/>
            </a:xfrm>
            <a:prstGeom prst="line">
              <a:avLst/>
            </a:prstGeom>
            <a:ln w="19050">
              <a:solidFill>
                <a:srgbClr val="9AC69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2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17147" y="5860076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3" name="그룹 182"/>
          <p:cNvGrpSpPr/>
          <p:nvPr/>
        </p:nvGrpSpPr>
        <p:grpSpPr>
          <a:xfrm>
            <a:off x="7252464" y="5113379"/>
            <a:ext cx="516488" cy="625693"/>
            <a:chOff x="3741098" y="5860076"/>
            <a:chExt cx="516488" cy="625693"/>
          </a:xfrm>
        </p:grpSpPr>
        <p:sp>
          <p:nvSpPr>
            <p:cNvPr id="184" name="TextBox 183"/>
            <p:cNvSpPr txBox="1"/>
            <p:nvPr/>
          </p:nvSpPr>
          <p:spPr>
            <a:xfrm>
              <a:off x="3741098" y="6154010"/>
              <a:ext cx="51648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DB</a:t>
              </a:r>
              <a:r>
                <a:rPr lang="ko-KR" altLang="en-US" sz="800" smtClean="0">
                  <a:latin typeface="-윤고딕320" panose="02030504000101010101" pitchFamily="18" charset="-127"/>
                  <a:ea typeface="-윤고딕320" panose="02030504000101010101" pitchFamily="18" charset="-127"/>
                </a:rPr>
                <a:t>서버</a:t>
              </a:r>
              <a:endParaRPr lang="ko-KR" altLang="en-US" sz="800" dirty="0">
                <a:latin typeface="-윤고딕320" panose="02030504000101010101" pitchFamily="18" charset="-127"/>
                <a:ea typeface="-윤고딕320" panose="02030504000101010101" pitchFamily="18" charset="-127"/>
              </a:endParaRPr>
            </a:p>
          </p:txBody>
        </p:sp>
        <p:cxnSp>
          <p:nvCxnSpPr>
            <p:cNvPr id="185" name="직선 연결선 184"/>
            <p:cNvCxnSpPr/>
            <p:nvPr/>
          </p:nvCxnSpPr>
          <p:spPr>
            <a:xfrm>
              <a:off x="4008679" y="6286420"/>
              <a:ext cx="0" cy="199349"/>
            </a:xfrm>
            <a:prstGeom prst="line">
              <a:avLst/>
            </a:prstGeom>
            <a:ln w="19050">
              <a:solidFill>
                <a:srgbClr val="9AC69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6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17147" y="5860076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7" name="직선 연결선 186"/>
          <p:cNvCxnSpPr/>
          <p:nvPr/>
        </p:nvCxnSpPr>
        <p:spPr>
          <a:xfrm flipH="1" flipV="1">
            <a:off x="3268349" y="6412062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TextBox 187"/>
          <p:cNvSpPr txBox="1"/>
          <p:nvPr/>
        </p:nvSpPr>
        <p:spPr>
          <a:xfrm>
            <a:off x="1222051" y="6836551"/>
            <a:ext cx="6465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개발자 </a:t>
            </a:r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PC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cxnSp>
        <p:nvCxnSpPr>
          <p:cNvPr id="189" name="직선 연결선 188"/>
          <p:cNvCxnSpPr/>
          <p:nvPr/>
        </p:nvCxnSpPr>
        <p:spPr>
          <a:xfrm>
            <a:off x="1425488" y="6423719"/>
            <a:ext cx="0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직선 연결선 189"/>
          <p:cNvCxnSpPr/>
          <p:nvPr/>
        </p:nvCxnSpPr>
        <p:spPr>
          <a:xfrm flipH="1" flipV="1">
            <a:off x="1424892" y="6423719"/>
            <a:ext cx="597" cy="20152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1" name="Picture 6" descr="C:\Users\woo\Desktop\1354436422_mycompute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6317" y="6566973"/>
            <a:ext cx="281420" cy="287318"/>
          </a:xfrm>
          <a:prstGeom prst="rect">
            <a:avLst/>
          </a:prstGeom>
          <a:noFill/>
        </p:spPr>
      </p:pic>
      <p:cxnSp>
        <p:nvCxnSpPr>
          <p:cNvPr id="192" name="꺾인 연결선 191"/>
          <p:cNvCxnSpPr>
            <a:stCxn id="197" idx="3"/>
            <a:endCxn id="256" idx="1"/>
          </p:cNvCxnSpPr>
          <p:nvPr/>
        </p:nvCxnSpPr>
        <p:spPr>
          <a:xfrm flipV="1">
            <a:off x="3462485" y="6054246"/>
            <a:ext cx="901838" cy="627660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직선 연결선 192"/>
          <p:cNvCxnSpPr/>
          <p:nvPr/>
        </p:nvCxnSpPr>
        <p:spPr>
          <a:xfrm>
            <a:off x="1745406" y="6691768"/>
            <a:ext cx="1779783" cy="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TextBox 193"/>
          <p:cNvSpPr txBox="1"/>
          <p:nvPr/>
        </p:nvSpPr>
        <p:spPr>
          <a:xfrm>
            <a:off x="1826052" y="6475840"/>
            <a:ext cx="67102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소스 </a:t>
            </a:r>
            <a:r>
              <a:rPr lang="en-US" altLang="ko-KR" sz="7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commit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cxnSp>
        <p:nvCxnSpPr>
          <p:cNvPr id="195" name="직선 연결선 194"/>
          <p:cNvCxnSpPr>
            <a:stCxn id="246" idx="3"/>
            <a:endCxn id="177" idx="1"/>
          </p:cNvCxnSpPr>
          <p:nvPr/>
        </p:nvCxnSpPr>
        <p:spPr>
          <a:xfrm>
            <a:off x="4554024" y="6036246"/>
            <a:ext cx="862819" cy="618020"/>
          </a:xfrm>
          <a:prstGeom prst="line">
            <a:avLst/>
          </a:prstGeom>
          <a:ln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6" name="Picture 6" descr="C:\Users\woo\Desktop\1354436422_mycompute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6074" y="6566973"/>
            <a:ext cx="281420" cy="287318"/>
          </a:xfrm>
          <a:prstGeom prst="rect">
            <a:avLst/>
          </a:prstGeom>
          <a:noFill/>
        </p:spPr>
      </p:pic>
      <p:pic>
        <p:nvPicPr>
          <p:cNvPr id="197" name="Picture 5" descr="C:\Users\wslee\Desktop\시스템 아이콘_우석\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82192" y="6571734"/>
            <a:ext cx="380293" cy="220344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Text Box 845"/>
          <p:cNvSpPr txBox="1">
            <a:spLocks noChangeArrowheads="1"/>
          </p:cNvSpPr>
          <p:nvPr/>
        </p:nvSpPr>
        <p:spPr bwMode="auto">
          <a:xfrm>
            <a:off x="3052919" y="6810635"/>
            <a:ext cx="410369" cy="1231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ko-KR" altLang="en-US" sz="800" smtClean="0">
                <a:latin typeface="Rix모던고딕 M" pitchFamily="18" charset="-127"/>
                <a:ea typeface="Rix모던고딕 M" pitchFamily="18" charset="-127"/>
              </a:rPr>
              <a:t>형상관</a:t>
            </a:r>
            <a:r>
              <a:rPr lang="ko-KR" altLang="en-US" sz="800">
                <a:latin typeface="Rix모던고딕 M" pitchFamily="18" charset="-127"/>
                <a:ea typeface="Rix모던고딕 M" pitchFamily="18" charset="-127"/>
              </a:rPr>
              <a:t>리</a:t>
            </a:r>
            <a:endParaRPr lang="ko-KR" altLang="en-US" sz="800" dirty="0">
              <a:latin typeface="Rix모던고딕 M" pitchFamily="18" charset="-127"/>
              <a:ea typeface="Rix모던고딕 M" pitchFamily="18" charset="-127"/>
            </a:endParaRPr>
          </a:p>
        </p:txBody>
      </p:sp>
      <p:cxnSp>
        <p:nvCxnSpPr>
          <p:cNvPr id="202" name="직선 연결선 201"/>
          <p:cNvCxnSpPr>
            <a:stCxn id="246" idx="3"/>
            <a:endCxn id="176" idx="1"/>
          </p:cNvCxnSpPr>
          <p:nvPr/>
        </p:nvCxnSpPr>
        <p:spPr>
          <a:xfrm>
            <a:off x="4554024" y="6036246"/>
            <a:ext cx="1898057" cy="618020"/>
          </a:xfrm>
          <a:prstGeom prst="line">
            <a:avLst/>
          </a:prstGeom>
          <a:ln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직선 연결선 204"/>
          <p:cNvCxnSpPr>
            <a:stCxn id="246" idx="3"/>
            <a:endCxn id="175" idx="1"/>
          </p:cNvCxnSpPr>
          <p:nvPr/>
        </p:nvCxnSpPr>
        <p:spPr>
          <a:xfrm>
            <a:off x="4554024" y="6036246"/>
            <a:ext cx="2836746" cy="618020"/>
          </a:xfrm>
          <a:prstGeom prst="line">
            <a:avLst/>
          </a:prstGeom>
          <a:ln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직선 연결선 211"/>
          <p:cNvCxnSpPr>
            <a:stCxn id="246" idx="3"/>
            <a:endCxn id="178" idx="1"/>
          </p:cNvCxnSpPr>
          <p:nvPr/>
        </p:nvCxnSpPr>
        <p:spPr>
          <a:xfrm>
            <a:off x="4554024" y="6036246"/>
            <a:ext cx="3785450" cy="645107"/>
          </a:xfrm>
          <a:prstGeom prst="line">
            <a:avLst/>
          </a:prstGeom>
          <a:ln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직선 연결선 214"/>
          <p:cNvCxnSpPr>
            <a:stCxn id="246" idx="3"/>
            <a:endCxn id="160" idx="1"/>
          </p:cNvCxnSpPr>
          <p:nvPr/>
        </p:nvCxnSpPr>
        <p:spPr>
          <a:xfrm flipV="1">
            <a:off x="4554024" y="5277251"/>
            <a:ext cx="861686" cy="758995"/>
          </a:xfrm>
          <a:prstGeom prst="line">
            <a:avLst/>
          </a:prstGeom>
          <a:ln>
            <a:solidFill>
              <a:srgbClr val="9AC69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직선 연결선 217"/>
          <p:cNvCxnSpPr>
            <a:stCxn id="246" idx="3"/>
            <a:endCxn id="182" idx="1"/>
          </p:cNvCxnSpPr>
          <p:nvPr/>
        </p:nvCxnSpPr>
        <p:spPr>
          <a:xfrm flipV="1">
            <a:off x="4554024" y="5272229"/>
            <a:ext cx="1923831" cy="764017"/>
          </a:xfrm>
          <a:prstGeom prst="line">
            <a:avLst/>
          </a:prstGeom>
          <a:ln>
            <a:solidFill>
              <a:srgbClr val="9AC69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직선 연결선 220"/>
          <p:cNvCxnSpPr>
            <a:stCxn id="246" idx="3"/>
            <a:endCxn id="186" idx="1"/>
          </p:cNvCxnSpPr>
          <p:nvPr/>
        </p:nvCxnSpPr>
        <p:spPr>
          <a:xfrm flipV="1">
            <a:off x="4554024" y="5272229"/>
            <a:ext cx="2874489" cy="764017"/>
          </a:xfrm>
          <a:prstGeom prst="line">
            <a:avLst/>
          </a:prstGeom>
          <a:ln>
            <a:solidFill>
              <a:srgbClr val="9AC69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직선 연결선 223"/>
          <p:cNvCxnSpPr>
            <a:stCxn id="246" idx="3"/>
            <a:endCxn id="164" idx="1"/>
          </p:cNvCxnSpPr>
          <p:nvPr/>
        </p:nvCxnSpPr>
        <p:spPr>
          <a:xfrm flipV="1">
            <a:off x="4554024" y="5250041"/>
            <a:ext cx="3803140" cy="786205"/>
          </a:xfrm>
          <a:prstGeom prst="line">
            <a:avLst/>
          </a:prstGeom>
          <a:ln>
            <a:solidFill>
              <a:srgbClr val="9AC69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직사각형 245"/>
          <p:cNvSpPr/>
          <p:nvPr/>
        </p:nvSpPr>
        <p:spPr>
          <a:xfrm>
            <a:off x="4518024" y="6018246"/>
            <a:ext cx="36000" cy="3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5" name="Text Box 845"/>
          <p:cNvSpPr txBox="1">
            <a:spLocks noChangeArrowheads="1"/>
          </p:cNvSpPr>
          <p:nvPr/>
        </p:nvSpPr>
        <p:spPr bwMode="auto">
          <a:xfrm>
            <a:off x="4353446" y="6164418"/>
            <a:ext cx="377121" cy="1231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ko-KR" altLang="en-US" sz="800" dirty="0" smtClean="0">
                <a:latin typeface="Rix모던고딕 M" pitchFamily="18" charset="-127"/>
                <a:ea typeface="Rix모던고딕 M" pitchFamily="18" charset="-127"/>
              </a:rPr>
              <a:t>배포서버</a:t>
            </a:r>
            <a:endParaRPr lang="ko-KR" altLang="en-US" sz="800" dirty="0">
              <a:latin typeface="Rix모던고딕 M" pitchFamily="18" charset="-127"/>
              <a:ea typeface="Rix모던고딕 M" pitchFamily="18" charset="-127"/>
            </a:endParaRPr>
          </a:p>
        </p:txBody>
      </p:sp>
      <p:pic>
        <p:nvPicPr>
          <p:cNvPr id="256" name="Picture 5" descr="C:\Users\wslee\Desktop\시스템 아이콘_우석\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64323" y="5944074"/>
            <a:ext cx="380293" cy="22034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60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707527"/>
              </p:ext>
            </p:extLst>
          </p:nvPr>
        </p:nvGraphicFramePr>
        <p:xfrm>
          <a:off x="3736504" y="5592688"/>
          <a:ext cx="1540061" cy="314160"/>
        </p:xfrm>
        <a:graphic>
          <a:graphicData uri="http://schemas.openxmlformats.org/drawingml/2006/table">
            <a:tbl>
              <a:tblPr/>
              <a:tblGrid>
                <a:gridCol w="747973"/>
                <a:gridCol w="792088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CI </a:t>
                      </a: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서버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Jenkins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UNIX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1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112764"/>
              </p:ext>
            </p:extLst>
          </p:nvPr>
        </p:nvGraphicFramePr>
        <p:xfrm>
          <a:off x="2484475" y="7041719"/>
          <a:ext cx="1540061" cy="314160"/>
        </p:xfrm>
        <a:graphic>
          <a:graphicData uri="http://schemas.openxmlformats.org/drawingml/2006/table">
            <a:tbl>
              <a:tblPr/>
              <a:tblGrid>
                <a:gridCol w="747973"/>
                <a:gridCol w="792088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형상관리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Subversion</a:t>
                      </a:r>
                      <a:endParaRPr kumimoji="1" lang="en-US" altLang="ko-KR" sz="70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OS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  <a:sym typeface="Monotype Sorts"/>
                        </a:rPr>
                        <a:t>UNIX</a:t>
                      </a: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3" name="직사각형 262"/>
          <p:cNvSpPr/>
          <p:nvPr/>
        </p:nvSpPr>
        <p:spPr>
          <a:xfrm>
            <a:off x="664378" y="4978524"/>
            <a:ext cx="9082698" cy="288032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0590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직선 연결선 22"/>
          <p:cNvCxnSpPr/>
          <p:nvPr/>
        </p:nvCxnSpPr>
        <p:spPr>
          <a:xfrm flipH="1" flipV="1">
            <a:off x="1801642" y="5663899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직선 연결선 115"/>
          <p:cNvCxnSpPr/>
          <p:nvPr/>
        </p:nvCxnSpPr>
        <p:spPr>
          <a:xfrm flipH="1" flipV="1">
            <a:off x="3470738" y="5664696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직선 연결선 116"/>
          <p:cNvCxnSpPr/>
          <p:nvPr/>
        </p:nvCxnSpPr>
        <p:spPr>
          <a:xfrm flipH="1" flipV="1">
            <a:off x="5577638" y="5664696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직선 연결선 117"/>
          <p:cNvCxnSpPr/>
          <p:nvPr/>
        </p:nvCxnSpPr>
        <p:spPr>
          <a:xfrm flipH="1" flipV="1">
            <a:off x="3834800" y="5861609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직선 연결선 118"/>
          <p:cNvCxnSpPr/>
          <p:nvPr/>
        </p:nvCxnSpPr>
        <p:spPr>
          <a:xfrm flipH="1" flipV="1">
            <a:off x="2167568" y="5865480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056278" y="5856209"/>
            <a:ext cx="6235200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>
            <a:endCxn id="18" idx="2"/>
          </p:cNvCxnSpPr>
          <p:nvPr/>
        </p:nvCxnSpPr>
        <p:spPr>
          <a:xfrm flipV="1">
            <a:off x="1056278" y="3015595"/>
            <a:ext cx="6233418" cy="1720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1809402" y="2865200"/>
            <a:ext cx="0" cy="144000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7870" y="2438856"/>
            <a:ext cx="207950" cy="317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4" name="그룹 113"/>
          <p:cNvGrpSpPr/>
          <p:nvPr/>
        </p:nvGrpSpPr>
        <p:grpSpPr>
          <a:xfrm>
            <a:off x="7289696" y="2847975"/>
            <a:ext cx="335240" cy="335240"/>
            <a:chOff x="7289696" y="2847975"/>
            <a:chExt cx="335240" cy="335240"/>
          </a:xfrm>
        </p:grpSpPr>
        <p:sp>
          <p:nvSpPr>
            <p:cNvPr id="18" name="타원 17"/>
            <p:cNvSpPr/>
            <p:nvPr/>
          </p:nvSpPr>
          <p:spPr>
            <a:xfrm>
              <a:off x="7289696" y="2847975"/>
              <a:ext cx="335240" cy="335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9AC69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03"/>
            <p:cNvSpPr txBox="1">
              <a:spLocks noChangeArrowheads="1"/>
            </p:cNvSpPr>
            <p:nvPr/>
          </p:nvSpPr>
          <p:spPr bwMode="auto">
            <a:xfrm>
              <a:off x="7345370" y="2951709"/>
              <a:ext cx="23403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 latinLnBrk="0"/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-웹윤고딕140" pitchFamily="18" charset="-127"/>
                  <a:ea typeface="-웹윤고딕140" pitchFamily="18" charset="-127"/>
                </a:rPr>
                <a:t>DMZ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-웹윤고딕140" pitchFamily="18" charset="-127"/>
                <a:ea typeface="-웹윤고딕140" pitchFamily="18" charset="-127"/>
              </a:endParaRPr>
            </a:p>
          </p:txBody>
        </p:sp>
      </p:grpSp>
      <p:grpSp>
        <p:nvGrpSpPr>
          <p:cNvPr id="115" name="그룹 114"/>
          <p:cNvGrpSpPr/>
          <p:nvPr/>
        </p:nvGrpSpPr>
        <p:grpSpPr>
          <a:xfrm>
            <a:off x="7289696" y="5685107"/>
            <a:ext cx="335240" cy="335240"/>
            <a:chOff x="12921384" y="5685107"/>
            <a:chExt cx="335240" cy="335240"/>
          </a:xfrm>
        </p:grpSpPr>
        <p:sp>
          <p:nvSpPr>
            <p:cNvPr id="19" name="타원 18"/>
            <p:cNvSpPr/>
            <p:nvPr/>
          </p:nvSpPr>
          <p:spPr>
            <a:xfrm>
              <a:off x="12921384" y="5685107"/>
              <a:ext cx="335240" cy="335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TextBox 103"/>
            <p:cNvSpPr txBox="1">
              <a:spLocks noChangeArrowheads="1"/>
            </p:cNvSpPr>
            <p:nvPr/>
          </p:nvSpPr>
          <p:spPr bwMode="auto">
            <a:xfrm>
              <a:off x="12989032" y="5787537"/>
              <a:ext cx="212143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 latinLnBrk="0"/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-웹윤고딕140" pitchFamily="18" charset="-127"/>
                  <a:ea typeface="-웹윤고딕140" pitchFamily="18" charset="-127"/>
                </a:rPr>
                <a:t>내부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-웹윤고딕140" pitchFamily="18" charset="-127"/>
                <a:ea typeface="-웹윤고딕140" pitchFamily="18" charset="-127"/>
              </a:endParaRPr>
            </a:p>
          </p:txBody>
        </p:sp>
      </p:grpSp>
      <p:cxnSp>
        <p:nvCxnSpPr>
          <p:cNvPr id="34" name="직선 연결선 33"/>
          <p:cNvCxnSpPr/>
          <p:nvPr/>
        </p:nvCxnSpPr>
        <p:spPr>
          <a:xfrm>
            <a:off x="3473043" y="2860178"/>
            <a:ext cx="0" cy="144000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511" y="2433834"/>
            <a:ext cx="207950" cy="317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" name="직선 연결선 37"/>
          <p:cNvCxnSpPr/>
          <p:nvPr/>
        </p:nvCxnSpPr>
        <p:spPr>
          <a:xfrm>
            <a:off x="5575616" y="2860178"/>
            <a:ext cx="0" cy="144000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4084" y="2433834"/>
            <a:ext cx="207950" cy="3177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5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361983"/>
              </p:ext>
            </p:extLst>
          </p:nvPr>
        </p:nvGraphicFramePr>
        <p:xfrm>
          <a:off x="1271115" y="2022768"/>
          <a:ext cx="1152128" cy="314160"/>
        </p:xfrm>
        <a:graphic>
          <a:graphicData uri="http://schemas.openxmlformats.org/drawingml/2006/table">
            <a:tbl>
              <a:tblPr/>
              <a:tblGrid>
                <a:gridCol w="504056"/>
                <a:gridCol w="648072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Core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2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Memory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4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7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738109"/>
              </p:ext>
            </p:extLst>
          </p:nvPr>
        </p:nvGraphicFramePr>
        <p:xfrm>
          <a:off x="2902888" y="2022768"/>
          <a:ext cx="1152128" cy="314160"/>
        </p:xfrm>
        <a:graphic>
          <a:graphicData uri="http://schemas.openxmlformats.org/drawingml/2006/table">
            <a:tbl>
              <a:tblPr/>
              <a:tblGrid>
                <a:gridCol w="504056"/>
                <a:gridCol w="648072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Core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4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Memory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16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0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611318"/>
              </p:ext>
            </p:extLst>
          </p:nvPr>
        </p:nvGraphicFramePr>
        <p:xfrm>
          <a:off x="5032648" y="2022768"/>
          <a:ext cx="1152128" cy="314160"/>
        </p:xfrm>
        <a:graphic>
          <a:graphicData uri="http://schemas.openxmlformats.org/drawingml/2006/table">
            <a:tbl>
              <a:tblPr/>
              <a:tblGrid>
                <a:gridCol w="504056"/>
                <a:gridCol w="648072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Core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6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Memory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24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4" name="TextBox 73"/>
          <p:cNvSpPr txBox="1"/>
          <p:nvPr/>
        </p:nvSpPr>
        <p:spPr>
          <a:xfrm>
            <a:off x="1901861" y="3516078"/>
            <a:ext cx="5926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WEB</a:t>
            </a:r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cxnSp>
        <p:nvCxnSpPr>
          <p:cNvPr id="75" name="직선 연결선 74"/>
          <p:cNvCxnSpPr/>
          <p:nvPr/>
        </p:nvCxnSpPr>
        <p:spPr>
          <a:xfrm>
            <a:off x="2169442" y="3030132"/>
            <a:ext cx="0" cy="144000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7910" y="3222144"/>
            <a:ext cx="207950" cy="3177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TextBox 77"/>
          <p:cNvSpPr txBox="1"/>
          <p:nvPr/>
        </p:nvSpPr>
        <p:spPr>
          <a:xfrm>
            <a:off x="3565502" y="3511056"/>
            <a:ext cx="6030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WAS</a:t>
            </a:r>
            <a:r>
              <a:rPr lang="ko-KR" altLang="en-US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cxnSp>
        <p:nvCxnSpPr>
          <p:cNvPr id="79" name="직선 연결선 78"/>
          <p:cNvCxnSpPr/>
          <p:nvPr/>
        </p:nvCxnSpPr>
        <p:spPr>
          <a:xfrm>
            <a:off x="3833083" y="3030132"/>
            <a:ext cx="0" cy="144000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1551" y="3217122"/>
            <a:ext cx="207950" cy="3177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3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38065"/>
              </p:ext>
            </p:extLst>
          </p:nvPr>
        </p:nvGraphicFramePr>
        <p:xfrm>
          <a:off x="1576264" y="3735720"/>
          <a:ext cx="1152128" cy="314160"/>
        </p:xfrm>
        <a:graphic>
          <a:graphicData uri="http://schemas.openxmlformats.org/drawingml/2006/table">
            <a:tbl>
              <a:tblPr/>
              <a:tblGrid>
                <a:gridCol w="504056"/>
                <a:gridCol w="648072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Core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2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Memory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4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4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358165"/>
              </p:ext>
            </p:extLst>
          </p:nvPr>
        </p:nvGraphicFramePr>
        <p:xfrm>
          <a:off x="3208037" y="3735720"/>
          <a:ext cx="1152128" cy="314160"/>
        </p:xfrm>
        <a:graphic>
          <a:graphicData uri="http://schemas.openxmlformats.org/drawingml/2006/table">
            <a:tbl>
              <a:tblPr/>
              <a:tblGrid>
                <a:gridCol w="504056"/>
                <a:gridCol w="648072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Core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4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Memory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16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8" name="TextBox 87"/>
          <p:cNvSpPr txBox="1"/>
          <p:nvPr/>
        </p:nvSpPr>
        <p:spPr>
          <a:xfrm>
            <a:off x="1541821" y="5575170"/>
            <a:ext cx="601447" cy="169277"/>
          </a:xfrm>
          <a:prstGeom prst="rect">
            <a:avLst/>
          </a:prstGeom>
          <a:solidFill>
            <a:schemeClr val="bg1"/>
          </a:solidFill>
        </p:spPr>
        <p:txBody>
          <a:bodyPr wrap="none" bIns="0" rtlCol="0">
            <a:spAutoFit/>
          </a:bodyPr>
          <a:lstStyle/>
          <a:p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WEB</a:t>
            </a:r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pic>
        <p:nvPicPr>
          <p:cNvPr id="90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7870" y="5281236"/>
            <a:ext cx="207950" cy="3177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TextBox 93"/>
          <p:cNvSpPr txBox="1"/>
          <p:nvPr/>
        </p:nvSpPr>
        <p:spPr>
          <a:xfrm>
            <a:off x="3205462" y="5570148"/>
            <a:ext cx="603050" cy="169277"/>
          </a:xfrm>
          <a:prstGeom prst="rect">
            <a:avLst/>
          </a:prstGeom>
          <a:solidFill>
            <a:schemeClr val="bg1"/>
          </a:solidFill>
        </p:spPr>
        <p:txBody>
          <a:bodyPr wrap="none" bIns="0" rtlCol="0">
            <a:spAutoFit/>
          </a:bodyPr>
          <a:lstStyle/>
          <a:p>
            <a:r>
              <a:rPr lang="en-US" altLang="ko-KR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WAS</a:t>
            </a:r>
            <a:r>
              <a:rPr lang="ko-KR" altLang="en-US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pic>
        <p:nvPicPr>
          <p:cNvPr id="96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511" y="5276214"/>
            <a:ext cx="207950" cy="3177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TextBox 97"/>
          <p:cNvSpPr txBox="1"/>
          <p:nvPr/>
        </p:nvSpPr>
        <p:spPr>
          <a:xfrm>
            <a:off x="5308035" y="5570148"/>
            <a:ext cx="516488" cy="169277"/>
          </a:xfrm>
          <a:prstGeom prst="rect">
            <a:avLst/>
          </a:prstGeom>
          <a:solidFill>
            <a:schemeClr val="bg1"/>
          </a:solidFill>
        </p:spPr>
        <p:txBody>
          <a:bodyPr wrap="none" bIns="0" rtlCol="0">
            <a:spAutoFit/>
          </a:bodyPr>
          <a:lstStyle/>
          <a:p>
            <a:r>
              <a:rPr lang="en-US" altLang="ko-KR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DB</a:t>
            </a:r>
            <a:r>
              <a:rPr lang="ko-KR" altLang="en-US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pic>
        <p:nvPicPr>
          <p:cNvPr id="100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4084" y="5276214"/>
            <a:ext cx="207950" cy="31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TextBox 104"/>
          <p:cNvSpPr txBox="1"/>
          <p:nvPr/>
        </p:nvSpPr>
        <p:spPr>
          <a:xfrm>
            <a:off x="1901861" y="6358458"/>
            <a:ext cx="592695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WEB</a:t>
            </a:r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pic>
        <p:nvPicPr>
          <p:cNvPr id="107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7910" y="6064524"/>
            <a:ext cx="207950" cy="31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TextBox 108"/>
          <p:cNvSpPr txBox="1"/>
          <p:nvPr/>
        </p:nvSpPr>
        <p:spPr>
          <a:xfrm>
            <a:off x="3565502" y="6353436"/>
            <a:ext cx="60305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WAS</a:t>
            </a:r>
            <a:r>
              <a:rPr lang="ko-KR" altLang="en-US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pic>
        <p:nvPicPr>
          <p:cNvPr id="111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1551" y="6059502"/>
            <a:ext cx="207950" cy="3177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0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968258"/>
              </p:ext>
            </p:extLst>
          </p:nvPr>
        </p:nvGraphicFramePr>
        <p:xfrm>
          <a:off x="1271115" y="4865148"/>
          <a:ext cx="1152128" cy="314160"/>
        </p:xfrm>
        <a:graphic>
          <a:graphicData uri="http://schemas.openxmlformats.org/drawingml/2006/table">
            <a:tbl>
              <a:tblPr/>
              <a:tblGrid>
                <a:gridCol w="504056"/>
                <a:gridCol w="648072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Core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2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Memory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4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1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956505"/>
              </p:ext>
            </p:extLst>
          </p:nvPr>
        </p:nvGraphicFramePr>
        <p:xfrm>
          <a:off x="2902888" y="4865148"/>
          <a:ext cx="1152128" cy="314160"/>
        </p:xfrm>
        <a:graphic>
          <a:graphicData uri="http://schemas.openxmlformats.org/drawingml/2006/table">
            <a:tbl>
              <a:tblPr/>
              <a:tblGrid>
                <a:gridCol w="504056"/>
                <a:gridCol w="648072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Core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4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Memory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16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2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252590"/>
              </p:ext>
            </p:extLst>
          </p:nvPr>
        </p:nvGraphicFramePr>
        <p:xfrm>
          <a:off x="5032648" y="4865148"/>
          <a:ext cx="1152128" cy="314160"/>
        </p:xfrm>
        <a:graphic>
          <a:graphicData uri="http://schemas.openxmlformats.org/drawingml/2006/table">
            <a:tbl>
              <a:tblPr/>
              <a:tblGrid>
                <a:gridCol w="504056"/>
                <a:gridCol w="648072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Core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6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Memory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24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3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222253"/>
              </p:ext>
            </p:extLst>
          </p:nvPr>
        </p:nvGraphicFramePr>
        <p:xfrm>
          <a:off x="1576264" y="6578100"/>
          <a:ext cx="1152128" cy="314160"/>
        </p:xfrm>
        <a:graphic>
          <a:graphicData uri="http://schemas.openxmlformats.org/drawingml/2006/table">
            <a:tbl>
              <a:tblPr/>
              <a:tblGrid>
                <a:gridCol w="504056"/>
                <a:gridCol w="648072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Core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2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Memory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4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4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923707"/>
              </p:ext>
            </p:extLst>
          </p:nvPr>
        </p:nvGraphicFramePr>
        <p:xfrm>
          <a:off x="3208037" y="6578100"/>
          <a:ext cx="1152128" cy="314160"/>
        </p:xfrm>
        <a:graphic>
          <a:graphicData uri="http://schemas.openxmlformats.org/drawingml/2006/table">
            <a:tbl>
              <a:tblPr/>
              <a:tblGrid>
                <a:gridCol w="504056"/>
                <a:gridCol w="648072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Core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4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Memory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16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5" name="TextBox 124"/>
          <p:cNvSpPr txBox="1"/>
          <p:nvPr/>
        </p:nvSpPr>
        <p:spPr>
          <a:xfrm>
            <a:off x="1541821" y="2732790"/>
            <a:ext cx="601447" cy="169277"/>
          </a:xfrm>
          <a:prstGeom prst="rect">
            <a:avLst/>
          </a:prstGeom>
          <a:solidFill>
            <a:schemeClr val="bg1"/>
          </a:solidFill>
        </p:spPr>
        <p:txBody>
          <a:bodyPr wrap="none" bIns="0" rtlCol="0">
            <a:spAutoFit/>
          </a:bodyPr>
          <a:lstStyle/>
          <a:p>
            <a:r>
              <a:rPr lang="en-US" altLang="ko-KR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WEB</a:t>
            </a:r>
            <a:r>
              <a:rPr lang="ko-KR" altLang="en-US" sz="800" dirty="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3205462" y="2727768"/>
            <a:ext cx="603050" cy="169277"/>
          </a:xfrm>
          <a:prstGeom prst="rect">
            <a:avLst/>
          </a:prstGeom>
          <a:solidFill>
            <a:schemeClr val="bg1"/>
          </a:solidFill>
        </p:spPr>
        <p:txBody>
          <a:bodyPr wrap="none" bIns="0" rtlCol="0">
            <a:spAutoFit/>
          </a:bodyPr>
          <a:lstStyle/>
          <a:p>
            <a:r>
              <a:rPr lang="en-US" altLang="ko-KR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WAS</a:t>
            </a:r>
            <a:r>
              <a:rPr lang="ko-KR" altLang="en-US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5308035" y="2727768"/>
            <a:ext cx="516488" cy="169277"/>
          </a:xfrm>
          <a:prstGeom prst="rect">
            <a:avLst/>
          </a:prstGeom>
          <a:solidFill>
            <a:schemeClr val="bg1"/>
          </a:solidFill>
        </p:spPr>
        <p:txBody>
          <a:bodyPr wrap="none" bIns="0" rtlCol="0">
            <a:spAutoFit/>
          </a:bodyPr>
          <a:lstStyle/>
          <a:p>
            <a:r>
              <a:rPr lang="en-US" altLang="ko-KR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DB</a:t>
            </a:r>
            <a:r>
              <a:rPr lang="ko-KR" altLang="en-US" sz="800" smtClean="0">
                <a:latin typeface="-윤고딕320" panose="02030504000101010101" pitchFamily="18" charset="-127"/>
                <a:ea typeface="-윤고딕320" panose="02030504000101010101" pitchFamily="18" charset="-127"/>
              </a:rPr>
              <a:t>서버</a:t>
            </a:r>
            <a:endParaRPr lang="ko-KR" altLang="en-US" sz="800" dirty="0"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59964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790</Words>
  <Application>Microsoft Office PowerPoint</Application>
  <PresentationFormat>A3 용지(297x420mm)</PresentationFormat>
  <Paragraphs>509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disc</dc:creator>
  <cp:lastModifiedBy>disc</cp:lastModifiedBy>
  <cp:revision>81</cp:revision>
  <cp:lastPrinted>2015-06-11T02:04:01Z</cp:lastPrinted>
  <dcterms:created xsi:type="dcterms:W3CDTF">2015-06-10T09:13:30Z</dcterms:created>
  <dcterms:modified xsi:type="dcterms:W3CDTF">2015-06-15T00:50:19Z</dcterms:modified>
</cp:coreProperties>
</file>