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7" r:id="rId2"/>
    <p:sldId id="256" r:id="rId3"/>
  </p:sldIdLst>
  <p:sldSz cx="9601200" cy="12801600" type="A3"/>
  <p:notesSz cx="9871075" cy="135143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2" autoAdjust="0"/>
    <p:restoredTop sz="94046" autoAdjust="0"/>
  </p:normalViewPr>
  <p:slideViewPr>
    <p:cSldViewPr snapToGrid="0">
      <p:cViewPr>
        <p:scale>
          <a:sx n="100" d="100"/>
          <a:sy n="100" d="100"/>
        </p:scale>
        <p:origin x="166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7309" cy="677885"/>
          </a:xfrm>
          <a:prstGeom prst="rect">
            <a:avLst/>
          </a:prstGeom>
        </p:spPr>
        <p:txBody>
          <a:bodyPr vert="horz" lIns="87955" tIns="43978" rIns="87955" bIns="43978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90615" y="1"/>
            <a:ext cx="4278885" cy="677885"/>
          </a:xfrm>
          <a:prstGeom prst="rect">
            <a:avLst/>
          </a:prstGeom>
        </p:spPr>
        <p:txBody>
          <a:bodyPr vert="horz" lIns="87955" tIns="43978" rIns="87955" bIns="43978" rtlCol="0"/>
          <a:lstStyle>
            <a:lvl1pPr algn="r">
              <a:defRPr sz="1100"/>
            </a:lvl1pPr>
          </a:lstStyle>
          <a:p>
            <a:fld id="{ECEF021F-6FA5-4B32-BBD7-57865AEC68C2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24213" y="1687513"/>
            <a:ext cx="3422650" cy="4564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955" tIns="43978" rIns="87955" bIns="4397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86950" y="6504107"/>
            <a:ext cx="7897177" cy="5321543"/>
          </a:xfrm>
          <a:prstGeom prst="rect">
            <a:avLst/>
          </a:prstGeom>
        </p:spPr>
        <p:txBody>
          <a:bodyPr vert="horz" lIns="87955" tIns="43978" rIns="87955" bIns="43978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12836505"/>
            <a:ext cx="4277309" cy="677885"/>
          </a:xfrm>
          <a:prstGeom prst="rect">
            <a:avLst/>
          </a:prstGeom>
        </p:spPr>
        <p:txBody>
          <a:bodyPr vert="horz" lIns="87955" tIns="43978" rIns="87955" bIns="43978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90615" y="12836505"/>
            <a:ext cx="4278885" cy="677885"/>
          </a:xfrm>
          <a:prstGeom prst="rect">
            <a:avLst/>
          </a:prstGeom>
        </p:spPr>
        <p:txBody>
          <a:bodyPr vert="horz" lIns="87955" tIns="43978" rIns="87955" bIns="43978" rtlCol="0" anchor="b"/>
          <a:lstStyle>
            <a:lvl1pPr algn="r">
              <a:defRPr sz="1100"/>
            </a:lvl1pPr>
          </a:lstStyle>
          <a:p>
            <a:fld id="{EBC159CC-5E9A-4BAE-BA73-2067446E11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13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159CC-5E9A-4BAE-BA73-2067446E118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541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1153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92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77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605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944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2875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7770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835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4571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409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521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CADF3-1837-47A9-BAE5-B825780ED93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C88B-7E63-4364-8A4C-63690D61C2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621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wmf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그룹 239"/>
          <p:cNvGrpSpPr/>
          <p:nvPr/>
        </p:nvGrpSpPr>
        <p:grpSpPr>
          <a:xfrm>
            <a:off x="182792" y="857232"/>
            <a:ext cx="9207270" cy="5410502"/>
            <a:chOff x="182792" y="857232"/>
            <a:chExt cx="9207270" cy="5410502"/>
          </a:xfrm>
        </p:grpSpPr>
        <p:grpSp>
          <p:nvGrpSpPr>
            <p:cNvPr id="4" name="그룹 3"/>
            <p:cNvGrpSpPr/>
            <p:nvPr/>
          </p:nvGrpSpPr>
          <p:grpSpPr>
            <a:xfrm>
              <a:off x="182792" y="1336052"/>
              <a:ext cx="9207270" cy="4931682"/>
              <a:chOff x="379394" y="1547500"/>
              <a:chExt cx="9207270" cy="4931682"/>
            </a:xfrm>
          </p:grpSpPr>
          <p:grpSp>
            <p:nvGrpSpPr>
              <p:cNvPr id="5" name="그룹 4"/>
              <p:cNvGrpSpPr/>
              <p:nvPr/>
            </p:nvGrpSpPr>
            <p:grpSpPr>
              <a:xfrm>
                <a:off x="379394" y="1547500"/>
                <a:ext cx="9207270" cy="879478"/>
                <a:chOff x="379394" y="1547500"/>
                <a:chExt cx="9207270" cy="879478"/>
              </a:xfrm>
            </p:grpSpPr>
            <p:sp>
              <p:nvSpPr>
                <p:cNvPr id="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704528" y="1547500"/>
                  <a:ext cx="8882136" cy="879478"/>
                </a:xfrm>
                <a:prstGeom prst="rect">
                  <a:avLst/>
                </a:prstGeom>
                <a:solidFill>
                  <a:srgbClr val="FFFFFF">
                    <a:lumMod val="95000"/>
                  </a:srgbClr>
                </a:solidFill>
                <a:ln w="6350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rgbClr val="B2B2B2"/>
                  </a:outerShdw>
                </a:effectLst>
              </p:spPr>
              <p:txBody>
                <a:bodyPr wrap="none" lIns="72000" tIns="0" rIns="72000" bIns="0" anchor="t"/>
                <a:lstStyle>
                  <a:defPPr>
                    <a:defRPr lang="ko-KR"/>
                  </a:defPPr>
                  <a:lvl1pPr defTabSz="1330325" eaLnBrk="0" fontAlgn="auto" latinLnBrk="1" hangingPunct="0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defRPr kumimoji="0" kern="0">
                      <a:solidFill>
                        <a:srgbClr val="3E4D1F"/>
                      </a:solidFill>
                      <a:latin typeface="산돌고딕B" pitchFamily="18" charset="-127"/>
                      <a:ea typeface="산돌고딕B" pitchFamily="18" charset="-127"/>
                    </a:defRPr>
                  </a:lvl1pPr>
                  <a:lvl2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2pPr>
                  <a:lvl3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3pPr>
                  <a:lvl4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4pPr>
                  <a:lvl5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5pPr>
                  <a:lvl6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6pPr>
                  <a:lvl7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7pPr>
                  <a:lvl8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8pPr>
                  <a:lvl9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9pPr>
                </a:lstStyle>
                <a:p>
                  <a:pPr marL="0" marR="0" lvl="0" indent="0" algn="ctr" defTabSz="1330325" eaLnBrk="0" fontAlgn="base" latinLnBrk="1" hangingPunct="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10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379394" y="1549783"/>
                  <a:ext cx="272504" cy="871106"/>
                </a:xfrm>
                <a:prstGeom prst="rect">
                  <a:avLst/>
                </a:prstGeom>
                <a:solidFill>
                  <a:srgbClr val="FFFFFF">
                    <a:lumMod val="95000"/>
                  </a:srgbClr>
                </a:solidFill>
                <a:ln w="6350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rgbClr val="B2B2B2"/>
                  </a:outerShdw>
                </a:effectLst>
              </p:spPr>
              <p:txBody>
                <a:bodyPr wrap="none" lIns="72000" tIns="0" rIns="72000" bIns="0" anchor="ctr" anchorCtr="0"/>
                <a:lstStyle>
                  <a:defPPr>
                    <a:defRPr lang="ko-KR"/>
                  </a:defPPr>
                  <a:lvl1pPr defTabSz="1330325" eaLnBrk="0" fontAlgn="auto" latinLnBrk="1" hangingPunct="0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defRPr kumimoji="0" kern="0">
                      <a:solidFill>
                        <a:srgbClr val="3E4D1F"/>
                      </a:solidFill>
                      <a:latin typeface="산돌고딕B" pitchFamily="18" charset="-127"/>
                      <a:ea typeface="산돌고딕B" pitchFamily="18" charset="-127"/>
                    </a:defRPr>
                  </a:lvl1pPr>
                  <a:lvl2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2pPr>
                  <a:lvl3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3pPr>
                  <a:lvl4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4pPr>
                  <a:lvl5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5pPr>
                  <a:lvl6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6pPr>
                  <a:lvl7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7pPr>
                  <a:lvl8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8pPr>
                  <a:lvl9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9pPr>
                </a:lstStyle>
                <a:p>
                  <a:pPr marL="0" marR="0" lvl="0" indent="0" algn="ctr" defTabSz="1330325" eaLnBrk="0" fontAlgn="base" latinLnBrk="1" hangingPunct="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200" b="1" kern="1200" noProof="0" dirty="0" smtClean="0">
                      <a:solidFill>
                        <a:srgbClr val="000000"/>
                      </a:solidFill>
                      <a:latin typeface="맑은 고딕" pitchFamily="50" charset="-127"/>
                      <a:ea typeface="맑은 고딕" pitchFamily="50" charset="-127"/>
                    </a:rPr>
                    <a:t>D</a:t>
                  </a:r>
                </a:p>
                <a:p>
                  <a:pPr marL="0" marR="0" lvl="0" indent="0" algn="ctr" defTabSz="1330325" eaLnBrk="0" fontAlgn="base" latinLnBrk="1" hangingPunct="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200" b="1" kern="1200" noProof="0" dirty="0" smtClean="0">
                      <a:solidFill>
                        <a:srgbClr val="000000"/>
                      </a:solidFill>
                      <a:latin typeface="맑은 고딕" pitchFamily="50" charset="-127"/>
                      <a:ea typeface="맑은 고딕" pitchFamily="50" charset="-127"/>
                    </a:rPr>
                    <a:t>M</a:t>
                  </a:r>
                </a:p>
                <a:p>
                  <a:pPr marL="0" marR="0" lvl="0" indent="0" algn="ctr" defTabSz="1330325" eaLnBrk="0" fontAlgn="base" latinLnBrk="1" hangingPunct="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200" b="1" kern="1200" noProof="0" dirty="0" smtClean="0">
                      <a:solidFill>
                        <a:srgbClr val="000000"/>
                      </a:solidFill>
                      <a:latin typeface="맑은 고딕" pitchFamily="50" charset="-127"/>
                      <a:ea typeface="맑은 고딕" pitchFamily="50" charset="-127"/>
                    </a:rPr>
                    <a:t>Z</a:t>
                  </a:r>
                  <a:endPara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grpSp>
            <p:nvGrpSpPr>
              <p:cNvPr id="6" name="그룹 5"/>
              <p:cNvGrpSpPr/>
              <p:nvPr/>
            </p:nvGrpSpPr>
            <p:grpSpPr>
              <a:xfrm>
                <a:off x="379394" y="2492895"/>
                <a:ext cx="9207270" cy="3986287"/>
                <a:chOff x="379394" y="1547500"/>
                <a:chExt cx="9207270" cy="901611"/>
              </a:xfrm>
            </p:grpSpPr>
            <p:sp>
              <p:nvSpPr>
                <p:cNvPr id="7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704528" y="1547500"/>
                  <a:ext cx="8882136" cy="901611"/>
                </a:xfrm>
                <a:prstGeom prst="rect">
                  <a:avLst/>
                </a:prstGeom>
                <a:solidFill>
                  <a:srgbClr val="FFFFFF">
                    <a:lumMod val="95000"/>
                  </a:srgbClr>
                </a:solidFill>
                <a:ln w="6350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rgbClr val="B2B2B2"/>
                  </a:outerShdw>
                </a:effectLst>
              </p:spPr>
              <p:txBody>
                <a:bodyPr wrap="none" lIns="72000" tIns="0" rIns="72000" bIns="0" anchor="t"/>
                <a:lstStyle>
                  <a:defPPr>
                    <a:defRPr lang="ko-KR"/>
                  </a:defPPr>
                  <a:lvl1pPr defTabSz="1330325" eaLnBrk="0" fontAlgn="auto" latinLnBrk="1" hangingPunct="0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defRPr kumimoji="0" kern="0">
                      <a:solidFill>
                        <a:srgbClr val="3E4D1F"/>
                      </a:solidFill>
                      <a:latin typeface="산돌고딕B" pitchFamily="18" charset="-127"/>
                      <a:ea typeface="산돌고딕B" pitchFamily="18" charset="-127"/>
                    </a:defRPr>
                  </a:lvl1pPr>
                  <a:lvl2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2pPr>
                  <a:lvl3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3pPr>
                  <a:lvl4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4pPr>
                  <a:lvl5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5pPr>
                  <a:lvl6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6pPr>
                  <a:lvl7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7pPr>
                  <a:lvl8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8pPr>
                  <a:lvl9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9pPr>
                </a:lstStyle>
                <a:p>
                  <a:pPr marL="0" marR="0" lvl="0" indent="0" algn="ctr" defTabSz="1330325" eaLnBrk="0" fontAlgn="base" latinLnBrk="1" hangingPunct="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8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379394" y="1549783"/>
                  <a:ext cx="272504" cy="899328"/>
                </a:xfrm>
                <a:prstGeom prst="rect">
                  <a:avLst/>
                </a:prstGeom>
                <a:solidFill>
                  <a:srgbClr val="FFFFFF">
                    <a:lumMod val="95000"/>
                  </a:srgbClr>
                </a:solidFill>
                <a:ln w="6350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rgbClr val="B2B2B2"/>
                  </a:outerShdw>
                </a:effectLst>
              </p:spPr>
              <p:txBody>
                <a:bodyPr wrap="none" lIns="72000" tIns="0" rIns="72000" bIns="0" anchor="ctr" anchorCtr="0"/>
                <a:lstStyle>
                  <a:defPPr>
                    <a:defRPr lang="ko-KR"/>
                  </a:defPPr>
                  <a:lvl1pPr defTabSz="1330325" eaLnBrk="0" fontAlgn="auto" latinLnBrk="1" hangingPunct="0">
                    <a:lnSpc>
                      <a:spcPct val="110000"/>
                    </a:lnSpc>
                    <a:spcBef>
                      <a:spcPts val="0"/>
                    </a:spcBef>
                    <a:spcAft>
                      <a:spcPts val="0"/>
                    </a:spcAft>
                    <a:defRPr kumimoji="0" kern="0">
                      <a:solidFill>
                        <a:srgbClr val="3E4D1F"/>
                      </a:solidFill>
                      <a:latin typeface="산돌고딕B" pitchFamily="18" charset="-127"/>
                      <a:ea typeface="산돌고딕B" pitchFamily="18" charset="-127"/>
                    </a:defRPr>
                  </a:lvl1pPr>
                  <a:lvl2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2pPr>
                  <a:lvl3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3pPr>
                  <a:lvl4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4pPr>
                  <a:lvl5pPr algn="l" latinLnBrk="1"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5pPr>
                  <a:lvl6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6pPr>
                  <a:lvl7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7pPr>
                  <a:lvl8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8pPr>
                  <a:lvl9pPr>
                    <a:defRPr sz="1300">
                      <a:solidFill>
                        <a:schemeClr val="bg1"/>
                      </a:solidFill>
                      <a:latin typeface="산돌고딕B" pitchFamily="18" charset="-127"/>
                      <a:ea typeface="산돌고딕B" pitchFamily="18" charset="-127"/>
                    </a:defRPr>
                  </a:lvl9pPr>
                </a:lstStyle>
                <a:p>
                  <a:pPr marL="0" marR="0" lvl="0" indent="0" algn="ctr" defTabSz="1330325" eaLnBrk="0" fontAlgn="base" latinLnBrk="1" hangingPunct="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ko-KR" altLang="en-US" sz="1200" b="1" kern="1200" noProof="0" dirty="0" smtClean="0">
                      <a:solidFill>
                        <a:srgbClr val="000000"/>
                      </a:solidFill>
                      <a:latin typeface="맑은 고딕" pitchFamily="50" charset="-127"/>
                      <a:ea typeface="맑은 고딕" pitchFamily="50" charset="-127"/>
                    </a:rPr>
                    <a:t>업</a:t>
                  </a:r>
                  <a:endPara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endParaRPr>
                </a:p>
                <a:p>
                  <a:pPr marL="0" marR="0" lvl="0" indent="0" algn="ctr" defTabSz="1330325" eaLnBrk="0" fontAlgn="base" latinLnBrk="1" hangingPunct="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200" b="1" i="0" u="none" strike="noStrike" kern="1200" cap="none" spc="0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맑은 고딕" pitchFamily="50" charset="-127"/>
                      <a:ea typeface="맑은 고딕" pitchFamily="50" charset="-127"/>
                    </a:rPr>
                    <a:t>무</a:t>
                  </a:r>
                  <a:endParaRPr kumimoji="0" lang="en-US" altLang="ko-KR" sz="1200" b="1" i="0" u="none" strike="noStrike" kern="120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endParaRPr>
                </a:p>
                <a:p>
                  <a:pPr marL="0" marR="0" lvl="0" indent="0" algn="ctr" defTabSz="1330325" eaLnBrk="0" fontAlgn="base" latinLnBrk="1" hangingPunct="0">
                    <a:lnSpc>
                      <a:spcPct val="11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ko-KR" altLang="en-US" sz="1200" b="1" kern="1200" noProof="0" dirty="0">
                      <a:solidFill>
                        <a:srgbClr val="000000"/>
                      </a:solidFill>
                      <a:latin typeface="맑은 고딕" pitchFamily="50" charset="-127"/>
                      <a:ea typeface="맑은 고딕" pitchFamily="50" charset="-127"/>
                    </a:rPr>
                    <a:t>망</a:t>
                  </a:r>
                  <a:endPara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</p:grpSp>
        <p:sp>
          <p:nvSpPr>
            <p:cNvPr id="11" name="Rectangle 1166"/>
            <p:cNvSpPr>
              <a:spLocks noChangeArrowheads="1"/>
            </p:cNvSpPr>
            <p:nvPr/>
          </p:nvSpPr>
          <p:spPr bwMode="auto">
            <a:xfrm>
              <a:off x="533789" y="2418085"/>
              <a:ext cx="2490483" cy="1531299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12" name="제목 1"/>
            <p:cNvSpPr txBox="1">
              <a:spLocks/>
            </p:cNvSpPr>
            <p:nvPr/>
          </p:nvSpPr>
          <p:spPr>
            <a:xfrm>
              <a:off x="343848" y="857232"/>
              <a:ext cx="8915400" cy="354360"/>
            </a:xfrm>
            <a:prstGeom prst="rect">
              <a:avLst/>
            </a:prstGeom>
          </p:spPr>
          <p:txBody>
            <a:bodyPr/>
            <a:lstStyle/>
            <a:p>
              <a:pPr lvl="0" algn="l" eaLnBrk="0" hangingPunct="0">
                <a:defRPr/>
              </a:pPr>
              <a:endParaRPr lang="en-US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endParaRPr>
            </a:p>
          </p:txBody>
        </p:sp>
        <p:grpSp>
          <p:nvGrpSpPr>
            <p:cNvPr id="13" name="그룹 12"/>
            <p:cNvGrpSpPr/>
            <p:nvPr/>
          </p:nvGrpSpPr>
          <p:grpSpPr>
            <a:xfrm>
              <a:off x="473943" y="1395868"/>
              <a:ext cx="1433818" cy="768177"/>
              <a:chOff x="645393" y="1395868"/>
              <a:chExt cx="1433818" cy="768177"/>
            </a:xfrm>
          </p:grpSpPr>
          <p:pic>
            <p:nvPicPr>
              <p:cNvPr id="14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chiconweb1</a:t>
                </a:r>
                <a:endParaRPr lang="ko-KR" altLang="en-US" sz="800" b="1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45393" y="1825491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건설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설계</a:t>
                </a:r>
                <a:r>
                  <a:rPr lang="en-US" altLang="ko-KR" sz="800" dirty="0" smtClean="0"/>
                  <a:t>,BIM,</a:t>
                </a:r>
                <a:br>
                  <a:rPr lang="en-US" altLang="ko-KR" sz="800" dirty="0" smtClean="0"/>
                </a:br>
                <a:r>
                  <a:rPr lang="ko-KR" altLang="en-US" sz="800" dirty="0" smtClean="0"/>
                  <a:t>건설안전네트워크</a:t>
                </a:r>
                <a:endParaRPr lang="ko-KR" altLang="en-US" sz="800" dirty="0"/>
              </a:p>
            </p:txBody>
          </p:sp>
          <p:pic>
            <p:nvPicPr>
              <p:cNvPr id="1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35888" y="1395868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1277838" y="165300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chiconweb2</a:t>
                </a:r>
                <a:endParaRPr lang="ko-KR" altLang="en-US" sz="800" b="1" dirty="0"/>
              </a:p>
            </p:txBody>
          </p:sp>
        </p:grpSp>
        <p:sp>
          <p:nvSpPr>
            <p:cNvPr id="19" name="AutoShape 41"/>
            <p:cNvSpPr>
              <a:spLocks noChangeArrowheads="1"/>
            </p:cNvSpPr>
            <p:nvPr/>
          </p:nvSpPr>
          <p:spPr bwMode="auto">
            <a:xfrm rot="10800000" flipV="1">
              <a:off x="5609060" y="959173"/>
              <a:ext cx="3759952" cy="338436"/>
            </a:xfrm>
            <a:prstGeom prst="roundRect">
              <a:avLst>
                <a:gd name="adj" fmla="val 1444"/>
              </a:avLst>
            </a:prstGeom>
            <a:solidFill>
              <a:schemeClr val="bg1"/>
            </a:solidFill>
            <a:ln w="3175" algn="ctr">
              <a:solidFill>
                <a:srgbClr val="80808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lIns="0" tIns="36000" rIns="0" bIns="0" anchor="ctr" anchorCtr="0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88900" indent="-88900">
                <a:lnSpc>
                  <a:spcPct val="80000"/>
                </a:lnSpc>
                <a:spcBef>
                  <a:spcPct val="40000"/>
                </a:spcBef>
                <a:buFont typeface="Wingdings" pitchFamily="2" charset="2"/>
                <a:buNone/>
                <a:defRPr/>
              </a:pPr>
              <a:r>
                <a:rPr lang="ko-KR" altLang="en-US" sz="1000" b="1" dirty="0" smtClean="0">
                  <a:solidFill>
                    <a:srgbClr val="000000"/>
                  </a:solidFill>
                  <a:latin typeface="+mn-ea"/>
                  <a:ea typeface="+mn-ea"/>
                </a:rPr>
                <a:t>  범례</a:t>
              </a:r>
            </a:p>
          </p:txBody>
        </p:sp>
        <p:sp>
          <p:nvSpPr>
            <p:cNvPr id="20" name="Text Box 12"/>
            <p:cNvSpPr txBox="1">
              <a:spLocks noChangeArrowheads="1"/>
            </p:cNvSpPr>
            <p:nvPr/>
          </p:nvSpPr>
          <p:spPr bwMode="auto">
            <a:xfrm>
              <a:off x="7530455" y="997254"/>
              <a:ext cx="697627" cy="246221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1000" dirty="0" smtClean="0">
                  <a:solidFill>
                    <a:srgbClr val="000000"/>
                  </a:solidFill>
                  <a:latin typeface="+mn-ea"/>
                  <a:ea typeface="+mn-ea"/>
                </a:rPr>
                <a:t>단독서버</a:t>
              </a:r>
              <a:endParaRPr lang="ko-KR" altLang="en-US" sz="1000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6427880" y="988201"/>
              <a:ext cx="697627" cy="246221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1000" dirty="0" err="1" smtClean="0">
                  <a:solidFill>
                    <a:srgbClr val="000000"/>
                  </a:solidFill>
                  <a:latin typeface="+mn-ea"/>
                  <a:ea typeface="+mn-ea"/>
                </a:rPr>
                <a:t>클라우드</a:t>
              </a:r>
              <a:endParaRPr lang="ko-KR" altLang="en-US" sz="1000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>
              <a:off x="8674568" y="997254"/>
              <a:ext cx="620683" cy="246221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en-US" altLang="ko-KR" sz="1000" smtClean="0">
                  <a:solidFill>
                    <a:srgbClr val="000000"/>
                  </a:solidFill>
                  <a:latin typeface="+mn-ea"/>
                  <a:ea typeface="+mn-ea"/>
                </a:rPr>
                <a:t>DB</a:t>
              </a:r>
              <a:r>
                <a:rPr lang="ko-KR" altLang="en-US" sz="1000" dirty="0" smtClean="0">
                  <a:solidFill>
                    <a:srgbClr val="000000"/>
                  </a:solidFill>
                  <a:latin typeface="+mn-ea"/>
                  <a:ea typeface="+mn-ea"/>
                </a:rPr>
                <a:t>서버</a:t>
              </a:r>
              <a:endParaRPr lang="ko-KR" altLang="en-US" sz="1000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pic>
          <p:nvPicPr>
            <p:cNvPr id="2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6138233" y="1001939"/>
              <a:ext cx="315790" cy="27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7269666" y="986231"/>
              <a:ext cx="200554" cy="27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5" name="그룹 226"/>
            <p:cNvGrpSpPr>
              <a:grpSpLocks noChangeAspect="1"/>
            </p:cNvGrpSpPr>
            <p:nvPr/>
          </p:nvGrpSpPr>
          <p:grpSpPr bwMode="auto">
            <a:xfrm>
              <a:off x="8354147" y="1001939"/>
              <a:ext cx="226738" cy="277200"/>
              <a:chOff x="4665741" y="1812569"/>
              <a:chExt cx="1191524" cy="1458401"/>
            </a:xfrm>
          </p:grpSpPr>
          <p:pic>
            <p:nvPicPr>
              <p:cNvPr id="26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28" name="그룹 27"/>
            <p:cNvGrpSpPr/>
            <p:nvPr/>
          </p:nvGrpSpPr>
          <p:grpSpPr>
            <a:xfrm>
              <a:off x="1749711" y="1394304"/>
              <a:ext cx="1433818" cy="645067"/>
              <a:chOff x="645393" y="1395868"/>
              <a:chExt cx="1433818" cy="645067"/>
            </a:xfrm>
          </p:grpSpPr>
          <p:pic>
            <p:nvPicPr>
              <p:cNvPr id="2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webrelay1</a:t>
                </a:r>
                <a:endParaRPr lang="ko-KR" altLang="en-US" sz="800" b="1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외부 </a:t>
                </a:r>
                <a:r>
                  <a:rPr lang="en-US" altLang="ko-KR" sz="800" dirty="0" smtClean="0"/>
                  <a:t>WEB, </a:t>
                </a:r>
                <a:r>
                  <a:rPr lang="ko-KR" altLang="en-US" sz="800" dirty="0" smtClean="0"/>
                  <a:t>중계</a:t>
                </a:r>
                <a:endParaRPr lang="ko-KR" altLang="en-US" sz="800" dirty="0"/>
              </a:p>
            </p:txBody>
          </p:sp>
          <p:pic>
            <p:nvPicPr>
              <p:cNvPr id="3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359685" y="1395868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201635" y="165300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webrelay2</a:t>
                </a:r>
                <a:endParaRPr lang="ko-KR" altLang="en-US" sz="800" b="1" dirty="0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3031136" y="1399067"/>
              <a:ext cx="814310" cy="763414"/>
              <a:chOff x="645393" y="1400631"/>
              <a:chExt cx="814310" cy="763414"/>
            </a:xfrm>
          </p:grpSpPr>
          <p:pic>
            <p:nvPicPr>
              <p:cNvPr id="3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chfmsweb1</a:t>
                </a:r>
                <a:endParaRPr lang="ko-KR" altLang="en-US" sz="800" b="1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45393" y="1825491"/>
                <a:ext cx="8115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정보통신시설</a:t>
                </a:r>
                <a:endParaRPr lang="en-US" altLang="ko-KR" sz="800" dirty="0" smtClean="0"/>
              </a:p>
              <a:p>
                <a:r>
                  <a:rPr lang="ko-KR" altLang="en-US" sz="800" dirty="0" smtClean="0"/>
                  <a:t>관리시스템</a:t>
                </a:r>
                <a:endParaRPr lang="ko-KR" altLang="en-US" sz="800" dirty="0"/>
              </a:p>
            </p:txBody>
          </p:sp>
        </p:grpSp>
        <p:grpSp>
          <p:nvGrpSpPr>
            <p:cNvPr id="38" name="그룹 37"/>
            <p:cNvGrpSpPr/>
            <p:nvPr/>
          </p:nvGrpSpPr>
          <p:grpSpPr>
            <a:xfrm>
              <a:off x="3751216" y="1408537"/>
              <a:ext cx="814310" cy="760959"/>
              <a:chOff x="4722957" y="178154"/>
              <a:chExt cx="814310" cy="760959"/>
            </a:xfrm>
          </p:grpSpPr>
          <p:pic>
            <p:nvPicPr>
              <p:cNvPr id="39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4997534" y="17815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4759709" y="43303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err="1" smtClean="0"/>
                  <a:t>roadcp</a:t>
                </a:r>
                <a:endParaRPr lang="ko-KR" altLang="en-US" sz="800" b="1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722957" y="600559"/>
                <a:ext cx="7882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기상청</a:t>
                </a:r>
                <a:endParaRPr lang="en-US" altLang="ko-KR" sz="800" dirty="0" smtClean="0"/>
              </a:p>
              <a:p>
                <a:r>
                  <a:rPr lang="ko-KR" altLang="en-US" sz="800" dirty="0" smtClean="0"/>
                  <a:t>연계</a:t>
                </a:r>
                <a:endParaRPr lang="ko-KR" altLang="en-US" sz="800" dirty="0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4421510" y="1406082"/>
              <a:ext cx="814310" cy="760959"/>
              <a:chOff x="4722957" y="178154"/>
              <a:chExt cx="814310" cy="760959"/>
            </a:xfrm>
          </p:grpSpPr>
          <p:pic>
            <p:nvPicPr>
              <p:cNvPr id="43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4997534" y="17815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" name="TextBox 43"/>
              <p:cNvSpPr txBox="1"/>
              <p:nvPr/>
            </p:nvSpPr>
            <p:spPr>
              <a:xfrm>
                <a:off x="4759709" y="43303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sdmsweb1</a:t>
                </a:r>
                <a:endParaRPr lang="ko-KR" altLang="en-US" sz="800" b="1" dirty="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722957" y="600559"/>
                <a:ext cx="7882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오수처리</a:t>
                </a:r>
                <a:r>
                  <a:rPr lang="en-US" altLang="ko-KR" sz="800" dirty="0" smtClean="0"/>
                  <a:t>WEB/WAS</a:t>
                </a:r>
                <a:endParaRPr lang="ko-KR" altLang="en-US" sz="800" dirty="0"/>
              </a:p>
            </p:txBody>
          </p:sp>
        </p:grpSp>
        <p:grpSp>
          <p:nvGrpSpPr>
            <p:cNvPr id="46" name="그룹 45"/>
            <p:cNvGrpSpPr/>
            <p:nvPr/>
          </p:nvGrpSpPr>
          <p:grpSpPr>
            <a:xfrm>
              <a:off x="5141590" y="1408078"/>
              <a:ext cx="1433818" cy="760959"/>
              <a:chOff x="4722957" y="178154"/>
              <a:chExt cx="1433818" cy="760959"/>
            </a:xfrm>
          </p:grpSpPr>
          <p:pic>
            <p:nvPicPr>
              <p:cNvPr id="47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4997534" y="17815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4759709" y="43303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sdmsgw1</a:t>
                </a:r>
                <a:endParaRPr lang="ko-KR" altLang="en-US" sz="800" b="1" dirty="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722957" y="600559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오수처리시설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전기가로등</a:t>
                </a:r>
                <a:endParaRPr lang="en-US" altLang="ko-KR" sz="800" dirty="0" smtClean="0"/>
              </a:p>
              <a:p>
                <a:r>
                  <a:rPr lang="ko-KR" altLang="en-US" sz="800" dirty="0" smtClean="0"/>
                  <a:t>통신서버</a:t>
                </a:r>
                <a:endParaRPr lang="ko-KR" altLang="en-US" sz="800" dirty="0"/>
              </a:p>
            </p:txBody>
          </p:sp>
          <p:pic>
            <p:nvPicPr>
              <p:cNvPr id="50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5611608" y="181277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5373783" y="43615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sdmsgw2</a:t>
                </a:r>
                <a:endParaRPr lang="ko-KR" altLang="en-US" sz="800" b="1" dirty="0"/>
              </a:p>
            </p:txBody>
          </p:sp>
        </p:grpSp>
        <p:grpSp>
          <p:nvGrpSpPr>
            <p:cNvPr id="52" name="그룹 51"/>
            <p:cNvGrpSpPr/>
            <p:nvPr/>
          </p:nvGrpSpPr>
          <p:grpSpPr>
            <a:xfrm>
              <a:off x="6437734" y="1408078"/>
              <a:ext cx="1433818" cy="760959"/>
              <a:chOff x="4722957" y="178154"/>
              <a:chExt cx="1433818" cy="760959"/>
            </a:xfrm>
          </p:grpSpPr>
          <p:pic>
            <p:nvPicPr>
              <p:cNvPr id="53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4997534" y="17815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4" name="TextBox 53"/>
              <p:cNvSpPr txBox="1"/>
              <p:nvPr/>
            </p:nvSpPr>
            <p:spPr>
              <a:xfrm>
                <a:off x="4759709" y="43303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tmsgw1</a:t>
                </a:r>
                <a:endParaRPr lang="ko-KR" altLang="en-US" sz="800" b="1" dirty="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4722957" y="600559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터널관리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전기시설물</a:t>
                </a:r>
                <a:endParaRPr lang="en-US" altLang="ko-KR" sz="800" dirty="0" smtClean="0"/>
              </a:p>
              <a:p>
                <a:r>
                  <a:rPr lang="ko-KR" altLang="en-US" sz="800" dirty="0" smtClean="0"/>
                  <a:t>외부연계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중계</a:t>
                </a:r>
                <a:r>
                  <a:rPr lang="en-US" altLang="ko-KR" sz="800" dirty="0" smtClean="0"/>
                  <a:t>)</a:t>
                </a:r>
                <a:endParaRPr lang="ko-KR" altLang="en-US" sz="800" dirty="0"/>
              </a:p>
            </p:txBody>
          </p:sp>
          <p:pic>
            <p:nvPicPr>
              <p:cNvPr id="56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5611608" y="181277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7" name="TextBox 56"/>
              <p:cNvSpPr txBox="1"/>
              <p:nvPr/>
            </p:nvSpPr>
            <p:spPr>
              <a:xfrm>
                <a:off x="5373783" y="43615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tmsgw2</a:t>
                </a:r>
                <a:endParaRPr lang="ko-KR" altLang="en-US" sz="800" b="1" dirty="0"/>
              </a:p>
            </p:txBody>
          </p:sp>
        </p:grpSp>
        <p:grpSp>
          <p:nvGrpSpPr>
            <p:cNvPr id="58" name="그룹 57"/>
            <p:cNvGrpSpPr/>
            <p:nvPr/>
          </p:nvGrpSpPr>
          <p:grpSpPr>
            <a:xfrm>
              <a:off x="7759598" y="1417225"/>
              <a:ext cx="1567286" cy="763414"/>
              <a:chOff x="592763" y="1400631"/>
              <a:chExt cx="1567286" cy="763414"/>
            </a:xfrm>
          </p:grpSpPr>
          <p:pic>
            <p:nvPicPr>
              <p:cNvPr id="5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" name="TextBox 59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mobileintweb1</a:t>
                </a:r>
                <a:endParaRPr lang="ko-KR" altLang="en-US" sz="800" b="1" dirty="0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45393" y="1825491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건설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err="1" smtClean="0"/>
                  <a:t>가시설</a:t>
                </a:r>
                <a:r>
                  <a:rPr lang="ko-KR" altLang="en-US" sz="800" dirty="0" smtClean="0"/>
                  <a:t> </a:t>
                </a:r>
                <a:r>
                  <a:rPr lang="ko-KR" altLang="en-US" sz="800" dirty="0" err="1" smtClean="0"/>
                  <a:t>하이브리드앱</a:t>
                </a:r>
                <a:r>
                  <a:rPr lang="en-US" altLang="ko-KR" sz="800" dirty="0" smtClean="0"/>
                  <a:t>), </a:t>
                </a:r>
                <a:r>
                  <a:rPr lang="ko-KR" altLang="en-US" sz="800" dirty="0" smtClean="0"/>
                  <a:t>정보통신시설 </a:t>
                </a:r>
                <a:r>
                  <a:rPr lang="ko-KR" altLang="en-US" sz="800" dirty="0" err="1" smtClean="0"/>
                  <a:t>앱</a:t>
                </a:r>
                <a:endParaRPr lang="ko-KR" altLang="en-US" sz="800" dirty="0"/>
              </a:p>
            </p:txBody>
          </p:sp>
          <p:pic>
            <p:nvPicPr>
              <p:cNvPr id="6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3" name="TextBox 62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mobileintweb2</a:t>
                </a:r>
                <a:endParaRPr lang="ko-KR" altLang="en-US" sz="800" b="1" dirty="0"/>
              </a:p>
            </p:txBody>
          </p:sp>
        </p:grpSp>
        <p:grpSp>
          <p:nvGrpSpPr>
            <p:cNvPr id="64" name="그룹 63"/>
            <p:cNvGrpSpPr/>
            <p:nvPr/>
          </p:nvGrpSpPr>
          <p:grpSpPr>
            <a:xfrm>
              <a:off x="3059700" y="3491233"/>
              <a:ext cx="1433818" cy="640304"/>
              <a:chOff x="645393" y="1400631"/>
              <a:chExt cx="1433818" cy="640304"/>
            </a:xfrm>
          </p:grpSpPr>
          <p:pic>
            <p:nvPicPr>
              <p:cNvPr id="6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6" name="TextBox 65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capisvr1</a:t>
                </a:r>
                <a:endParaRPr lang="ko-KR" altLang="en-US" sz="800" b="1" dirty="0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유지관리 </a:t>
                </a:r>
                <a:r>
                  <a:rPr lang="en-US" altLang="ko-KR" sz="800" dirty="0" smtClean="0"/>
                  <a:t>MAP API</a:t>
                </a:r>
                <a:r>
                  <a:rPr lang="ko-KR" altLang="en-US" sz="800" dirty="0"/>
                  <a:t> </a:t>
                </a:r>
                <a:r>
                  <a:rPr lang="ko-KR" altLang="en-US" sz="800" dirty="0" smtClean="0"/>
                  <a:t>서버</a:t>
                </a:r>
                <a:endParaRPr lang="ko-KR" altLang="en-US" sz="800" dirty="0"/>
              </a:p>
            </p:txBody>
          </p:sp>
          <p:pic>
            <p:nvPicPr>
              <p:cNvPr id="6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9" name="TextBox 68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capisvr2</a:t>
                </a:r>
                <a:endParaRPr lang="ko-KR" altLang="en-US" sz="800" b="1" dirty="0"/>
              </a:p>
            </p:txBody>
          </p:sp>
        </p:grpSp>
        <p:grpSp>
          <p:nvGrpSpPr>
            <p:cNvPr id="70" name="그룹 69"/>
            <p:cNvGrpSpPr/>
            <p:nvPr/>
          </p:nvGrpSpPr>
          <p:grpSpPr>
            <a:xfrm>
              <a:off x="424816" y="2554627"/>
              <a:ext cx="2696477" cy="645615"/>
              <a:chOff x="1861948" y="178154"/>
              <a:chExt cx="2696477" cy="645615"/>
            </a:xfrm>
          </p:grpSpPr>
          <p:grpSp>
            <p:nvGrpSpPr>
              <p:cNvPr id="71" name="그룹 70"/>
              <p:cNvGrpSpPr/>
              <p:nvPr/>
            </p:nvGrpSpPr>
            <p:grpSpPr>
              <a:xfrm>
                <a:off x="3161359" y="178154"/>
                <a:ext cx="1397066" cy="472578"/>
                <a:chOff x="682145" y="1400631"/>
                <a:chExt cx="1397066" cy="472578"/>
              </a:xfrm>
            </p:grpSpPr>
            <p:pic>
              <p:nvPicPr>
                <p:cNvPr id="78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cclwas001</a:t>
                  </a:r>
                  <a:endParaRPr lang="ko-KR" altLang="en-US" sz="800" b="1" dirty="0"/>
                </a:p>
              </p:txBody>
            </p:sp>
            <p:pic>
              <p:nvPicPr>
                <p:cNvPr id="80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1" name="TextBox 80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cclwas003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72" name="그룹 71"/>
              <p:cNvGrpSpPr/>
              <p:nvPr/>
            </p:nvGrpSpPr>
            <p:grpSpPr>
              <a:xfrm>
                <a:off x="1861948" y="183465"/>
                <a:ext cx="2612592" cy="640304"/>
                <a:chOff x="645393" y="1400631"/>
                <a:chExt cx="2612592" cy="640304"/>
              </a:xfrm>
            </p:grpSpPr>
            <p:pic>
              <p:nvPicPr>
                <p:cNvPr id="73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4" name="TextBox 73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cclweb001</a:t>
                  </a:r>
                  <a:endParaRPr lang="ko-KR" altLang="en-US" sz="800" b="1" dirty="0"/>
                </a:p>
              </p:txBody>
            </p:sp>
            <p:sp>
              <p:nvSpPr>
                <p:cNvPr id="75" name="TextBox 74"/>
                <p:cNvSpPr txBox="1"/>
                <p:nvPr/>
              </p:nvSpPr>
              <p:spPr>
                <a:xfrm>
                  <a:off x="645393" y="1825491"/>
                  <a:ext cx="261259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dirty="0" smtClean="0"/>
                    <a:t>Hi-</a:t>
                  </a:r>
                  <a:r>
                    <a:rPr lang="ko-KR" altLang="en-US" sz="800" dirty="0" smtClean="0"/>
                    <a:t>건설</a:t>
                  </a:r>
                  <a:r>
                    <a:rPr lang="en-US" altLang="ko-KR" sz="800" dirty="0" smtClean="0"/>
                    <a:t>,</a:t>
                  </a:r>
                  <a:r>
                    <a:rPr lang="ko-KR" altLang="en-US" sz="800" dirty="0" smtClean="0"/>
                    <a:t>설계</a:t>
                  </a:r>
                  <a:r>
                    <a:rPr lang="en-US" altLang="ko-KR" sz="800" dirty="0" smtClean="0"/>
                    <a:t>,BIM,</a:t>
                  </a:r>
                  <a:r>
                    <a:rPr lang="ko-KR" altLang="en-US" sz="800" dirty="0" smtClean="0"/>
                    <a:t>건설안전네트워크</a:t>
                  </a:r>
                  <a:endParaRPr lang="ko-KR" altLang="en-US" sz="800" dirty="0"/>
                </a:p>
              </p:txBody>
            </p:sp>
            <p:pic>
              <p:nvPicPr>
                <p:cNvPr id="76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7" name="TextBox 76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cclweb003</a:t>
                  </a:r>
                  <a:endParaRPr lang="ko-KR" altLang="en-US" sz="800" b="1" dirty="0"/>
                </a:p>
              </p:txBody>
            </p:sp>
          </p:grpSp>
        </p:grpSp>
        <p:grpSp>
          <p:nvGrpSpPr>
            <p:cNvPr id="82" name="그룹 81"/>
            <p:cNvGrpSpPr/>
            <p:nvPr/>
          </p:nvGrpSpPr>
          <p:grpSpPr>
            <a:xfrm>
              <a:off x="424816" y="3287441"/>
              <a:ext cx="2696477" cy="645615"/>
              <a:chOff x="1861948" y="178154"/>
              <a:chExt cx="2696477" cy="645615"/>
            </a:xfrm>
          </p:grpSpPr>
          <p:grpSp>
            <p:nvGrpSpPr>
              <p:cNvPr id="83" name="그룹 82"/>
              <p:cNvGrpSpPr/>
              <p:nvPr/>
            </p:nvGrpSpPr>
            <p:grpSpPr>
              <a:xfrm>
                <a:off x="3161359" y="178154"/>
                <a:ext cx="1397066" cy="472578"/>
                <a:chOff x="682145" y="1400631"/>
                <a:chExt cx="1397066" cy="472578"/>
              </a:xfrm>
            </p:grpSpPr>
            <p:pic>
              <p:nvPicPr>
                <p:cNvPr id="90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1" name="TextBox 90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cclwas002</a:t>
                  </a:r>
                  <a:endParaRPr lang="ko-KR" altLang="en-US" sz="800" b="1" dirty="0"/>
                </a:p>
              </p:txBody>
            </p:sp>
            <p:pic>
              <p:nvPicPr>
                <p:cNvPr id="92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3" name="TextBox 92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cclwas004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84" name="그룹 83"/>
              <p:cNvGrpSpPr/>
              <p:nvPr/>
            </p:nvGrpSpPr>
            <p:grpSpPr>
              <a:xfrm>
                <a:off x="1861948" y="183465"/>
                <a:ext cx="2612592" cy="640304"/>
                <a:chOff x="645393" y="1400631"/>
                <a:chExt cx="2612592" cy="640304"/>
              </a:xfrm>
            </p:grpSpPr>
            <p:pic>
              <p:nvPicPr>
                <p:cNvPr id="85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6" name="TextBox 85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cclweb002</a:t>
                  </a:r>
                  <a:endParaRPr lang="ko-KR" altLang="en-US" sz="800" b="1" dirty="0"/>
                </a:p>
              </p:txBody>
            </p:sp>
            <p:sp>
              <p:nvSpPr>
                <p:cNvPr id="87" name="TextBox 86"/>
                <p:cNvSpPr txBox="1"/>
                <p:nvPr/>
              </p:nvSpPr>
              <p:spPr>
                <a:xfrm>
                  <a:off x="645393" y="1825491"/>
                  <a:ext cx="261259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dirty="0" smtClean="0"/>
                    <a:t>Hi-</a:t>
                  </a:r>
                  <a:r>
                    <a:rPr lang="ko-KR" altLang="en-US" sz="800" dirty="0" smtClean="0"/>
                    <a:t>기술</a:t>
                  </a:r>
                  <a:r>
                    <a:rPr lang="en-US" altLang="ko-KR" sz="800" dirty="0" smtClean="0"/>
                    <a:t>, </a:t>
                  </a:r>
                  <a:r>
                    <a:rPr lang="ko-KR" altLang="en-US" sz="800" dirty="0" smtClean="0"/>
                    <a:t>설계도서</a:t>
                  </a:r>
                  <a:endParaRPr lang="ko-KR" altLang="en-US" sz="800" dirty="0"/>
                </a:p>
              </p:txBody>
            </p:sp>
            <p:pic>
              <p:nvPicPr>
                <p:cNvPr id="88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9" name="TextBox 88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cclweb004</a:t>
                  </a:r>
                  <a:endParaRPr lang="ko-KR" altLang="en-US" sz="800" b="1" dirty="0"/>
                </a:p>
              </p:txBody>
            </p:sp>
          </p:grpSp>
        </p:grpSp>
        <p:grpSp>
          <p:nvGrpSpPr>
            <p:cNvPr id="94" name="그룹 93"/>
            <p:cNvGrpSpPr/>
            <p:nvPr/>
          </p:nvGrpSpPr>
          <p:grpSpPr>
            <a:xfrm>
              <a:off x="424816" y="4444390"/>
              <a:ext cx="2696477" cy="645615"/>
              <a:chOff x="1861948" y="178154"/>
              <a:chExt cx="2696477" cy="645615"/>
            </a:xfrm>
          </p:grpSpPr>
          <p:grpSp>
            <p:nvGrpSpPr>
              <p:cNvPr id="95" name="그룹 94"/>
              <p:cNvGrpSpPr/>
              <p:nvPr/>
            </p:nvGrpSpPr>
            <p:grpSpPr>
              <a:xfrm>
                <a:off x="3161359" y="178154"/>
                <a:ext cx="1397066" cy="472578"/>
                <a:chOff x="682145" y="1400631"/>
                <a:chExt cx="1397066" cy="472578"/>
              </a:xfrm>
            </p:grpSpPr>
            <p:pic>
              <p:nvPicPr>
                <p:cNvPr id="102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3" name="TextBox 102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cclwas005</a:t>
                  </a:r>
                  <a:endParaRPr lang="ko-KR" altLang="en-US" sz="800" b="1" dirty="0"/>
                </a:p>
              </p:txBody>
            </p:sp>
            <p:pic>
              <p:nvPicPr>
                <p:cNvPr id="104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5" name="TextBox 104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cclwas006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96" name="그룹 95"/>
              <p:cNvGrpSpPr/>
              <p:nvPr/>
            </p:nvGrpSpPr>
            <p:grpSpPr>
              <a:xfrm>
                <a:off x="1861948" y="183465"/>
                <a:ext cx="2612592" cy="640304"/>
                <a:chOff x="645393" y="1400631"/>
                <a:chExt cx="2612592" cy="640304"/>
              </a:xfrm>
            </p:grpSpPr>
            <p:pic>
              <p:nvPicPr>
                <p:cNvPr id="97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8" name="TextBox 97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cclweb005</a:t>
                  </a:r>
                  <a:endParaRPr lang="ko-KR" altLang="en-US" sz="800" b="1" dirty="0"/>
                </a:p>
              </p:txBody>
            </p:sp>
            <p:sp>
              <p:nvSpPr>
                <p:cNvPr id="99" name="TextBox 98"/>
                <p:cNvSpPr txBox="1"/>
                <p:nvPr/>
              </p:nvSpPr>
              <p:spPr>
                <a:xfrm>
                  <a:off x="645393" y="1825491"/>
                  <a:ext cx="261259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 smtClean="0"/>
                    <a:t>재난</a:t>
                  </a:r>
                  <a:r>
                    <a:rPr lang="en-US" altLang="ko-KR" sz="800" dirty="0" smtClean="0"/>
                    <a:t>, </a:t>
                  </a:r>
                  <a:r>
                    <a:rPr lang="ko-KR" altLang="en-US" sz="800" dirty="0" smtClean="0"/>
                    <a:t>기상관리 </a:t>
                  </a:r>
                  <a:r>
                    <a:rPr lang="en-US" altLang="ko-KR" sz="800" dirty="0" smtClean="0"/>
                    <a:t>WEB/WAS</a:t>
                  </a:r>
                  <a:endParaRPr lang="ko-KR" altLang="en-US" sz="800" dirty="0"/>
                </a:p>
              </p:txBody>
            </p:sp>
            <p:pic>
              <p:nvPicPr>
                <p:cNvPr id="100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1" name="TextBox 100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cclweb006</a:t>
                  </a:r>
                  <a:endParaRPr lang="ko-KR" altLang="en-US" sz="800" b="1" dirty="0"/>
                </a:p>
              </p:txBody>
            </p:sp>
          </p:grpSp>
        </p:grpSp>
        <p:grpSp>
          <p:nvGrpSpPr>
            <p:cNvPr id="106" name="그룹 105"/>
            <p:cNvGrpSpPr/>
            <p:nvPr/>
          </p:nvGrpSpPr>
          <p:grpSpPr>
            <a:xfrm>
              <a:off x="424816" y="5177204"/>
              <a:ext cx="2696477" cy="768725"/>
              <a:chOff x="1861948" y="178154"/>
              <a:chExt cx="2696477" cy="768725"/>
            </a:xfrm>
          </p:grpSpPr>
          <p:grpSp>
            <p:nvGrpSpPr>
              <p:cNvPr id="107" name="그룹 106"/>
              <p:cNvGrpSpPr/>
              <p:nvPr/>
            </p:nvGrpSpPr>
            <p:grpSpPr>
              <a:xfrm>
                <a:off x="3161359" y="178154"/>
                <a:ext cx="1397066" cy="472578"/>
                <a:chOff x="682145" y="1400631"/>
                <a:chExt cx="1397066" cy="472578"/>
              </a:xfrm>
            </p:grpSpPr>
            <p:pic>
              <p:nvPicPr>
                <p:cNvPr id="114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5" name="TextBox 114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cclwas007</a:t>
                  </a:r>
                  <a:endParaRPr lang="ko-KR" altLang="en-US" sz="800" b="1" dirty="0"/>
                </a:p>
              </p:txBody>
            </p:sp>
            <p:pic>
              <p:nvPicPr>
                <p:cNvPr id="116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7" name="TextBox 116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cclwas008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108" name="그룹 107"/>
              <p:cNvGrpSpPr/>
              <p:nvPr/>
            </p:nvGrpSpPr>
            <p:grpSpPr>
              <a:xfrm>
                <a:off x="1861948" y="183465"/>
                <a:ext cx="2612592" cy="763414"/>
                <a:chOff x="645393" y="1400631"/>
                <a:chExt cx="2612592" cy="763414"/>
              </a:xfrm>
            </p:grpSpPr>
            <p:pic>
              <p:nvPicPr>
                <p:cNvPr id="109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0" name="TextBox 109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cclweb007</a:t>
                  </a:r>
                  <a:endParaRPr lang="ko-KR" altLang="en-US" sz="800" b="1" dirty="0"/>
                </a:p>
              </p:txBody>
            </p:sp>
            <p:sp>
              <p:nvSpPr>
                <p:cNvPr id="111" name="TextBox 110"/>
                <p:cNvSpPr txBox="1"/>
                <p:nvPr/>
              </p:nvSpPr>
              <p:spPr>
                <a:xfrm>
                  <a:off x="645393" y="1825491"/>
                  <a:ext cx="26125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 smtClean="0"/>
                    <a:t>구조물</a:t>
                  </a:r>
                  <a:r>
                    <a:rPr lang="en-US" altLang="ko-KR" sz="800" dirty="0" smtClean="0"/>
                    <a:t>,</a:t>
                  </a:r>
                  <a:r>
                    <a:rPr lang="ko-KR" altLang="en-US" sz="800" dirty="0" smtClean="0"/>
                    <a:t>포장</a:t>
                  </a:r>
                  <a:r>
                    <a:rPr lang="en-US" altLang="ko-KR" sz="800" dirty="0" smtClean="0"/>
                    <a:t>,</a:t>
                  </a:r>
                  <a:r>
                    <a:rPr lang="ko-KR" altLang="en-US" sz="800" dirty="0" smtClean="0"/>
                    <a:t>사면</a:t>
                  </a:r>
                  <a:r>
                    <a:rPr lang="en-US" altLang="ko-KR" sz="800" dirty="0" smtClean="0"/>
                    <a:t>,</a:t>
                  </a:r>
                  <a:r>
                    <a:rPr lang="ko-KR" altLang="en-US" sz="800" dirty="0" smtClean="0"/>
                    <a:t>도로관리</a:t>
                  </a:r>
                  <a:r>
                    <a:rPr lang="en-US" altLang="ko-KR" sz="800" dirty="0" smtClean="0"/>
                    <a:t>,</a:t>
                  </a:r>
                  <a:r>
                    <a:rPr lang="ko-KR" altLang="en-US" sz="800" dirty="0" smtClean="0"/>
                    <a:t>도로시설</a:t>
                  </a:r>
                  <a:r>
                    <a:rPr lang="en-US" altLang="ko-KR" sz="800" dirty="0" smtClean="0"/>
                    <a:t>,</a:t>
                  </a:r>
                  <a:r>
                    <a:rPr lang="ko-KR" altLang="en-US" sz="800" dirty="0" smtClean="0"/>
                    <a:t>유지관리</a:t>
                  </a:r>
                  <a:r>
                    <a:rPr lang="en-US" altLang="ko-KR" sz="800" dirty="0" smtClean="0"/>
                    <a:t>(</a:t>
                  </a:r>
                  <a:r>
                    <a:rPr lang="ko-KR" altLang="en-US" sz="800" dirty="0" smtClean="0"/>
                    <a:t>외부연계</a:t>
                  </a:r>
                  <a:r>
                    <a:rPr lang="en-US" altLang="ko-KR" sz="800" dirty="0" smtClean="0"/>
                    <a:t>), </a:t>
                  </a:r>
                  <a:r>
                    <a:rPr lang="ko-KR" altLang="en-US" sz="800" dirty="0" smtClean="0"/>
                    <a:t>장비관리</a:t>
                  </a:r>
                  <a:r>
                    <a:rPr lang="en-US" altLang="ko-KR" sz="800" dirty="0" smtClean="0"/>
                    <a:t>, </a:t>
                  </a:r>
                  <a:r>
                    <a:rPr lang="ko-KR" altLang="en-US" sz="800" dirty="0" smtClean="0"/>
                    <a:t>구조물</a:t>
                  </a:r>
                  <a:r>
                    <a:rPr lang="en-US" altLang="ko-KR" sz="800" dirty="0"/>
                    <a:t> </a:t>
                  </a:r>
                  <a:r>
                    <a:rPr lang="ko-KR" altLang="en-US" sz="800" dirty="0" smtClean="0"/>
                    <a:t>외관조사망도</a:t>
                  </a:r>
                  <a:r>
                    <a:rPr lang="en-US" altLang="ko-KR" sz="800" dirty="0" smtClean="0"/>
                    <a:t>, </a:t>
                  </a:r>
                  <a:r>
                    <a:rPr lang="ko-KR" altLang="en-US" sz="800" dirty="0" smtClean="0"/>
                    <a:t>시설</a:t>
                  </a:r>
                  <a:r>
                    <a:rPr lang="en-US" altLang="ko-KR" sz="800" dirty="0" smtClean="0"/>
                    <a:t>, </a:t>
                  </a:r>
                  <a:r>
                    <a:rPr lang="ko-KR" altLang="en-US" sz="800" dirty="0" smtClean="0"/>
                    <a:t>기타</a:t>
                  </a:r>
                  <a:endParaRPr lang="ko-KR" altLang="en-US" sz="800" dirty="0"/>
                </a:p>
              </p:txBody>
            </p:sp>
            <p:pic>
              <p:nvPicPr>
                <p:cNvPr id="112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3" name="TextBox 112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cclweb008</a:t>
                  </a:r>
                  <a:endParaRPr lang="ko-KR" altLang="en-US" sz="800" b="1" dirty="0"/>
                </a:p>
              </p:txBody>
            </p:sp>
          </p:grpSp>
        </p:grpSp>
        <p:grpSp>
          <p:nvGrpSpPr>
            <p:cNvPr id="118" name="그룹 117"/>
            <p:cNvGrpSpPr/>
            <p:nvPr/>
          </p:nvGrpSpPr>
          <p:grpSpPr>
            <a:xfrm>
              <a:off x="2950870" y="5362181"/>
              <a:ext cx="2696477" cy="768725"/>
              <a:chOff x="1861948" y="178154"/>
              <a:chExt cx="2696477" cy="768725"/>
            </a:xfrm>
          </p:grpSpPr>
          <p:grpSp>
            <p:nvGrpSpPr>
              <p:cNvPr id="119" name="그룹 118"/>
              <p:cNvGrpSpPr/>
              <p:nvPr/>
            </p:nvGrpSpPr>
            <p:grpSpPr>
              <a:xfrm>
                <a:off x="3161359" y="178154"/>
                <a:ext cx="1397066" cy="472578"/>
                <a:chOff x="682145" y="1400631"/>
                <a:chExt cx="1397066" cy="472578"/>
              </a:xfrm>
            </p:grpSpPr>
            <p:pic>
              <p:nvPicPr>
                <p:cNvPr id="126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7" name="TextBox 126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cclwas009</a:t>
                  </a:r>
                  <a:endParaRPr lang="ko-KR" altLang="en-US" sz="800" b="1" dirty="0"/>
                </a:p>
              </p:txBody>
            </p:sp>
            <p:pic>
              <p:nvPicPr>
                <p:cNvPr id="128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9" name="TextBox 128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cclwas010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120" name="그룹 119"/>
              <p:cNvGrpSpPr/>
              <p:nvPr/>
            </p:nvGrpSpPr>
            <p:grpSpPr>
              <a:xfrm>
                <a:off x="1861948" y="183465"/>
                <a:ext cx="2612592" cy="763414"/>
                <a:chOff x="645393" y="1400631"/>
                <a:chExt cx="2612592" cy="763414"/>
              </a:xfrm>
            </p:grpSpPr>
            <p:pic>
              <p:nvPicPr>
                <p:cNvPr id="121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2" name="TextBox 121"/>
                <p:cNvSpPr txBox="1"/>
                <p:nvPr/>
              </p:nvSpPr>
              <p:spPr>
                <a:xfrm>
                  <a:off x="682145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cclweb009</a:t>
                  </a:r>
                  <a:endParaRPr lang="ko-KR" altLang="en-US" sz="800" b="1" dirty="0"/>
                </a:p>
              </p:txBody>
            </p:sp>
            <p:sp>
              <p:nvSpPr>
                <p:cNvPr id="123" name="TextBox 122"/>
                <p:cNvSpPr txBox="1"/>
                <p:nvPr/>
              </p:nvSpPr>
              <p:spPr>
                <a:xfrm>
                  <a:off x="645393" y="1825491"/>
                  <a:ext cx="261259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dirty="0" smtClean="0"/>
                    <a:t>Hi-</a:t>
                  </a:r>
                  <a:r>
                    <a:rPr lang="ko-KR" altLang="en-US" sz="800" dirty="0" smtClean="0"/>
                    <a:t>유지관리</a:t>
                  </a:r>
                  <a:r>
                    <a:rPr lang="en-US" altLang="ko-KR" sz="800" dirty="0" smtClean="0"/>
                    <a:t>(</a:t>
                  </a:r>
                  <a:r>
                    <a:rPr lang="ko-KR" altLang="en-US" sz="800" dirty="0" smtClean="0"/>
                    <a:t>교통</a:t>
                  </a:r>
                  <a:r>
                    <a:rPr lang="en-US" altLang="ko-KR" sz="800" dirty="0" smtClean="0"/>
                    <a:t>) </a:t>
                  </a:r>
                  <a:r>
                    <a:rPr lang="ko-KR" altLang="en-US" sz="800" dirty="0" smtClean="0"/>
                    <a:t>정보통신시설</a:t>
                  </a:r>
                  <a:r>
                    <a:rPr lang="en-US" altLang="ko-KR" sz="800" dirty="0" smtClean="0"/>
                    <a:t>, </a:t>
                  </a:r>
                  <a:r>
                    <a:rPr lang="ko-KR" altLang="en-US" sz="800" dirty="0" smtClean="0"/>
                    <a:t>노면온도예측</a:t>
                  </a:r>
                  <a:r>
                    <a:rPr lang="en-US" altLang="ko-KR" sz="800" dirty="0" smtClean="0"/>
                    <a:t>,</a:t>
                  </a:r>
                </a:p>
                <a:p>
                  <a:r>
                    <a:rPr lang="ko-KR" altLang="en-US" sz="800" dirty="0" err="1" smtClean="0"/>
                    <a:t>원클릭상황관리</a:t>
                  </a:r>
                  <a:endParaRPr lang="ko-KR" altLang="en-US" sz="800" dirty="0"/>
                </a:p>
              </p:txBody>
            </p:sp>
            <p:pic>
              <p:nvPicPr>
                <p:cNvPr id="124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5" name="TextBox 124"/>
                <p:cNvSpPr txBox="1"/>
                <p:nvPr/>
              </p:nvSpPr>
              <p:spPr>
                <a:xfrm>
                  <a:off x="1301653" y="1657765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cclweb010</a:t>
                  </a:r>
                  <a:endParaRPr lang="ko-KR" altLang="en-US" sz="800" b="1" dirty="0"/>
                </a:p>
              </p:txBody>
            </p:sp>
          </p:grpSp>
        </p:grpSp>
        <p:grpSp>
          <p:nvGrpSpPr>
            <p:cNvPr id="130" name="그룹 129"/>
            <p:cNvGrpSpPr/>
            <p:nvPr/>
          </p:nvGrpSpPr>
          <p:grpSpPr>
            <a:xfrm>
              <a:off x="3182761" y="2426780"/>
              <a:ext cx="1310757" cy="969072"/>
              <a:chOff x="3247667" y="2387920"/>
              <a:chExt cx="1310757" cy="969072"/>
            </a:xfrm>
          </p:grpSpPr>
          <p:grpSp>
            <p:nvGrpSpPr>
              <p:cNvPr id="131" name="그룹 226"/>
              <p:cNvGrpSpPr>
                <a:grpSpLocks noChangeAspect="1"/>
              </p:cNvGrpSpPr>
              <p:nvPr/>
            </p:nvGrpSpPr>
            <p:grpSpPr bwMode="auto">
              <a:xfrm>
                <a:off x="3701832" y="2387920"/>
                <a:ext cx="347066" cy="424800"/>
                <a:chOff x="4665741" y="1812569"/>
                <a:chExt cx="1191524" cy="1458401"/>
              </a:xfrm>
            </p:grpSpPr>
            <p:pic>
              <p:nvPicPr>
                <p:cNvPr id="134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666726" y="1813449"/>
                  <a:ext cx="1012120" cy="145708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5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117949" y="2531022"/>
                  <a:ext cx="739505" cy="739508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132" name="TextBox 131"/>
              <p:cNvSpPr txBox="1"/>
              <p:nvPr/>
            </p:nvSpPr>
            <p:spPr>
              <a:xfrm>
                <a:off x="3489291" y="272992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/>
                  <a:t>p</a:t>
                </a:r>
                <a:r>
                  <a:rPr lang="en-US" altLang="ko-KR" sz="800" b="1" dirty="0" smtClean="0"/>
                  <a:t>780-b3</a:t>
                </a:r>
                <a:endParaRPr lang="ko-KR" altLang="en-US" sz="800" b="1" dirty="0"/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>
                <a:off x="3247667" y="2895327"/>
                <a:ext cx="13107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건설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유지관리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재난</a:t>
                </a:r>
                <a:r>
                  <a:rPr lang="en-US" altLang="ko-KR" sz="800" dirty="0" smtClean="0"/>
                  <a:t>DB /</a:t>
                </a:r>
              </a:p>
              <a:p>
                <a:r>
                  <a:rPr lang="ko-KR" altLang="en-US" sz="800" dirty="0" smtClean="0"/>
                  <a:t>오수처리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노면온도예측 등 </a:t>
                </a:r>
                <a:r>
                  <a:rPr lang="en-US" altLang="ko-KR" sz="800" dirty="0" smtClean="0"/>
                  <a:t>DB</a:t>
                </a:r>
                <a:endParaRPr lang="ko-KR" altLang="en-US" sz="800" dirty="0"/>
              </a:p>
            </p:txBody>
          </p:sp>
        </p:grpSp>
        <p:grpSp>
          <p:nvGrpSpPr>
            <p:cNvPr id="136" name="그룹 135"/>
            <p:cNvGrpSpPr/>
            <p:nvPr/>
          </p:nvGrpSpPr>
          <p:grpSpPr>
            <a:xfrm>
              <a:off x="3068361" y="4336208"/>
              <a:ext cx="1433818" cy="640304"/>
              <a:chOff x="645393" y="1400631"/>
              <a:chExt cx="1433818" cy="640304"/>
            </a:xfrm>
          </p:grpSpPr>
          <p:pic>
            <p:nvPicPr>
              <p:cNvPr id="13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8" name="TextBox 137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mapsvr1</a:t>
                </a:r>
                <a:endParaRPr lang="ko-KR" altLang="en-US" sz="800" b="1" dirty="0"/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전자지도</a:t>
                </a:r>
                <a:r>
                  <a:rPr lang="en-US" altLang="ko-KR" sz="800" dirty="0" smtClean="0"/>
                  <a:t>, Map </a:t>
                </a:r>
                <a:r>
                  <a:rPr lang="ko-KR" altLang="en-US" sz="800" dirty="0" smtClean="0"/>
                  <a:t>관리</a:t>
                </a:r>
                <a:endParaRPr lang="ko-KR" altLang="en-US" sz="800" dirty="0"/>
              </a:p>
            </p:txBody>
          </p:sp>
          <p:pic>
            <p:nvPicPr>
              <p:cNvPr id="140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1" name="TextBox 140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mapsvr2</a:t>
                </a:r>
                <a:endParaRPr lang="ko-KR" altLang="en-US" sz="800" b="1" dirty="0"/>
              </a:p>
            </p:txBody>
          </p:sp>
        </p:grpSp>
        <p:grpSp>
          <p:nvGrpSpPr>
            <p:cNvPr id="142" name="그룹 141"/>
            <p:cNvGrpSpPr/>
            <p:nvPr/>
          </p:nvGrpSpPr>
          <p:grpSpPr>
            <a:xfrm>
              <a:off x="4427852" y="4331142"/>
              <a:ext cx="1433818" cy="763414"/>
              <a:chOff x="645393" y="1400631"/>
              <a:chExt cx="1433818" cy="763414"/>
            </a:xfrm>
          </p:grpSpPr>
          <p:pic>
            <p:nvPicPr>
              <p:cNvPr id="14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4" name="TextBox 143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ccadsvr1</a:t>
                </a:r>
                <a:endParaRPr lang="ko-KR" altLang="en-US" sz="800" b="1" dirty="0"/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645393" y="1825491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유지관리 </a:t>
                </a:r>
                <a:r>
                  <a:rPr lang="ko-KR" altLang="en-US" sz="800" dirty="0" err="1" smtClean="0"/>
                  <a:t>캐드라이센스</a:t>
                </a:r>
                <a:r>
                  <a:rPr lang="en-US" altLang="ko-KR" sz="800" dirty="0" smtClean="0"/>
                  <a:t>,</a:t>
                </a:r>
              </a:p>
              <a:p>
                <a:r>
                  <a:rPr lang="ko-KR" altLang="en-US" sz="800" dirty="0" smtClean="0"/>
                  <a:t>도면관리</a:t>
                </a:r>
                <a:endParaRPr lang="ko-KR" altLang="en-US" sz="800" dirty="0"/>
              </a:p>
            </p:txBody>
          </p:sp>
          <p:pic>
            <p:nvPicPr>
              <p:cNvPr id="146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7" name="TextBox 146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ccadsvr2</a:t>
                </a:r>
                <a:endParaRPr lang="ko-KR" altLang="en-US" sz="800" b="1" dirty="0"/>
              </a:p>
            </p:txBody>
          </p:sp>
        </p:grpSp>
        <p:grpSp>
          <p:nvGrpSpPr>
            <p:cNvPr id="148" name="그룹 147"/>
            <p:cNvGrpSpPr/>
            <p:nvPr/>
          </p:nvGrpSpPr>
          <p:grpSpPr>
            <a:xfrm>
              <a:off x="6666005" y="5310584"/>
              <a:ext cx="1310757" cy="845961"/>
              <a:chOff x="3247667" y="2387920"/>
              <a:chExt cx="1310757" cy="845961"/>
            </a:xfrm>
          </p:grpSpPr>
          <p:grpSp>
            <p:nvGrpSpPr>
              <p:cNvPr id="149" name="그룹 226"/>
              <p:cNvGrpSpPr>
                <a:grpSpLocks noChangeAspect="1"/>
              </p:cNvGrpSpPr>
              <p:nvPr/>
            </p:nvGrpSpPr>
            <p:grpSpPr bwMode="auto">
              <a:xfrm>
                <a:off x="3701832" y="2387920"/>
                <a:ext cx="347066" cy="424800"/>
                <a:chOff x="4665741" y="1812569"/>
                <a:chExt cx="1191524" cy="1458401"/>
              </a:xfrm>
            </p:grpSpPr>
            <p:pic>
              <p:nvPicPr>
                <p:cNvPr id="152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666726" y="1813449"/>
                  <a:ext cx="1012120" cy="145708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53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117949" y="2531022"/>
                  <a:ext cx="739505" cy="739508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150" name="TextBox 149"/>
              <p:cNvSpPr txBox="1"/>
              <p:nvPr/>
            </p:nvSpPr>
            <p:spPr>
              <a:xfrm>
                <a:off x="3489291" y="272992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err="1" smtClean="0"/>
                  <a:t>chtcdb</a:t>
                </a:r>
                <a:endParaRPr lang="ko-KR" altLang="en-US" sz="800" b="1" dirty="0"/>
              </a:p>
            </p:txBody>
          </p:sp>
          <p:sp>
            <p:nvSpPr>
              <p:cNvPr id="151" name="TextBox 150"/>
              <p:cNvSpPr txBox="1"/>
              <p:nvPr/>
            </p:nvSpPr>
            <p:spPr>
              <a:xfrm>
                <a:off x="3247667" y="2895327"/>
                <a:ext cx="13107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정보통신시설</a:t>
                </a:r>
                <a:endParaRPr lang="en-US" altLang="ko-KR" sz="800" dirty="0" smtClean="0"/>
              </a:p>
              <a:p>
                <a:r>
                  <a:rPr lang="ko-KR" altLang="en-US" sz="800" dirty="0" smtClean="0"/>
                  <a:t>관리시스템 </a:t>
                </a:r>
                <a:r>
                  <a:rPr lang="en-US" altLang="ko-KR" sz="800" dirty="0" smtClean="0"/>
                  <a:t>DB</a:t>
                </a:r>
                <a:endParaRPr lang="ko-KR" altLang="en-US" sz="800" dirty="0"/>
              </a:p>
            </p:txBody>
          </p:sp>
        </p:grpSp>
        <p:grpSp>
          <p:nvGrpSpPr>
            <p:cNvPr id="154" name="그룹 153"/>
            <p:cNvGrpSpPr/>
            <p:nvPr/>
          </p:nvGrpSpPr>
          <p:grpSpPr>
            <a:xfrm>
              <a:off x="5535538" y="5368464"/>
              <a:ext cx="1567286" cy="763414"/>
              <a:chOff x="592763" y="1400631"/>
              <a:chExt cx="1567286" cy="763414"/>
            </a:xfrm>
          </p:grpSpPr>
          <p:pic>
            <p:nvPicPr>
              <p:cNvPr id="15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6" name="TextBox 155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mobileintwas1</a:t>
                </a:r>
                <a:endParaRPr lang="ko-KR" altLang="en-US" sz="800" b="1" dirty="0"/>
              </a:p>
            </p:txBody>
          </p:sp>
          <p:sp>
            <p:nvSpPr>
              <p:cNvPr id="157" name="TextBox 156"/>
              <p:cNvSpPr txBox="1"/>
              <p:nvPr/>
            </p:nvSpPr>
            <p:spPr>
              <a:xfrm>
                <a:off x="645393" y="1825491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건설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err="1" smtClean="0"/>
                  <a:t>가시설</a:t>
                </a:r>
                <a:r>
                  <a:rPr lang="ko-KR" altLang="en-US" sz="800" dirty="0" smtClean="0"/>
                  <a:t> </a:t>
                </a:r>
                <a:r>
                  <a:rPr lang="ko-KR" altLang="en-US" sz="800" dirty="0" err="1" smtClean="0"/>
                  <a:t>하이브리드앱</a:t>
                </a:r>
                <a:r>
                  <a:rPr lang="en-US" altLang="ko-KR" sz="800" dirty="0" smtClean="0"/>
                  <a:t>), </a:t>
                </a:r>
                <a:r>
                  <a:rPr lang="ko-KR" altLang="en-US" sz="800" dirty="0" smtClean="0"/>
                  <a:t>정보통신시설 </a:t>
                </a:r>
                <a:r>
                  <a:rPr lang="ko-KR" altLang="en-US" sz="800" dirty="0" err="1" smtClean="0"/>
                  <a:t>앱</a:t>
                </a:r>
                <a:endParaRPr lang="ko-KR" altLang="en-US" sz="800" dirty="0"/>
              </a:p>
            </p:txBody>
          </p:sp>
          <p:pic>
            <p:nvPicPr>
              <p:cNvPr id="15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9" name="TextBox 158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mobileintwas2</a:t>
                </a:r>
                <a:endParaRPr lang="ko-KR" altLang="en-US" sz="800" b="1" dirty="0"/>
              </a:p>
            </p:txBody>
          </p:sp>
        </p:grpSp>
        <p:grpSp>
          <p:nvGrpSpPr>
            <p:cNvPr id="160" name="그룹 159"/>
            <p:cNvGrpSpPr/>
            <p:nvPr/>
          </p:nvGrpSpPr>
          <p:grpSpPr>
            <a:xfrm>
              <a:off x="4606540" y="2536654"/>
              <a:ext cx="1433818" cy="637849"/>
              <a:chOff x="4722957" y="178154"/>
              <a:chExt cx="1433818" cy="637849"/>
            </a:xfrm>
          </p:grpSpPr>
          <p:pic>
            <p:nvPicPr>
              <p:cNvPr id="161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4997534" y="17815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2" name="TextBox 161"/>
              <p:cNvSpPr txBox="1"/>
              <p:nvPr/>
            </p:nvSpPr>
            <p:spPr>
              <a:xfrm>
                <a:off x="4759709" y="43303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tmswas1</a:t>
                </a:r>
                <a:endParaRPr lang="ko-KR" altLang="en-US" sz="800" b="1" dirty="0"/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4722957" y="600559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터널관리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전기시설물관리</a:t>
                </a:r>
                <a:endParaRPr lang="ko-KR" altLang="en-US" sz="800" dirty="0"/>
              </a:p>
            </p:txBody>
          </p:sp>
          <p:pic>
            <p:nvPicPr>
              <p:cNvPr id="164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5611608" y="181277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5" name="TextBox 164"/>
              <p:cNvSpPr txBox="1"/>
              <p:nvPr/>
            </p:nvSpPr>
            <p:spPr>
              <a:xfrm>
                <a:off x="5373783" y="43615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tmswas2</a:t>
                </a:r>
                <a:endParaRPr lang="ko-KR" altLang="en-US" sz="800" b="1" dirty="0"/>
              </a:p>
            </p:txBody>
          </p:sp>
        </p:grpSp>
        <p:grpSp>
          <p:nvGrpSpPr>
            <p:cNvPr id="166" name="그룹 165"/>
            <p:cNvGrpSpPr/>
            <p:nvPr/>
          </p:nvGrpSpPr>
          <p:grpSpPr>
            <a:xfrm>
              <a:off x="4671680" y="3224940"/>
              <a:ext cx="1350550" cy="852132"/>
              <a:chOff x="6698794" y="3120288"/>
              <a:chExt cx="1350550" cy="852132"/>
            </a:xfrm>
          </p:grpSpPr>
          <p:grpSp>
            <p:nvGrpSpPr>
              <p:cNvPr id="167" name="그룹 226"/>
              <p:cNvGrpSpPr>
                <a:grpSpLocks noChangeAspect="1"/>
              </p:cNvGrpSpPr>
              <p:nvPr/>
            </p:nvGrpSpPr>
            <p:grpSpPr bwMode="auto">
              <a:xfrm>
                <a:off x="6911335" y="3126459"/>
                <a:ext cx="347066" cy="424800"/>
                <a:chOff x="4665741" y="1812569"/>
                <a:chExt cx="1191524" cy="1458401"/>
              </a:xfrm>
            </p:grpSpPr>
            <p:pic>
              <p:nvPicPr>
                <p:cNvPr id="174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666726" y="1813449"/>
                  <a:ext cx="1012120" cy="145708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75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117949" y="2531022"/>
                  <a:ext cx="739505" cy="739508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168" name="TextBox 167"/>
              <p:cNvSpPr txBox="1"/>
              <p:nvPr/>
            </p:nvSpPr>
            <p:spPr>
              <a:xfrm>
                <a:off x="6698794" y="3468464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tmsdb1</a:t>
                </a:r>
                <a:endParaRPr lang="ko-KR" altLang="en-US" sz="800" b="1" dirty="0"/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6738587" y="3633866"/>
                <a:ext cx="13107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터널관리</a:t>
                </a:r>
                <a:r>
                  <a:rPr lang="en-US" altLang="ko-KR" sz="800" dirty="0" smtClean="0"/>
                  <a:t>,</a:t>
                </a:r>
              </a:p>
              <a:p>
                <a:r>
                  <a:rPr lang="ko-KR" altLang="en-US" sz="800" dirty="0" smtClean="0"/>
                  <a:t>전기시설물관리 </a:t>
                </a:r>
                <a:r>
                  <a:rPr lang="en-US" altLang="ko-KR" sz="800" dirty="0" smtClean="0"/>
                  <a:t>DB</a:t>
                </a:r>
                <a:endParaRPr lang="ko-KR" altLang="en-US" sz="800" dirty="0"/>
              </a:p>
            </p:txBody>
          </p:sp>
          <p:grpSp>
            <p:nvGrpSpPr>
              <p:cNvPr id="170" name="그룹 226"/>
              <p:cNvGrpSpPr>
                <a:grpSpLocks noChangeAspect="1"/>
              </p:cNvGrpSpPr>
              <p:nvPr/>
            </p:nvGrpSpPr>
            <p:grpSpPr bwMode="auto">
              <a:xfrm>
                <a:off x="7484327" y="3120288"/>
                <a:ext cx="347066" cy="424800"/>
                <a:chOff x="4665741" y="1812569"/>
                <a:chExt cx="1191524" cy="1458401"/>
              </a:xfrm>
            </p:grpSpPr>
            <p:pic>
              <p:nvPicPr>
                <p:cNvPr id="172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666726" y="1813449"/>
                  <a:ext cx="1012120" cy="145708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73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117949" y="2531022"/>
                  <a:ext cx="739505" cy="739508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171" name="TextBox 170"/>
              <p:cNvSpPr txBox="1"/>
              <p:nvPr/>
            </p:nvSpPr>
            <p:spPr>
              <a:xfrm>
                <a:off x="7271786" y="3462293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tmsdb2</a:t>
                </a:r>
                <a:endParaRPr lang="ko-KR" altLang="en-US" sz="800" b="1" dirty="0"/>
              </a:p>
            </p:txBody>
          </p:sp>
        </p:grpSp>
        <p:grpSp>
          <p:nvGrpSpPr>
            <p:cNvPr id="176" name="그룹 175"/>
            <p:cNvGrpSpPr/>
            <p:nvPr/>
          </p:nvGrpSpPr>
          <p:grpSpPr>
            <a:xfrm>
              <a:off x="7765169" y="2550168"/>
              <a:ext cx="1589446" cy="2403116"/>
              <a:chOff x="7908888" y="3583401"/>
              <a:chExt cx="1589446" cy="2403116"/>
            </a:xfrm>
          </p:grpSpPr>
          <p:grpSp>
            <p:nvGrpSpPr>
              <p:cNvPr id="177" name="그룹 176"/>
              <p:cNvGrpSpPr/>
              <p:nvPr/>
            </p:nvGrpSpPr>
            <p:grpSpPr>
              <a:xfrm>
                <a:off x="7931048" y="3583401"/>
                <a:ext cx="1567286" cy="763414"/>
                <a:chOff x="592763" y="1400631"/>
                <a:chExt cx="1567286" cy="763414"/>
              </a:xfrm>
            </p:grpSpPr>
            <p:pic>
              <p:nvPicPr>
                <p:cNvPr id="196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97" name="TextBox 196"/>
                <p:cNvSpPr txBox="1"/>
                <p:nvPr/>
              </p:nvSpPr>
              <p:spPr>
                <a:xfrm>
                  <a:off x="592763" y="1657765"/>
                  <a:ext cx="86694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tclap1</a:t>
                  </a:r>
                  <a:endParaRPr lang="ko-KR" altLang="en-US" sz="800" b="1" dirty="0"/>
                </a:p>
              </p:txBody>
            </p:sp>
            <p:sp>
              <p:nvSpPr>
                <p:cNvPr id="198" name="TextBox 197"/>
                <p:cNvSpPr txBox="1"/>
                <p:nvPr/>
              </p:nvSpPr>
              <p:spPr>
                <a:xfrm>
                  <a:off x="645393" y="1825491"/>
                  <a:ext cx="143381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 smtClean="0"/>
                    <a:t>교통통합</a:t>
                  </a:r>
                  <a:r>
                    <a:rPr lang="en-US" altLang="ko-KR" sz="800" dirty="0" smtClean="0"/>
                    <a:t>(</a:t>
                  </a:r>
                  <a:r>
                    <a:rPr lang="ko-KR" altLang="en-US" sz="800" dirty="0" smtClean="0"/>
                    <a:t>사고분석포탈</a:t>
                  </a:r>
                  <a:r>
                    <a:rPr lang="en-US" altLang="ko-KR" sz="800" dirty="0" smtClean="0"/>
                    <a:t>)</a:t>
                  </a:r>
                </a:p>
                <a:p>
                  <a:r>
                    <a:rPr lang="en-US" altLang="ko-KR" sz="800" dirty="0" smtClean="0"/>
                    <a:t>AP WEB</a:t>
                  </a:r>
                  <a:endParaRPr lang="ko-KR" altLang="en-US" sz="800" dirty="0"/>
                </a:p>
              </p:txBody>
            </p:sp>
            <p:pic>
              <p:nvPicPr>
                <p:cNvPr id="199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00" name="TextBox 199"/>
                <p:cNvSpPr txBox="1"/>
                <p:nvPr/>
              </p:nvSpPr>
              <p:spPr>
                <a:xfrm>
                  <a:off x="1301652" y="1657765"/>
                  <a:ext cx="85839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tclap2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178" name="그룹 177"/>
              <p:cNvGrpSpPr/>
              <p:nvPr/>
            </p:nvGrpSpPr>
            <p:grpSpPr>
              <a:xfrm>
                <a:off x="7908888" y="4365104"/>
                <a:ext cx="1567286" cy="640304"/>
                <a:chOff x="592763" y="1400631"/>
                <a:chExt cx="1567286" cy="640304"/>
              </a:xfrm>
            </p:grpSpPr>
            <p:pic>
              <p:nvPicPr>
                <p:cNvPr id="191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92" name="TextBox 191"/>
                <p:cNvSpPr txBox="1"/>
                <p:nvPr/>
              </p:nvSpPr>
              <p:spPr>
                <a:xfrm>
                  <a:off x="592763" y="1657765"/>
                  <a:ext cx="86694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tclapwas1</a:t>
                  </a:r>
                  <a:endParaRPr lang="ko-KR" altLang="en-US" sz="800" b="1" dirty="0"/>
                </a:p>
              </p:txBody>
            </p:sp>
            <p:sp>
              <p:nvSpPr>
                <p:cNvPr id="193" name="TextBox 192"/>
                <p:cNvSpPr txBox="1"/>
                <p:nvPr/>
              </p:nvSpPr>
              <p:spPr>
                <a:xfrm>
                  <a:off x="645393" y="1825491"/>
                  <a:ext cx="143381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 smtClean="0"/>
                    <a:t>교통통합 </a:t>
                  </a:r>
                  <a:r>
                    <a:rPr lang="en-US" altLang="ko-KR" sz="800" dirty="0" smtClean="0"/>
                    <a:t>AP WAS</a:t>
                  </a:r>
                  <a:endParaRPr lang="ko-KR" altLang="en-US" sz="800" dirty="0"/>
                </a:p>
              </p:txBody>
            </p:sp>
            <p:pic>
              <p:nvPicPr>
                <p:cNvPr id="194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40063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95" name="TextBox 194"/>
                <p:cNvSpPr txBox="1"/>
                <p:nvPr/>
              </p:nvSpPr>
              <p:spPr>
                <a:xfrm>
                  <a:off x="1301652" y="1657765"/>
                  <a:ext cx="85839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tclapwas2</a:t>
                  </a:r>
                  <a:endParaRPr lang="ko-KR" altLang="en-US" sz="800" b="1" dirty="0"/>
                </a:p>
              </p:txBody>
            </p:sp>
          </p:grpSp>
          <p:sp>
            <p:nvSpPr>
              <p:cNvPr id="179" name="TextBox 178"/>
              <p:cNvSpPr txBox="1"/>
              <p:nvPr/>
            </p:nvSpPr>
            <p:spPr>
              <a:xfrm>
                <a:off x="7985975" y="536135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err="1" smtClean="0"/>
                  <a:t>tcetl</a:t>
                </a:r>
                <a:endParaRPr lang="ko-KR" altLang="en-US" sz="800" b="1" dirty="0"/>
              </a:p>
            </p:txBody>
          </p:sp>
          <p:grpSp>
            <p:nvGrpSpPr>
              <p:cNvPr id="180" name="그룹 179"/>
              <p:cNvGrpSpPr/>
              <p:nvPr/>
            </p:nvGrpSpPr>
            <p:grpSpPr>
              <a:xfrm>
                <a:off x="8025768" y="5019347"/>
                <a:ext cx="636719" cy="845961"/>
                <a:chOff x="8025768" y="5019347"/>
                <a:chExt cx="636719" cy="845961"/>
              </a:xfrm>
            </p:grpSpPr>
            <p:grpSp>
              <p:nvGrpSpPr>
                <p:cNvPr id="187" name="그룹 226"/>
                <p:cNvGrpSpPr>
                  <a:grpSpLocks noChangeAspect="1"/>
                </p:cNvGrpSpPr>
                <p:nvPr/>
              </p:nvGrpSpPr>
              <p:grpSpPr bwMode="auto">
                <a:xfrm>
                  <a:off x="8198516" y="5019347"/>
                  <a:ext cx="347066" cy="424800"/>
                  <a:chOff x="4665741" y="1812569"/>
                  <a:chExt cx="1191524" cy="1458401"/>
                </a:xfrm>
              </p:grpSpPr>
              <p:pic>
                <p:nvPicPr>
                  <p:cNvPr id="189" name="Picture 190" descr="Server sm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/>
                  <a:stretch>
                    <a:fillRect/>
                  </a:stretch>
                </p:blipFill>
                <p:spPr bwMode="auto">
                  <a:xfrm>
                    <a:off x="4666726" y="1813449"/>
                    <a:ext cx="1012120" cy="1457080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0" name="Picture 4" descr="https://cdn0.iconfinder.com/data/icons/small-n-flat/24/678113-database-128.png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5117949" y="2531022"/>
                    <a:ext cx="739505" cy="739508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</p:grpSp>
            <p:sp>
              <p:nvSpPr>
                <p:cNvPr id="188" name="TextBox 187"/>
                <p:cNvSpPr txBox="1"/>
                <p:nvPr/>
              </p:nvSpPr>
              <p:spPr>
                <a:xfrm>
                  <a:off x="8025768" y="5526754"/>
                  <a:ext cx="63671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 smtClean="0"/>
                    <a:t>교통통합</a:t>
                  </a:r>
                  <a:endParaRPr lang="en-US" altLang="ko-KR" sz="800" dirty="0" smtClean="0"/>
                </a:p>
                <a:p>
                  <a:r>
                    <a:rPr lang="en-US" altLang="ko-KR" sz="800" dirty="0" smtClean="0"/>
                    <a:t>ETL</a:t>
                  </a:r>
                  <a:r>
                    <a:rPr lang="ko-KR" altLang="en-US" sz="800" dirty="0" smtClean="0"/>
                    <a:t>서버</a:t>
                  </a:r>
                  <a:endParaRPr lang="ko-KR" altLang="en-US" sz="800" dirty="0"/>
                </a:p>
              </p:txBody>
            </p:sp>
          </p:grpSp>
          <p:grpSp>
            <p:nvGrpSpPr>
              <p:cNvPr id="181" name="그룹 180"/>
              <p:cNvGrpSpPr/>
              <p:nvPr/>
            </p:nvGrpSpPr>
            <p:grpSpPr>
              <a:xfrm>
                <a:off x="8607240" y="5013432"/>
                <a:ext cx="777558" cy="973085"/>
                <a:chOff x="8607240" y="5013432"/>
                <a:chExt cx="777558" cy="973085"/>
              </a:xfrm>
            </p:grpSpPr>
            <p:grpSp>
              <p:nvGrpSpPr>
                <p:cNvPr id="182" name="그룹 226"/>
                <p:cNvGrpSpPr>
                  <a:grpSpLocks noChangeAspect="1"/>
                </p:cNvGrpSpPr>
                <p:nvPr/>
              </p:nvGrpSpPr>
              <p:grpSpPr bwMode="auto">
                <a:xfrm>
                  <a:off x="8820068" y="5013432"/>
                  <a:ext cx="346834" cy="424416"/>
                  <a:chOff x="4832454" y="1813448"/>
                  <a:chExt cx="1190728" cy="1457082"/>
                </a:xfrm>
              </p:grpSpPr>
              <p:pic>
                <p:nvPicPr>
                  <p:cNvPr id="185" name="Picture 190" descr="Server sm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/>
                  <a:stretch>
                    <a:fillRect/>
                  </a:stretch>
                </p:blipFill>
                <p:spPr bwMode="auto">
                  <a:xfrm>
                    <a:off x="4832454" y="1813448"/>
                    <a:ext cx="1012119" cy="1457079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" name="Picture 4" descr="https://cdn0.iconfinder.com/data/icons/small-n-flat/24/678113-database-128.png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5283678" y="2531024"/>
                    <a:ext cx="739504" cy="739506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</p:grpSp>
            <p:sp>
              <p:nvSpPr>
                <p:cNvPr id="183" name="TextBox 182"/>
                <p:cNvSpPr txBox="1"/>
                <p:nvPr/>
              </p:nvSpPr>
              <p:spPr>
                <a:xfrm>
                  <a:off x="8607240" y="5355181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tcdb2</a:t>
                  </a:r>
                  <a:endParaRPr lang="ko-KR" altLang="en-US" sz="800" b="1" dirty="0"/>
                </a:p>
              </p:txBody>
            </p:sp>
            <p:sp>
              <p:nvSpPr>
                <p:cNvPr id="184" name="TextBox 183"/>
                <p:cNvSpPr txBox="1"/>
                <p:nvPr/>
              </p:nvSpPr>
              <p:spPr>
                <a:xfrm>
                  <a:off x="8673681" y="5524852"/>
                  <a:ext cx="6367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 smtClean="0"/>
                    <a:t>교통사고분석포털</a:t>
                  </a:r>
                  <a:r>
                    <a:rPr lang="en-US" altLang="ko-KR" sz="800" dirty="0" smtClean="0"/>
                    <a:t>DB</a:t>
                  </a:r>
                  <a:endParaRPr lang="ko-KR" altLang="en-US" sz="800" dirty="0"/>
                </a:p>
              </p:txBody>
            </p:sp>
          </p:grpSp>
        </p:grpSp>
        <p:grpSp>
          <p:nvGrpSpPr>
            <p:cNvPr id="201" name="그룹 200"/>
            <p:cNvGrpSpPr/>
            <p:nvPr/>
          </p:nvGrpSpPr>
          <p:grpSpPr>
            <a:xfrm>
              <a:off x="6080151" y="2517958"/>
              <a:ext cx="1717606" cy="2467253"/>
              <a:chOff x="5947643" y="2395314"/>
              <a:chExt cx="1717606" cy="2467253"/>
            </a:xfrm>
          </p:grpSpPr>
          <p:pic>
            <p:nvPicPr>
              <p:cNvPr id="202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6185468" y="2395327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3" name="TextBox 202"/>
              <p:cNvSpPr txBox="1"/>
              <p:nvPr/>
            </p:nvSpPr>
            <p:spPr>
              <a:xfrm>
                <a:off x="5947643" y="265020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tsrasgat1</a:t>
                </a:r>
                <a:endParaRPr lang="ko-KR" altLang="en-US" sz="800" b="1" dirty="0"/>
              </a:p>
            </p:txBody>
          </p:sp>
          <p:sp>
            <p:nvSpPr>
              <p:cNvPr id="204" name="TextBox 203"/>
              <p:cNvSpPr txBox="1"/>
              <p:nvPr/>
            </p:nvSpPr>
            <p:spPr>
              <a:xfrm>
                <a:off x="6111470" y="2802492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스마트제한차량 분석 수집</a:t>
                </a:r>
                <a:endParaRPr lang="ko-KR" altLang="en-US" sz="800" dirty="0"/>
              </a:p>
            </p:txBody>
          </p:sp>
          <p:pic>
            <p:nvPicPr>
              <p:cNvPr id="205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6645515" y="2398450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6" name="TextBox 205"/>
              <p:cNvSpPr txBox="1"/>
              <p:nvPr/>
            </p:nvSpPr>
            <p:spPr>
              <a:xfrm>
                <a:off x="6407690" y="2653328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tsrasgat2</a:t>
                </a:r>
                <a:endParaRPr lang="ko-KR" altLang="en-US" sz="800" b="1" dirty="0"/>
              </a:p>
            </p:txBody>
          </p:sp>
          <p:pic>
            <p:nvPicPr>
              <p:cNvPr id="207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7125516" y="239531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8" name="TextBox 207"/>
              <p:cNvSpPr txBox="1"/>
              <p:nvPr/>
            </p:nvSpPr>
            <p:spPr>
              <a:xfrm>
                <a:off x="6887691" y="265019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tsrasgat3</a:t>
                </a:r>
                <a:endParaRPr lang="ko-KR" altLang="en-US" sz="800" b="1" dirty="0"/>
              </a:p>
            </p:txBody>
          </p:sp>
          <p:grpSp>
            <p:nvGrpSpPr>
              <p:cNvPr id="209" name="그룹 208"/>
              <p:cNvGrpSpPr/>
              <p:nvPr/>
            </p:nvGrpSpPr>
            <p:grpSpPr>
              <a:xfrm>
                <a:off x="6070490" y="3018324"/>
                <a:ext cx="1567286" cy="472578"/>
                <a:chOff x="592763" y="1371984"/>
                <a:chExt cx="1567286" cy="472578"/>
              </a:xfrm>
            </p:grpSpPr>
            <p:pic>
              <p:nvPicPr>
                <p:cNvPr id="223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371984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4" name="TextBox 223"/>
                <p:cNvSpPr txBox="1"/>
                <p:nvPr/>
              </p:nvSpPr>
              <p:spPr>
                <a:xfrm>
                  <a:off x="592763" y="1629118"/>
                  <a:ext cx="86694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tsrasweb1</a:t>
                  </a:r>
                  <a:endParaRPr lang="ko-KR" altLang="en-US" sz="800" b="1" dirty="0"/>
                </a:p>
              </p:txBody>
            </p:sp>
            <p:pic>
              <p:nvPicPr>
                <p:cNvPr id="225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371984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6" name="TextBox 225"/>
                <p:cNvSpPr txBox="1"/>
                <p:nvPr/>
              </p:nvSpPr>
              <p:spPr>
                <a:xfrm>
                  <a:off x="1301652" y="1629118"/>
                  <a:ext cx="85839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tsrasweb2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210" name="그룹 209"/>
              <p:cNvGrpSpPr/>
              <p:nvPr/>
            </p:nvGrpSpPr>
            <p:grpSpPr>
              <a:xfrm>
                <a:off x="6048330" y="3522380"/>
                <a:ext cx="1567286" cy="617444"/>
                <a:chOff x="592763" y="1237729"/>
                <a:chExt cx="1567286" cy="617444"/>
              </a:xfrm>
            </p:grpSpPr>
            <p:pic>
              <p:nvPicPr>
                <p:cNvPr id="218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237729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9" name="TextBox 218"/>
                <p:cNvSpPr txBox="1"/>
                <p:nvPr/>
              </p:nvSpPr>
              <p:spPr>
                <a:xfrm>
                  <a:off x="592763" y="1494863"/>
                  <a:ext cx="86694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tsraswas1</a:t>
                  </a:r>
                  <a:endParaRPr lang="ko-KR" altLang="en-US" sz="800" b="1" dirty="0"/>
                </a:p>
              </p:txBody>
            </p:sp>
            <p:sp>
              <p:nvSpPr>
                <p:cNvPr id="220" name="TextBox 219"/>
                <p:cNvSpPr txBox="1"/>
                <p:nvPr/>
              </p:nvSpPr>
              <p:spPr>
                <a:xfrm>
                  <a:off x="645393" y="1639729"/>
                  <a:ext cx="143381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/>
                    <a:t>스마트제한차량 분석</a:t>
                  </a:r>
                </a:p>
              </p:txBody>
            </p:sp>
            <p:pic>
              <p:nvPicPr>
                <p:cNvPr id="221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59703" y="1237729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2" name="TextBox 221"/>
                <p:cNvSpPr txBox="1"/>
                <p:nvPr/>
              </p:nvSpPr>
              <p:spPr>
                <a:xfrm>
                  <a:off x="1301652" y="1494863"/>
                  <a:ext cx="85839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tsraswas2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211" name="그룹 210"/>
              <p:cNvGrpSpPr/>
              <p:nvPr/>
            </p:nvGrpSpPr>
            <p:grpSpPr>
              <a:xfrm>
                <a:off x="6163462" y="4139972"/>
                <a:ext cx="1312079" cy="722595"/>
                <a:chOff x="6163462" y="4139972"/>
                <a:chExt cx="1312079" cy="722595"/>
              </a:xfrm>
            </p:grpSpPr>
            <p:sp>
              <p:nvSpPr>
                <p:cNvPr id="212" name="TextBox 211"/>
                <p:cNvSpPr txBox="1"/>
                <p:nvPr/>
              </p:nvSpPr>
              <p:spPr>
                <a:xfrm>
                  <a:off x="6436192" y="4481721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err="1" smtClean="0"/>
                    <a:t>tsrasdb</a:t>
                  </a:r>
                  <a:endParaRPr lang="ko-KR" altLang="en-US" sz="800" b="1" dirty="0"/>
                </a:p>
              </p:txBody>
            </p:sp>
            <p:grpSp>
              <p:nvGrpSpPr>
                <p:cNvPr id="213" name="그룹 212"/>
                <p:cNvGrpSpPr/>
                <p:nvPr/>
              </p:nvGrpSpPr>
              <p:grpSpPr>
                <a:xfrm>
                  <a:off x="6163462" y="4139972"/>
                  <a:ext cx="1312079" cy="722595"/>
                  <a:chOff x="7713245" y="4845004"/>
                  <a:chExt cx="1312079" cy="722595"/>
                </a:xfrm>
              </p:grpSpPr>
              <p:grpSp>
                <p:nvGrpSpPr>
                  <p:cNvPr id="214" name="그룹 22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8198802" y="4845004"/>
                    <a:ext cx="346834" cy="424416"/>
                    <a:chOff x="4666726" y="1214022"/>
                    <a:chExt cx="1190728" cy="1457083"/>
                  </a:xfrm>
                </p:grpSpPr>
                <p:pic>
                  <p:nvPicPr>
                    <p:cNvPr id="216" name="Picture 190" descr="Server sm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/>
                    <a:srcRect/>
                    <a:stretch>
                      <a:fillRect/>
                    </a:stretch>
                  </p:blipFill>
                  <p:spPr bwMode="auto">
                    <a:xfrm>
                      <a:off x="4666726" y="1214022"/>
                      <a:ext cx="1012119" cy="1457080"/>
                    </a:xfrm>
                    <a:prstGeom prst="rect">
                      <a:avLst/>
                    </a:prstGeom>
                    <a:noFill/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17" name="Picture 4" descr="https://cdn0.iconfinder.com/data/icons/small-n-flat/24/678113-database-128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/>
                    <a:srcRect/>
                    <a:stretch>
                      <a:fillRect/>
                    </a:stretch>
                  </p:blipFill>
                  <p:spPr bwMode="auto">
                    <a:xfrm>
                      <a:off x="5117950" y="1931598"/>
                      <a:ext cx="739504" cy="739507"/>
                    </a:xfrm>
                    <a:prstGeom prst="rect">
                      <a:avLst/>
                    </a:prstGeom>
                    <a:noFill/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p:spPr>
                </p:pic>
              </p:grpSp>
              <p:sp>
                <p:nvSpPr>
                  <p:cNvPr id="215" name="TextBox 214"/>
                  <p:cNvSpPr txBox="1"/>
                  <p:nvPr/>
                </p:nvSpPr>
                <p:spPr>
                  <a:xfrm>
                    <a:off x="7713245" y="5352155"/>
                    <a:ext cx="1312079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ko-KR" altLang="en-US" sz="800" dirty="0"/>
                      <a:t>스마트제한차량 </a:t>
                    </a:r>
                    <a:r>
                      <a:rPr lang="ko-KR" altLang="en-US" sz="800" dirty="0" smtClean="0"/>
                      <a:t>분석 </a:t>
                    </a:r>
                    <a:r>
                      <a:rPr lang="en-US" altLang="ko-KR" sz="800" dirty="0" smtClean="0"/>
                      <a:t>DB</a:t>
                    </a:r>
                    <a:endParaRPr lang="ko-KR" altLang="en-US" sz="800" dirty="0"/>
                  </a:p>
                </p:txBody>
              </p:sp>
            </p:grpSp>
          </p:grpSp>
        </p:grpSp>
        <p:sp>
          <p:nvSpPr>
            <p:cNvPr id="227" name="Rectangle 1166"/>
            <p:cNvSpPr>
              <a:spLocks noChangeArrowheads="1"/>
            </p:cNvSpPr>
            <p:nvPr/>
          </p:nvSpPr>
          <p:spPr bwMode="auto">
            <a:xfrm>
              <a:off x="533789" y="4289744"/>
              <a:ext cx="2490483" cy="1731544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228" name="Rectangle 1166"/>
            <p:cNvSpPr>
              <a:spLocks noChangeArrowheads="1"/>
            </p:cNvSpPr>
            <p:nvPr/>
          </p:nvSpPr>
          <p:spPr bwMode="auto">
            <a:xfrm>
              <a:off x="3053031" y="5231579"/>
              <a:ext cx="2531219" cy="945287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229" name="Rectangle 1166"/>
            <p:cNvSpPr>
              <a:spLocks noChangeArrowheads="1"/>
            </p:cNvSpPr>
            <p:nvPr/>
          </p:nvSpPr>
          <p:spPr bwMode="auto">
            <a:xfrm>
              <a:off x="4687006" y="2414538"/>
              <a:ext cx="1281344" cy="1734541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230" name="Rectangle 1166"/>
            <p:cNvSpPr>
              <a:spLocks noChangeArrowheads="1"/>
            </p:cNvSpPr>
            <p:nvPr/>
          </p:nvSpPr>
          <p:spPr bwMode="auto">
            <a:xfrm>
              <a:off x="6160469" y="2411467"/>
              <a:ext cx="1543595" cy="2621639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231" name="Rectangle 1166"/>
            <p:cNvSpPr>
              <a:spLocks noChangeArrowheads="1"/>
            </p:cNvSpPr>
            <p:nvPr/>
          </p:nvSpPr>
          <p:spPr bwMode="auto">
            <a:xfrm>
              <a:off x="5615111" y="5229972"/>
              <a:ext cx="2088297" cy="956690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232" name="Rectangle 1166"/>
            <p:cNvSpPr>
              <a:spLocks noChangeArrowheads="1"/>
            </p:cNvSpPr>
            <p:nvPr/>
          </p:nvSpPr>
          <p:spPr bwMode="auto">
            <a:xfrm>
              <a:off x="7767823" y="2411467"/>
              <a:ext cx="1558465" cy="2552202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233" name="AutoShape 39"/>
            <p:cNvSpPr>
              <a:spLocks noChangeArrowheads="1"/>
            </p:cNvSpPr>
            <p:nvPr/>
          </p:nvSpPr>
          <p:spPr bwMode="auto">
            <a:xfrm>
              <a:off x="950488" y="2346580"/>
              <a:ext cx="1496326" cy="138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smtClean="0"/>
                <a:t>설계</a:t>
              </a:r>
              <a:r>
                <a:rPr lang="en-US" altLang="ko-KR" sz="800" b="1" dirty="0" smtClean="0"/>
                <a:t>/</a:t>
              </a:r>
              <a:r>
                <a:rPr lang="ko-KR" altLang="en-US" sz="800" b="1" dirty="0" smtClean="0"/>
                <a:t>건설 관리시스템</a:t>
              </a:r>
              <a:endParaRPr lang="ko-KR" altLang="en-US" sz="800" b="1" dirty="0"/>
            </a:p>
          </p:txBody>
        </p:sp>
        <p:sp>
          <p:nvSpPr>
            <p:cNvPr id="234" name="AutoShape 39"/>
            <p:cNvSpPr>
              <a:spLocks noChangeArrowheads="1"/>
            </p:cNvSpPr>
            <p:nvPr/>
          </p:nvSpPr>
          <p:spPr bwMode="auto">
            <a:xfrm>
              <a:off x="958652" y="4207273"/>
              <a:ext cx="1497600" cy="138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smtClean="0"/>
                <a:t>도로유지 관리시스템</a:t>
              </a:r>
              <a:endParaRPr lang="ko-KR" altLang="en-US" sz="800" b="1" dirty="0"/>
            </a:p>
          </p:txBody>
        </p:sp>
        <p:sp>
          <p:nvSpPr>
            <p:cNvPr id="235" name="AutoShape 39"/>
            <p:cNvSpPr>
              <a:spLocks noChangeArrowheads="1"/>
            </p:cNvSpPr>
            <p:nvPr/>
          </p:nvSpPr>
          <p:spPr bwMode="auto">
            <a:xfrm>
              <a:off x="4712531" y="2340586"/>
              <a:ext cx="1224000" cy="138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smtClean="0"/>
                <a:t>시설물 원격 관리시스템</a:t>
              </a:r>
              <a:endParaRPr lang="ko-KR" altLang="en-US" sz="800" b="1" dirty="0"/>
            </a:p>
          </p:txBody>
        </p:sp>
        <p:sp>
          <p:nvSpPr>
            <p:cNvPr id="236" name="AutoShape 39"/>
            <p:cNvSpPr>
              <a:spLocks noChangeArrowheads="1"/>
            </p:cNvSpPr>
            <p:nvPr/>
          </p:nvSpPr>
          <p:spPr bwMode="auto">
            <a:xfrm>
              <a:off x="3526934" y="5157192"/>
              <a:ext cx="1497600" cy="138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800" b="1" dirty="0" smtClean="0"/>
                <a:t>Hi-</a:t>
              </a:r>
              <a:r>
                <a:rPr lang="ko-KR" altLang="en-US" sz="800" b="1" dirty="0" smtClean="0"/>
                <a:t>유지관리</a:t>
              </a:r>
              <a:r>
                <a:rPr lang="en-US" altLang="ko-KR" sz="800" b="1" dirty="0" smtClean="0"/>
                <a:t>(</a:t>
              </a:r>
              <a:r>
                <a:rPr lang="ko-KR" altLang="en-US" sz="800" b="1" dirty="0" smtClean="0"/>
                <a:t>교통</a:t>
              </a:r>
              <a:r>
                <a:rPr lang="en-US" altLang="ko-KR" sz="800" b="1" dirty="0" smtClean="0"/>
                <a:t>)</a:t>
              </a:r>
              <a:r>
                <a:rPr lang="ko-KR" altLang="en-US" sz="800" b="1" dirty="0" smtClean="0"/>
                <a:t> 관리시스템</a:t>
              </a:r>
              <a:endParaRPr lang="ko-KR" altLang="en-US" sz="800" b="1" dirty="0"/>
            </a:p>
          </p:txBody>
        </p:sp>
        <p:sp>
          <p:nvSpPr>
            <p:cNvPr id="237" name="AutoShape 39"/>
            <p:cNvSpPr>
              <a:spLocks noChangeArrowheads="1"/>
            </p:cNvSpPr>
            <p:nvPr/>
          </p:nvSpPr>
          <p:spPr bwMode="auto">
            <a:xfrm>
              <a:off x="6250496" y="2350810"/>
              <a:ext cx="1368000" cy="138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smtClean="0"/>
                <a:t>스마트제한차량 분석시스템</a:t>
              </a:r>
              <a:endParaRPr lang="ko-KR" altLang="en-US" sz="800" b="1" dirty="0"/>
            </a:p>
          </p:txBody>
        </p:sp>
        <p:sp>
          <p:nvSpPr>
            <p:cNvPr id="238" name="AutoShape 39"/>
            <p:cNvSpPr>
              <a:spLocks noChangeArrowheads="1"/>
            </p:cNvSpPr>
            <p:nvPr/>
          </p:nvSpPr>
          <p:spPr bwMode="auto">
            <a:xfrm>
              <a:off x="7879269" y="2339358"/>
              <a:ext cx="1368000" cy="138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smtClean="0"/>
                <a:t>교통사고분석포털 시스템</a:t>
              </a:r>
              <a:endParaRPr lang="ko-KR" altLang="en-US" sz="800" b="1" dirty="0"/>
            </a:p>
          </p:txBody>
        </p:sp>
        <p:sp>
          <p:nvSpPr>
            <p:cNvPr id="239" name="AutoShape 39"/>
            <p:cNvSpPr>
              <a:spLocks noChangeArrowheads="1"/>
            </p:cNvSpPr>
            <p:nvPr/>
          </p:nvSpPr>
          <p:spPr bwMode="auto">
            <a:xfrm>
              <a:off x="6005686" y="5157192"/>
              <a:ext cx="1368000" cy="13815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800" b="1" dirty="0" smtClean="0"/>
                <a:t>Hi-</a:t>
              </a:r>
              <a:r>
                <a:rPr lang="en-US" altLang="ko-KR" sz="800" b="1" dirty="0" err="1" smtClean="0"/>
                <a:t>moffice</a:t>
              </a:r>
              <a:r>
                <a:rPr lang="en-US" altLang="ko-KR" sz="800" b="1" dirty="0" smtClean="0"/>
                <a:t> </a:t>
              </a:r>
              <a:r>
                <a:rPr lang="ko-KR" altLang="en-US" sz="800" b="1" dirty="0" err="1" smtClean="0"/>
                <a:t>모바일</a:t>
              </a:r>
              <a:r>
                <a:rPr lang="en-US" altLang="ko-KR" sz="800" b="1" dirty="0"/>
                <a:t> </a:t>
              </a:r>
              <a:r>
                <a:rPr lang="ko-KR" altLang="en-US" sz="800" b="1" dirty="0" smtClean="0"/>
                <a:t>웹</a:t>
              </a:r>
              <a:r>
                <a:rPr lang="en-US" altLang="ko-KR" sz="800" b="1" dirty="0" smtClean="0"/>
                <a:t>/</a:t>
              </a:r>
              <a:r>
                <a:rPr lang="ko-KR" altLang="en-US" sz="800" b="1" dirty="0" err="1"/>
                <a:t>앱</a:t>
              </a:r>
              <a:endParaRPr lang="ko-KR" altLang="en-US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65117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직사각형 568"/>
          <p:cNvSpPr/>
          <p:nvPr/>
        </p:nvSpPr>
        <p:spPr>
          <a:xfrm>
            <a:off x="8738228" y="4859489"/>
            <a:ext cx="789842" cy="1951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9" name="TextBox 1528"/>
          <p:cNvSpPr txBox="1"/>
          <p:nvPr/>
        </p:nvSpPr>
        <p:spPr>
          <a:xfrm>
            <a:off x="0" y="48148"/>
            <a:ext cx="9601200" cy="1692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100" smtClean="0"/>
              <a:t>도로공사 </a:t>
            </a:r>
            <a:r>
              <a:rPr lang="en-US" altLang="ko-KR" sz="1100" smtClean="0"/>
              <a:t>ASIS </a:t>
            </a:r>
            <a:r>
              <a:rPr lang="ko-KR" altLang="en-US" sz="1100" smtClean="0"/>
              <a:t>서버 구성도</a:t>
            </a:r>
            <a:endParaRPr lang="en-US" altLang="ko-KR" sz="1100"/>
          </a:p>
        </p:txBody>
      </p:sp>
      <p:cxnSp>
        <p:nvCxnSpPr>
          <p:cNvPr id="2236" name="직선 연결선 2235"/>
          <p:cNvCxnSpPr/>
          <p:nvPr/>
        </p:nvCxnSpPr>
        <p:spPr>
          <a:xfrm flipV="1">
            <a:off x="8953437" y="542702"/>
            <a:ext cx="0" cy="4527393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5" name="직사각형 984"/>
          <p:cNvSpPr/>
          <p:nvPr/>
        </p:nvSpPr>
        <p:spPr>
          <a:xfrm>
            <a:off x="570745" y="254201"/>
            <a:ext cx="8074800" cy="227370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986" name="TextBox 30"/>
          <p:cNvSpPr txBox="1"/>
          <p:nvPr/>
        </p:nvSpPr>
        <p:spPr>
          <a:xfrm>
            <a:off x="570745" y="258685"/>
            <a:ext cx="80784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b="1" smtClean="0"/>
              <a:t>  도로건설관리</a:t>
            </a:r>
            <a:endParaRPr lang="ko-KR" altLang="en-US" sz="900" b="1"/>
          </a:p>
        </p:txBody>
      </p:sp>
      <p:cxnSp>
        <p:nvCxnSpPr>
          <p:cNvPr id="1005" name="직선 연결선 1004"/>
          <p:cNvCxnSpPr/>
          <p:nvPr/>
        </p:nvCxnSpPr>
        <p:spPr>
          <a:xfrm rot="5400000" flipH="1" flipV="1">
            <a:off x="5096591" y="676428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6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97811" y="452033"/>
            <a:ext cx="234417" cy="302400"/>
          </a:xfrm>
          <a:prstGeom prst="rect">
            <a:avLst/>
          </a:prstGeom>
          <a:noFill/>
        </p:spPr>
      </p:pic>
      <p:cxnSp>
        <p:nvCxnSpPr>
          <p:cNvPr id="1008" name="직선 연결선 1007"/>
          <p:cNvCxnSpPr/>
          <p:nvPr/>
        </p:nvCxnSpPr>
        <p:spPr>
          <a:xfrm>
            <a:off x="625085" y="800413"/>
            <a:ext cx="7369464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직선 연결선 1026"/>
          <p:cNvCxnSpPr/>
          <p:nvPr/>
        </p:nvCxnSpPr>
        <p:spPr>
          <a:xfrm rot="5400000" flipH="1" flipV="1">
            <a:off x="7671586" y="674370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1" name="직선 연결선 1770"/>
          <p:cNvCxnSpPr/>
          <p:nvPr/>
        </p:nvCxnSpPr>
        <p:spPr>
          <a:xfrm rot="5400000" flipH="1" flipV="1">
            <a:off x="3776448" y="675510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72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777668" y="451115"/>
            <a:ext cx="234417" cy="302400"/>
          </a:xfrm>
          <a:prstGeom prst="rect">
            <a:avLst/>
          </a:prstGeom>
          <a:noFill/>
        </p:spPr>
      </p:pic>
      <p:cxnSp>
        <p:nvCxnSpPr>
          <p:cNvPr id="2300" name="직선 연결선 2299"/>
          <p:cNvCxnSpPr/>
          <p:nvPr/>
        </p:nvCxnSpPr>
        <p:spPr>
          <a:xfrm>
            <a:off x="5543384" y="477296"/>
            <a:ext cx="2013015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1" name="직선 연결선 2300"/>
          <p:cNvCxnSpPr/>
          <p:nvPr/>
        </p:nvCxnSpPr>
        <p:spPr>
          <a:xfrm>
            <a:off x="6401949" y="542702"/>
            <a:ext cx="1078250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3" name="직선 연결선 2302"/>
          <p:cNvCxnSpPr/>
          <p:nvPr/>
        </p:nvCxnSpPr>
        <p:spPr>
          <a:xfrm rot="5400000" flipH="1" flipV="1">
            <a:off x="6064687" y="674370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04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65907" y="449975"/>
            <a:ext cx="234417" cy="302400"/>
          </a:xfrm>
          <a:prstGeom prst="rect">
            <a:avLst/>
          </a:prstGeom>
          <a:noFill/>
        </p:spPr>
      </p:pic>
      <p:cxnSp>
        <p:nvCxnSpPr>
          <p:cNvPr id="2312" name="직선 연결선 2311"/>
          <p:cNvCxnSpPr/>
          <p:nvPr/>
        </p:nvCxnSpPr>
        <p:spPr>
          <a:xfrm>
            <a:off x="6805708" y="615730"/>
            <a:ext cx="674491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3" name="직선 연결선 2312"/>
          <p:cNvCxnSpPr/>
          <p:nvPr/>
        </p:nvCxnSpPr>
        <p:spPr>
          <a:xfrm>
            <a:off x="6884621" y="687041"/>
            <a:ext cx="595578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0" name="TextBox 539"/>
          <p:cNvSpPr txBox="1"/>
          <p:nvPr/>
        </p:nvSpPr>
        <p:spPr>
          <a:xfrm>
            <a:off x="4761551" y="446353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Hi</a:t>
            </a:r>
            <a:r>
              <a:rPr lang="ko-KR" altLang="en-US" sz="600" smtClean="0"/>
              <a:t>설계</a:t>
            </a:r>
            <a:r>
              <a:rPr lang="en-US" altLang="ko-KR" sz="600" smtClean="0"/>
              <a:t>/</a:t>
            </a:r>
            <a:r>
              <a:rPr lang="ko-KR" altLang="en-US" sz="600" smtClean="0"/>
              <a:t>건설 </a:t>
            </a:r>
            <a:r>
              <a:rPr lang="en-US" altLang="ko-KR" sz="600" smtClean="0"/>
              <a:t>WAS #2</a:t>
            </a:r>
          </a:p>
          <a:p>
            <a:pPr algn="ctr"/>
            <a:r>
              <a:rPr lang="en-US" altLang="ko-KR" sz="600" smtClean="0"/>
              <a:t>172.16.166.14</a:t>
            </a:r>
          </a:p>
          <a:p>
            <a:pPr algn="ctr"/>
            <a:r>
              <a:rPr lang="en-US" altLang="ko-KR" sz="600" smtClean="0"/>
              <a:t>172.16.167.14</a:t>
            </a:r>
          </a:p>
        </p:txBody>
      </p:sp>
      <p:cxnSp>
        <p:nvCxnSpPr>
          <p:cNvPr id="686" name="직선 연결선 685"/>
          <p:cNvCxnSpPr/>
          <p:nvPr/>
        </p:nvCxnSpPr>
        <p:spPr>
          <a:xfrm>
            <a:off x="5157024" y="2589938"/>
            <a:ext cx="1628047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9" name="직선 연결선 688"/>
          <p:cNvCxnSpPr/>
          <p:nvPr/>
        </p:nvCxnSpPr>
        <p:spPr>
          <a:xfrm>
            <a:off x="6175118" y="2661383"/>
            <a:ext cx="709503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6" name="직사각형 635"/>
          <p:cNvSpPr/>
          <p:nvPr/>
        </p:nvSpPr>
        <p:spPr>
          <a:xfrm>
            <a:off x="570588" y="2724878"/>
            <a:ext cx="8074800" cy="200167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637" name="TextBox 30"/>
          <p:cNvSpPr txBox="1"/>
          <p:nvPr/>
        </p:nvSpPr>
        <p:spPr>
          <a:xfrm>
            <a:off x="570588" y="2738533"/>
            <a:ext cx="80784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900" b="1" smtClean="0"/>
              <a:t>  도로유지관리</a:t>
            </a:r>
            <a:endParaRPr lang="ko-KR" altLang="en-US" sz="900" b="1"/>
          </a:p>
        </p:txBody>
      </p:sp>
      <p:cxnSp>
        <p:nvCxnSpPr>
          <p:cNvPr id="640" name="직선 연결선 639"/>
          <p:cNvCxnSpPr/>
          <p:nvPr/>
        </p:nvCxnSpPr>
        <p:spPr>
          <a:xfrm>
            <a:off x="625086" y="3388913"/>
            <a:ext cx="7369464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1" name="직선 연결선 650"/>
          <p:cNvCxnSpPr/>
          <p:nvPr/>
        </p:nvCxnSpPr>
        <p:spPr>
          <a:xfrm rot="5400000" flipH="1" flipV="1">
            <a:off x="2508133" y="3263206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2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509353" y="3038811"/>
            <a:ext cx="234417" cy="302400"/>
          </a:xfrm>
          <a:prstGeom prst="rect">
            <a:avLst/>
          </a:prstGeom>
          <a:noFill/>
        </p:spPr>
      </p:pic>
      <p:grpSp>
        <p:nvGrpSpPr>
          <p:cNvPr id="5" name="그룹 4"/>
          <p:cNvGrpSpPr/>
          <p:nvPr/>
        </p:nvGrpSpPr>
        <p:grpSpPr>
          <a:xfrm>
            <a:off x="1833928" y="3085772"/>
            <a:ext cx="572400" cy="301081"/>
            <a:chOff x="1833928" y="3085772"/>
            <a:chExt cx="572400" cy="301081"/>
          </a:xfrm>
        </p:grpSpPr>
        <p:cxnSp>
          <p:nvCxnSpPr>
            <p:cNvPr id="653" name="직선 연결선 652"/>
            <p:cNvCxnSpPr/>
            <p:nvPr/>
          </p:nvCxnSpPr>
          <p:spPr>
            <a:xfrm rot="5400000" flipH="1" flipV="1">
              <a:off x="2011823" y="3262869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4" name="TextBox 653"/>
            <p:cNvSpPr txBox="1"/>
            <p:nvPr/>
          </p:nvSpPr>
          <p:spPr>
            <a:xfrm>
              <a:off x="1833928" y="3164514"/>
              <a:ext cx="5724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vip</a:t>
              </a:r>
            </a:p>
            <a:p>
              <a:pPr algn="ctr"/>
              <a:r>
                <a:rPr lang="en-US" altLang="ko-KR" sz="600" b="1" smtClean="0"/>
                <a:t>172.16.166.21</a:t>
              </a:r>
              <a:endParaRPr lang="en-US" altLang="ko-KR" sz="600" b="1" dirty="0" smtClean="0"/>
            </a:p>
          </p:txBody>
        </p:sp>
        <p:pic>
          <p:nvPicPr>
            <p:cNvPr id="655" name="Picture 129" descr="CSS1100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47736" y="3093710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656" name="TextBox 10"/>
            <p:cNvSpPr txBox="1"/>
            <p:nvPr/>
          </p:nvSpPr>
          <p:spPr>
            <a:xfrm>
              <a:off x="1959706" y="3085772"/>
              <a:ext cx="360000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dirty="0" smtClean="0"/>
                <a:t>L4</a:t>
              </a:r>
              <a:r>
                <a:rPr lang="ko-KR" altLang="en-US" sz="600" dirty="0" smtClean="0"/>
                <a:t> </a:t>
              </a:r>
              <a:r>
                <a:rPr lang="en-US" altLang="ko-KR" sz="600" dirty="0" smtClean="0"/>
                <a:t>switch</a:t>
              </a:r>
              <a:endParaRPr lang="ko-KR" altLang="en-US" sz="600" dirty="0"/>
            </a:p>
          </p:txBody>
        </p:sp>
      </p:grpSp>
      <p:sp>
        <p:nvSpPr>
          <p:cNvPr id="670" name="Rectangle 135"/>
          <p:cNvSpPr>
            <a:spLocks noChangeArrowheads="1"/>
          </p:cNvSpPr>
          <p:nvPr/>
        </p:nvSpPr>
        <p:spPr bwMode="auto">
          <a:xfrm>
            <a:off x="2318710" y="3743668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71" name="Rectangle 43"/>
          <p:cNvSpPr>
            <a:spLocks noChangeArrowheads="1"/>
          </p:cNvSpPr>
          <p:nvPr/>
        </p:nvSpPr>
        <p:spPr bwMode="auto">
          <a:xfrm>
            <a:off x="2337003" y="376403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672" name="Rectangle 43"/>
          <p:cNvSpPr>
            <a:spLocks noChangeArrowheads="1"/>
          </p:cNvSpPr>
          <p:nvPr/>
        </p:nvSpPr>
        <p:spPr bwMode="auto">
          <a:xfrm>
            <a:off x="2337003" y="384861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673" name="Rectangle 43"/>
          <p:cNvSpPr>
            <a:spLocks noChangeArrowheads="1"/>
          </p:cNvSpPr>
          <p:nvPr/>
        </p:nvSpPr>
        <p:spPr bwMode="auto">
          <a:xfrm>
            <a:off x="2337003" y="393319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74" name="Rectangle 43"/>
          <p:cNvSpPr>
            <a:spLocks noChangeArrowheads="1"/>
          </p:cNvSpPr>
          <p:nvPr/>
        </p:nvSpPr>
        <p:spPr bwMode="auto">
          <a:xfrm>
            <a:off x="2337003" y="401777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93" name="TextBox 692"/>
          <p:cNvSpPr txBox="1"/>
          <p:nvPr/>
        </p:nvSpPr>
        <p:spPr>
          <a:xfrm>
            <a:off x="2173093" y="3033131"/>
            <a:ext cx="89477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도로관리</a:t>
            </a:r>
            <a:r>
              <a:rPr lang="en-US" altLang="ko-KR" sz="600" smtClean="0"/>
              <a:t>WEB #2</a:t>
            </a:r>
          </a:p>
          <a:p>
            <a:pPr algn="ctr"/>
            <a:r>
              <a:rPr lang="en-US" altLang="ko-KR" sz="600" smtClean="0"/>
              <a:t>172.16.166.17</a:t>
            </a:r>
          </a:p>
          <a:p>
            <a:pPr algn="ctr"/>
            <a:r>
              <a:rPr lang="en-US" altLang="ko-KR" sz="600" smtClean="0"/>
              <a:t>172.16.167.17</a:t>
            </a:r>
          </a:p>
          <a:p>
            <a:pPr algn="ctr"/>
            <a:endParaRPr lang="en-US" altLang="ko-KR" sz="600" smtClean="0"/>
          </a:p>
        </p:txBody>
      </p:sp>
      <p:sp>
        <p:nvSpPr>
          <p:cNvPr id="929" name="TextBox 928"/>
          <p:cNvSpPr txBox="1"/>
          <p:nvPr/>
        </p:nvSpPr>
        <p:spPr>
          <a:xfrm>
            <a:off x="3919363" y="6802109"/>
            <a:ext cx="820625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노면온도 수집센서</a:t>
            </a:r>
            <a:endParaRPr lang="en-US" altLang="ko-KR" sz="600" smtClean="0"/>
          </a:p>
        </p:txBody>
      </p:sp>
      <p:pic>
        <p:nvPicPr>
          <p:cNvPr id="949" name="그림 9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7494" y="5479055"/>
            <a:ext cx="345737" cy="223712"/>
          </a:xfrm>
          <a:prstGeom prst="rect">
            <a:avLst/>
          </a:prstGeom>
        </p:spPr>
      </p:pic>
      <p:sp>
        <p:nvSpPr>
          <p:cNvPr id="950" name="TextBox 949"/>
          <p:cNvSpPr txBox="1"/>
          <p:nvPr/>
        </p:nvSpPr>
        <p:spPr>
          <a:xfrm>
            <a:off x="3995634" y="5704618"/>
            <a:ext cx="36945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터널</a:t>
            </a:r>
            <a:endParaRPr lang="en-US" altLang="ko-KR" sz="600" smtClean="0"/>
          </a:p>
        </p:txBody>
      </p:sp>
      <p:pic>
        <p:nvPicPr>
          <p:cNvPr id="951" name="그림 9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3660" y="5854420"/>
            <a:ext cx="333404" cy="214789"/>
          </a:xfrm>
          <a:prstGeom prst="rect">
            <a:avLst/>
          </a:prstGeom>
        </p:spPr>
      </p:pic>
      <p:sp>
        <p:nvSpPr>
          <p:cNvPr id="952" name="TextBox 951"/>
          <p:cNvSpPr txBox="1"/>
          <p:nvPr/>
        </p:nvSpPr>
        <p:spPr>
          <a:xfrm>
            <a:off x="3995634" y="5776405"/>
            <a:ext cx="36945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영업소</a:t>
            </a:r>
            <a:endParaRPr lang="en-US" altLang="ko-KR" sz="600" smtClean="0"/>
          </a:p>
        </p:txBody>
      </p:sp>
      <p:pic>
        <p:nvPicPr>
          <p:cNvPr id="953" name="그림 9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8351" y="4984948"/>
            <a:ext cx="324023" cy="340498"/>
          </a:xfrm>
          <a:prstGeom prst="rect">
            <a:avLst/>
          </a:prstGeom>
        </p:spPr>
      </p:pic>
      <p:sp>
        <p:nvSpPr>
          <p:cNvPr id="954" name="TextBox 953"/>
          <p:cNvSpPr txBox="1"/>
          <p:nvPr/>
        </p:nvSpPr>
        <p:spPr>
          <a:xfrm>
            <a:off x="3995634" y="5333579"/>
            <a:ext cx="36945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가로등</a:t>
            </a:r>
            <a:endParaRPr lang="en-US" altLang="ko-KR" sz="600" smtClean="0"/>
          </a:p>
        </p:txBody>
      </p:sp>
      <p:pic>
        <p:nvPicPr>
          <p:cNvPr id="1056" name="그림 105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8391" y="5133441"/>
            <a:ext cx="345600" cy="466286"/>
          </a:xfrm>
          <a:prstGeom prst="rect">
            <a:avLst/>
          </a:prstGeom>
        </p:spPr>
      </p:pic>
      <p:pic>
        <p:nvPicPr>
          <p:cNvPr id="1057" name="그림 10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5530" y="5604148"/>
            <a:ext cx="345600" cy="396973"/>
          </a:xfrm>
          <a:prstGeom prst="rect">
            <a:avLst/>
          </a:prstGeom>
        </p:spPr>
      </p:pic>
      <p:sp>
        <p:nvSpPr>
          <p:cNvPr id="1058" name="TextBox 1057"/>
          <p:cNvSpPr txBox="1"/>
          <p:nvPr/>
        </p:nvSpPr>
        <p:spPr>
          <a:xfrm>
            <a:off x="8665096" y="6037061"/>
            <a:ext cx="947133" cy="27699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휴게소 오수처리</a:t>
            </a:r>
            <a:endParaRPr lang="en-US" altLang="ko-KR" sz="600" smtClean="0"/>
          </a:p>
          <a:p>
            <a:pPr algn="ctr"/>
            <a:r>
              <a:rPr lang="ko-KR" altLang="en-US" sz="600" smtClean="0"/>
              <a:t>현장설비</a:t>
            </a:r>
            <a:endParaRPr lang="en-US" altLang="ko-KR" sz="600" smtClean="0"/>
          </a:p>
          <a:p>
            <a:pPr algn="ctr"/>
            <a:r>
              <a:rPr lang="en-US" altLang="ko-KR" sz="600" smtClean="0"/>
              <a:t>(</a:t>
            </a:r>
            <a:r>
              <a:rPr lang="ko-KR" altLang="en-US" sz="600" smtClean="0"/>
              <a:t>펌프</a:t>
            </a:r>
            <a:r>
              <a:rPr lang="en-US" altLang="ko-KR" sz="600" smtClean="0"/>
              <a:t>, </a:t>
            </a:r>
            <a:r>
              <a:rPr lang="ko-KR" altLang="en-US" sz="600" smtClean="0"/>
              <a:t>밸브</a:t>
            </a:r>
            <a:r>
              <a:rPr lang="en-US" altLang="ko-KR" sz="600" smtClean="0"/>
              <a:t>, </a:t>
            </a:r>
            <a:r>
              <a:rPr lang="ko-KR" altLang="en-US" sz="600" smtClean="0"/>
              <a:t>블러어 등</a:t>
            </a:r>
            <a:r>
              <a:rPr lang="en-US" altLang="ko-KR" sz="600" smtClean="0"/>
              <a:t>)</a:t>
            </a:r>
          </a:p>
        </p:txBody>
      </p:sp>
      <p:cxnSp>
        <p:nvCxnSpPr>
          <p:cNvPr id="1156" name="직선 연결선 1155"/>
          <p:cNvCxnSpPr/>
          <p:nvPr/>
        </p:nvCxnSpPr>
        <p:spPr>
          <a:xfrm>
            <a:off x="1417856" y="6542350"/>
            <a:ext cx="8110214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8" name="그림 115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18745" y="6815995"/>
            <a:ext cx="445287" cy="285598"/>
          </a:xfrm>
          <a:prstGeom prst="rect">
            <a:avLst/>
          </a:prstGeom>
        </p:spPr>
      </p:pic>
      <p:sp>
        <p:nvSpPr>
          <p:cNvPr id="1159" name="TextBox 1158"/>
          <p:cNvSpPr txBox="1"/>
          <p:nvPr/>
        </p:nvSpPr>
        <p:spPr>
          <a:xfrm>
            <a:off x="8726117" y="7145176"/>
            <a:ext cx="820625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축중시스템</a:t>
            </a:r>
            <a:endParaRPr lang="en-US" altLang="ko-KR" sz="600" smtClean="0"/>
          </a:p>
        </p:txBody>
      </p:sp>
      <p:sp>
        <p:nvSpPr>
          <p:cNvPr id="1144" name="직사각형 1143"/>
          <p:cNvSpPr/>
          <p:nvPr/>
        </p:nvSpPr>
        <p:spPr>
          <a:xfrm>
            <a:off x="675386" y="6627386"/>
            <a:ext cx="3092400" cy="138521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1145" name="TextBox 30"/>
          <p:cNvSpPr txBox="1"/>
          <p:nvPr/>
        </p:nvSpPr>
        <p:spPr>
          <a:xfrm>
            <a:off x="693652" y="6647539"/>
            <a:ext cx="2486317" cy="107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b="1"/>
              <a:t> </a:t>
            </a:r>
            <a:r>
              <a:rPr lang="en-US" altLang="ko-KR" sz="700" b="1" smtClean="0"/>
              <a:t> </a:t>
            </a:r>
            <a:r>
              <a:rPr lang="ko-KR" altLang="en-US" sz="700" b="1" smtClean="0"/>
              <a:t>노면온도 예측시스템</a:t>
            </a:r>
            <a:r>
              <a:rPr lang="en-US" altLang="ko-KR" sz="700" b="1"/>
              <a:t>, Hi</a:t>
            </a:r>
            <a:r>
              <a:rPr lang="ko-KR" altLang="en-US" sz="700" b="1"/>
              <a:t>유지관리 </a:t>
            </a:r>
            <a:r>
              <a:rPr lang="ko-KR" altLang="en-US" sz="700" b="1" smtClean="0"/>
              <a:t>교통부문</a:t>
            </a:r>
            <a:r>
              <a:rPr lang="en-US" altLang="ko-KR" sz="700" b="1" smtClean="0"/>
              <a:t>, </a:t>
            </a:r>
            <a:r>
              <a:rPr lang="ko-KR" altLang="en-US" sz="700" b="1" smtClean="0"/>
              <a:t>원클릭상황관리</a:t>
            </a:r>
            <a:endParaRPr lang="ko-KR" altLang="en-US" sz="700" b="1"/>
          </a:p>
        </p:txBody>
      </p:sp>
      <p:cxnSp>
        <p:nvCxnSpPr>
          <p:cNvPr id="1146" name="직선 연결선 1145"/>
          <p:cNvCxnSpPr/>
          <p:nvPr/>
        </p:nvCxnSpPr>
        <p:spPr>
          <a:xfrm>
            <a:off x="721710" y="7141150"/>
            <a:ext cx="3007056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7" name="직선 연결선 1146"/>
          <p:cNvCxnSpPr/>
          <p:nvPr/>
        </p:nvCxnSpPr>
        <p:spPr>
          <a:xfrm rot="5400000" flipH="1" flipV="1">
            <a:off x="2600155" y="701801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48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01375" y="6793622"/>
            <a:ext cx="234417" cy="302400"/>
          </a:xfrm>
          <a:prstGeom prst="rect">
            <a:avLst/>
          </a:prstGeom>
          <a:noFill/>
        </p:spPr>
      </p:pic>
      <p:sp>
        <p:nvSpPr>
          <p:cNvPr id="1149" name="TextBox 1148"/>
          <p:cNvSpPr txBox="1"/>
          <p:nvPr/>
        </p:nvSpPr>
        <p:spPr>
          <a:xfrm>
            <a:off x="2265115" y="6787942"/>
            <a:ext cx="89477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센싱</a:t>
            </a:r>
            <a:r>
              <a:rPr lang="en-US" altLang="ko-KR" sz="600" smtClean="0"/>
              <a:t>DB #3</a:t>
            </a:r>
            <a:endParaRPr lang="en-US" altLang="ko-KR" sz="600"/>
          </a:p>
          <a:p>
            <a:pPr algn="ctr"/>
            <a:r>
              <a:rPr lang="en-US" altLang="ko-KR" sz="600" smtClean="0"/>
              <a:t>172.16.166.83</a:t>
            </a:r>
          </a:p>
          <a:p>
            <a:pPr algn="ctr"/>
            <a:r>
              <a:rPr lang="en-US" altLang="ko-KR" sz="600" smtClean="0"/>
              <a:t>172.16.166.86</a:t>
            </a:r>
          </a:p>
          <a:p>
            <a:pPr algn="ctr"/>
            <a:r>
              <a:rPr lang="en-US" altLang="ko-KR" sz="600" smtClean="0"/>
              <a:t>172.16.164.50</a:t>
            </a:r>
            <a:endParaRPr lang="en-US" altLang="ko-KR" sz="600"/>
          </a:p>
        </p:txBody>
      </p:sp>
      <p:sp>
        <p:nvSpPr>
          <p:cNvPr id="1151" name="Rectangle 135"/>
          <p:cNvSpPr>
            <a:spLocks noChangeArrowheads="1"/>
          </p:cNvSpPr>
          <p:nvPr/>
        </p:nvSpPr>
        <p:spPr bwMode="auto">
          <a:xfrm>
            <a:off x="2414898" y="7482537"/>
            <a:ext cx="619200" cy="35608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52" name="Rectangle 43"/>
          <p:cNvSpPr>
            <a:spLocks noChangeArrowheads="1"/>
          </p:cNvSpPr>
          <p:nvPr/>
        </p:nvSpPr>
        <p:spPr bwMode="auto">
          <a:xfrm>
            <a:off x="2433191" y="750289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Solaris </a:t>
            </a:r>
            <a:r>
              <a:rPr lang="en-US" altLang="ko-KR" sz="400">
                <a:latin typeface="+mn-ea"/>
              </a:rPr>
              <a:t>5.9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53" name="Rectangle 43"/>
          <p:cNvSpPr>
            <a:spLocks noChangeArrowheads="1"/>
          </p:cNvSpPr>
          <p:nvPr/>
        </p:nvSpPr>
        <p:spPr bwMode="auto">
          <a:xfrm>
            <a:off x="2433191" y="75874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54" name="Rectangle 43"/>
          <p:cNvSpPr>
            <a:spLocks noChangeArrowheads="1"/>
          </p:cNvSpPr>
          <p:nvPr/>
        </p:nvSpPr>
        <p:spPr bwMode="auto">
          <a:xfrm>
            <a:off x="2433191" y="767206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55" name="Rectangle 43"/>
          <p:cNvSpPr>
            <a:spLocks noChangeArrowheads="1"/>
          </p:cNvSpPr>
          <p:nvPr/>
        </p:nvSpPr>
        <p:spPr bwMode="auto">
          <a:xfrm>
            <a:off x="2433191" y="775664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169" name="직선 연결선 1168"/>
          <p:cNvCxnSpPr/>
          <p:nvPr/>
        </p:nvCxnSpPr>
        <p:spPr>
          <a:xfrm rot="5400000" flipH="1" flipV="1">
            <a:off x="1318807" y="702784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0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20027" y="6803448"/>
            <a:ext cx="234417" cy="302400"/>
          </a:xfrm>
          <a:prstGeom prst="rect">
            <a:avLst/>
          </a:prstGeom>
          <a:noFill/>
        </p:spPr>
      </p:pic>
      <p:sp>
        <p:nvSpPr>
          <p:cNvPr id="1171" name="TextBox 1170"/>
          <p:cNvSpPr txBox="1"/>
          <p:nvPr/>
        </p:nvSpPr>
        <p:spPr>
          <a:xfrm>
            <a:off x="983767" y="6797768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#2</a:t>
            </a:r>
          </a:p>
          <a:p>
            <a:pPr algn="ctr"/>
            <a:r>
              <a:rPr lang="en-US" altLang="ko-KR" sz="600" smtClean="0"/>
              <a:t>172.16.166.22</a:t>
            </a:r>
          </a:p>
          <a:p>
            <a:pPr algn="ctr"/>
            <a:r>
              <a:rPr lang="en-US" altLang="ko-KR" sz="600" smtClean="0"/>
              <a:t>172.16.167.22</a:t>
            </a:r>
          </a:p>
        </p:txBody>
      </p:sp>
      <p:sp>
        <p:nvSpPr>
          <p:cNvPr id="1173" name="Rectangle 135"/>
          <p:cNvSpPr>
            <a:spLocks noChangeArrowheads="1"/>
          </p:cNvSpPr>
          <p:nvPr/>
        </p:nvSpPr>
        <p:spPr bwMode="auto">
          <a:xfrm>
            <a:off x="1133550" y="7492362"/>
            <a:ext cx="619200" cy="43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74" name="Rectangle 43"/>
          <p:cNvSpPr>
            <a:spLocks noChangeArrowheads="1"/>
          </p:cNvSpPr>
          <p:nvPr/>
        </p:nvSpPr>
        <p:spPr bwMode="auto">
          <a:xfrm>
            <a:off x="1151843" y="759730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Tmax </a:t>
            </a:r>
            <a:r>
              <a:rPr lang="en-US" altLang="ko-KR" sz="400">
                <a:latin typeface="+mn-ea"/>
              </a:rPr>
              <a:t>WebToB </a:t>
            </a:r>
            <a:r>
              <a:rPr lang="en-US" altLang="ko-KR" sz="400" smtClean="0">
                <a:latin typeface="+mn-ea"/>
              </a:rPr>
              <a:t>3.2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75" name="Rectangle 43"/>
          <p:cNvSpPr>
            <a:spLocks noChangeArrowheads="1"/>
          </p:cNvSpPr>
          <p:nvPr/>
        </p:nvSpPr>
        <p:spPr bwMode="auto">
          <a:xfrm>
            <a:off x="1151843" y="768188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Jrules </a:t>
            </a:r>
            <a:r>
              <a:rPr lang="en-US" altLang="ko-KR" sz="400">
                <a:latin typeface="+mn-ea"/>
              </a:rPr>
              <a:t>5.1.2 (Rule</a:t>
            </a:r>
            <a:r>
              <a:rPr lang="ko-KR" altLang="en-US" sz="400">
                <a:latin typeface="+mn-ea"/>
              </a:rPr>
              <a:t>엔진</a:t>
            </a:r>
            <a:r>
              <a:rPr lang="en-US" altLang="ko-KR" sz="40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76" name="Rectangle 43"/>
          <p:cNvSpPr>
            <a:spLocks noChangeArrowheads="1"/>
          </p:cNvSpPr>
          <p:nvPr/>
        </p:nvSpPr>
        <p:spPr bwMode="auto">
          <a:xfrm>
            <a:off x="1151843" y="776646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EZGen </a:t>
            </a:r>
            <a:r>
              <a:rPr lang="en-US" altLang="ko-KR" sz="400">
                <a:latin typeface="+mn-ea"/>
              </a:rPr>
              <a:t>(Reporting </a:t>
            </a:r>
            <a:r>
              <a:rPr lang="ko-KR" altLang="en-US" sz="400">
                <a:latin typeface="+mn-ea"/>
              </a:rPr>
              <a:t>엔진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>
              <a:latin typeface="+mn-ea"/>
            </a:endParaRPr>
          </a:p>
        </p:txBody>
      </p:sp>
      <p:sp>
        <p:nvSpPr>
          <p:cNvPr id="1177" name="Rectangle 43"/>
          <p:cNvSpPr>
            <a:spLocks noChangeArrowheads="1"/>
          </p:cNvSpPr>
          <p:nvPr/>
        </p:nvSpPr>
        <p:spPr bwMode="auto">
          <a:xfrm>
            <a:off x="1151843" y="785106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SMS Client</a:t>
            </a:r>
            <a:endParaRPr lang="ko-KR" altLang="en-US" sz="400">
              <a:latin typeface="+mn-ea"/>
            </a:endParaRPr>
          </a:p>
        </p:txBody>
      </p:sp>
      <p:sp>
        <p:nvSpPr>
          <p:cNvPr id="1179" name="Rectangle 135"/>
          <p:cNvSpPr>
            <a:spLocks noChangeArrowheads="1"/>
          </p:cNvSpPr>
          <p:nvPr/>
        </p:nvSpPr>
        <p:spPr bwMode="auto">
          <a:xfrm>
            <a:off x="1777773" y="7492362"/>
            <a:ext cx="619200" cy="43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80" name="Rectangle 43"/>
          <p:cNvSpPr>
            <a:spLocks noChangeArrowheads="1"/>
          </p:cNvSpPr>
          <p:nvPr/>
        </p:nvSpPr>
        <p:spPr bwMode="auto">
          <a:xfrm>
            <a:off x="1796066" y="751272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SunOS </a:t>
            </a:r>
            <a:r>
              <a:rPr lang="en-US" altLang="ko-KR" sz="400">
                <a:latin typeface="+mn-ea"/>
              </a:rPr>
              <a:t>9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81" name="Rectangle 43"/>
          <p:cNvSpPr>
            <a:spLocks noChangeArrowheads="1"/>
          </p:cNvSpPr>
          <p:nvPr/>
        </p:nvSpPr>
        <p:spPr bwMode="auto">
          <a:xfrm>
            <a:off x="1796066" y="759730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Jeus 3.3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185" name="직선 연결선 1184"/>
          <p:cNvCxnSpPr/>
          <p:nvPr/>
        </p:nvCxnSpPr>
        <p:spPr>
          <a:xfrm rot="5400000" flipH="1" flipV="1">
            <a:off x="1964612" y="702784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6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65832" y="6803448"/>
            <a:ext cx="234417" cy="302400"/>
          </a:xfrm>
          <a:prstGeom prst="rect">
            <a:avLst/>
          </a:prstGeom>
          <a:noFill/>
        </p:spPr>
      </p:pic>
      <p:sp>
        <p:nvSpPr>
          <p:cNvPr id="1187" name="TextBox 1186"/>
          <p:cNvSpPr txBox="1"/>
          <p:nvPr/>
        </p:nvSpPr>
        <p:spPr>
          <a:xfrm>
            <a:off x="1629572" y="6797768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</a:p>
          <a:p>
            <a:pPr algn="ctr"/>
            <a:r>
              <a:rPr lang="en-US" altLang="ko-KR" sz="600" smtClean="0"/>
              <a:t>172.16.163.23</a:t>
            </a:r>
          </a:p>
          <a:p>
            <a:pPr algn="ctr"/>
            <a:r>
              <a:rPr lang="en-US" altLang="ko-KR" sz="600" smtClean="0"/>
              <a:t>172.16.167.23</a:t>
            </a:r>
          </a:p>
        </p:txBody>
      </p:sp>
      <p:sp>
        <p:nvSpPr>
          <p:cNvPr id="1188" name="Rectangle 43"/>
          <p:cNvSpPr>
            <a:spLocks noChangeArrowheads="1"/>
          </p:cNvSpPr>
          <p:nvPr/>
        </p:nvSpPr>
        <p:spPr bwMode="auto">
          <a:xfrm>
            <a:off x="1151843" y="751272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Tmax </a:t>
            </a:r>
            <a:r>
              <a:rPr lang="en-US" altLang="ko-KR" sz="400">
                <a:latin typeface="+mn-ea"/>
              </a:rPr>
              <a:t>WebToB </a:t>
            </a:r>
            <a:r>
              <a:rPr lang="en-US" altLang="ko-KR" sz="400" smtClean="0">
                <a:latin typeface="+mn-ea"/>
              </a:rPr>
              <a:t>3.2</a:t>
            </a:r>
            <a:endParaRPr lang="ko-KR" altLang="en-US" sz="400" dirty="0">
              <a:latin typeface="+mn-ea"/>
            </a:endParaRPr>
          </a:p>
        </p:txBody>
      </p:sp>
      <p:sp>
        <p:nvSpPr>
          <p:cNvPr id="926" name="직사각형 925"/>
          <p:cNvSpPr/>
          <p:nvPr/>
        </p:nvSpPr>
        <p:spPr>
          <a:xfrm>
            <a:off x="570745" y="4868416"/>
            <a:ext cx="8074800" cy="472027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927" name="TextBox 30"/>
          <p:cNvSpPr txBox="1"/>
          <p:nvPr/>
        </p:nvSpPr>
        <p:spPr>
          <a:xfrm>
            <a:off x="570746" y="4872405"/>
            <a:ext cx="8078400" cy="14205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900" b="1" smtClean="0"/>
              <a:t>  </a:t>
            </a:r>
            <a:r>
              <a:rPr lang="ko-KR" altLang="en-US" sz="900" b="1" smtClean="0"/>
              <a:t>시설물 관리</a:t>
            </a:r>
            <a:endParaRPr lang="ko-KR" altLang="en-US" sz="900" b="1"/>
          </a:p>
        </p:txBody>
      </p:sp>
      <p:sp>
        <p:nvSpPr>
          <p:cNvPr id="994" name="직사각형 993"/>
          <p:cNvSpPr/>
          <p:nvPr/>
        </p:nvSpPr>
        <p:spPr>
          <a:xfrm>
            <a:off x="5418484" y="5116817"/>
            <a:ext cx="3091341" cy="137566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cxnSp>
        <p:nvCxnSpPr>
          <p:cNvPr id="995" name="직선 연결선 994"/>
          <p:cNvCxnSpPr/>
          <p:nvPr/>
        </p:nvCxnSpPr>
        <p:spPr>
          <a:xfrm rot="5400000" flipH="1" flipV="1">
            <a:off x="5785917" y="550957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6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87137" y="5285177"/>
            <a:ext cx="234417" cy="302400"/>
          </a:xfrm>
          <a:prstGeom prst="rect">
            <a:avLst/>
          </a:prstGeom>
          <a:noFill/>
        </p:spPr>
      </p:pic>
      <p:sp>
        <p:nvSpPr>
          <p:cNvPr id="997" name="TextBox 996"/>
          <p:cNvSpPr txBox="1"/>
          <p:nvPr/>
        </p:nvSpPr>
        <p:spPr>
          <a:xfrm>
            <a:off x="5450877" y="5279497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WEBWAS #1</a:t>
            </a:r>
          </a:p>
          <a:p>
            <a:pPr algn="ctr"/>
            <a:r>
              <a:rPr lang="en-US" altLang="ko-KR" sz="600" smtClean="0"/>
              <a:t>180.148.181.99</a:t>
            </a:r>
          </a:p>
          <a:p>
            <a:pPr algn="ctr"/>
            <a:r>
              <a:rPr lang="en-US" altLang="ko-KR" sz="600" smtClean="0"/>
              <a:t>128.200.100.165</a:t>
            </a:r>
          </a:p>
        </p:txBody>
      </p:sp>
      <p:cxnSp>
        <p:nvCxnSpPr>
          <p:cNvPr id="998" name="직선 연결선 997"/>
          <p:cNvCxnSpPr/>
          <p:nvPr/>
        </p:nvCxnSpPr>
        <p:spPr>
          <a:xfrm>
            <a:off x="5485716" y="5633557"/>
            <a:ext cx="3007056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4" name="Rectangle 135"/>
          <p:cNvSpPr>
            <a:spLocks noChangeArrowheads="1"/>
          </p:cNvSpPr>
          <p:nvPr/>
        </p:nvSpPr>
        <p:spPr bwMode="auto">
          <a:xfrm>
            <a:off x="5600660" y="5981081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09" name="Rectangle 43"/>
          <p:cNvSpPr>
            <a:spLocks noChangeArrowheads="1"/>
          </p:cNvSpPr>
          <p:nvPr/>
        </p:nvSpPr>
        <p:spPr bwMode="auto">
          <a:xfrm>
            <a:off x="5618953" y="600144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 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10" name="Rectangle 43"/>
          <p:cNvSpPr>
            <a:spLocks noChangeArrowheads="1"/>
          </p:cNvSpPr>
          <p:nvPr/>
        </p:nvSpPr>
        <p:spPr bwMode="auto">
          <a:xfrm>
            <a:off x="5618953" y="608602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 WebToB 4.1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11" name="Rectangle 43"/>
          <p:cNvSpPr>
            <a:spLocks noChangeArrowheads="1"/>
          </p:cNvSpPr>
          <p:nvPr/>
        </p:nvSpPr>
        <p:spPr bwMode="auto">
          <a:xfrm>
            <a:off x="5618953" y="617060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12" name="Rectangle 43"/>
          <p:cNvSpPr>
            <a:spLocks noChangeArrowheads="1"/>
          </p:cNvSpPr>
          <p:nvPr/>
        </p:nvSpPr>
        <p:spPr bwMode="auto">
          <a:xfrm>
            <a:off x="5618953" y="625518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  </a:t>
            </a:r>
            <a:r>
              <a:rPr lang="ko-KR" altLang="en-US" sz="400">
                <a:latin typeface="+mn-ea"/>
              </a:rPr>
              <a:t>오수처리시설원격관리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6982932" y="5280349"/>
            <a:ext cx="894778" cy="354059"/>
            <a:chOff x="6982932" y="5280349"/>
            <a:chExt cx="894778" cy="354059"/>
          </a:xfrm>
        </p:grpSpPr>
        <p:cxnSp>
          <p:nvCxnSpPr>
            <p:cNvPr id="1013" name="직선 연결선 1012"/>
            <p:cNvCxnSpPr/>
            <p:nvPr/>
          </p:nvCxnSpPr>
          <p:spPr>
            <a:xfrm rot="5400000" flipH="1" flipV="1">
              <a:off x="7317972" y="5510424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18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319192" y="5286029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021" name="TextBox 1020"/>
            <p:cNvSpPr txBox="1"/>
            <p:nvPr/>
          </p:nvSpPr>
          <p:spPr>
            <a:xfrm>
              <a:off x="6982932" y="5280349"/>
              <a:ext cx="894778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/>
                <a:t>센싱 </a:t>
              </a:r>
              <a:r>
                <a:rPr lang="en-US" altLang="ko-KR" sz="600"/>
                <a:t>DB #2</a:t>
              </a:r>
            </a:p>
            <a:p>
              <a:pPr algn="ctr"/>
              <a:r>
                <a:rPr lang="en-US" altLang="ko-KR" sz="600" smtClean="0"/>
                <a:t>172.16.166.83</a:t>
              </a:r>
              <a:endParaRPr lang="en-US" altLang="ko-KR" sz="600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7137478" y="5981933"/>
            <a:ext cx="619200" cy="356400"/>
            <a:chOff x="7137478" y="5981933"/>
            <a:chExt cx="619200" cy="356400"/>
          </a:xfrm>
        </p:grpSpPr>
        <p:sp>
          <p:nvSpPr>
            <p:cNvPr id="1029" name="Rectangle 135"/>
            <p:cNvSpPr>
              <a:spLocks noChangeArrowheads="1"/>
            </p:cNvSpPr>
            <p:nvPr/>
          </p:nvSpPr>
          <p:spPr bwMode="auto">
            <a:xfrm>
              <a:off x="7137478" y="5981933"/>
              <a:ext cx="619200" cy="35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030" name="Rectangle 43"/>
            <p:cNvSpPr>
              <a:spLocks noChangeArrowheads="1"/>
            </p:cNvSpPr>
            <p:nvPr/>
          </p:nvSpPr>
          <p:spPr bwMode="auto">
            <a:xfrm>
              <a:off x="7155771" y="600229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033" name="Rectangle 43"/>
            <p:cNvSpPr>
              <a:spLocks noChangeArrowheads="1"/>
            </p:cNvSpPr>
            <p:nvPr/>
          </p:nvSpPr>
          <p:spPr bwMode="auto">
            <a:xfrm>
              <a:off x="7155771" y="608687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040" name="Rectangle 43"/>
            <p:cNvSpPr>
              <a:spLocks noChangeArrowheads="1"/>
            </p:cNvSpPr>
            <p:nvPr/>
          </p:nvSpPr>
          <p:spPr bwMode="auto">
            <a:xfrm>
              <a:off x="7155771" y="6171457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041" name="Rectangle 43"/>
            <p:cNvSpPr>
              <a:spLocks noChangeArrowheads="1"/>
            </p:cNvSpPr>
            <p:nvPr/>
          </p:nvSpPr>
          <p:spPr bwMode="auto">
            <a:xfrm>
              <a:off x="7155771" y="6256038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sp>
        <p:nvSpPr>
          <p:cNvPr id="1050" name="TextBox 30"/>
          <p:cNvSpPr txBox="1"/>
          <p:nvPr/>
        </p:nvSpPr>
        <p:spPr>
          <a:xfrm>
            <a:off x="5443371" y="5139946"/>
            <a:ext cx="2486317" cy="107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b="1"/>
              <a:t> </a:t>
            </a:r>
            <a:r>
              <a:rPr lang="en-US" altLang="ko-KR" sz="700" b="1" smtClean="0"/>
              <a:t> </a:t>
            </a:r>
            <a:r>
              <a:rPr lang="ko-KR" altLang="en-US" sz="700" b="1" smtClean="0"/>
              <a:t>오수처리시설 </a:t>
            </a:r>
            <a:r>
              <a:rPr lang="ko-KR" altLang="en-US" sz="700" b="1"/>
              <a:t>원격관리</a:t>
            </a:r>
          </a:p>
        </p:txBody>
      </p:sp>
      <p:sp>
        <p:nvSpPr>
          <p:cNvPr id="957" name="직사각형 956"/>
          <p:cNvSpPr/>
          <p:nvPr/>
        </p:nvSpPr>
        <p:spPr>
          <a:xfrm>
            <a:off x="675386" y="5116817"/>
            <a:ext cx="3092400" cy="137659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958" name="TextBox 30"/>
          <p:cNvSpPr txBox="1"/>
          <p:nvPr/>
        </p:nvSpPr>
        <p:spPr>
          <a:xfrm>
            <a:off x="696542" y="5137381"/>
            <a:ext cx="2486317" cy="107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b="1" smtClean="0"/>
              <a:t>  </a:t>
            </a:r>
            <a:r>
              <a:rPr lang="ko-KR" altLang="en-US" sz="700" b="1" smtClean="0"/>
              <a:t>전기시설물 원격관리</a:t>
            </a:r>
            <a:r>
              <a:rPr lang="en-US" altLang="ko-KR" sz="700" b="1" smtClean="0"/>
              <a:t>, </a:t>
            </a:r>
            <a:r>
              <a:rPr lang="ko-KR" altLang="en-US" sz="700" b="1" smtClean="0"/>
              <a:t>터널통합 원격관리</a:t>
            </a:r>
            <a:endParaRPr lang="ko-KR" altLang="en-US" sz="700" b="1"/>
          </a:p>
        </p:txBody>
      </p:sp>
      <p:cxnSp>
        <p:nvCxnSpPr>
          <p:cNvPr id="962" name="직선 연결선 961"/>
          <p:cNvCxnSpPr/>
          <p:nvPr/>
        </p:nvCxnSpPr>
        <p:spPr>
          <a:xfrm>
            <a:off x="719837" y="5630992"/>
            <a:ext cx="3007056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18"/>
          <p:cNvGrpSpPr/>
          <p:nvPr/>
        </p:nvGrpSpPr>
        <p:grpSpPr>
          <a:xfrm>
            <a:off x="1840443" y="5978539"/>
            <a:ext cx="619200" cy="356400"/>
            <a:chOff x="2431759" y="5978539"/>
            <a:chExt cx="619200" cy="356400"/>
          </a:xfrm>
        </p:grpSpPr>
        <p:sp>
          <p:nvSpPr>
            <p:cNvPr id="976" name="Rectangle 135"/>
            <p:cNvSpPr>
              <a:spLocks noChangeArrowheads="1"/>
            </p:cNvSpPr>
            <p:nvPr/>
          </p:nvSpPr>
          <p:spPr bwMode="auto">
            <a:xfrm>
              <a:off x="2431759" y="5978539"/>
              <a:ext cx="619200" cy="35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977" name="Rectangle 43"/>
            <p:cNvSpPr>
              <a:spLocks noChangeArrowheads="1"/>
            </p:cNvSpPr>
            <p:nvPr/>
          </p:nvSpPr>
          <p:spPr bwMode="auto">
            <a:xfrm>
              <a:off x="2450052" y="5998901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>
                  <a:latin typeface="+mn-ea"/>
                </a:rPr>
                <a:t> </a:t>
              </a:r>
              <a:r>
                <a:rPr lang="en-US" altLang="ko-KR" sz="400" smtClean="0">
                  <a:latin typeface="+mn-ea"/>
                </a:rPr>
                <a:t> Solaris 5.9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978" name="Rectangle 43"/>
            <p:cNvSpPr>
              <a:spLocks noChangeArrowheads="1"/>
            </p:cNvSpPr>
            <p:nvPr/>
          </p:nvSpPr>
          <p:spPr bwMode="auto">
            <a:xfrm>
              <a:off x="2450052" y="608348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>
                  <a:latin typeface="+mn-ea"/>
                </a:rPr>
                <a:t> </a:t>
              </a:r>
              <a:r>
                <a:rPr lang="en-US" altLang="ko-KR" sz="400" smtClean="0">
                  <a:latin typeface="+mn-ea"/>
                </a:rPr>
                <a:t> 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979" name="Rectangle 43"/>
            <p:cNvSpPr>
              <a:spLocks noChangeArrowheads="1"/>
            </p:cNvSpPr>
            <p:nvPr/>
          </p:nvSpPr>
          <p:spPr bwMode="auto">
            <a:xfrm>
              <a:off x="2450052" y="6168063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980" name="Rectangle 43"/>
            <p:cNvSpPr>
              <a:spLocks noChangeArrowheads="1"/>
            </p:cNvSpPr>
            <p:nvPr/>
          </p:nvSpPr>
          <p:spPr bwMode="auto">
            <a:xfrm>
              <a:off x="2450052" y="6252644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cxnSp>
        <p:nvCxnSpPr>
          <p:cNvPr id="1060" name="직선 화살표 연결선 1059"/>
          <p:cNvCxnSpPr/>
          <p:nvPr/>
        </p:nvCxnSpPr>
        <p:spPr>
          <a:xfrm>
            <a:off x="1714098" y="5428257"/>
            <a:ext cx="180000" cy="0"/>
          </a:xfrm>
          <a:prstGeom prst="straightConnector1">
            <a:avLst/>
          </a:prstGeom>
          <a:ln w="6350">
            <a:solidFill>
              <a:srgbClr val="FF000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그룹 17"/>
          <p:cNvGrpSpPr/>
          <p:nvPr/>
        </p:nvGrpSpPr>
        <p:grpSpPr>
          <a:xfrm>
            <a:off x="1690660" y="5276955"/>
            <a:ext cx="894778" cy="354059"/>
            <a:chOff x="2281976" y="5276955"/>
            <a:chExt cx="894778" cy="354059"/>
          </a:xfrm>
        </p:grpSpPr>
        <p:cxnSp>
          <p:nvCxnSpPr>
            <p:cNvPr id="1064" name="직선 연결선 1063"/>
            <p:cNvCxnSpPr/>
            <p:nvPr/>
          </p:nvCxnSpPr>
          <p:spPr>
            <a:xfrm rot="5400000" flipH="1" flipV="1">
              <a:off x="2617016" y="5507030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67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618236" y="5282635"/>
              <a:ext cx="234417" cy="3024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068" name="TextBox 1067"/>
            <p:cNvSpPr txBox="1"/>
            <p:nvPr/>
          </p:nvSpPr>
          <p:spPr>
            <a:xfrm>
              <a:off x="2281976" y="5276955"/>
              <a:ext cx="89477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센싱 </a:t>
              </a:r>
              <a:r>
                <a:rPr lang="en-US" altLang="ko-KR" sz="600" smtClean="0"/>
                <a:t>DB #2</a:t>
              </a:r>
            </a:p>
            <a:p>
              <a:pPr algn="ctr"/>
              <a:r>
                <a:rPr lang="en-US" altLang="ko-KR" sz="600" smtClean="0"/>
                <a:t>172.16.166.70</a:t>
              </a:r>
            </a:p>
            <a:p>
              <a:pPr algn="ctr"/>
              <a:r>
                <a:rPr lang="en-US" altLang="ko-KR" sz="600" smtClean="0"/>
                <a:t>172.16.167.70</a:t>
              </a:r>
            </a:p>
          </p:txBody>
        </p:sp>
      </p:grpSp>
      <p:sp>
        <p:nvSpPr>
          <p:cNvPr id="1069" name="직사각형 1068"/>
          <p:cNvSpPr/>
          <p:nvPr/>
        </p:nvSpPr>
        <p:spPr>
          <a:xfrm>
            <a:off x="5418484" y="6627386"/>
            <a:ext cx="3091341" cy="1386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1070" name="TextBox 30"/>
          <p:cNvSpPr txBox="1"/>
          <p:nvPr/>
        </p:nvSpPr>
        <p:spPr>
          <a:xfrm>
            <a:off x="5444701" y="6648079"/>
            <a:ext cx="2486317" cy="107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b="1"/>
              <a:t> </a:t>
            </a:r>
            <a:r>
              <a:rPr lang="en-US" altLang="ko-KR" sz="700" b="1" smtClean="0"/>
              <a:t> </a:t>
            </a:r>
            <a:r>
              <a:rPr lang="ko-KR" altLang="en-US" sz="700" b="1" smtClean="0"/>
              <a:t>스마트제한차량분석</a:t>
            </a:r>
            <a:endParaRPr lang="ko-KR" altLang="en-US" sz="700" b="1"/>
          </a:p>
        </p:txBody>
      </p:sp>
      <p:cxnSp>
        <p:nvCxnSpPr>
          <p:cNvPr id="1072" name="직선 연결선 1071"/>
          <p:cNvCxnSpPr/>
          <p:nvPr/>
        </p:nvCxnSpPr>
        <p:spPr>
          <a:xfrm rot="5400000" flipH="1" flipV="1">
            <a:off x="6111307" y="701770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8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12527" y="6793310"/>
            <a:ext cx="234417" cy="302400"/>
          </a:xfrm>
          <a:prstGeom prst="rect">
            <a:avLst/>
          </a:prstGeom>
          <a:noFill/>
        </p:spPr>
      </p:pic>
      <p:cxnSp>
        <p:nvCxnSpPr>
          <p:cNvPr id="1079" name="직선 연결선 1078"/>
          <p:cNvCxnSpPr/>
          <p:nvPr/>
        </p:nvCxnSpPr>
        <p:spPr>
          <a:xfrm>
            <a:off x="5487046" y="7141690"/>
            <a:ext cx="3007056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1" name="Rectangle 135"/>
          <p:cNvSpPr>
            <a:spLocks noChangeArrowheads="1"/>
          </p:cNvSpPr>
          <p:nvPr/>
        </p:nvSpPr>
        <p:spPr bwMode="auto">
          <a:xfrm>
            <a:off x="5926050" y="7482225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83" name="Rectangle 43"/>
          <p:cNvSpPr>
            <a:spLocks noChangeArrowheads="1"/>
          </p:cNvSpPr>
          <p:nvPr/>
        </p:nvSpPr>
        <p:spPr bwMode="auto">
          <a:xfrm>
            <a:off x="5944343" y="750258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89" name="Rectangle 43"/>
          <p:cNvSpPr>
            <a:spLocks noChangeArrowheads="1"/>
          </p:cNvSpPr>
          <p:nvPr/>
        </p:nvSpPr>
        <p:spPr bwMode="auto">
          <a:xfrm>
            <a:off x="5944343" y="758716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WebToB 4.1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94" name="Rectangle 43"/>
          <p:cNvSpPr>
            <a:spLocks noChangeArrowheads="1"/>
          </p:cNvSpPr>
          <p:nvPr/>
        </p:nvSpPr>
        <p:spPr bwMode="auto">
          <a:xfrm>
            <a:off x="5944343" y="767174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00" name="Rectangle 43"/>
          <p:cNvSpPr>
            <a:spLocks noChangeArrowheads="1"/>
          </p:cNvSpPr>
          <p:nvPr/>
        </p:nvSpPr>
        <p:spPr bwMode="auto">
          <a:xfrm>
            <a:off x="5944343" y="775633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03" name="Rectangle 135"/>
          <p:cNvSpPr>
            <a:spLocks noChangeArrowheads="1"/>
          </p:cNvSpPr>
          <p:nvPr/>
        </p:nvSpPr>
        <p:spPr bwMode="auto">
          <a:xfrm>
            <a:off x="6558533" y="7482475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09" name="Rectangle 43"/>
          <p:cNvSpPr>
            <a:spLocks noChangeArrowheads="1"/>
          </p:cNvSpPr>
          <p:nvPr/>
        </p:nvSpPr>
        <p:spPr bwMode="auto">
          <a:xfrm>
            <a:off x="6576826" y="750283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10" name="Rectangle 43"/>
          <p:cNvSpPr>
            <a:spLocks noChangeArrowheads="1"/>
          </p:cNvSpPr>
          <p:nvPr/>
        </p:nvSpPr>
        <p:spPr bwMode="auto">
          <a:xfrm>
            <a:off x="6576826" y="758741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13" name="Rectangle 43"/>
          <p:cNvSpPr>
            <a:spLocks noChangeArrowheads="1"/>
          </p:cNvSpPr>
          <p:nvPr/>
        </p:nvSpPr>
        <p:spPr bwMode="auto">
          <a:xfrm>
            <a:off x="6576826" y="767199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ko-KR" altLang="en-US" sz="400" smtClean="0">
                <a:latin typeface="+mn-ea"/>
              </a:rPr>
              <a:t>  스마트제한차량분석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14" name="Rectangle 43"/>
          <p:cNvSpPr>
            <a:spLocks noChangeArrowheads="1"/>
          </p:cNvSpPr>
          <p:nvPr/>
        </p:nvSpPr>
        <p:spPr bwMode="auto">
          <a:xfrm>
            <a:off x="6576826" y="77565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16" name="Rectangle 135"/>
          <p:cNvSpPr>
            <a:spLocks noChangeArrowheads="1"/>
          </p:cNvSpPr>
          <p:nvPr/>
        </p:nvSpPr>
        <p:spPr bwMode="auto">
          <a:xfrm>
            <a:off x="7193423" y="7482248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17" name="Rectangle 43"/>
          <p:cNvSpPr>
            <a:spLocks noChangeArrowheads="1"/>
          </p:cNvSpPr>
          <p:nvPr/>
        </p:nvSpPr>
        <p:spPr bwMode="auto">
          <a:xfrm>
            <a:off x="7211716" y="750261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18" name="Rectangle 43"/>
          <p:cNvSpPr>
            <a:spLocks noChangeArrowheads="1"/>
          </p:cNvSpPr>
          <p:nvPr/>
        </p:nvSpPr>
        <p:spPr bwMode="auto">
          <a:xfrm>
            <a:off x="7211716" y="758719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Oracle 11g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19" name="Rectangle 43"/>
          <p:cNvSpPr>
            <a:spLocks noChangeArrowheads="1"/>
          </p:cNvSpPr>
          <p:nvPr/>
        </p:nvSpPr>
        <p:spPr bwMode="auto">
          <a:xfrm>
            <a:off x="7211716" y="767177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20" name="Rectangle 43"/>
          <p:cNvSpPr>
            <a:spLocks noChangeArrowheads="1"/>
          </p:cNvSpPr>
          <p:nvPr/>
        </p:nvSpPr>
        <p:spPr bwMode="auto">
          <a:xfrm>
            <a:off x="7211716" y="775635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124" name="직선 연결선 1123"/>
          <p:cNvCxnSpPr/>
          <p:nvPr/>
        </p:nvCxnSpPr>
        <p:spPr>
          <a:xfrm rot="5400000" flipH="1" flipV="1">
            <a:off x="8015709" y="701855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016929" y="6794162"/>
            <a:ext cx="234417" cy="302400"/>
          </a:xfrm>
          <a:prstGeom prst="rect">
            <a:avLst/>
          </a:prstGeom>
          <a:noFill/>
        </p:spPr>
      </p:pic>
      <p:sp>
        <p:nvSpPr>
          <p:cNvPr id="1132" name="TextBox 1131"/>
          <p:cNvSpPr txBox="1"/>
          <p:nvPr/>
        </p:nvSpPr>
        <p:spPr>
          <a:xfrm>
            <a:off x="7680669" y="6788482"/>
            <a:ext cx="89477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수집서버 </a:t>
            </a:r>
            <a:r>
              <a:rPr lang="en-US" altLang="ko-KR" sz="600" smtClean="0"/>
              <a:t>#3</a:t>
            </a:r>
          </a:p>
          <a:p>
            <a:pPr algn="ctr"/>
            <a:r>
              <a:rPr lang="en-US" altLang="ko-KR" sz="600" smtClean="0"/>
              <a:t>172.16.162.61</a:t>
            </a:r>
          </a:p>
          <a:p>
            <a:pPr algn="ctr"/>
            <a:r>
              <a:rPr lang="en-US" altLang="ko-KR" sz="600" smtClean="0"/>
              <a:t>172.16.162.62</a:t>
            </a:r>
          </a:p>
          <a:p>
            <a:pPr algn="ctr"/>
            <a:r>
              <a:rPr lang="en-US" altLang="ko-KR" sz="600" smtClean="0"/>
              <a:t>172.16.162.63</a:t>
            </a:r>
          </a:p>
        </p:txBody>
      </p:sp>
      <p:sp>
        <p:nvSpPr>
          <p:cNvPr id="1139" name="Rectangle 135"/>
          <p:cNvSpPr>
            <a:spLocks noChangeArrowheads="1"/>
          </p:cNvSpPr>
          <p:nvPr/>
        </p:nvSpPr>
        <p:spPr bwMode="auto">
          <a:xfrm>
            <a:off x="7830452" y="7483077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40" name="Rectangle 43"/>
          <p:cNvSpPr>
            <a:spLocks noChangeArrowheads="1"/>
          </p:cNvSpPr>
          <p:nvPr/>
        </p:nvSpPr>
        <p:spPr bwMode="auto">
          <a:xfrm>
            <a:off x="7848745" y="750343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41" name="Rectangle 43"/>
          <p:cNvSpPr>
            <a:spLocks noChangeArrowheads="1"/>
          </p:cNvSpPr>
          <p:nvPr/>
        </p:nvSpPr>
        <p:spPr bwMode="auto">
          <a:xfrm>
            <a:off x="7848745" y="758802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42" name="Rectangle 43"/>
          <p:cNvSpPr>
            <a:spLocks noChangeArrowheads="1"/>
          </p:cNvSpPr>
          <p:nvPr/>
        </p:nvSpPr>
        <p:spPr bwMode="auto">
          <a:xfrm>
            <a:off x="7848745" y="767260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43" name="Rectangle 43"/>
          <p:cNvSpPr>
            <a:spLocks noChangeArrowheads="1"/>
          </p:cNvSpPr>
          <p:nvPr/>
        </p:nvSpPr>
        <p:spPr bwMode="auto">
          <a:xfrm>
            <a:off x="7848745" y="775718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161" name="직선 화살표 연결선 1160"/>
          <p:cNvCxnSpPr/>
          <p:nvPr/>
        </p:nvCxnSpPr>
        <p:spPr>
          <a:xfrm>
            <a:off x="7099760" y="6931810"/>
            <a:ext cx="174625" cy="0"/>
          </a:xfrm>
          <a:prstGeom prst="straightConnector1">
            <a:avLst/>
          </a:prstGeom>
          <a:ln w="6350">
            <a:solidFill>
              <a:srgbClr val="FF000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2" name="직선 연결선 1161"/>
          <p:cNvCxnSpPr/>
          <p:nvPr/>
        </p:nvCxnSpPr>
        <p:spPr>
          <a:xfrm rot="5400000" flipH="1" flipV="1">
            <a:off x="6743790" y="701795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3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745010" y="6793560"/>
            <a:ext cx="234417" cy="302400"/>
          </a:xfrm>
          <a:prstGeom prst="rect">
            <a:avLst/>
          </a:prstGeom>
          <a:noFill/>
        </p:spPr>
      </p:pic>
      <p:cxnSp>
        <p:nvCxnSpPr>
          <p:cNvPr id="1164" name="직선 연결선 1163"/>
          <p:cNvCxnSpPr/>
          <p:nvPr/>
        </p:nvCxnSpPr>
        <p:spPr>
          <a:xfrm rot="5400000" flipH="1" flipV="1">
            <a:off x="7378680" y="7017728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5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79900" y="6793333"/>
            <a:ext cx="234417" cy="302400"/>
          </a:xfrm>
          <a:prstGeom prst="rect">
            <a:avLst/>
          </a:prstGeom>
          <a:noFill/>
        </p:spPr>
      </p:pic>
      <p:sp>
        <p:nvSpPr>
          <p:cNvPr id="1166" name="TextBox 1165"/>
          <p:cNvSpPr txBox="1"/>
          <p:nvPr/>
        </p:nvSpPr>
        <p:spPr>
          <a:xfrm>
            <a:off x="7043640" y="6787653"/>
            <a:ext cx="894778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센싱</a:t>
            </a:r>
            <a:r>
              <a:rPr lang="en-US" altLang="ko-KR" sz="600" smtClean="0"/>
              <a:t>DB #1</a:t>
            </a:r>
          </a:p>
          <a:p>
            <a:pPr algn="ctr"/>
            <a:r>
              <a:rPr lang="en-US" altLang="ko-KR" sz="600" smtClean="0"/>
              <a:t>172.16.162.84</a:t>
            </a:r>
          </a:p>
        </p:txBody>
      </p:sp>
      <p:sp>
        <p:nvSpPr>
          <p:cNvPr id="1167" name="TextBox 1166"/>
          <p:cNvSpPr txBox="1"/>
          <p:nvPr/>
        </p:nvSpPr>
        <p:spPr>
          <a:xfrm>
            <a:off x="5776267" y="6787630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#2</a:t>
            </a:r>
          </a:p>
          <a:p>
            <a:pPr algn="ctr"/>
            <a:r>
              <a:rPr lang="en-US" altLang="ko-KR" sz="600" smtClean="0"/>
              <a:t>172.16.162.116</a:t>
            </a:r>
          </a:p>
          <a:p>
            <a:pPr algn="ctr"/>
            <a:r>
              <a:rPr lang="en-US" altLang="ko-KR" sz="600" smtClean="0"/>
              <a:t>172.16.163.116</a:t>
            </a:r>
          </a:p>
        </p:txBody>
      </p:sp>
      <p:sp>
        <p:nvSpPr>
          <p:cNvPr id="1189" name="직사각형 1188"/>
          <p:cNvSpPr/>
          <p:nvPr/>
        </p:nvSpPr>
        <p:spPr>
          <a:xfrm>
            <a:off x="675387" y="8119062"/>
            <a:ext cx="3748848" cy="1356742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1190" name="TextBox 30"/>
          <p:cNvSpPr txBox="1"/>
          <p:nvPr/>
        </p:nvSpPr>
        <p:spPr>
          <a:xfrm>
            <a:off x="683493" y="8142766"/>
            <a:ext cx="2486317" cy="107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700" b="1" smtClean="0"/>
              <a:t>  정보통신 시설관리 모바일</a:t>
            </a:r>
            <a:r>
              <a:rPr lang="en-US" altLang="ko-KR" sz="700" b="1" smtClean="0"/>
              <a:t>, </a:t>
            </a:r>
            <a:r>
              <a:rPr lang="ko-KR" altLang="en-US" sz="700" b="1"/>
              <a:t>정보통신 </a:t>
            </a:r>
            <a:r>
              <a:rPr lang="ko-KR" altLang="en-US" sz="700" b="1" smtClean="0"/>
              <a:t>시설관리</a:t>
            </a:r>
            <a:endParaRPr lang="ko-KR" altLang="en-US" sz="700" b="1"/>
          </a:p>
        </p:txBody>
      </p:sp>
      <p:cxnSp>
        <p:nvCxnSpPr>
          <p:cNvPr id="1221" name="직선 연결선 1220"/>
          <p:cNvCxnSpPr/>
          <p:nvPr/>
        </p:nvCxnSpPr>
        <p:spPr>
          <a:xfrm rot="5400000" flipH="1" flipV="1">
            <a:off x="1305507" y="855637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2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06727" y="8331982"/>
            <a:ext cx="234417" cy="302400"/>
          </a:xfrm>
          <a:prstGeom prst="rect">
            <a:avLst/>
          </a:prstGeom>
          <a:noFill/>
        </p:spPr>
      </p:pic>
      <p:cxnSp>
        <p:nvCxnSpPr>
          <p:cNvPr id="1223" name="직선 연결선 1222"/>
          <p:cNvCxnSpPr/>
          <p:nvPr/>
        </p:nvCxnSpPr>
        <p:spPr>
          <a:xfrm>
            <a:off x="682596" y="8679510"/>
            <a:ext cx="3670635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1" name="Rectangle 135"/>
          <p:cNvSpPr>
            <a:spLocks noChangeArrowheads="1"/>
          </p:cNvSpPr>
          <p:nvPr/>
        </p:nvSpPr>
        <p:spPr bwMode="auto">
          <a:xfrm>
            <a:off x="1120250" y="9013864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2" name="Rectangle 43"/>
          <p:cNvSpPr>
            <a:spLocks noChangeArrowheads="1"/>
          </p:cNvSpPr>
          <p:nvPr/>
        </p:nvSpPr>
        <p:spPr bwMode="auto">
          <a:xfrm>
            <a:off x="1138543" y="903422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CentOS </a:t>
            </a:r>
            <a:r>
              <a:rPr lang="en-US" altLang="ko-KR" sz="400">
                <a:latin typeface="+mn-ea"/>
              </a:rPr>
              <a:t>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3" name="Rectangle 43"/>
          <p:cNvSpPr>
            <a:spLocks noChangeArrowheads="1"/>
          </p:cNvSpPr>
          <p:nvPr/>
        </p:nvSpPr>
        <p:spPr bwMode="auto">
          <a:xfrm>
            <a:off x="1138543" y="911880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Apache </a:t>
            </a:r>
            <a:r>
              <a:rPr lang="en-US" altLang="ko-KR" sz="400">
                <a:latin typeface="+mn-ea"/>
              </a:rPr>
              <a:t>WebServer 2.4.10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4" name="Rectangle 43"/>
          <p:cNvSpPr>
            <a:spLocks noChangeArrowheads="1"/>
          </p:cNvSpPr>
          <p:nvPr/>
        </p:nvSpPr>
        <p:spPr bwMode="auto">
          <a:xfrm>
            <a:off x="1138543" y="920338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36" name="Rectangle 43"/>
          <p:cNvSpPr>
            <a:spLocks noChangeArrowheads="1"/>
          </p:cNvSpPr>
          <p:nvPr/>
        </p:nvSpPr>
        <p:spPr bwMode="auto">
          <a:xfrm>
            <a:off x="1138543" y="928796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242" name="직선 연결선 1241"/>
          <p:cNvCxnSpPr/>
          <p:nvPr/>
        </p:nvCxnSpPr>
        <p:spPr>
          <a:xfrm rot="5400000" flipH="1" flipV="1">
            <a:off x="1941847" y="855637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43067" y="8331982"/>
            <a:ext cx="234417" cy="302400"/>
          </a:xfrm>
          <a:prstGeom prst="rect">
            <a:avLst/>
          </a:prstGeom>
          <a:noFill/>
        </p:spPr>
      </p:pic>
      <p:sp>
        <p:nvSpPr>
          <p:cNvPr id="1257" name="Rectangle 135"/>
          <p:cNvSpPr>
            <a:spLocks noChangeArrowheads="1"/>
          </p:cNvSpPr>
          <p:nvPr/>
        </p:nvSpPr>
        <p:spPr bwMode="auto">
          <a:xfrm>
            <a:off x="1755008" y="9013864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59" name="Rectangle 43"/>
          <p:cNvSpPr>
            <a:spLocks noChangeArrowheads="1"/>
          </p:cNvSpPr>
          <p:nvPr/>
        </p:nvSpPr>
        <p:spPr bwMode="auto">
          <a:xfrm>
            <a:off x="1773301" y="903422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CentOS </a:t>
            </a:r>
            <a:r>
              <a:rPr lang="en-US" altLang="ko-KR" sz="400">
                <a:latin typeface="+mn-ea"/>
              </a:rPr>
              <a:t>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60" name="Rectangle 43"/>
          <p:cNvSpPr>
            <a:spLocks noChangeArrowheads="1"/>
          </p:cNvSpPr>
          <p:nvPr/>
        </p:nvSpPr>
        <p:spPr bwMode="auto">
          <a:xfrm>
            <a:off x="1773301" y="911880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Tmax </a:t>
            </a:r>
            <a:r>
              <a:rPr lang="en-US" altLang="ko-KR" sz="400">
                <a:latin typeface="+mn-ea"/>
              </a:rPr>
              <a:t>WebToB 4.1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61" name="Rectangle 43"/>
          <p:cNvSpPr>
            <a:spLocks noChangeArrowheads="1"/>
          </p:cNvSpPr>
          <p:nvPr/>
        </p:nvSpPr>
        <p:spPr bwMode="auto">
          <a:xfrm>
            <a:off x="1773301" y="920338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67" name="Rectangle 43"/>
          <p:cNvSpPr>
            <a:spLocks noChangeArrowheads="1"/>
          </p:cNvSpPr>
          <p:nvPr/>
        </p:nvSpPr>
        <p:spPr bwMode="auto">
          <a:xfrm>
            <a:off x="1773301" y="928796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76" name="Rectangle 135"/>
          <p:cNvSpPr>
            <a:spLocks noChangeArrowheads="1"/>
          </p:cNvSpPr>
          <p:nvPr/>
        </p:nvSpPr>
        <p:spPr bwMode="auto">
          <a:xfrm>
            <a:off x="3065659" y="9013864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77" name="Rectangle 43"/>
          <p:cNvSpPr>
            <a:spLocks noChangeArrowheads="1"/>
          </p:cNvSpPr>
          <p:nvPr/>
        </p:nvSpPr>
        <p:spPr bwMode="auto">
          <a:xfrm>
            <a:off x="3083952" y="903422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CentOS </a:t>
            </a:r>
            <a:r>
              <a:rPr lang="en-US" altLang="ko-KR" sz="400">
                <a:latin typeface="+mn-ea"/>
              </a:rPr>
              <a:t>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78" name="Rectangle 43"/>
          <p:cNvSpPr>
            <a:spLocks noChangeArrowheads="1"/>
          </p:cNvSpPr>
          <p:nvPr/>
        </p:nvSpPr>
        <p:spPr bwMode="auto">
          <a:xfrm>
            <a:off x="3083952" y="911880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 WebToB 4.1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79" name="Rectangle 43"/>
          <p:cNvSpPr>
            <a:spLocks noChangeArrowheads="1"/>
          </p:cNvSpPr>
          <p:nvPr/>
        </p:nvSpPr>
        <p:spPr bwMode="auto">
          <a:xfrm>
            <a:off x="3083952" y="920338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Apache </a:t>
            </a:r>
            <a:r>
              <a:rPr lang="en-US" altLang="ko-KR" sz="400">
                <a:latin typeface="+mn-ea"/>
              </a:rPr>
              <a:t>Tomcat 7.0.57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80" name="Rectangle 43"/>
          <p:cNvSpPr>
            <a:spLocks noChangeArrowheads="1"/>
          </p:cNvSpPr>
          <p:nvPr/>
        </p:nvSpPr>
        <p:spPr bwMode="auto">
          <a:xfrm>
            <a:off x="3083952" y="928796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 smtClean="0">
                <a:latin typeface="+mn-ea"/>
              </a:rPr>
              <a:t>  </a:t>
            </a:r>
            <a:r>
              <a:rPr lang="ko-KR" altLang="en-US" sz="400" smtClean="0">
                <a:latin typeface="+mn-ea"/>
              </a:rPr>
              <a:t>정보통신시설관리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281" name="직선 연결선 1280"/>
          <p:cNvCxnSpPr/>
          <p:nvPr/>
        </p:nvCxnSpPr>
        <p:spPr>
          <a:xfrm rot="5400000" flipH="1" flipV="1">
            <a:off x="3885054" y="855637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3" name="Rectangle 135"/>
          <p:cNvSpPr>
            <a:spLocks noChangeArrowheads="1"/>
          </p:cNvSpPr>
          <p:nvPr/>
        </p:nvSpPr>
        <p:spPr bwMode="auto">
          <a:xfrm>
            <a:off x="3702977" y="9013864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84" name="Rectangle 43"/>
          <p:cNvSpPr>
            <a:spLocks noChangeArrowheads="1"/>
          </p:cNvSpPr>
          <p:nvPr/>
        </p:nvSpPr>
        <p:spPr bwMode="auto">
          <a:xfrm>
            <a:off x="3721270" y="903422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AIX 5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89" name="Rectangle 43"/>
          <p:cNvSpPr>
            <a:spLocks noChangeArrowheads="1"/>
          </p:cNvSpPr>
          <p:nvPr/>
        </p:nvSpPr>
        <p:spPr bwMode="auto">
          <a:xfrm>
            <a:off x="3721270" y="911880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Tibero </a:t>
            </a:r>
            <a:r>
              <a:rPr lang="en-US" altLang="ko-KR" sz="400">
                <a:latin typeface="+mn-ea"/>
              </a:rPr>
              <a:t>5.0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5" name="Rectangle 43"/>
          <p:cNvSpPr>
            <a:spLocks noChangeArrowheads="1"/>
          </p:cNvSpPr>
          <p:nvPr/>
        </p:nvSpPr>
        <p:spPr bwMode="auto">
          <a:xfrm>
            <a:off x="3721270" y="920338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98" name="Rectangle 43"/>
          <p:cNvSpPr>
            <a:spLocks noChangeArrowheads="1"/>
          </p:cNvSpPr>
          <p:nvPr/>
        </p:nvSpPr>
        <p:spPr bwMode="auto">
          <a:xfrm>
            <a:off x="3721270" y="928796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359" name="직선 화살표 연결선 1358"/>
          <p:cNvCxnSpPr/>
          <p:nvPr/>
        </p:nvCxnSpPr>
        <p:spPr>
          <a:xfrm>
            <a:off x="3620471" y="8487848"/>
            <a:ext cx="180000" cy="0"/>
          </a:xfrm>
          <a:prstGeom prst="straightConnector1">
            <a:avLst/>
          </a:prstGeom>
          <a:ln w="6350">
            <a:solidFill>
              <a:srgbClr val="FF000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61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86274" y="8331982"/>
            <a:ext cx="234417" cy="302400"/>
          </a:xfrm>
          <a:prstGeom prst="rect">
            <a:avLst/>
          </a:prstGeom>
          <a:noFill/>
        </p:spPr>
      </p:pic>
      <p:sp>
        <p:nvSpPr>
          <p:cNvPr id="1363" name="TextBox 1362"/>
          <p:cNvSpPr txBox="1"/>
          <p:nvPr/>
        </p:nvSpPr>
        <p:spPr>
          <a:xfrm>
            <a:off x="3550014" y="8326302"/>
            <a:ext cx="894778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정보통신시설</a:t>
            </a:r>
            <a:r>
              <a:rPr lang="en-US" altLang="ko-KR" sz="600" smtClean="0"/>
              <a:t>DB #1</a:t>
            </a:r>
          </a:p>
        </p:txBody>
      </p:sp>
      <p:sp>
        <p:nvSpPr>
          <p:cNvPr id="1386" name="TextBox 1385"/>
          <p:cNvSpPr txBox="1"/>
          <p:nvPr/>
        </p:nvSpPr>
        <p:spPr>
          <a:xfrm>
            <a:off x="970467" y="8326302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모바일</a:t>
            </a:r>
            <a:r>
              <a:rPr lang="en-US" altLang="ko-KR" sz="600" smtClean="0"/>
              <a:t>WEB #2</a:t>
            </a:r>
          </a:p>
          <a:p>
            <a:pPr algn="ctr"/>
            <a:r>
              <a:rPr lang="en-US" altLang="ko-KR" sz="600" smtClean="0"/>
              <a:t>128.200.121.55</a:t>
            </a:r>
          </a:p>
          <a:p>
            <a:pPr algn="ctr"/>
            <a:r>
              <a:rPr lang="en-US" altLang="ko-KR" sz="600" smtClean="0"/>
              <a:t>128.200.121.56</a:t>
            </a:r>
          </a:p>
        </p:txBody>
      </p:sp>
      <p:sp>
        <p:nvSpPr>
          <p:cNvPr id="1387" name="TextBox 1386"/>
          <p:cNvSpPr txBox="1"/>
          <p:nvPr/>
        </p:nvSpPr>
        <p:spPr>
          <a:xfrm>
            <a:off x="1606807" y="8326302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#1</a:t>
            </a:r>
          </a:p>
          <a:p>
            <a:pPr algn="ctr"/>
            <a:r>
              <a:rPr lang="en-US" altLang="ko-KR" sz="600" smtClean="0"/>
              <a:t>128.200.98.233</a:t>
            </a:r>
          </a:p>
          <a:p>
            <a:pPr algn="ctr"/>
            <a:r>
              <a:rPr lang="en-US" altLang="ko-KR" sz="600" smtClean="0"/>
              <a:t>180.148.181.29</a:t>
            </a:r>
          </a:p>
        </p:txBody>
      </p:sp>
      <p:sp>
        <p:nvSpPr>
          <p:cNvPr id="1191" name="직사각형 1190"/>
          <p:cNvSpPr/>
          <p:nvPr/>
        </p:nvSpPr>
        <p:spPr>
          <a:xfrm>
            <a:off x="5418484" y="8119062"/>
            <a:ext cx="3091341" cy="13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1192" name="TextBox 30"/>
          <p:cNvSpPr txBox="1"/>
          <p:nvPr/>
        </p:nvSpPr>
        <p:spPr>
          <a:xfrm>
            <a:off x="5439639" y="8142766"/>
            <a:ext cx="2486317" cy="107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b="1"/>
              <a:t> </a:t>
            </a:r>
            <a:r>
              <a:rPr lang="ko-KR" altLang="en-US" sz="700" b="1" smtClean="0"/>
              <a:t>교통사고분석포탈</a:t>
            </a:r>
            <a:endParaRPr lang="ko-KR" altLang="en-US" sz="700" b="1"/>
          </a:p>
        </p:txBody>
      </p:sp>
      <p:cxnSp>
        <p:nvCxnSpPr>
          <p:cNvPr id="1193" name="직선 연결선 1192"/>
          <p:cNvCxnSpPr/>
          <p:nvPr/>
        </p:nvCxnSpPr>
        <p:spPr>
          <a:xfrm>
            <a:off x="5462934" y="8680828"/>
            <a:ext cx="3007056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5" name="Rectangle 135"/>
          <p:cNvSpPr>
            <a:spLocks noChangeArrowheads="1"/>
          </p:cNvSpPr>
          <p:nvPr/>
        </p:nvSpPr>
        <p:spPr bwMode="auto">
          <a:xfrm>
            <a:off x="7157447" y="9014330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96" name="Rectangle 43"/>
          <p:cNvSpPr>
            <a:spLocks noChangeArrowheads="1"/>
          </p:cNvSpPr>
          <p:nvPr/>
        </p:nvSpPr>
        <p:spPr bwMode="auto">
          <a:xfrm>
            <a:off x="7175740" y="903469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AIX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7" name="Rectangle 43"/>
          <p:cNvSpPr>
            <a:spLocks noChangeArrowheads="1"/>
          </p:cNvSpPr>
          <p:nvPr/>
        </p:nvSpPr>
        <p:spPr bwMode="auto">
          <a:xfrm>
            <a:off x="7175740" y="911927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Sybase IQ 15.4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8" name="Rectangle 43"/>
          <p:cNvSpPr>
            <a:spLocks noChangeArrowheads="1"/>
          </p:cNvSpPr>
          <p:nvPr/>
        </p:nvSpPr>
        <p:spPr bwMode="auto">
          <a:xfrm>
            <a:off x="7175740" y="920385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EZGen (Reporting </a:t>
            </a:r>
            <a:r>
              <a:rPr lang="ko-KR" altLang="en-US" sz="400" smtClean="0">
                <a:latin typeface="+mn-ea"/>
              </a:rPr>
              <a:t>엔진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9" name="Rectangle 43"/>
          <p:cNvSpPr>
            <a:spLocks noChangeArrowheads="1"/>
          </p:cNvSpPr>
          <p:nvPr/>
        </p:nvSpPr>
        <p:spPr bwMode="auto">
          <a:xfrm>
            <a:off x="7175740" y="928843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SMS Client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200" name="직선 연결선 1199"/>
          <p:cNvCxnSpPr/>
          <p:nvPr/>
        </p:nvCxnSpPr>
        <p:spPr>
          <a:xfrm rot="5400000" flipH="1" flipV="1">
            <a:off x="7984011" y="855709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01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985231" y="8332698"/>
            <a:ext cx="234417" cy="302400"/>
          </a:xfrm>
          <a:prstGeom prst="rect">
            <a:avLst/>
          </a:prstGeom>
          <a:noFill/>
        </p:spPr>
      </p:pic>
      <p:sp>
        <p:nvSpPr>
          <p:cNvPr id="1202" name="TextBox 1201"/>
          <p:cNvSpPr txBox="1"/>
          <p:nvPr/>
        </p:nvSpPr>
        <p:spPr>
          <a:xfrm>
            <a:off x="7648971" y="8327018"/>
            <a:ext cx="894778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ETL #1</a:t>
            </a:r>
          </a:p>
        </p:txBody>
      </p:sp>
      <p:sp>
        <p:nvSpPr>
          <p:cNvPr id="1204" name="Rectangle 135"/>
          <p:cNvSpPr>
            <a:spLocks noChangeArrowheads="1"/>
          </p:cNvSpPr>
          <p:nvPr/>
        </p:nvSpPr>
        <p:spPr bwMode="auto">
          <a:xfrm>
            <a:off x="7798754" y="9014580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07" name="Rectangle 43"/>
          <p:cNvSpPr>
            <a:spLocks noChangeArrowheads="1"/>
          </p:cNvSpPr>
          <p:nvPr/>
        </p:nvSpPr>
        <p:spPr bwMode="auto">
          <a:xfrm>
            <a:off x="7817047" y="903494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AIX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3" name="Rectangle 43"/>
          <p:cNvSpPr>
            <a:spLocks noChangeArrowheads="1"/>
          </p:cNvSpPr>
          <p:nvPr/>
        </p:nvSpPr>
        <p:spPr bwMode="auto">
          <a:xfrm>
            <a:off x="7817047" y="911952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Sybase ASE 15.5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4" name="Rectangle 43"/>
          <p:cNvSpPr>
            <a:spLocks noChangeArrowheads="1"/>
          </p:cNvSpPr>
          <p:nvPr/>
        </p:nvSpPr>
        <p:spPr bwMode="auto">
          <a:xfrm>
            <a:off x="7817047" y="920410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20" name="Rectangle 43"/>
          <p:cNvSpPr>
            <a:spLocks noChangeArrowheads="1"/>
          </p:cNvSpPr>
          <p:nvPr/>
        </p:nvSpPr>
        <p:spPr bwMode="auto">
          <a:xfrm>
            <a:off x="7817047" y="928868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299" name="직선 연결선 1298"/>
          <p:cNvCxnSpPr/>
          <p:nvPr/>
        </p:nvCxnSpPr>
        <p:spPr>
          <a:xfrm rot="5400000" flipH="1" flipV="1">
            <a:off x="6058728" y="855574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0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59948" y="8331347"/>
            <a:ext cx="234417" cy="302400"/>
          </a:xfrm>
          <a:prstGeom prst="rect">
            <a:avLst/>
          </a:prstGeom>
          <a:noFill/>
        </p:spPr>
      </p:pic>
      <p:sp>
        <p:nvSpPr>
          <p:cNvPr id="1304" name="Rectangle 135"/>
          <p:cNvSpPr>
            <a:spLocks noChangeArrowheads="1"/>
          </p:cNvSpPr>
          <p:nvPr/>
        </p:nvSpPr>
        <p:spPr bwMode="auto">
          <a:xfrm>
            <a:off x="5873471" y="9013229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10" name="Rectangle 43"/>
          <p:cNvSpPr>
            <a:spLocks noChangeArrowheads="1"/>
          </p:cNvSpPr>
          <p:nvPr/>
        </p:nvSpPr>
        <p:spPr bwMode="auto">
          <a:xfrm>
            <a:off x="5891764" y="903359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12" name="Rectangle 43"/>
          <p:cNvSpPr>
            <a:spLocks noChangeArrowheads="1"/>
          </p:cNvSpPr>
          <p:nvPr/>
        </p:nvSpPr>
        <p:spPr bwMode="auto">
          <a:xfrm>
            <a:off x="5891764" y="911817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316" name="Rectangle 43"/>
          <p:cNvSpPr>
            <a:spLocks noChangeArrowheads="1"/>
          </p:cNvSpPr>
          <p:nvPr/>
        </p:nvSpPr>
        <p:spPr bwMode="auto">
          <a:xfrm>
            <a:off x="5891764" y="920275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322" name="Rectangle 43"/>
          <p:cNvSpPr>
            <a:spLocks noChangeArrowheads="1"/>
          </p:cNvSpPr>
          <p:nvPr/>
        </p:nvSpPr>
        <p:spPr bwMode="auto">
          <a:xfrm>
            <a:off x="5891764" y="928733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334" name="Rectangle 135"/>
          <p:cNvSpPr>
            <a:spLocks noChangeArrowheads="1"/>
          </p:cNvSpPr>
          <p:nvPr/>
        </p:nvSpPr>
        <p:spPr bwMode="auto">
          <a:xfrm>
            <a:off x="6508361" y="9013479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39" name="Rectangle 43"/>
          <p:cNvSpPr>
            <a:spLocks noChangeArrowheads="1"/>
          </p:cNvSpPr>
          <p:nvPr/>
        </p:nvSpPr>
        <p:spPr bwMode="auto">
          <a:xfrm>
            <a:off x="6526654" y="903384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45" name="Rectangle 43"/>
          <p:cNvSpPr>
            <a:spLocks noChangeArrowheads="1"/>
          </p:cNvSpPr>
          <p:nvPr/>
        </p:nvSpPr>
        <p:spPr bwMode="auto">
          <a:xfrm>
            <a:off x="6526654" y="911842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 smtClean="0">
                <a:latin typeface="+mn-ea"/>
              </a:rPr>
              <a:t>  </a:t>
            </a:r>
            <a:r>
              <a:rPr lang="ko-KR" altLang="en-US" sz="400" smtClean="0">
                <a:latin typeface="+mn-ea"/>
              </a:rPr>
              <a:t>교통사고분석포탈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50" name="Rectangle 43"/>
          <p:cNvSpPr>
            <a:spLocks noChangeArrowheads="1"/>
          </p:cNvSpPr>
          <p:nvPr/>
        </p:nvSpPr>
        <p:spPr bwMode="auto">
          <a:xfrm>
            <a:off x="6526654" y="920300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356" name="Rectangle 43"/>
          <p:cNvSpPr>
            <a:spLocks noChangeArrowheads="1"/>
          </p:cNvSpPr>
          <p:nvPr/>
        </p:nvSpPr>
        <p:spPr bwMode="auto">
          <a:xfrm>
            <a:off x="6526654" y="928758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364" name="직선 화살표 연결선 1363"/>
          <p:cNvCxnSpPr/>
          <p:nvPr/>
        </p:nvCxnSpPr>
        <p:spPr>
          <a:xfrm>
            <a:off x="7038110" y="8485878"/>
            <a:ext cx="180000" cy="0"/>
          </a:xfrm>
          <a:prstGeom prst="straightConnector1">
            <a:avLst/>
          </a:prstGeom>
          <a:ln w="6350">
            <a:solidFill>
              <a:srgbClr val="FF000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9" name="직선 연결선 1368"/>
          <p:cNvCxnSpPr/>
          <p:nvPr/>
        </p:nvCxnSpPr>
        <p:spPr>
          <a:xfrm rot="5400000" flipH="1" flipV="1">
            <a:off x="7342704" y="855684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3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43924" y="8332448"/>
            <a:ext cx="234417" cy="302400"/>
          </a:xfrm>
          <a:prstGeom prst="rect">
            <a:avLst/>
          </a:prstGeom>
          <a:noFill/>
        </p:spPr>
      </p:pic>
      <p:sp>
        <p:nvSpPr>
          <p:cNvPr id="1378" name="TextBox 1377"/>
          <p:cNvSpPr txBox="1"/>
          <p:nvPr/>
        </p:nvSpPr>
        <p:spPr>
          <a:xfrm>
            <a:off x="7007664" y="8270412"/>
            <a:ext cx="894778" cy="47705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교통통합 </a:t>
            </a:r>
            <a:r>
              <a:rPr lang="en-US" altLang="ko-KR" sz="600" smtClean="0"/>
              <a:t>DB #5</a:t>
            </a:r>
          </a:p>
          <a:p>
            <a:pPr algn="ctr">
              <a:lnSpc>
                <a:spcPts val="600"/>
              </a:lnSpc>
            </a:pPr>
            <a:r>
              <a:rPr lang="en-US" altLang="ko-KR" sz="600" smtClean="0"/>
              <a:t>172.16.162.12</a:t>
            </a:r>
          </a:p>
          <a:p>
            <a:pPr algn="ctr">
              <a:lnSpc>
                <a:spcPts val="600"/>
              </a:lnSpc>
            </a:pPr>
            <a:r>
              <a:rPr lang="en-US" altLang="ko-KR" sz="600" smtClean="0"/>
              <a:t>172.16.162.19</a:t>
            </a:r>
          </a:p>
          <a:p>
            <a:pPr algn="ctr">
              <a:lnSpc>
                <a:spcPts val="600"/>
              </a:lnSpc>
            </a:pPr>
            <a:r>
              <a:rPr lang="en-US" altLang="ko-KR" sz="600" smtClean="0"/>
              <a:t>172.16.165.23</a:t>
            </a:r>
          </a:p>
          <a:p>
            <a:pPr algn="ctr">
              <a:lnSpc>
                <a:spcPts val="600"/>
              </a:lnSpc>
            </a:pPr>
            <a:r>
              <a:rPr lang="en-US" altLang="ko-KR" sz="600" smtClean="0"/>
              <a:t>172.16.166.85</a:t>
            </a:r>
          </a:p>
          <a:p>
            <a:pPr algn="ctr">
              <a:lnSpc>
                <a:spcPts val="600"/>
              </a:lnSpc>
            </a:pPr>
            <a:r>
              <a:rPr lang="en-US" altLang="ko-KR" sz="600" smtClean="0"/>
              <a:t>172.16.164.25</a:t>
            </a:r>
          </a:p>
        </p:txBody>
      </p:sp>
      <p:cxnSp>
        <p:nvCxnSpPr>
          <p:cNvPr id="1384" name="직선 연결선 1383"/>
          <p:cNvCxnSpPr/>
          <p:nvPr/>
        </p:nvCxnSpPr>
        <p:spPr>
          <a:xfrm rot="5400000" flipH="1" flipV="1">
            <a:off x="6693618" y="855599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85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694838" y="8331597"/>
            <a:ext cx="234417" cy="302400"/>
          </a:xfrm>
          <a:prstGeom prst="rect">
            <a:avLst/>
          </a:prstGeom>
          <a:noFill/>
        </p:spPr>
      </p:pic>
      <p:sp>
        <p:nvSpPr>
          <p:cNvPr id="1395" name="TextBox 1394"/>
          <p:cNvSpPr txBox="1"/>
          <p:nvPr/>
        </p:nvSpPr>
        <p:spPr>
          <a:xfrm>
            <a:off x="5723688" y="8325667"/>
            <a:ext cx="894778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#2</a:t>
            </a:r>
          </a:p>
          <a:p>
            <a:pPr algn="ctr"/>
            <a:r>
              <a:rPr lang="en-US" altLang="ko-KR" sz="600" smtClean="0"/>
              <a:t>172.16.162.55</a:t>
            </a:r>
          </a:p>
        </p:txBody>
      </p:sp>
      <p:sp>
        <p:nvSpPr>
          <p:cNvPr id="1398" name="TextBox 1397"/>
          <p:cNvSpPr txBox="1"/>
          <p:nvPr/>
        </p:nvSpPr>
        <p:spPr>
          <a:xfrm>
            <a:off x="6358578" y="8325917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</a:p>
          <a:p>
            <a:pPr algn="ctr"/>
            <a:r>
              <a:rPr lang="en-US" altLang="ko-KR" sz="600" smtClean="0"/>
              <a:t>172.16.162.56</a:t>
            </a:r>
          </a:p>
          <a:p>
            <a:pPr algn="ctr"/>
            <a:r>
              <a:rPr lang="en-US" altLang="ko-KR" sz="600" smtClean="0"/>
              <a:t>172.16.162.57</a:t>
            </a:r>
          </a:p>
        </p:txBody>
      </p:sp>
      <p:graphicFrame>
        <p:nvGraphicFramePr>
          <p:cNvPr id="1400" name="표 13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287703"/>
              </p:ext>
            </p:extLst>
          </p:nvPr>
        </p:nvGraphicFramePr>
        <p:xfrm>
          <a:off x="8465856" y="13030199"/>
          <a:ext cx="780405" cy="4867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20542"/>
                <a:gridCol w="459863"/>
              </a:tblGrid>
              <a:tr h="973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" b="0" smtClean="0">
                          <a:solidFill>
                            <a:schemeClr val="tx1"/>
                          </a:solidFill>
                        </a:rPr>
                        <a:t>내부망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172.16.166.xxx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3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" b="0" smtClean="0">
                          <a:solidFill>
                            <a:schemeClr val="tx1"/>
                          </a:solidFill>
                        </a:rPr>
                        <a:t>연계망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172.16.200.xxx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3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" b="0" smtClean="0">
                          <a:solidFill>
                            <a:schemeClr val="tx1"/>
                          </a:solidFill>
                        </a:rPr>
                        <a:t>외부망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128.200.100.xxx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3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" b="0" smtClean="0">
                          <a:solidFill>
                            <a:schemeClr val="tx1"/>
                          </a:solidFill>
                        </a:rPr>
                        <a:t>모바일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Zone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128.200.98.xxx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3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" b="0" smtClean="0">
                          <a:solidFill>
                            <a:schemeClr val="tx1"/>
                          </a:solidFill>
                        </a:rPr>
                        <a:t>제어망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ko-KR" altLang="en-US" sz="400" b="0" smtClean="0">
                          <a:solidFill>
                            <a:schemeClr val="tx1"/>
                          </a:solidFill>
                        </a:rPr>
                        <a:t>통신서버들이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위치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06" name="TextBox 1405"/>
          <p:cNvSpPr txBox="1"/>
          <p:nvPr/>
        </p:nvSpPr>
        <p:spPr>
          <a:xfrm>
            <a:off x="310484" y="13572937"/>
            <a:ext cx="3361143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smtClean="0"/>
              <a:t>※ </a:t>
            </a:r>
            <a:r>
              <a:rPr lang="ko-KR" altLang="en-US" sz="600" smtClean="0"/>
              <a:t>통신서버는 제어망에 수집서버는 업무망에 있는게 원칙</a:t>
            </a:r>
            <a:endParaRPr lang="en-US" altLang="ko-KR" sz="600" smtClean="0"/>
          </a:p>
          <a:p>
            <a:r>
              <a:rPr lang="ko-KR" altLang="en-US" sz="600" smtClean="0"/>
              <a:t>    도로건설관리와 도로유지관리는 </a:t>
            </a:r>
            <a:r>
              <a:rPr lang="en-US" altLang="ko-KR" sz="600" smtClean="0"/>
              <a:t>EJB Framework, </a:t>
            </a:r>
            <a:r>
              <a:rPr lang="ko-KR" altLang="en-US" sz="600" smtClean="0"/>
              <a:t>나머지는 일반 </a:t>
            </a:r>
            <a:r>
              <a:rPr lang="en-US" altLang="ko-KR" sz="600" smtClean="0"/>
              <a:t>WebApplication</a:t>
            </a:r>
          </a:p>
        </p:txBody>
      </p:sp>
      <p:graphicFrame>
        <p:nvGraphicFramePr>
          <p:cNvPr id="1411" name="표 14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559205"/>
              </p:ext>
            </p:extLst>
          </p:nvPr>
        </p:nvGraphicFramePr>
        <p:xfrm>
          <a:off x="1125421" y="874101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mobileintweb1,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SUN V880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17" name="표 14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543544"/>
              </p:ext>
            </p:extLst>
          </p:nvPr>
        </p:nvGraphicFramePr>
        <p:xfrm>
          <a:off x="1756820" y="874101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chfmswb1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SUN E20K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2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18" name="표 14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898103"/>
              </p:ext>
            </p:extLst>
          </p:nvPr>
        </p:nvGraphicFramePr>
        <p:xfrm>
          <a:off x="3067300" y="874101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chfmswb1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SUN E20K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2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19" name="표 14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538616"/>
              </p:ext>
            </p:extLst>
          </p:nvPr>
        </p:nvGraphicFramePr>
        <p:xfrm>
          <a:off x="3703713" y="874101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chtcdb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IBM P570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0" name="표 14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300467"/>
              </p:ext>
            </p:extLst>
          </p:nvPr>
        </p:nvGraphicFramePr>
        <p:xfrm>
          <a:off x="7157855" y="874101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tcdb1, tcdb2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P770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core, 8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128 G, 128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5" name="표 14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505467"/>
              </p:ext>
            </p:extLst>
          </p:nvPr>
        </p:nvGraphicFramePr>
        <p:xfrm>
          <a:off x="7803925" y="874101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tcetl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IBM P550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24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1" name="표 14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073908"/>
              </p:ext>
            </p:extLst>
          </p:nvPr>
        </p:nvGraphicFramePr>
        <p:xfrm>
          <a:off x="5873879" y="874101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tclap1,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36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7" name="표 14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965368"/>
              </p:ext>
            </p:extLst>
          </p:nvPr>
        </p:nvGraphicFramePr>
        <p:xfrm>
          <a:off x="6508769" y="874101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tclapwas1,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36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3" name="표 14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613369"/>
              </p:ext>
            </p:extLst>
          </p:nvPr>
        </p:nvGraphicFramePr>
        <p:xfrm>
          <a:off x="5931221" y="720944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tsrasweb1,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2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8" name="표 14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791890"/>
              </p:ext>
            </p:extLst>
          </p:nvPr>
        </p:nvGraphicFramePr>
        <p:xfrm>
          <a:off x="6563704" y="720969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tsraswas1,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28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4" name="표 14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125986"/>
              </p:ext>
            </p:extLst>
          </p:nvPr>
        </p:nvGraphicFramePr>
        <p:xfrm>
          <a:off x="7198594" y="7209466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tsrasdb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9" name="표 14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612108"/>
              </p:ext>
            </p:extLst>
          </p:nvPr>
        </p:nvGraphicFramePr>
        <p:xfrm>
          <a:off x="7835623" y="7210295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tsrasgat1, 2, 3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65" name="표 14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364556"/>
              </p:ext>
            </p:extLst>
          </p:nvPr>
        </p:nvGraphicFramePr>
        <p:xfrm>
          <a:off x="2420069" y="720886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66" name="표 14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509970"/>
              </p:ext>
            </p:extLst>
          </p:nvPr>
        </p:nvGraphicFramePr>
        <p:xfrm>
          <a:off x="1138721" y="7208362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cclweb009, 010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28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67" name="표 14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202253"/>
              </p:ext>
            </p:extLst>
          </p:nvPr>
        </p:nvGraphicFramePr>
        <p:xfrm>
          <a:off x="1779585" y="7208362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cclwas009, 010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28 G, 36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70" name="표 14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670615"/>
              </p:ext>
            </p:extLst>
          </p:nvPr>
        </p:nvGraphicFramePr>
        <p:xfrm>
          <a:off x="1845614" y="5700796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tmsdb1,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SUN Fire E20K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72" name="표 14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625261"/>
              </p:ext>
            </p:extLst>
          </p:nvPr>
        </p:nvGraphicFramePr>
        <p:xfrm>
          <a:off x="5605831" y="5703338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sdmsweb1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73" name="표 14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634548"/>
              </p:ext>
            </p:extLst>
          </p:nvPr>
        </p:nvGraphicFramePr>
        <p:xfrm>
          <a:off x="7137886" y="570419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sdmsgw1,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3" name="표 5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474509"/>
              </p:ext>
            </p:extLst>
          </p:nvPr>
        </p:nvGraphicFramePr>
        <p:xfrm>
          <a:off x="2323881" y="3462495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cclweb007, 008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55" name="Picture 166" descr="콜센터 cop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58" y="451116"/>
            <a:ext cx="198369" cy="21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64" name="직선 연결선 563"/>
          <p:cNvCxnSpPr/>
          <p:nvPr/>
        </p:nvCxnSpPr>
        <p:spPr>
          <a:xfrm>
            <a:off x="5882361" y="5072563"/>
            <a:ext cx="3066030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5" name="직선 연결선 564"/>
          <p:cNvCxnSpPr/>
          <p:nvPr/>
        </p:nvCxnSpPr>
        <p:spPr>
          <a:xfrm flipV="1">
            <a:off x="5879120" y="5070095"/>
            <a:ext cx="0" cy="198955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6" name="직선 연결선 565"/>
          <p:cNvCxnSpPr/>
          <p:nvPr/>
        </p:nvCxnSpPr>
        <p:spPr>
          <a:xfrm flipV="1">
            <a:off x="6806523" y="608368"/>
            <a:ext cx="0" cy="198157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7" name="직선 연결선 566"/>
          <p:cNvCxnSpPr/>
          <p:nvPr/>
        </p:nvCxnSpPr>
        <p:spPr>
          <a:xfrm flipV="1">
            <a:off x="6884621" y="687041"/>
            <a:ext cx="0" cy="1974342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0" name="직선 연결선 569"/>
          <p:cNvCxnSpPr/>
          <p:nvPr/>
        </p:nvCxnSpPr>
        <p:spPr>
          <a:xfrm rot="5400000" flipH="1" flipV="1">
            <a:off x="6059452" y="3263601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1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60672" y="3039206"/>
            <a:ext cx="234417" cy="302400"/>
          </a:xfrm>
          <a:prstGeom prst="rect">
            <a:avLst/>
          </a:prstGeom>
          <a:noFill/>
        </p:spPr>
      </p:pic>
      <p:sp>
        <p:nvSpPr>
          <p:cNvPr id="572" name="Rectangle 135"/>
          <p:cNvSpPr>
            <a:spLocks noChangeArrowheads="1"/>
          </p:cNvSpPr>
          <p:nvPr/>
        </p:nvSpPr>
        <p:spPr bwMode="auto">
          <a:xfrm>
            <a:off x="5876721" y="3742111"/>
            <a:ext cx="619200" cy="95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73" name="Rectangle 43"/>
          <p:cNvSpPr>
            <a:spLocks noChangeArrowheads="1"/>
          </p:cNvSpPr>
          <p:nvPr/>
        </p:nvSpPr>
        <p:spPr bwMode="auto">
          <a:xfrm>
            <a:off x="5895014" y="376247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4" name="Rectangle 43"/>
          <p:cNvSpPr>
            <a:spLocks noChangeArrowheads="1"/>
          </p:cNvSpPr>
          <p:nvPr/>
        </p:nvSpPr>
        <p:spPr bwMode="auto">
          <a:xfrm>
            <a:off x="5895014" y="384705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5" name="Rectangle 43"/>
          <p:cNvSpPr>
            <a:spLocks noChangeArrowheads="1"/>
          </p:cNvSpPr>
          <p:nvPr/>
        </p:nvSpPr>
        <p:spPr bwMode="auto">
          <a:xfrm>
            <a:off x="5895014" y="393163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JRules (Rule </a:t>
            </a:r>
            <a:r>
              <a:rPr lang="ko-KR" altLang="en-US" sz="400" smtClean="0">
                <a:latin typeface="+mn-ea"/>
              </a:rPr>
              <a:t>엔진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6" name="Rectangle 43"/>
          <p:cNvSpPr>
            <a:spLocks noChangeArrowheads="1"/>
          </p:cNvSpPr>
          <p:nvPr/>
        </p:nvSpPr>
        <p:spPr bwMode="auto">
          <a:xfrm>
            <a:off x="5895014" y="401621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</a:t>
            </a:r>
            <a:r>
              <a:rPr lang="ko-KR" altLang="en-US" sz="400" smtClean="0">
                <a:latin typeface="+mn-ea"/>
              </a:rPr>
              <a:t>슈어엠 </a:t>
            </a:r>
            <a:r>
              <a:rPr lang="en-US" altLang="ko-KR" sz="400" smtClean="0">
                <a:latin typeface="+mn-ea"/>
              </a:rPr>
              <a:t>SMS Client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7" name="Rectangle 43"/>
          <p:cNvSpPr>
            <a:spLocks noChangeArrowheads="1"/>
          </p:cNvSpPr>
          <p:nvPr/>
        </p:nvSpPr>
        <p:spPr bwMode="auto">
          <a:xfrm>
            <a:off x="5895014" y="4184923"/>
            <a:ext cx="583200" cy="1908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alletc</a:t>
            </a:r>
          </a:p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- </a:t>
            </a:r>
            <a:r>
              <a:rPr lang="ko-KR" altLang="en-US" sz="400" smtClean="0">
                <a:latin typeface="+mn-ea"/>
              </a:rPr>
              <a:t>도로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포장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사면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장비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시설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기타시설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공사및하자</a:t>
            </a:r>
            <a:r>
              <a:rPr lang="en-US" altLang="ko-KR" sz="400">
                <a:latin typeface="+mn-ea"/>
              </a:rPr>
              <a:t>, </a:t>
            </a:r>
            <a:r>
              <a:rPr lang="ko-KR" altLang="en-US" sz="400">
                <a:latin typeface="+mn-ea"/>
              </a:rPr>
              <a:t>일상유지</a:t>
            </a:r>
            <a:r>
              <a:rPr lang="en-US" altLang="ko-KR" sz="400">
                <a:latin typeface="+mn-ea"/>
              </a:rPr>
              <a:t>(</a:t>
            </a:r>
            <a:r>
              <a:rPr lang="ko-KR" altLang="en-US" sz="400">
                <a:latin typeface="+mn-ea"/>
              </a:rPr>
              <a:t>작업계획</a:t>
            </a:r>
            <a:r>
              <a:rPr lang="en-US" altLang="ko-KR" sz="400">
                <a:latin typeface="+mn-ea"/>
              </a:rPr>
              <a:t>/</a:t>
            </a:r>
            <a:r>
              <a:rPr lang="ko-KR" altLang="en-US" sz="400">
                <a:latin typeface="+mn-ea"/>
              </a:rPr>
              <a:t>작업일보</a:t>
            </a:r>
            <a:r>
              <a:rPr lang="en-US" altLang="ko-KR" sz="400">
                <a:latin typeface="+mn-ea"/>
              </a:rPr>
              <a:t>), </a:t>
            </a:r>
            <a:r>
              <a:rPr lang="ko-KR" altLang="en-US" sz="400">
                <a:latin typeface="+mn-ea"/>
              </a:rPr>
              <a:t>실무직</a:t>
            </a:r>
            <a:r>
              <a:rPr lang="en-US" altLang="ko-KR" sz="400">
                <a:latin typeface="+mn-ea"/>
              </a:rPr>
              <a:t>, Hi</a:t>
            </a:r>
            <a:r>
              <a:rPr lang="ko-KR" altLang="en-US" sz="400">
                <a:latin typeface="+mn-ea"/>
              </a:rPr>
              <a:t>유지관리</a:t>
            </a:r>
            <a:r>
              <a:rPr lang="en-US" altLang="ko-KR" sz="400">
                <a:latin typeface="+mn-ea"/>
              </a:rPr>
              <a:t>citis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8" name="Rectangle 43"/>
          <p:cNvSpPr>
            <a:spLocks noChangeArrowheads="1"/>
          </p:cNvSpPr>
          <p:nvPr/>
        </p:nvSpPr>
        <p:spPr bwMode="auto">
          <a:xfrm>
            <a:off x="5895014" y="4399447"/>
            <a:ext cx="583200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structure</a:t>
            </a:r>
          </a:p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- </a:t>
            </a:r>
            <a:r>
              <a:rPr lang="ko-KR" altLang="en-US" sz="400" smtClean="0">
                <a:latin typeface="+mn-ea"/>
              </a:rPr>
              <a:t>구조물현황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외관조사망도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점검알리미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보수보강우선순위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기술정보공유시스템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정밀안전진단 외관조사망도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도로점용허가관리</a:t>
            </a:r>
            <a:r>
              <a:rPr lang="en-US" altLang="ko-KR" sz="400" smtClean="0">
                <a:latin typeface="+mn-ea"/>
              </a:rPr>
              <a:t>, Hi</a:t>
            </a:r>
            <a:r>
              <a:rPr lang="ko-KR" altLang="en-US" sz="400" smtClean="0">
                <a:latin typeface="+mn-ea"/>
              </a:rPr>
              <a:t>유지</a:t>
            </a:r>
            <a:r>
              <a:rPr lang="en-US" altLang="ko-KR" sz="400" smtClean="0">
                <a:latin typeface="+mn-ea"/>
              </a:rPr>
              <a:t>Citis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9" name="Rectangle 43"/>
          <p:cNvSpPr>
            <a:spLocks noChangeArrowheads="1"/>
          </p:cNvSpPr>
          <p:nvPr/>
        </p:nvSpPr>
        <p:spPr bwMode="auto">
          <a:xfrm>
            <a:off x="5900563" y="410271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SSO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580" name="표 5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250546"/>
              </p:ext>
            </p:extLst>
          </p:nvPr>
        </p:nvGraphicFramePr>
        <p:xfrm>
          <a:off x="5881892" y="3460941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cclwas007, 008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82" name="직선 연결선 581"/>
          <p:cNvCxnSpPr/>
          <p:nvPr/>
        </p:nvCxnSpPr>
        <p:spPr>
          <a:xfrm flipV="1">
            <a:off x="5159460" y="2589938"/>
            <a:ext cx="0" cy="434842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3" name="직선 연결선 582"/>
          <p:cNvCxnSpPr/>
          <p:nvPr/>
        </p:nvCxnSpPr>
        <p:spPr>
          <a:xfrm rot="5400000" flipH="1" flipV="1">
            <a:off x="5056278" y="3264928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4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57498" y="3040533"/>
            <a:ext cx="234417" cy="302400"/>
          </a:xfrm>
          <a:prstGeom prst="rect">
            <a:avLst/>
          </a:prstGeom>
          <a:noFill/>
        </p:spPr>
      </p:pic>
      <p:sp>
        <p:nvSpPr>
          <p:cNvPr id="585" name="Rectangle 135"/>
          <p:cNvSpPr>
            <a:spLocks noChangeArrowheads="1"/>
          </p:cNvSpPr>
          <p:nvPr/>
        </p:nvSpPr>
        <p:spPr bwMode="auto">
          <a:xfrm>
            <a:off x="4873547" y="3743436"/>
            <a:ext cx="619200" cy="662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86" name="Rectangle 43"/>
          <p:cNvSpPr>
            <a:spLocks noChangeArrowheads="1"/>
          </p:cNvSpPr>
          <p:nvPr/>
        </p:nvSpPr>
        <p:spPr bwMode="auto">
          <a:xfrm>
            <a:off x="4891840" y="376380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587" name="Rectangle 43"/>
          <p:cNvSpPr>
            <a:spLocks noChangeArrowheads="1"/>
          </p:cNvSpPr>
          <p:nvPr/>
        </p:nvSpPr>
        <p:spPr bwMode="auto">
          <a:xfrm>
            <a:off x="4891840" y="384838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588" name="Rectangle 43"/>
          <p:cNvSpPr>
            <a:spLocks noChangeArrowheads="1"/>
          </p:cNvSpPr>
          <p:nvPr/>
        </p:nvSpPr>
        <p:spPr bwMode="auto">
          <a:xfrm>
            <a:off x="4891840" y="393296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JRules (Rule </a:t>
            </a:r>
            <a:r>
              <a:rPr lang="ko-KR" altLang="en-US" sz="400" smtClean="0">
                <a:latin typeface="+mn-ea"/>
              </a:rPr>
              <a:t>엔진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89" name="Rectangle 43"/>
          <p:cNvSpPr>
            <a:spLocks noChangeArrowheads="1"/>
          </p:cNvSpPr>
          <p:nvPr/>
        </p:nvSpPr>
        <p:spPr bwMode="auto">
          <a:xfrm>
            <a:off x="4891840" y="40175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</a:t>
            </a:r>
            <a:r>
              <a:rPr lang="ko-KR" altLang="en-US" sz="400" smtClean="0">
                <a:latin typeface="+mn-ea"/>
              </a:rPr>
              <a:t>슈어엠 </a:t>
            </a:r>
            <a:r>
              <a:rPr lang="en-US" altLang="ko-KR" sz="400" smtClean="0">
                <a:latin typeface="+mn-ea"/>
              </a:rPr>
              <a:t>SMS Client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90" name="Rectangle 43"/>
          <p:cNvSpPr>
            <a:spLocks noChangeArrowheads="1"/>
          </p:cNvSpPr>
          <p:nvPr/>
        </p:nvSpPr>
        <p:spPr bwMode="auto">
          <a:xfrm>
            <a:off x="4891840" y="4190684"/>
            <a:ext cx="583200" cy="189579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uroad</a:t>
            </a:r>
          </a:p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- </a:t>
            </a:r>
            <a:r>
              <a:rPr lang="ko-KR" altLang="en-US" sz="400" smtClean="0">
                <a:latin typeface="+mn-ea"/>
              </a:rPr>
              <a:t>재난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기상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평가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차량관제</a:t>
            </a:r>
            <a:r>
              <a:rPr lang="en-US" altLang="ko-KR" sz="400" smtClean="0">
                <a:latin typeface="+mn-ea"/>
              </a:rPr>
              <a:t>, </a:t>
            </a:r>
            <a:r>
              <a:rPr lang="ko-KR" altLang="en-US" sz="400" smtClean="0">
                <a:latin typeface="+mn-ea"/>
              </a:rPr>
              <a:t>재난상황판</a:t>
            </a:r>
            <a:endParaRPr lang="ko-KR" altLang="en-US" sz="400" dirty="0">
              <a:latin typeface="+mn-ea"/>
            </a:endParaRPr>
          </a:p>
        </p:txBody>
      </p:sp>
      <p:sp>
        <p:nvSpPr>
          <p:cNvPr id="591" name="Rectangle 43"/>
          <p:cNvSpPr>
            <a:spLocks noChangeArrowheads="1"/>
          </p:cNvSpPr>
          <p:nvPr/>
        </p:nvSpPr>
        <p:spPr bwMode="auto">
          <a:xfrm>
            <a:off x="4897389" y="410403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SSO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92" name="TextBox 591"/>
          <p:cNvSpPr txBox="1"/>
          <p:nvPr/>
        </p:nvSpPr>
        <p:spPr>
          <a:xfrm>
            <a:off x="4721237" y="3034853"/>
            <a:ext cx="935093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재난관리 </a:t>
            </a:r>
            <a:r>
              <a:rPr lang="en-US" altLang="ko-KR" sz="600" smtClean="0"/>
              <a:t>WAS #2</a:t>
            </a:r>
          </a:p>
          <a:p>
            <a:pPr algn="ctr"/>
            <a:r>
              <a:rPr lang="en-US" altLang="ko-KR" sz="600" smtClean="0"/>
              <a:t>172.16.166.18</a:t>
            </a:r>
          </a:p>
          <a:p>
            <a:pPr algn="ctr"/>
            <a:r>
              <a:rPr lang="en-US" altLang="ko-KR" sz="600" smtClean="0"/>
              <a:t>172.16.167.18</a:t>
            </a:r>
          </a:p>
        </p:txBody>
      </p:sp>
      <p:sp>
        <p:nvSpPr>
          <p:cNvPr id="593" name="TextBox 592"/>
          <p:cNvSpPr txBox="1"/>
          <p:nvPr/>
        </p:nvSpPr>
        <p:spPr>
          <a:xfrm>
            <a:off x="5724411" y="3033526"/>
            <a:ext cx="935093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도로관리 </a:t>
            </a:r>
            <a:r>
              <a:rPr lang="en-US" altLang="ko-KR" sz="600" smtClean="0"/>
              <a:t>WAS #2</a:t>
            </a:r>
          </a:p>
          <a:p>
            <a:pPr algn="ctr"/>
            <a:r>
              <a:rPr lang="en-US" altLang="ko-KR" sz="600" smtClean="0"/>
              <a:t>172.16.166.19</a:t>
            </a:r>
          </a:p>
          <a:p>
            <a:pPr algn="ctr"/>
            <a:r>
              <a:rPr lang="en-US" altLang="ko-KR" sz="600" smtClean="0"/>
              <a:t>172.16.167.19</a:t>
            </a:r>
          </a:p>
          <a:p>
            <a:pPr algn="ctr"/>
            <a:endParaRPr lang="en-US" altLang="ko-KR" sz="600" smtClean="0"/>
          </a:p>
        </p:txBody>
      </p:sp>
      <p:graphicFrame>
        <p:nvGraphicFramePr>
          <p:cNvPr id="594" name="표 5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569011"/>
              </p:ext>
            </p:extLst>
          </p:nvPr>
        </p:nvGraphicFramePr>
        <p:xfrm>
          <a:off x="4878718" y="3462268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cclwas005, 006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95" name="직선 연결선 594"/>
          <p:cNvCxnSpPr/>
          <p:nvPr/>
        </p:nvCxnSpPr>
        <p:spPr>
          <a:xfrm flipV="1">
            <a:off x="6175118" y="2661383"/>
            <a:ext cx="0" cy="363397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0" name="직선 연결선 599"/>
          <p:cNvCxnSpPr/>
          <p:nvPr/>
        </p:nvCxnSpPr>
        <p:spPr>
          <a:xfrm flipV="1">
            <a:off x="9553470" y="477296"/>
            <a:ext cx="0" cy="6065054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9" name="직선 연결선 628"/>
          <p:cNvCxnSpPr/>
          <p:nvPr/>
        </p:nvCxnSpPr>
        <p:spPr>
          <a:xfrm>
            <a:off x="7926696" y="547438"/>
            <a:ext cx="1021695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0" name="직선 연결선 629"/>
          <p:cNvCxnSpPr/>
          <p:nvPr/>
        </p:nvCxnSpPr>
        <p:spPr>
          <a:xfrm>
            <a:off x="8019949" y="477296"/>
            <a:ext cx="1533521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1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72806" y="449975"/>
            <a:ext cx="234417" cy="302400"/>
          </a:xfrm>
          <a:prstGeom prst="rect">
            <a:avLst/>
          </a:prstGeom>
          <a:noFill/>
        </p:spPr>
      </p:pic>
      <p:sp>
        <p:nvSpPr>
          <p:cNvPr id="632" name="TextBox 631"/>
          <p:cNvSpPr txBox="1"/>
          <p:nvPr/>
        </p:nvSpPr>
        <p:spPr>
          <a:xfrm>
            <a:off x="7336546" y="444295"/>
            <a:ext cx="894778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Hi</a:t>
            </a:r>
            <a:r>
              <a:rPr lang="ko-KR" altLang="en-US" sz="600" smtClean="0"/>
              <a:t>건설통합 </a:t>
            </a:r>
            <a:r>
              <a:rPr lang="en-US" altLang="ko-KR" sz="600" smtClean="0"/>
              <a:t>DB #1</a:t>
            </a:r>
          </a:p>
          <a:p>
            <a:pPr algn="ctr"/>
            <a:r>
              <a:rPr lang="en-US" altLang="ko-KR" sz="600" smtClean="0"/>
              <a:t>172.16.166.84</a:t>
            </a:r>
          </a:p>
        </p:txBody>
      </p:sp>
      <p:sp>
        <p:nvSpPr>
          <p:cNvPr id="729" name="Rectangle 135"/>
          <p:cNvSpPr>
            <a:spLocks noChangeArrowheads="1"/>
          </p:cNvSpPr>
          <p:nvPr/>
        </p:nvSpPr>
        <p:spPr bwMode="auto">
          <a:xfrm>
            <a:off x="1199672" y="3743418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30" name="Rectangle 43"/>
          <p:cNvSpPr>
            <a:spLocks noChangeArrowheads="1"/>
          </p:cNvSpPr>
          <p:nvPr/>
        </p:nvSpPr>
        <p:spPr bwMode="auto">
          <a:xfrm>
            <a:off x="1217965" y="37637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1" name="Rectangle 43"/>
          <p:cNvSpPr>
            <a:spLocks noChangeArrowheads="1"/>
          </p:cNvSpPr>
          <p:nvPr/>
        </p:nvSpPr>
        <p:spPr bwMode="auto">
          <a:xfrm>
            <a:off x="1217965" y="384836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2" name="Rectangle 43"/>
          <p:cNvSpPr>
            <a:spLocks noChangeArrowheads="1"/>
          </p:cNvSpPr>
          <p:nvPr/>
        </p:nvSpPr>
        <p:spPr bwMode="auto">
          <a:xfrm>
            <a:off x="1217965" y="393294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733" name="Rectangle 43"/>
          <p:cNvSpPr>
            <a:spLocks noChangeArrowheads="1"/>
          </p:cNvSpPr>
          <p:nvPr/>
        </p:nvSpPr>
        <p:spPr bwMode="auto">
          <a:xfrm>
            <a:off x="1217965" y="401752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736" name="직선 연결선 735"/>
          <p:cNvCxnSpPr/>
          <p:nvPr/>
        </p:nvCxnSpPr>
        <p:spPr>
          <a:xfrm rot="5400000" flipH="1" flipV="1">
            <a:off x="2508132" y="674706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"/>
          <p:cNvGrpSpPr/>
          <p:nvPr/>
        </p:nvGrpSpPr>
        <p:grpSpPr>
          <a:xfrm>
            <a:off x="1833927" y="497272"/>
            <a:ext cx="572400" cy="301081"/>
            <a:chOff x="1833927" y="497272"/>
            <a:chExt cx="572400" cy="301081"/>
          </a:xfrm>
        </p:grpSpPr>
        <p:cxnSp>
          <p:nvCxnSpPr>
            <p:cNvPr id="738" name="직선 연결선 737"/>
            <p:cNvCxnSpPr/>
            <p:nvPr/>
          </p:nvCxnSpPr>
          <p:spPr>
            <a:xfrm rot="5400000" flipH="1" flipV="1">
              <a:off x="2011822" y="674369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9" name="TextBox 738"/>
            <p:cNvSpPr txBox="1"/>
            <p:nvPr/>
          </p:nvSpPr>
          <p:spPr>
            <a:xfrm>
              <a:off x="1833927" y="576014"/>
              <a:ext cx="5724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vip </a:t>
              </a:r>
            </a:p>
            <a:p>
              <a:pPr algn="ctr"/>
              <a:r>
                <a:rPr lang="en-US" altLang="ko-KR" sz="600" b="1" smtClean="0"/>
                <a:t>172.16.166.11</a:t>
              </a:r>
              <a:endParaRPr lang="en-US" altLang="ko-KR" sz="600" b="1" dirty="0" smtClean="0"/>
            </a:p>
          </p:txBody>
        </p:sp>
        <p:pic>
          <p:nvPicPr>
            <p:cNvPr id="740" name="Picture 129" descr="CSS1100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47735" y="505210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741" name="TextBox 10"/>
            <p:cNvSpPr txBox="1"/>
            <p:nvPr/>
          </p:nvSpPr>
          <p:spPr>
            <a:xfrm>
              <a:off x="1959705" y="497272"/>
              <a:ext cx="360000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dirty="0" smtClean="0"/>
                <a:t>L4</a:t>
              </a:r>
              <a:r>
                <a:rPr lang="ko-KR" altLang="en-US" sz="600" dirty="0" smtClean="0"/>
                <a:t> </a:t>
              </a:r>
              <a:r>
                <a:rPr lang="en-US" altLang="ko-KR" sz="600" dirty="0" smtClean="0"/>
                <a:t>switch</a:t>
              </a:r>
              <a:endParaRPr lang="ko-KR" altLang="en-US" sz="600" dirty="0"/>
            </a:p>
          </p:txBody>
        </p:sp>
      </p:grpSp>
      <p:pic>
        <p:nvPicPr>
          <p:cNvPr id="762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509352" y="450311"/>
            <a:ext cx="234417" cy="302400"/>
          </a:xfrm>
          <a:prstGeom prst="rect">
            <a:avLst/>
          </a:prstGeom>
          <a:noFill/>
        </p:spPr>
      </p:pic>
      <p:sp>
        <p:nvSpPr>
          <p:cNvPr id="763" name="TextBox 762"/>
          <p:cNvSpPr txBox="1"/>
          <p:nvPr/>
        </p:nvSpPr>
        <p:spPr>
          <a:xfrm>
            <a:off x="2173092" y="444631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Hi </a:t>
            </a:r>
            <a:r>
              <a:rPr lang="ko-KR" altLang="en-US" sz="600" smtClean="0"/>
              <a:t>기술</a:t>
            </a:r>
            <a:r>
              <a:rPr lang="en-US" altLang="ko-KR" sz="600" smtClean="0"/>
              <a:t>/</a:t>
            </a:r>
            <a:r>
              <a:rPr lang="ko-KR" altLang="en-US" sz="600" smtClean="0"/>
              <a:t>설계도서 </a:t>
            </a:r>
            <a:r>
              <a:rPr lang="en-US" altLang="ko-KR" sz="600" smtClean="0"/>
              <a:t>WEB #2</a:t>
            </a:r>
          </a:p>
          <a:p>
            <a:pPr algn="ctr"/>
            <a:r>
              <a:rPr lang="en-US" altLang="ko-KR" sz="600" smtClean="0"/>
              <a:t>172.16.166.13</a:t>
            </a:r>
          </a:p>
          <a:p>
            <a:pPr algn="ctr"/>
            <a:r>
              <a:rPr lang="en-US" altLang="ko-KR" sz="600" smtClean="0"/>
              <a:t>172.16.167.13</a:t>
            </a:r>
            <a:endParaRPr lang="en-US" altLang="ko-KR" sz="600"/>
          </a:p>
        </p:txBody>
      </p:sp>
      <p:sp>
        <p:nvSpPr>
          <p:cNvPr id="764" name="TextBox 763"/>
          <p:cNvSpPr txBox="1"/>
          <p:nvPr/>
        </p:nvSpPr>
        <p:spPr>
          <a:xfrm>
            <a:off x="5729647" y="444295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Hi </a:t>
            </a:r>
            <a:r>
              <a:rPr lang="ko-KR" altLang="en-US" sz="600" smtClean="0"/>
              <a:t>기술</a:t>
            </a:r>
            <a:r>
              <a:rPr lang="en-US" altLang="ko-KR" sz="600" smtClean="0"/>
              <a:t>/</a:t>
            </a:r>
            <a:r>
              <a:rPr lang="ko-KR" altLang="en-US" sz="600" smtClean="0"/>
              <a:t>설계도서 </a:t>
            </a:r>
            <a:r>
              <a:rPr lang="en-US" altLang="ko-KR" sz="600" smtClean="0"/>
              <a:t>WAS #2</a:t>
            </a:r>
          </a:p>
          <a:p>
            <a:pPr algn="ctr"/>
            <a:r>
              <a:rPr lang="en-US" altLang="ko-KR" sz="600" smtClean="0"/>
              <a:t>172.16.166.15</a:t>
            </a:r>
          </a:p>
          <a:p>
            <a:pPr algn="ctr"/>
            <a:r>
              <a:rPr lang="en-US" altLang="ko-KR" sz="600" smtClean="0"/>
              <a:t>172.16.167.15</a:t>
            </a:r>
          </a:p>
        </p:txBody>
      </p:sp>
      <p:cxnSp>
        <p:nvCxnSpPr>
          <p:cNvPr id="765" name="직선 화살표 연결선 764"/>
          <p:cNvCxnSpPr/>
          <p:nvPr/>
        </p:nvCxnSpPr>
        <p:spPr>
          <a:xfrm>
            <a:off x="8440456" y="6977033"/>
            <a:ext cx="432000" cy="0"/>
          </a:xfrm>
          <a:prstGeom prst="straightConnector1">
            <a:avLst/>
          </a:prstGeom>
          <a:ln w="6350"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직선 화살표 연결선 768"/>
          <p:cNvCxnSpPr/>
          <p:nvPr/>
        </p:nvCxnSpPr>
        <p:spPr>
          <a:xfrm>
            <a:off x="8440456" y="5470928"/>
            <a:ext cx="432000" cy="0"/>
          </a:xfrm>
          <a:prstGeom prst="straightConnector1">
            <a:avLst/>
          </a:prstGeom>
          <a:ln w="6350"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7" name="직선 화살표 연결선 796"/>
          <p:cNvCxnSpPr/>
          <p:nvPr/>
        </p:nvCxnSpPr>
        <p:spPr>
          <a:xfrm>
            <a:off x="3624057" y="6840339"/>
            <a:ext cx="360000" cy="0"/>
          </a:xfrm>
          <a:prstGeom prst="straightConnector1">
            <a:avLst/>
          </a:prstGeom>
          <a:ln w="63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직선 연결선 800"/>
          <p:cNvCxnSpPr/>
          <p:nvPr/>
        </p:nvCxnSpPr>
        <p:spPr>
          <a:xfrm flipV="1">
            <a:off x="1422595" y="6543521"/>
            <a:ext cx="0" cy="244109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직선 연결선 801"/>
          <p:cNvCxnSpPr/>
          <p:nvPr/>
        </p:nvCxnSpPr>
        <p:spPr>
          <a:xfrm flipV="1">
            <a:off x="2067609" y="6542351"/>
            <a:ext cx="0" cy="251811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7" name="Rectangle 43"/>
          <p:cNvSpPr>
            <a:spLocks noChangeArrowheads="1"/>
          </p:cNvSpPr>
          <p:nvPr/>
        </p:nvSpPr>
        <p:spPr bwMode="auto">
          <a:xfrm>
            <a:off x="1796066" y="7767808"/>
            <a:ext cx="583200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  Hi</a:t>
            </a:r>
            <a:r>
              <a:rPr lang="ko-KR" altLang="en-US" sz="400">
                <a:latin typeface="+mn-ea"/>
              </a:rPr>
              <a:t>유지관리교통부문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8" name="Rectangle 43"/>
          <p:cNvSpPr>
            <a:spLocks noChangeArrowheads="1"/>
          </p:cNvSpPr>
          <p:nvPr/>
        </p:nvSpPr>
        <p:spPr bwMode="auto">
          <a:xfrm>
            <a:off x="1796066" y="7681007"/>
            <a:ext cx="583200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</a:t>
            </a:r>
            <a:r>
              <a:rPr lang="ko-KR" altLang="en-US" sz="400" smtClean="0">
                <a:latin typeface="+mn-ea"/>
              </a:rPr>
              <a:t>노면온도예측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0" name="직사각형 509"/>
          <p:cNvSpPr/>
          <p:nvPr/>
        </p:nvSpPr>
        <p:spPr>
          <a:xfrm>
            <a:off x="573959" y="9810534"/>
            <a:ext cx="8074800" cy="290491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511" name="TextBox 30"/>
          <p:cNvSpPr txBox="1"/>
          <p:nvPr/>
        </p:nvSpPr>
        <p:spPr>
          <a:xfrm>
            <a:off x="573959" y="9667777"/>
            <a:ext cx="80784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900" b="1" smtClean="0"/>
              <a:t>  </a:t>
            </a:r>
            <a:r>
              <a:rPr lang="ko-KR" altLang="en-US" sz="900" b="1" smtClean="0"/>
              <a:t>솔루션 서버</a:t>
            </a:r>
            <a:endParaRPr lang="ko-KR" altLang="en-US" sz="900" b="1"/>
          </a:p>
        </p:txBody>
      </p:sp>
      <p:sp>
        <p:nvSpPr>
          <p:cNvPr id="512" name="직사각형 511"/>
          <p:cNvSpPr/>
          <p:nvPr/>
        </p:nvSpPr>
        <p:spPr>
          <a:xfrm>
            <a:off x="677927" y="9873289"/>
            <a:ext cx="7878063" cy="132026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513" name="TextBox 30"/>
          <p:cNvSpPr txBox="1"/>
          <p:nvPr/>
        </p:nvSpPr>
        <p:spPr>
          <a:xfrm>
            <a:off x="699082" y="9893854"/>
            <a:ext cx="2486317" cy="107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b="1" smtClean="0"/>
              <a:t>  </a:t>
            </a:r>
            <a:r>
              <a:rPr lang="ko-KR" altLang="en-US" sz="700" b="1" smtClean="0"/>
              <a:t>솔루션</a:t>
            </a:r>
            <a:endParaRPr lang="ko-KR" altLang="en-US" sz="700" b="1"/>
          </a:p>
        </p:txBody>
      </p:sp>
      <p:cxnSp>
        <p:nvCxnSpPr>
          <p:cNvPr id="541" name="직선 연결선 540"/>
          <p:cNvCxnSpPr/>
          <p:nvPr/>
        </p:nvCxnSpPr>
        <p:spPr>
          <a:xfrm rot="5400000" flipH="1" flipV="1">
            <a:off x="1877768" y="1031715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3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78988" y="10092758"/>
            <a:ext cx="234417" cy="302400"/>
          </a:xfrm>
          <a:prstGeom prst="rect">
            <a:avLst/>
          </a:prstGeom>
          <a:noFill/>
        </p:spPr>
      </p:pic>
      <p:sp>
        <p:nvSpPr>
          <p:cNvPr id="547" name="TextBox 546"/>
          <p:cNvSpPr txBox="1"/>
          <p:nvPr/>
        </p:nvSpPr>
        <p:spPr>
          <a:xfrm>
            <a:off x="1542728" y="10087078"/>
            <a:ext cx="894778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슈어엠 </a:t>
            </a:r>
            <a:r>
              <a:rPr lang="en-US" altLang="ko-KR" sz="600" smtClean="0"/>
              <a:t>SMS </a:t>
            </a:r>
            <a:r>
              <a:rPr lang="ko-KR" altLang="en-US" sz="600" smtClean="0"/>
              <a:t>게이트웨이 </a:t>
            </a:r>
            <a:r>
              <a:rPr lang="en-US" altLang="ko-KR" sz="600" smtClean="0"/>
              <a:t>#1</a:t>
            </a:r>
          </a:p>
          <a:p>
            <a:pPr algn="ctr"/>
            <a:r>
              <a:rPr lang="en-US" altLang="ko-KR" sz="600" smtClean="0"/>
              <a:t>128.xxx.xxx.xxx (</a:t>
            </a:r>
            <a:r>
              <a:rPr lang="ko-KR" altLang="en-US" sz="600" smtClean="0"/>
              <a:t>외부</a:t>
            </a:r>
            <a:r>
              <a:rPr lang="en-US" altLang="ko-KR" sz="600" smtClean="0"/>
              <a:t>)</a:t>
            </a:r>
          </a:p>
        </p:txBody>
      </p:sp>
      <p:sp>
        <p:nvSpPr>
          <p:cNvPr id="548" name="Rectangle 135"/>
          <p:cNvSpPr>
            <a:spLocks noChangeArrowheads="1"/>
          </p:cNvSpPr>
          <p:nvPr/>
        </p:nvSpPr>
        <p:spPr bwMode="auto">
          <a:xfrm>
            <a:off x="1692511" y="10765349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50" name="Rectangle 43"/>
          <p:cNvSpPr>
            <a:spLocks noChangeArrowheads="1"/>
          </p:cNvSpPr>
          <p:nvPr/>
        </p:nvSpPr>
        <p:spPr bwMode="auto">
          <a:xfrm>
            <a:off x="1710804" y="1078571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551" name="Rectangle 43"/>
          <p:cNvSpPr>
            <a:spLocks noChangeArrowheads="1"/>
          </p:cNvSpPr>
          <p:nvPr/>
        </p:nvSpPr>
        <p:spPr bwMode="auto">
          <a:xfrm>
            <a:off x="1710804" y="1087029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552" name="Rectangle 43"/>
          <p:cNvSpPr>
            <a:spLocks noChangeArrowheads="1"/>
          </p:cNvSpPr>
          <p:nvPr/>
        </p:nvSpPr>
        <p:spPr bwMode="auto">
          <a:xfrm>
            <a:off x="1710804" y="1095487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554" name="Rectangle 43"/>
          <p:cNvSpPr>
            <a:spLocks noChangeArrowheads="1"/>
          </p:cNvSpPr>
          <p:nvPr/>
        </p:nvSpPr>
        <p:spPr bwMode="auto">
          <a:xfrm>
            <a:off x="1710804" y="1103945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568" name="직선 연결선 567"/>
          <p:cNvCxnSpPr/>
          <p:nvPr/>
        </p:nvCxnSpPr>
        <p:spPr>
          <a:xfrm>
            <a:off x="747700" y="10440889"/>
            <a:ext cx="7310426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7" name="Picture 20" descr="http://db.cse.ohio-state.edu/images/db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65" y="10251276"/>
            <a:ext cx="173597" cy="15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8" name="직선 연결선 597"/>
          <p:cNvCxnSpPr/>
          <p:nvPr/>
        </p:nvCxnSpPr>
        <p:spPr>
          <a:xfrm rot="5400000" flipH="1" flipV="1">
            <a:off x="4320514" y="1031690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9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21734" y="10092509"/>
            <a:ext cx="234417" cy="302400"/>
          </a:xfrm>
          <a:prstGeom prst="rect">
            <a:avLst/>
          </a:prstGeom>
          <a:noFill/>
        </p:spPr>
      </p:pic>
      <p:sp>
        <p:nvSpPr>
          <p:cNvPr id="601" name="Rectangle 135"/>
          <p:cNvSpPr>
            <a:spLocks noChangeArrowheads="1"/>
          </p:cNvSpPr>
          <p:nvPr/>
        </p:nvSpPr>
        <p:spPr bwMode="auto">
          <a:xfrm>
            <a:off x="4135257" y="10765100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02" name="Rectangle 43"/>
          <p:cNvSpPr>
            <a:spLocks noChangeArrowheads="1"/>
          </p:cNvSpPr>
          <p:nvPr/>
        </p:nvSpPr>
        <p:spPr bwMode="auto">
          <a:xfrm>
            <a:off x="4153550" y="1078546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Windows 2008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603" name="Rectangle 43"/>
          <p:cNvSpPr>
            <a:spLocks noChangeArrowheads="1"/>
          </p:cNvSpPr>
          <p:nvPr/>
        </p:nvSpPr>
        <p:spPr bwMode="auto">
          <a:xfrm>
            <a:off x="4153550" y="1087004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Autodesk </a:t>
            </a:r>
            <a:r>
              <a:rPr lang="en-US" altLang="ko-KR" sz="400">
                <a:latin typeface="+mn-ea"/>
              </a:rPr>
              <a:t>Infrastructure Map Server 2014</a:t>
            </a:r>
            <a:endParaRPr lang="ko-KR" altLang="en-US" sz="400" dirty="0">
              <a:latin typeface="+mn-ea"/>
            </a:endParaRPr>
          </a:p>
        </p:txBody>
      </p:sp>
      <p:sp>
        <p:nvSpPr>
          <p:cNvPr id="604" name="Rectangle 43"/>
          <p:cNvSpPr>
            <a:spLocks noChangeArrowheads="1"/>
          </p:cNvSpPr>
          <p:nvPr/>
        </p:nvSpPr>
        <p:spPr bwMode="auto">
          <a:xfrm>
            <a:off x="4153550" y="1095462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AutoCAD Civil3D Subscription Renewal</a:t>
            </a:r>
            <a:endParaRPr lang="ko-KR" altLang="en-US" sz="400" dirty="0">
              <a:latin typeface="+mn-ea"/>
            </a:endParaRPr>
          </a:p>
        </p:txBody>
      </p:sp>
      <p:sp>
        <p:nvSpPr>
          <p:cNvPr id="605" name="Rectangle 43"/>
          <p:cNvSpPr>
            <a:spLocks noChangeArrowheads="1"/>
          </p:cNvSpPr>
          <p:nvPr/>
        </p:nvSpPr>
        <p:spPr bwMode="auto">
          <a:xfrm>
            <a:off x="4153550" y="1103920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EBD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606" name="직선 연결선 605"/>
          <p:cNvCxnSpPr/>
          <p:nvPr/>
        </p:nvCxnSpPr>
        <p:spPr>
          <a:xfrm rot="5400000" flipH="1" flipV="1">
            <a:off x="5056657" y="1031715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57877" y="10092759"/>
            <a:ext cx="234417" cy="302400"/>
          </a:xfrm>
          <a:prstGeom prst="rect">
            <a:avLst/>
          </a:prstGeom>
          <a:noFill/>
        </p:spPr>
      </p:pic>
      <p:sp>
        <p:nvSpPr>
          <p:cNvPr id="608" name="Rectangle 135"/>
          <p:cNvSpPr>
            <a:spLocks noChangeArrowheads="1"/>
          </p:cNvSpPr>
          <p:nvPr/>
        </p:nvSpPr>
        <p:spPr bwMode="auto">
          <a:xfrm>
            <a:off x="4871400" y="10765350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09" name="Rectangle 43"/>
          <p:cNvSpPr>
            <a:spLocks noChangeArrowheads="1"/>
          </p:cNvSpPr>
          <p:nvPr/>
        </p:nvSpPr>
        <p:spPr bwMode="auto">
          <a:xfrm>
            <a:off x="4889693" y="1078571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Window 2008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610" name="Rectangle 43"/>
          <p:cNvSpPr>
            <a:spLocks noChangeArrowheads="1"/>
          </p:cNvSpPr>
          <p:nvPr/>
        </p:nvSpPr>
        <p:spPr bwMode="auto">
          <a:xfrm>
            <a:off x="4889693" y="1087029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Autodesk </a:t>
            </a:r>
            <a:r>
              <a:rPr lang="en-US" altLang="ko-KR" sz="400">
                <a:latin typeface="+mn-ea"/>
              </a:rPr>
              <a:t>Infrastructure Map Server 2014</a:t>
            </a:r>
            <a:endParaRPr lang="ko-KR" altLang="en-US" sz="400" dirty="0">
              <a:latin typeface="+mn-ea"/>
            </a:endParaRPr>
          </a:p>
        </p:txBody>
      </p:sp>
      <p:sp>
        <p:nvSpPr>
          <p:cNvPr id="611" name="Rectangle 43"/>
          <p:cNvSpPr>
            <a:spLocks noChangeArrowheads="1"/>
          </p:cNvSpPr>
          <p:nvPr/>
        </p:nvSpPr>
        <p:spPr bwMode="auto">
          <a:xfrm>
            <a:off x="4889693" y="1095487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12" name="Rectangle 43"/>
          <p:cNvSpPr>
            <a:spLocks noChangeArrowheads="1"/>
          </p:cNvSpPr>
          <p:nvPr/>
        </p:nvSpPr>
        <p:spPr bwMode="auto">
          <a:xfrm>
            <a:off x="4889693" y="1103945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613" name="직선 연결선 612"/>
          <p:cNvCxnSpPr/>
          <p:nvPr/>
        </p:nvCxnSpPr>
        <p:spPr>
          <a:xfrm rot="5400000" flipH="1" flipV="1">
            <a:off x="5805975" y="1031692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807195" y="10092532"/>
            <a:ext cx="234417" cy="302400"/>
          </a:xfrm>
          <a:prstGeom prst="rect">
            <a:avLst/>
          </a:prstGeom>
          <a:noFill/>
        </p:spPr>
      </p:pic>
      <p:sp>
        <p:nvSpPr>
          <p:cNvPr id="615" name="Rectangle 135"/>
          <p:cNvSpPr>
            <a:spLocks noChangeArrowheads="1"/>
          </p:cNvSpPr>
          <p:nvPr/>
        </p:nvSpPr>
        <p:spPr bwMode="auto">
          <a:xfrm>
            <a:off x="5620718" y="10765123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16" name="Rectangle 43"/>
          <p:cNvSpPr>
            <a:spLocks noChangeArrowheads="1"/>
          </p:cNvSpPr>
          <p:nvPr/>
        </p:nvSpPr>
        <p:spPr bwMode="auto">
          <a:xfrm>
            <a:off x="5639011" y="1078548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Window 2008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617" name="Rectangle 43"/>
          <p:cNvSpPr>
            <a:spLocks noChangeArrowheads="1"/>
          </p:cNvSpPr>
          <p:nvPr/>
        </p:nvSpPr>
        <p:spPr bwMode="auto">
          <a:xfrm>
            <a:off x="5639011" y="1087006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Autodesk Infrastructure Map Server 2014</a:t>
            </a:r>
            <a:endParaRPr lang="ko-KR" altLang="en-US" sz="400" dirty="0">
              <a:latin typeface="+mn-ea"/>
            </a:endParaRPr>
          </a:p>
        </p:txBody>
      </p:sp>
      <p:sp>
        <p:nvSpPr>
          <p:cNvPr id="618" name="Rectangle 43"/>
          <p:cNvSpPr>
            <a:spLocks noChangeArrowheads="1"/>
          </p:cNvSpPr>
          <p:nvPr/>
        </p:nvSpPr>
        <p:spPr bwMode="auto">
          <a:xfrm>
            <a:off x="5639011" y="1095464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19" name="Rectangle 43"/>
          <p:cNvSpPr>
            <a:spLocks noChangeArrowheads="1"/>
          </p:cNvSpPr>
          <p:nvPr/>
        </p:nvSpPr>
        <p:spPr bwMode="auto">
          <a:xfrm>
            <a:off x="5639011" y="1103922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20" name="TextBox 619"/>
          <p:cNvSpPr txBox="1"/>
          <p:nvPr/>
        </p:nvSpPr>
        <p:spPr>
          <a:xfrm>
            <a:off x="3985474" y="10086829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CAD</a:t>
            </a:r>
            <a:r>
              <a:rPr lang="ko-KR" altLang="en-US" sz="600" smtClean="0"/>
              <a:t>서버</a:t>
            </a:r>
            <a:r>
              <a:rPr lang="en-US" altLang="ko-KR" sz="600" smtClean="0"/>
              <a:t> #2</a:t>
            </a:r>
          </a:p>
          <a:p>
            <a:pPr algn="ctr"/>
            <a:r>
              <a:rPr lang="en-US" altLang="ko-KR" sz="600" smtClean="0"/>
              <a:t>172.16.166.68</a:t>
            </a:r>
          </a:p>
          <a:p>
            <a:pPr algn="ctr"/>
            <a:r>
              <a:rPr lang="en-US" altLang="ko-KR" sz="600" smtClean="0"/>
              <a:t>172.16.167.68</a:t>
            </a:r>
            <a:endParaRPr lang="en-US" altLang="ko-KR" sz="600"/>
          </a:p>
        </p:txBody>
      </p:sp>
      <p:sp>
        <p:nvSpPr>
          <p:cNvPr id="621" name="TextBox 620"/>
          <p:cNvSpPr txBox="1"/>
          <p:nvPr/>
        </p:nvSpPr>
        <p:spPr>
          <a:xfrm>
            <a:off x="4721617" y="10087079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OpenAPI #2</a:t>
            </a:r>
          </a:p>
          <a:p>
            <a:pPr algn="ctr"/>
            <a:r>
              <a:rPr lang="en-US" altLang="ko-KR" sz="600" smtClean="0"/>
              <a:t>172.16.166.66</a:t>
            </a:r>
          </a:p>
          <a:p>
            <a:pPr algn="ctr"/>
            <a:r>
              <a:rPr lang="en-US" altLang="ko-KR" sz="600" smtClean="0"/>
              <a:t>172.16.167.66</a:t>
            </a:r>
          </a:p>
        </p:txBody>
      </p:sp>
      <p:sp>
        <p:nvSpPr>
          <p:cNvPr id="622" name="TextBox 621"/>
          <p:cNvSpPr txBox="1"/>
          <p:nvPr/>
        </p:nvSpPr>
        <p:spPr>
          <a:xfrm>
            <a:off x="5470935" y="10086852"/>
            <a:ext cx="89477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전자지도서버</a:t>
            </a:r>
            <a:r>
              <a:rPr lang="en-US" altLang="ko-KR" sz="600" smtClean="0"/>
              <a:t> #2</a:t>
            </a:r>
          </a:p>
          <a:p>
            <a:pPr algn="ctr"/>
            <a:r>
              <a:rPr lang="en-US" altLang="ko-KR" sz="600" smtClean="0"/>
              <a:t>172.16.166.67</a:t>
            </a:r>
          </a:p>
          <a:p>
            <a:pPr algn="ctr"/>
            <a:r>
              <a:rPr lang="en-US" altLang="ko-KR" sz="600" smtClean="0"/>
              <a:t>172.16.167.67</a:t>
            </a:r>
          </a:p>
          <a:p>
            <a:pPr algn="ctr"/>
            <a:endParaRPr lang="en-US" altLang="ko-KR" sz="600" smtClean="0"/>
          </a:p>
        </p:txBody>
      </p:sp>
      <p:sp>
        <p:nvSpPr>
          <p:cNvPr id="623" name="직사각형 622"/>
          <p:cNvSpPr/>
          <p:nvPr/>
        </p:nvSpPr>
        <p:spPr>
          <a:xfrm>
            <a:off x="677927" y="11279804"/>
            <a:ext cx="7878063" cy="133761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624" name="TextBox 30"/>
          <p:cNvSpPr txBox="1"/>
          <p:nvPr/>
        </p:nvSpPr>
        <p:spPr>
          <a:xfrm>
            <a:off x="699082" y="11300368"/>
            <a:ext cx="2486317" cy="107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b="1" smtClean="0"/>
              <a:t>  </a:t>
            </a:r>
            <a:r>
              <a:rPr lang="ko-KR" altLang="en-US" sz="700" b="1" smtClean="0"/>
              <a:t>연계</a:t>
            </a:r>
            <a:endParaRPr lang="ko-KR" altLang="en-US" sz="700" b="1"/>
          </a:p>
        </p:txBody>
      </p:sp>
      <p:cxnSp>
        <p:nvCxnSpPr>
          <p:cNvPr id="625" name="직선 연결선 624"/>
          <p:cNvCxnSpPr/>
          <p:nvPr/>
        </p:nvCxnSpPr>
        <p:spPr>
          <a:xfrm>
            <a:off x="784379" y="11832007"/>
            <a:ext cx="7273747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6" name="직선 연결선 625"/>
          <p:cNvCxnSpPr/>
          <p:nvPr/>
        </p:nvCxnSpPr>
        <p:spPr>
          <a:xfrm rot="5400000" flipH="1" flipV="1">
            <a:off x="2832072" y="1170804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33292" y="11483650"/>
            <a:ext cx="234417" cy="302400"/>
          </a:xfrm>
          <a:prstGeom prst="rect">
            <a:avLst/>
          </a:prstGeom>
          <a:noFill/>
        </p:spPr>
      </p:pic>
      <p:sp>
        <p:nvSpPr>
          <p:cNvPr id="628" name="TextBox 627"/>
          <p:cNvSpPr txBox="1"/>
          <p:nvPr/>
        </p:nvSpPr>
        <p:spPr>
          <a:xfrm>
            <a:off x="2497032" y="11477970"/>
            <a:ext cx="894778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소방방재청 연계 </a:t>
            </a:r>
            <a:r>
              <a:rPr lang="en-US" altLang="ko-KR" sz="600" smtClean="0"/>
              <a:t>#1</a:t>
            </a:r>
          </a:p>
          <a:p>
            <a:pPr algn="ctr"/>
            <a:r>
              <a:rPr lang="en-US" altLang="ko-KR" sz="600" smtClean="0"/>
              <a:t>128.20.100.21</a:t>
            </a:r>
            <a:endParaRPr lang="en-US" altLang="ko-KR" sz="600"/>
          </a:p>
        </p:txBody>
      </p:sp>
      <p:sp>
        <p:nvSpPr>
          <p:cNvPr id="633" name="Rectangle 135"/>
          <p:cNvSpPr>
            <a:spLocks noChangeArrowheads="1"/>
          </p:cNvSpPr>
          <p:nvPr/>
        </p:nvSpPr>
        <p:spPr bwMode="auto">
          <a:xfrm>
            <a:off x="2655290" y="12156828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38" name="Rectangle 43"/>
          <p:cNvSpPr>
            <a:spLocks noChangeArrowheads="1"/>
          </p:cNvSpPr>
          <p:nvPr/>
        </p:nvSpPr>
        <p:spPr bwMode="auto">
          <a:xfrm>
            <a:off x="2673583" y="1217719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Windows 2000</a:t>
            </a:r>
            <a:endParaRPr lang="ko-KR" altLang="en-US" sz="400" dirty="0">
              <a:latin typeface="+mn-ea"/>
            </a:endParaRPr>
          </a:p>
        </p:txBody>
      </p:sp>
      <p:sp>
        <p:nvSpPr>
          <p:cNvPr id="639" name="Rectangle 43"/>
          <p:cNvSpPr>
            <a:spLocks noChangeArrowheads="1"/>
          </p:cNvSpPr>
          <p:nvPr/>
        </p:nvSpPr>
        <p:spPr bwMode="auto">
          <a:xfrm>
            <a:off x="2673583" y="1226177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41" name="Rectangle 43"/>
          <p:cNvSpPr>
            <a:spLocks noChangeArrowheads="1"/>
          </p:cNvSpPr>
          <p:nvPr/>
        </p:nvSpPr>
        <p:spPr bwMode="auto">
          <a:xfrm>
            <a:off x="2673583" y="1234635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42" name="Rectangle 43"/>
          <p:cNvSpPr>
            <a:spLocks noChangeArrowheads="1"/>
          </p:cNvSpPr>
          <p:nvPr/>
        </p:nvSpPr>
        <p:spPr bwMode="auto">
          <a:xfrm>
            <a:off x="2673583" y="1243093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643" name="직선 연결선 642"/>
          <p:cNvCxnSpPr/>
          <p:nvPr/>
        </p:nvCxnSpPr>
        <p:spPr>
          <a:xfrm rot="5400000" flipH="1" flipV="1">
            <a:off x="3681793" y="3267358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4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83013" y="3042963"/>
            <a:ext cx="234417" cy="302400"/>
          </a:xfrm>
          <a:prstGeom prst="rect">
            <a:avLst/>
          </a:prstGeom>
          <a:noFill/>
        </p:spPr>
      </p:pic>
      <p:sp>
        <p:nvSpPr>
          <p:cNvPr id="645" name="Rectangle 135"/>
          <p:cNvSpPr>
            <a:spLocks noChangeArrowheads="1"/>
          </p:cNvSpPr>
          <p:nvPr/>
        </p:nvSpPr>
        <p:spPr bwMode="auto">
          <a:xfrm>
            <a:off x="3496536" y="3716141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46" name="Rectangle 43"/>
          <p:cNvSpPr>
            <a:spLocks noChangeArrowheads="1"/>
          </p:cNvSpPr>
          <p:nvPr/>
        </p:nvSpPr>
        <p:spPr bwMode="auto">
          <a:xfrm>
            <a:off x="3514829" y="373650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647" name="Rectangle 43"/>
          <p:cNvSpPr>
            <a:spLocks noChangeArrowheads="1"/>
          </p:cNvSpPr>
          <p:nvPr/>
        </p:nvSpPr>
        <p:spPr bwMode="auto">
          <a:xfrm>
            <a:off x="3514829" y="382108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WebToB 4.1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648" name="Rectangle 43"/>
          <p:cNvSpPr>
            <a:spLocks noChangeArrowheads="1"/>
          </p:cNvSpPr>
          <p:nvPr/>
        </p:nvSpPr>
        <p:spPr bwMode="auto">
          <a:xfrm>
            <a:off x="3514829" y="390566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MDT </a:t>
            </a:r>
            <a:r>
              <a:rPr lang="ko-KR" altLang="en-US" sz="400" smtClean="0">
                <a:latin typeface="+mn-ea"/>
              </a:rPr>
              <a:t>통신모듈</a:t>
            </a:r>
            <a:endParaRPr lang="ko-KR" altLang="en-US" sz="400" dirty="0">
              <a:latin typeface="+mn-ea"/>
            </a:endParaRPr>
          </a:p>
        </p:txBody>
      </p:sp>
      <p:sp>
        <p:nvSpPr>
          <p:cNvPr id="649" name="Rectangle 43"/>
          <p:cNvSpPr>
            <a:spLocks noChangeArrowheads="1"/>
          </p:cNvSpPr>
          <p:nvPr/>
        </p:nvSpPr>
        <p:spPr bwMode="auto">
          <a:xfrm>
            <a:off x="3514829" y="39902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650" name="직선 연결선 649"/>
          <p:cNvCxnSpPr/>
          <p:nvPr/>
        </p:nvCxnSpPr>
        <p:spPr>
          <a:xfrm rot="5400000" flipH="1" flipV="1">
            <a:off x="3132381" y="3266621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7" name="TextBox 656"/>
          <p:cNvSpPr txBox="1"/>
          <p:nvPr/>
        </p:nvSpPr>
        <p:spPr>
          <a:xfrm>
            <a:off x="2954486" y="3168266"/>
            <a:ext cx="572400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smtClean="0"/>
              <a:t>vip 128.200.100.60</a:t>
            </a:r>
            <a:endParaRPr lang="en-US" altLang="ko-KR" sz="600" b="1" dirty="0" smtClean="0"/>
          </a:p>
        </p:txBody>
      </p:sp>
      <p:pic>
        <p:nvPicPr>
          <p:cNvPr id="658" name="Picture 129" descr="CSS110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68294" y="3097462"/>
            <a:ext cx="386956" cy="71438"/>
          </a:xfrm>
          <a:prstGeom prst="rect">
            <a:avLst/>
          </a:prstGeom>
          <a:noFill/>
        </p:spPr>
      </p:pic>
      <p:sp>
        <p:nvSpPr>
          <p:cNvPr id="659" name="TextBox 10"/>
          <p:cNvSpPr txBox="1"/>
          <p:nvPr/>
        </p:nvSpPr>
        <p:spPr>
          <a:xfrm>
            <a:off x="3080264" y="3089524"/>
            <a:ext cx="360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600" dirty="0" smtClean="0"/>
              <a:t>L4</a:t>
            </a:r>
            <a:r>
              <a:rPr lang="ko-KR" altLang="en-US" sz="600" dirty="0" smtClean="0"/>
              <a:t> </a:t>
            </a:r>
            <a:r>
              <a:rPr lang="en-US" altLang="ko-KR" sz="600" dirty="0" smtClean="0"/>
              <a:t>switch</a:t>
            </a:r>
            <a:endParaRPr lang="ko-KR" altLang="en-US" sz="600" dirty="0"/>
          </a:p>
        </p:txBody>
      </p:sp>
      <p:sp>
        <p:nvSpPr>
          <p:cNvPr id="661" name="Rectangle 135"/>
          <p:cNvSpPr>
            <a:spLocks noChangeArrowheads="1"/>
          </p:cNvSpPr>
          <p:nvPr/>
        </p:nvSpPr>
        <p:spPr bwMode="auto">
          <a:xfrm>
            <a:off x="810712" y="12156805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62" name="Rectangle 43"/>
          <p:cNvSpPr>
            <a:spLocks noChangeArrowheads="1"/>
          </p:cNvSpPr>
          <p:nvPr/>
        </p:nvSpPr>
        <p:spPr bwMode="auto">
          <a:xfrm>
            <a:off x="829005" y="1217716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Solaris 5.9</a:t>
            </a:r>
            <a:endParaRPr lang="ko-KR" altLang="en-US" sz="400" dirty="0">
              <a:latin typeface="+mn-ea"/>
            </a:endParaRPr>
          </a:p>
        </p:txBody>
      </p:sp>
      <p:sp>
        <p:nvSpPr>
          <p:cNvPr id="663" name="Rectangle 43"/>
          <p:cNvSpPr>
            <a:spLocks noChangeArrowheads="1"/>
          </p:cNvSpPr>
          <p:nvPr/>
        </p:nvSpPr>
        <p:spPr bwMode="auto">
          <a:xfrm>
            <a:off x="829005" y="1226174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64" name="Rectangle 43"/>
          <p:cNvSpPr>
            <a:spLocks noChangeArrowheads="1"/>
          </p:cNvSpPr>
          <p:nvPr/>
        </p:nvSpPr>
        <p:spPr bwMode="auto">
          <a:xfrm>
            <a:off x="829005" y="1234632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65" name="Rectangle 43"/>
          <p:cNvSpPr>
            <a:spLocks noChangeArrowheads="1"/>
          </p:cNvSpPr>
          <p:nvPr/>
        </p:nvSpPr>
        <p:spPr bwMode="auto">
          <a:xfrm>
            <a:off x="829005" y="1243091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666" name="직선 연결선 665"/>
          <p:cNvCxnSpPr/>
          <p:nvPr/>
        </p:nvCxnSpPr>
        <p:spPr>
          <a:xfrm rot="5400000" flipH="1" flipV="1">
            <a:off x="1914566" y="1170827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7" name="Rectangle 135"/>
          <p:cNvSpPr>
            <a:spLocks noChangeArrowheads="1"/>
          </p:cNvSpPr>
          <p:nvPr/>
        </p:nvSpPr>
        <p:spPr bwMode="auto">
          <a:xfrm>
            <a:off x="1731563" y="12157055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68" name="Rectangle 43"/>
          <p:cNvSpPr>
            <a:spLocks noChangeArrowheads="1"/>
          </p:cNvSpPr>
          <p:nvPr/>
        </p:nvSpPr>
        <p:spPr bwMode="auto">
          <a:xfrm>
            <a:off x="1749856" y="1217741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Window 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669" name="Rectangle 43"/>
          <p:cNvSpPr>
            <a:spLocks noChangeArrowheads="1"/>
          </p:cNvSpPr>
          <p:nvPr/>
        </p:nvSpPr>
        <p:spPr bwMode="auto">
          <a:xfrm>
            <a:off x="1749856" y="1226199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75" name="Rectangle 43"/>
          <p:cNvSpPr>
            <a:spLocks noChangeArrowheads="1"/>
          </p:cNvSpPr>
          <p:nvPr/>
        </p:nvSpPr>
        <p:spPr bwMode="auto">
          <a:xfrm>
            <a:off x="1749856" y="1234657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76" name="Rectangle 43"/>
          <p:cNvSpPr>
            <a:spLocks noChangeArrowheads="1"/>
          </p:cNvSpPr>
          <p:nvPr/>
        </p:nvSpPr>
        <p:spPr bwMode="auto">
          <a:xfrm>
            <a:off x="1749856" y="1243116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77" name="TextBox 676"/>
          <p:cNvSpPr txBox="1"/>
          <p:nvPr/>
        </p:nvSpPr>
        <p:spPr>
          <a:xfrm>
            <a:off x="3346753" y="3037283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유지관리 </a:t>
            </a:r>
            <a:r>
              <a:rPr lang="en-US" altLang="ko-KR" sz="600" smtClean="0"/>
              <a:t>Citis</a:t>
            </a:r>
          </a:p>
          <a:p>
            <a:pPr algn="ctr"/>
            <a:r>
              <a:rPr lang="en-US" altLang="ko-KR" sz="600" smtClean="0"/>
              <a:t>128.200.100.69</a:t>
            </a:r>
          </a:p>
          <a:p>
            <a:pPr algn="ctr"/>
            <a:r>
              <a:rPr lang="en-US" altLang="ko-KR" sz="600" smtClean="0"/>
              <a:t>128.200.100.169</a:t>
            </a:r>
          </a:p>
        </p:txBody>
      </p:sp>
      <p:graphicFrame>
        <p:nvGraphicFramePr>
          <p:cNvPr id="678" name="표 6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176403"/>
              </p:ext>
            </p:extLst>
          </p:nvPr>
        </p:nvGraphicFramePr>
        <p:xfrm>
          <a:off x="2654770" y="11877975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79" name="표 6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111406"/>
              </p:ext>
            </p:extLst>
          </p:nvPr>
        </p:nvGraphicFramePr>
        <p:xfrm>
          <a:off x="3501707" y="3437288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webrelay1,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2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0" name="표 6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829022"/>
              </p:ext>
            </p:extLst>
          </p:nvPr>
        </p:nvGraphicFramePr>
        <p:xfrm>
          <a:off x="815883" y="11877952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roadcp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Sun Ultrasparc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2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1" name="표 6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338470"/>
              </p:ext>
            </p:extLst>
          </p:nvPr>
        </p:nvGraphicFramePr>
        <p:xfrm>
          <a:off x="1734509" y="11878202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3" name="표 6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735409"/>
              </p:ext>
            </p:extLst>
          </p:nvPr>
        </p:nvGraphicFramePr>
        <p:xfrm>
          <a:off x="1697682" y="1048708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4" name="표 6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431171"/>
              </p:ext>
            </p:extLst>
          </p:nvPr>
        </p:nvGraphicFramePr>
        <p:xfrm>
          <a:off x="4140428" y="10486834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ccadsvr1,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2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32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5" name="표 6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760456"/>
              </p:ext>
            </p:extLst>
          </p:nvPr>
        </p:nvGraphicFramePr>
        <p:xfrm>
          <a:off x="4876571" y="10487084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capisvr1,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2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32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7" name="표 6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463970"/>
              </p:ext>
            </p:extLst>
          </p:nvPr>
        </p:nvGraphicFramePr>
        <p:xfrm>
          <a:off x="5625889" y="10486857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mapsvr1,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2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32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88" name="Picture 2" descr="http://www.dreamsecurity.com/images/logo/p_mpss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5" y="11977721"/>
            <a:ext cx="467600" cy="20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0" name="Picture 4" descr="http://www.carmedia.co.kr/PEG/13874305345986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" y="11476929"/>
            <a:ext cx="337144" cy="22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1" name="Picture 6" descr="http://cfile5.uf.tistory.com/image/133FDD445145CAC626D8D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2" y="11286691"/>
            <a:ext cx="491714" cy="13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92" name="직선 화살표 연결선 691"/>
          <p:cNvCxnSpPr/>
          <p:nvPr/>
        </p:nvCxnSpPr>
        <p:spPr>
          <a:xfrm>
            <a:off x="449789" y="11546752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4" name="직선 화살표 연결선 693"/>
          <p:cNvCxnSpPr/>
          <p:nvPr/>
        </p:nvCxnSpPr>
        <p:spPr>
          <a:xfrm>
            <a:off x="449789" y="11598365"/>
            <a:ext cx="1300067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5" name="직선 화살표 연결선 694"/>
          <p:cNvCxnSpPr/>
          <p:nvPr/>
        </p:nvCxnSpPr>
        <p:spPr>
          <a:xfrm>
            <a:off x="449789" y="11701591"/>
            <a:ext cx="2293887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15786" y="11483877"/>
            <a:ext cx="234417" cy="302400"/>
          </a:xfrm>
          <a:prstGeom prst="rect">
            <a:avLst/>
          </a:prstGeom>
          <a:noFill/>
        </p:spPr>
      </p:pic>
      <p:sp>
        <p:nvSpPr>
          <p:cNvPr id="761" name="TextBox 760"/>
          <p:cNvSpPr txBox="1"/>
          <p:nvPr/>
        </p:nvSpPr>
        <p:spPr>
          <a:xfrm>
            <a:off x="1579526" y="11478197"/>
            <a:ext cx="894778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국토교통부연계서버 </a:t>
            </a:r>
            <a:r>
              <a:rPr lang="en-US" altLang="ko-KR" sz="600" smtClean="0"/>
              <a:t>#1</a:t>
            </a:r>
          </a:p>
          <a:p>
            <a:pPr algn="ctr"/>
            <a:r>
              <a:rPr lang="en-US" altLang="ko-KR" sz="600" smtClean="0"/>
              <a:t>172.16.23.10</a:t>
            </a:r>
          </a:p>
        </p:txBody>
      </p:sp>
      <p:sp>
        <p:nvSpPr>
          <p:cNvPr id="521" name="Rectangle 135"/>
          <p:cNvSpPr>
            <a:spLocks noChangeArrowheads="1"/>
          </p:cNvSpPr>
          <p:nvPr/>
        </p:nvSpPr>
        <p:spPr bwMode="auto">
          <a:xfrm>
            <a:off x="5875454" y="1134925"/>
            <a:ext cx="619200" cy="74156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22" name="Rectangle 43"/>
          <p:cNvSpPr>
            <a:spLocks noChangeArrowheads="1"/>
          </p:cNvSpPr>
          <p:nvPr/>
        </p:nvSpPr>
        <p:spPr bwMode="auto">
          <a:xfrm>
            <a:off x="5893747" y="115528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3" name="Rectangle 43"/>
          <p:cNvSpPr>
            <a:spLocks noChangeArrowheads="1"/>
          </p:cNvSpPr>
          <p:nvPr/>
        </p:nvSpPr>
        <p:spPr bwMode="auto">
          <a:xfrm>
            <a:off x="5893747" y="123919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Tmax </a:t>
            </a:r>
            <a:r>
              <a:rPr lang="en-US" altLang="ko-KR" sz="40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4" name="Rectangle 43"/>
          <p:cNvSpPr>
            <a:spLocks noChangeArrowheads="1"/>
          </p:cNvSpPr>
          <p:nvPr/>
        </p:nvSpPr>
        <p:spPr bwMode="auto">
          <a:xfrm>
            <a:off x="5893747" y="132225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EZGen </a:t>
            </a:r>
            <a:r>
              <a:rPr lang="en-US" altLang="ko-KR" sz="400">
                <a:latin typeface="+mn-ea"/>
              </a:rPr>
              <a:t>(Reporting </a:t>
            </a:r>
            <a:r>
              <a:rPr lang="ko-KR" altLang="en-US" sz="400">
                <a:latin typeface="+mn-ea"/>
              </a:rPr>
              <a:t>엔진</a:t>
            </a:r>
            <a:r>
              <a:rPr lang="en-US" altLang="ko-KR" sz="40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5" name="Rectangle 43"/>
          <p:cNvSpPr>
            <a:spLocks noChangeArrowheads="1"/>
          </p:cNvSpPr>
          <p:nvPr/>
        </p:nvSpPr>
        <p:spPr bwMode="auto">
          <a:xfrm>
            <a:off x="5893747" y="140531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슈어엠 </a:t>
            </a:r>
            <a:r>
              <a:rPr lang="en-US" altLang="ko-KR" sz="400">
                <a:latin typeface="+mn-ea"/>
              </a:rPr>
              <a:t>SMS Client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6" name="Rectangle 135"/>
          <p:cNvSpPr>
            <a:spLocks noChangeArrowheads="1"/>
          </p:cNvSpPr>
          <p:nvPr/>
        </p:nvSpPr>
        <p:spPr bwMode="auto">
          <a:xfrm>
            <a:off x="7480199" y="1135175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27" name="Rectangle 43"/>
          <p:cNvSpPr>
            <a:spLocks noChangeArrowheads="1"/>
          </p:cNvSpPr>
          <p:nvPr/>
        </p:nvSpPr>
        <p:spPr bwMode="auto">
          <a:xfrm>
            <a:off x="7498492" y="115553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AIX 6.1</a:t>
            </a:r>
            <a:endParaRPr lang="ko-KR" altLang="en-US" sz="400">
              <a:latin typeface="+mn-ea"/>
            </a:endParaRPr>
          </a:p>
        </p:txBody>
      </p:sp>
      <p:sp>
        <p:nvSpPr>
          <p:cNvPr id="528" name="Rectangle 43"/>
          <p:cNvSpPr>
            <a:spLocks noChangeArrowheads="1"/>
          </p:cNvSpPr>
          <p:nvPr/>
        </p:nvSpPr>
        <p:spPr bwMode="auto">
          <a:xfrm>
            <a:off x="7498492" y="124011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529" name="Rectangle 43"/>
          <p:cNvSpPr>
            <a:spLocks noChangeArrowheads="1"/>
          </p:cNvSpPr>
          <p:nvPr/>
        </p:nvSpPr>
        <p:spPr bwMode="auto">
          <a:xfrm>
            <a:off x="7498492" y="132469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530" name="Rectangle 43"/>
          <p:cNvSpPr>
            <a:spLocks noChangeArrowheads="1"/>
          </p:cNvSpPr>
          <p:nvPr/>
        </p:nvSpPr>
        <p:spPr bwMode="auto">
          <a:xfrm>
            <a:off x="7498492" y="14092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99" name="Rectangle 43"/>
          <p:cNvSpPr>
            <a:spLocks noChangeArrowheads="1"/>
          </p:cNvSpPr>
          <p:nvPr/>
        </p:nvSpPr>
        <p:spPr bwMode="auto">
          <a:xfrm>
            <a:off x="5893747" y="1574111"/>
            <a:ext cx="583200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HiTechmap (</a:t>
            </a:r>
            <a:r>
              <a:rPr lang="ko-KR" altLang="en-US" sz="400" smtClean="0">
                <a:latin typeface="+mn-ea"/>
              </a:rPr>
              <a:t>기술</a:t>
            </a:r>
            <a:r>
              <a:rPr lang="en-US" altLang="ko-KR" sz="400" smtClean="0">
                <a:latin typeface="+mn-ea"/>
              </a:rPr>
              <a:t>)</a:t>
            </a:r>
          </a:p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- techmap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0" name="Rectangle 43"/>
          <p:cNvSpPr>
            <a:spLocks noChangeArrowheads="1"/>
          </p:cNvSpPr>
          <p:nvPr/>
        </p:nvSpPr>
        <p:spPr bwMode="auto">
          <a:xfrm>
            <a:off x="5893747" y="1726252"/>
            <a:ext cx="583200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HiSgds (</a:t>
            </a:r>
            <a:r>
              <a:rPr lang="ko-KR" altLang="en-US" sz="400" smtClean="0">
                <a:latin typeface="+mn-ea"/>
              </a:rPr>
              <a:t>설계도서</a:t>
            </a:r>
            <a:r>
              <a:rPr lang="en-US" altLang="ko-KR" sz="400" smtClean="0">
                <a:latin typeface="+mn-ea"/>
              </a:rPr>
              <a:t>)</a:t>
            </a:r>
          </a:p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- sgds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1" name="Rectangle 135"/>
          <p:cNvSpPr>
            <a:spLocks noChangeArrowheads="1"/>
          </p:cNvSpPr>
          <p:nvPr/>
        </p:nvSpPr>
        <p:spPr bwMode="auto">
          <a:xfrm>
            <a:off x="3583575" y="1134949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06" name="Rectangle 43"/>
          <p:cNvSpPr>
            <a:spLocks noChangeArrowheads="1"/>
          </p:cNvSpPr>
          <p:nvPr/>
        </p:nvSpPr>
        <p:spPr bwMode="auto">
          <a:xfrm>
            <a:off x="3601868" y="115531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7" name="Rectangle 43"/>
          <p:cNvSpPr>
            <a:spLocks noChangeArrowheads="1"/>
          </p:cNvSpPr>
          <p:nvPr/>
        </p:nvSpPr>
        <p:spPr bwMode="auto">
          <a:xfrm>
            <a:off x="3601868" y="123989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9" name="Rectangle 43"/>
          <p:cNvSpPr>
            <a:spLocks noChangeArrowheads="1"/>
          </p:cNvSpPr>
          <p:nvPr/>
        </p:nvSpPr>
        <p:spPr bwMode="auto">
          <a:xfrm>
            <a:off x="3601868" y="132447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710" name="Rectangle 43"/>
          <p:cNvSpPr>
            <a:spLocks noChangeArrowheads="1"/>
          </p:cNvSpPr>
          <p:nvPr/>
        </p:nvSpPr>
        <p:spPr bwMode="auto">
          <a:xfrm>
            <a:off x="3601868" y="140905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711" name="Rectangle 43"/>
          <p:cNvSpPr>
            <a:spLocks noChangeArrowheads="1"/>
          </p:cNvSpPr>
          <p:nvPr/>
        </p:nvSpPr>
        <p:spPr bwMode="auto">
          <a:xfrm>
            <a:off x="5897631" y="148847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SSO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713" name="표 7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288114"/>
              </p:ext>
            </p:extLst>
          </p:nvPr>
        </p:nvGraphicFramePr>
        <p:xfrm>
          <a:off x="5880625" y="858722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cclwas002, 004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4" name="표 7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954755"/>
              </p:ext>
            </p:extLst>
          </p:nvPr>
        </p:nvGraphicFramePr>
        <p:xfrm>
          <a:off x="7485370" y="858972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e20k-a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IBM P780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12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5" name="표 7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201313"/>
              </p:ext>
            </p:extLst>
          </p:nvPr>
        </p:nvGraphicFramePr>
        <p:xfrm>
          <a:off x="4907500" y="859575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cclwas001, 003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6" name="표 7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396360"/>
              </p:ext>
            </p:extLst>
          </p:nvPr>
        </p:nvGraphicFramePr>
        <p:xfrm>
          <a:off x="3588746" y="858746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chiconweb1,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0154" y="3272940"/>
            <a:ext cx="77296" cy="77531"/>
          </a:xfrm>
          <a:prstGeom prst="rect">
            <a:avLst/>
          </a:prstGeom>
        </p:spPr>
      </p:pic>
      <p:pic>
        <p:nvPicPr>
          <p:cNvPr id="780" name="그림 77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30752" y="9921827"/>
            <a:ext cx="128048" cy="128437"/>
          </a:xfrm>
          <a:prstGeom prst="rect">
            <a:avLst/>
          </a:prstGeom>
        </p:spPr>
      </p:pic>
      <p:pic>
        <p:nvPicPr>
          <p:cNvPr id="781" name="그림 78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79957" y="11317126"/>
            <a:ext cx="128048" cy="128437"/>
          </a:xfrm>
          <a:prstGeom prst="rect">
            <a:avLst/>
          </a:prstGeom>
        </p:spPr>
      </p:pic>
      <p:pic>
        <p:nvPicPr>
          <p:cNvPr id="782" name="그림 78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82526" y="11317108"/>
            <a:ext cx="128048" cy="128437"/>
          </a:xfrm>
          <a:prstGeom prst="rect">
            <a:avLst/>
          </a:prstGeom>
        </p:spPr>
      </p:pic>
      <p:pic>
        <p:nvPicPr>
          <p:cNvPr id="754" name="그림 75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1330" y="11737211"/>
            <a:ext cx="473980" cy="189592"/>
          </a:xfrm>
          <a:prstGeom prst="rect">
            <a:avLst/>
          </a:prstGeom>
        </p:spPr>
      </p:pic>
      <p:cxnSp>
        <p:nvCxnSpPr>
          <p:cNvPr id="755" name="직선 화살표 연결선 754"/>
          <p:cNvCxnSpPr/>
          <p:nvPr/>
        </p:nvCxnSpPr>
        <p:spPr>
          <a:xfrm>
            <a:off x="449789" y="11649978"/>
            <a:ext cx="1300067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6" name="직선 연결선 755"/>
          <p:cNvCxnSpPr/>
          <p:nvPr/>
        </p:nvCxnSpPr>
        <p:spPr>
          <a:xfrm rot="5400000" flipH="1" flipV="1">
            <a:off x="995969" y="1170802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97189" y="11483627"/>
            <a:ext cx="234417" cy="302400"/>
          </a:xfrm>
          <a:prstGeom prst="rect">
            <a:avLst/>
          </a:prstGeom>
          <a:noFill/>
        </p:spPr>
      </p:pic>
      <p:sp>
        <p:nvSpPr>
          <p:cNvPr id="758" name="TextBox 757"/>
          <p:cNvSpPr txBox="1"/>
          <p:nvPr/>
        </p:nvSpPr>
        <p:spPr>
          <a:xfrm>
            <a:off x="660929" y="11477947"/>
            <a:ext cx="894778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기상청연계서버</a:t>
            </a:r>
            <a:r>
              <a:rPr lang="en-US" altLang="ko-KR" sz="600"/>
              <a:t> #1</a:t>
            </a:r>
          </a:p>
          <a:p>
            <a:pPr algn="ctr"/>
            <a:r>
              <a:rPr lang="en-US" altLang="ko-KR" sz="600"/>
              <a:t>172.16.200.153</a:t>
            </a:r>
          </a:p>
        </p:txBody>
      </p:sp>
      <p:sp>
        <p:nvSpPr>
          <p:cNvPr id="546" name="Rectangle 43"/>
          <p:cNvSpPr>
            <a:spLocks noChangeArrowheads="1"/>
          </p:cNvSpPr>
          <p:nvPr/>
        </p:nvSpPr>
        <p:spPr bwMode="auto">
          <a:xfrm>
            <a:off x="5895014" y="4545571"/>
            <a:ext cx="583200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biz</a:t>
            </a:r>
          </a:p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- Hi</a:t>
            </a:r>
            <a:r>
              <a:rPr lang="ko-KR" altLang="en-US" sz="400" smtClean="0">
                <a:latin typeface="+mn-ea"/>
              </a:rPr>
              <a:t>유지</a:t>
            </a:r>
            <a:r>
              <a:rPr lang="en-US" altLang="ko-KR" sz="400" smtClean="0">
                <a:latin typeface="+mn-ea"/>
              </a:rPr>
              <a:t>Citis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549" name="그룹 548"/>
          <p:cNvGrpSpPr/>
          <p:nvPr/>
        </p:nvGrpSpPr>
        <p:grpSpPr>
          <a:xfrm>
            <a:off x="4902329" y="1135777"/>
            <a:ext cx="619200" cy="1346400"/>
            <a:chOff x="4927729" y="1135777"/>
            <a:chExt cx="619200" cy="1346400"/>
          </a:xfrm>
        </p:grpSpPr>
        <p:sp>
          <p:nvSpPr>
            <p:cNvPr id="660" name="Rectangle 135"/>
            <p:cNvSpPr>
              <a:spLocks noChangeArrowheads="1"/>
            </p:cNvSpPr>
            <p:nvPr/>
          </p:nvSpPr>
          <p:spPr bwMode="auto">
            <a:xfrm>
              <a:off x="4927729" y="1135777"/>
              <a:ext cx="619200" cy="134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708" name="Rectangle 43"/>
            <p:cNvSpPr>
              <a:spLocks noChangeArrowheads="1"/>
            </p:cNvSpPr>
            <p:nvPr/>
          </p:nvSpPr>
          <p:spPr bwMode="auto">
            <a:xfrm>
              <a:off x="4946022" y="1155287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>
                  <a:latin typeface="+mn-ea"/>
                </a:rPr>
                <a:t> </a:t>
              </a:r>
              <a:r>
                <a:rPr lang="en-US" altLang="ko-KR" sz="400" smtClean="0">
                  <a:latin typeface="+mn-ea"/>
                </a:rPr>
                <a:t> RHEL </a:t>
              </a:r>
              <a:r>
                <a:rPr lang="en-US" altLang="ko-KR" sz="400">
                  <a:latin typeface="+mn-ea"/>
                </a:rPr>
                <a:t>6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17" name="Rectangle 43"/>
            <p:cNvSpPr>
              <a:spLocks noChangeArrowheads="1"/>
            </p:cNvSpPr>
            <p:nvPr/>
          </p:nvSpPr>
          <p:spPr bwMode="auto">
            <a:xfrm>
              <a:off x="4946022" y="123919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Tmax Jeus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42" name="Rectangle 43"/>
            <p:cNvSpPr>
              <a:spLocks noChangeArrowheads="1"/>
            </p:cNvSpPr>
            <p:nvPr/>
          </p:nvSpPr>
          <p:spPr bwMode="auto">
            <a:xfrm>
              <a:off x="4946022" y="1322258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EZGen (Reporting </a:t>
              </a:r>
              <a:r>
                <a:rPr lang="ko-KR" altLang="en-US" sz="400" smtClean="0">
                  <a:latin typeface="+mn-ea"/>
                </a:rPr>
                <a:t>엔진</a:t>
              </a:r>
              <a:r>
                <a:rPr lang="en-US" altLang="ko-KR" sz="400" smtClean="0">
                  <a:latin typeface="+mn-ea"/>
                </a:rPr>
                <a:t>)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43" name="Rectangle 43"/>
            <p:cNvSpPr>
              <a:spLocks noChangeArrowheads="1"/>
            </p:cNvSpPr>
            <p:nvPr/>
          </p:nvSpPr>
          <p:spPr bwMode="auto">
            <a:xfrm>
              <a:off x="4946022" y="1405317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</a:t>
              </a:r>
              <a:r>
                <a:rPr lang="ko-KR" altLang="en-US" sz="400" smtClean="0">
                  <a:latin typeface="+mn-ea"/>
                </a:rPr>
                <a:t>슈어엠 </a:t>
              </a:r>
              <a:r>
                <a:rPr lang="en-US" altLang="ko-KR" sz="400" smtClean="0">
                  <a:latin typeface="+mn-ea"/>
                </a:rPr>
                <a:t>SMS Client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44" name="Rectangle 43"/>
            <p:cNvSpPr>
              <a:spLocks noChangeArrowheads="1"/>
            </p:cNvSpPr>
            <p:nvPr/>
          </p:nvSpPr>
          <p:spPr bwMode="auto">
            <a:xfrm>
              <a:off x="4946022" y="1574111"/>
              <a:ext cx="583200" cy="12248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HiConCitis (</a:t>
              </a:r>
              <a:r>
                <a:rPr lang="ko-KR" altLang="en-US" sz="400" smtClean="0">
                  <a:latin typeface="+mn-ea"/>
                </a:rPr>
                <a:t>건설</a:t>
              </a:r>
              <a:r>
                <a:rPr lang="en-US" altLang="ko-KR" sz="400" smtClean="0">
                  <a:latin typeface="+mn-ea"/>
                </a:rPr>
                <a:t>)</a:t>
              </a:r>
            </a:p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- neocon &gt; cals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45" name="Rectangle 43"/>
            <p:cNvSpPr>
              <a:spLocks noChangeArrowheads="1"/>
            </p:cNvSpPr>
            <p:nvPr/>
          </p:nvSpPr>
          <p:spPr bwMode="auto">
            <a:xfrm>
              <a:off x="4946022" y="1726252"/>
              <a:ext cx="583200" cy="1224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HiConCitis_Sub </a:t>
              </a:r>
              <a:r>
                <a:rPr lang="en-US" altLang="ko-KR" sz="400">
                  <a:latin typeface="+mn-ea"/>
                </a:rPr>
                <a:t>(</a:t>
              </a:r>
              <a:r>
                <a:rPr lang="ko-KR" altLang="en-US" sz="400">
                  <a:latin typeface="+mn-ea"/>
                </a:rPr>
                <a:t>가시설</a:t>
              </a:r>
              <a:r>
                <a:rPr lang="en-US" altLang="ko-KR" sz="400" smtClean="0">
                  <a:latin typeface="+mn-ea"/>
                </a:rPr>
                <a:t>)</a:t>
              </a:r>
            </a:p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- neocon &gt; app 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46" name="Rectangle 43"/>
            <p:cNvSpPr>
              <a:spLocks noChangeArrowheads="1"/>
            </p:cNvSpPr>
            <p:nvPr/>
          </p:nvSpPr>
          <p:spPr bwMode="auto">
            <a:xfrm>
              <a:off x="4946022" y="2182429"/>
              <a:ext cx="583200" cy="1224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AnJeon (</a:t>
              </a:r>
              <a:r>
                <a:rPr lang="ko-KR" altLang="en-US" sz="400" smtClean="0">
                  <a:latin typeface="+mn-ea"/>
                </a:rPr>
                <a:t>건설안전네트워크</a:t>
              </a:r>
              <a:r>
                <a:rPr lang="en-US" altLang="ko-KR" sz="400" smtClean="0">
                  <a:latin typeface="+mn-ea"/>
                </a:rPr>
                <a:t>)</a:t>
              </a:r>
            </a:p>
            <a:p>
              <a:pPr>
                <a:defRPr/>
              </a:pPr>
              <a:r>
                <a:rPr lang="en-US" altLang="ko-KR" sz="400">
                  <a:latin typeface="+mn-ea"/>
                </a:rPr>
                <a:t> </a:t>
              </a:r>
              <a:r>
                <a:rPr lang="en-US" altLang="ko-KR" sz="400" smtClean="0">
                  <a:latin typeface="+mn-ea"/>
                </a:rPr>
                <a:t> - anjeon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47" name="Rectangle 43"/>
            <p:cNvSpPr>
              <a:spLocks noChangeArrowheads="1"/>
            </p:cNvSpPr>
            <p:nvPr/>
          </p:nvSpPr>
          <p:spPr bwMode="auto">
            <a:xfrm>
              <a:off x="4946022" y="1878311"/>
              <a:ext cx="583200" cy="1224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HiDinCitis </a:t>
              </a:r>
              <a:r>
                <a:rPr lang="en-US" altLang="ko-KR" sz="400">
                  <a:latin typeface="+mn-ea"/>
                </a:rPr>
                <a:t>(</a:t>
              </a:r>
              <a:r>
                <a:rPr lang="ko-KR" altLang="en-US" sz="400">
                  <a:latin typeface="+mn-ea"/>
                </a:rPr>
                <a:t>설계</a:t>
              </a:r>
              <a:r>
                <a:rPr lang="en-US" altLang="ko-KR" sz="400" smtClean="0">
                  <a:latin typeface="+mn-ea"/>
                </a:rPr>
                <a:t>)</a:t>
              </a:r>
            </a:p>
            <a:p>
              <a:pPr>
                <a:defRPr/>
              </a:pPr>
              <a:r>
                <a:rPr lang="en-US" altLang="ko-KR" sz="400">
                  <a:latin typeface="+mn-ea"/>
                </a:rPr>
                <a:t> </a:t>
              </a:r>
              <a:r>
                <a:rPr lang="en-US" altLang="ko-KR" sz="400" smtClean="0">
                  <a:latin typeface="+mn-ea"/>
                </a:rPr>
                <a:t> - neocon &gt; ddip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60" name="Rectangle 43"/>
            <p:cNvSpPr>
              <a:spLocks noChangeArrowheads="1"/>
            </p:cNvSpPr>
            <p:nvPr/>
          </p:nvSpPr>
          <p:spPr bwMode="auto">
            <a:xfrm>
              <a:off x="4946022" y="2030370"/>
              <a:ext cx="583200" cy="1224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HiDinCitis_Sub (</a:t>
              </a:r>
              <a:r>
                <a:rPr lang="ko-KR" altLang="en-US" sz="400" smtClean="0">
                  <a:latin typeface="+mn-ea"/>
                </a:rPr>
                <a:t>설계심의자문</a:t>
              </a:r>
              <a:r>
                <a:rPr lang="en-US" altLang="ko-KR" sz="400" smtClean="0">
                  <a:latin typeface="+mn-ea"/>
                </a:rPr>
                <a:t>)</a:t>
              </a:r>
            </a:p>
            <a:p>
              <a:pPr>
                <a:defRPr/>
              </a:pPr>
              <a:r>
                <a:rPr lang="en-US" altLang="ko-KR" sz="400">
                  <a:latin typeface="+mn-ea"/>
                </a:rPr>
                <a:t> </a:t>
              </a:r>
              <a:r>
                <a:rPr lang="en-US" altLang="ko-KR" sz="400" smtClean="0">
                  <a:latin typeface="+mn-ea"/>
                </a:rPr>
                <a:t> - neocon &gt; pdc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73" name="Rectangle 43"/>
            <p:cNvSpPr>
              <a:spLocks noChangeArrowheads="1"/>
            </p:cNvSpPr>
            <p:nvPr/>
          </p:nvSpPr>
          <p:spPr bwMode="auto">
            <a:xfrm>
              <a:off x="4949906" y="148847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SSO Agent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74" name="Rectangle 43"/>
            <p:cNvSpPr>
              <a:spLocks noChangeArrowheads="1"/>
            </p:cNvSpPr>
            <p:nvPr/>
          </p:nvSpPr>
          <p:spPr bwMode="auto">
            <a:xfrm>
              <a:off x="4946022" y="2334486"/>
              <a:ext cx="583200" cy="1224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>
                  <a:latin typeface="+mn-ea"/>
                </a:rPr>
                <a:t> </a:t>
              </a:r>
              <a:r>
                <a:rPr lang="en-US" altLang="ko-KR" sz="400" smtClean="0">
                  <a:latin typeface="+mn-ea"/>
                </a:rPr>
                <a:t> BIM (</a:t>
              </a:r>
              <a:r>
                <a:rPr lang="ko-KR" altLang="en-US" sz="400" smtClean="0">
                  <a:latin typeface="+mn-ea"/>
                </a:rPr>
                <a:t>건설정보모델</a:t>
              </a:r>
              <a:r>
                <a:rPr lang="en-US" altLang="ko-KR" sz="400" smtClean="0">
                  <a:latin typeface="+mn-ea"/>
                </a:rPr>
                <a:t>)</a:t>
              </a:r>
            </a:p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 - bim</a:t>
              </a: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545" name="그룹 544"/>
          <p:cNvGrpSpPr/>
          <p:nvPr/>
        </p:nvGrpSpPr>
        <p:grpSpPr>
          <a:xfrm>
            <a:off x="3114837" y="497272"/>
            <a:ext cx="572400" cy="301081"/>
            <a:chOff x="1833927" y="497272"/>
            <a:chExt cx="572400" cy="301081"/>
          </a:xfrm>
        </p:grpSpPr>
        <p:cxnSp>
          <p:nvCxnSpPr>
            <p:cNvPr id="634" name="직선 연결선 633"/>
            <p:cNvCxnSpPr/>
            <p:nvPr/>
          </p:nvCxnSpPr>
          <p:spPr>
            <a:xfrm rot="5400000" flipH="1" flipV="1">
              <a:off x="2011822" y="674369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5" name="TextBox 634"/>
            <p:cNvSpPr txBox="1"/>
            <p:nvPr/>
          </p:nvSpPr>
          <p:spPr>
            <a:xfrm>
              <a:off x="1833927" y="576014"/>
              <a:ext cx="5724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vip</a:t>
              </a:r>
            </a:p>
            <a:p>
              <a:pPr algn="ctr"/>
              <a:r>
                <a:rPr lang="en-US" altLang="ko-KR" sz="600" b="1" smtClean="0"/>
                <a:t>128.200.98.10</a:t>
              </a:r>
              <a:endParaRPr lang="en-US" altLang="ko-KR" sz="600" b="1" dirty="0" smtClean="0"/>
            </a:p>
          </p:txBody>
        </p:sp>
        <p:pic>
          <p:nvPicPr>
            <p:cNvPr id="696" name="Picture 129" descr="CSS1100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47735" y="505210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697" name="TextBox 10"/>
            <p:cNvSpPr txBox="1"/>
            <p:nvPr/>
          </p:nvSpPr>
          <p:spPr>
            <a:xfrm>
              <a:off x="1959705" y="497272"/>
              <a:ext cx="360000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dirty="0" smtClean="0"/>
                <a:t>L4</a:t>
              </a:r>
              <a:r>
                <a:rPr lang="ko-KR" altLang="en-US" sz="600" dirty="0" smtClean="0"/>
                <a:t> </a:t>
              </a:r>
              <a:r>
                <a:rPr lang="en-US" altLang="ko-KR" sz="600" dirty="0" smtClean="0"/>
                <a:t>switch</a:t>
              </a:r>
              <a:endParaRPr lang="ko-KR" altLang="en-US" sz="600" dirty="0"/>
            </a:p>
          </p:txBody>
        </p:sp>
      </p:grpSp>
      <p:sp>
        <p:nvSpPr>
          <p:cNvPr id="698" name="TextBox 697"/>
          <p:cNvSpPr txBox="1"/>
          <p:nvPr/>
        </p:nvSpPr>
        <p:spPr>
          <a:xfrm>
            <a:off x="3446171" y="445435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Hi</a:t>
            </a:r>
            <a:r>
              <a:rPr lang="ko-KR" altLang="en-US" sz="600" smtClean="0"/>
              <a:t>설계</a:t>
            </a:r>
            <a:r>
              <a:rPr lang="en-US" altLang="ko-KR" sz="600" smtClean="0"/>
              <a:t>/</a:t>
            </a:r>
            <a:r>
              <a:rPr lang="ko-KR" altLang="en-US" sz="600" smtClean="0"/>
              <a:t>건설 </a:t>
            </a:r>
            <a:r>
              <a:rPr lang="en-US" altLang="ko-KR" sz="600"/>
              <a:t>WEB #</a:t>
            </a:r>
            <a:r>
              <a:rPr lang="en-US" altLang="ko-KR" sz="600" smtClean="0"/>
              <a:t>2</a:t>
            </a:r>
          </a:p>
          <a:p>
            <a:pPr algn="ctr"/>
            <a:r>
              <a:rPr lang="en-US" altLang="ko-KR" sz="600" smtClean="0"/>
              <a:t>128.200.98.12</a:t>
            </a:r>
          </a:p>
          <a:p>
            <a:pPr algn="ctr"/>
            <a:r>
              <a:rPr lang="en-US" altLang="ko-KR" sz="600" smtClean="0"/>
              <a:t>128.200.98.112</a:t>
            </a:r>
          </a:p>
        </p:txBody>
      </p:sp>
      <p:grpSp>
        <p:nvGrpSpPr>
          <p:cNvPr id="785" name="그룹 784"/>
          <p:cNvGrpSpPr/>
          <p:nvPr/>
        </p:nvGrpSpPr>
        <p:grpSpPr>
          <a:xfrm>
            <a:off x="752630" y="5325809"/>
            <a:ext cx="572400" cy="301081"/>
            <a:chOff x="1833928" y="3085772"/>
            <a:chExt cx="572400" cy="301081"/>
          </a:xfrm>
        </p:grpSpPr>
        <p:cxnSp>
          <p:nvCxnSpPr>
            <p:cNvPr id="786" name="직선 연결선 785"/>
            <p:cNvCxnSpPr/>
            <p:nvPr/>
          </p:nvCxnSpPr>
          <p:spPr>
            <a:xfrm rot="5400000" flipH="1" flipV="1">
              <a:off x="2011823" y="3262869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7" name="TextBox 786"/>
            <p:cNvSpPr txBox="1"/>
            <p:nvPr/>
          </p:nvSpPr>
          <p:spPr>
            <a:xfrm>
              <a:off x="1833928" y="3164514"/>
              <a:ext cx="5724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vip</a:t>
              </a:r>
            </a:p>
            <a:p>
              <a:pPr algn="ctr"/>
              <a:r>
                <a:rPr lang="en-US" altLang="ko-KR" sz="600" b="1" smtClean="0"/>
                <a:t>172.16.166.60</a:t>
              </a:r>
              <a:endParaRPr lang="en-US" altLang="ko-KR" sz="600" b="1" dirty="0" smtClean="0"/>
            </a:p>
          </p:txBody>
        </p:sp>
        <p:pic>
          <p:nvPicPr>
            <p:cNvPr id="788" name="Picture 129" descr="CSS1100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47736" y="3093710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789" name="TextBox 10"/>
            <p:cNvSpPr txBox="1"/>
            <p:nvPr/>
          </p:nvSpPr>
          <p:spPr>
            <a:xfrm>
              <a:off x="1959706" y="3085772"/>
              <a:ext cx="360000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dirty="0" smtClean="0"/>
                <a:t>L4</a:t>
              </a:r>
              <a:r>
                <a:rPr lang="ko-KR" altLang="en-US" sz="600" dirty="0" smtClean="0"/>
                <a:t> </a:t>
              </a:r>
              <a:r>
                <a:rPr lang="en-US" altLang="ko-KR" sz="600" dirty="0" smtClean="0"/>
                <a:t>switch</a:t>
              </a:r>
              <a:endParaRPr lang="ko-KR" altLang="en-US" sz="600" dirty="0"/>
            </a:p>
          </p:txBody>
        </p:sp>
      </p:grpSp>
      <p:cxnSp>
        <p:nvCxnSpPr>
          <p:cNvPr id="791" name="직선 연결선 790"/>
          <p:cNvCxnSpPr/>
          <p:nvPr/>
        </p:nvCxnSpPr>
        <p:spPr>
          <a:xfrm rot="5400000" flipH="1" flipV="1">
            <a:off x="1383285" y="550700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2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84505" y="5282612"/>
            <a:ext cx="234417" cy="302400"/>
          </a:xfrm>
          <a:prstGeom prst="rect">
            <a:avLst/>
          </a:prstGeom>
          <a:noFill/>
        </p:spPr>
      </p:pic>
      <p:sp>
        <p:nvSpPr>
          <p:cNvPr id="793" name="TextBox 792"/>
          <p:cNvSpPr txBox="1"/>
          <p:nvPr/>
        </p:nvSpPr>
        <p:spPr>
          <a:xfrm>
            <a:off x="1048245" y="5276932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WEBWAS #2</a:t>
            </a:r>
          </a:p>
          <a:p>
            <a:pPr algn="ctr"/>
            <a:r>
              <a:rPr lang="en-US" altLang="ko-KR" sz="600" smtClean="0"/>
              <a:t>172.16.166.61</a:t>
            </a:r>
          </a:p>
          <a:p>
            <a:pPr algn="ctr"/>
            <a:r>
              <a:rPr lang="en-US" altLang="ko-KR" sz="600" smtClean="0"/>
              <a:t>172.16.167.61</a:t>
            </a:r>
            <a:endParaRPr lang="en-US" altLang="ko-KR" sz="600"/>
          </a:p>
        </p:txBody>
      </p:sp>
      <p:sp>
        <p:nvSpPr>
          <p:cNvPr id="794" name="Rectangle 135"/>
          <p:cNvSpPr>
            <a:spLocks noChangeArrowheads="1"/>
          </p:cNvSpPr>
          <p:nvPr/>
        </p:nvSpPr>
        <p:spPr bwMode="auto">
          <a:xfrm>
            <a:off x="1198028" y="5978516"/>
            <a:ext cx="619200" cy="44718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95" name="Rectangle 43"/>
          <p:cNvSpPr>
            <a:spLocks noChangeArrowheads="1"/>
          </p:cNvSpPr>
          <p:nvPr/>
        </p:nvSpPr>
        <p:spPr bwMode="auto">
          <a:xfrm>
            <a:off x="1216321" y="599887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Solaris 5.9</a:t>
            </a:r>
            <a:endParaRPr lang="ko-KR" altLang="en-US" sz="400" dirty="0">
              <a:latin typeface="+mn-ea"/>
            </a:endParaRPr>
          </a:p>
        </p:txBody>
      </p:sp>
      <p:sp>
        <p:nvSpPr>
          <p:cNvPr id="796" name="Rectangle 43"/>
          <p:cNvSpPr>
            <a:spLocks noChangeArrowheads="1"/>
          </p:cNvSpPr>
          <p:nvPr/>
        </p:nvSpPr>
        <p:spPr bwMode="auto">
          <a:xfrm>
            <a:off x="1216321" y="608345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Autodesk </a:t>
            </a:r>
            <a:r>
              <a:rPr lang="en-US" altLang="ko-KR" sz="400">
                <a:latin typeface="+mn-ea"/>
              </a:rPr>
              <a:t>MapGuide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803" name="Rectangle 43"/>
          <p:cNvSpPr>
            <a:spLocks noChangeArrowheads="1"/>
          </p:cNvSpPr>
          <p:nvPr/>
        </p:nvSpPr>
        <p:spPr bwMode="auto">
          <a:xfrm>
            <a:off x="1216321" y="616804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슈어엠 </a:t>
            </a:r>
            <a:r>
              <a:rPr lang="en-US" altLang="ko-KR" sz="400">
                <a:latin typeface="+mn-ea"/>
              </a:rPr>
              <a:t>SMS Client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804" name="Rectangle 43"/>
          <p:cNvSpPr>
            <a:spLocks noChangeArrowheads="1"/>
          </p:cNvSpPr>
          <p:nvPr/>
        </p:nvSpPr>
        <p:spPr bwMode="auto">
          <a:xfrm>
            <a:off x="1216321" y="625262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  </a:t>
            </a:r>
            <a:r>
              <a:rPr lang="ko-KR" altLang="en-US" sz="400">
                <a:latin typeface="+mn-ea"/>
              </a:rPr>
              <a:t>전기시설물원격관리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805" name="표 8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635362"/>
              </p:ext>
            </p:extLst>
          </p:nvPr>
        </p:nvGraphicFramePr>
        <p:xfrm>
          <a:off x="1203199" y="570077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tmswas1,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SUN Fire 880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06" name="Rectangle 43"/>
          <p:cNvSpPr>
            <a:spLocks noChangeArrowheads="1"/>
          </p:cNvSpPr>
          <p:nvPr/>
        </p:nvSpPr>
        <p:spPr bwMode="auto">
          <a:xfrm>
            <a:off x="1216321" y="633967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  </a:t>
            </a:r>
            <a:r>
              <a:rPr lang="ko-KR" altLang="en-US" sz="400">
                <a:latin typeface="+mn-ea"/>
              </a:rPr>
              <a:t>터널통합원격관리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807" name="직선 화살표 연결선 806"/>
          <p:cNvCxnSpPr/>
          <p:nvPr/>
        </p:nvCxnSpPr>
        <p:spPr>
          <a:xfrm>
            <a:off x="3674577" y="5428257"/>
            <a:ext cx="369068" cy="0"/>
          </a:xfrm>
          <a:prstGeom prst="straightConnector1">
            <a:avLst/>
          </a:prstGeom>
          <a:ln w="6350"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8" name="그룹 807"/>
          <p:cNvGrpSpPr/>
          <p:nvPr/>
        </p:nvGrpSpPr>
        <p:grpSpPr>
          <a:xfrm>
            <a:off x="5459833" y="6843133"/>
            <a:ext cx="572400" cy="301081"/>
            <a:chOff x="1833928" y="3085772"/>
            <a:chExt cx="572400" cy="301081"/>
          </a:xfrm>
        </p:grpSpPr>
        <p:cxnSp>
          <p:nvCxnSpPr>
            <p:cNvPr id="809" name="직선 연결선 808"/>
            <p:cNvCxnSpPr/>
            <p:nvPr/>
          </p:nvCxnSpPr>
          <p:spPr>
            <a:xfrm rot="5400000" flipH="1" flipV="1">
              <a:off x="2011823" y="3262869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0" name="TextBox 809"/>
            <p:cNvSpPr txBox="1"/>
            <p:nvPr/>
          </p:nvSpPr>
          <p:spPr>
            <a:xfrm>
              <a:off x="1833928" y="3164514"/>
              <a:ext cx="5724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vip</a:t>
              </a:r>
            </a:p>
            <a:p>
              <a:pPr algn="ctr"/>
              <a:r>
                <a:rPr lang="en-US" altLang="ko-KR" sz="600" b="1" smtClean="0"/>
                <a:t>172.16.162.117</a:t>
              </a:r>
              <a:endParaRPr lang="en-US" altLang="ko-KR" sz="600" b="1" dirty="0" smtClean="0"/>
            </a:p>
          </p:txBody>
        </p:sp>
        <p:pic>
          <p:nvPicPr>
            <p:cNvPr id="811" name="Picture 129" descr="CSS1100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47736" y="3093710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812" name="TextBox 10"/>
            <p:cNvSpPr txBox="1"/>
            <p:nvPr/>
          </p:nvSpPr>
          <p:spPr>
            <a:xfrm>
              <a:off x="1959706" y="3085772"/>
              <a:ext cx="360000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dirty="0" smtClean="0"/>
                <a:t>L4</a:t>
              </a:r>
              <a:r>
                <a:rPr lang="ko-KR" altLang="en-US" sz="600" dirty="0" smtClean="0"/>
                <a:t> </a:t>
              </a:r>
              <a:r>
                <a:rPr lang="en-US" altLang="ko-KR" sz="600" dirty="0" smtClean="0"/>
                <a:t>switch</a:t>
              </a:r>
              <a:endParaRPr lang="ko-KR" altLang="en-US" sz="600" dirty="0"/>
            </a:p>
          </p:txBody>
        </p:sp>
      </p:grpSp>
      <p:sp>
        <p:nvSpPr>
          <p:cNvPr id="817" name="TextBox 816"/>
          <p:cNvSpPr txBox="1"/>
          <p:nvPr/>
        </p:nvSpPr>
        <p:spPr>
          <a:xfrm>
            <a:off x="6408750" y="6787880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</a:p>
          <a:p>
            <a:pPr algn="ctr"/>
            <a:r>
              <a:rPr lang="en-US" altLang="ko-KR" sz="600" smtClean="0"/>
              <a:t>172.16.162.115</a:t>
            </a:r>
          </a:p>
          <a:p>
            <a:pPr algn="ctr"/>
            <a:r>
              <a:rPr lang="en-US" altLang="ko-KR" sz="600" smtClean="0"/>
              <a:t>172.16.163.115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7681348" y="5280349"/>
            <a:ext cx="894778" cy="354059"/>
            <a:chOff x="7681348" y="5317025"/>
            <a:chExt cx="894778" cy="354059"/>
          </a:xfrm>
        </p:grpSpPr>
        <p:cxnSp>
          <p:nvCxnSpPr>
            <p:cNvPr id="818" name="직선 연결선 817"/>
            <p:cNvCxnSpPr/>
            <p:nvPr/>
          </p:nvCxnSpPr>
          <p:spPr>
            <a:xfrm rot="5400000" flipH="1" flipV="1">
              <a:off x="8016388" y="5547100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9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17608" y="5322705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820" name="TextBox 819"/>
            <p:cNvSpPr txBox="1"/>
            <p:nvPr/>
          </p:nvSpPr>
          <p:spPr>
            <a:xfrm>
              <a:off x="7681348" y="5317025"/>
              <a:ext cx="89477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수집서버 </a:t>
              </a:r>
              <a:r>
                <a:rPr lang="en-US" altLang="ko-KR" sz="600" smtClean="0"/>
                <a:t>#2</a:t>
              </a:r>
            </a:p>
            <a:p>
              <a:pPr algn="ctr"/>
              <a:r>
                <a:rPr lang="en-US" altLang="ko-KR" sz="600" smtClean="0"/>
                <a:t>128.200.100.167</a:t>
              </a:r>
            </a:p>
            <a:p>
              <a:pPr algn="ctr"/>
              <a:r>
                <a:rPr lang="en-US" altLang="ko-KR" sz="600" smtClean="0"/>
                <a:t>128.200.100.168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7831131" y="5981933"/>
            <a:ext cx="619200" cy="356400"/>
            <a:chOff x="7831131" y="6011620"/>
            <a:chExt cx="619200" cy="356400"/>
          </a:xfrm>
        </p:grpSpPr>
        <p:sp>
          <p:nvSpPr>
            <p:cNvPr id="821" name="Rectangle 135"/>
            <p:cNvSpPr>
              <a:spLocks noChangeArrowheads="1"/>
            </p:cNvSpPr>
            <p:nvPr/>
          </p:nvSpPr>
          <p:spPr bwMode="auto">
            <a:xfrm>
              <a:off x="7831131" y="6011620"/>
              <a:ext cx="619200" cy="35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822" name="Rectangle 43"/>
            <p:cNvSpPr>
              <a:spLocks noChangeArrowheads="1"/>
            </p:cNvSpPr>
            <p:nvPr/>
          </p:nvSpPr>
          <p:spPr bwMode="auto">
            <a:xfrm>
              <a:off x="7849424" y="603198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23" name="Rectangle 43"/>
            <p:cNvSpPr>
              <a:spLocks noChangeArrowheads="1"/>
            </p:cNvSpPr>
            <p:nvPr/>
          </p:nvSpPr>
          <p:spPr bwMode="auto">
            <a:xfrm>
              <a:off x="7849424" y="6116563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24" name="Rectangle 43"/>
            <p:cNvSpPr>
              <a:spLocks noChangeArrowheads="1"/>
            </p:cNvSpPr>
            <p:nvPr/>
          </p:nvSpPr>
          <p:spPr bwMode="auto">
            <a:xfrm>
              <a:off x="7849424" y="6201144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25" name="Rectangle 43"/>
            <p:cNvSpPr>
              <a:spLocks noChangeArrowheads="1"/>
            </p:cNvSpPr>
            <p:nvPr/>
          </p:nvSpPr>
          <p:spPr bwMode="auto">
            <a:xfrm>
              <a:off x="7849424" y="628572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aphicFrame>
        <p:nvGraphicFramePr>
          <p:cNvPr id="826" name="표 8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052603"/>
              </p:ext>
            </p:extLst>
          </p:nvPr>
        </p:nvGraphicFramePr>
        <p:xfrm>
          <a:off x="7836302" y="5704190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sdmsgw1,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827" name="그룹 826"/>
          <p:cNvGrpSpPr/>
          <p:nvPr/>
        </p:nvGrpSpPr>
        <p:grpSpPr>
          <a:xfrm>
            <a:off x="2327048" y="5276955"/>
            <a:ext cx="894778" cy="400110"/>
            <a:chOff x="7681348" y="5317025"/>
            <a:chExt cx="894778" cy="400110"/>
          </a:xfrm>
        </p:grpSpPr>
        <p:cxnSp>
          <p:nvCxnSpPr>
            <p:cNvPr id="828" name="직선 연결선 827"/>
            <p:cNvCxnSpPr/>
            <p:nvPr/>
          </p:nvCxnSpPr>
          <p:spPr>
            <a:xfrm rot="5400000" flipH="1" flipV="1">
              <a:off x="8016388" y="5547100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29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17608" y="5322705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830" name="TextBox 829"/>
            <p:cNvSpPr txBox="1"/>
            <p:nvPr/>
          </p:nvSpPr>
          <p:spPr>
            <a:xfrm>
              <a:off x="7681348" y="5317025"/>
              <a:ext cx="894778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전기수집서버 </a:t>
              </a:r>
              <a:r>
                <a:rPr lang="en-US" altLang="ko-KR" sz="600" smtClean="0"/>
                <a:t>#4</a:t>
              </a:r>
            </a:p>
            <a:p>
              <a:pPr algn="ctr">
                <a:lnSpc>
                  <a:spcPts val="640"/>
                </a:lnSpc>
              </a:pPr>
              <a:r>
                <a:rPr lang="en-US" altLang="ko-KR" sz="600" smtClean="0"/>
                <a:t>172.16.166.61</a:t>
              </a:r>
            </a:p>
            <a:p>
              <a:pPr algn="ctr">
                <a:lnSpc>
                  <a:spcPts val="640"/>
                </a:lnSpc>
              </a:pPr>
              <a:r>
                <a:rPr lang="en-US" altLang="ko-KR" sz="600" smtClean="0"/>
                <a:t>172.16.167.61</a:t>
              </a:r>
            </a:p>
            <a:p>
              <a:pPr algn="ctr">
                <a:lnSpc>
                  <a:spcPts val="640"/>
                </a:lnSpc>
              </a:pPr>
              <a:r>
                <a:rPr lang="en-US" altLang="ko-KR" sz="600" smtClean="0"/>
                <a:t>128.200.100.167</a:t>
              </a:r>
            </a:p>
            <a:p>
              <a:pPr algn="ctr">
                <a:lnSpc>
                  <a:spcPts val="640"/>
                </a:lnSpc>
              </a:pPr>
              <a:r>
                <a:rPr lang="en-US" altLang="ko-KR" sz="600" smtClean="0"/>
                <a:t>128.200.100.168</a:t>
              </a:r>
            </a:p>
          </p:txBody>
        </p:sp>
      </p:grpSp>
      <p:grpSp>
        <p:nvGrpSpPr>
          <p:cNvPr id="831" name="그룹 830"/>
          <p:cNvGrpSpPr/>
          <p:nvPr/>
        </p:nvGrpSpPr>
        <p:grpSpPr>
          <a:xfrm>
            <a:off x="2476831" y="5978539"/>
            <a:ext cx="619200" cy="356400"/>
            <a:chOff x="7831131" y="6011620"/>
            <a:chExt cx="619200" cy="356400"/>
          </a:xfrm>
        </p:grpSpPr>
        <p:sp>
          <p:nvSpPr>
            <p:cNvPr id="832" name="Rectangle 135"/>
            <p:cNvSpPr>
              <a:spLocks noChangeArrowheads="1"/>
            </p:cNvSpPr>
            <p:nvPr/>
          </p:nvSpPr>
          <p:spPr bwMode="auto">
            <a:xfrm>
              <a:off x="7831131" y="6011620"/>
              <a:ext cx="619200" cy="35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833" name="Rectangle 43"/>
            <p:cNvSpPr>
              <a:spLocks noChangeArrowheads="1"/>
            </p:cNvSpPr>
            <p:nvPr/>
          </p:nvSpPr>
          <p:spPr bwMode="auto">
            <a:xfrm>
              <a:off x="7849424" y="603198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34" name="Rectangle 43"/>
            <p:cNvSpPr>
              <a:spLocks noChangeArrowheads="1"/>
            </p:cNvSpPr>
            <p:nvPr/>
          </p:nvSpPr>
          <p:spPr bwMode="auto">
            <a:xfrm>
              <a:off x="7849424" y="6116563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35" name="Rectangle 43"/>
            <p:cNvSpPr>
              <a:spLocks noChangeArrowheads="1"/>
            </p:cNvSpPr>
            <p:nvPr/>
          </p:nvSpPr>
          <p:spPr bwMode="auto">
            <a:xfrm>
              <a:off x="7849424" y="6201144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36" name="Rectangle 43"/>
            <p:cNvSpPr>
              <a:spLocks noChangeArrowheads="1"/>
            </p:cNvSpPr>
            <p:nvPr/>
          </p:nvSpPr>
          <p:spPr bwMode="auto">
            <a:xfrm>
              <a:off x="7849424" y="628572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aphicFrame>
        <p:nvGraphicFramePr>
          <p:cNvPr id="837" name="표 8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85908"/>
              </p:ext>
            </p:extLst>
          </p:nvPr>
        </p:nvGraphicFramePr>
        <p:xfrm>
          <a:off x="2482002" y="5700796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850" name="그룹 849"/>
          <p:cNvGrpSpPr/>
          <p:nvPr/>
        </p:nvGrpSpPr>
        <p:grpSpPr>
          <a:xfrm>
            <a:off x="2964757" y="5275586"/>
            <a:ext cx="894778" cy="354059"/>
            <a:chOff x="7681348" y="5317025"/>
            <a:chExt cx="894778" cy="354059"/>
          </a:xfrm>
        </p:grpSpPr>
        <p:cxnSp>
          <p:nvCxnSpPr>
            <p:cNvPr id="851" name="직선 연결선 850"/>
            <p:cNvCxnSpPr/>
            <p:nvPr/>
          </p:nvCxnSpPr>
          <p:spPr>
            <a:xfrm rot="5400000" flipH="1" flipV="1">
              <a:off x="8016388" y="5547100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52" name="Picture 43" descr="Untitled-1 copy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17608" y="5322705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853" name="TextBox 852"/>
            <p:cNvSpPr txBox="1"/>
            <p:nvPr/>
          </p:nvSpPr>
          <p:spPr>
            <a:xfrm>
              <a:off x="7681348" y="5317025"/>
              <a:ext cx="89477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터널수집서버 </a:t>
              </a:r>
              <a:r>
                <a:rPr lang="en-US" altLang="ko-KR" sz="600" smtClean="0"/>
                <a:t>#4</a:t>
              </a:r>
            </a:p>
            <a:p>
              <a:pPr algn="ctr"/>
              <a:r>
                <a:rPr lang="en-US" altLang="ko-KR" sz="600" smtClean="0"/>
                <a:t>172.16.166.63</a:t>
              </a:r>
            </a:p>
            <a:p>
              <a:pPr algn="ctr"/>
              <a:r>
                <a:rPr lang="en-US" altLang="ko-KR" sz="600" smtClean="0"/>
                <a:t>172.16.167.63</a:t>
              </a:r>
            </a:p>
          </p:txBody>
        </p:sp>
      </p:grpSp>
      <p:grpSp>
        <p:nvGrpSpPr>
          <p:cNvPr id="854" name="그룹 853"/>
          <p:cNvGrpSpPr/>
          <p:nvPr/>
        </p:nvGrpSpPr>
        <p:grpSpPr>
          <a:xfrm>
            <a:off x="3114540" y="5977170"/>
            <a:ext cx="619200" cy="356400"/>
            <a:chOff x="7831131" y="6011620"/>
            <a:chExt cx="619200" cy="356400"/>
          </a:xfrm>
        </p:grpSpPr>
        <p:sp>
          <p:nvSpPr>
            <p:cNvPr id="855" name="Rectangle 135"/>
            <p:cNvSpPr>
              <a:spLocks noChangeArrowheads="1"/>
            </p:cNvSpPr>
            <p:nvPr/>
          </p:nvSpPr>
          <p:spPr bwMode="auto">
            <a:xfrm>
              <a:off x="7831131" y="6011620"/>
              <a:ext cx="619200" cy="35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856" name="Rectangle 43"/>
            <p:cNvSpPr>
              <a:spLocks noChangeArrowheads="1"/>
            </p:cNvSpPr>
            <p:nvPr/>
          </p:nvSpPr>
          <p:spPr bwMode="auto">
            <a:xfrm>
              <a:off x="7849424" y="603198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57" name="Rectangle 43"/>
            <p:cNvSpPr>
              <a:spLocks noChangeArrowheads="1"/>
            </p:cNvSpPr>
            <p:nvPr/>
          </p:nvSpPr>
          <p:spPr bwMode="auto">
            <a:xfrm>
              <a:off x="7849424" y="6116563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58" name="Rectangle 43"/>
            <p:cNvSpPr>
              <a:spLocks noChangeArrowheads="1"/>
            </p:cNvSpPr>
            <p:nvPr/>
          </p:nvSpPr>
          <p:spPr bwMode="auto">
            <a:xfrm>
              <a:off x="7849424" y="6201144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59" name="Rectangle 43"/>
            <p:cNvSpPr>
              <a:spLocks noChangeArrowheads="1"/>
            </p:cNvSpPr>
            <p:nvPr/>
          </p:nvSpPr>
          <p:spPr bwMode="auto">
            <a:xfrm>
              <a:off x="7849424" y="628572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aphicFrame>
        <p:nvGraphicFramePr>
          <p:cNvPr id="860" name="표 8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986969"/>
              </p:ext>
            </p:extLst>
          </p:nvPr>
        </p:nvGraphicFramePr>
        <p:xfrm>
          <a:off x="3119711" y="5699427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sdmsgw1,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61" name="Rectangle 135"/>
          <p:cNvSpPr>
            <a:spLocks noChangeArrowheads="1"/>
          </p:cNvSpPr>
          <p:nvPr/>
        </p:nvSpPr>
        <p:spPr bwMode="auto">
          <a:xfrm>
            <a:off x="3057368" y="7482537"/>
            <a:ext cx="619200" cy="34615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62" name="Rectangle 43"/>
          <p:cNvSpPr>
            <a:spLocks noChangeArrowheads="1"/>
          </p:cNvSpPr>
          <p:nvPr/>
        </p:nvSpPr>
        <p:spPr bwMode="auto">
          <a:xfrm>
            <a:off x="3075661" y="750289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863" name="Rectangle 43"/>
          <p:cNvSpPr>
            <a:spLocks noChangeArrowheads="1"/>
          </p:cNvSpPr>
          <p:nvPr/>
        </p:nvSpPr>
        <p:spPr bwMode="auto">
          <a:xfrm>
            <a:off x="3075661" y="75874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864" name="직선 연결선 863"/>
          <p:cNvCxnSpPr/>
          <p:nvPr/>
        </p:nvCxnSpPr>
        <p:spPr>
          <a:xfrm rot="5400000" flipH="1" flipV="1">
            <a:off x="3244207" y="702794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5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45427" y="6803554"/>
            <a:ext cx="234417" cy="302400"/>
          </a:xfrm>
          <a:prstGeom prst="rect">
            <a:avLst/>
          </a:prstGeom>
          <a:noFill/>
        </p:spPr>
      </p:pic>
      <p:sp>
        <p:nvSpPr>
          <p:cNvPr id="866" name="TextBox 865"/>
          <p:cNvSpPr txBox="1"/>
          <p:nvPr/>
        </p:nvSpPr>
        <p:spPr>
          <a:xfrm>
            <a:off x="2909167" y="6797874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수집서버 </a:t>
            </a:r>
            <a:r>
              <a:rPr lang="en-US" altLang="ko-KR" sz="600" smtClean="0"/>
              <a:t>#2</a:t>
            </a:r>
          </a:p>
          <a:p>
            <a:pPr algn="ctr"/>
            <a:r>
              <a:rPr lang="en-US" altLang="ko-KR" sz="600" smtClean="0"/>
              <a:t>172.16.167.63</a:t>
            </a:r>
          </a:p>
          <a:p>
            <a:pPr algn="ctr"/>
            <a:r>
              <a:rPr lang="en-US" altLang="ko-KR" sz="600" smtClean="0"/>
              <a:t>172.16.200.153</a:t>
            </a:r>
          </a:p>
        </p:txBody>
      </p:sp>
      <p:graphicFrame>
        <p:nvGraphicFramePr>
          <p:cNvPr id="867" name="표 8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847474"/>
              </p:ext>
            </p:extLst>
          </p:nvPr>
        </p:nvGraphicFramePr>
        <p:xfrm>
          <a:off x="3059180" y="7208468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tsmgw2, roadcp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68" name="Rectangle 43"/>
          <p:cNvSpPr>
            <a:spLocks noChangeArrowheads="1"/>
          </p:cNvSpPr>
          <p:nvPr/>
        </p:nvSpPr>
        <p:spPr bwMode="auto">
          <a:xfrm>
            <a:off x="3075661" y="7756642"/>
            <a:ext cx="583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endParaRPr lang="ko-KR" altLang="en-US" sz="400" dirty="0">
              <a:latin typeface="+mn-ea"/>
            </a:endParaRPr>
          </a:p>
        </p:txBody>
      </p:sp>
      <p:sp>
        <p:nvSpPr>
          <p:cNvPr id="869" name="Rectangle 43"/>
          <p:cNvSpPr>
            <a:spLocks noChangeArrowheads="1"/>
          </p:cNvSpPr>
          <p:nvPr/>
        </p:nvSpPr>
        <p:spPr bwMode="auto">
          <a:xfrm>
            <a:off x="3075661" y="7672061"/>
            <a:ext cx="583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endParaRPr lang="ko-KR" altLang="en-US" sz="400" dirty="0">
              <a:latin typeface="+mn-ea"/>
            </a:endParaRPr>
          </a:p>
        </p:txBody>
      </p:sp>
      <p:grpSp>
        <p:nvGrpSpPr>
          <p:cNvPr id="870" name="그룹 869"/>
          <p:cNvGrpSpPr/>
          <p:nvPr/>
        </p:nvGrpSpPr>
        <p:grpSpPr>
          <a:xfrm>
            <a:off x="688564" y="6837219"/>
            <a:ext cx="572400" cy="301081"/>
            <a:chOff x="1833928" y="3085772"/>
            <a:chExt cx="572400" cy="301081"/>
          </a:xfrm>
        </p:grpSpPr>
        <p:cxnSp>
          <p:nvCxnSpPr>
            <p:cNvPr id="871" name="직선 연결선 870"/>
            <p:cNvCxnSpPr/>
            <p:nvPr/>
          </p:nvCxnSpPr>
          <p:spPr>
            <a:xfrm rot="5400000" flipH="1" flipV="1">
              <a:off x="2011823" y="3262869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2" name="TextBox 871"/>
            <p:cNvSpPr txBox="1"/>
            <p:nvPr/>
          </p:nvSpPr>
          <p:spPr>
            <a:xfrm>
              <a:off x="1833928" y="3164514"/>
              <a:ext cx="5724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vip</a:t>
              </a:r>
            </a:p>
            <a:p>
              <a:pPr algn="ctr"/>
              <a:r>
                <a:rPr lang="en-US" altLang="ko-KR" sz="600" b="1" smtClean="0"/>
                <a:t>172.16.166.24</a:t>
              </a:r>
            </a:p>
          </p:txBody>
        </p:sp>
        <p:pic>
          <p:nvPicPr>
            <p:cNvPr id="873" name="Picture 129" descr="CSS1100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47736" y="3093710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874" name="TextBox 10"/>
            <p:cNvSpPr txBox="1"/>
            <p:nvPr/>
          </p:nvSpPr>
          <p:spPr>
            <a:xfrm>
              <a:off x="1959706" y="3085772"/>
              <a:ext cx="360000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dirty="0" smtClean="0"/>
                <a:t>L4</a:t>
              </a:r>
              <a:r>
                <a:rPr lang="ko-KR" altLang="en-US" sz="600" dirty="0" smtClean="0"/>
                <a:t> </a:t>
              </a:r>
              <a:r>
                <a:rPr lang="en-US" altLang="ko-KR" sz="600" dirty="0" smtClean="0"/>
                <a:t>switch</a:t>
              </a:r>
              <a:endParaRPr lang="ko-KR" altLang="en-US" sz="600" dirty="0"/>
            </a:p>
          </p:txBody>
        </p:sp>
      </p:grpSp>
      <p:grpSp>
        <p:nvGrpSpPr>
          <p:cNvPr id="875" name="그룹 874"/>
          <p:cNvGrpSpPr/>
          <p:nvPr/>
        </p:nvGrpSpPr>
        <p:grpSpPr>
          <a:xfrm>
            <a:off x="5429529" y="8379871"/>
            <a:ext cx="572400" cy="301081"/>
            <a:chOff x="1833928" y="3085772"/>
            <a:chExt cx="572400" cy="301081"/>
          </a:xfrm>
        </p:grpSpPr>
        <p:cxnSp>
          <p:nvCxnSpPr>
            <p:cNvPr id="876" name="직선 연결선 875"/>
            <p:cNvCxnSpPr/>
            <p:nvPr/>
          </p:nvCxnSpPr>
          <p:spPr>
            <a:xfrm rot="5400000" flipH="1" flipV="1">
              <a:off x="2011823" y="3262869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7" name="TextBox 876"/>
            <p:cNvSpPr txBox="1"/>
            <p:nvPr/>
          </p:nvSpPr>
          <p:spPr>
            <a:xfrm>
              <a:off x="1833928" y="3164514"/>
              <a:ext cx="5724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vip</a:t>
              </a:r>
            </a:p>
            <a:p>
              <a:pPr algn="ctr"/>
              <a:r>
                <a:rPr lang="en-US" altLang="ko-KR" sz="600" b="1" smtClean="0"/>
                <a:t>172.16.162.55</a:t>
              </a:r>
            </a:p>
          </p:txBody>
        </p:sp>
        <p:pic>
          <p:nvPicPr>
            <p:cNvPr id="878" name="Picture 129" descr="CSS1100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47736" y="3093710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879" name="TextBox 10"/>
            <p:cNvSpPr txBox="1"/>
            <p:nvPr/>
          </p:nvSpPr>
          <p:spPr>
            <a:xfrm>
              <a:off x="1959706" y="3085772"/>
              <a:ext cx="360000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dirty="0" smtClean="0"/>
                <a:t>L4</a:t>
              </a:r>
              <a:r>
                <a:rPr lang="ko-KR" altLang="en-US" sz="600" dirty="0" smtClean="0"/>
                <a:t> </a:t>
              </a:r>
              <a:r>
                <a:rPr lang="en-US" altLang="ko-KR" sz="600" dirty="0" smtClean="0"/>
                <a:t>switch</a:t>
              </a:r>
              <a:endParaRPr lang="ko-KR" altLang="en-US" sz="600" dirty="0"/>
            </a:p>
          </p:txBody>
        </p:sp>
      </p:grpSp>
      <p:sp>
        <p:nvSpPr>
          <p:cNvPr id="880" name="Rectangle 43"/>
          <p:cNvSpPr>
            <a:spLocks noChangeArrowheads="1"/>
          </p:cNvSpPr>
          <p:nvPr/>
        </p:nvSpPr>
        <p:spPr bwMode="auto">
          <a:xfrm>
            <a:off x="1796066" y="7851068"/>
            <a:ext cx="583200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 smtClean="0">
                <a:latin typeface="+mn-ea"/>
              </a:rPr>
              <a:t>  </a:t>
            </a:r>
            <a:r>
              <a:rPr lang="ko-KR" altLang="en-US" sz="400" smtClean="0">
                <a:latin typeface="+mn-ea"/>
              </a:rPr>
              <a:t>원클릭 상황관리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886" name="그룹 885"/>
          <p:cNvGrpSpPr/>
          <p:nvPr/>
        </p:nvGrpSpPr>
        <p:grpSpPr>
          <a:xfrm>
            <a:off x="656505" y="8375453"/>
            <a:ext cx="572400" cy="301081"/>
            <a:chOff x="1833928" y="3085772"/>
            <a:chExt cx="572400" cy="301081"/>
          </a:xfrm>
        </p:grpSpPr>
        <p:cxnSp>
          <p:nvCxnSpPr>
            <p:cNvPr id="887" name="직선 연결선 886"/>
            <p:cNvCxnSpPr/>
            <p:nvPr/>
          </p:nvCxnSpPr>
          <p:spPr>
            <a:xfrm rot="5400000" flipH="1" flipV="1">
              <a:off x="2011823" y="3262869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8" name="TextBox 887"/>
            <p:cNvSpPr txBox="1"/>
            <p:nvPr/>
          </p:nvSpPr>
          <p:spPr>
            <a:xfrm>
              <a:off x="1833928" y="3164514"/>
              <a:ext cx="5724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vip</a:t>
              </a:r>
            </a:p>
            <a:p>
              <a:pPr algn="ctr"/>
              <a:r>
                <a:rPr lang="en-US" altLang="ko-KR" sz="600" b="1" smtClean="0"/>
                <a:t>128.200.121.50</a:t>
              </a:r>
            </a:p>
          </p:txBody>
        </p:sp>
        <p:pic>
          <p:nvPicPr>
            <p:cNvPr id="889" name="Picture 129" descr="CSS1100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47736" y="3093710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890" name="TextBox 10"/>
            <p:cNvSpPr txBox="1"/>
            <p:nvPr/>
          </p:nvSpPr>
          <p:spPr>
            <a:xfrm>
              <a:off x="1959706" y="3085772"/>
              <a:ext cx="360000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dirty="0" smtClean="0"/>
                <a:t>L4</a:t>
              </a:r>
              <a:r>
                <a:rPr lang="ko-KR" altLang="en-US" sz="600" dirty="0" smtClean="0"/>
                <a:t> </a:t>
              </a:r>
              <a:r>
                <a:rPr lang="en-US" altLang="ko-KR" sz="600" dirty="0" smtClean="0"/>
                <a:t>switch</a:t>
              </a:r>
              <a:endParaRPr lang="ko-KR" altLang="en-US" sz="600" dirty="0"/>
            </a:p>
          </p:txBody>
        </p:sp>
      </p:grpSp>
      <p:cxnSp>
        <p:nvCxnSpPr>
          <p:cNvPr id="891" name="직선 화살표 연결선 890"/>
          <p:cNvCxnSpPr/>
          <p:nvPr/>
        </p:nvCxnSpPr>
        <p:spPr>
          <a:xfrm>
            <a:off x="2311711" y="6954648"/>
            <a:ext cx="180000" cy="0"/>
          </a:xfrm>
          <a:prstGeom prst="straightConnector1">
            <a:avLst/>
          </a:prstGeom>
          <a:ln w="6350">
            <a:solidFill>
              <a:srgbClr val="FF000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2" name="직선 화살표 연결선 891"/>
          <p:cNvCxnSpPr/>
          <p:nvPr/>
        </p:nvCxnSpPr>
        <p:spPr>
          <a:xfrm>
            <a:off x="6218476" y="5433864"/>
            <a:ext cx="921785" cy="0"/>
          </a:xfrm>
          <a:prstGeom prst="straightConnector1">
            <a:avLst/>
          </a:prstGeom>
          <a:ln w="6350">
            <a:solidFill>
              <a:srgbClr val="FF000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4" name="TextBox 903"/>
          <p:cNvSpPr txBox="1"/>
          <p:nvPr/>
        </p:nvSpPr>
        <p:spPr>
          <a:xfrm>
            <a:off x="745161" y="3164515"/>
            <a:ext cx="572400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smtClean="0"/>
              <a:t>vip </a:t>
            </a:r>
          </a:p>
          <a:p>
            <a:pPr algn="ctr"/>
            <a:r>
              <a:rPr lang="en-US" altLang="ko-KR" sz="600" b="1" smtClean="0"/>
              <a:t>172.16.166.20</a:t>
            </a:r>
            <a:endParaRPr lang="en-US" altLang="ko-KR" sz="600" b="1" dirty="0" smtClean="0"/>
          </a:p>
        </p:txBody>
      </p:sp>
      <p:grpSp>
        <p:nvGrpSpPr>
          <p:cNvPr id="909" name="그룹 908"/>
          <p:cNvGrpSpPr/>
          <p:nvPr/>
        </p:nvGrpSpPr>
        <p:grpSpPr>
          <a:xfrm>
            <a:off x="3711906" y="10136048"/>
            <a:ext cx="572400" cy="301081"/>
            <a:chOff x="1833928" y="3085772"/>
            <a:chExt cx="572400" cy="301081"/>
          </a:xfrm>
        </p:grpSpPr>
        <p:cxnSp>
          <p:nvCxnSpPr>
            <p:cNvPr id="910" name="직선 연결선 909"/>
            <p:cNvCxnSpPr/>
            <p:nvPr/>
          </p:nvCxnSpPr>
          <p:spPr>
            <a:xfrm rot="5400000" flipH="1" flipV="1">
              <a:off x="2011823" y="3262869"/>
              <a:ext cx="246879" cy="109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1" name="TextBox 910"/>
            <p:cNvSpPr txBox="1"/>
            <p:nvPr/>
          </p:nvSpPr>
          <p:spPr>
            <a:xfrm>
              <a:off x="1833928" y="3164514"/>
              <a:ext cx="5724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smtClean="0"/>
                <a:t>vip</a:t>
              </a:r>
            </a:p>
            <a:p>
              <a:pPr algn="ctr"/>
              <a:r>
                <a:rPr lang="en-US" altLang="ko-KR" sz="600" b="1" smtClean="0"/>
                <a:t>127.16.166.65</a:t>
              </a:r>
            </a:p>
          </p:txBody>
        </p:sp>
        <p:pic>
          <p:nvPicPr>
            <p:cNvPr id="912" name="Picture 129" descr="CSS1100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47736" y="3093710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913" name="TextBox 10"/>
            <p:cNvSpPr txBox="1"/>
            <p:nvPr/>
          </p:nvSpPr>
          <p:spPr>
            <a:xfrm>
              <a:off x="1959706" y="3085772"/>
              <a:ext cx="360000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dirty="0" smtClean="0"/>
                <a:t>L4</a:t>
              </a:r>
              <a:r>
                <a:rPr lang="ko-KR" altLang="en-US" sz="600" dirty="0" smtClean="0"/>
                <a:t> </a:t>
              </a:r>
              <a:r>
                <a:rPr lang="en-US" altLang="ko-KR" sz="600" dirty="0" smtClean="0"/>
                <a:t>switch</a:t>
              </a:r>
              <a:endParaRPr lang="ko-KR" altLang="en-US" sz="600" dirty="0"/>
            </a:p>
          </p:txBody>
        </p:sp>
      </p:grpSp>
      <p:cxnSp>
        <p:nvCxnSpPr>
          <p:cNvPr id="916" name="직선 화살표 연결선 915"/>
          <p:cNvCxnSpPr/>
          <p:nvPr/>
        </p:nvCxnSpPr>
        <p:spPr>
          <a:xfrm>
            <a:off x="231841" y="10193009"/>
            <a:ext cx="3502997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7" name="직선 연결선 916"/>
          <p:cNvCxnSpPr/>
          <p:nvPr/>
        </p:nvCxnSpPr>
        <p:spPr>
          <a:xfrm rot="5400000" flipH="1" flipV="1">
            <a:off x="997660" y="1031690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8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98880" y="10092508"/>
            <a:ext cx="234417" cy="302400"/>
          </a:xfrm>
          <a:prstGeom prst="rect">
            <a:avLst/>
          </a:prstGeom>
          <a:noFill/>
        </p:spPr>
      </p:pic>
      <p:sp>
        <p:nvSpPr>
          <p:cNvPr id="919" name="Rectangle 135"/>
          <p:cNvSpPr>
            <a:spLocks noChangeArrowheads="1"/>
          </p:cNvSpPr>
          <p:nvPr/>
        </p:nvSpPr>
        <p:spPr bwMode="auto">
          <a:xfrm>
            <a:off x="812403" y="10765099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20" name="Rectangle 43"/>
          <p:cNvSpPr>
            <a:spLocks noChangeArrowheads="1"/>
          </p:cNvSpPr>
          <p:nvPr/>
        </p:nvSpPr>
        <p:spPr bwMode="auto">
          <a:xfrm>
            <a:off x="830696" y="1078546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Solaris 5.9</a:t>
            </a:r>
            <a:endParaRPr lang="ko-KR" altLang="en-US" sz="400" dirty="0">
              <a:latin typeface="+mn-ea"/>
            </a:endParaRPr>
          </a:p>
        </p:txBody>
      </p:sp>
      <p:sp>
        <p:nvSpPr>
          <p:cNvPr id="921" name="Rectangle 43"/>
          <p:cNvSpPr>
            <a:spLocks noChangeArrowheads="1"/>
          </p:cNvSpPr>
          <p:nvPr/>
        </p:nvSpPr>
        <p:spPr bwMode="auto">
          <a:xfrm>
            <a:off x="830696" y="1087004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9i</a:t>
            </a:r>
            <a:endParaRPr lang="ko-KR" altLang="en-US" sz="400" dirty="0">
              <a:latin typeface="+mn-ea"/>
            </a:endParaRPr>
          </a:p>
        </p:txBody>
      </p:sp>
      <p:sp>
        <p:nvSpPr>
          <p:cNvPr id="922" name="Rectangle 43"/>
          <p:cNvSpPr>
            <a:spLocks noChangeArrowheads="1"/>
          </p:cNvSpPr>
          <p:nvPr/>
        </p:nvSpPr>
        <p:spPr bwMode="auto">
          <a:xfrm>
            <a:off x="830696" y="1095462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923" name="Rectangle 43"/>
          <p:cNvSpPr>
            <a:spLocks noChangeArrowheads="1"/>
          </p:cNvSpPr>
          <p:nvPr/>
        </p:nvSpPr>
        <p:spPr bwMode="auto">
          <a:xfrm>
            <a:off x="830696" y="1103920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pic>
        <p:nvPicPr>
          <p:cNvPr id="924" name="Picture 20" descr="http://db.cse.ohio-state.edu/images/db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701" y="10251276"/>
            <a:ext cx="173597" cy="15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5" name="TextBox 924"/>
          <p:cNvSpPr txBox="1"/>
          <p:nvPr/>
        </p:nvSpPr>
        <p:spPr>
          <a:xfrm>
            <a:off x="662620" y="10086828"/>
            <a:ext cx="894778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/>
              <a:t>SSO</a:t>
            </a:r>
          </a:p>
          <a:p>
            <a:pPr algn="ctr"/>
            <a:r>
              <a:rPr lang="en-US" altLang="ko-KR" sz="600"/>
              <a:t>10.100.80.16</a:t>
            </a:r>
          </a:p>
        </p:txBody>
      </p:sp>
      <p:graphicFrame>
        <p:nvGraphicFramePr>
          <p:cNvPr id="930" name="표 9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930302"/>
              </p:ext>
            </p:extLst>
          </p:nvPr>
        </p:nvGraphicFramePr>
        <p:xfrm>
          <a:off x="817574" y="1048683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933" name="그림 93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2601" y="9921827"/>
            <a:ext cx="128048" cy="128437"/>
          </a:xfrm>
          <a:prstGeom prst="rect">
            <a:avLst/>
          </a:prstGeom>
        </p:spPr>
      </p:pic>
      <p:sp>
        <p:nvSpPr>
          <p:cNvPr id="936" name="TextBox 935"/>
          <p:cNvSpPr txBox="1"/>
          <p:nvPr/>
        </p:nvSpPr>
        <p:spPr>
          <a:xfrm>
            <a:off x="218772" y="10080984"/>
            <a:ext cx="6104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hgis.ex.co.kr</a:t>
            </a:r>
          </a:p>
        </p:txBody>
      </p:sp>
      <p:cxnSp>
        <p:nvCxnSpPr>
          <p:cNvPr id="896" name="직선 화살표 연결선 895"/>
          <p:cNvCxnSpPr/>
          <p:nvPr/>
        </p:nvCxnSpPr>
        <p:spPr>
          <a:xfrm>
            <a:off x="447512" y="3005235"/>
            <a:ext cx="381493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7" name="직선 화살표 연결선 896"/>
          <p:cNvCxnSpPr/>
          <p:nvPr/>
        </p:nvCxnSpPr>
        <p:spPr>
          <a:xfrm>
            <a:off x="447512" y="3359003"/>
            <a:ext cx="2563062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8" name="TextBox 897"/>
          <p:cNvSpPr txBox="1"/>
          <p:nvPr/>
        </p:nvSpPr>
        <p:spPr>
          <a:xfrm>
            <a:off x="218772" y="2914343"/>
            <a:ext cx="509419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 smtClean="0"/>
              <a:t>uroad.ex.co.kr</a:t>
            </a:r>
          </a:p>
        </p:txBody>
      </p:sp>
      <p:sp>
        <p:nvSpPr>
          <p:cNvPr id="899" name="TextBox 898"/>
          <p:cNvSpPr txBox="1"/>
          <p:nvPr/>
        </p:nvSpPr>
        <p:spPr>
          <a:xfrm>
            <a:off x="218772" y="3282271"/>
            <a:ext cx="563511" cy="15497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"/>
              </a:lnSpc>
            </a:pPr>
            <a:r>
              <a:rPr lang="en-US" altLang="ko-KR" sz="600" b="1" smtClean="0"/>
              <a:t>biz.ex.co.kr</a:t>
            </a:r>
            <a:endParaRPr lang="en-US" altLang="ko-KR" sz="600" b="1"/>
          </a:p>
          <a:p>
            <a:pPr>
              <a:lnSpc>
                <a:spcPts val="600"/>
              </a:lnSpc>
            </a:pPr>
            <a:r>
              <a:rPr lang="en-US" altLang="ko-KR" sz="600" b="1" smtClean="0"/>
              <a:t>uportal.ex.co.kr</a:t>
            </a:r>
            <a:endParaRPr lang="en-US" altLang="ko-KR" sz="600" b="1"/>
          </a:p>
        </p:txBody>
      </p:sp>
      <p:cxnSp>
        <p:nvCxnSpPr>
          <p:cNvPr id="939" name="직선 화살표 연결선 938"/>
          <p:cNvCxnSpPr/>
          <p:nvPr/>
        </p:nvCxnSpPr>
        <p:spPr>
          <a:xfrm>
            <a:off x="447321" y="3166984"/>
            <a:ext cx="1476000" cy="121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" name="TextBox 941"/>
          <p:cNvSpPr txBox="1"/>
          <p:nvPr/>
        </p:nvSpPr>
        <p:spPr>
          <a:xfrm>
            <a:off x="218582" y="3095142"/>
            <a:ext cx="63131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"/>
              </a:lnSpc>
            </a:pPr>
            <a:r>
              <a:rPr lang="en-US" altLang="ko-KR" sz="600" b="1"/>
              <a:t>alletc.ex.co.kr</a:t>
            </a:r>
          </a:p>
          <a:p>
            <a:pPr>
              <a:lnSpc>
                <a:spcPts val="600"/>
              </a:lnSpc>
            </a:pPr>
            <a:r>
              <a:rPr lang="en-US" altLang="ko-KR" sz="600" b="1"/>
              <a:t>structure.ex.co.kr</a:t>
            </a:r>
            <a:endParaRPr lang="en-US" altLang="ko-KR" sz="600" b="1" smtClean="0"/>
          </a:p>
        </p:txBody>
      </p:sp>
      <p:sp>
        <p:nvSpPr>
          <p:cNvPr id="1087" name="TextBox 1086"/>
          <p:cNvSpPr txBox="1"/>
          <p:nvPr/>
        </p:nvSpPr>
        <p:spPr>
          <a:xfrm>
            <a:off x="218772" y="5343313"/>
            <a:ext cx="63131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"/>
              </a:lnSpc>
            </a:pPr>
            <a:r>
              <a:rPr lang="en-US" altLang="ko-KR" sz="600" b="1" smtClean="0"/>
              <a:t>efrc.ex.co.kr:8090</a:t>
            </a:r>
          </a:p>
          <a:p>
            <a:pPr>
              <a:lnSpc>
                <a:spcPts val="600"/>
              </a:lnSpc>
            </a:pPr>
            <a:r>
              <a:rPr lang="en-US" altLang="ko-KR" sz="600" b="1" smtClean="0"/>
              <a:t>tunnel.ex.co.kr</a:t>
            </a:r>
          </a:p>
        </p:txBody>
      </p:sp>
      <p:cxnSp>
        <p:nvCxnSpPr>
          <p:cNvPr id="945" name="직선 연결선 944"/>
          <p:cNvCxnSpPr/>
          <p:nvPr/>
        </p:nvCxnSpPr>
        <p:spPr>
          <a:xfrm rot="5400000" flipH="1" flipV="1">
            <a:off x="1409639" y="3264928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8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410859" y="3040533"/>
            <a:ext cx="234417" cy="302400"/>
          </a:xfrm>
          <a:prstGeom prst="rect">
            <a:avLst/>
          </a:prstGeom>
          <a:noFill/>
        </p:spPr>
      </p:pic>
      <p:cxnSp>
        <p:nvCxnSpPr>
          <p:cNvPr id="955" name="직선 연결선 954"/>
          <p:cNvCxnSpPr/>
          <p:nvPr/>
        </p:nvCxnSpPr>
        <p:spPr>
          <a:xfrm rot="5400000" flipH="1" flipV="1">
            <a:off x="923056" y="3262870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6" name="Picture 129" descr="CSS110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8969" y="3093711"/>
            <a:ext cx="386956" cy="71438"/>
          </a:xfrm>
          <a:prstGeom prst="rect">
            <a:avLst/>
          </a:prstGeom>
          <a:noFill/>
        </p:spPr>
      </p:pic>
      <p:sp>
        <p:nvSpPr>
          <p:cNvPr id="963" name="TextBox 10"/>
          <p:cNvSpPr txBox="1"/>
          <p:nvPr/>
        </p:nvSpPr>
        <p:spPr>
          <a:xfrm>
            <a:off x="870939" y="3085773"/>
            <a:ext cx="360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600" dirty="0" smtClean="0"/>
              <a:t>L4</a:t>
            </a:r>
            <a:r>
              <a:rPr lang="ko-KR" altLang="en-US" sz="600" dirty="0" smtClean="0"/>
              <a:t> </a:t>
            </a:r>
            <a:r>
              <a:rPr lang="en-US" altLang="ko-KR" sz="600" dirty="0" smtClean="0"/>
              <a:t>switch</a:t>
            </a:r>
            <a:endParaRPr lang="ko-KR" altLang="en-US" sz="600" dirty="0"/>
          </a:p>
        </p:txBody>
      </p:sp>
      <p:sp>
        <p:nvSpPr>
          <p:cNvPr id="969" name="TextBox 968"/>
          <p:cNvSpPr txBox="1"/>
          <p:nvPr/>
        </p:nvSpPr>
        <p:spPr>
          <a:xfrm>
            <a:off x="1074599" y="3034853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재난관리</a:t>
            </a:r>
            <a:r>
              <a:rPr lang="en-US" altLang="ko-KR" sz="600" smtClean="0"/>
              <a:t>WEB #2</a:t>
            </a:r>
          </a:p>
          <a:p>
            <a:pPr algn="ctr"/>
            <a:r>
              <a:rPr lang="en-US" altLang="ko-KR" sz="600" smtClean="0"/>
              <a:t>172.16.166.16</a:t>
            </a:r>
          </a:p>
          <a:p>
            <a:pPr algn="ctr"/>
            <a:r>
              <a:rPr lang="en-US" altLang="ko-KR" sz="600" smtClean="0"/>
              <a:t>172.16.167.16</a:t>
            </a:r>
          </a:p>
        </p:txBody>
      </p:sp>
      <p:graphicFrame>
        <p:nvGraphicFramePr>
          <p:cNvPr id="974" name="표 9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202602"/>
              </p:ext>
            </p:extLst>
          </p:nvPr>
        </p:nvGraphicFramePr>
        <p:xfrm>
          <a:off x="1204843" y="3462245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cclweb005, 006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019" name="그룹 1018"/>
          <p:cNvGrpSpPr/>
          <p:nvPr/>
        </p:nvGrpSpPr>
        <p:grpSpPr>
          <a:xfrm>
            <a:off x="211227" y="430943"/>
            <a:ext cx="3029388" cy="580057"/>
            <a:chOff x="218582" y="2933393"/>
            <a:chExt cx="3029388" cy="580057"/>
          </a:xfrm>
        </p:grpSpPr>
        <p:cxnSp>
          <p:nvCxnSpPr>
            <p:cNvPr id="1020" name="직선 화살표 연결선 1019"/>
            <p:cNvCxnSpPr/>
            <p:nvPr/>
          </p:nvCxnSpPr>
          <p:spPr>
            <a:xfrm>
              <a:off x="447512" y="3005235"/>
              <a:ext cx="381493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2" name="직선 화살표 연결선 1021"/>
            <p:cNvCxnSpPr/>
            <p:nvPr/>
          </p:nvCxnSpPr>
          <p:spPr>
            <a:xfrm>
              <a:off x="447512" y="3428853"/>
              <a:ext cx="2800458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3" name="TextBox 1022"/>
            <p:cNvSpPr txBox="1"/>
            <p:nvPr/>
          </p:nvSpPr>
          <p:spPr>
            <a:xfrm>
              <a:off x="218772" y="2933393"/>
              <a:ext cx="509419" cy="15497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600"/>
                </a:lnSpc>
              </a:pPr>
              <a:r>
                <a:rPr lang="en-US" altLang="ko-KR" sz="600" b="1" smtClean="0"/>
                <a:t>hidin.ex.co.kr</a:t>
              </a:r>
            </a:p>
            <a:p>
              <a:pPr>
                <a:lnSpc>
                  <a:spcPts val="600"/>
                </a:lnSpc>
              </a:pPr>
              <a:r>
                <a:rPr lang="en-US" altLang="ko-KR" sz="600" b="1" smtClean="0"/>
                <a:t>hicon.ex.co.kr</a:t>
              </a:r>
            </a:p>
          </p:txBody>
        </p:sp>
        <p:sp>
          <p:nvSpPr>
            <p:cNvPr id="1024" name="TextBox 1023"/>
            <p:cNvSpPr txBox="1"/>
            <p:nvPr/>
          </p:nvSpPr>
          <p:spPr>
            <a:xfrm>
              <a:off x="218772" y="3358471"/>
              <a:ext cx="563511" cy="15497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600"/>
                </a:lnSpc>
              </a:pPr>
              <a:r>
                <a:rPr lang="en-US" altLang="ko-KR" sz="600" b="1" smtClean="0"/>
                <a:t>ksanjeon.com</a:t>
              </a:r>
            </a:p>
            <a:p>
              <a:pPr>
                <a:lnSpc>
                  <a:spcPts val="600"/>
                </a:lnSpc>
              </a:pPr>
              <a:r>
                <a:rPr lang="en-US" altLang="ko-KR" sz="600" b="1" smtClean="0"/>
                <a:t>hibim.ex.co.kr</a:t>
              </a:r>
              <a:endParaRPr lang="en-US" altLang="ko-KR" sz="600" b="1"/>
            </a:p>
          </p:txBody>
        </p:sp>
        <p:cxnSp>
          <p:nvCxnSpPr>
            <p:cNvPr id="1025" name="직선 화살표 연결선 1024"/>
            <p:cNvCxnSpPr/>
            <p:nvPr/>
          </p:nvCxnSpPr>
          <p:spPr>
            <a:xfrm>
              <a:off x="447321" y="3230484"/>
              <a:ext cx="1476000" cy="121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6" name="TextBox 1025"/>
            <p:cNvSpPr txBox="1"/>
            <p:nvPr/>
          </p:nvSpPr>
          <p:spPr>
            <a:xfrm>
              <a:off x="218582" y="3158642"/>
              <a:ext cx="631318" cy="15497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600"/>
                </a:lnSpc>
              </a:pPr>
              <a:r>
                <a:rPr lang="en-US" altLang="ko-KR" sz="600" b="1" smtClean="0"/>
                <a:t>hitech.ex.co.kr</a:t>
              </a:r>
            </a:p>
            <a:p>
              <a:pPr>
                <a:lnSpc>
                  <a:spcPts val="600"/>
                </a:lnSpc>
              </a:pPr>
              <a:r>
                <a:rPr lang="en-US" altLang="ko-KR" sz="600" b="1" smtClean="0"/>
                <a:t>hisgds.ex.co.kr</a:t>
              </a:r>
            </a:p>
          </p:txBody>
        </p:sp>
      </p:grpSp>
      <p:sp>
        <p:nvSpPr>
          <p:cNvPr id="1028" name="Rectangle 135"/>
          <p:cNvSpPr>
            <a:spLocks noChangeArrowheads="1"/>
          </p:cNvSpPr>
          <p:nvPr/>
        </p:nvSpPr>
        <p:spPr bwMode="auto">
          <a:xfrm>
            <a:off x="2318293" y="1135176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31" name="Rectangle 43"/>
          <p:cNvSpPr>
            <a:spLocks noChangeArrowheads="1"/>
          </p:cNvSpPr>
          <p:nvPr/>
        </p:nvSpPr>
        <p:spPr bwMode="auto">
          <a:xfrm>
            <a:off x="2336586" y="115553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RHEL </a:t>
            </a:r>
            <a:r>
              <a:rPr lang="en-US" altLang="ko-KR" sz="400">
                <a:latin typeface="+mn-ea"/>
              </a:rPr>
              <a:t>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32" name="Rectangle 43"/>
          <p:cNvSpPr>
            <a:spLocks noChangeArrowheads="1"/>
          </p:cNvSpPr>
          <p:nvPr/>
        </p:nvSpPr>
        <p:spPr bwMode="auto">
          <a:xfrm>
            <a:off x="2336586" y="124011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Tmax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34" name="Rectangle 43"/>
          <p:cNvSpPr>
            <a:spLocks noChangeArrowheads="1"/>
          </p:cNvSpPr>
          <p:nvPr/>
        </p:nvSpPr>
        <p:spPr bwMode="auto">
          <a:xfrm>
            <a:off x="2336586" y="132470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035" name="Rectangle 43"/>
          <p:cNvSpPr>
            <a:spLocks noChangeArrowheads="1"/>
          </p:cNvSpPr>
          <p:nvPr/>
        </p:nvSpPr>
        <p:spPr bwMode="auto">
          <a:xfrm>
            <a:off x="2336586" y="140928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graphicFrame>
        <p:nvGraphicFramePr>
          <p:cNvPr id="1036" name="표 10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917196"/>
              </p:ext>
            </p:extLst>
          </p:nvPr>
        </p:nvGraphicFramePr>
        <p:xfrm>
          <a:off x="2323464" y="85897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cclweb002, 004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037" name="직선 연결선 1036"/>
          <p:cNvCxnSpPr/>
          <p:nvPr/>
        </p:nvCxnSpPr>
        <p:spPr>
          <a:xfrm rot="5400000" flipH="1" flipV="1">
            <a:off x="1409638" y="676428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8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410858" y="452033"/>
            <a:ext cx="234417" cy="302400"/>
          </a:xfrm>
          <a:prstGeom prst="rect">
            <a:avLst/>
          </a:prstGeom>
          <a:noFill/>
        </p:spPr>
      </p:pic>
      <p:cxnSp>
        <p:nvCxnSpPr>
          <p:cNvPr id="1039" name="직선 연결선 1038"/>
          <p:cNvCxnSpPr/>
          <p:nvPr/>
        </p:nvCxnSpPr>
        <p:spPr>
          <a:xfrm rot="5400000" flipH="1" flipV="1">
            <a:off x="923055" y="674370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2" name="TextBox 1041"/>
          <p:cNvSpPr txBox="1"/>
          <p:nvPr/>
        </p:nvSpPr>
        <p:spPr>
          <a:xfrm>
            <a:off x="745160" y="576015"/>
            <a:ext cx="572400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 smtClean="0"/>
              <a:t>vip</a:t>
            </a:r>
          </a:p>
          <a:p>
            <a:pPr algn="ctr"/>
            <a:r>
              <a:rPr lang="en-US" altLang="ko-KR" sz="600" b="1" smtClean="0"/>
              <a:t>172.16.166.10</a:t>
            </a:r>
            <a:endParaRPr lang="en-US" altLang="ko-KR" sz="600" b="1" dirty="0" smtClean="0"/>
          </a:p>
        </p:txBody>
      </p:sp>
      <p:pic>
        <p:nvPicPr>
          <p:cNvPr id="1043" name="Picture 129" descr="CSS110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8968" y="505211"/>
            <a:ext cx="386956" cy="71438"/>
          </a:xfrm>
          <a:prstGeom prst="rect">
            <a:avLst/>
          </a:prstGeom>
          <a:noFill/>
        </p:spPr>
      </p:pic>
      <p:sp>
        <p:nvSpPr>
          <p:cNvPr id="1044" name="TextBox 10"/>
          <p:cNvSpPr txBox="1"/>
          <p:nvPr/>
        </p:nvSpPr>
        <p:spPr>
          <a:xfrm>
            <a:off x="870938" y="497273"/>
            <a:ext cx="360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600" dirty="0" smtClean="0"/>
              <a:t>L4</a:t>
            </a:r>
            <a:r>
              <a:rPr lang="ko-KR" altLang="en-US" sz="600" dirty="0" smtClean="0"/>
              <a:t> </a:t>
            </a:r>
            <a:r>
              <a:rPr lang="en-US" altLang="ko-KR" sz="600" dirty="0" smtClean="0"/>
              <a:t>switch</a:t>
            </a:r>
            <a:endParaRPr lang="ko-KR" altLang="en-US" sz="600" dirty="0"/>
          </a:p>
        </p:txBody>
      </p:sp>
      <p:sp>
        <p:nvSpPr>
          <p:cNvPr id="1045" name="TextBox 1044"/>
          <p:cNvSpPr txBox="1"/>
          <p:nvPr/>
        </p:nvSpPr>
        <p:spPr>
          <a:xfrm>
            <a:off x="1074598" y="446353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Hi</a:t>
            </a:r>
            <a:r>
              <a:rPr lang="ko-KR" altLang="en-US" sz="600" smtClean="0"/>
              <a:t>설계</a:t>
            </a:r>
            <a:r>
              <a:rPr lang="en-US" altLang="ko-KR" sz="600" smtClean="0"/>
              <a:t>/</a:t>
            </a:r>
            <a:r>
              <a:rPr lang="ko-KR" altLang="en-US" sz="600" smtClean="0"/>
              <a:t>건설 </a:t>
            </a:r>
            <a:r>
              <a:rPr lang="en-US" altLang="ko-KR" sz="600" smtClean="0"/>
              <a:t>WEB #2</a:t>
            </a:r>
          </a:p>
          <a:p>
            <a:pPr algn="ctr"/>
            <a:r>
              <a:rPr lang="en-US" altLang="ko-KR" sz="600" smtClean="0"/>
              <a:t>172.16.166.12</a:t>
            </a:r>
          </a:p>
          <a:p>
            <a:pPr algn="ctr"/>
            <a:r>
              <a:rPr lang="en-US" altLang="ko-KR" sz="600" smtClean="0"/>
              <a:t>172.16.167.12</a:t>
            </a:r>
            <a:endParaRPr lang="en-US" altLang="ko-KR" sz="600"/>
          </a:p>
        </p:txBody>
      </p:sp>
      <p:sp>
        <p:nvSpPr>
          <p:cNvPr id="1046" name="Rectangle 135"/>
          <p:cNvSpPr>
            <a:spLocks noChangeArrowheads="1"/>
          </p:cNvSpPr>
          <p:nvPr/>
        </p:nvSpPr>
        <p:spPr bwMode="auto">
          <a:xfrm>
            <a:off x="1219145" y="1134926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47" name="Rectangle 43"/>
          <p:cNvSpPr>
            <a:spLocks noChangeArrowheads="1"/>
          </p:cNvSpPr>
          <p:nvPr/>
        </p:nvSpPr>
        <p:spPr bwMode="auto">
          <a:xfrm>
            <a:off x="1237438" y="115528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48" name="Rectangle 43"/>
          <p:cNvSpPr>
            <a:spLocks noChangeArrowheads="1"/>
          </p:cNvSpPr>
          <p:nvPr/>
        </p:nvSpPr>
        <p:spPr bwMode="auto">
          <a:xfrm>
            <a:off x="1237438" y="123986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 Tmax 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49" name="Rectangle 43"/>
          <p:cNvSpPr>
            <a:spLocks noChangeArrowheads="1"/>
          </p:cNvSpPr>
          <p:nvPr/>
        </p:nvSpPr>
        <p:spPr bwMode="auto">
          <a:xfrm>
            <a:off x="1237438" y="132445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051" name="Rectangle 43"/>
          <p:cNvSpPr>
            <a:spLocks noChangeArrowheads="1"/>
          </p:cNvSpPr>
          <p:nvPr/>
        </p:nvSpPr>
        <p:spPr bwMode="auto">
          <a:xfrm>
            <a:off x="1237437" y="140903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graphicFrame>
        <p:nvGraphicFramePr>
          <p:cNvPr id="1052" name="표 10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719003"/>
              </p:ext>
            </p:extLst>
          </p:nvPr>
        </p:nvGraphicFramePr>
        <p:xfrm>
          <a:off x="1224315" y="85872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cclweb001, 003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53" name="Picture 166" descr="콜센터 cop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90" y="3085772"/>
            <a:ext cx="198369" cy="21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02" name="직선 화살표 연결선 701"/>
          <p:cNvCxnSpPr/>
          <p:nvPr/>
        </p:nvCxnSpPr>
        <p:spPr>
          <a:xfrm>
            <a:off x="231841" y="5422070"/>
            <a:ext cx="6048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4" name="Picture 166" descr="콜센터 cop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89" y="5336569"/>
            <a:ext cx="198369" cy="21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66" name="직선 화살표 연결선 1065"/>
          <p:cNvCxnSpPr/>
          <p:nvPr/>
        </p:nvCxnSpPr>
        <p:spPr>
          <a:xfrm>
            <a:off x="231841" y="6984848"/>
            <a:ext cx="6048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1" name="Picture 166" descr="콜센터 cop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89" y="6899347"/>
            <a:ext cx="198369" cy="21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74" name="직선 화살표 연결선 1073"/>
          <p:cNvCxnSpPr/>
          <p:nvPr/>
        </p:nvCxnSpPr>
        <p:spPr>
          <a:xfrm>
            <a:off x="231841" y="8503933"/>
            <a:ext cx="6048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5" name="Picture 166" descr="콜센터 cop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89" y="8418432"/>
            <a:ext cx="198369" cy="21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0" name="Picture 166" descr="콜센터 cop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89" y="10108880"/>
            <a:ext cx="198369" cy="21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4" name="그림 108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0154" y="3359673"/>
            <a:ext cx="77296" cy="77531"/>
          </a:xfrm>
          <a:prstGeom prst="rect">
            <a:avLst/>
          </a:prstGeom>
        </p:spPr>
      </p:pic>
      <p:pic>
        <p:nvPicPr>
          <p:cNvPr id="1085" name="그림 108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7735" y="857326"/>
            <a:ext cx="77296" cy="77531"/>
          </a:xfrm>
          <a:prstGeom prst="rect">
            <a:avLst/>
          </a:prstGeom>
        </p:spPr>
      </p:pic>
      <p:pic>
        <p:nvPicPr>
          <p:cNvPr id="1086" name="그림 108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7735" y="929834"/>
            <a:ext cx="77296" cy="77531"/>
          </a:xfrm>
          <a:prstGeom prst="rect">
            <a:avLst/>
          </a:prstGeom>
        </p:spPr>
      </p:pic>
      <p:sp>
        <p:nvSpPr>
          <p:cNvPr id="1088" name="TextBox 1087"/>
          <p:cNvSpPr txBox="1"/>
          <p:nvPr/>
        </p:nvSpPr>
        <p:spPr>
          <a:xfrm>
            <a:off x="86352" y="6910181"/>
            <a:ext cx="703189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"/>
              </a:lnSpc>
            </a:pPr>
            <a:r>
              <a:rPr lang="en-US" altLang="ko-KR" sz="600" b="1" smtClean="0"/>
              <a:t>road.ex.co.kr:8090</a:t>
            </a:r>
          </a:p>
          <a:p>
            <a:pPr>
              <a:lnSpc>
                <a:spcPts val="600"/>
              </a:lnSpc>
            </a:pPr>
            <a:r>
              <a:rPr lang="en-US" altLang="ko-KR" sz="600" b="1" smtClean="0"/>
              <a:t>traffic.ex.co.kr:8080</a:t>
            </a:r>
          </a:p>
          <a:p>
            <a:pPr>
              <a:lnSpc>
                <a:spcPts val="600"/>
              </a:lnSpc>
            </a:pPr>
            <a:r>
              <a:rPr lang="en-US" altLang="ko-KR" sz="600" b="1" smtClean="0"/>
              <a:t>onclick.ex.co.kr:8070</a:t>
            </a:r>
          </a:p>
        </p:txBody>
      </p:sp>
      <p:sp>
        <p:nvSpPr>
          <p:cNvPr id="1090" name="TextBox 1089"/>
          <p:cNvSpPr txBox="1"/>
          <p:nvPr/>
        </p:nvSpPr>
        <p:spPr>
          <a:xfrm>
            <a:off x="218772" y="8420128"/>
            <a:ext cx="703189" cy="15497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"/>
              </a:lnSpc>
            </a:pPr>
            <a:r>
              <a:rPr lang="en-US" altLang="ko-KR" sz="600" b="1" smtClean="0"/>
              <a:t>hfms.ex.co.kr</a:t>
            </a:r>
          </a:p>
          <a:p>
            <a:pPr>
              <a:lnSpc>
                <a:spcPts val="600"/>
              </a:lnSpc>
            </a:pPr>
            <a:r>
              <a:rPr lang="en-US" altLang="ko-KR" sz="600" b="1" smtClean="0"/>
              <a:t>hfms.ex.co.kr:8000</a:t>
            </a:r>
          </a:p>
        </p:txBody>
      </p:sp>
      <p:cxnSp>
        <p:nvCxnSpPr>
          <p:cNvPr id="1091" name="직선 연결선 1090"/>
          <p:cNvCxnSpPr/>
          <p:nvPr/>
        </p:nvCxnSpPr>
        <p:spPr>
          <a:xfrm rot="5400000" flipH="1" flipV="1">
            <a:off x="2590605" y="855617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2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591825" y="8331779"/>
            <a:ext cx="234417" cy="302400"/>
          </a:xfrm>
          <a:prstGeom prst="rect">
            <a:avLst/>
          </a:prstGeom>
          <a:noFill/>
        </p:spPr>
      </p:pic>
      <p:sp>
        <p:nvSpPr>
          <p:cNvPr id="1093" name="Rectangle 135"/>
          <p:cNvSpPr>
            <a:spLocks noChangeArrowheads="1"/>
          </p:cNvSpPr>
          <p:nvPr/>
        </p:nvSpPr>
        <p:spPr bwMode="auto">
          <a:xfrm>
            <a:off x="2403766" y="9013661"/>
            <a:ext cx="619200" cy="35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95" name="Rectangle 43"/>
          <p:cNvSpPr>
            <a:spLocks noChangeArrowheads="1"/>
          </p:cNvSpPr>
          <p:nvPr/>
        </p:nvSpPr>
        <p:spPr bwMode="auto">
          <a:xfrm>
            <a:off x="2422059" y="903402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CentOS </a:t>
            </a:r>
            <a:r>
              <a:rPr lang="en-US" altLang="ko-KR" sz="400">
                <a:latin typeface="+mn-ea"/>
              </a:rPr>
              <a:t>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96" name="Rectangle 43"/>
          <p:cNvSpPr>
            <a:spLocks noChangeArrowheads="1"/>
          </p:cNvSpPr>
          <p:nvPr/>
        </p:nvSpPr>
        <p:spPr bwMode="auto">
          <a:xfrm>
            <a:off x="2422059" y="911860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 Jdk </a:t>
            </a:r>
            <a:r>
              <a:rPr lang="en-US" altLang="ko-KR" sz="400" smtClean="0">
                <a:latin typeface="+mn-ea"/>
              </a:rPr>
              <a:t>1.6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97" name="Rectangle 43"/>
          <p:cNvSpPr>
            <a:spLocks noChangeArrowheads="1"/>
          </p:cNvSpPr>
          <p:nvPr/>
        </p:nvSpPr>
        <p:spPr bwMode="auto">
          <a:xfrm>
            <a:off x="2422059" y="920318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Apache </a:t>
            </a:r>
            <a:r>
              <a:rPr lang="en-US" altLang="ko-KR" sz="400">
                <a:latin typeface="+mn-ea"/>
              </a:rPr>
              <a:t>Tomcat 7.0.57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98" name="Rectangle 43"/>
          <p:cNvSpPr>
            <a:spLocks noChangeArrowheads="1"/>
          </p:cNvSpPr>
          <p:nvPr/>
        </p:nvSpPr>
        <p:spPr bwMode="auto">
          <a:xfrm>
            <a:off x="2422059" y="928776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정보통신시설관리 모바일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99" name="TextBox 1098"/>
          <p:cNvSpPr txBox="1"/>
          <p:nvPr/>
        </p:nvSpPr>
        <p:spPr>
          <a:xfrm>
            <a:off x="2255565" y="8326099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모바일</a:t>
            </a:r>
            <a:r>
              <a:rPr lang="en-US" altLang="ko-KR" sz="600"/>
              <a:t>WAS #2</a:t>
            </a:r>
          </a:p>
          <a:p>
            <a:pPr algn="ctr"/>
            <a:r>
              <a:rPr lang="en-US" altLang="ko-KR" sz="600" smtClean="0"/>
              <a:t>172.16.164.55</a:t>
            </a:r>
          </a:p>
          <a:p>
            <a:pPr algn="ctr"/>
            <a:r>
              <a:rPr lang="en-US" altLang="ko-KR" sz="600" smtClean="0"/>
              <a:t>172.16.165.55</a:t>
            </a:r>
            <a:endParaRPr lang="en-US" altLang="ko-KR" sz="600"/>
          </a:p>
        </p:txBody>
      </p:sp>
      <p:graphicFrame>
        <p:nvGraphicFramePr>
          <p:cNvPr id="1101" name="표 1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666817"/>
              </p:ext>
            </p:extLst>
          </p:nvPr>
        </p:nvGraphicFramePr>
        <p:xfrm>
          <a:off x="2405578" y="8740807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mobileintwas1, 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 SUN V480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105" name="직선 화살표 연결선 1104"/>
          <p:cNvCxnSpPr/>
          <p:nvPr/>
        </p:nvCxnSpPr>
        <p:spPr>
          <a:xfrm>
            <a:off x="2964757" y="8421203"/>
            <a:ext cx="822315" cy="0"/>
          </a:xfrm>
          <a:prstGeom prst="straightConnector1">
            <a:avLst/>
          </a:prstGeom>
          <a:ln w="6350">
            <a:solidFill>
              <a:srgbClr val="FF000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6" name="직선 연결선 1105"/>
          <p:cNvCxnSpPr/>
          <p:nvPr/>
        </p:nvCxnSpPr>
        <p:spPr>
          <a:xfrm rot="5400000" flipH="1" flipV="1">
            <a:off x="3250919" y="855637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52139" y="8331982"/>
            <a:ext cx="234417" cy="302400"/>
          </a:xfrm>
          <a:prstGeom prst="rect">
            <a:avLst/>
          </a:prstGeom>
          <a:noFill/>
        </p:spPr>
      </p:pic>
      <p:sp>
        <p:nvSpPr>
          <p:cNvPr id="1108" name="TextBox 1107"/>
          <p:cNvSpPr txBox="1"/>
          <p:nvPr/>
        </p:nvSpPr>
        <p:spPr>
          <a:xfrm>
            <a:off x="2915879" y="8326302"/>
            <a:ext cx="894778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#1</a:t>
            </a:r>
          </a:p>
          <a:p>
            <a:pPr algn="ctr"/>
            <a:r>
              <a:rPr lang="en-US" altLang="ko-KR" sz="600" smtClean="0"/>
              <a:t>172.16.166.23</a:t>
            </a:r>
          </a:p>
          <a:p>
            <a:pPr algn="ctr"/>
            <a:r>
              <a:rPr lang="en-US" altLang="ko-KR" sz="600" smtClean="0"/>
              <a:t>172.16.167.23</a:t>
            </a:r>
          </a:p>
        </p:txBody>
      </p:sp>
      <p:grpSp>
        <p:nvGrpSpPr>
          <p:cNvPr id="1415" name="그룹 1414"/>
          <p:cNvGrpSpPr/>
          <p:nvPr/>
        </p:nvGrpSpPr>
        <p:grpSpPr>
          <a:xfrm>
            <a:off x="4667060" y="6870385"/>
            <a:ext cx="959063" cy="218528"/>
            <a:chOff x="4444394" y="7699127"/>
            <a:chExt cx="959063" cy="218528"/>
          </a:xfrm>
        </p:grpSpPr>
        <p:cxnSp>
          <p:nvCxnSpPr>
            <p:cNvPr id="1111" name="직선 화살표 연결선 1110"/>
            <p:cNvCxnSpPr/>
            <p:nvPr/>
          </p:nvCxnSpPr>
          <p:spPr>
            <a:xfrm>
              <a:off x="4674146" y="7784628"/>
              <a:ext cx="604800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12" name="Picture 166" descr="콜센터 copy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444394" y="7699127"/>
              <a:ext cx="198369" cy="218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5" name="TextBox 1114"/>
            <p:cNvSpPr txBox="1"/>
            <p:nvPr/>
          </p:nvSpPr>
          <p:spPr>
            <a:xfrm>
              <a:off x="4700268" y="7709961"/>
              <a:ext cx="703189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600"/>
                </a:lnSpc>
              </a:pPr>
              <a:r>
                <a:rPr lang="en-US" altLang="ko-KR" sz="600" b="1" smtClean="0"/>
                <a:t>sras.ex.co.kr</a:t>
              </a:r>
            </a:p>
          </p:txBody>
        </p:sp>
      </p:grpSp>
      <p:grpSp>
        <p:nvGrpSpPr>
          <p:cNvPr id="1122" name="그룹 1121"/>
          <p:cNvGrpSpPr/>
          <p:nvPr/>
        </p:nvGrpSpPr>
        <p:grpSpPr>
          <a:xfrm>
            <a:off x="4667060" y="5342086"/>
            <a:ext cx="959063" cy="218528"/>
            <a:chOff x="4444394" y="7699127"/>
            <a:chExt cx="959063" cy="218528"/>
          </a:xfrm>
        </p:grpSpPr>
        <p:cxnSp>
          <p:nvCxnSpPr>
            <p:cNvPr id="1123" name="직선 화살표 연결선 1122"/>
            <p:cNvCxnSpPr/>
            <p:nvPr/>
          </p:nvCxnSpPr>
          <p:spPr>
            <a:xfrm>
              <a:off x="4674146" y="7784628"/>
              <a:ext cx="604800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25" name="Picture 166" descr="콜센터 copy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444394" y="7699127"/>
              <a:ext cx="198369" cy="218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" name="TextBox 1125"/>
            <p:cNvSpPr txBox="1"/>
            <p:nvPr/>
          </p:nvSpPr>
          <p:spPr>
            <a:xfrm>
              <a:off x="4700268" y="7709961"/>
              <a:ext cx="703189" cy="780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600"/>
                </a:lnSpc>
              </a:pPr>
              <a:r>
                <a:rPr lang="en-US" altLang="ko-KR" sz="600" b="1" smtClean="0"/>
                <a:t>sewage.ex.co.kr</a:t>
              </a:r>
            </a:p>
          </p:txBody>
        </p:sp>
      </p:grpSp>
      <p:grpSp>
        <p:nvGrpSpPr>
          <p:cNvPr id="1128" name="그룹 1127"/>
          <p:cNvGrpSpPr/>
          <p:nvPr/>
        </p:nvGrpSpPr>
        <p:grpSpPr>
          <a:xfrm>
            <a:off x="4667060" y="8404010"/>
            <a:ext cx="916196" cy="218528"/>
            <a:chOff x="4444394" y="7699127"/>
            <a:chExt cx="916196" cy="218528"/>
          </a:xfrm>
        </p:grpSpPr>
        <p:cxnSp>
          <p:nvCxnSpPr>
            <p:cNvPr id="1129" name="직선 화살표 연결선 1128"/>
            <p:cNvCxnSpPr/>
            <p:nvPr/>
          </p:nvCxnSpPr>
          <p:spPr>
            <a:xfrm>
              <a:off x="4674146" y="7784628"/>
              <a:ext cx="604800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30" name="Picture 166" descr="콜센터 copy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444394" y="7699127"/>
              <a:ext cx="198369" cy="218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1" name="TextBox 1130"/>
            <p:cNvSpPr txBox="1"/>
            <p:nvPr/>
          </p:nvSpPr>
          <p:spPr>
            <a:xfrm>
              <a:off x="4657401" y="7709961"/>
              <a:ext cx="703189" cy="780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600"/>
                </a:lnSpc>
              </a:pPr>
              <a:r>
                <a:rPr lang="en-US" altLang="ko-KR" sz="600" b="1" smtClean="0"/>
                <a:t>extsaa.ex.co.kr:8082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8345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3648</TotalTime>
  <Words>1658</Words>
  <Application>Microsoft Office PowerPoint</Application>
  <PresentationFormat>A3 용지(297x420mm)</PresentationFormat>
  <Paragraphs>732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돋움체</vt:lpstr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</dc:creator>
  <cp:lastModifiedBy>a</cp:lastModifiedBy>
  <cp:revision>420</cp:revision>
  <cp:lastPrinted>2016-04-22T02:47:27Z</cp:lastPrinted>
  <dcterms:created xsi:type="dcterms:W3CDTF">2016-04-12T07:22:41Z</dcterms:created>
  <dcterms:modified xsi:type="dcterms:W3CDTF">2016-09-19T03:02:41Z</dcterms:modified>
</cp:coreProperties>
</file>