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87" r:id="rId1"/>
  </p:sldMasterIdLst>
  <p:notesMasterIdLst>
    <p:notesMasterId r:id="rId130"/>
  </p:notesMasterIdLst>
  <p:handoutMasterIdLst>
    <p:handoutMasterId r:id="rId131"/>
  </p:handoutMasterIdLst>
  <p:sldIdLst>
    <p:sldId id="1161" r:id="rId2"/>
    <p:sldId id="1194" r:id="rId3"/>
    <p:sldId id="1162" r:id="rId4"/>
    <p:sldId id="732" r:id="rId5"/>
    <p:sldId id="1133" r:id="rId6"/>
    <p:sldId id="772" r:id="rId7"/>
    <p:sldId id="1132" r:id="rId8"/>
    <p:sldId id="806" r:id="rId9"/>
    <p:sldId id="807" r:id="rId10"/>
    <p:sldId id="808" r:id="rId11"/>
    <p:sldId id="809" r:id="rId12"/>
    <p:sldId id="810" r:id="rId13"/>
    <p:sldId id="825" r:id="rId14"/>
    <p:sldId id="1134" r:id="rId15"/>
    <p:sldId id="1135" r:id="rId16"/>
    <p:sldId id="1131" r:id="rId17"/>
    <p:sldId id="805" r:id="rId18"/>
    <p:sldId id="1034" r:id="rId19"/>
    <p:sldId id="1130" r:id="rId20"/>
    <p:sldId id="1033" r:id="rId21"/>
    <p:sldId id="1088" r:id="rId22"/>
    <p:sldId id="1036" r:id="rId23"/>
    <p:sldId id="1035" r:id="rId24"/>
    <p:sldId id="1143" r:id="rId25"/>
    <p:sldId id="1147" r:id="rId26"/>
    <p:sldId id="1038" r:id="rId27"/>
    <p:sldId id="1055" r:id="rId28"/>
    <p:sldId id="1056" r:id="rId29"/>
    <p:sldId id="1040" r:id="rId30"/>
    <p:sldId id="1047" r:id="rId31"/>
    <p:sldId id="1041" r:id="rId32"/>
    <p:sldId id="1048" r:id="rId33"/>
    <p:sldId id="1068" r:id="rId34"/>
    <p:sldId id="1065" r:id="rId35"/>
    <p:sldId id="1050" r:id="rId36"/>
    <p:sldId id="1051" r:id="rId37"/>
    <p:sldId id="1069" r:id="rId38"/>
    <p:sldId id="1070" r:id="rId39"/>
    <p:sldId id="1071" r:id="rId40"/>
    <p:sldId id="1138" r:id="rId41"/>
    <p:sldId id="1139" r:id="rId42"/>
    <p:sldId id="1052" r:id="rId43"/>
    <p:sldId id="1072" r:id="rId44"/>
    <p:sldId id="1053" r:id="rId45"/>
    <p:sldId id="1073" r:id="rId46"/>
    <p:sldId id="1140" r:id="rId47"/>
    <p:sldId id="1074" r:id="rId48"/>
    <p:sldId id="1075" r:id="rId49"/>
    <p:sldId id="1076" r:id="rId50"/>
    <p:sldId id="1054" r:id="rId51"/>
    <p:sldId id="1057" r:id="rId52"/>
    <p:sldId id="1079" r:id="rId53"/>
    <p:sldId id="1080" r:id="rId54"/>
    <p:sldId id="1141" r:id="rId55"/>
    <p:sldId id="1142" r:id="rId56"/>
    <p:sldId id="1119" r:id="rId57"/>
    <p:sldId id="1122" r:id="rId58"/>
    <p:sldId id="1123" r:id="rId59"/>
    <p:sldId id="1145" r:id="rId60"/>
    <p:sldId id="1082" r:id="rId61"/>
    <p:sldId id="1083" r:id="rId62"/>
    <p:sldId id="1084" r:id="rId63"/>
    <p:sldId id="1136" r:id="rId64"/>
    <p:sldId id="1081" r:id="rId65"/>
    <p:sldId id="1085" r:id="rId66"/>
    <p:sldId id="1045" r:id="rId67"/>
    <p:sldId id="1062" r:id="rId68"/>
    <p:sldId id="1063" r:id="rId69"/>
    <p:sldId id="1086" r:id="rId70"/>
    <p:sldId id="1064" r:id="rId71"/>
    <p:sldId id="1146" r:id="rId72"/>
    <p:sldId id="1137" r:id="rId73"/>
    <p:sldId id="1144" r:id="rId74"/>
    <p:sldId id="1153" r:id="rId75"/>
    <p:sldId id="1158" r:id="rId76"/>
    <p:sldId id="1156" r:id="rId77"/>
    <p:sldId id="1157" r:id="rId78"/>
    <p:sldId id="1151" r:id="rId79"/>
    <p:sldId id="736" r:id="rId80"/>
    <p:sldId id="1098" r:id="rId81"/>
    <p:sldId id="1128" r:id="rId82"/>
    <p:sldId id="1127" r:id="rId83"/>
    <p:sldId id="1111" r:id="rId84"/>
    <p:sldId id="1105" r:id="rId85"/>
    <p:sldId id="1100" r:id="rId86"/>
    <p:sldId id="1101" r:id="rId87"/>
    <p:sldId id="1097" r:id="rId88"/>
    <p:sldId id="1099" r:id="rId89"/>
    <p:sldId id="1103" r:id="rId90"/>
    <p:sldId id="1102" r:id="rId91"/>
    <p:sldId id="1106" r:id="rId92"/>
    <p:sldId id="1129" r:id="rId93"/>
    <p:sldId id="1107" r:id="rId94"/>
    <p:sldId id="1108" r:id="rId95"/>
    <p:sldId id="1109" r:id="rId96"/>
    <p:sldId id="1112" r:id="rId97"/>
    <p:sldId id="1113" r:id="rId98"/>
    <p:sldId id="1159" r:id="rId99"/>
    <p:sldId id="1160" r:id="rId100"/>
    <p:sldId id="1163" r:id="rId101"/>
    <p:sldId id="1164" r:id="rId102"/>
    <p:sldId id="1165" r:id="rId103"/>
    <p:sldId id="1166" r:id="rId104"/>
    <p:sldId id="1167" r:id="rId105"/>
    <p:sldId id="1168" r:id="rId106"/>
    <p:sldId id="1170" r:id="rId107"/>
    <p:sldId id="1171" r:id="rId108"/>
    <p:sldId id="1172" r:id="rId109"/>
    <p:sldId id="1173" r:id="rId110"/>
    <p:sldId id="1174" r:id="rId111"/>
    <p:sldId id="1175" r:id="rId112"/>
    <p:sldId id="1176" r:id="rId113"/>
    <p:sldId id="1177" r:id="rId114"/>
    <p:sldId id="1178" r:id="rId115"/>
    <p:sldId id="1179" r:id="rId116"/>
    <p:sldId id="1180" r:id="rId117"/>
    <p:sldId id="1181" r:id="rId118"/>
    <p:sldId id="1182" r:id="rId119"/>
    <p:sldId id="1183" r:id="rId120"/>
    <p:sldId id="1184" r:id="rId121"/>
    <p:sldId id="1185" r:id="rId122"/>
    <p:sldId id="1186" r:id="rId123"/>
    <p:sldId id="1187" r:id="rId124"/>
    <p:sldId id="1188" r:id="rId125"/>
    <p:sldId id="1189" r:id="rId126"/>
    <p:sldId id="1190" r:id="rId127"/>
    <p:sldId id="1191" r:id="rId128"/>
    <p:sldId id="1192" r:id="rId129"/>
  </p:sldIdLst>
  <p:sldSz cx="9144000" cy="6858000" type="screen4x3"/>
  <p:notesSz cx="6669088" cy="9928225"/>
  <p:defaultTextStyle>
    <a:defPPr>
      <a:defRPr lang="ko-KR"/>
    </a:defPPr>
    <a:lvl1pPr algn="just" rtl="0" eaLnBrk="0" fontAlgn="base" hangingPunct="0">
      <a:lnSpc>
        <a:spcPct val="120000"/>
      </a:lnSpc>
      <a:spcBef>
        <a:spcPct val="10000"/>
      </a:spcBef>
      <a:spcAft>
        <a:spcPct val="15000"/>
      </a:spcAft>
      <a:buClr>
        <a:srgbClr val="087EA8"/>
      </a:buClr>
      <a:buFont typeface="Wingdings" pitchFamily="2" charset="2"/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1pPr>
    <a:lvl2pPr marL="457200" algn="just" rtl="0" eaLnBrk="0" fontAlgn="base" hangingPunct="0">
      <a:lnSpc>
        <a:spcPct val="120000"/>
      </a:lnSpc>
      <a:spcBef>
        <a:spcPct val="10000"/>
      </a:spcBef>
      <a:spcAft>
        <a:spcPct val="15000"/>
      </a:spcAft>
      <a:buClr>
        <a:srgbClr val="087EA8"/>
      </a:buClr>
      <a:buFont typeface="Wingdings" pitchFamily="2" charset="2"/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2pPr>
    <a:lvl3pPr marL="914400" algn="just" rtl="0" eaLnBrk="0" fontAlgn="base" hangingPunct="0">
      <a:lnSpc>
        <a:spcPct val="120000"/>
      </a:lnSpc>
      <a:spcBef>
        <a:spcPct val="10000"/>
      </a:spcBef>
      <a:spcAft>
        <a:spcPct val="15000"/>
      </a:spcAft>
      <a:buClr>
        <a:srgbClr val="087EA8"/>
      </a:buClr>
      <a:buFont typeface="Wingdings" pitchFamily="2" charset="2"/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3pPr>
    <a:lvl4pPr marL="1371600" algn="just" rtl="0" eaLnBrk="0" fontAlgn="base" hangingPunct="0">
      <a:lnSpc>
        <a:spcPct val="120000"/>
      </a:lnSpc>
      <a:spcBef>
        <a:spcPct val="10000"/>
      </a:spcBef>
      <a:spcAft>
        <a:spcPct val="15000"/>
      </a:spcAft>
      <a:buClr>
        <a:srgbClr val="087EA8"/>
      </a:buClr>
      <a:buFont typeface="Wingdings" pitchFamily="2" charset="2"/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4pPr>
    <a:lvl5pPr marL="1828800" algn="just" rtl="0" eaLnBrk="0" fontAlgn="base" hangingPunct="0">
      <a:lnSpc>
        <a:spcPct val="120000"/>
      </a:lnSpc>
      <a:spcBef>
        <a:spcPct val="10000"/>
      </a:spcBef>
      <a:spcAft>
        <a:spcPct val="15000"/>
      </a:spcAft>
      <a:buClr>
        <a:srgbClr val="087EA8"/>
      </a:buClr>
      <a:buFont typeface="Wingdings" pitchFamily="2" charset="2"/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rgbClr val="1C1C1C"/>
        </a:solidFill>
        <a:latin typeface="-윤고딕140" pitchFamily="18" charset="-127"/>
        <a:ea typeface="-윤고딕140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0">
          <p15:clr>
            <a:srgbClr val="A4A3A4"/>
          </p15:clr>
        </p15:guide>
        <p15:guide id="2" orient="horz" pos="1160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FAD"/>
    <a:srgbClr val="082E48"/>
    <a:srgbClr val="4D4D4D"/>
    <a:srgbClr val="808080"/>
    <a:srgbClr val="C0C0C0"/>
    <a:srgbClr val="333333"/>
    <a:srgbClr val="EAEAEA"/>
    <a:srgbClr val="969696"/>
    <a:srgbClr val="777777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8007" autoAdjust="0"/>
  </p:normalViewPr>
  <p:slideViewPr>
    <p:cSldViewPr>
      <p:cViewPr varScale="1">
        <p:scale>
          <a:sx n="69" d="100"/>
          <a:sy n="69" d="100"/>
        </p:scale>
        <p:origin x="1662" y="72"/>
      </p:cViewPr>
      <p:guideLst>
        <p:guide orient="horz" pos="1350"/>
        <p:guide orient="horz" pos="1160"/>
        <p:guide pos="22"/>
      </p:guideLst>
    </p:cSldViewPr>
  </p:slideViewPr>
  <p:outlineViewPr>
    <p:cViewPr>
      <p:scale>
        <a:sx n="33" d="100"/>
        <a:sy n="33" d="100"/>
      </p:scale>
      <p:origin x="78" y="20290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25" d="100"/>
          <a:sy n="125" d="100"/>
        </p:scale>
        <p:origin x="-3090" y="378"/>
      </p:cViewPr>
      <p:guideLst>
        <p:guide orient="horz" pos="3126"/>
        <p:guide pos="2100"/>
      </p:guideLst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9.xml"/><Relationship Id="rId13" Type="http://schemas.openxmlformats.org/officeDocument/2006/relationships/slide" Target="slides/slide114.xml"/><Relationship Id="rId3" Type="http://schemas.openxmlformats.org/officeDocument/2006/relationships/slide" Target="slides/slide101.xml"/><Relationship Id="rId7" Type="http://schemas.openxmlformats.org/officeDocument/2006/relationships/slide" Target="slides/slide108.xml"/><Relationship Id="rId12" Type="http://schemas.openxmlformats.org/officeDocument/2006/relationships/slide" Target="slides/slide113.xml"/><Relationship Id="rId2" Type="http://schemas.openxmlformats.org/officeDocument/2006/relationships/slide" Target="slides/slide100.xml"/><Relationship Id="rId1" Type="http://schemas.openxmlformats.org/officeDocument/2006/relationships/slide" Target="slides/slide3.xml"/><Relationship Id="rId6" Type="http://schemas.openxmlformats.org/officeDocument/2006/relationships/slide" Target="slides/slide106.xml"/><Relationship Id="rId11" Type="http://schemas.openxmlformats.org/officeDocument/2006/relationships/slide" Target="slides/slide112.xml"/><Relationship Id="rId5" Type="http://schemas.openxmlformats.org/officeDocument/2006/relationships/slide" Target="slides/slide104.xml"/><Relationship Id="rId15" Type="http://schemas.openxmlformats.org/officeDocument/2006/relationships/slide" Target="slides/slide124.xml"/><Relationship Id="rId10" Type="http://schemas.openxmlformats.org/officeDocument/2006/relationships/slide" Target="slides/slide111.xml"/><Relationship Id="rId4" Type="http://schemas.openxmlformats.org/officeDocument/2006/relationships/slide" Target="slides/slide102.xml"/><Relationship Id="rId9" Type="http://schemas.openxmlformats.org/officeDocument/2006/relationships/slide" Target="slides/slide110.xml"/><Relationship Id="rId14" Type="http://schemas.openxmlformats.org/officeDocument/2006/relationships/slide" Target="slides/slide1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75675E8-8A2C-470A-B8D5-945D4EB815BC}" type="datetimeFigureOut">
              <a:rPr lang="ko-KR" altLang="en-US"/>
              <a:pPr>
                <a:defRPr/>
              </a:pPr>
              <a:t>2016-12-11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ADC318C-A386-4869-B1CE-B615A959E06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65987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B3A16E1-4117-4D24-9145-2BE7C9C95B6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20566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6349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2C6C84-09BD-4DA0-B886-2A7A07582BB2}" type="slidenum">
              <a:rPr lang="en-US" altLang="ko-KR" smtClean="0"/>
              <a:pPr/>
              <a:t>3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14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15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6451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14FF9C-8239-4B34-A2AA-A7C899E08C19}" type="slidenum">
              <a:rPr lang="en-US" altLang="ko-KR" smtClean="0"/>
              <a:pPr/>
              <a:t>16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17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18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19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20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21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22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23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BC7D1-FBF7-4B62-82C3-11EB91901932}" type="slidenum">
              <a:rPr lang="en-US" altLang="ko-KR" smtClean="0"/>
              <a:pPr/>
              <a:t>24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8602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C1FAF6-9DA8-464E-9355-1C78C2658FFF}" type="slidenum">
              <a:rPr lang="en-US" altLang="ko-KR" smtClean="0"/>
              <a:pPr/>
              <a:t>25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26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27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28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29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7987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8A1BA-AF99-4938-A537-3E65334378ED}" type="slidenum">
              <a:rPr lang="en-US" altLang="ko-KR" smtClean="0"/>
              <a:pPr/>
              <a:t>7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39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550BA3-A612-48D9-908A-98F336E951C5}" type="slidenum">
              <a:rPr lang="en-US" altLang="ko-KR" smtClean="0"/>
              <a:pPr/>
              <a:t>8</a:t>
            </a:fld>
            <a:endParaRPr lang="en-US" altLang="ko-KR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49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68DA42-D5E7-41C3-9B22-C5389A2D6917}" type="slidenum">
              <a:rPr lang="en-US" altLang="ko-KR" smtClean="0"/>
              <a:pPr/>
              <a:t>9</a:t>
            </a:fld>
            <a:endParaRPr lang="en-US" altLang="ko-K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59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9EC199-6A6E-4459-9F2F-47245CA90A08}" type="slidenum">
              <a:rPr lang="en-US" altLang="ko-KR" smtClean="0"/>
              <a:pPr/>
              <a:t>10</a:t>
            </a:fld>
            <a:endParaRPr lang="en-US" altLang="ko-K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69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11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77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8602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C1FAF6-9DA8-464E-9355-1C78C2658FFF}" type="slidenum">
              <a:rPr lang="en-US" altLang="ko-KR" smtClean="0"/>
              <a:pPr/>
              <a:t>78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F9357-0055-4B21-913E-28B5B0B16B34}" type="slidenum">
              <a:rPr lang="en-US" altLang="ko-KR" smtClean="0">
                <a:latin typeface="굴림" charset="-127"/>
                <a:ea typeface="굴림" charset="-127"/>
              </a:rPr>
              <a:pPr/>
              <a:t>79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347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4538"/>
            <a:ext cx="4960937" cy="3722687"/>
          </a:xfrm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4716463"/>
            <a:ext cx="5514975" cy="4433887"/>
          </a:xfrm>
          <a:ln/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endParaRPr lang="en-US" altLang="ko-KR" dirty="0" smtClean="0">
              <a:latin typeface="+mn-ea"/>
              <a:ea typeface="+mn-ea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F9357-0055-4B21-913E-28B5B0B16B34}" type="slidenum">
              <a:rPr lang="en-US" altLang="ko-KR" smtClean="0">
                <a:latin typeface="굴림" charset="-127"/>
                <a:ea typeface="굴림" charset="-127"/>
              </a:rPr>
              <a:pPr/>
              <a:t>80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347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4538"/>
            <a:ext cx="4960937" cy="3722687"/>
          </a:xfrm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4716463"/>
            <a:ext cx="5514975" cy="4433887"/>
          </a:xfrm>
          <a:ln/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endParaRPr lang="en-US" altLang="ko-KR" dirty="0" smtClean="0">
              <a:latin typeface="+mn-ea"/>
              <a:ea typeface="+mn-ea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F9357-0055-4B21-913E-28B5B0B16B34}" type="slidenum">
              <a:rPr lang="en-US" altLang="ko-KR" smtClean="0">
                <a:latin typeface="굴림" charset="-127"/>
                <a:ea typeface="굴림" charset="-127"/>
              </a:rPr>
              <a:pPr/>
              <a:t>81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347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4538"/>
            <a:ext cx="4960937" cy="3722687"/>
          </a:xfrm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4716463"/>
            <a:ext cx="5514975" cy="4433887"/>
          </a:xfrm>
          <a:ln/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endParaRPr lang="en-US" altLang="ko-KR" dirty="0" smtClean="0">
              <a:latin typeface="+mn-ea"/>
              <a:ea typeface="+mn-ea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12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89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90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91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92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13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94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dirty="0" smtClean="0"/>
          </a:p>
          <a:p>
            <a:endParaRPr lang="en-US" altLang="ko-KR" sz="1000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95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96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97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97F75-2A4A-404E-B4EA-81BF5BC832AE}" type="slidenum">
              <a:rPr lang="en-US" altLang="ko-KR" smtClean="0"/>
              <a:pPr/>
              <a:t>98</a:t>
            </a:fld>
            <a:endParaRPr lang="en-US" altLang="ko-K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338" y="4716463"/>
            <a:ext cx="5335587" cy="4467225"/>
          </a:xfrm>
          <a:noFill/>
          <a:ln/>
        </p:spPr>
        <p:txBody>
          <a:bodyPr/>
          <a:lstStyle/>
          <a:p>
            <a:endParaRPr lang="en-US" altLang="ko-KR" sz="1000" smtClean="0"/>
          </a:p>
          <a:p>
            <a:endParaRPr lang="en-US" altLang="ko-KR" sz="1000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829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D507CC-406B-4BE5-BC6F-63515BA1FF06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39763" y="1462088"/>
            <a:ext cx="8166100" cy="755650"/>
          </a:xfrm>
          <a:ln w="3175"/>
        </p:spPr>
        <p:txBody>
          <a:bodyPr wrap="none" tIns="45720" bIns="0" anchor="ctr"/>
          <a:lstStyle>
            <a:lvl1pPr>
              <a:lnSpc>
                <a:spcPct val="100000"/>
              </a:lnSpc>
              <a:defRPr sz="3200">
                <a:solidFill>
                  <a:srgbClr val="18476D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774825" y="2370138"/>
            <a:ext cx="7107238" cy="377825"/>
          </a:xfrm>
          <a:ln w="3175"/>
        </p:spPr>
        <p:txBody>
          <a:bodyPr lIns="91440" tIns="45720" rIns="91440" bIns="45720"/>
          <a:lstStyle>
            <a:lvl1pPr marL="265113" indent="-265113" algn="l" latinLnBrk="1">
              <a:lnSpc>
                <a:spcPct val="125000"/>
              </a:lnSpc>
              <a:spcAft>
                <a:spcPct val="40000"/>
              </a:spcAft>
              <a:buClr>
                <a:srgbClr val="969696"/>
              </a:buClr>
              <a:buFontTx/>
              <a:buChar char="•"/>
              <a:defRPr sz="1800">
                <a:solidFill>
                  <a:srgbClr val="292929"/>
                </a:solidFill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  <p:grpSp>
        <p:nvGrpSpPr>
          <p:cNvPr id="5" name="그룹 4"/>
          <p:cNvGrpSpPr/>
          <p:nvPr userDrawn="1"/>
        </p:nvGrpSpPr>
        <p:grpSpPr>
          <a:xfrm>
            <a:off x="0" y="2458"/>
            <a:ext cx="9906000" cy="36000"/>
            <a:chOff x="0" y="2458"/>
            <a:chExt cx="9906000" cy="18000"/>
          </a:xfrm>
        </p:grpSpPr>
        <p:sp>
          <p:nvSpPr>
            <p:cNvPr id="6" name="직사각형 5"/>
            <p:cNvSpPr/>
            <p:nvPr/>
          </p:nvSpPr>
          <p:spPr>
            <a:xfrm>
              <a:off x="0" y="2458"/>
              <a:ext cx="1980000" cy="18000"/>
            </a:xfrm>
            <a:prstGeom prst="rect">
              <a:avLst/>
            </a:prstGeom>
            <a:solidFill>
              <a:srgbClr val="029E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976288" y="2458"/>
              <a:ext cx="1980000" cy="18000"/>
            </a:xfrm>
            <a:prstGeom prst="rect">
              <a:avLst/>
            </a:prstGeom>
            <a:solidFill>
              <a:srgbClr val="90C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956288" y="2458"/>
              <a:ext cx="1980000" cy="18000"/>
            </a:xfrm>
            <a:prstGeom prst="rect">
              <a:avLst/>
            </a:prstGeom>
            <a:solidFill>
              <a:srgbClr val="FCBA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932576" y="2458"/>
              <a:ext cx="1980000" cy="18000"/>
            </a:xfrm>
            <a:prstGeom prst="rect">
              <a:avLst/>
            </a:prstGeom>
            <a:solidFill>
              <a:srgbClr val="F879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912576" y="2458"/>
              <a:ext cx="1993424" cy="18000"/>
            </a:xfrm>
            <a:prstGeom prst="rect">
              <a:avLst/>
            </a:prstGeom>
            <a:solidFill>
              <a:srgbClr val="B6B6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73863" y="58738"/>
            <a:ext cx="2195512" cy="1025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87325" y="58738"/>
            <a:ext cx="6434138" cy="1025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3820" y="252413"/>
            <a:ext cx="8305800" cy="5318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243254" y="1009650"/>
            <a:ext cx="4292112" cy="2984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6043" y="1009650"/>
            <a:ext cx="4293577" cy="2984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§"/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87325" y="782638"/>
            <a:ext cx="4314825" cy="30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4550" y="782638"/>
            <a:ext cx="4314825" cy="30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Rectangle 106"/>
          <p:cNvSpPr>
            <a:spLocks noChangeArrowheads="1"/>
          </p:cNvSpPr>
          <p:nvPr userDrawn="1"/>
        </p:nvSpPr>
        <p:spPr bwMode="auto">
          <a:xfrm>
            <a:off x="0" y="6792913"/>
            <a:ext cx="9144000" cy="65087"/>
          </a:xfrm>
          <a:prstGeom prst="rect">
            <a:avLst/>
          </a:prstGeom>
          <a:gradFill rotWithShape="1">
            <a:gsLst>
              <a:gs pos="0">
                <a:srgbClr val="29496D">
                  <a:gamma/>
                  <a:tint val="76078"/>
                  <a:invGamma/>
                </a:srgbClr>
              </a:gs>
              <a:gs pos="100000">
                <a:srgbClr val="29496D"/>
              </a:gs>
            </a:gsLst>
            <a:lin ang="54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lIns="36000" tIns="36000" rIns="36000" bIns="36000" anchor="ctr"/>
          <a:lstStyle/>
          <a:p>
            <a:pPr>
              <a:defRPr/>
            </a:pPr>
            <a:endParaRPr lang="ko-KR" altLang="en-US"/>
          </a:p>
        </p:txBody>
      </p:sp>
      <p:grpSp>
        <p:nvGrpSpPr>
          <p:cNvPr id="1028" name="Group 101"/>
          <p:cNvGrpSpPr>
            <a:grpSpLocks/>
          </p:cNvGrpSpPr>
          <p:nvPr userDrawn="1"/>
        </p:nvGrpSpPr>
        <p:grpSpPr bwMode="auto">
          <a:xfrm>
            <a:off x="0" y="631825"/>
            <a:ext cx="9144000" cy="454025"/>
            <a:chOff x="0" y="398"/>
            <a:chExt cx="5760" cy="286"/>
          </a:xfrm>
        </p:grpSpPr>
        <p:sp>
          <p:nvSpPr>
            <p:cNvPr id="1123" name="Rectangle 99"/>
            <p:cNvSpPr>
              <a:spLocks noChangeArrowheads="1"/>
            </p:cNvSpPr>
            <p:nvPr userDrawn="1"/>
          </p:nvSpPr>
          <p:spPr bwMode="auto">
            <a:xfrm>
              <a:off x="0" y="398"/>
              <a:ext cx="5760" cy="286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124" name="Rectangle 100"/>
            <p:cNvSpPr>
              <a:spLocks noChangeArrowheads="1"/>
            </p:cNvSpPr>
            <p:nvPr userDrawn="1"/>
          </p:nvSpPr>
          <p:spPr bwMode="auto">
            <a:xfrm>
              <a:off x="0" y="470"/>
              <a:ext cx="5760" cy="23"/>
            </a:xfrm>
            <a:prstGeom prst="rect">
              <a:avLst/>
            </a:prstGeom>
            <a:solidFill>
              <a:srgbClr val="EAEAEA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325" y="58738"/>
            <a:ext cx="8769350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7325" y="782638"/>
            <a:ext cx="8782050" cy="30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432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 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1" r:id="rId12"/>
  </p:sldLayoutIdLst>
  <p:txStyles>
    <p:titleStyle>
      <a:lvl1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5pPr>
      <a:lvl6pPr marL="457200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6pPr>
      <a:lvl7pPr marL="914400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7pPr>
      <a:lvl8pPr marL="1371600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8pPr>
      <a:lvl9pPr marL="1828800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9pPr>
    </p:titleStyle>
    <p:bodyStyle>
      <a:lvl1pPr algn="just" rtl="0" eaLnBrk="0" fontAlgn="base" hangingPunct="0">
        <a:lnSpc>
          <a:spcPct val="115000"/>
        </a:lnSpc>
        <a:spcBef>
          <a:spcPct val="0"/>
        </a:spcBef>
        <a:spcAft>
          <a:spcPct val="0"/>
        </a:spcAft>
        <a:buClr>
          <a:srgbClr val="336699"/>
        </a:buClr>
        <a:buFont typeface="Wingdings" pitchFamily="2" charset="2"/>
        <a:buChar char="§"/>
        <a:defRPr kumimoji="1" sz="1600" b="1">
          <a:solidFill>
            <a:srgbClr val="111111"/>
          </a:solidFill>
          <a:latin typeface="+mn-lt"/>
          <a:ea typeface="+mn-ea"/>
          <a:cs typeface="+mn-cs"/>
        </a:defRPr>
      </a:lvl1pPr>
      <a:lvl2pPr marL="296863" indent="-144463" algn="just" rtl="0" eaLnBrk="0" fontAlgn="base" hangingPunct="0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Char char="•"/>
        <a:defRPr kumimoji="1" sz="1400" b="1">
          <a:solidFill>
            <a:srgbClr val="111111"/>
          </a:solidFill>
          <a:latin typeface="+mn-lt"/>
          <a:ea typeface="+mn-ea"/>
        </a:defRPr>
      </a:lvl2pPr>
      <a:lvl3pPr marL="641350" indent="-165100" algn="just" rtl="0" eaLnBrk="0" fontAlgn="base" hangingPunct="0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200" b="1">
          <a:solidFill>
            <a:srgbClr val="111111"/>
          </a:solidFill>
          <a:latin typeface="+mn-lt"/>
          <a:ea typeface="+mn-ea"/>
        </a:defRPr>
      </a:lvl3pPr>
      <a:lvl4pPr marL="925513" indent="-176213" algn="just" rtl="0" eaLnBrk="0" fontAlgn="base" hangingPunct="0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100" b="1">
          <a:solidFill>
            <a:srgbClr val="111111"/>
          </a:solidFill>
          <a:latin typeface="+mn-lt"/>
          <a:ea typeface="+mn-ea"/>
        </a:defRPr>
      </a:lvl4pPr>
      <a:lvl5pPr marL="1244600" indent="-187325" algn="just" rtl="0" eaLnBrk="0" fontAlgn="base" hangingPunct="0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5pPr>
      <a:lvl6pPr marL="1701800" indent="-187325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6pPr>
      <a:lvl7pPr marL="2159000" indent="-187325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7pPr>
      <a:lvl8pPr marL="2616200" indent="-187325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8pPr>
      <a:lvl9pPr marL="3073400" indent="-187325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1000" b="1">
          <a:solidFill>
            <a:srgbClr val="11111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emf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&#54620;&#44397;/index.html" TargetMode="Externa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slide" Target="slide63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96422" y="2597301"/>
            <a:ext cx="6275547" cy="113413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E6E6"/>
              </a:gs>
              <a:gs pos="100000">
                <a:srgbClr val="D1D1D1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>
            <a:outerShdw dist="17961" dir="18900000" algn="ctr" rotWithShape="0">
              <a:srgbClr val="C0C0C0"/>
            </a:outerShdw>
          </a:effectLst>
        </p:spPr>
        <p:txBody>
          <a:bodyPr lIns="683629" tIns="45696" rIns="91390" bIns="45696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2000" b="1" dirty="0" smtClean="0">
                <a:solidFill>
                  <a:srgbClr val="142C44"/>
                </a:solidFill>
                <a:latin typeface="+mn-lt"/>
                <a:ea typeface="+mn-ea"/>
              </a:rPr>
              <a:t>JEUS &amp; </a:t>
            </a:r>
            <a:r>
              <a:rPr kumimoji="0" lang="en-US" altLang="en-US" sz="2000" b="1" dirty="0" err="1" smtClean="0">
                <a:solidFill>
                  <a:srgbClr val="142C44"/>
                </a:solidFill>
                <a:latin typeface="+mn-lt"/>
                <a:ea typeface="+mn-ea"/>
              </a:rPr>
              <a:t>WebtoB</a:t>
            </a:r>
            <a:r>
              <a:rPr kumimoji="0" lang="en-US" altLang="en-US" sz="2000" b="1" dirty="0" smtClean="0">
                <a:solidFill>
                  <a:srgbClr val="142C44"/>
                </a:solidFill>
                <a:latin typeface="+mn-lt"/>
                <a:ea typeface="+mn-ea"/>
              </a:rPr>
              <a:t> Administrator </a:t>
            </a:r>
            <a:r>
              <a:rPr kumimoji="0" lang="ko-KR" altLang="en-US" sz="2000" b="1" dirty="0" smtClean="0">
                <a:solidFill>
                  <a:srgbClr val="142C44"/>
                </a:solidFill>
                <a:latin typeface="+mn-lt"/>
                <a:ea typeface="+mn-ea"/>
              </a:rPr>
              <a:t>교육자료</a:t>
            </a:r>
            <a:endParaRPr kumimoji="0" lang="en-US" altLang="en-US" sz="2000" b="1" dirty="0">
              <a:solidFill>
                <a:srgbClr val="142C44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2813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Domain(2/2)</a:t>
            </a:r>
            <a:endParaRPr lang="ko-KR" altLang="en-US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/>
              <a:t>도메인은 관련 있는 서버들의 그룹으로 기본 관리 단위입니다</a:t>
            </a:r>
            <a:r>
              <a:rPr lang="en-US" altLang="ko-KR" dirty="0" smtClean="0"/>
              <a:t>.</a:t>
            </a:r>
          </a:p>
          <a:p>
            <a:pPr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/>
              <a:t>하나의 도메인 내에서만 보안 설정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필요한 애플리케이션 및 리소스 등이 공유되는 점을 고려하려 도메인을 구성해야 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 JEUS</a:t>
            </a:r>
            <a:r>
              <a:rPr lang="ko-KR" altLang="en-US" dirty="0" smtClean="0">
                <a:solidFill>
                  <a:schemeClr val="tx1"/>
                </a:solidFill>
              </a:rPr>
              <a:t>와 도메인의 관계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/>
              <a:t>하나의 </a:t>
            </a:r>
            <a:r>
              <a:rPr lang="ko-KR" altLang="en-US" dirty="0" err="1" smtClean="0"/>
              <a:t>머신에는</a:t>
            </a:r>
            <a:r>
              <a:rPr lang="ko-KR" altLang="en-US" dirty="0" smtClean="0"/>
              <a:t> 하나의 </a:t>
            </a:r>
            <a:r>
              <a:rPr lang="en-US" altLang="ko-KR" dirty="0" smtClean="0"/>
              <a:t>JEUS(JEUS_HOME)</a:t>
            </a:r>
            <a:r>
              <a:rPr lang="ko-KR" altLang="en-US" dirty="0" smtClean="0"/>
              <a:t>가 필요하고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하나의 </a:t>
            </a:r>
            <a:r>
              <a:rPr lang="en-US" altLang="ko-KR" dirty="0" smtClean="0"/>
              <a:t>JEUS(JEUS_HOME)</a:t>
            </a:r>
            <a:r>
              <a:rPr lang="ko-KR" altLang="en-US" dirty="0" smtClean="0"/>
              <a:t>에는 한 개 이상의 도메인이 존재할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도메인은 하나의 </a:t>
            </a:r>
            <a:r>
              <a:rPr lang="en-US" altLang="ko-KR" dirty="0" smtClean="0"/>
              <a:t>JEUS(JEUS_HOME) </a:t>
            </a:r>
            <a:r>
              <a:rPr lang="ko-KR" altLang="en-US" dirty="0" smtClean="0"/>
              <a:t>내에 구성될 수도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여러 개의 머신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여러 개의 </a:t>
            </a:r>
            <a:r>
              <a:rPr lang="en-US" altLang="ko-KR" dirty="0" smtClean="0"/>
              <a:t>JEUS(JEUS_HOME)</a:t>
            </a:r>
            <a:r>
              <a:rPr lang="ko-KR" altLang="en-US" dirty="0" smtClean="0"/>
              <a:t>에 걸쳐 구성될 수도 있습니다</a:t>
            </a:r>
            <a:r>
              <a:rPr lang="en-US" altLang="ko-KR" dirty="0" smtClean="0"/>
              <a:t>.</a:t>
            </a:r>
            <a:endParaRPr lang="ko-KR" altLang="en-US" dirty="0" smtClean="0">
              <a:solidFill>
                <a:schemeClr val="tx1"/>
              </a:solidFill>
            </a:endParaRPr>
          </a:p>
        </p:txBody>
      </p:sp>
      <p:pic>
        <p:nvPicPr>
          <p:cNvPr id="47108" name="그림 5" descr="Untitled-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8121" y="2899737"/>
            <a:ext cx="446563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제목 4"/>
          <p:cNvSpPr>
            <a:spLocks noGrp="1"/>
          </p:cNvSpPr>
          <p:nvPr>
            <p:ph type="ctrTitle"/>
          </p:nvPr>
        </p:nvSpPr>
        <p:spPr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altLang="ko-KR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Ⅱ</a:t>
            </a:r>
            <a:r>
              <a:rPr lang="en-US" altLang="ko-KR" smtClean="0"/>
              <a:t>    WebtoB</a:t>
            </a:r>
            <a:endParaRPr smtClean="0">
              <a:ea typeface="맑은 고딕" pitchFamily="50" charset="-127"/>
            </a:endParaRPr>
          </a:p>
        </p:txBody>
      </p:sp>
      <p:sp>
        <p:nvSpPr>
          <p:cNvPr id="62467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3344862"/>
          </a:xfrm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sz="1700" dirty="0" err="1" smtClean="0">
                <a:ea typeface="맑은 고딕" pitchFamily="50" charset="-127"/>
              </a:rPr>
              <a:t>개요</a:t>
            </a:r>
            <a:r>
              <a:rPr sz="1700" dirty="0" smtClean="0">
                <a:ea typeface="맑은 고딕" pitchFamily="50" charset="-127"/>
              </a:rPr>
              <a:t> 및 </a:t>
            </a:r>
            <a:r>
              <a:rPr sz="1700" dirty="0" err="1" smtClean="0">
                <a:ea typeface="맑은 고딕" pitchFamily="50" charset="-127"/>
              </a:rPr>
              <a:t>기본환경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700" dirty="0" err="1" smtClean="0"/>
              <a:t>WebtoB</a:t>
            </a:r>
            <a:r>
              <a:rPr lang="en-US" altLang="ko-KR" sz="1700" dirty="0" smtClean="0"/>
              <a:t> </a:t>
            </a:r>
            <a:r>
              <a:rPr sz="1700" dirty="0" err="1" smtClean="0">
                <a:ea typeface="맑은 고딕" pitchFamily="50" charset="-127"/>
              </a:rPr>
              <a:t>운영</a:t>
            </a:r>
            <a:r>
              <a:rPr sz="1700" dirty="0" smtClean="0">
                <a:ea typeface="맑은 고딕" pitchFamily="50" charset="-127"/>
              </a:rPr>
              <a:t> 및 </a:t>
            </a:r>
            <a:r>
              <a:rPr sz="1700" dirty="0" err="1" smtClean="0">
                <a:ea typeface="맑은 고딕" pitchFamily="50" charset="-127"/>
              </a:rPr>
              <a:t>관리</a:t>
            </a:r>
            <a:r>
              <a:rPr sz="1700" dirty="0" smtClean="0">
                <a:ea typeface="맑은 고딕" pitchFamily="50" charset="-127"/>
              </a:rPr>
              <a:t> </a:t>
            </a:r>
            <a:r>
              <a:rPr sz="1700" dirty="0" err="1" smtClean="0">
                <a:ea typeface="맑은 고딕" pitchFamily="50" charset="-127"/>
              </a:rPr>
              <a:t>지침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sz="1700" dirty="0" err="1" smtClean="0">
                <a:ea typeface="맑은 고딕" pitchFamily="50" charset="-127"/>
              </a:rPr>
              <a:t>로그</a:t>
            </a:r>
            <a:r>
              <a:rPr sz="1700" dirty="0" smtClean="0">
                <a:ea typeface="맑은 고딕" pitchFamily="50" charset="-127"/>
              </a:rPr>
              <a:t> 및 </a:t>
            </a:r>
            <a:r>
              <a:rPr sz="1700" dirty="0" err="1" smtClean="0">
                <a:ea typeface="맑은 고딕" pitchFamily="50" charset="-127"/>
              </a:rPr>
              <a:t>장애처리</a:t>
            </a:r>
            <a:endParaRPr lang="en-US" altLang="ko-KR" sz="1700" dirty="0" smtClean="0"/>
          </a:p>
        </p:txBody>
      </p:sp>
    </p:spTree>
    <p:extLst>
      <p:ext uri="{BB962C8B-B14F-4D97-AF65-F5344CB8AC3E}">
        <p14:creationId xmlns:p14="http://schemas.microsoft.com/office/powerpoint/2010/main" val="391562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제목 4"/>
          <p:cNvSpPr>
            <a:spLocks noGrp="1"/>
          </p:cNvSpPr>
          <p:nvPr>
            <p:ph type="ctrTitle"/>
          </p:nvPr>
        </p:nvSpPr>
        <p:spPr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>
                <a:solidFill>
                  <a:schemeClr val="bg1"/>
                </a:solidFill>
              </a:rPr>
              <a:t>1</a:t>
            </a:r>
            <a:r>
              <a:rPr lang="en-US" altLang="ko-KR" smtClean="0"/>
              <a:t>    </a:t>
            </a:r>
            <a:r>
              <a:rPr smtClean="0">
                <a:ea typeface="맑은 고딕" pitchFamily="50" charset="-127"/>
              </a:rPr>
              <a:t>개요 및 기본환경</a:t>
            </a:r>
          </a:p>
        </p:txBody>
      </p:sp>
    </p:spTree>
    <p:extLst>
      <p:ext uri="{BB962C8B-B14F-4D97-AF65-F5344CB8AC3E}">
        <p14:creationId xmlns:p14="http://schemas.microsoft.com/office/powerpoint/2010/main" val="345982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기능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 rtlCol="0">
            <a:normAutofit lnSpcReduction="10000"/>
          </a:bodyPr>
          <a:lstStyle/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Load balancing</a:t>
            </a:r>
          </a:p>
          <a:p>
            <a:pPr lvl="2">
              <a:defRPr/>
            </a:pPr>
            <a:r>
              <a:rPr/>
              <a:t>다양한 부하 조절 기능</a:t>
            </a:r>
            <a:r>
              <a:rPr lang="en-US" altLang="ko-KR"/>
              <a:t>(H/W</a:t>
            </a:r>
            <a:r>
              <a:rPr/>
              <a:t>성능 또는 동적 부하조절</a:t>
            </a:r>
            <a:r>
              <a:rPr lang="en-US" altLang="ko-KR"/>
              <a:t>)</a:t>
            </a:r>
          </a:p>
          <a:p>
            <a:pPr lvl="2">
              <a:defRPr/>
            </a:pPr>
            <a:r>
              <a:rPr/>
              <a:t>최적의 시스템 성능과 자원 활용성 보장</a:t>
            </a:r>
          </a:p>
          <a:p>
            <a:pPr lvl="2">
              <a:defRPr/>
            </a:pPr>
            <a:r>
              <a:rPr/>
              <a:t>시스템의 최대 처리량</a:t>
            </a:r>
            <a:r>
              <a:rPr lang="en-US" altLang="ko-KR"/>
              <a:t>(throughput) </a:t>
            </a:r>
            <a:r>
              <a:rPr/>
              <a:t>유지</a:t>
            </a:r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Fault tolerance</a:t>
            </a:r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Data compression</a:t>
            </a:r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Web caching</a:t>
            </a:r>
          </a:p>
          <a:p>
            <a:pPr lvl="2">
              <a:defRPr/>
            </a:pPr>
            <a:r>
              <a:rPr/>
              <a:t>별도의 </a:t>
            </a:r>
            <a:r>
              <a:rPr lang="en-US" altLang="ko-KR"/>
              <a:t>caching </a:t>
            </a:r>
            <a:r>
              <a:rPr/>
              <a:t>서버 없이 </a:t>
            </a:r>
            <a:r>
              <a:rPr lang="en-US" altLang="ko-KR" err="1"/>
              <a:t>WebtoB</a:t>
            </a:r>
            <a:r>
              <a:rPr/>
              <a:t>만으로 메모리 </a:t>
            </a:r>
            <a:r>
              <a:rPr lang="en-US" altLang="ko-KR"/>
              <a:t>caching </a:t>
            </a:r>
            <a:r>
              <a:rPr/>
              <a:t>제공</a:t>
            </a:r>
            <a:endParaRPr lang="en-US" altLang="ko-KR"/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Log </a:t>
            </a:r>
            <a:r>
              <a:rPr/>
              <a:t>관리</a:t>
            </a:r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Web API</a:t>
            </a:r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Security</a:t>
            </a:r>
          </a:p>
          <a:p>
            <a:pPr lvl="1">
              <a:defRPr/>
            </a:pPr>
            <a:endParaRPr lang="en-US"/>
          </a:p>
          <a:p>
            <a:pPr lvl="1">
              <a:defRPr/>
            </a:pPr>
            <a:r>
              <a:rPr lang="en-US"/>
              <a:t>JEUS</a:t>
            </a:r>
            <a:r>
              <a:rPr/>
              <a:t> 연동</a:t>
            </a:r>
            <a:endParaRPr lang="en-US"/>
          </a:p>
          <a:p>
            <a:pPr lvl="2">
              <a:defRPr/>
            </a:pPr>
            <a:r>
              <a:rPr/>
              <a:t>방화벽 오픈 설정 불필요</a:t>
            </a:r>
            <a:endParaRPr lang="en-US"/>
          </a:p>
          <a:p>
            <a:pPr lvl="2">
              <a:defRPr/>
            </a:pPr>
            <a:r>
              <a:rPr lang="en-US" altLang="ko-KR" err="1"/>
              <a:t>WebtoB</a:t>
            </a:r>
            <a:r>
              <a:rPr/>
              <a:t>가 </a:t>
            </a:r>
            <a:r>
              <a:rPr lang="en-US"/>
              <a:t>socket listening </a:t>
            </a:r>
            <a:r>
              <a:rPr/>
              <a:t>하고 </a:t>
            </a:r>
            <a:r>
              <a:rPr lang="en-US" altLang="ko-KR"/>
              <a:t>JEUS</a:t>
            </a:r>
            <a:r>
              <a:rPr/>
              <a:t>가 </a:t>
            </a:r>
            <a:r>
              <a:rPr lang="en-US"/>
              <a:t>socket </a:t>
            </a:r>
            <a:r>
              <a:rPr/>
              <a:t>연결</a:t>
            </a:r>
            <a:endParaRPr lang="en-US"/>
          </a:p>
          <a:p>
            <a:pPr lvl="1">
              <a:defRPr/>
            </a:pPr>
            <a:endParaRPr lang="en-US" altLang="ko-KR"/>
          </a:p>
          <a:p>
            <a:pPr lvl="1">
              <a:defRPr/>
            </a:pPr>
            <a:r>
              <a:rPr lang="en-US" altLang="ko-KR"/>
              <a:t>TP-monitor </a:t>
            </a:r>
            <a:r>
              <a:rPr lang="en-US" altLang="ko-KR" err="1"/>
              <a:t>Tmax</a:t>
            </a:r>
            <a:r>
              <a:rPr lang="en-US" altLang="ko-KR"/>
              <a:t> </a:t>
            </a:r>
            <a:r>
              <a:rPr/>
              <a:t>서비스 호출</a:t>
            </a:r>
            <a:endParaRPr lang="en-US" altLang="ko-KR"/>
          </a:p>
        </p:txBody>
      </p:sp>
      <p:grpSp>
        <p:nvGrpSpPr>
          <p:cNvPr id="64516" name="그룹 74"/>
          <p:cNvGrpSpPr>
            <a:grpSpLocks/>
          </p:cNvGrpSpPr>
          <p:nvPr/>
        </p:nvGrpSpPr>
        <p:grpSpPr bwMode="auto">
          <a:xfrm>
            <a:off x="5286375" y="857250"/>
            <a:ext cx="3643313" cy="2071688"/>
            <a:chOff x="4143372" y="3214686"/>
            <a:chExt cx="3643338" cy="2071702"/>
          </a:xfrm>
        </p:grpSpPr>
        <p:sp>
          <p:nvSpPr>
            <p:cNvPr id="11" name="정육면체 10"/>
            <p:cNvSpPr/>
            <p:nvPr/>
          </p:nvSpPr>
          <p:spPr>
            <a:xfrm>
              <a:off x="4357686" y="3714752"/>
              <a:ext cx="1071569" cy="214313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Cache table</a:t>
              </a:r>
              <a:endParaRPr kumimoji="0" lang="ko-KR" altLang="en-US" sz="1200" dirty="0"/>
            </a:p>
          </p:txBody>
        </p:sp>
        <p:sp>
          <p:nvSpPr>
            <p:cNvPr id="12" name="정육면체 11"/>
            <p:cNvSpPr/>
            <p:nvPr/>
          </p:nvSpPr>
          <p:spPr>
            <a:xfrm>
              <a:off x="5715008" y="3714752"/>
              <a:ext cx="1500198" cy="214313"/>
            </a:xfrm>
            <a:prstGeom prst="cube">
              <a:avLst>
                <a:gd name="adj" fmla="val 1323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Caching content</a:t>
              </a:r>
              <a:endParaRPr kumimoji="0" lang="ko-KR" altLang="en-US" sz="1200" dirty="0"/>
            </a:p>
          </p:txBody>
        </p:sp>
        <p:cxnSp>
          <p:nvCxnSpPr>
            <p:cNvPr id="17" name="직선 연결선 16"/>
            <p:cNvCxnSpPr>
              <a:stCxn id="11" idx="4"/>
              <a:endCxn id="12" idx="2"/>
            </p:cNvCxnSpPr>
            <p:nvPr/>
          </p:nvCxnSpPr>
          <p:spPr>
            <a:xfrm>
              <a:off x="5400681" y="3835403"/>
              <a:ext cx="314327" cy="1587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정육면체 17"/>
            <p:cNvSpPr/>
            <p:nvPr/>
          </p:nvSpPr>
          <p:spPr>
            <a:xfrm>
              <a:off x="4357686" y="3929066"/>
              <a:ext cx="1071569" cy="214314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Cache table</a:t>
              </a:r>
              <a:endParaRPr kumimoji="0" lang="ko-KR" altLang="en-US" sz="1200" dirty="0"/>
            </a:p>
          </p:txBody>
        </p:sp>
        <p:sp>
          <p:nvSpPr>
            <p:cNvPr id="19" name="정육면체 18"/>
            <p:cNvSpPr/>
            <p:nvPr/>
          </p:nvSpPr>
          <p:spPr>
            <a:xfrm>
              <a:off x="5715008" y="3929066"/>
              <a:ext cx="1500198" cy="214314"/>
            </a:xfrm>
            <a:prstGeom prst="cube">
              <a:avLst>
                <a:gd name="adj" fmla="val 1323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Caching content</a:t>
              </a:r>
              <a:endParaRPr kumimoji="0" lang="ko-KR" altLang="en-US" sz="1200" dirty="0"/>
            </a:p>
          </p:txBody>
        </p:sp>
        <p:cxnSp>
          <p:nvCxnSpPr>
            <p:cNvPr id="20" name="직선 연결선 19"/>
            <p:cNvCxnSpPr>
              <a:stCxn id="18" idx="4"/>
              <a:endCxn id="19" idx="2"/>
            </p:cNvCxnSpPr>
            <p:nvPr/>
          </p:nvCxnSpPr>
          <p:spPr>
            <a:xfrm>
              <a:off x="5400681" y="4049717"/>
              <a:ext cx="314327" cy="158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정육면체 20"/>
            <p:cNvSpPr/>
            <p:nvPr/>
          </p:nvSpPr>
          <p:spPr>
            <a:xfrm>
              <a:off x="4357686" y="4143380"/>
              <a:ext cx="1071569" cy="214313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Cache table</a:t>
              </a:r>
              <a:endParaRPr kumimoji="0" lang="ko-KR" altLang="en-US" sz="1200" dirty="0"/>
            </a:p>
          </p:txBody>
        </p:sp>
        <p:sp>
          <p:nvSpPr>
            <p:cNvPr id="22" name="정육면체 21"/>
            <p:cNvSpPr/>
            <p:nvPr/>
          </p:nvSpPr>
          <p:spPr>
            <a:xfrm>
              <a:off x="5715008" y="4143380"/>
              <a:ext cx="1500198" cy="214313"/>
            </a:xfrm>
            <a:prstGeom prst="cube">
              <a:avLst>
                <a:gd name="adj" fmla="val 1323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Caching content</a:t>
              </a:r>
              <a:endParaRPr kumimoji="0" lang="ko-KR" altLang="en-US" sz="1200" dirty="0"/>
            </a:p>
          </p:txBody>
        </p:sp>
        <p:cxnSp>
          <p:nvCxnSpPr>
            <p:cNvPr id="23" name="직선 연결선 22"/>
            <p:cNvCxnSpPr>
              <a:stCxn id="21" idx="4"/>
              <a:endCxn id="22" idx="2"/>
            </p:cNvCxnSpPr>
            <p:nvPr/>
          </p:nvCxnSpPr>
          <p:spPr>
            <a:xfrm>
              <a:off x="5400681" y="4264031"/>
              <a:ext cx="314327" cy="1587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정육면체 23"/>
            <p:cNvSpPr/>
            <p:nvPr/>
          </p:nvSpPr>
          <p:spPr>
            <a:xfrm>
              <a:off x="4357686" y="4857760"/>
              <a:ext cx="1071569" cy="214313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Cache table</a:t>
              </a:r>
              <a:endParaRPr kumimoji="0" lang="ko-KR" altLang="en-US" sz="1200" dirty="0"/>
            </a:p>
          </p:txBody>
        </p:sp>
        <p:sp>
          <p:nvSpPr>
            <p:cNvPr id="25" name="정육면체 24"/>
            <p:cNvSpPr/>
            <p:nvPr/>
          </p:nvSpPr>
          <p:spPr>
            <a:xfrm>
              <a:off x="5715008" y="4857760"/>
              <a:ext cx="1500198" cy="214313"/>
            </a:xfrm>
            <a:prstGeom prst="cube">
              <a:avLst>
                <a:gd name="adj" fmla="val 1323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Caching content</a:t>
              </a:r>
              <a:endParaRPr kumimoji="0" lang="ko-KR" altLang="en-US" sz="1200" dirty="0"/>
            </a:p>
          </p:txBody>
        </p:sp>
        <p:cxnSp>
          <p:nvCxnSpPr>
            <p:cNvPr id="26" name="직선 연결선 25"/>
            <p:cNvCxnSpPr>
              <a:stCxn id="24" idx="4"/>
              <a:endCxn id="25" idx="2"/>
            </p:cNvCxnSpPr>
            <p:nvPr/>
          </p:nvCxnSpPr>
          <p:spPr>
            <a:xfrm>
              <a:off x="5400681" y="4978411"/>
              <a:ext cx="314327" cy="1587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4557" name="Rectangle 186"/>
            <p:cNvSpPr>
              <a:spLocks noChangeArrowheads="1"/>
            </p:cNvSpPr>
            <p:nvPr/>
          </p:nvSpPr>
          <p:spPr bwMode="auto">
            <a:xfrm>
              <a:off x="5643570" y="4429132"/>
              <a:ext cx="71438" cy="71438"/>
            </a:xfrm>
            <a:prstGeom prst="ellipse">
              <a:avLst/>
            </a:prstGeom>
            <a:gradFill rotWithShape="1">
              <a:gsLst>
                <a:gs pos="0">
                  <a:srgbClr val="769DC0"/>
                </a:gs>
                <a:gs pos="100000">
                  <a:srgbClr val="5081A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4D4D4D"/>
                </a:buClr>
                <a:buFontTx/>
                <a:buNone/>
              </a:pPr>
              <a:endParaRPr lang="en-US" altLang="ko-KR" sz="1200">
                <a:solidFill>
                  <a:schemeClr val="bg1"/>
                </a:solidFill>
              </a:endParaRPr>
            </a:p>
          </p:txBody>
        </p:sp>
        <p:sp>
          <p:nvSpPr>
            <p:cNvPr id="64558" name="Rectangle 186"/>
            <p:cNvSpPr>
              <a:spLocks noChangeArrowheads="1"/>
            </p:cNvSpPr>
            <p:nvPr/>
          </p:nvSpPr>
          <p:spPr bwMode="auto">
            <a:xfrm>
              <a:off x="5643570" y="4572008"/>
              <a:ext cx="71438" cy="71438"/>
            </a:xfrm>
            <a:prstGeom prst="ellipse">
              <a:avLst/>
            </a:prstGeom>
            <a:gradFill rotWithShape="1">
              <a:gsLst>
                <a:gs pos="0">
                  <a:srgbClr val="769DC0"/>
                </a:gs>
                <a:gs pos="100000">
                  <a:srgbClr val="5081A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4D4D4D"/>
                </a:buClr>
                <a:buFontTx/>
                <a:buNone/>
              </a:pPr>
              <a:endParaRPr lang="en-US" altLang="ko-KR" sz="1200">
                <a:solidFill>
                  <a:schemeClr val="bg1"/>
                </a:solidFill>
              </a:endParaRPr>
            </a:p>
          </p:txBody>
        </p:sp>
        <p:sp>
          <p:nvSpPr>
            <p:cNvPr id="64559" name="Rectangle 186"/>
            <p:cNvSpPr>
              <a:spLocks noChangeArrowheads="1"/>
            </p:cNvSpPr>
            <p:nvPr/>
          </p:nvSpPr>
          <p:spPr bwMode="auto">
            <a:xfrm>
              <a:off x="5643570" y="4714884"/>
              <a:ext cx="71438" cy="71438"/>
            </a:xfrm>
            <a:prstGeom prst="ellipse">
              <a:avLst/>
            </a:prstGeom>
            <a:gradFill rotWithShape="1">
              <a:gsLst>
                <a:gs pos="0">
                  <a:srgbClr val="769DC0"/>
                </a:gs>
                <a:gs pos="100000">
                  <a:srgbClr val="5081A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lnSpc>
                  <a:spcPct val="110000"/>
                </a:lnSpc>
                <a:spcBef>
                  <a:spcPct val="0"/>
                </a:spcBef>
                <a:buClr>
                  <a:srgbClr val="4D4D4D"/>
                </a:buClr>
                <a:buFontTx/>
                <a:buNone/>
              </a:pPr>
              <a:endParaRPr lang="en-US" altLang="ko-KR" sz="1200">
                <a:solidFill>
                  <a:schemeClr val="bg1"/>
                </a:solidFill>
              </a:endParaRPr>
            </a:p>
          </p:txBody>
        </p:sp>
        <p:cxnSp>
          <p:nvCxnSpPr>
            <p:cNvPr id="33" name="직선 연결선 32"/>
            <p:cNvCxnSpPr/>
            <p:nvPr/>
          </p:nvCxnSpPr>
          <p:spPr>
            <a:xfrm flipV="1">
              <a:off x="7286644" y="3714752"/>
              <a:ext cx="35719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>
              <a:off x="7286644" y="5072074"/>
              <a:ext cx="35719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/>
            <p:cNvCxnSpPr/>
            <p:nvPr/>
          </p:nvCxnSpPr>
          <p:spPr>
            <a:xfrm rot="5400000" flipH="1" flipV="1">
              <a:off x="6823091" y="4392619"/>
              <a:ext cx="1357321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정육면체 7"/>
            <p:cNvSpPr/>
            <p:nvPr/>
          </p:nvSpPr>
          <p:spPr>
            <a:xfrm>
              <a:off x="4143372" y="3214686"/>
              <a:ext cx="3643338" cy="2071702"/>
            </a:xfrm>
            <a:prstGeom prst="cube">
              <a:avLst>
                <a:gd name="adj" fmla="val 16999"/>
              </a:avLst>
            </a:prstGeom>
            <a:noFill/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64564" name="TextBox 44"/>
            <p:cNvSpPr txBox="1">
              <a:spLocks noChangeArrowheads="1"/>
            </p:cNvSpPr>
            <p:nvPr/>
          </p:nvSpPr>
          <p:spPr bwMode="auto">
            <a:xfrm>
              <a:off x="6429388" y="4429132"/>
              <a:ext cx="103906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Memory area</a:t>
              </a:r>
              <a:endParaRPr kumimoji="0" lang="ko-KR" altLang="en-US" sz="1100"/>
            </a:p>
          </p:txBody>
        </p:sp>
        <p:sp>
          <p:nvSpPr>
            <p:cNvPr id="10" name="정육면체 9"/>
            <p:cNvSpPr/>
            <p:nvPr/>
          </p:nvSpPr>
          <p:spPr>
            <a:xfrm>
              <a:off x="4143372" y="3286124"/>
              <a:ext cx="1214446" cy="214314"/>
            </a:xfrm>
            <a:prstGeom prst="cub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dirty="0" err="1">
                  <a:ln w="17780" cmpd="sng">
                    <a:solidFill>
                      <a:schemeClr val="accent1">
                        <a:tint val="3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63000"/>
                          <a:sat val="105000"/>
                        </a:schemeClr>
                      </a:gs>
                      <a:gs pos="90000">
                        <a:schemeClr val="accent1">
                          <a:shade val="50000"/>
                          <a:satMod val="100000"/>
                        </a:schemeClr>
                      </a:gs>
                    </a:gsLst>
                    <a:lin ang="5400000"/>
                  </a:gradFill>
                  <a:effectLst>
                    <a:outerShdw blurRad="55000" dist="50800" dir="5400000" algn="tl">
                      <a:srgbClr val="000000">
                        <a:alpha val="33000"/>
                      </a:srgbClr>
                    </a:outerShdw>
                  </a:effectLst>
                </a:rPr>
                <a:t>WebtoB</a:t>
              </a: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</p:grpSp>
      <p:grpSp>
        <p:nvGrpSpPr>
          <p:cNvPr id="64517" name="그룹 78"/>
          <p:cNvGrpSpPr>
            <a:grpSpLocks/>
          </p:cNvGrpSpPr>
          <p:nvPr/>
        </p:nvGrpSpPr>
        <p:grpSpPr bwMode="auto">
          <a:xfrm>
            <a:off x="4643438" y="3429000"/>
            <a:ext cx="4233862" cy="1858963"/>
            <a:chOff x="4714876" y="3357562"/>
            <a:chExt cx="4233563" cy="1859647"/>
          </a:xfrm>
        </p:grpSpPr>
        <p:pic>
          <p:nvPicPr>
            <p:cNvPr id="64521" name="Picture 71" descr="무제-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58016" y="3357562"/>
              <a:ext cx="714380" cy="57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2" name="Picture 46" descr="서버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3193" y="4214818"/>
              <a:ext cx="413254" cy="57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3" name="Picture 46" descr="서버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2085" y="4214818"/>
              <a:ext cx="413254" cy="57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4" name="Picture 46" descr="서버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5027" y="4214818"/>
              <a:ext cx="413254" cy="57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2" name="구부러진 연결선 35"/>
            <p:cNvCxnSpPr/>
            <p:nvPr/>
          </p:nvCxnSpPr>
          <p:spPr>
            <a:xfrm rot="5400000" flipH="1" flipV="1">
              <a:off x="6139462" y="3504709"/>
              <a:ext cx="428783" cy="1134983"/>
            </a:xfrm>
            <a:prstGeom prst="curved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곱셈 기호 52"/>
            <p:cNvSpPr/>
            <p:nvPr/>
          </p:nvSpPr>
          <p:spPr>
            <a:xfrm rot="21401480">
              <a:off x="6370521" y="3654534"/>
              <a:ext cx="428595" cy="428783"/>
            </a:xfrm>
            <a:prstGeom prst="mathMultiply">
              <a:avLst>
                <a:gd name="adj1" fmla="val 987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pic>
          <p:nvPicPr>
            <p:cNvPr id="64527" name="Picture 91" descr="라우터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57" y="3459825"/>
              <a:ext cx="528032" cy="374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8" name="Picture 91" descr="라우터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4497" y="3459825"/>
              <a:ext cx="528032" cy="374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6" name="직선 연결선 55"/>
            <p:cNvCxnSpPr/>
            <p:nvPr/>
          </p:nvCxnSpPr>
          <p:spPr>
            <a:xfrm rot="5400000">
              <a:off x="5575939" y="3790407"/>
              <a:ext cx="428783" cy="420658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 rot="10800000" flipV="1">
              <a:off x="6429255" y="3643417"/>
              <a:ext cx="600033" cy="317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rot="10800000">
              <a:off x="7572174" y="3643417"/>
              <a:ext cx="473042" cy="317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8"/>
            <p:cNvCxnSpPr/>
            <p:nvPr/>
          </p:nvCxnSpPr>
          <p:spPr>
            <a:xfrm rot="5400000" flipH="1" flipV="1">
              <a:off x="7968144" y="3874549"/>
              <a:ext cx="381140" cy="300017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16200000" flipV="1">
              <a:off x="8289590" y="3853119"/>
              <a:ext cx="381140" cy="34287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 rot="5400000" flipH="1" flipV="1">
              <a:off x="7822094" y="3822155"/>
              <a:ext cx="428783" cy="357162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직선 연결선 61"/>
            <p:cNvCxnSpPr/>
            <p:nvPr/>
          </p:nvCxnSpPr>
          <p:spPr>
            <a:xfrm rot="10800000">
              <a:off x="7572174" y="3571954"/>
              <a:ext cx="473042" cy="3176"/>
            </a:xfrm>
            <a:prstGeom prst="line">
              <a:avLst/>
            </a:prstGeom>
            <a:ln w="3810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직선 연결선 62"/>
            <p:cNvCxnSpPr/>
            <p:nvPr/>
          </p:nvCxnSpPr>
          <p:spPr>
            <a:xfrm rot="10800000">
              <a:off x="6429255" y="3571954"/>
              <a:ext cx="571460" cy="158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직선 연결선 63"/>
            <p:cNvCxnSpPr/>
            <p:nvPr/>
          </p:nvCxnSpPr>
          <p:spPr>
            <a:xfrm rot="5400000">
              <a:off x="5429091" y="3714991"/>
              <a:ext cx="500246" cy="500027"/>
            </a:xfrm>
            <a:prstGeom prst="line">
              <a:avLst/>
            </a:prstGeom>
            <a:ln w="3810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538" name="TextBox 64"/>
            <p:cNvSpPr txBox="1">
              <a:spLocks noChangeArrowheads="1"/>
            </p:cNvSpPr>
            <p:nvPr/>
          </p:nvSpPr>
          <p:spPr bwMode="auto">
            <a:xfrm>
              <a:off x="5143504" y="4786322"/>
              <a:ext cx="909224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WebtoB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Web server</a:t>
              </a:r>
              <a:endParaRPr kumimoji="0" lang="ko-KR" altLang="en-US" sz="1100"/>
            </a:p>
          </p:txBody>
        </p:sp>
        <p:sp>
          <p:nvSpPr>
            <p:cNvPr id="64539" name="TextBox 65"/>
            <p:cNvSpPr txBox="1">
              <a:spLocks noChangeArrowheads="1"/>
            </p:cNvSpPr>
            <p:nvPr/>
          </p:nvSpPr>
          <p:spPr bwMode="auto">
            <a:xfrm>
              <a:off x="7786710" y="4786322"/>
              <a:ext cx="48603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JEUS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WAS</a:t>
              </a:r>
              <a:endParaRPr kumimoji="0" lang="ko-KR" altLang="en-US" sz="1100"/>
            </a:p>
          </p:txBody>
        </p:sp>
        <p:sp>
          <p:nvSpPr>
            <p:cNvPr id="64540" name="TextBox 66"/>
            <p:cNvSpPr txBox="1">
              <a:spLocks noChangeArrowheads="1"/>
            </p:cNvSpPr>
            <p:nvPr/>
          </p:nvSpPr>
          <p:spPr bwMode="auto">
            <a:xfrm>
              <a:off x="8358214" y="4786322"/>
              <a:ext cx="5902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Tibero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DBMS</a:t>
              </a:r>
              <a:endParaRPr kumimoji="0" lang="ko-KR" altLang="en-US" sz="1100"/>
            </a:p>
          </p:txBody>
        </p:sp>
        <p:sp>
          <p:nvSpPr>
            <p:cNvPr id="64541" name="TextBox 67"/>
            <p:cNvSpPr txBox="1">
              <a:spLocks noChangeArrowheads="1"/>
            </p:cNvSpPr>
            <p:nvPr/>
          </p:nvSpPr>
          <p:spPr bwMode="auto">
            <a:xfrm rot="561675">
              <a:off x="6874871" y="3838448"/>
              <a:ext cx="663964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Firewall</a:t>
              </a:r>
              <a:endParaRPr kumimoji="0" lang="ko-KR" altLang="en-US" sz="1100"/>
            </a:p>
          </p:txBody>
        </p:sp>
        <p:sp>
          <p:nvSpPr>
            <p:cNvPr id="64542" name="TextBox 75"/>
            <p:cNvSpPr txBox="1">
              <a:spLocks noChangeArrowheads="1"/>
            </p:cNvSpPr>
            <p:nvPr/>
          </p:nvSpPr>
          <p:spPr bwMode="auto">
            <a:xfrm>
              <a:off x="4786314" y="3643314"/>
              <a:ext cx="893193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 i="1"/>
                <a:t>Socket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 i="1"/>
                <a:t>connection</a:t>
              </a:r>
              <a:endParaRPr kumimoji="0" lang="ko-KR" altLang="en-US" sz="1100" i="1"/>
            </a:p>
          </p:txBody>
        </p:sp>
        <p:sp>
          <p:nvSpPr>
            <p:cNvPr id="64543" name="TextBox 76"/>
            <p:cNvSpPr txBox="1">
              <a:spLocks noChangeArrowheads="1"/>
            </p:cNvSpPr>
            <p:nvPr/>
          </p:nvSpPr>
          <p:spPr bwMode="auto">
            <a:xfrm>
              <a:off x="5929322" y="4000504"/>
              <a:ext cx="1479893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 i="1"/>
                <a:t>Have no connection</a:t>
              </a:r>
              <a:endParaRPr kumimoji="0" lang="ko-KR" altLang="en-US" sz="1100" i="1"/>
            </a:p>
          </p:txBody>
        </p:sp>
        <p:sp>
          <p:nvSpPr>
            <p:cNvPr id="64544" name="TextBox 77"/>
            <p:cNvSpPr txBox="1">
              <a:spLocks noChangeArrowheads="1"/>
            </p:cNvSpPr>
            <p:nvPr/>
          </p:nvSpPr>
          <p:spPr bwMode="auto">
            <a:xfrm>
              <a:off x="4714876" y="4214818"/>
              <a:ext cx="72327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 i="1"/>
                <a:t>Socket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 i="1"/>
                <a:t>listening</a:t>
              </a:r>
              <a:endParaRPr kumimoji="0" lang="ko-KR" altLang="en-US" sz="1100" i="1"/>
            </a:p>
          </p:txBody>
        </p:sp>
      </p:grpSp>
      <p:sp>
        <p:nvSpPr>
          <p:cNvPr id="64518" name="TextBox 68"/>
          <p:cNvSpPr txBox="1">
            <a:spLocks noChangeArrowheads="1"/>
          </p:cNvSpPr>
          <p:nvPr/>
        </p:nvSpPr>
        <p:spPr bwMode="auto">
          <a:xfrm>
            <a:off x="6357938" y="3000375"/>
            <a:ext cx="15160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[</a:t>
            </a:r>
            <a:r>
              <a:rPr kumimoji="0" lang="ko-KR" altLang="en-US" sz="1100"/>
              <a:t>그림</a:t>
            </a:r>
            <a:r>
              <a:rPr kumimoji="0" lang="en-US" altLang="ko-KR" sz="1100"/>
              <a:t>1] Web caching</a:t>
            </a:r>
            <a:endParaRPr kumimoji="0" lang="ko-KR" altLang="en-US" sz="1100"/>
          </a:p>
        </p:txBody>
      </p:sp>
      <p:sp>
        <p:nvSpPr>
          <p:cNvPr id="64519" name="TextBox 69"/>
          <p:cNvSpPr txBox="1">
            <a:spLocks noChangeArrowheads="1"/>
          </p:cNvSpPr>
          <p:nvPr/>
        </p:nvSpPr>
        <p:spPr bwMode="auto">
          <a:xfrm>
            <a:off x="5654675" y="5286375"/>
            <a:ext cx="22113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[</a:t>
            </a:r>
            <a:r>
              <a:rPr kumimoji="0" lang="ko-KR" altLang="en-US" sz="1100"/>
              <a:t>그림</a:t>
            </a:r>
            <a:r>
              <a:rPr kumimoji="0" lang="en-US" altLang="ko-KR" sz="1100"/>
              <a:t>2] WebtoB-JEUS </a:t>
            </a:r>
            <a:r>
              <a:rPr kumimoji="0" lang="ko-KR" altLang="en-US" sz="1100"/>
              <a:t>연동 구성</a:t>
            </a:r>
          </a:p>
        </p:txBody>
      </p:sp>
      <p:sp>
        <p:nvSpPr>
          <p:cNvPr id="64520" name="TextBox 70"/>
          <p:cNvSpPr txBox="1">
            <a:spLocks noChangeArrowheads="1"/>
          </p:cNvSpPr>
          <p:nvPr/>
        </p:nvSpPr>
        <p:spPr bwMode="auto">
          <a:xfrm>
            <a:off x="7340600" y="500063"/>
            <a:ext cx="16144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JEUS Administration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34419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관리 툴</a:t>
            </a:r>
          </a:p>
        </p:txBody>
      </p:sp>
      <p:sp>
        <p:nvSpPr>
          <p:cNvPr id="65539" name="내용 개체 틀 3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/>
              <a:t>wsadmin</a:t>
            </a:r>
          </a:p>
          <a:p>
            <a:pPr lvl="1"/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시스템 관리 툴</a:t>
            </a:r>
            <a:endParaRPr lang="en-US">
              <a:ea typeface="맑은 고딕" pitchFamily="50" charset="-127"/>
            </a:endParaRPr>
          </a:p>
          <a:p>
            <a:pPr lvl="1"/>
            <a:r>
              <a:rPr lang="en-US" altLang="ko-KR"/>
              <a:t>Command Interpreter</a:t>
            </a:r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>
              <a:ea typeface="맑은 고딕" pitchFamily="50" charset="-127"/>
            </a:endParaRPr>
          </a:p>
          <a:p>
            <a:pPr lvl="1"/>
            <a:endParaRPr lang="en-US">
              <a:ea typeface="맑은 고딕" pitchFamily="50" charset="-127"/>
            </a:endParaRPr>
          </a:p>
          <a:p>
            <a:pPr lvl="1">
              <a:buFont typeface="Arial" pitchFamily="34" charset="0"/>
              <a:buNone/>
            </a:pPr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  <a:p>
            <a:pPr lvl="1"/>
            <a:r>
              <a:rPr lang="en-US">
                <a:ea typeface="맑은 고딕" pitchFamily="50" charset="-127"/>
              </a:rPr>
              <a:t>Command line</a:t>
            </a:r>
            <a:r>
              <a:rPr>
                <a:ea typeface="맑은 고딕" pitchFamily="50" charset="-127"/>
              </a:rPr>
              <a:t>에서 명령어 실행</a:t>
            </a:r>
            <a:endParaRPr lang="en-US">
              <a:ea typeface="맑은 고딕" pitchFamily="50" charset="-127"/>
            </a:endParaRPr>
          </a:p>
          <a:p>
            <a:pPr lvl="2" algn="l"/>
            <a:r>
              <a:rPr lang="en-US">
                <a:ea typeface="맑은 고딕" pitchFamily="50" charset="-127"/>
              </a:rPr>
              <a:t>Command line</a:t>
            </a:r>
            <a:r>
              <a:rPr>
                <a:ea typeface="맑은 고딕" pitchFamily="50" charset="-127"/>
              </a:rPr>
              <a:t>에서 입력한 명령어를</a:t>
            </a:r>
            <a:r>
              <a:rPr lang="en-US">
                <a:ea typeface="맑은 고딕" pitchFamily="50" charset="-127"/>
              </a:rPr>
              <a:t/>
            </a:r>
            <a:br>
              <a:rPr lang="en-US">
                <a:ea typeface="맑은 고딕" pitchFamily="50" charset="-127"/>
              </a:rPr>
            </a:br>
            <a:r>
              <a:rPr lang="en-US">
                <a:ea typeface="맑은 고딕" pitchFamily="50" charset="-127"/>
              </a:rPr>
              <a:t>wsadmin</a:t>
            </a:r>
            <a:r>
              <a:rPr>
                <a:ea typeface="맑은 고딕" pitchFamily="50" charset="-127"/>
              </a:rPr>
              <a:t>에서 실행 후 다시 </a:t>
            </a:r>
            <a:r>
              <a:rPr lang="en-US">
                <a:ea typeface="맑은 고딕" pitchFamily="50" charset="-127"/>
              </a:rPr>
              <a:t>command line</a:t>
            </a:r>
            <a:r>
              <a:rPr>
                <a:ea typeface="맑은 고딕" pitchFamily="50" charset="-127"/>
              </a:rPr>
              <a:t>으로 나옴</a:t>
            </a:r>
          </a:p>
        </p:txBody>
      </p:sp>
      <p:sp>
        <p:nvSpPr>
          <p:cNvPr id="65540" name="TextBox 4"/>
          <p:cNvSpPr txBox="1">
            <a:spLocks noChangeArrowheads="1"/>
          </p:cNvSpPr>
          <p:nvPr/>
        </p:nvSpPr>
        <p:spPr bwMode="auto">
          <a:xfrm>
            <a:off x="5286375" y="857250"/>
            <a:ext cx="3571875" cy="88203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&gt; </a:t>
            </a:r>
            <a:r>
              <a:rPr kumimoji="0" lang="en-US" altLang="ko-KR" sz="1000" dirty="0" err="1"/>
              <a:t>wsadmin</a:t>
            </a:r>
            <a:endParaRPr kumimoji="0" lang="da-DK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--- Welcome to </a:t>
            </a:r>
            <a:r>
              <a:rPr kumimoji="0" lang="en-US" altLang="ko-KR" sz="1000" dirty="0" err="1"/>
              <a:t>WebtoB</a:t>
            </a:r>
            <a:r>
              <a:rPr kumimoji="0" lang="en-US" altLang="ko-KR" sz="1000" dirty="0"/>
              <a:t> Admin (Type "quit" to leave) ---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$$1 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 (</a:t>
            </a:r>
            <a:r>
              <a:rPr kumimoji="0" lang="en-US" altLang="ko-KR" sz="1000" dirty="0" err="1"/>
              <a:t>wsadm</a:t>
            </a:r>
            <a:r>
              <a:rPr kumimoji="0" lang="en-US" altLang="ko-KR" sz="1000" dirty="0"/>
              <a:t>):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85750" y="1714500"/>
          <a:ext cx="8572500" cy="3794536"/>
        </p:xfrm>
        <a:graphic>
          <a:graphicData uri="http://schemas.openxmlformats.org/drawingml/2006/table">
            <a:tbl>
              <a:tblPr/>
              <a:tblGrid>
                <a:gridCol w="1071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3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명령어 예제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실행 예제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help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도움말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 / help / h ci / h st / h cfg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WebtoB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 정보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wi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 중인 클라이언트 웹 브라우저 정보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 / ci –s / ci –S / ci –vh / ci –h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si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 정보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si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Server Process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및 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상태 통계 정보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 –s / st –p / st –v (si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실행 결과와 동일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cfg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환경 설정 내용 조회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cfg –d / cfg –n / cfg –vh / cfg –g / cfg –v / cfg –s / cfg –u / cfg –e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history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최근 실행한 명령어 조회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hist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!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직전 실행 명령어 다시 실행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! / !3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명령어 반복 실행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 / r –i 5 –k 10000 ci –s (-i: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주기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-k: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반복 횟수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restat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통계 정보 초기화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restat –v html / restat –a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set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환경 설정 값 동적 변경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set –v MyGroup sch 1 (MyGroup Server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 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sch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항목 값을 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설정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6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logs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툴 사용 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logging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시작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logs wsadmin.log_20090625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logs C:\TmaxSoft\WebtoB\log\wsadmin.log_20090625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9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loge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툴 사용 </a:t>
                      </a: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logging </a:t>
                      </a:r>
                      <a:r>
                        <a:rPr kumimoji="0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종료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4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20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loge</a:t>
                      </a:r>
                      <a:endParaRPr kumimoji="0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5603" name="TextBox 6"/>
          <p:cNvSpPr txBox="1">
            <a:spLocks noChangeArrowheads="1"/>
          </p:cNvSpPr>
          <p:nvPr/>
        </p:nvSpPr>
        <p:spPr bwMode="auto">
          <a:xfrm>
            <a:off x="5286375" y="5643563"/>
            <a:ext cx="3571875" cy="108978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&gt; </a:t>
            </a:r>
            <a:r>
              <a:rPr kumimoji="0" lang="en-US" altLang="ko-KR" sz="1000" dirty="0" err="1"/>
              <a:t>wsadmin</a:t>
            </a:r>
            <a:r>
              <a:rPr kumimoji="0" lang="en-US" altLang="ko-KR" sz="1000" dirty="0"/>
              <a:t> -C "</a:t>
            </a:r>
            <a:r>
              <a:rPr kumimoji="0" lang="en-US" altLang="ko-KR" sz="1000" dirty="0" err="1"/>
              <a:t>wi;ci</a:t>
            </a:r>
            <a:r>
              <a:rPr kumimoji="0" lang="en-US" altLang="ko-KR" sz="1000" dirty="0"/>
              <a:t> -s"</a:t>
            </a:r>
            <a:endParaRPr kumimoji="0" lang="da-DK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$$1 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 (</a:t>
            </a:r>
            <a:r>
              <a:rPr kumimoji="0" lang="en-US" altLang="ko-KR" sz="1000" dirty="0" err="1"/>
              <a:t>wsadm</a:t>
            </a:r>
            <a:r>
              <a:rPr kumimoji="0" lang="en-US" altLang="ko-KR" sz="1000" dirty="0"/>
              <a:t>): </a:t>
            </a:r>
            <a:r>
              <a:rPr kumimoji="0" lang="en-US" altLang="ko-KR" sz="1000" dirty="0" err="1"/>
              <a:t>wi</a:t>
            </a:r>
            <a:r>
              <a:rPr kumimoji="0" lang="en-US" altLang="ko-KR" sz="1000" dirty="0"/>
              <a:t> 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$$2 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 (</a:t>
            </a:r>
            <a:r>
              <a:rPr kumimoji="0" lang="en-US" altLang="ko-KR" sz="1000" dirty="0" err="1"/>
              <a:t>wsadm</a:t>
            </a:r>
            <a:r>
              <a:rPr kumimoji="0" lang="en-US" altLang="ko-KR" sz="1000" dirty="0"/>
              <a:t>): ci –s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ADM quit for node (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&gt;</a:t>
            </a:r>
          </a:p>
        </p:txBody>
      </p:sp>
      <p:sp>
        <p:nvSpPr>
          <p:cNvPr id="65604" name="TextBox 7"/>
          <p:cNvSpPr txBox="1">
            <a:spLocks noChangeArrowheads="1"/>
          </p:cNvSpPr>
          <p:nvPr/>
        </p:nvSpPr>
        <p:spPr bwMode="auto">
          <a:xfrm>
            <a:off x="7935913" y="500063"/>
            <a:ext cx="10191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JEUS </a:t>
            </a:r>
            <a:r>
              <a:rPr kumimoji="0" lang="ko-KR" altLang="en-US" sz="1000"/>
              <a:t>소개</a:t>
            </a:r>
          </a:p>
        </p:txBody>
      </p:sp>
    </p:spTree>
    <p:extLst>
      <p:ext uri="{BB962C8B-B14F-4D97-AF65-F5344CB8AC3E}">
        <p14:creationId xmlns:p14="http://schemas.microsoft.com/office/powerpoint/2010/main" val="149086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</a:t>
            </a:r>
            <a:r>
              <a:rPr>
                <a:ea typeface="맑은 고딕" pitchFamily="50" charset="-127"/>
              </a:rPr>
              <a:t> </a:t>
            </a:r>
            <a:r>
              <a:rPr lang="en-US" altLang="ko-KR"/>
              <a:t>install</a:t>
            </a:r>
            <a:endParaRPr>
              <a:ea typeface="맑은 고딕" pitchFamily="50" charset="-127"/>
            </a:endParaRPr>
          </a:p>
        </p:txBody>
      </p:sp>
      <p:sp>
        <p:nvSpPr>
          <p:cNvPr id="66563" name="내용 개체 틀 16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 dirty="0" err="1"/>
              <a:t>WebtoB</a:t>
            </a:r>
            <a:r>
              <a:rPr dirty="0" err="1">
                <a:ea typeface="맑은 고딕" pitchFamily="50" charset="-127"/>
              </a:rPr>
              <a:t>를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start </a:t>
            </a:r>
            <a:r>
              <a:rPr dirty="0" err="1">
                <a:ea typeface="맑은 고딕" pitchFamily="50" charset="-127"/>
              </a:rPr>
              <a:t>하기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위해서는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license </a:t>
            </a:r>
            <a:r>
              <a:rPr dirty="0" err="1">
                <a:ea typeface="맑은 고딕" pitchFamily="50" charset="-127"/>
              </a:rPr>
              <a:t>파일과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binary type </a:t>
            </a:r>
            <a:r>
              <a:rPr lang="en-US" altLang="ko-KR" dirty="0" err="1"/>
              <a:t>config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파일이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필요합니다</a:t>
            </a:r>
            <a:r>
              <a:rPr lang="en-US" altLang="ko-KR" dirty="0"/>
              <a:t>.</a:t>
            </a:r>
          </a:p>
          <a:p>
            <a:endParaRPr dirty="0">
              <a:ea typeface="맑은 고딕" pitchFamily="50" charset="-127"/>
            </a:endParaRPr>
          </a:p>
        </p:txBody>
      </p:sp>
      <p:sp>
        <p:nvSpPr>
          <p:cNvPr id="66564" name="TextBox 11"/>
          <p:cNvSpPr txBox="1">
            <a:spLocks noChangeArrowheads="1"/>
          </p:cNvSpPr>
          <p:nvPr/>
        </p:nvSpPr>
        <p:spPr bwMode="auto">
          <a:xfrm>
            <a:off x="357188" y="4500563"/>
            <a:ext cx="8429625" cy="13157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&gt; </a:t>
            </a:r>
            <a:r>
              <a:rPr kumimoji="0" lang="en-US" altLang="ko-KR" sz="1000" dirty="0" err="1"/>
              <a:t>wscfl</a:t>
            </a:r>
            <a:r>
              <a:rPr kumimoji="0" lang="en-US" altLang="ko-KR" sz="1000" dirty="0"/>
              <a:t> -</a:t>
            </a:r>
            <a:r>
              <a:rPr kumimoji="0" lang="en-US" altLang="ko-KR" sz="1000" dirty="0" err="1"/>
              <a:t>i</a:t>
            </a:r>
            <a:r>
              <a:rPr kumimoji="0" lang="en-US" altLang="ko-KR" sz="1000" dirty="0"/>
              <a:t> </a:t>
            </a:r>
            <a:r>
              <a:rPr kumimoji="0" lang="en-US" altLang="ko-KR" sz="1000" dirty="0" err="1"/>
              <a:t>http.m</a:t>
            </a:r>
            <a:endParaRPr kumimoji="0" lang="en-US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        Current configuration: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                Number of client handler(HTH) = 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                Supported maximum user per node = 965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                Supported maximum user per handler = 965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CFL is done successfully for node(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(</a:t>
            </a:r>
            <a:r>
              <a:rPr kumimoji="0" lang="en-US" altLang="ko-KR" sz="1000" dirty="0" err="1"/>
              <a:t>han</a:t>
            </a:r>
            <a:r>
              <a:rPr kumimoji="0" lang="en-US" altLang="ko-KR" sz="1000" dirty="0"/>
              <a:t>))</a:t>
            </a:r>
          </a:p>
        </p:txBody>
      </p:sp>
      <p:sp>
        <p:nvSpPr>
          <p:cNvPr id="66565" name="TextBox 5"/>
          <p:cNvSpPr txBox="1">
            <a:spLocks noChangeArrowheads="1"/>
          </p:cNvSpPr>
          <p:nvPr/>
        </p:nvSpPr>
        <p:spPr bwMode="auto">
          <a:xfrm>
            <a:off x="357188" y="3429000"/>
            <a:ext cx="8501062" cy="67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(2) </a:t>
            </a:r>
            <a:r>
              <a:rPr kumimoji="0" lang="ko-KR" altLang="en-US" sz="1000" dirty="0"/>
              <a:t>환경파일 컴파일</a:t>
            </a:r>
            <a:endParaRPr kumimoji="0" lang="en-US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 err="1"/>
              <a:t>WebtoB</a:t>
            </a:r>
            <a:r>
              <a:rPr kumimoji="0" lang="ko-KR" altLang="en-US" sz="1000" dirty="0"/>
              <a:t> 기본 환경파일로 </a:t>
            </a:r>
            <a:r>
              <a:rPr kumimoji="0" lang="en-US" altLang="ko-KR" sz="1000" dirty="0" err="1"/>
              <a:t>sample.m</a:t>
            </a:r>
            <a:r>
              <a:rPr kumimoji="0" lang="ko-KR" altLang="en-US" sz="1000" dirty="0"/>
              <a:t>이 제공되며</a:t>
            </a:r>
            <a:r>
              <a:rPr kumimoji="0" lang="en-US" altLang="ko-KR" sz="1000" dirty="0"/>
              <a:t>, </a:t>
            </a:r>
            <a:r>
              <a:rPr kumimoji="0" lang="ko-KR" altLang="en-US" sz="1000" dirty="0"/>
              <a:t>대부분 사이트에서 </a:t>
            </a:r>
            <a:r>
              <a:rPr kumimoji="0" lang="en-US" altLang="ko-KR" sz="1000" dirty="0" err="1"/>
              <a:t>http.m</a:t>
            </a:r>
            <a:r>
              <a:rPr kumimoji="0" lang="ko-KR" altLang="en-US" sz="1000" dirty="0"/>
              <a:t> 파일명을 사용합니다</a:t>
            </a:r>
            <a:r>
              <a:rPr kumimoji="0" lang="en-US" altLang="ko-KR" sz="1000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 err="1"/>
              <a:t>http.m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파일을 </a:t>
            </a:r>
            <a:r>
              <a:rPr kumimoji="0" lang="en-US" altLang="ko-KR" sz="1000" dirty="0" err="1"/>
              <a:t>wscfl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명령어로 컴파일 하면 </a:t>
            </a:r>
            <a:r>
              <a:rPr kumimoji="0" lang="en-US" altLang="ko-KR" sz="1000" dirty="0" err="1"/>
              <a:t>wsconfig</a:t>
            </a:r>
            <a:r>
              <a:rPr kumimoji="0" lang="en-US" altLang="ko-KR" sz="1000" dirty="0"/>
              <a:t> binary </a:t>
            </a:r>
            <a:r>
              <a:rPr kumimoji="0" lang="ko-KR" altLang="en-US" sz="1000" dirty="0"/>
              <a:t>파일이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생성됩니다</a:t>
            </a:r>
            <a:r>
              <a:rPr kumimoji="0" lang="en-US" altLang="ko-KR" sz="1000" dirty="0"/>
              <a:t>.</a:t>
            </a:r>
            <a:endParaRPr kumimoji="0" lang="ko-KR" altLang="en-US" sz="1000" dirty="0"/>
          </a:p>
        </p:txBody>
      </p:sp>
      <p:sp>
        <p:nvSpPr>
          <p:cNvPr id="66566" name="TextBox 6"/>
          <p:cNvSpPr txBox="1">
            <a:spLocks noChangeArrowheads="1"/>
          </p:cNvSpPr>
          <p:nvPr/>
        </p:nvSpPr>
        <p:spPr bwMode="auto">
          <a:xfrm>
            <a:off x="357188" y="2024063"/>
            <a:ext cx="8429625" cy="12922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u="sng" dirty="0"/>
              <a:t>Real license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000" dirty="0"/>
              <a:t>제품 구매 계약이 된 후에는 </a:t>
            </a:r>
            <a:r>
              <a:rPr kumimoji="0" lang="en-US" altLang="ko-KR" sz="1000" dirty="0" err="1"/>
              <a:t>TmaxSoft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영업대표 또는 기술지원 엔지니어에게 요청해 발급 받습니다</a:t>
            </a:r>
            <a:r>
              <a:rPr kumimoji="0" lang="en-US" altLang="ko-KR" sz="1000" dirty="0"/>
              <a:t>.</a:t>
            </a:r>
            <a:r>
              <a:rPr kumimoji="0" lang="ko-KR" altLang="en-US" sz="1000" u="sng" dirty="0"/>
              <a:t> </a:t>
            </a:r>
            <a:endParaRPr kumimoji="0" lang="en-US" altLang="ko-KR" sz="1000" u="sng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ko-K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u="sng" dirty="0"/>
              <a:t>Demo license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 err="1"/>
              <a:t>TmaxSoft</a:t>
            </a:r>
            <a:r>
              <a:rPr kumimoji="0" lang="ko-KR" altLang="en-US" sz="1000" dirty="0"/>
              <a:t>에서 운영하는 </a:t>
            </a:r>
            <a:r>
              <a:rPr kumimoji="0" lang="en-US" altLang="ko-KR" sz="1000" b="1" dirty="0">
                <a:solidFill>
                  <a:srgbClr val="0070C0"/>
                </a:solidFill>
              </a:rPr>
              <a:t>TechNet [ http://technet.tmax.co.kr ]</a:t>
            </a:r>
            <a:r>
              <a:rPr kumimoji="0" lang="ko-KR" altLang="en-US" sz="1000" dirty="0"/>
              <a:t>에 접속해 로그인 후 발급 받습니다</a:t>
            </a:r>
            <a:r>
              <a:rPr kumimoji="0" lang="en-US" altLang="ko-KR" sz="1000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LOGIN &gt; </a:t>
            </a:r>
            <a:r>
              <a:rPr kumimoji="0" lang="ko-KR" altLang="en-US" sz="1000" dirty="0"/>
              <a:t>다운로드 </a:t>
            </a:r>
            <a:r>
              <a:rPr kumimoji="0" lang="en-US" altLang="ko-KR" sz="1000" dirty="0"/>
              <a:t>&gt; </a:t>
            </a:r>
            <a:r>
              <a:rPr kumimoji="0" lang="ko-KR" altLang="en-US" sz="1000" dirty="0" err="1"/>
              <a:t>라이센스신청</a:t>
            </a:r>
            <a:r>
              <a:rPr kumimoji="0" lang="ko-KR" altLang="en-US" sz="1000" dirty="0"/>
              <a:t> </a:t>
            </a:r>
            <a:r>
              <a:rPr kumimoji="0" lang="en-US" altLang="ko-KR" sz="1000" dirty="0"/>
              <a:t>&gt; Hostname </a:t>
            </a:r>
            <a:r>
              <a:rPr kumimoji="0" lang="ko-KR" altLang="en-US" sz="1000" dirty="0"/>
              <a:t>등 발급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정보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입력</a:t>
            </a:r>
            <a:r>
              <a:rPr kumimoji="0" lang="en-US" altLang="ko-KR" sz="1000" dirty="0"/>
              <a:t> &gt; E-mail </a:t>
            </a:r>
            <a:r>
              <a:rPr kumimoji="0" lang="ko-KR" altLang="en-US" sz="1000" dirty="0"/>
              <a:t>전송</a:t>
            </a:r>
            <a:endParaRPr kumimoji="0" lang="en-US" altLang="ko-KR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357188" y="1666875"/>
            <a:ext cx="5429250" cy="25878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License </a:t>
            </a:r>
            <a:r>
              <a:rPr kumimoji="0" lang="ko-KR" altLang="en-US" sz="1000" dirty="0"/>
              <a:t>파일 경로 및 파일명 </a:t>
            </a:r>
            <a:r>
              <a:rPr kumimoji="0" lang="en-US" altLang="ko-KR" sz="1000" dirty="0"/>
              <a:t>: $WEBTOBDIR/license/license.dat</a:t>
            </a:r>
          </a:p>
        </p:txBody>
      </p:sp>
      <p:sp>
        <p:nvSpPr>
          <p:cNvPr id="66568" name="TextBox 14"/>
          <p:cNvSpPr txBox="1">
            <a:spLocks noChangeArrowheads="1"/>
          </p:cNvSpPr>
          <p:nvPr/>
        </p:nvSpPr>
        <p:spPr bwMode="auto">
          <a:xfrm>
            <a:off x="357188" y="1143000"/>
            <a:ext cx="8501062" cy="46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(1) License </a:t>
            </a:r>
            <a:r>
              <a:rPr kumimoji="0" lang="ko-KR" altLang="en-US" sz="1000"/>
              <a:t>파일 발급</a:t>
            </a:r>
            <a:endParaRPr kumimoji="0" lang="en-US" altLang="ko-KR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License </a:t>
            </a:r>
            <a:r>
              <a:rPr kumimoji="0" lang="ko-KR" altLang="en-US" sz="1000"/>
              <a:t>파일을 발급 받아 해당 경로에 업로드 합니다</a:t>
            </a:r>
            <a:r>
              <a:rPr kumimoji="0" lang="en-US" altLang="ko-KR" sz="1000"/>
              <a:t>.</a:t>
            </a:r>
            <a:endParaRPr kumimoji="0" lang="ko-KR" altLang="en-US" sz="1000"/>
          </a:p>
        </p:txBody>
      </p:sp>
      <p:sp>
        <p:nvSpPr>
          <p:cNvPr id="16" name="TextBox 15"/>
          <p:cNvSpPr txBox="1"/>
          <p:nvPr/>
        </p:nvSpPr>
        <p:spPr>
          <a:xfrm>
            <a:off x="357188" y="4143375"/>
            <a:ext cx="5429250" cy="25878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/>
              <a:t>Config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파일 경로 및 파일명 </a:t>
            </a:r>
            <a:r>
              <a:rPr kumimoji="0" lang="en-US" altLang="ko-KR" sz="1000" dirty="0"/>
              <a:t>: $WEBTOBDIR/</a:t>
            </a:r>
            <a:r>
              <a:rPr kumimoji="0" lang="en-US" altLang="ko-KR" sz="1000" dirty="0" err="1"/>
              <a:t>config</a:t>
            </a:r>
            <a:r>
              <a:rPr kumimoji="0" lang="en-US" altLang="ko-KR" sz="1000" dirty="0"/>
              <a:t>/</a:t>
            </a:r>
            <a:r>
              <a:rPr kumimoji="0" lang="en-US" altLang="ko-KR" sz="1000" dirty="0" err="1"/>
              <a:t>sample.m</a:t>
            </a:r>
            <a:endParaRPr kumimoji="0" lang="en-US" altLang="ko-KR" sz="1000" dirty="0"/>
          </a:p>
        </p:txBody>
      </p:sp>
      <p:sp>
        <p:nvSpPr>
          <p:cNvPr id="66570" name="TextBox 17"/>
          <p:cNvSpPr txBox="1">
            <a:spLocks noChangeArrowheads="1"/>
          </p:cNvSpPr>
          <p:nvPr/>
        </p:nvSpPr>
        <p:spPr bwMode="auto">
          <a:xfrm>
            <a:off x="357188" y="5762625"/>
            <a:ext cx="8429625" cy="2762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dirty="0"/>
              <a:t>&gt; </a:t>
            </a:r>
            <a:r>
              <a:rPr kumimoji="0" lang="en-US" altLang="ko-KR" sz="1000" dirty="0" err="1"/>
              <a:t>wscfl</a:t>
            </a:r>
            <a:r>
              <a:rPr kumimoji="0" lang="en-US" altLang="ko-KR" sz="1000" dirty="0"/>
              <a:t> -</a:t>
            </a:r>
            <a:r>
              <a:rPr kumimoji="0" lang="en-US" altLang="ko-KR" sz="1000" dirty="0" err="1"/>
              <a:t>i</a:t>
            </a:r>
            <a:r>
              <a:rPr kumimoji="0" lang="en-US" altLang="ko-KR" sz="1000" dirty="0"/>
              <a:t> </a:t>
            </a:r>
            <a:r>
              <a:rPr kumimoji="0" lang="en-US" altLang="ko-KR" sz="1000" dirty="0" err="1"/>
              <a:t>http_ssl.m</a:t>
            </a:r>
            <a:r>
              <a:rPr kumimoji="0" lang="en-US" altLang="ko-KR" sz="1000" dirty="0"/>
              <a:t> –o </a:t>
            </a:r>
            <a:r>
              <a:rPr kumimoji="0" lang="en-US" altLang="ko-KR" sz="1000" dirty="0" err="1"/>
              <a:t>wsconfig_ssl</a:t>
            </a:r>
            <a:r>
              <a:rPr kumimoji="0" lang="en-US" altLang="ko-KR" sz="1000" dirty="0"/>
              <a:t>    &gt; </a:t>
            </a:r>
            <a:r>
              <a:rPr kumimoji="0" lang="ko-KR" altLang="en-US" sz="1000" dirty="0"/>
              <a:t>기능 테스트 등 임시 운영을 위한 </a:t>
            </a:r>
            <a:r>
              <a:rPr kumimoji="0" lang="en-US" altLang="ko-KR" sz="1000" dirty="0" err="1"/>
              <a:t>config</a:t>
            </a:r>
            <a:r>
              <a:rPr kumimoji="0" lang="en-US" altLang="ko-KR" sz="1000" dirty="0"/>
              <a:t> </a:t>
            </a:r>
            <a:r>
              <a:rPr kumimoji="0" lang="ko-KR" altLang="en-US" sz="1000" dirty="0"/>
              <a:t>파일 생성이 가능</a:t>
            </a:r>
            <a:endParaRPr kumimoji="0" lang="en-US" altLang="ko-KR" sz="1000" dirty="0"/>
          </a:p>
        </p:txBody>
      </p:sp>
      <p:sp>
        <p:nvSpPr>
          <p:cNvPr id="66572" name="TextBox 12"/>
          <p:cNvSpPr txBox="1">
            <a:spLocks noChangeArrowheads="1"/>
          </p:cNvSpPr>
          <p:nvPr/>
        </p:nvSpPr>
        <p:spPr bwMode="auto">
          <a:xfrm>
            <a:off x="763216" y="6072188"/>
            <a:ext cx="6938118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* wscfl(web server configuration file load) : Text type</a:t>
            </a:r>
            <a:r>
              <a:rPr kumimoji="0" lang="ko-KR" altLang="en-US" sz="1000"/>
              <a:t>의 </a:t>
            </a:r>
            <a:r>
              <a:rPr kumimoji="0" lang="en-US" altLang="ko-KR" sz="1000"/>
              <a:t>WebtoB </a:t>
            </a:r>
            <a:r>
              <a:rPr kumimoji="0" lang="ko-KR" altLang="en-US" sz="1000"/>
              <a:t>운영 환경설정 파일</a:t>
            </a:r>
            <a:r>
              <a:rPr kumimoji="0" lang="en-US" altLang="ko-KR" sz="1000"/>
              <a:t>(*.m)</a:t>
            </a:r>
            <a:r>
              <a:rPr kumimoji="0" lang="ko-KR" altLang="en-US" sz="1000"/>
              <a:t>에 오류가 없는지 검사한 후</a:t>
            </a:r>
            <a:endParaRPr kumimoji="0" lang="en-US" altLang="ko-KR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                                                         binary type </a:t>
            </a:r>
            <a:r>
              <a:rPr kumimoji="0" lang="ko-KR" altLang="en-US" sz="1000"/>
              <a:t>파일을 생성합니다</a:t>
            </a:r>
            <a:r>
              <a:rPr kumimoji="0" lang="en-US" altLang="ko-KR" sz="1000"/>
              <a:t>. </a:t>
            </a:r>
            <a:r>
              <a:rPr kumimoji="0" lang="ko-KR" altLang="en-US" sz="1000"/>
              <a:t>이 파일은 </a:t>
            </a:r>
            <a:r>
              <a:rPr kumimoji="0" lang="en-US" altLang="ko-KR" sz="1000"/>
              <a:t>WebtoB engine</a:t>
            </a:r>
            <a:r>
              <a:rPr kumimoji="0" lang="ko-KR" altLang="en-US" sz="1000"/>
              <a:t>이 사용합니다</a:t>
            </a:r>
            <a:r>
              <a:rPr kumimoji="0" lang="en-US" altLang="ko-KR" sz="1000"/>
              <a:t>.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32709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engine start/stop</a:t>
            </a:r>
            <a:endParaRPr>
              <a:ea typeface="맑은 고딕" pitchFamily="50" charset="-127"/>
            </a:endParaRPr>
          </a:p>
        </p:txBody>
      </p:sp>
      <p:sp>
        <p:nvSpPr>
          <p:cNvPr id="67587" name="TextBox 11"/>
          <p:cNvSpPr txBox="1">
            <a:spLocks noChangeArrowheads="1"/>
          </p:cNvSpPr>
          <p:nvPr/>
        </p:nvSpPr>
        <p:spPr bwMode="auto">
          <a:xfrm>
            <a:off x="357188" y="4286250"/>
            <a:ext cx="8429625" cy="1924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&gt; </a:t>
            </a:r>
            <a:r>
              <a:rPr kumimoji="0" lang="en-US" altLang="ko-KR" sz="900" dirty="0" err="1"/>
              <a:t>wsdown</a:t>
            </a:r>
            <a:endParaRPr kumimoji="0" lang="en-US" altLang="ko-KR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Do you really want to down whole 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? (y : n): 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ko-KR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WSDOWN for node(</a:t>
            </a:r>
            <a:r>
              <a:rPr kumimoji="0" lang="en-US" altLang="ko-KR" sz="900" dirty="0" err="1"/>
              <a:t>han</a:t>
            </a:r>
            <a:r>
              <a:rPr kumimoji="0" lang="en-US" altLang="ko-KR" sz="900" dirty="0"/>
              <a:t>) is starting: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SERVER(html:0) downed: 05/21/09 14:42:02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SERVER(html:1) downed: 05/21/09 14:42:02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HTL downed: 05/21/09 14:42:02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HTH downed: 05/21/09 14:42:02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WSM downed: 05/21/09 14:42:02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WSDOWN: WEBTOB is down</a:t>
            </a:r>
            <a:endParaRPr kumimoji="0" lang="ko-KR" altLang="en-US" sz="900" dirty="0"/>
          </a:p>
        </p:txBody>
      </p:sp>
      <p:sp>
        <p:nvSpPr>
          <p:cNvPr id="67588" name="TextBox 22"/>
          <p:cNvSpPr txBox="1">
            <a:spLocks noChangeArrowheads="1"/>
          </p:cNvSpPr>
          <p:nvPr/>
        </p:nvSpPr>
        <p:spPr bwMode="auto">
          <a:xfrm>
            <a:off x="357188" y="785813"/>
            <a:ext cx="8429625" cy="323370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&gt; </a:t>
            </a:r>
            <a:r>
              <a:rPr kumimoji="0" lang="en-US" altLang="ko-KR" sz="900" dirty="0" err="1"/>
              <a:t>wsboot</a:t>
            </a:r>
            <a:endParaRPr kumimoji="0" lang="en-US" altLang="ko-KR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WSBOOT for node(</a:t>
            </a:r>
            <a:r>
              <a:rPr kumimoji="0" lang="en-US" altLang="ko-KR" sz="900" dirty="0" err="1"/>
              <a:t>han</a:t>
            </a:r>
            <a:r>
              <a:rPr kumimoji="0" lang="en-US" altLang="ko-KR" sz="900" dirty="0"/>
              <a:t>) is starting: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Welcome to 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 demo system: it will expire 2009/07/06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Today: 2009/05/21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WSM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HTL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HTH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 Current 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 Configuration: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        Number of client handler(HTH) = 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        Supported maximum user per node = 975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        Supported maximum user per handler = 975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SVR(C:/</a:t>
            </a:r>
            <a:r>
              <a:rPr kumimoji="0" lang="en-US" altLang="ko-KR" sz="900" dirty="0" err="1"/>
              <a:t>TmaxSoft</a:t>
            </a:r>
            <a:r>
              <a:rPr kumimoji="0" lang="en-US" altLang="ko-KR" sz="900" dirty="0"/>
              <a:t>/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/bin/htmls.exe)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SVR(C:/</a:t>
            </a:r>
            <a:r>
              <a:rPr kumimoji="0" lang="en-US" altLang="ko-KR" sz="900" dirty="0" err="1"/>
              <a:t>TmaxSoft</a:t>
            </a:r>
            <a:r>
              <a:rPr kumimoji="0" lang="en-US" altLang="ko-KR" sz="900" dirty="0"/>
              <a:t>/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/bin/htmls.exe)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SVR(C:/</a:t>
            </a:r>
            <a:r>
              <a:rPr kumimoji="0" lang="en-US" altLang="ko-KR" sz="900" dirty="0" err="1"/>
              <a:t>TmaxSoft</a:t>
            </a:r>
            <a:r>
              <a:rPr kumimoji="0" lang="en-US" altLang="ko-KR" sz="900" dirty="0"/>
              <a:t>/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/bin/cgis.exe)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        WSBOOT: SVR(C:/</a:t>
            </a:r>
            <a:r>
              <a:rPr kumimoji="0" lang="en-US" altLang="ko-KR" sz="900" dirty="0" err="1"/>
              <a:t>TmaxSoft</a:t>
            </a:r>
            <a:r>
              <a:rPr kumimoji="0" lang="en-US" altLang="ko-KR" sz="900" dirty="0"/>
              <a:t>/</a:t>
            </a:r>
            <a:r>
              <a:rPr kumimoji="0" lang="en-US" altLang="ko-KR" sz="900" dirty="0" err="1"/>
              <a:t>WebtoB</a:t>
            </a:r>
            <a:r>
              <a:rPr kumimoji="0" lang="en-US" altLang="ko-KR" sz="900" dirty="0"/>
              <a:t>/bin/ssis.exe) is starting: 05/21/09 14:43:01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ko-KR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License expire date: 2009/07/06 (46 days remained)</a:t>
            </a:r>
          </a:p>
        </p:txBody>
      </p:sp>
      <p:sp>
        <p:nvSpPr>
          <p:cNvPr id="67589" name="TextBox 23"/>
          <p:cNvSpPr txBox="1">
            <a:spLocks noChangeArrowheads="1"/>
          </p:cNvSpPr>
          <p:nvPr/>
        </p:nvSpPr>
        <p:spPr bwMode="auto">
          <a:xfrm>
            <a:off x="357188" y="6143625"/>
            <a:ext cx="8429625" cy="2421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/>
              <a:t>&gt; wsdown –i                          &gt;&gt; </a:t>
            </a:r>
            <a:r>
              <a:rPr kumimoji="0" lang="ko-KR" altLang="en-US" sz="900"/>
              <a:t>즉시 종료</a:t>
            </a:r>
          </a:p>
        </p:txBody>
      </p:sp>
      <p:sp>
        <p:nvSpPr>
          <p:cNvPr id="67590" name="TextBox 24"/>
          <p:cNvSpPr txBox="1">
            <a:spLocks noChangeArrowheads="1"/>
          </p:cNvSpPr>
          <p:nvPr/>
        </p:nvSpPr>
        <p:spPr bwMode="auto">
          <a:xfrm>
            <a:off x="357188" y="4033872"/>
            <a:ext cx="8429625" cy="2421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900" dirty="0"/>
              <a:t>&gt; </a:t>
            </a:r>
            <a:r>
              <a:rPr kumimoji="0" lang="en-US" altLang="ko-KR" sz="900" dirty="0" err="1"/>
              <a:t>wsboot</a:t>
            </a:r>
            <a:r>
              <a:rPr kumimoji="0" lang="en-US" altLang="ko-KR" sz="900" dirty="0"/>
              <a:t> –f </a:t>
            </a:r>
            <a:r>
              <a:rPr kumimoji="0" lang="en-US" altLang="ko-KR" sz="900" dirty="0" err="1"/>
              <a:t>wsconfig_ssl</a:t>
            </a:r>
            <a:r>
              <a:rPr kumimoji="0" lang="en-US" altLang="ko-KR" sz="900" dirty="0"/>
              <a:t>        &gt;&gt; </a:t>
            </a:r>
            <a:r>
              <a:rPr kumimoji="0" lang="ko-KR" altLang="en-US" sz="900" dirty="0"/>
              <a:t>기능 테스트 등 임시 운영을 위한 </a:t>
            </a:r>
            <a:r>
              <a:rPr kumimoji="0" lang="en-US" altLang="ko-KR" sz="900" dirty="0" err="1"/>
              <a:t>config</a:t>
            </a:r>
            <a:r>
              <a:rPr kumimoji="0" lang="en-US" altLang="ko-KR" sz="900" dirty="0"/>
              <a:t> </a:t>
            </a:r>
            <a:r>
              <a:rPr kumimoji="0" lang="ko-KR" altLang="en-US" sz="900" dirty="0"/>
              <a:t>파일 사용이 가능</a:t>
            </a:r>
            <a:endParaRPr kumimoji="0" lang="en-US" altLang="ko-KR" sz="900" dirty="0"/>
          </a:p>
        </p:txBody>
      </p:sp>
    </p:spTree>
    <p:extLst>
      <p:ext uri="{BB962C8B-B14F-4D97-AF65-F5344CB8AC3E}">
        <p14:creationId xmlns:p14="http://schemas.microsoft.com/office/powerpoint/2010/main" val="858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제목 4"/>
          <p:cNvSpPr>
            <a:spLocks noGrp="1"/>
          </p:cNvSpPr>
          <p:nvPr>
            <p:ph type="ctrTitle"/>
          </p:nvPr>
        </p:nvSpPr>
        <p:spPr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>
                <a:solidFill>
                  <a:schemeClr val="bg1"/>
                </a:solidFill>
              </a:rPr>
              <a:t>2    </a:t>
            </a:r>
            <a:r>
              <a:rPr lang="en-US" altLang="ko-KR" smtClean="0"/>
              <a:t>WebtoB</a:t>
            </a:r>
            <a:r>
              <a:rPr smtClean="0">
                <a:ea typeface="맑은 고딕" pitchFamily="50" charset="-127"/>
              </a:rPr>
              <a:t> 운영 및 관리 지침</a:t>
            </a:r>
          </a:p>
        </p:txBody>
      </p:sp>
    </p:spTree>
    <p:extLst>
      <p:ext uri="{BB962C8B-B14F-4D97-AF65-F5344CB8AC3E}">
        <p14:creationId xmlns:p14="http://schemas.microsoft.com/office/powerpoint/2010/main" val="183521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환경파일</a:t>
            </a:r>
          </a:p>
        </p:txBody>
      </p:sp>
      <p:sp>
        <p:nvSpPr>
          <p:cNvPr id="70659" name="내용 개체 틀 26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lvl="1"/>
            <a:r>
              <a:rPr lang="en-US" altLang="ko-KR" dirty="0" err="1"/>
              <a:t>WebtoB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기본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환경파일로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sample.m</a:t>
            </a:r>
            <a:r>
              <a:rPr dirty="0" err="1">
                <a:ea typeface="맑은 고딕" pitchFamily="50" charset="-127"/>
              </a:rPr>
              <a:t>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제공되며</a:t>
            </a:r>
            <a:r>
              <a:rPr lang="en-US" altLang="ko-KR" dirty="0"/>
              <a:t>, </a:t>
            </a:r>
            <a:r>
              <a:rPr dirty="0" err="1">
                <a:ea typeface="맑은 고딕" pitchFamily="50" charset="-127"/>
              </a:rPr>
              <a:t>대부분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사이트에서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http.m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파일명을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사용합니다</a:t>
            </a:r>
            <a:r>
              <a:rPr lang="en-US" altLang="ko-KR" dirty="0"/>
              <a:t>.</a:t>
            </a:r>
          </a:p>
          <a:p>
            <a:pPr lvl="1"/>
            <a:r>
              <a:rPr lang="en-US" altLang="ko-KR" dirty="0" err="1"/>
              <a:t>http.m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파일을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wscfl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명령어로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컴파일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하면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wsconfig</a:t>
            </a:r>
            <a:r>
              <a:rPr lang="en-US" altLang="ko-KR" dirty="0"/>
              <a:t> binary </a:t>
            </a:r>
            <a:r>
              <a:rPr dirty="0" err="1">
                <a:ea typeface="맑은 고딕" pitchFamily="50" charset="-127"/>
              </a:rPr>
              <a:t>파일이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생성되고</a:t>
            </a:r>
            <a:r>
              <a:rPr lang="en-US" dirty="0">
                <a:ea typeface="맑은 고딕" pitchFamily="50" charset="-127"/>
              </a:rPr>
              <a:t>, </a:t>
            </a:r>
            <a:r>
              <a:rPr lang="en-US" dirty="0" err="1">
                <a:ea typeface="맑은 고딕" pitchFamily="50" charset="-127"/>
              </a:rPr>
              <a:t>WebtoB</a:t>
            </a:r>
            <a:r>
              <a:rPr lang="en-US" dirty="0">
                <a:ea typeface="맑은 고딕" pitchFamily="50" charset="-127"/>
              </a:rPr>
              <a:t> </a:t>
            </a:r>
            <a:r>
              <a:rPr lang="en-US" dirty="0" err="1">
                <a:ea typeface="맑은 고딕" pitchFamily="50" charset="-127"/>
              </a:rPr>
              <a:t>engine</a:t>
            </a:r>
            <a:r>
              <a:rPr dirty="0" err="1">
                <a:ea typeface="맑은 고딕" pitchFamily="50" charset="-127"/>
              </a:rPr>
              <a:t>이</a:t>
            </a:r>
            <a:r>
              <a:rPr dirty="0">
                <a:ea typeface="맑은 고딕" pitchFamily="50" charset="-127"/>
              </a:rPr>
              <a:t> </a:t>
            </a:r>
            <a:r>
              <a:rPr lang="en-US" dirty="0">
                <a:ea typeface="맑은 고딕" pitchFamily="50" charset="-127"/>
              </a:rPr>
              <a:t>start </a:t>
            </a:r>
            <a:r>
              <a:rPr dirty="0" err="1">
                <a:ea typeface="맑은 고딕" pitchFamily="50" charset="-127"/>
              </a:rPr>
              <a:t>하면서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사용합니다</a:t>
            </a:r>
            <a:r>
              <a:rPr lang="en-US" dirty="0">
                <a:ea typeface="맑은 고딕" pitchFamily="50" charset="-127"/>
              </a:rPr>
              <a:t>. (</a:t>
            </a:r>
            <a:r>
              <a:rPr lang="en-US" dirty="0" err="1">
                <a:ea typeface="맑은 고딕" pitchFamily="50" charset="-127"/>
              </a:rPr>
              <a:t>wscfl</a:t>
            </a:r>
            <a:r>
              <a:rPr lang="en-US" dirty="0">
                <a:ea typeface="맑은 고딕" pitchFamily="50" charset="-127"/>
              </a:rPr>
              <a:t> –</a:t>
            </a:r>
            <a:r>
              <a:rPr lang="en-US" dirty="0" err="1">
                <a:ea typeface="맑은 고딕" pitchFamily="50" charset="-127"/>
              </a:rPr>
              <a:t>i</a:t>
            </a:r>
            <a:r>
              <a:rPr lang="en-US" dirty="0">
                <a:ea typeface="맑은 고딕" pitchFamily="50" charset="-127"/>
              </a:rPr>
              <a:t> </a:t>
            </a:r>
            <a:r>
              <a:rPr lang="en-US" dirty="0" err="1">
                <a:ea typeface="맑은 고딕" pitchFamily="50" charset="-127"/>
              </a:rPr>
              <a:t>http.m</a:t>
            </a:r>
            <a:r>
              <a:rPr lang="en-US" dirty="0">
                <a:ea typeface="맑은 고딕" pitchFamily="50" charset="-127"/>
              </a:rPr>
              <a:t>)</a:t>
            </a:r>
          </a:p>
          <a:p>
            <a:pPr lvl="1"/>
            <a:endParaRPr lang="en-US" altLang="ko-KR" dirty="0"/>
          </a:p>
          <a:p>
            <a:r>
              <a:rPr dirty="0" err="1">
                <a:ea typeface="맑은 고딕" pitchFamily="50" charset="-127"/>
              </a:rPr>
              <a:t>환경파일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구성</a:t>
            </a:r>
            <a:endParaRPr dirty="0"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2285992"/>
            <a:ext cx="1428759" cy="3785652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*DOMAIN</a:t>
            </a:r>
            <a:endParaRPr kumimoji="0" lang="ko-KR" altLang="en-US" sz="10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*NODE </a:t>
            </a:r>
            <a:endParaRPr kumimoji="0" lang="it-IT" altLang="ko-KR" sz="1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*SVRGROUP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*SERVER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1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*ALIAS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*LOGGING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*URI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*EXT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1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*SERVICE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*DIRECTORY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*DIRINDEX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*AUTHENT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*SSL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*ACCESS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*EXPIRE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1000" dirty="0">
              <a:solidFill>
                <a:schemeClr val="tx1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857250" y="2428875"/>
            <a:ext cx="2143125" cy="1785938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dirty="0"/>
              <a:t>기본 설정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00125" y="2500312"/>
            <a:ext cx="1785938" cy="78581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dirty="0"/>
              <a:t>필수 설정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857250" y="4286250"/>
            <a:ext cx="2143125" cy="15716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dirty="0"/>
              <a:t>추가 설정</a:t>
            </a:r>
          </a:p>
        </p:txBody>
      </p:sp>
      <p:sp>
        <p:nvSpPr>
          <p:cNvPr id="70666" name="TextBox 15"/>
          <p:cNvSpPr>
            <a:spLocks/>
          </p:cNvSpPr>
          <p:nvPr/>
        </p:nvSpPr>
        <p:spPr bwMode="auto">
          <a:xfrm>
            <a:off x="3786188" y="2143125"/>
            <a:ext cx="3390900" cy="261938"/>
          </a:xfrm>
          <a:prstGeom prst="borderCallout2">
            <a:avLst>
              <a:gd name="adj1" fmla="val 34384"/>
              <a:gd name="adj2" fmla="val -1750"/>
              <a:gd name="adj3" fmla="val 36412"/>
              <a:gd name="adj4" fmla="val -18667"/>
              <a:gd name="adj5" fmla="val 169940"/>
              <a:gd name="adj6" fmla="val -35042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WebtoB </a:t>
            </a:r>
            <a:r>
              <a:rPr kumimoji="0" lang="ko-KR" altLang="en-US" sz="1100"/>
              <a:t>시스템 전체의 전반적인 환경에 대해 정의</a:t>
            </a:r>
          </a:p>
        </p:txBody>
      </p:sp>
      <p:sp>
        <p:nvSpPr>
          <p:cNvPr id="70667" name="TextBox 16"/>
          <p:cNvSpPr>
            <a:spLocks/>
          </p:cNvSpPr>
          <p:nvPr/>
        </p:nvSpPr>
        <p:spPr bwMode="auto">
          <a:xfrm>
            <a:off x="3786188" y="2500313"/>
            <a:ext cx="2538412" cy="261937"/>
          </a:xfrm>
          <a:prstGeom prst="borderCallout2">
            <a:avLst>
              <a:gd name="adj1" fmla="val 34384"/>
              <a:gd name="adj2" fmla="val -1750"/>
              <a:gd name="adj3" fmla="val 39806"/>
              <a:gd name="adj4" fmla="val -26014"/>
              <a:gd name="adj5" fmla="val 102069"/>
              <a:gd name="adj6" fmla="val -43968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개별 </a:t>
            </a:r>
            <a:r>
              <a:rPr kumimoji="0" lang="en-US" altLang="ko-KR" sz="1100"/>
              <a:t>Host machine</a:t>
            </a:r>
            <a:r>
              <a:rPr kumimoji="0" lang="ko-KR" altLang="en-US" sz="1100"/>
              <a:t>에 대한 환경 정의</a:t>
            </a:r>
          </a:p>
        </p:txBody>
      </p:sp>
      <p:pic>
        <p:nvPicPr>
          <p:cNvPr id="70668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9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0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1" name="TextBox 20"/>
          <p:cNvSpPr txBox="1">
            <a:spLocks noChangeArrowheads="1"/>
          </p:cNvSpPr>
          <p:nvPr/>
        </p:nvSpPr>
        <p:spPr bwMode="auto">
          <a:xfrm>
            <a:off x="3929063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1</a:t>
            </a:r>
            <a:endParaRPr kumimoji="0" lang="ko-KR" altLang="en-US" sz="1100"/>
          </a:p>
        </p:txBody>
      </p:sp>
      <p:sp>
        <p:nvSpPr>
          <p:cNvPr id="70672" name="TextBox 21"/>
          <p:cNvSpPr txBox="1">
            <a:spLocks noChangeArrowheads="1"/>
          </p:cNvSpPr>
          <p:nvPr/>
        </p:nvSpPr>
        <p:spPr bwMode="auto">
          <a:xfrm>
            <a:off x="4643438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2</a:t>
            </a:r>
            <a:endParaRPr kumimoji="0" lang="ko-KR" altLang="en-US" sz="1100"/>
          </a:p>
        </p:txBody>
      </p:sp>
      <p:sp>
        <p:nvSpPr>
          <p:cNvPr id="70673" name="TextBox 22"/>
          <p:cNvSpPr txBox="1">
            <a:spLocks noChangeArrowheads="1"/>
          </p:cNvSpPr>
          <p:nvPr/>
        </p:nvSpPr>
        <p:spPr bwMode="auto">
          <a:xfrm>
            <a:off x="5357813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3</a:t>
            </a:r>
            <a:endParaRPr kumimoji="0" lang="ko-KR" altLang="en-US" sz="110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3714750" y="4643438"/>
            <a:ext cx="2500313" cy="17145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/>
              <a:t>Domain A</a:t>
            </a:r>
            <a:endParaRPr kumimoji="0" lang="ko-KR" altLang="en-US" sz="1100" b="1" dirty="0"/>
          </a:p>
        </p:txBody>
      </p:sp>
      <p:sp>
        <p:nvSpPr>
          <p:cNvPr id="70675" name="TextBox 24"/>
          <p:cNvSpPr>
            <a:spLocks/>
          </p:cNvSpPr>
          <p:nvPr/>
        </p:nvSpPr>
        <p:spPr bwMode="auto">
          <a:xfrm>
            <a:off x="3500438" y="2928938"/>
            <a:ext cx="3756025" cy="261937"/>
          </a:xfrm>
          <a:prstGeom prst="borderCallout2">
            <a:avLst>
              <a:gd name="adj1" fmla="val 78500"/>
              <a:gd name="adj2" fmla="val -1514"/>
              <a:gd name="adj3" fmla="val 70347"/>
              <a:gd name="adj4" fmla="val -9213"/>
              <a:gd name="adj5" fmla="val 20625"/>
              <a:gd name="adj6" fmla="val -19898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Server Process</a:t>
            </a:r>
            <a:r>
              <a:rPr kumimoji="0" lang="ko-KR" altLang="en-US" sz="1100" dirty="0"/>
              <a:t>의 논리적인 연관성에 따라 그룹으로 관리</a:t>
            </a:r>
          </a:p>
        </p:txBody>
      </p:sp>
      <p:sp>
        <p:nvSpPr>
          <p:cNvPr id="70676" name="TextBox 25"/>
          <p:cNvSpPr>
            <a:spLocks/>
          </p:cNvSpPr>
          <p:nvPr/>
        </p:nvSpPr>
        <p:spPr bwMode="auto">
          <a:xfrm>
            <a:off x="3500438" y="3286125"/>
            <a:ext cx="2387600" cy="261938"/>
          </a:xfrm>
          <a:prstGeom prst="borderCallout2">
            <a:avLst>
              <a:gd name="adj1" fmla="val 68319"/>
              <a:gd name="adj2" fmla="val -1750"/>
              <a:gd name="adj3" fmla="val 63560"/>
              <a:gd name="adj4" fmla="val -17537"/>
              <a:gd name="adj5" fmla="val -43847"/>
              <a:gd name="adj6" fmla="val -34306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서비스를 하는 </a:t>
            </a:r>
            <a:r>
              <a:rPr kumimoji="0" lang="en-US" altLang="ko-KR" sz="1100"/>
              <a:t>Server Process </a:t>
            </a:r>
            <a:r>
              <a:rPr kumimoji="0" lang="ko-KR" altLang="en-US" sz="1100"/>
              <a:t>정의</a:t>
            </a:r>
          </a:p>
        </p:txBody>
      </p:sp>
      <p:pic>
        <p:nvPicPr>
          <p:cNvPr id="70677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8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9" name="Picture 46" descr="서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143500"/>
            <a:ext cx="531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80" name="TextBox 30"/>
          <p:cNvSpPr txBox="1">
            <a:spLocks noChangeArrowheads="1"/>
          </p:cNvSpPr>
          <p:nvPr/>
        </p:nvSpPr>
        <p:spPr bwMode="auto">
          <a:xfrm>
            <a:off x="6643688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4</a:t>
            </a:r>
            <a:endParaRPr kumimoji="0" lang="ko-KR" altLang="en-US" sz="1100"/>
          </a:p>
        </p:txBody>
      </p:sp>
      <p:sp>
        <p:nvSpPr>
          <p:cNvPr id="70681" name="TextBox 31"/>
          <p:cNvSpPr txBox="1">
            <a:spLocks noChangeArrowheads="1"/>
          </p:cNvSpPr>
          <p:nvPr/>
        </p:nvSpPr>
        <p:spPr bwMode="auto">
          <a:xfrm>
            <a:off x="7358063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5</a:t>
            </a:r>
            <a:endParaRPr kumimoji="0" lang="ko-KR" altLang="en-US" sz="1100"/>
          </a:p>
        </p:txBody>
      </p:sp>
      <p:sp>
        <p:nvSpPr>
          <p:cNvPr id="70682" name="TextBox 32"/>
          <p:cNvSpPr txBox="1">
            <a:spLocks noChangeArrowheads="1"/>
          </p:cNvSpPr>
          <p:nvPr/>
        </p:nvSpPr>
        <p:spPr bwMode="auto">
          <a:xfrm>
            <a:off x="8072438" y="6000750"/>
            <a:ext cx="6635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Node 6</a:t>
            </a:r>
            <a:endParaRPr kumimoji="0" lang="ko-KR" altLang="en-US" sz="1100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6429375" y="4643438"/>
            <a:ext cx="2500313" cy="17145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/>
              <a:t>Domain B</a:t>
            </a:r>
            <a:endParaRPr kumimoji="0"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440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port </a:t>
            </a:r>
            <a:r>
              <a:rPr>
                <a:ea typeface="맑은 고딕" pitchFamily="50" charset="-127"/>
              </a:rPr>
              <a:t>설정</a:t>
            </a:r>
            <a:r>
              <a:rPr lang="en-US" altLang="ko-KR"/>
              <a:t>(1)</a:t>
            </a:r>
            <a:endParaRPr>
              <a:ea typeface="맑은 고딕" pitchFamily="50" charset="-127"/>
            </a:endParaRPr>
          </a:p>
        </p:txBody>
      </p:sp>
      <p:sp>
        <p:nvSpPr>
          <p:cNvPr id="71683" name="내용 개체 틀 30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/>
              <a:t>WebtoB</a:t>
            </a:r>
            <a:r>
              <a:rPr>
                <a:ea typeface="맑은 고딕" pitchFamily="50" charset="-127"/>
              </a:rPr>
              <a:t>에서 사용하는 네트워크 포트</a:t>
            </a:r>
          </a:p>
          <a:p>
            <a:pPr lvl="1"/>
            <a:r>
              <a:rPr>
                <a:ea typeface="맑은 고딕" pitchFamily="50" charset="-127"/>
              </a:rPr>
              <a:t>웹 서비스 포트</a:t>
            </a:r>
          </a:p>
          <a:p>
            <a:pPr lvl="1"/>
            <a:r>
              <a:rPr lang="en-US" altLang="ko-KR"/>
              <a:t>JEUS </a:t>
            </a:r>
            <a:r>
              <a:rPr>
                <a:ea typeface="맑은 고딕" pitchFamily="50" charset="-127"/>
              </a:rPr>
              <a:t>연동 포트</a:t>
            </a:r>
          </a:p>
          <a:p>
            <a:pPr lvl="1"/>
            <a:r>
              <a:rPr lang="en-US" altLang="ko-KR"/>
              <a:t>RAC </a:t>
            </a:r>
            <a:r>
              <a:rPr>
                <a:ea typeface="맑은 고딕" pitchFamily="50" charset="-127"/>
              </a:rPr>
              <a:t>포트</a:t>
            </a:r>
            <a:endParaRPr lang="en-US" altLang="ko-KR"/>
          </a:p>
          <a:p>
            <a:pPr lvl="2"/>
            <a:r>
              <a:rPr lang="en-US" altLang="ko-KR"/>
              <a:t>RAC(Remote Access Control): Multi-Node </a:t>
            </a:r>
            <a:r>
              <a:rPr>
                <a:ea typeface="맑은 고딕" pitchFamily="50" charset="-127"/>
              </a:rPr>
              <a:t>환경에서 원격 </a:t>
            </a:r>
            <a:r>
              <a:rPr lang="en-US" altLang="ko-KR"/>
              <a:t>Node</a:t>
            </a:r>
            <a:r>
              <a:rPr>
                <a:ea typeface="맑은 고딕" pitchFamily="50" charset="-127"/>
              </a:rPr>
              <a:t>를 제어하기 위한 프로세스</a:t>
            </a:r>
            <a:r>
              <a:rPr lang="en-US" altLang="ko-KR"/>
              <a:t>(wsracd)</a:t>
            </a:r>
          </a:p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r>
              <a:rPr lang="en-US" altLang="ko-KR"/>
              <a:t>HTH</a:t>
            </a:r>
            <a:r>
              <a:rPr>
                <a:ea typeface="맑은 고딕" pitchFamily="50" charset="-127"/>
              </a:rPr>
              <a:t>가 </a:t>
            </a:r>
            <a:r>
              <a:rPr lang="en-US" altLang="ko-KR"/>
              <a:t>2</a:t>
            </a:r>
            <a:r>
              <a:rPr>
                <a:ea typeface="맑은 고딕" pitchFamily="50" charset="-127"/>
              </a:rPr>
              <a:t>개 이상 실행될 경우 </a:t>
            </a:r>
            <a:r>
              <a:rPr lang="en-US" altLang="ko-KR"/>
              <a:t>(</a:t>
            </a:r>
            <a:r>
              <a:rPr>
                <a:ea typeface="맑은 고딕" pitchFamily="50" charset="-127"/>
              </a:rPr>
              <a:t>최대 </a:t>
            </a:r>
            <a:r>
              <a:rPr lang="en-US" altLang="ko-KR"/>
              <a:t>8</a:t>
            </a:r>
            <a:r>
              <a:rPr>
                <a:ea typeface="맑은 고딕" pitchFamily="50" charset="-127"/>
              </a:rPr>
              <a:t>개 가능</a:t>
            </a:r>
            <a:r>
              <a:rPr lang="en-US" altLang="ko-KR"/>
              <a:t>)</a:t>
            </a:r>
          </a:p>
          <a:p>
            <a:pPr lvl="1"/>
            <a:r>
              <a:rPr lang="en-US" altLang="ko-KR"/>
              <a:t>JEUS</a:t>
            </a:r>
            <a:r>
              <a:rPr>
                <a:ea typeface="맑은 고딕" pitchFamily="50" charset="-127"/>
              </a:rPr>
              <a:t>와 연동하는 포트 개수가 </a:t>
            </a:r>
            <a:r>
              <a:rPr lang="en-US" altLang="ko-KR"/>
              <a:t>HTH </a:t>
            </a:r>
            <a:r>
              <a:rPr>
                <a:ea typeface="맑은 고딕" pitchFamily="50" charset="-127"/>
              </a:rPr>
              <a:t>개수와 비례해서 사용</a:t>
            </a:r>
            <a:r>
              <a:rPr lang="en-US" altLang="ko-KR"/>
              <a:t>(listen)</a:t>
            </a:r>
            <a:r>
              <a:rPr>
                <a:ea typeface="맑은 고딕" pitchFamily="50" charset="-127"/>
              </a:rPr>
              <a:t> 됩니다</a:t>
            </a:r>
            <a:r>
              <a:rPr lang="en-US" altLang="ko-KR"/>
              <a:t>.</a:t>
            </a:r>
          </a:p>
          <a:p>
            <a:pPr lvl="1"/>
            <a:r>
              <a:rPr>
                <a:ea typeface="맑은 고딕" pitchFamily="50" charset="-127"/>
              </a:rPr>
              <a:t>즉</a:t>
            </a:r>
            <a:r>
              <a:rPr lang="en-US" altLang="ko-KR"/>
              <a:t>, </a:t>
            </a:r>
            <a:r>
              <a:rPr>
                <a:ea typeface="맑은 고딕" pitchFamily="50" charset="-127"/>
              </a:rPr>
              <a:t>아래 설정에서 </a:t>
            </a:r>
            <a:r>
              <a:rPr lang="en-US" altLang="ko-KR"/>
              <a:t>JEUS</a:t>
            </a:r>
            <a:r>
              <a:rPr>
                <a:ea typeface="맑은 고딕" pitchFamily="50" charset="-127"/>
              </a:rPr>
              <a:t>와 연동하는 포트는 </a:t>
            </a:r>
            <a:r>
              <a:rPr lang="en-US" altLang="ko-KR"/>
              <a:t>9090, 9091</a:t>
            </a:r>
            <a:r>
              <a:rPr>
                <a:ea typeface="맑은 고딕" pitchFamily="50" charset="-127"/>
              </a:rPr>
              <a:t>이 사용됩니다</a:t>
            </a:r>
            <a:r>
              <a:rPr lang="en-US">
                <a:ea typeface="맑은 고딕" pitchFamily="50" charset="-127"/>
              </a:rPr>
              <a:t>.</a:t>
            </a:r>
          </a:p>
          <a:p>
            <a:pPr lvl="2"/>
            <a:r>
              <a:rPr lang="en-US" altLang="ko-KR"/>
              <a:t>9090 : HTH 0 </a:t>
            </a:r>
            <a:r>
              <a:rPr>
                <a:ea typeface="맑은 고딕" pitchFamily="50" charset="-127"/>
              </a:rPr>
              <a:t>사용</a:t>
            </a:r>
            <a:endParaRPr lang="en-US" altLang="ko-KR"/>
          </a:p>
          <a:p>
            <a:pPr lvl="2"/>
            <a:r>
              <a:rPr lang="en-US" altLang="ko-KR"/>
              <a:t>9091 : HTH 1 </a:t>
            </a:r>
            <a:r>
              <a:rPr>
                <a:ea typeface="맑은 고딕" pitchFamily="50" charset="-127"/>
              </a:rPr>
              <a:t>사용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349" y="2219256"/>
            <a:ext cx="2280304" cy="956865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2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	PORT = "8080",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	JSVPORT = 9090</a:t>
            </a:r>
            <a:endParaRPr kumimoji="0" lang="en-US" altLang="ko-K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375" y="2143125"/>
            <a:ext cx="2914650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bg1">
                    <a:lumMod val="50000"/>
                  </a:schemeClr>
                </a:solidFill>
              </a:rPr>
              <a:t>http://han.tmax.co.kr:</a:t>
            </a:r>
            <a:r>
              <a:rPr kumimoji="0" lang="en-US" altLang="ko-KR" dirty="0"/>
              <a:t>8080</a:t>
            </a:r>
            <a:endParaRPr kumimoji="0"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43250" y="2786063"/>
            <a:ext cx="2914650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bg1">
                    <a:lumMod val="50000"/>
                  </a:schemeClr>
                </a:solidFill>
              </a:rPr>
              <a:t>http://han.tmax.co.kr:</a:t>
            </a:r>
            <a:r>
              <a:rPr kumimoji="0" lang="en-US" altLang="ko-KR" dirty="0"/>
              <a:t>8888</a:t>
            </a:r>
            <a:endParaRPr kumimoji="0"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47657" y="2219256"/>
            <a:ext cx="2164888" cy="735266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>
                    <a:lumMod val="50000"/>
                  </a:schemeClr>
                </a:solidFill>
              </a:rPr>
              <a:t>host1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	PORT = "8888"</a:t>
            </a:r>
          </a:p>
        </p:txBody>
      </p:sp>
      <p:sp>
        <p:nvSpPr>
          <p:cNvPr id="11" name="설명선 2(강조선) 10"/>
          <p:cNvSpPr/>
          <p:nvPr/>
        </p:nvSpPr>
        <p:spPr>
          <a:xfrm>
            <a:off x="857250" y="2643188"/>
            <a:ext cx="1785938" cy="214312"/>
          </a:xfrm>
          <a:prstGeom prst="accentCallout2">
            <a:avLst>
              <a:gd name="adj1" fmla="val 27370"/>
              <a:gd name="adj2" fmla="val 99238"/>
              <a:gd name="adj3" fmla="val 24479"/>
              <a:gd name="adj4" fmla="val 245064"/>
              <a:gd name="adj5" fmla="val -33574"/>
              <a:gd name="adj6" fmla="val 2598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2" name="설명선 2(강조선) 11"/>
          <p:cNvSpPr/>
          <p:nvPr/>
        </p:nvSpPr>
        <p:spPr>
          <a:xfrm>
            <a:off x="5572125" y="2714625"/>
            <a:ext cx="1785938" cy="214313"/>
          </a:xfrm>
          <a:prstGeom prst="accentCallout2">
            <a:avLst>
              <a:gd name="adj1" fmla="val 27370"/>
              <a:gd name="adj2" fmla="val 99238"/>
              <a:gd name="adj3" fmla="val 33267"/>
              <a:gd name="adj4" fmla="val 43389"/>
              <a:gd name="adj5" fmla="val 120292"/>
              <a:gd name="adj6" fmla="val 303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1525357" y="5291090"/>
            <a:ext cx="2280304" cy="956865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2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	HTH = 2,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	JSVPORT = 9090</a:t>
            </a:r>
            <a:endParaRPr kumimoji="0" lang="en-US" altLang="ko-K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71697" name="그룹 34"/>
          <p:cNvGrpSpPr>
            <a:grpSpLocks/>
          </p:cNvGrpSpPr>
          <p:nvPr/>
        </p:nvGrpSpPr>
        <p:grpSpPr bwMode="auto">
          <a:xfrm>
            <a:off x="4286250" y="4643438"/>
            <a:ext cx="3143250" cy="1857375"/>
            <a:chOff x="4286248" y="4643446"/>
            <a:chExt cx="3143272" cy="1857388"/>
          </a:xfrm>
        </p:grpSpPr>
        <p:sp>
          <p:nvSpPr>
            <p:cNvPr id="21" name="타원 20"/>
            <p:cNvSpPr/>
            <p:nvPr/>
          </p:nvSpPr>
          <p:spPr>
            <a:xfrm>
              <a:off x="5072066" y="5572140"/>
              <a:ext cx="428628" cy="285752"/>
            </a:xfrm>
            <a:prstGeom prst="ellipse">
              <a:avLst/>
            </a:prstGeom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hth0</a:t>
              </a:r>
              <a:endParaRPr kumimoji="0" lang="ko-KR" altLang="en-US" sz="1100" dirty="0"/>
            </a:p>
          </p:txBody>
        </p:sp>
        <p:sp>
          <p:nvSpPr>
            <p:cNvPr id="26" name="타원 25"/>
            <p:cNvSpPr/>
            <p:nvPr/>
          </p:nvSpPr>
          <p:spPr>
            <a:xfrm>
              <a:off x="4500562" y="5429264"/>
              <a:ext cx="428628" cy="285752"/>
            </a:xfrm>
            <a:prstGeom prst="ellipse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htl</a:t>
              </a:r>
              <a:endParaRPr kumimoji="0" lang="ko-KR" altLang="en-US" sz="1100" dirty="0"/>
            </a:p>
          </p:txBody>
        </p:sp>
        <p:sp>
          <p:nvSpPr>
            <p:cNvPr id="27" name="타원 26"/>
            <p:cNvSpPr/>
            <p:nvPr/>
          </p:nvSpPr>
          <p:spPr>
            <a:xfrm>
              <a:off x="4500562" y="6143644"/>
              <a:ext cx="428628" cy="285752"/>
            </a:xfrm>
            <a:prstGeom prst="ellipse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wsm</a:t>
              </a:r>
              <a:endParaRPr kumimoji="0" lang="ko-KR" altLang="en-US" sz="1100" dirty="0"/>
            </a:p>
          </p:txBody>
        </p:sp>
        <p:sp>
          <p:nvSpPr>
            <p:cNvPr id="71714" name="TextBox 28"/>
            <p:cNvSpPr txBox="1">
              <a:spLocks noChangeArrowheads="1"/>
            </p:cNvSpPr>
            <p:nvPr/>
          </p:nvSpPr>
          <p:spPr bwMode="auto">
            <a:xfrm>
              <a:off x="5500694" y="5572140"/>
              <a:ext cx="119616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9090 port listen</a:t>
              </a:r>
              <a:endParaRPr kumimoji="0" lang="ko-KR" altLang="en-US" sz="1100"/>
            </a:p>
          </p:txBody>
        </p:sp>
        <p:sp>
          <p:nvSpPr>
            <p:cNvPr id="43" name="정육면체 42"/>
            <p:cNvSpPr/>
            <p:nvPr/>
          </p:nvSpPr>
          <p:spPr>
            <a:xfrm>
              <a:off x="4286248" y="4643446"/>
              <a:ext cx="3143272" cy="1857388"/>
            </a:xfrm>
            <a:prstGeom prst="cube">
              <a:avLst/>
            </a:prstGeom>
            <a:noFill/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44" name="정육면체 43"/>
            <p:cNvSpPr/>
            <p:nvPr/>
          </p:nvSpPr>
          <p:spPr>
            <a:xfrm>
              <a:off x="4286248" y="4786322"/>
              <a:ext cx="1214446" cy="214314"/>
            </a:xfrm>
            <a:prstGeom prst="cub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dirty="0" err="1">
                  <a:ln w="17780" cmpd="sng">
                    <a:solidFill>
                      <a:schemeClr val="accent1">
                        <a:tint val="3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63000"/>
                          <a:sat val="105000"/>
                        </a:schemeClr>
                      </a:gs>
                      <a:gs pos="90000">
                        <a:schemeClr val="accent1">
                          <a:shade val="50000"/>
                          <a:satMod val="100000"/>
                        </a:schemeClr>
                      </a:gs>
                    </a:gsLst>
                    <a:lin ang="5400000"/>
                  </a:gradFill>
                  <a:effectLst>
                    <a:outerShdw blurRad="55000" dist="50800" dir="5400000" algn="tl">
                      <a:srgbClr val="000000">
                        <a:alpha val="33000"/>
                      </a:srgbClr>
                    </a:outerShdw>
                  </a:effectLst>
                </a:rPr>
                <a:t>WebtoB</a:t>
              </a: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45" name="타원 44"/>
            <p:cNvSpPr/>
            <p:nvPr/>
          </p:nvSpPr>
          <p:spPr>
            <a:xfrm>
              <a:off x="5072066" y="5929330"/>
              <a:ext cx="428628" cy="285752"/>
            </a:xfrm>
            <a:prstGeom prst="ellipse">
              <a:avLst/>
            </a:prstGeom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hth1</a:t>
              </a:r>
              <a:endParaRPr kumimoji="0" lang="ko-KR" altLang="en-US" sz="1100" dirty="0"/>
            </a:p>
          </p:txBody>
        </p:sp>
        <p:sp>
          <p:nvSpPr>
            <p:cNvPr id="71720" name="TextBox 45"/>
            <p:cNvSpPr txBox="1">
              <a:spLocks noChangeArrowheads="1"/>
            </p:cNvSpPr>
            <p:nvPr/>
          </p:nvSpPr>
          <p:spPr bwMode="auto">
            <a:xfrm>
              <a:off x="5500694" y="5929330"/>
              <a:ext cx="119616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9091 port listen</a:t>
              </a:r>
              <a:endParaRPr kumimoji="0" lang="ko-KR" altLang="en-US" sz="1100"/>
            </a:p>
          </p:txBody>
        </p:sp>
        <p:sp>
          <p:nvSpPr>
            <p:cNvPr id="71721" name="TextBox 46"/>
            <p:cNvSpPr txBox="1">
              <a:spLocks noChangeArrowheads="1"/>
            </p:cNvSpPr>
            <p:nvPr/>
          </p:nvSpPr>
          <p:spPr bwMode="auto">
            <a:xfrm>
              <a:off x="4286248" y="5143512"/>
              <a:ext cx="119616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8080 port listen</a:t>
              </a:r>
              <a:endParaRPr kumimoji="0" lang="ko-KR" altLang="en-US" sz="1100"/>
            </a:p>
          </p:txBody>
        </p:sp>
      </p:grpSp>
      <p:sp>
        <p:nvSpPr>
          <p:cNvPr id="24" name="타원 23"/>
          <p:cNvSpPr/>
          <p:nvPr/>
        </p:nvSpPr>
        <p:spPr>
          <a:xfrm>
            <a:off x="5715000" y="5786438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3857625" y="6000750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28" name="Shape 71"/>
          <p:cNvCxnSpPr>
            <a:stCxn id="25" idx="6"/>
            <a:endCxn id="24" idx="2"/>
          </p:cNvCxnSpPr>
          <p:nvPr/>
        </p:nvCxnSpPr>
        <p:spPr>
          <a:xfrm flipV="1">
            <a:off x="4000500" y="5857875"/>
            <a:ext cx="1714500" cy="214313"/>
          </a:xfrm>
          <a:prstGeom prst="bentConnector3">
            <a:avLst>
              <a:gd name="adj1" fmla="val 50000"/>
            </a:avLst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01" name="TextBox 29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sp>
        <p:nvSpPr>
          <p:cNvPr id="71702" name="TextBox 31"/>
          <p:cNvSpPr>
            <a:spLocks/>
          </p:cNvSpPr>
          <p:nvPr/>
        </p:nvSpPr>
        <p:spPr bwMode="auto">
          <a:xfrm>
            <a:off x="6715125" y="3143250"/>
            <a:ext cx="2217738" cy="261938"/>
          </a:xfrm>
          <a:prstGeom prst="borderCallout2">
            <a:avLst>
              <a:gd name="adj1" fmla="val -6736"/>
              <a:gd name="adj2" fmla="val 53329"/>
              <a:gd name="adj3" fmla="val -42505"/>
              <a:gd name="adj4" fmla="val 62907"/>
              <a:gd name="adj5" fmla="val -103602"/>
              <a:gd name="adj6" fmla="val 67727"/>
            </a:avLst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가상 호스트 웹 서비스 포트번호</a:t>
            </a:r>
          </a:p>
        </p:txBody>
      </p:sp>
      <p:sp>
        <p:nvSpPr>
          <p:cNvPr id="71703" name="TextBox 32"/>
          <p:cNvSpPr>
            <a:spLocks/>
          </p:cNvSpPr>
          <p:nvPr/>
        </p:nvSpPr>
        <p:spPr bwMode="auto">
          <a:xfrm>
            <a:off x="2000250" y="3357563"/>
            <a:ext cx="1431925" cy="261937"/>
          </a:xfrm>
          <a:prstGeom prst="borderCallout2">
            <a:avLst>
              <a:gd name="adj1" fmla="val -6736"/>
              <a:gd name="adj2" fmla="val 53329"/>
              <a:gd name="adj3" fmla="val -45931"/>
              <a:gd name="adj4" fmla="val 32852"/>
              <a:gd name="adj5" fmla="val -96745"/>
              <a:gd name="adj6" fmla="val 24523"/>
            </a:avLst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JEUS </a:t>
            </a:r>
            <a:r>
              <a:rPr kumimoji="0" lang="ko-KR" altLang="en-US" sz="1100"/>
              <a:t>연동 포트번호</a:t>
            </a:r>
          </a:p>
        </p:txBody>
      </p:sp>
      <p:sp>
        <p:nvSpPr>
          <p:cNvPr id="71704" name="TextBox 33"/>
          <p:cNvSpPr>
            <a:spLocks/>
          </p:cNvSpPr>
          <p:nvPr/>
        </p:nvSpPr>
        <p:spPr bwMode="auto">
          <a:xfrm>
            <a:off x="500063" y="3357563"/>
            <a:ext cx="1431925" cy="261937"/>
          </a:xfrm>
          <a:prstGeom prst="borderCallout2">
            <a:avLst>
              <a:gd name="adj1" fmla="val -6736"/>
              <a:gd name="adj2" fmla="val 53329"/>
              <a:gd name="adj3" fmla="val -52782"/>
              <a:gd name="adj4" fmla="val 97343"/>
              <a:gd name="adj5" fmla="val -175565"/>
              <a:gd name="adj6" fmla="val 110926"/>
            </a:avLst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웹 서비스 포트번호</a:t>
            </a:r>
          </a:p>
        </p:txBody>
      </p:sp>
    </p:spTree>
    <p:extLst>
      <p:ext uri="{BB962C8B-B14F-4D97-AF65-F5344CB8AC3E}">
        <p14:creationId xmlns:p14="http://schemas.microsoft.com/office/powerpoint/2010/main" val="402097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port </a:t>
            </a:r>
            <a:r>
              <a:rPr>
                <a:ea typeface="맑은 고딕" pitchFamily="50" charset="-127"/>
              </a:rPr>
              <a:t>설정</a:t>
            </a:r>
            <a:r>
              <a:rPr lang="en-US" altLang="ko-KR"/>
              <a:t>(2)</a:t>
            </a:r>
            <a:endParaRPr>
              <a:ea typeface="맑은 고딕" pitchFamily="50" charset="-127"/>
            </a:endParaRPr>
          </a:p>
        </p:txBody>
      </p:sp>
      <p:sp>
        <p:nvSpPr>
          <p:cNvPr id="72707" name="내용 개체 틀 7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 dirty="0"/>
              <a:t>UNIX/</a:t>
            </a:r>
            <a:r>
              <a:rPr lang="en-US" altLang="ko-KR" dirty="0" err="1"/>
              <a:t>Linux</a:t>
            </a:r>
            <a:r>
              <a:rPr dirty="0" err="1">
                <a:ea typeface="맑은 고딕" pitchFamily="50" charset="-127"/>
              </a:rPr>
              <a:t>에서</a:t>
            </a:r>
            <a:r>
              <a:rPr dirty="0">
                <a:ea typeface="맑은 고딕" pitchFamily="50" charset="-127"/>
              </a:rPr>
              <a:t> 웹 </a:t>
            </a:r>
            <a:r>
              <a:rPr dirty="0" err="1">
                <a:ea typeface="맑은 고딕" pitchFamily="50" charset="-127"/>
              </a:rPr>
              <a:t>서비스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포트번호로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80</a:t>
            </a:r>
            <a:r>
              <a:rPr dirty="0">
                <a:ea typeface="맑은 고딕" pitchFamily="50" charset="-127"/>
              </a:rPr>
              <a:t>을 </a:t>
            </a:r>
            <a:r>
              <a:rPr dirty="0" err="1">
                <a:ea typeface="맑은 고딕" pitchFamily="50" charset="-127"/>
              </a:rPr>
              <a:t>사용하기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위해서는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root </a:t>
            </a:r>
            <a:r>
              <a:rPr dirty="0" err="1">
                <a:ea typeface="맑은 고딕" pitchFamily="50" charset="-127"/>
              </a:rPr>
              <a:t>권한이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필요합니다</a:t>
            </a:r>
            <a:r>
              <a:rPr lang="en-US" dirty="0">
                <a:ea typeface="맑은 고딕" pitchFamily="50" charset="-127"/>
              </a:rPr>
              <a:t>.</a:t>
            </a:r>
            <a:endParaRPr lang="en-US" altLang="ko-KR" dirty="0"/>
          </a:p>
          <a:p>
            <a:pPr lvl="1"/>
            <a:r>
              <a:rPr lang="en-US" altLang="ko-KR" dirty="0"/>
              <a:t>root </a:t>
            </a:r>
            <a:r>
              <a:rPr lang="en-US" altLang="ko-KR" dirty="0" err="1"/>
              <a:t>ID</a:t>
            </a:r>
            <a:r>
              <a:rPr dirty="0" err="1">
                <a:ea typeface="맑은 고딕" pitchFamily="50" charset="-127"/>
              </a:rPr>
              <a:t>에서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htl</a:t>
            </a:r>
            <a:r>
              <a:rPr lang="en-US" altLang="ko-KR" dirty="0"/>
              <a:t>(listener) </a:t>
            </a:r>
            <a:r>
              <a:rPr dirty="0" err="1">
                <a:ea typeface="맑은 고딕" pitchFamily="50" charset="-127"/>
              </a:rPr>
              <a:t>파일의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owner</a:t>
            </a:r>
            <a:r>
              <a:rPr dirty="0" err="1">
                <a:ea typeface="맑은 고딕" pitchFamily="50" charset="-127"/>
              </a:rPr>
              <a:t>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변경</a:t>
            </a:r>
            <a:r>
              <a:rPr lang="en-US" altLang="ko-KR" dirty="0"/>
              <a:t>(root)</a:t>
            </a:r>
            <a:r>
              <a:rPr dirty="0" err="1">
                <a:ea typeface="맑은 고딕" pitchFamily="50" charset="-127"/>
              </a:rPr>
              <a:t>하고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setuid</a:t>
            </a:r>
            <a:r>
              <a:rPr dirty="0" err="1">
                <a:ea typeface="맑은 고딕" pitchFamily="50" charset="-127"/>
              </a:rPr>
              <a:t>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설정합니다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lvl="1"/>
            <a:r>
              <a:rPr lang="en-US" altLang="ko-KR" dirty="0" err="1"/>
              <a:t>htl</a:t>
            </a:r>
            <a:r>
              <a:rPr dirty="0" err="1">
                <a:ea typeface="맑은 고딕" pitchFamily="50" charset="-127"/>
              </a:rPr>
              <a:t>을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root </a:t>
            </a:r>
            <a:r>
              <a:rPr dirty="0" err="1">
                <a:ea typeface="맑은 고딕" pitchFamily="50" charset="-127"/>
              </a:rPr>
              <a:t>권한으로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실행하면서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일반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ID</a:t>
            </a:r>
            <a:r>
              <a:rPr dirty="0" err="1">
                <a:ea typeface="맑은 고딕" pitchFamily="50" charset="-127"/>
              </a:rPr>
              <a:t>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관리</a:t>
            </a:r>
            <a:r>
              <a:rPr lang="en-US" altLang="ko-KR" dirty="0"/>
              <a:t>/</a:t>
            </a:r>
            <a:r>
              <a:rPr dirty="0" err="1">
                <a:ea typeface="맑은 고딕" pitchFamily="50" charset="-127"/>
              </a:rPr>
              <a:t>운영을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하기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위해서는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IPCPerm</a:t>
            </a:r>
            <a:r>
              <a:rPr dirty="0" err="1">
                <a:ea typeface="맑은 고딕" pitchFamily="50" charset="-127"/>
              </a:rPr>
              <a:t>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설정</a:t>
            </a:r>
            <a:endParaRPr lang="en-US" altLang="ko-KR" dirty="0"/>
          </a:p>
          <a:p>
            <a:pPr lvl="2"/>
            <a:r>
              <a:rPr lang="en-US" altLang="ko-KR" dirty="0"/>
              <a:t>IPC(inter-process communication): </a:t>
            </a:r>
            <a:r>
              <a:rPr dirty="0" err="1">
                <a:ea typeface="맑은 고딕" pitchFamily="50" charset="-127"/>
              </a:rPr>
              <a:t>프로세스간의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내부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통신</a:t>
            </a:r>
            <a:endParaRPr lang="en-US" altLang="ko-KR" dirty="0"/>
          </a:p>
          <a:p>
            <a:pPr lvl="2"/>
            <a:r>
              <a:rPr lang="en-US" altLang="ko-KR" dirty="0"/>
              <a:t>path </a:t>
            </a:r>
            <a:r>
              <a:rPr dirty="0" err="1">
                <a:ea typeface="맑은 고딕" pitchFamily="50" charset="-127"/>
              </a:rPr>
              <a:t>디렉토리에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프로세스간의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내부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통신을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위한</a:t>
            </a:r>
            <a:r>
              <a:rPr dirty="0">
                <a:ea typeface="맑은 고딕" pitchFamily="50" charset="-127"/>
              </a:rPr>
              <a:t> </a:t>
            </a:r>
            <a:r>
              <a:rPr lang="en-US" dirty="0">
                <a:ea typeface="맑은 고딕" pitchFamily="50" charset="-127"/>
              </a:rPr>
              <a:t>n</a:t>
            </a:r>
            <a:r>
              <a:rPr lang="en-US" altLang="ko-KR" dirty="0"/>
              <a:t>amed-</a:t>
            </a:r>
            <a:r>
              <a:rPr lang="en-US" altLang="ko-KR" dirty="0" err="1"/>
              <a:t>pipe</a:t>
            </a:r>
            <a:r>
              <a:rPr dirty="0" err="1">
                <a:ea typeface="맑은 고딕" pitchFamily="50" charset="-127"/>
              </a:rPr>
              <a:t>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생성됨</a:t>
            </a:r>
            <a:endParaRPr dirty="0">
              <a:ea typeface="맑은 고딕" pitchFamily="50" charset="-127"/>
            </a:endParaRPr>
          </a:p>
        </p:txBody>
      </p:sp>
      <p:sp>
        <p:nvSpPr>
          <p:cNvPr id="72708" name="TextBox 19"/>
          <p:cNvSpPr txBox="1">
            <a:spLocks noChangeArrowheads="1"/>
          </p:cNvSpPr>
          <p:nvPr/>
        </p:nvSpPr>
        <p:spPr bwMode="auto">
          <a:xfrm>
            <a:off x="928688" y="1500188"/>
            <a:ext cx="7358062" cy="25607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$ </a:t>
            </a:r>
            <a:r>
              <a:rPr kumimoji="0" lang="en-US" altLang="ko-KR" sz="1100" dirty="0" err="1"/>
              <a:t>su</a:t>
            </a:r>
            <a:r>
              <a:rPr kumimoji="0" lang="en-US" altLang="ko-KR" sz="1100" dirty="0"/>
              <a:t>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Password: *****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</a:t>
            </a:r>
            <a:r>
              <a:rPr kumimoji="0" lang="en-US" altLang="ko-KR" sz="1100" dirty="0" err="1"/>
              <a:t>whoami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root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cd {</a:t>
            </a:r>
            <a:r>
              <a:rPr kumimoji="0" lang="en-US" altLang="ko-KR" sz="1100" i="1" dirty="0" err="1"/>
              <a:t>WebtoB</a:t>
            </a:r>
            <a:r>
              <a:rPr kumimoji="0" lang="ko-KR" altLang="en-US" sz="1100" i="1" dirty="0" err="1"/>
              <a:t>디렉토리</a:t>
            </a:r>
            <a:r>
              <a:rPr kumimoji="0" lang="en-US" altLang="ko-KR" sz="1100" dirty="0"/>
              <a:t>}/bin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</a:t>
            </a:r>
            <a:r>
              <a:rPr kumimoji="0" lang="en-US" altLang="ko-KR" sz="1100" dirty="0" err="1"/>
              <a:t>chown</a:t>
            </a:r>
            <a:r>
              <a:rPr kumimoji="0" lang="en-US" altLang="ko-KR" sz="1100" dirty="0"/>
              <a:t> </a:t>
            </a:r>
            <a:r>
              <a:rPr kumimoji="0" lang="en-US" altLang="ko-KR" sz="1100" dirty="0" err="1"/>
              <a:t>root:sys</a:t>
            </a:r>
            <a:r>
              <a:rPr kumimoji="0" lang="en-US" altLang="ko-KR" sz="1100" dirty="0"/>
              <a:t> </a:t>
            </a:r>
            <a:r>
              <a:rPr kumimoji="0" lang="en-US" altLang="ko-KR" sz="1100" dirty="0" err="1"/>
              <a:t>htl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</a:t>
            </a:r>
            <a:r>
              <a:rPr kumimoji="0" lang="en-US" altLang="ko-KR" sz="1100" dirty="0" err="1"/>
              <a:t>chmod</a:t>
            </a:r>
            <a:r>
              <a:rPr kumimoji="0" lang="en-US" altLang="ko-KR" sz="1100" dirty="0"/>
              <a:t> +s </a:t>
            </a:r>
            <a:r>
              <a:rPr kumimoji="0" lang="en-US" altLang="ko-KR" sz="1100" dirty="0" err="1"/>
              <a:t>htl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</a:t>
            </a:r>
            <a:r>
              <a:rPr kumimoji="0" lang="en-US" altLang="ko-KR" sz="1100" dirty="0" err="1"/>
              <a:t>ls</a:t>
            </a:r>
            <a:r>
              <a:rPr kumimoji="0" lang="en-US" altLang="ko-KR" sz="1100" dirty="0"/>
              <a:t> –l </a:t>
            </a:r>
            <a:r>
              <a:rPr kumimoji="0" lang="en-US" altLang="ko-KR" sz="1100" dirty="0" err="1"/>
              <a:t>htl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nl-NL" altLang="ko-KR" sz="1100" dirty="0"/>
              <a:t>-rwsr-sr-x   1 root       sys         227976 2009.01.01   htl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# </a:t>
            </a:r>
            <a:r>
              <a:rPr kumimoji="0" lang="en-US" altLang="ko-KR" sz="1100" dirty="0" err="1"/>
              <a:t>su</a:t>
            </a:r>
            <a:r>
              <a:rPr kumimoji="0" lang="en-US" altLang="ko-KR" sz="1100" dirty="0"/>
              <a:t> – </a:t>
            </a:r>
            <a:r>
              <a:rPr kumimoji="0" lang="en-US" altLang="ko-KR" sz="1100" dirty="0" err="1"/>
              <a:t>tmax</a:t>
            </a:r>
            <a:r>
              <a:rPr kumimoji="0" lang="en-US" altLang="ko-KR" sz="1100" dirty="0"/>
              <a:t> (</a:t>
            </a:r>
            <a:r>
              <a:rPr kumimoji="0" lang="en-US" altLang="ko-KR" sz="1100" dirty="0" err="1"/>
              <a:t>WebtoB</a:t>
            </a:r>
            <a:r>
              <a:rPr kumimoji="0" lang="en-US" altLang="ko-KR" sz="1100" dirty="0"/>
              <a:t> </a:t>
            </a:r>
            <a:r>
              <a:rPr kumimoji="0" lang="ko-KR" altLang="en-US" sz="1100" dirty="0"/>
              <a:t>운영 </a:t>
            </a:r>
            <a:r>
              <a:rPr kumimoji="0" lang="en-US" altLang="ko-KR" sz="1100" dirty="0"/>
              <a:t>ID)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$ </a:t>
            </a:r>
            <a:r>
              <a:rPr kumimoji="0" lang="en-US" altLang="ko-KR" sz="1100" dirty="0" err="1"/>
              <a:t>wsboot</a:t>
            </a:r>
            <a:endParaRPr kumimoji="0" lang="ko-KR" altLang="en-US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1357290" y="5000636"/>
            <a:ext cx="3143272" cy="1181862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u="sng" dirty="0" err="1"/>
              <a:t>http.m</a:t>
            </a:r>
            <a:endParaRPr kumimoji="0" lang="en-US" altLang="ko-KR" sz="1200" u="sng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/>
              <a:t>*</a:t>
            </a:r>
            <a:r>
              <a:rPr kumimoji="0" lang="en-US" altLang="ko-KR" sz="1100" dirty="0"/>
              <a:t>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	PORT = "80",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	</a:t>
            </a:r>
            <a:r>
              <a:rPr kumimoji="0" lang="en-US" altLang="ko-KR" sz="1100" dirty="0" err="1"/>
              <a:t>IPCPerm</a:t>
            </a:r>
            <a:r>
              <a:rPr kumimoji="0" lang="en-US" altLang="ko-KR" sz="1100" dirty="0"/>
              <a:t> = 0777</a:t>
            </a:r>
          </a:p>
        </p:txBody>
      </p:sp>
      <p:sp>
        <p:nvSpPr>
          <p:cNvPr id="72712" name="TextBox 8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39842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Domain Administration Server(DAS)</a:t>
            </a:r>
            <a:endParaRPr lang="ko-KR" altLang="en-US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는 도메인을 관리하는 서버로 도메인에서 오로지 하나만 존재합니다</a:t>
            </a:r>
            <a:r>
              <a:rPr lang="en-US" altLang="ko-KR" dirty="0" smtClean="0"/>
              <a:t>.</a:t>
            </a:r>
          </a:p>
          <a:p>
            <a:pPr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의 역할은 도메인 설정을 관리하고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도메인에 속하는 </a:t>
            </a:r>
            <a:r>
              <a:rPr lang="en-US" altLang="ko-KR" dirty="0" smtClean="0"/>
              <a:t>MS </a:t>
            </a:r>
            <a:r>
              <a:rPr lang="ko-KR" altLang="en-US" dirty="0" smtClean="0"/>
              <a:t>및 애플리케이션을 관리하고 제어합니다</a:t>
            </a:r>
            <a:r>
              <a:rPr lang="en-US" altLang="ko-KR" dirty="0" smtClean="0"/>
              <a:t>.</a:t>
            </a:r>
          </a:p>
          <a:p>
            <a:pPr>
              <a:buClr>
                <a:srgbClr val="5F5F5F"/>
              </a:buClr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주요 서비스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동적 설정 반영 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도메인 애플리케이션 관리 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도메인 데이터소스 관리 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클러스터 관리 서비스</a:t>
            </a:r>
            <a:endParaRPr lang="en-US" altLang="ko-KR" dirty="0" smtClean="0"/>
          </a:p>
          <a:p>
            <a:pPr lvl="1" eaLnBrk="1" hangingPunct="1"/>
            <a:r>
              <a:rPr lang="en-US" altLang="ko-KR" dirty="0" smtClean="0"/>
              <a:t>Managed Server(MS)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>
              <a:buClr>
                <a:srgbClr val="5F5F5F"/>
              </a:buClr>
            </a:pPr>
            <a:endParaRPr lang="en-US" altLang="ko-KR" dirty="0" smtClean="0"/>
          </a:p>
          <a:p>
            <a:pPr algn="l"/>
            <a:r>
              <a:rPr lang="en-US" altLang="ko-KR" dirty="0" smtClean="0"/>
              <a:t> DAS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MS</a:t>
            </a:r>
            <a:r>
              <a:rPr lang="ko-KR" altLang="en-US" dirty="0" smtClean="0"/>
              <a:t>의 역할을 할 수 있으나 이를 권장하지 않습니다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개발서버나 소규모의 운영서버의 경우에는 도메인에 </a:t>
            </a:r>
            <a:r>
              <a:rPr lang="en-US" altLang="ko-KR" dirty="0" smtClean="0"/>
              <a:t>DAS </a:t>
            </a:r>
            <a:r>
              <a:rPr lang="ko-KR" altLang="en-US" dirty="0" smtClean="0"/>
              <a:t>하나만 존재하더라도 서비스에 무리가 없을 수 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경우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는 관리의 역할만 할 수 있도록 두고 애플리케이션 서비스를 하는 </a:t>
            </a:r>
            <a:r>
              <a:rPr lang="en-US" altLang="ko-KR" dirty="0" smtClean="0"/>
              <a:t>MS</a:t>
            </a:r>
            <a:r>
              <a:rPr lang="ko-KR" altLang="en-US" dirty="0" smtClean="0"/>
              <a:t>를 별도로 두는 것이 일반적입니다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/>
          <p:cNvSpPr txBox="1"/>
          <p:nvPr/>
        </p:nvSpPr>
        <p:spPr>
          <a:xfrm>
            <a:off x="2551385" y="5786454"/>
            <a:ext cx="5110694" cy="830997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*URI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uri_home	Uri = "/", SvrType = JSV, SvrName = </a:t>
            </a:r>
            <a:r>
              <a:rPr kumimoji="0" lang="en-US" altLang="ko-KR" sz="1000" dirty="0">
                <a:solidFill>
                  <a:schemeClr val="tx1"/>
                </a:solidFill>
              </a:rPr>
              <a:t>"</a:t>
            </a:r>
            <a:r>
              <a:rPr kumimoji="0" lang="it-IT" altLang="ko-KR" sz="1000" dirty="0">
                <a:solidFill>
                  <a:schemeClr val="tx1"/>
                </a:solidFill>
              </a:rPr>
              <a:t>mail</a:t>
            </a:r>
            <a:r>
              <a:rPr kumimoji="0" lang="en-US" altLang="ko-KR" sz="1000" dirty="0">
                <a:solidFill>
                  <a:schemeClr val="tx1"/>
                </a:solidFill>
              </a:rPr>
              <a:t>",  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VHostName</a:t>
            </a:r>
            <a:r>
              <a:rPr kumimoji="0" lang="en-US" altLang="ko-KR" sz="1000" dirty="0">
                <a:solidFill>
                  <a:schemeClr val="tx1"/>
                </a:solidFill>
              </a:rPr>
              <a:t> = "host1"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uri_board	Uri = "/", SvrType = JSV, SvrName = </a:t>
            </a:r>
            <a:r>
              <a:rPr kumimoji="0" lang="en-US" altLang="ko-KR" sz="1000" dirty="0">
                <a:solidFill>
                  <a:schemeClr val="tx1"/>
                </a:solidFill>
              </a:rPr>
              <a:t>"</a:t>
            </a:r>
            <a:r>
              <a:rPr kumimoji="0" lang="it-IT" altLang="ko-KR" sz="1000" dirty="0">
                <a:solidFill>
                  <a:schemeClr val="tx1"/>
                </a:solidFill>
              </a:rPr>
              <a:t>board</a:t>
            </a:r>
            <a:r>
              <a:rPr kumimoji="0" lang="en-US" altLang="ko-KR" sz="1000" dirty="0">
                <a:solidFill>
                  <a:schemeClr val="tx1"/>
                </a:solidFill>
              </a:rPr>
              <a:t>",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VHostName</a:t>
            </a:r>
            <a:r>
              <a:rPr kumimoji="0" lang="en-US" altLang="ko-KR" sz="1000" dirty="0">
                <a:solidFill>
                  <a:schemeClr val="tx1"/>
                </a:solidFill>
              </a:rPr>
              <a:t> = "host2"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000" dirty="0">
                <a:solidFill>
                  <a:schemeClr val="tx1"/>
                </a:solidFill>
              </a:rPr>
              <a:t>uri_exam	Uri = "/", SvrType = JSV, SvrName = </a:t>
            </a:r>
            <a:r>
              <a:rPr kumimoji="0" lang="en-US" altLang="ko-KR" sz="1000" dirty="0">
                <a:solidFill>
                  <a:schemeClr val="tx1"/>
                </a:solidFill>
              </a:rPr>
              <a:t>"</a:t>
            </a:r>
            <a:r>
              <a:rPr kumimoji="0" lang="it-IT" altLang="ko-KR" sz="1000" dirty="0">
                <a:solidFill>
                  <a:schemeClr val="tx1"/>
                </a:solidFill>
              </a:rPr>
              <a:t>mail</a:t>
            </a:r>
            <a:r>
              <a:rPr kumimoji="0" lang="en-US" altLang="ko-KR" sz="1000" dirty="0">
                <a:solidFill>
                  <a:schemeClr val="tx1"/>
                </a:solidFill>
              </a:rPr>
              <a:t>"</a:t>
            </a:r>
            <a:endParaRPr kumimoji="0" lang="it-IT" altLang="ko-KR" sz="1000" dirty="0">
              <a:solidFill>
                <a:schemeClr val="tx1"/>
              </a:solidFill>
            </a:endParaRPr>
          </a:p>
        </p:txBody>
      </p:sp>
      <p:sp>
        <p:nvSpPr>
          <p:cNvPr id="737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Virtual Host – </a:t>
            </a:r>
            <a:r>
              <a:rPr>
                <a:ea typeface="맑은 고딕" pitchFamily="50" charset="-127"/>
              </a:rPr>
              <a:t>도메인</a:t>
            </a:r>
            <a:r>
              <a:rPr lang="en-US" altLang="ko-KR"/>
              <a:t>/</a:t>
            </a:r>
            <a:r>
              <a:rPr>
                <a:ea typeface="맑은 고딕" pitchFamily="50" charset="-127"/>
              </a:rPr>
              <a:t>포트 추가</a:t>
            </a:r>
          </a:p>
        </p:txBody>
      </p:sp>
      <p:sp>
        <p:nvSpPr>
          <p:cNvPr id="73734" name="내용 개체 틀 81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lvl="1"/>
            <a:r>
              <a:rPr dirty="0" err="1">
                <a:ea typeface="맑은 고딕" pitchFamily="50" charset="-127"/>
              </a:rPr>
              <a:t>하나의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Web </a:t>
            </a:r>
            <a:r>
              <a:rPr lang="en-US" altLang="ko-KR" dirty="0" err="1"/>
              <a:t>Server</a:t>
            </a:r>
            <a:r>
              <a:rPr dirty="0" err="1">
                <a:ea typeface="맑은 고딕" pitchFamily="50" charset="-127"/>
              </a:rPr>
              <a:t>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이용하여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마치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여러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대의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Web </a:t>
            </a:r>
            <a:r>
              <a:rPr lang="en-US" altLang="ko-KR" dirty="0" err="1"/>
              <a:t>Server</a:t>
            </a:r>
            <a:r>
              <a:rPr dirty="0" err="1">
                <a:ea typeface="맑은 고딕" pitchFamily="50" charset="-127"/>
              </a:rPr>
              <a:t>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운영되고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있는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것과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같은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효과를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내는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기능</a:t>
            </a:r>
            <a:endParaRPr lang="en-US" altLang="ko-KR" dirty="0"/>
          </a:p>
          <a:p>
            <a:pPr lvl="1"/>
            <a:r>
              <a:rPr dirty="0" err="1">
                <a:ea typeface="맑은 고딕" pitchFamily="50" charset="-127"/>
              </a:rPr>
              <a:t>하나의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IP</a:t>
            </a:r>
            <a:r>
              <a:rPr dirty="0" err="1">
                <a:ea typeface="맑은 고딕" pitchFamily="50" charset="-127"/>
              </a:rPr>
              <a:t>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사용하면서도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서비스를</a:t>
            </a:r>
            <a:r>
              <a:rPr dirty="0">
                <a:ea typeface="맑은 고딕" pitchFamily="50" charset="-127"/>
              </a:rPr>
              <a:t> 몇 </a:t>
            </a:r>
            <a:r>
              <a:rPr dirty="0" err="1">
                <a:ea typeface="맑은 고딕" pitchFamily="50" charset="-127"/>
              </a:rPr>
              <a:t>개의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도메인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이름</a:t>
            </a:r>
            <a:r>
              <a:rPr lang="en-US" altLang="ko-KR" dirty="0"/>
              <a:t>/</a:t>
            </a:r>
            <a:r>
              <a:rPr dirty="0" err="1">
                <a:ea typeface="맑은 고딕" pitchFamily="50" charset="-127"/>
              </a:rPr>
              <a:t>포트</a:t>
            </a:r>
            <a:r>
              <a:rPr lang="en-US" altLang="ko-KR" dirty="0"/>
              <a:t> </a:t>
            </a:r>
            <a:r>
              <a:rPr dirty="0" err="1">
                <a:ea typeface="맑은 고딕" pitchFamily="50" charset="-127"/>
              </a:rPr>
              <a:t>번호로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분리하여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제공</a:t>
            </a:r>
            <a:endParaRPr dirty="0">
              <a:ea typeface="맑은 고딕" pitchFamily="50" charset="-127"/>
            </a:endParaRPr>
          </a:p>
          <a:p>
            <a:endParaRPr dirty="0">
              <a:ea typeface="맑은 고딕" pitchFamily="50" charset="-127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19466" y="4411917"/>
            <a:ext cx="5144357" cy="1366784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*SVRGROUP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/>
              <a:t>jsvg_mail</a:t>
            </a:r>
            <a:r>
              <a:rPr kumimoji="0" lang="en-US" altLang="ko-KR" sz="1000" dirty="0"/>
              <a:t>	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NODENAME = "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", </a:t>
            </a:r>
            <a:r>
              <a:rPr kumimoji="0" lang="en-US" altLang="ko-KR" sz="1000" dirty="0" err="1"/>
              <a:t>SvrType</a:t>
            </a:r>
            <a:r>
              <a:rPr kumimoji="0" lang="en-US" altLang="ko-KR" sz="1000" dirty="0"/>
              <a:t> = JSV,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VHostName</a:t>
            </a:r>
            <a:r>
              <a:rPr kumimoji="0" lang="en-US" altLang="ko-KR" sz="1000" dirty="0">
                <a:solidFill>
                  <a:schemeClr val="tx1"/>
                </a:solidFill>
              </a:rPr>
              <a:t> = "host1"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/>
              <a:t>jsvg_board</a:t>
            </a:r>
            <a:r>
              <a:rPr kumimoji="0" lang="en-US" altLang="ko-KR" sz="1000" dirty="0"/>
              <a:t>	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NODENAME = "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", </a:t>
            </a:r>
            <a:r>
              <a:rPr kumimoji="0" lang="en-US" altLang="ko-KR" sz="1000" dirty="0" err="1"/>
              <a:t>SvrType</a:t>
            </a:r>
            <a:r>
              <a:rPr kumimoji="0" lang="en-US" altLang="ko-KR" sz="1000" dirty="0"/>
              <a:t> = JSV,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VHostName</a:t>
            </a:r>
            <a:r>
              <a:rPr kumimoji="0" lang="en-US" altLang="ko-KR" sz="1000" dirty="0">
                <a:solidFill>
                  <a:schemeClr val="tx1"/>
                </a:solidFill>
              </a:rPr>
              <a:t> = "host2"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*SERVER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tx1"/>
                </a:solidFill>
              </a:rPr>
              <a:t>MyGroup</a:t>
            </a:r>
            <a:r>
              <a:rPr kumimoji="0" lang="en-US" altLang="ko-KR" sz="1000" dirty="0">
                <a:solidFill>
                  <a:schemeClr val="tx1"/>
                </a:solidFill>
              </a:rPr>
              <a:t>	SVGNAME =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jsvg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        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MinProc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2,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MaxProc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10,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ASQCount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mail	SVGNAME =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jsvg_mail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  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MinProc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2,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MaxProc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10,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ASQCount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board	SVGNAME =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jsvg_board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MinProc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2,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MaxProc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10, 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ASQCount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= 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17166" y="1785926"/>
            <a:ext cx="3890809" cy="2659446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PORT = "80"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host1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HOSTNAME="mail.tmax.co.kr"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HOSTALIAS="mail.tmax.com"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DOCROOT="C:/TmaxSoft/WebtoB/docs/mail",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NODENAME="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PORT = "80"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host2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HOSTNAME="board.tmax.co.kr"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 	</a:t>
            </a:r>
            <a:r>
              <a:rPr kumimoji="0" lang="en-US" altLang="ko-KR" sz="1000" dirty="0">
                <a:solidFill>
                  <a:schemeClr val="tx1"/>
                </a:solidFill>
              </a:rPr>
              <a:t>HOSTALIAS="board.tmax.com,123.234.123.234"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DOCROOT="C:/TmaxSoft/WebtoB/docs/board",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NODENAME="</a:t>
            </a: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PORT = "8080"</a:t>
            </a:r>
          </a:p>
        </p:txBody>
      </p:sp>
      <p:grpSp>
        <p:nvGrpSpPr>
          <p:cNvPr id="73741" name="그룹 72"/>
          <p:cNvGrpSpPr>
            <a:grpSpLocks/>
          </p:cNvGrpSpPr>
          <p:nvPr/>
        </p:nvGrpSpPr>
        <p:grpSpPr bwMode="auto">
          <a:xfrm>
            <a:off x="4500563" y="1643063"/>
            <a:ext cx="4500562" cy="2619375"/>
            <a:chOff x="4500562" y="1643050"/>
            <a:chExt cx="4500594" cy="2619064"/>
          </a:xfrm>
        </p:grpSpPr>
        <p:pic>
          <p:nvPicPr>
            <p:cNvPr id="73759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8" y="2500306"/>
              <a:ext cx="400164" cy="428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760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8" y="3143248"/>
              <a:ext cx="400164" cy="428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761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8" y="3643314"/>
              <a:ext cx="400164" cy="428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4" name="직선 화살표 연결선 63"/>
            <p:cNvCxnSpPr/>
            <p:nvPr/>
          </p:nvCxnSpPr>
          <p:spPr>
            <a:xfrm>
              <a:off x="4714876" y="1928766"/>
              <a:ext cx="428628" cy="1587"/>
            </a:xfrm>
            <a:prstGeom prst="straightConnector1">
              <a:avLst/>
            </a:prstGeom>
            <a:ln w="19050" cmpd="sng"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763" name="TextBox 64"/>
            <p:cNvSpPr txBox="1">
              <a:spLocks noChangeArrowheads="1"/>
            </p:cNvSpPr>
            <p:nvPr/>
          </p:nvSpPr>
          <p:spPr bwMode="auto">
            <a:xfrm>
              <a:off x="5143504" y="1643050"/>
              <a:ext cx="1043876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Management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Connection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 request</a:t>
              </a:r>
            </a:p>
          </p:txBody>
        </p:sp>
        <p:cxnSp>
          <p:nvCxnSpPr>
            <p:cNvPr id="66" name="직선 화살표 연결선 65"/>
            <p:cNvCxnSpPr/>
            <p:nvPr/>
          </p:nvCxnSpPr>
          <p:spPr>
            <a:xfrm>
              <a:off x="4714876" y="2071624"/>
              <a:ext cx="428628" cy="158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직선 화살표 연결선 66"/>
            <p:cNvCxnSpPr/>
            <p:nvPr/>
          </p:nvCxnSpPr>
          <p:spPr>
            <a:xfrm>
              <a:off x="4714876" y="1785908"/>
              <a:ext cx="428628" cy="1587"/>
            </a:xfrm>
            <a:prstGeom prst="straightConnector1">
              <a:avLst/>
            </a:prstGeom>
            <a:ln w="19050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화살표 연결선 77"/>
            <p:cNvCxnSpPr/>
            <p:nvPr/>
          </p:nvCxnSpPr>
          <p:spPr>
            <a:xfrm>
              <a:off x="5400680" y="2714485"/>
              <a:ext cx="1171583" cy="1588"/>
            </a:xfrm>
            <a:prstGeom prst="straightConnector1">
              <a:avLst/>
            </a:prstGeom>
            <a:ln w="19050" cmpd="sng"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화살표 연결선 78"/>
            <p:cNvCxnSpPr/>
            <p:nvPr/>
          </p:nvCxnSpPr>
          <p:spPr>
            <a:xfrm flipV="1">
              <a:off x="5400680" y="2714485"/>
              <a:ext cx="1171583" cy="642862"/>
            </a:xfrm>
            <a:prstGeom prst="straightConnector1">
              <a:avLst/>
            </a:prstGeom>
            <a:ln w="19050" cmpd="sng"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화살표 연결선 79"/>
            <p:cNvCxnSpPr/>
            <p:nvPr/>
          </p:nvCxnSpPr>
          <p:spPr>
            <a:xfrm flipV="1">
              <a:off x="5400680" y="2714485"/>
              <a:ext cx="1171583" cy="1142864"/>
            </a:xfrm>
            <a:prstGeom prst="straightConnector1">
              <a:avLst/>
            </a:prstGeom>
            <a:ln w="19050" cmpd="sng"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/>
            <p:cNvCxnSpPr/>
            <p:nvPr/>
          </p:nvCxnSpPr>
          <p:spPr>
            <a:xfrm>
              <a:off x="5400680" y="2714485"/>
              <a:ext cx="1528774" cy="4285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직선 화살표 연결선 39"/>
            <p:cNvCxnSpPr/>
            <p:nvPr/>
          </p:nvCxnSpPr>
          <p:spPr>
            <a:xfrm flipV="1">
              <a:off x="5400680" y="3143059"/>
              <a:ext cx="1528774" cy="2142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 flipV="1">
              <a:off x="5400680" y="3143059"/>
              <a:ext cx="1528774" cy="7142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타원 43"/>
            <p:cNvSpPr/>
            <p:nvPr/>
          </p:nvSpPr>
          <p:spPr>
            <a:xfrm>
              <a:off x="6929454" y="3000372"/>
              <a:ext cx="428628" cy="285752"/>
            </a:xfrm>
            <a:prstGeom prst="ellipse">
              <a:avLst/>
            </a:prstGeom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hth</a:t>
              </a:r>
              <a:endParaRPr kumimoji="0" lang="ko-KR" altLang="en-US" sz="1100" dirty="0"/>
            </a:p>
          </p:txBody>
        </p:sp>
        <p:sp>
          <p:nvSpPr>
            <p:cNvPr id="46" name="원통 45"/>
            <p:cNvSpPr/>
            <p:nvPr/>
          </p:nvSpPr>
          <p:spPr>
            <a:xfrm>
              <a:off x="7715272" y="2714485"/>
              <a:ext cx="642943" cy="214288"/>
            </a:xfrm>
            <a:prstGeom prst="can">
              <a:avLst/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mail</a:t>
              </a:r>
              <a:endParaRPr kumimoji="0" lang="ko-KR" altLang="en-US" sz="1200" dirty="0"/>
            </a:p>
          </p:txBody>
        </p:sp>
        <p:sp>
          <p:nvSpPr>
            <p:cNvPr id="47" name="원통 46"/>
            <p:cNvSpPr/>
            <p:nvPr/>
          </p:nvSpPr>
          <p:spPr>
            <a:xfrm>
              <a:off x="7715272" y="3214488"/>
              <a:ext cx="642943" cy="214287"/>
            </a:xfrm>
            <a:prstGeom prst="can">
              <a:avLst/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board</a:t>
              </a:r>
              <a:endParaRPr kumimoji="0" lang="ko-KR" altLang="en-US" sz="1200" dirty="0"/>
            </a:p>
          </p:txBody>
        </p:sp>
        <p:sp>
          <p:nvSpPr>
            <p:cNvPr id="48" name="타원 47"/>
            <p:cNvSpPr/>
            <p:nvPr/>
          </p:nvSpPr>
          <p:spPr>
            <a:xfrm>
              <a:off x="6572264" y="2571744"/>
              <a:ext cx="428628" cy="285752"/>
            </a:xfrm>
            <a:prstGeom prst="ellipse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htl</a:t>
              </a:r>
              <a:endParaRPr kumimoji="0" lang="ko-KR" altLang="en-US" sz="1100" dirty="0"/>
            </a:p>
          </p:txBody>
        </p:sp>
        <p:sp>
          <p:nvSpPr>
            <p:cNvPr id="49" name="타원 48"/>
            <p:cNvSpPr/>
            <p:nvPr/>
          </p:nvSpPr>
          <p:spPr>
            <a:xfrm>
              <a:off x="6715140" y="3571876"/>
              <a:ext cx="428628" cy="285752"/>
            </a:xfrm>
            <a:prstGeom prst="ellipse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wsm</a:t>
              </a:r>
              <a:endParaRPr kumimoji="0" lang="ko-KR" altLang="en-US" sz="1100" dirty="0"/>
            </a:p>
          </p:txBody>
        </p:sp>
        <p:sp>
          <p:nvSpPr>
            <p:cNvPr id="73783" name="TextBox 50"/>
            <p:cNvSpPr txBox="1">
              <a:spLocks noChangeArrowheads="1"/>
            </p:cNvSpPr>
            <p:nvPr/>
          </p:nvSpPr>
          <p:spPr bwMode="auto">
            <a:xfrm>
              <a:off x="6286512" y="2285992"/>
              <a:ext cx="138050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80,8080 port listen</a:t>
              </a:r>
              <a:endParaRPr kumimoji="0" lang="ko-KR" altLang="en-US" sz="1100"/>
            </a:p>
          </p:txBody>
        </p:sp>
        <p:cxnSp>
          <p:nvCxnSpPr>
            <p:cNvPr id="55" name="직선 화살표 연결선 54"/>
            <p:cNvCxnSpPr/>
            <p:nvPr/>
          </p:nvCxnSpPr>
          <p:spPr>
            <a:xfrm rot="16200000" flipV="1">
              <a:off x="6618317" y="3454169"/>
              <a:ext cx="257144" cy="63500"/>
            </a:xfrm>
            <a:prstGeom prst="straightConnector1">
              <a:avLst/>
            </a:prstGeom>
            <a:ln w="19050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화살표 연결선 55"/>
            <p:cNvCxnSpPr/>
            <p:nvPr/>
          </p:nvCxnSpPr>
          <p:spPr>
            <a:xfrm rot="5400000" flipH="1" flipV="1">
              <a:off x="6858824" y="3427976"/>
              <a:ext cx="214287" cy="73026"/>
            </a:xfrm>
            <a:prstGeom prst="straightConnector1">
              <a:avLst/>
            </a:prstGeom>
            <a:ln w="19050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화살표 연결선 56"/>
            <p:cNvCxnSpPr>
              <a:stCxn id="49" idx="7"/>
            </p:cNvCxnSpPr>
            <p:nvPr/>
          </p:nvCxnSpPr>
          <p:spPr>
            <a:xfrm rot="5400000" flipH="1" flipV="1">
              <a:off x="7121550" y="3458922"/>
              <a:ext cx="114286" cy="196851"/>
            </a:xfrm>
            <a:prstGeom prst="straightConnector1">
              <a:avLst/>
            </a:prstGeom>
            <a:ln w="19050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화살표 연결선 57"/>
            <p:cNvCxnSpPr>
              <a:stCxn id="44" idx="6"/>
              <a:endCxn id="46" idx="2"/>
            </p:cNvCxnSpPr>
            <p:nvPr/>
          </p:nvCxnSpPr>
          <p:spPr>
            <a:xfrm flipV="1">
              <a:off x="7358082" y="2822422"/>
              <a:ext cx="357190" cy="3206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직선 화살표 연결선 58"/>
            <p:cNvCxnSpPr>
              <a:stCxn id="44" idx="6"/>
              <a:endCxn id="46" idx="3"/>
            </p:cNvCxnSpPr>
            <p:nvPr/>
          </p:nvCxnSpPr>
          <p:spPr>
            <a:xfrm flipV="1">
              <a:off x="7358082" y="2928772"/>
              <a:ext cx="679455" cy="21428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직선 화살표 연결선 59"/>
            <p:cNvCxnSpPr>
              <a:stCxn id="44" idx="6"/>
              <a:endCxn id="47" idx="2"/>
            </p:cNvCxnSpPr>
            <p:nvPr/>
          </p:nvCxnSpPr>
          <p:spPr>
            <a:xfrm>
              <a:off x="7358082" y="3143059"/>
              <a:ext cx="357190" cy="1793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75" name="정육면체 74"/>
            <p:cNvSpPr/>
            <p:nvPr/>
          </p:nvSpPr>
          <p:spPr>
            <a:xfrm>
              <a:off x="6143636" y="1714479"/>
              <a:ext cx="2857520" cy="2214300"/>
            </a:xfrm>
            <a:prstGeom prst="cube">
              <a:avLst/>
            </a:prstGeom>
            <a:noFill/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76" name="정육면체 75"/>
            <p:cNvSpPr/>
            <p:nvPr/>
          </p:nvSpPr>
          <p:spPr>
            <a:xfrm>
              <a:off x="6286512" y="1928802"/>
              <a:ext cx="1214446" cy="214314"/>
            </a:xfrm>
            <a:prstGeom prst="cub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dirty="0" err="1">
                  <a:ln w="17780" cmpd="sng">
                    <a:solidFill>
                      <a:schemeClr val="accent1">
                        <a:tint val="3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63000"/>
                          <a:sat val="105000"/>
                        </a:schemeClr>
                      </a:gs>
                      <a:gs pos="90000">
                        <a:schemeClr val="accent1">
                          <a:shade val="50000"/>
                          <a:satMod val="100000"/>
                        </a:schemeClr>
                      </a:gs>
                    </a:gsLst>
                    <a:lin ang="5400000"/>
                  </a:gradFill>
                  <a:effectLst>
                    <a:outerShdw blurRad="55000" dist="50800" dir="5400000" algn="tl">
                      <a:srgbClr val="000000">
                        <a:alpha val="33000"/>
                      </a:srgbClr>
                    </a:outerShdw>
                  </a:effectLst>
                </a:rPr>
                <a:t>WebtoB</a:t>
              </a: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cxnSp>
          <p:nvCxnSpPr>
            <p:cNvPr id="81" name="직선 화살표 연결선 80"/>
            <p:cNvCxnSpPr>
              <a:stCxn id="48" idx="5"/>
              <a:endCxn id="44" idx="0"/>
            </p:cNvCxnSpPr>
            <p:nvPr/>
          </p:nvCxnSpPr>
          <p:spPr>
            <a:xfrm rot="16200000" flipH="1">
              <a:off x="6948516" y="2804948"/>
              <a:ext cx="184128" cy="206376"/>
            </a:xfrm>
            <a:prstGeom prst="straightConnector1">
              <a:avLst/>
            </a:prstGeom>
            <a:ln w="19050" cmpd="sng"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793" name="TextBox 60"/>
            <p:cNvSpPr txBox="1">
              <a:spLocks noChangeArrowheads="1"/>
            </p:cNvSpPr>
            <p:nvPr/>
          </p:nvSpPr>
          <p:spPr bwMode="auto">
            <a:xfrm>
              <a:off x="4500562" y="2285992"/>
              <a:ext cx="1534394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http://mail.tmax.co.kr</a:t>
              </a:r>
            </a:p>
          </p:txBody>
        </p:sp>
        <p:sp>
          <p:nvSpPr>
            <p:cNvPr id="73794" name="TextBox 61"/>
            <p:cNvSpPr txBox="1">
              <a:spLocks noChangeArrowheads="1"/>
            </p:cNvSpPr>
            <p:nvPr/>
          </p:nvSpPr>
          <p:spPr bwMode="auto">
            <a:xfrm>
              <a:off x="4500562" y="2928934"/>
              <a:ext cx="150554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http://mail.tmax.com</a:t>
              </a:r>
            </a:p>
          </p:txBody>
        </p:sp>
        <p:sp>
          <p:nvSpPr>
            <p:cNvPr id="73795" name="TextBox 62"/>
            <p:cNvSpPr txBox="1">
              <a:spLocks noChangeArrowheads="1"/>
            </p:cNvSpPr>
            <p:nvPr/>
          </p:nvSpPr>
          <p:spPr bwMode="auto">
            <a:xfrm>
              <a:off x="4500562" y="4000504"/>
              <a:ext cx="198323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http://board.tmax.co.kr:8080</a:t>
              </a:r>
            </a:p>
          </p:txBody>
        </p:sp>
      </p:grpSp>
      <p:sp>
        <p:nvSpPr>
          <p:cNvPr id="115" name="타원 114"/>
          <p:cNvSpPr/>
          <p:nvPr/>
        </p:nvSpPr>
        <p:spPr>
          <a:xfrm>
            <a:off x="3286125" y="2500313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16" name="타원 115"/>
          <p:cNvSpPr/>
          <p:nvPr/>
        </p:nvSpPr>
        <p:spPr>
          <a:xfrm>
            <a:off x="3286125" y="2714625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17" name="타원 116"/>
          <p:cNvSpPr/>
          <p:nvPr/>
        </p:nvSpPr>
        <p:spPr>
          <a:xfrm>
            <a:off x="4357688" y="235743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18" name="타원 117"/>
          <p:cNvSpPr/>
          <p:nvPr/>
        </p:nvSpPr>
        <p:spPr>
          <a:xfrm>
            <a:off x="4357688" y="3000375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19" name="Shape 71"/>
          <p:cNvCxnSpPr>
            <a:stCxn id="117" idx="2"/>
            <a:endCxn id="115" idx="6"/>
          </p:cNvCxnSpPr>
          <p:nvPr/>
        </p:nvCxnSpPr>
        <p:spPr>
          <a:xfrm rot="10800000" flipV="1">
            <a:off x="3429000" y="2428875"/>
            <a:ext cx="928688" cy="142875"/>
          </a:xfrm>
          <a:prstGeom prst="bentConnector3">
            <a:avLst>
              <a:gd name="adj1" fmla="val 50000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hape 71"/>
          <p:cNvCxnSpPr>
            <a:stCxn id="118" idx="2"/>
            <a:endCxn id="116" idx="6"/>
          </p:cNvCxnSpPr>
          <p:nvPr/>
        </p:nvCxnSpPr>
        <p:spPr>
          <a:xfrm rot="10800000">
            <a:off x="3429000" y="2786063"/>
            <a:ext cx="928688" cy="285750"/>
          </a:xfrm>
          <a:prstGeom prst="bentConnector3">
            <a:avLst>
              <a:gd name="adj1" fmla="val 50000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타원 124"/>
          <p:cNvSpPr/>
          <p:nvPr/>
        </p:nvSpPr>
        <p:spPr>
          <a:xfrm>
            <a:off x="2357438" y="4000500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26" name="타원 125"/>
          <p:cNvSpPr/>
          <p:nvPr/>
        </p:nvSpPr>
        <p:spPr>
          <a:xfrm>
            <a:off x="6072188" y="3857625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27" name="Shape 71"/>
          <p:cNvCxnSpPr>
            <a:stCxn id="126" idx="2"/>
            <a:endCxn id="125" idx="6"/>
          </p:cNvCxnSpPr>
          <p:nvPr/>
        </p:nvCxnSpPr>
        <p:spPr>
          <a:xfrm rot="10800000" flipV="1">
            <a:off x="2500313" y="3929063"/>
            <a:ext cx="3571875" cy="142875"/>
          </a:xfrm>
          <a:prstGeom prst="bentConnector3">
            <a:avLst>
              <a:gd name="adj1" fmla="val 50000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타원 67"/>
          <p:cNvSpPr/>
          <p:nvPr/>
        </p:nvSpPr>
        <p:spPr>
          <a:xfrm>
            <a:off x="1071563" y="4572000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9" name="타원 68"/>
          <p:cNvSpPr/>
          <p:nvPr/>
        </p:nvSpPr>
        <p:spPr>
          <a:xfrm>
            <a:off x="1857375" y="521493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70" name="Shape 71"/>
          <p:cNvCxnSpPr>
            <a:stCxn id="69" idx="0"/>
            <a:endCxn id="68" idx="6"/>
          </p:cNvCxnSpPr>
          <p:nvPr/>
        </p:nvCxnSpPr>
        <p:spPr>
          <a:xfrm rot="16200000" flipV="1">
            <a:off x="1285876" y="4572000"/>
            <a:ext cx="571500" cy="714375"/>
          </a:xfrm>
          <a:prstGeom prst="bentConnector2">
            <a:avLst/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타원 82"/>
          <p:cNvSpPr/>
          <p:nvPr/>
        </p:nvSpPr>
        <p:spPr>
          <a:xfrm>
            <a:off x="1071563" y="4786313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84" name="타원 83"/>
          <p:cNvSpPr/>
          <p:nvPr/>
        </p:nvSpPr>
        <p:spPr>
          <a:xfrm>
            <a:off x="1857375" y="5429250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85" name="Shape 71"/>
          <p:cNvCxnSpPr>
            <a:stCxn id="84" idx="2"/>
            <a:endCxn id="83" idx="4"/>
          </p:cNvCxnSpPr>
          <p:nvPr/>
        </p:nvCxnSpPr>
        <p:spPr>
          <a:xfrm rot="10800000">
            <a:off x="1143000" y="4929188"/>
            <a:ext cx="714375" cy="571500"/>
          </a:xfrm>
          <a:prstGeom prst="bentConnector2">
            <a:avLst/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967739" y="4429125"/>
            <a:ext cx="2698175" cy="812787"/>
          </a:xfrm>
          <a:prstGeom prst="borderCallout2">
            <a:avLst>
              <a:gd name="adj1" fmla="val 40359"/>
              <a:gd name="adj2" fmla="val -4781"/>
              <a:gd name="adj3" fmla="val 76258"/>
              <a:gd name="adj4" fmla="val -24294"/>
              <a:gd name="adj5" fmla="val 98658"/>
              <a:gd name="adj6" fmla="val -107289"/>
            </a:avLst>
          </a:prstGeom>
          <a:solidFill>
            <a:srgbClr val="FFCCCC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latin typeface="+mn-lt"/>
                <a:ea typeface="+mn-ea"/>
              </a:rPr>
              <a:t>JEUS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mail, board </a:t>
            </a:r>
            <a:r>
              <a:rPr kumimoji="0" lang="ko-KR" altLang="en-US" sz="1000" dirty="0">
                <a:latin typeface="+mn-lt"/>
                <a:ea typeface="+mn-ea"/>
              </a:rPr>
              <a:t>서비스를 담당하는 </a:t>
            </a:r>
            <a:r>
              <a:rPr kumimoji="0" lang="en-US" altLang="ko-KR" sz="1000" dirty="0">
                <a:latin typeface="+mn-lt"/>
                <a:ea typeface="+mn-ea"/>
              </a:rPr>
              <a:t>Container</a:t>
            </a:r>
            <a:r>
              <a:rPr kumimoji="0" lang="ko-KR" altLang="en-US" sz="1000" dirty="0">
                <a:latin typeface="+mn-lt"/>
                <a:ea typeface="+mn-ea"/>
              </a:rPr>
              <a:t>나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Context-Group</a:t>
            </a:r>
            <a:r>
              <a:rPr kumimoji="0" lang="ko-KR" altLang="en-US" sz="1000" dirty="0">
                <a:latin typeface="+mn-lt"/>
                <a:ea typeface="+mn-ea"/>
              </a:rPr>
              <a:t>을 추가하고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latin typeface="+mn-lt"/>
                <a:ea typeface="+mn-ea"/>
              </a:rPr>
              <a:t>WebtoB</a:t>
            </a:r>
            <a:r>
              <a:rPr kumimoji="0" lang="ko-KR" altLang="en-US" sz="1000" dirty="0">
                <a:latin typeface="+mn-lt"/>
                <a:ea typeface="+mn-ea"/>
              </a:rPr>
              <a:t>의 해당 </a:t>
            </a:r>
            <a:r>
              <a:rPr kumimoji="0" lang="en-US" altLang="ko-KR" sz="1000" dirty="0">
                <a:latin typeface="+mn-lt"/>
                <a:ea typeface="+mn-ea"/>
              </a:rPr>
              <a:t>SERVER</a:t>
            </a:r>
            <a:r>
              <a:rPr kumimoji="0" lang="ko-KR" altLang="en-US" sz="1000" dirty="0">
                <a:latin typeface="+mn-lt"/>
                <a:ea typeface="+mn-ea"/>
              </a:rPr>
              <a:t>와 연동 필요</a:t>
            </a:r>
          </a:p>
        </p:txBody>
      </p:sp>
      <p:sp>
        <p:nvSpPr>
          <p:cNvPr id="73758" name="TextBox 70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5796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Logging</a:t>
            </a:r>
            <a:r>
              <a:rPr>
                <a:ea typeface="맑은 고딕" pitchFamily="50" charset="-127"/>
              </a:rPr>
              <a:t> 설정</a:t>
            </a:r>
            <a:r>
              <a:rPr lang="en-US" altLang="ko-KR"/>
              <a:t>(1)</a:t>
            </a:r>
            <a:endParaRPr>
              <a:ea typeface="맑은 고딕" pitchFamily="50" charset="-127"/>
            </a:endParaRPr>
          </a:p>
        </p:txBody>
      </p:sp>
      <p:sp>
        <p:nvSpPr>
          <p:cNvPr id="74755" name="내용 개체 틀 21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 dirty="0" err="1"/>
              <a:t>WebtoB</a:t>
            </a:r>
            <a:r>
              <a:rPr lang="en-US" altLang="ko-KR" dirty="0"/>
              <a:t> log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dirty="0" err="1">
                <a:ea typeface="맑은 고딕" pitchFamily="50" charset="-127"/>
              </a:rPr>
              <a:t>기본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lang="en-US" dirty="0">
                <a:ea typeface="맑은 고딕" pitchFamily="50" charset="-127"/>
              </a:rPr>
              <a:t>: </a:t>
            </a:r>
            <a:r>
              <a:rPr lang="en-US" altLang="ko-KR" dirty="0"/>
              <a:t>$WEBTOBDIR/log</a:t>
            </a:r>
          </a:p>
          <a:p>
            <a:pPr lvl="1"/>
            <a:r>
              <a:rPr dirty="0" err="1">
                <a:ea typeface="맑은 고딕" pitchFamily="50" charset="-127"/>
              </a:rPr>
              <a:t>환경파일에서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lang="en-US" dirty="0">
                <a:ea typeface="맑은 고딕" pitchFamily="50" charset="-127"/>
              </a:rPr>
              <a:t>, log format </a:t>
            </a:r>
            <a:r>
              <a:rPr dirty="0">
                <a:ea typeface="맑은 고딕" pitchFamily="50" charset="-127"/>
              </a:rPr>
              <a:t>등 </a:t>
            </a:r>
            <a:r>
              <a:rPr dirty="0" err="1">
                <a:ea typeface="맑은 고딕" pitchFamily="50" charset="-127"/>
              </a:rPr>
              <a:t>변경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가능</a:t>
            </a:r>
            <a:r>
              <a:rPr lang="en-US" dirty="0">
                <a:ea typeface="맑은 고딕" pitchFamily="50" charset="-127"/>
              </a:rPr>
              <a:t>(</a:t>
            </a:r>
            <a:r>
              <a:rPr lang="en-US" dirty="0" err="1">
                <a:ea typeface="맑은 고딕" pitchFamily="50" charset="-127"/>
              </a:rPr>
              <a:t>NODE</a:t>
            </a:r>
            <a:r>
              <a:rPr dirty="0" err="1">
                <a:ea typeface="맑은 고딕" pitchFamily="50" charset="-127"/>
              </a:rPr>
              <a:t>절</a:t>
            </a:r>
            <a:r>
              <a:rPr lang="en-US" dirty="0">
                <a:ea typeface="맑은 고딕" pitchFamily="50" charset="-127"/>
              </a:rPr>
              <a:t>, </a:t>
            </a:r>
            <a:r>
              <a:rPr lang="en-US" dirty="0" err="1">
                <a:ea typeface="맑은 고딕" pitchFamily="50" charset="-127"/>
              </a:rPr>
              <a:t>LOGGING</a:t>
            </a:r>
            <a:r>
              <a:rPr dirty="0" err="1">
                <a:ea typeface="맑은 고딕" pitchFamily="50" charset="-127"/>
              </a:rPr>
              <a:t>절</a:t>
            </a:r>
            <a:r>
              <a:rPr lang="en-US" dirty="0">
                <a:ea typeface="맑은 고딕" pitchFamily="50" charset="-127"/>
              </a:rPr>
              <a:t>, </a:t>
            </a:r>
            <a:r>
              <a:rPr lang="en-US" dirty="0" err="1">
                <a:ea typeface="맑은 고딕" pitchFamily="50" charset="-127"/>
              </a:rPr>
              <a:t>VHOST</a:t>
            </a:r>
            <a:r>
              <a:rPr dirty="0" err="1">
                <a:ea typeface="맑은 고딕" pitchFamily="50" charset="-127"/>
              </a:rPr>
              <a:t>절</a:t>
            </a:r>
            <a:r>
              <a:rPr lang="en-US" dirty="0">
                <a:ea typeface="맑은 고딕" pitchFamily="50" charset="-127"/>
              </a:rPr>
              <a:t>)</a:t>
            </a:r>
          </a:p>
          <a:p>
            <a:pPr lvl="1"/>
            <a:endParaRPr lang="en-US" altLang="ko-KR" dirty="0"/>
          </a:p>
          <a:p>
            <a:r>
              <a:rPr lang="da-DK" altLang="ko-KR" dirty="0"/>
              <a:t>System log</a:t>
            </a:r>
          </a:p>
          <a:p>
            <a:pPr lvl="1"/>
            <a:r>
              <a:rPr lang="da-DK" altLang="ko-KR" dirty="0"/>
              <a:t>Manager process(WSM)</a:t>
            </a:r>
            <a:r>
              <a:rPr dirty="0">
                <a:ea typeface="맑은 고딕" pitchFamily="50" charset="-127"/>
              </a:rPr>
              <a:t>가 </a:t>
            </a:r>
            <a:r>
              <a:rPr lang="en-US" dirty="0" err="1">
                <a:ea typeface="맑은 고딕" pitchFamily="50" charset="-127"/>
              </a:rPr>
              <a:t>WebtoB</a:t>
            </a:r>
            <a:r>
              <a:rPr lang="en-US"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운영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중에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발생하는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정보를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기록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dirty="0" err="1">
                <a:ea typeface="맑은 고딕" pitchFamily="50" charset="-127"/>
              </a:rPr>
              <a:t>기본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dirty="0">
                <a:ea typeface="맑은 고딕" pitchFamily="50" charset="-127"/>
              </a:rPr>
              <a:t> 및 </a:t>
            </a:r>
            <a:r>
              <a:rPr dirty="0" err="1">
                <a:ea typeface="맑은 고딕" pitchFamily="50" charset="-127"/>
              </a:rPr>
              <a:t>파일명</a:t>
            </a:r>
            <a:r>
              <a:rPr lang="en-US" dirty="0">
                <a:ea typeface="맑은 고딕" pitchFamily="50" charset="-127"/>
              </a:rPr>
              <a:t>: </a:t>
            </a:r>
            <a:r>
              <a:rPr lang="en-US" altLang="ko-KR" dirty="0"/>
              <a:t>$WEBTOBDIR/log/syslog/syslog._</a:t>
            </a:r>
            <a:r>
              <a:rPr dirty="0" err="1">
                <a:ea typeface="맑은 고딕" pitchFamily="50" charset="-127"/>
              </a:rPr>
              <a:t>월일년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lang="en-US" dirty="0">
                <a:ea typeface="맑은 고딕" pitchFamily="50" charset="-127"/>
              </a:rPr>
              <a:t>Log </a:t>
            </a:r>
            <a:r>
              <a:rPr dirty="0" err="1">
                <a:ea typeface="맑은 고딕" pitchFamily="50" charset="-127"/>
              </a:rPr>
              <a:t>예제</a:t>
            </a:r>
            <a:endParaRPr lang="en-US" dirty="0">
              <a:ea typeface="맑은 고딕" pitchFamily="50" charset="-127"/>
            </a:endParaRPr>
          </a:p>
          <a:p>
            <a:pPr lvl="2"/>
            <a:r>
              <a:rPr lang="en-US" altLang="ko-KR" dirty="0" err="1"/>
              <a:t>WebtoB</a:t>
            </a:r>
            <a:r>
              <a:rPr lang="en-US" altLang="ko-KR" dirty="0"/>
              <a:t>/4.1 SP 1 Fix #2 Build #0 20071108/WINDOWS_I386 New log started at Thu Jun 04 16:42:56 2009</a:t>
            </a:r>
          </a:p>
          <a:p>
            <a:pPr lvl="2"/>
            <a:endParaRPr lang="da-DK" altLang="ko-KR" dirty="0"/>
          </a:p>
          <a:p>
            <a:r>
              <a:rPr lang="da-DK" altLang="ko-KR" dirty="0"/>
              <a:t>Access log</a:t>
            </a:r>
          </a:p>
          <a:p>
            <a:pPr lvl="1"/>
            <a:r>
              <a:rPr dirty="0">
                <a:ea typeface="맑은 고딕" pitchFamily="50" charset="-127"/>
              </a:rPr>
              <a:t>웹 </a:t>
            </a:r>
            <a:r>
              <a:rPr dirty="0" err="1">
                <a:ea typeface="맑은 고딕" pitchFamily="50" charset="-127"/>
              </a:rPr>
              <a:t>클라이언트의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모든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요청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정보를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기록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dirty="0" err="1">
                <a:ea typeface="맑은 고딕" pitchFamily="50" charset="-127"/>
              </a:rPr>
              <a:t>기본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dirty="0">
                <a:ea typeface="맑은 고딕" pitchFamily="50" charset="-127"/>
              </a:rPr>
              <a:t> 및 </a:t>
            </a:r>
            <a:r>
              <a:rPr dirty="0" err="1">
                <a:ea typeface="맑은 고딕" pitchFamily="50" charset="-127"/>
              </a:rPr>
              <a:t>파일명</a:t>
            </a:r>
            <a:r>
              <a:rPr lang="en-US" dirty="0">
                <a:ea typeface="맑은 고딕" pitchFamily="50" charset="-127"/>
              </a:rPr>
              <a:t>: </a:t>
            </a:r>
            <a:r>
              <a:rPr lang="en-US" altLang="ko-KR" dirty="0"/>
              <a:t>$WEBTOBDIR/log/</a:t>
            </a:r>
            <a:r>
              <a:rPr lang="en-US" altLang="ko-KR" dirty="0" err="1"/>
              <a:t>access.log_</a:t>
            </a:r>
            <a:r>
              <a:rPr dirty="0" err="1">
                <a:ea typeface="맑은 고딕" pitchFamily="50" charset="-127"/>
              </a:rPr>
              <a:t>월일년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lang="en-US" dirty="0">
                <a:ea typeface="맑은 고딕" pitchFamily="50" charset="-127"/>
              </a:rPr>
              <a:t>Log </a:t>
            </a:r>
            <a:r>
              <a:rPr dirty="0" err="1">
                <a:ea typeface="맑은 고딕" pitchFamily="50" charset="-127"/>
              </a:rPr>
              <a:t>예제</a:t>
            </a:r>
            <a:endParaRPr lang="en-US" dirty="0">
              <a:ea typeface="맑은 고딕" pitchFamily="50" charset="-127"/>
            </a:endParaRPr>
          </a:p>
          <a:p>
            <a:pPr lvl="2"/>
            <a:r>
              <a:rPr lang="en-US" altLang="ko-KR" dirty="0"/>
              <a:t>127.0.0.1 - - [27/May/2009:13:34:59 +0900] "GET /exploded/images/bluebtn.gif HTTP/1.1" 304 –</a:t>
            </a:r>
          </a:p>
          <a:p>
            <a:pPr lvl="2"/>
            <a:endParaRPr lang="da-DK" altLang="ko-KR" dirty="0"/>
          </a:p>
          <a:p>
            <a:r>
              <a:rPr lang="da-DK" altLang="ko-KR" dirty="0"/>
              <a:t>Error log</a:t>
            </a:r>
          </a:p>
          <a:p>
            <a:pPr lvl="1"/>
            <a:r>
              <a:rPr dirty="0">
                <a:ea typeface="맑은 고딕" pitchFamily="50" charset="-127"/>
              </a:rPr>
              <a:t>웹 </a:t>
            </a:r>
            <a:r>
              <a:rPr dirty="0" err="1">
                <a:ea typeface="맑은 고딕" pitchFamily="50" charset="-127"/>
              </a:rPr>
              <a:t>클라이언트의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요청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정보를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처리하면서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발생한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에러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정보를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기록</a:t>
            </a:r>
            <a:endParaRPr lang="da-DK" altLang="ko-KR" dirty="0"/>
          </a:p>
          <a:p>
            <a:pPr lvl="1"/>
            <a:r>
              <a:rPr dirty="0" err="1">
                <a:ea typeface="맑은 고딕" pitchFamily="50" charset="-127"/>
              </a:rPr>
              <a:t>기본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dirty="0">
                <a:ea typeface="맑은 고딕" pitchFamily="50" charset="-127"/>
              </a:rPr>
              <a:t> 및 </a:t>
            </a:r>
            <a:r>
              <a:rPr dirty="0" err="1">
                <a:ea typeface="맑은 고딕" pitchFamily="50" charset="-127"/>
              </a:rPr>
              <a:t>파일명</a:t>
            </a:r>
            <a:r>
              <a:rPr lang="en-US" altLang="ko-KR" dirty="0"/>
              <a:t>: $WEBTOBDIR/log/</a:t>
            </a:r>
            <a:r>
              <a:rPr lang="en-US" altLang="ko-KR" dirty="0" err="1"/>
              <a:t>error.log_</a:t>
            </a:r>
            <a:r>
              <a:rPr dirty="0" err="1">
                <a:ea typeface="맑은 고딕" pitchFamily="50" charset="-127"/>
              </a:rPr>
              <a:t>월일년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lang="en-US" dirty="0">
                <a:ea typeface="맑은 고딕" pitchFamily="50" charset="-127"/>
              </a:rPr>
              <a:t>Log </a:t>
            </a:r>
            <a:r>
              <a:rPr dirty="0" err="1">
                <a:ea typeface="맑은 고딕" pitchFamily="50" charset="-127"/>
              </a:rPr>
              <a:t>예제</a:t>
            </a:r>
            <a:endParaRPr dirty="0">
              <a:ea typeface="맑은 고딕" pitchFamily="50" charset="-127"/>
            </a:endParaRPr>
          </a:p>
          <a:p>
            <a:pPr lvl="2" algn="l"/>
            <a:r>
              <a:rPr lang="da-DK" altLang="ko-KR" dirty="0"/>
              <a:t>[04/Jun/2009:16:44:39 +0900] [error] [client 127.0.0.1] File does not exist: C:/TmaxSoft/WebtoB/docs/test/main.jpg</a:t>
            </a:r>
            <a:endParaRPr dirty="0">
              <a:ea typeface="맑은 고딕" pitchFamily="50" charset="-127"/>
            </a:endParaRPr>
          </a:p>
        </p:txBody>
      </p:sp>
      <p:sp>
        <p:nvSpPr>
          <p:cNvPr id="74756" name="TextBox 4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159965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Logging</a:t>
            </a:r>
            <a:r>
              <a:rPr>
                <a:ea typeface="맑은 고딕" pitchFamily="50" charset="-127"/>
              </a:rPr>
              <a:t> 설정</a:t>
            </a:r>
            <a:r>
              <a:rPr lang="en-US" altLang="ko-KR"/>
              <a:t>(2)</a:t>
            </a:r>
            <a:endParaRPr>
              <a:ea typeface="맑은 고딕" pitchFamily="50" charset="-127"/>
            </a:endParaRPr>
          </a:p>
        </p:txBody>
      </p:sp>
      <p:sp>
        <p:nvSpPr>
          <p:cNvPr id="75779" name="내용 개체 틀 64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dirty="0">
                <a:ea typeface="맑은 고딕" pitchFamily="50" charset="-127"/>
              </a:rPr>
              <a:t>Logging </a:t>
            </a:r>
            <a:r>
              <a:rPr dirty="0" err="1">
                <a:ea typeface="맑은 고딕" pitchFamily="50" charset="-127"/>
              </a:rPr>
              <a:t>설정</a:t>
            </a:r>
            <a:endParaRPr lang="en-US" dirty="0">
              <a:ea typeface="맑은 고딕" pitchFamily="50" charset="-127"/>
            </a:endParaRPr>
          </a:p>
          <a:p>
            <a:pPr lvl="1"/>
            <a:r>
              <a:rPr lang="en-US" dirty="0">
                <a:ea typeface="맑은 고딕" pitchFamily="50" charset="-127"/>
              </a:rPr>
              <a:t>LOGGING </a:t>
            </a:r>
            <a:r>
              <a:rPr dirty="0" err="1">
                <a:ea typeface="맑은 고딕" pitchFamily="50" charset="-127"/>
              </a:rPr>
              <a:t>절에서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특정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경로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또는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파일명을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지정할</a:t>
            </a:r>
            <a:r>
              <a:rPr lang="en-US" dirty="0">
                <a:ea typeface="맑은 고딕" pitchFamily="50" charset="-127"/>
              </a:rPr>
              <a:t> </a:t>
            </a:r>
            <a:r>
              <a:rPr dirty="0">
                <a:ea typeface="맑은 고딕" pitchFamily="50" charset="-127"/>
              </a:rPr>
              <a:t>수 </a:t>
            </a:r>
            <a:r>
              <a:rPr dirty="0" err="1">
                <a:ea typeface="맑은 고딕" pitchFamily="50" charset="-127"/>
              </a:rPr>
              <a:t>있습니다</a:t>
            </a:r>
            <a:r>
              <a:rPr lang="en-US" dirty="0">
                <a:ea typeface="맑은 고딕" pitchFamily="50" charset="-127"/>
              </a:rPr>
              <a:t>.</a:t>
            </a: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endParaRPr lang="en-US" dirty="0">
              <a:ea typeface="맑은 고딕" pitchFamily="50" charset="-127"/>
            </a:endParaRPr>
          </a:p>
          <a:p>
            <a:r>
              <a:rPr lang="en-US" dirty="0">
                <a:ea typeface="맑은 고딕" pitchFamily="50" charset="-127"/>
              </a:rPr>
              <a:t>Log format</a:t>
            </a:r>
          </a:p>
          <a:p>
            <a:pPr lvl="1"/>
            <a:r>
              <a:rPr lang="en-US" altLang="ko-KR" dirty="0" err="1"/>
              <a:t>LOGGING</a:t>
            </a:r>
            <a:r>
              <a:rPr dirty="0" err="1">
                <a:ea typeface="맑은 고딕" pitchFamily="50" charset="-127"/>
              </a:rPr>
              <a:t>절의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Format </a:t>
            </a:r>
            <a:r>
              <a:rPr dirty="0" err="1">
                <a:ea typeface="맑은 고딕" pitchFamily="50" charset="-127"/>
              </a:rPr>
              <a:t>항목에서</a:t>
            </a:r>
            <a:r>
              <a:rPr lang="en-US" dirty="0">
                <a:ea typeface="맑은 고딕" pitchFamily="50" charset="-127"/>
              </a:rPr>
              <a:t> log</a:t>
            </a:r>
            <a:r>
              <a:rPr dirty="0">
                <a:ea typeface="맑은 고딕" pitchFamily="50" charset="-127"/>
              </a:rPr>
              <a:t> </a:t>
            </a:r>
            <a:r>
              <a:rPr lang="en-US" dirty="0" err="1">
                <a:ea typeface="맑은 고딕" pitchFamily="50" charset="-127"/>
              </a:rPr>
              <a:t>format</a:t>
            </a:r>
            <a:r>
              <a:rPr dirty="0" err="1">
                <a:ea typeface="맑은 고딕" pitchFamily="50" charset="-127"/>
              </a:rPr>
              <a:t>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지정하거나</a:t>
            </a:r>
            <a:r>
              <a:rPr lang="en-US"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미리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정의된</a:t>
            </a:r>
            <a:r>
              <a:rPr dirty="0">
                <a:ea typeface="맑은 고딕" pitchFamily="50" charset="-127"/>
              </a:rPr>
              <a:t> 두 </a:t>
            </a:r>
            <a:r>
              <a:rPr dirty="0" err="1">
                <a:ea typeface="맑은 고딕" pitchFamily="50" charset="-127"/>
              </a:rPr>
              <a:t>가지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포맷</a:t>
            </a:r>
            <a:r>
              <a:rPr lang="en-US" dirty="0">
                <a:ea typeface="맑은 고딕" pitchFamily="50" charset="-127"/>
              </a:rPr>
              <a:t>(DEFAULT,</a:t>
            </a:r>
            <a:r>
              <a:rPr lang="en-US" altLang="ko-KR" dirty="0"/>
              <a:t> ERROR)</a:t>
            </a:r>
            <a:r>
              <a:rPr dirty="0">
                <a:ea typeface="맑은 고딕" pitchFamily="50" charset="-127"/>
              </a:rPr>
              <a:t>을 </a:t>
            </a:r>
            <a:r>
              <a:rPr dirty="0" err="1">
                <a:ea typeface="맑은 고딕" pitchFamily="50" charset="-127"/>
              </a:rPr>
              <a:t>사용할</a:t>
            </a:r>
            <a:r>
              <a:rPr dirty="0">
                <a:ea typeface="맑은 고딕" pitchFamily="50" charset="-127"/>
              </a:rPr>
              <a:t> 수 </a:t>
            </a:r>
            <a:r>
              <a:rPr dirty="0" err="1">
                <a:ea typeface="맑은 고딕" pitchFamily="50" charset="-127"/>
              </a:rPr>
              <a:t>있습니다</a:t>
            </a:r>
            <a:r>
              <a:rPr lang="en-US" dirty="0">
                <a:ea typeface="맑은 고딕" pitchFamily="50" charset="-127"/>
              </a:rPr>
              <a:t>.</a:t>
            </a:r>
            <a:endParaRPr dirty="0">
              <a:ea typeface="맑은 고딕" pitchFamily="50" charset="-127"/>
            </a:endParaRPr>
          </a:p>
          <a:p>
            <a:pPr lvl="1"/>
            <a:r>
              <a:rPr lang="en-US" altLang="ko-KR" dirty="0"/>
              <a:t>Access </a:t>
            </a:r>
            <a:r>
              <a:rPr lang="en-US" altLang="ko-KR" dirty="0" err="1"/>
              <a:t>Log</a:t>
            </a:r>
            <a:r>
              <a:rPr dirty="0" err="1">
                <a:ea typeface="맑은 고딕" pitchFamily="50" charset="-127"/>
              </a:rPr>
              <a:t>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 err="1"/>
              <a:t>DEFAULT</a:t>
            </a:r>
            <a:r>
              <a:rPr dirty="0" err="1">
                <a:ea typeface="맑은 고딕" pitchFamily="50" charset="-127"/>
              </a:rPr>
              <a:t>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설정되어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있는데</a:t>
            </a:r>
            <a:r>
              <a:rPr lang="en-US" altLang="ko-KR" dirty="0"/>
              <a:t>, </a:t>
            </a:r>
            <a:r>
              <a:rPr lang="en-US" altLang="ko-KR" dirty="0" err="1"/>
              <a:t>DEFAULT</a:t>
            </a:r>
            <a:r>
              <a:rPr dirty="0" err="1">
                <a:ea typeface="맑은 고딕" pitchFamily="50" charset="-127"/>
              </a:rPr>
              <a:t>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CLF </a:t>
            </a:r>
            <a:r>
              <a:rPr lang="en-US" altLang="ko-KR" dirty="0" err="1"/>
              <a:t>Format</a:t>
            </a:r>
            <a:r>
              <a:rPr dirty="0" err="1">
                <a:ea typeface="맑은 고딕" pitchFamily="50" charset="-127"/>
              </a:rPr>
              <a:t>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준수합니다</a:t>
            </a:r>
            <a:r>
              <a:rPr lang="en-US" dirty="0">
                <a:ea typeface="맑은 고딕" pitchFamily="50" charset="-127"/>
              </a:rPr>
              <a:t>.</a:t>
            </a:r>
          </a:p>
          <a:p>
            <a:pPr lvl="2"/>
            <a:r>
              <a:rPr lang="en-US" altLang="ko-KR" dirty="0"/>
              <a:t>CLF(Common Log File Format): Web </a:t>
            </a:r>
            <a:r>
              <a:rPr lang="en-US" altLang="ko-KR" dirty="0" err="1"/>
              <a:t>Server</a:t>
            </a:r>
            <a:r>
              <a:rPr dirty="0" err="1">
                <a:ea typeface="맑은 고딕" pitchFamily="50" charset="-127"/>
              </a:rPr>
              <a:t>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원조라</a:t>
            </a:r>
            <a:r>
              <a:rPr dirty="0">
                <a:ea typeface="맑은 고딕" pitchFamily="50" charset="-127"/>
              </a:rPr>
              <a:t> 할 수 </a:t>
            </a:r>
            <a:r>
              <a:rPr dirty="0" err="1">
                <a:ea typeface="맑은 고딕" pitchFamily="50" charset="-127"/>
              </a:rPr>
              <a:t>있는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NCSA </a:t>
            </a:r>
            <a:r>
              <a:rPr dirty="0" err="1">
                <a:ea typeface="맑은 고딕" pitchFamily="50" charset="-127"/>
              </a:rPr>
              <a:t>계열의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Web </a:t>
            </a:r>
            <a:r>
              <a:rPr lang="en-US" altLang="ko-KR" dirty="0" err="1"/>
              <a:t>Server</a:t>
            </a:r>
            <a:r>
              <a:rPr dirty="0" err="1">
                <a:ea typeface="맑은 고딕" pitchFamily="50" charset="-127"/>
              </a:rPr>
              <a:t>에서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사용하는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파일형식으로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현재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대부분의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Web </a:t>
            </a:r>
            <a:r>
              <a:rPr lang="en-US" altLang="ko-KR" dirty="0" err="1"/>
              <a:t>Server</a:t>
            </a:r>
            <a:r>
              <a:rPr dirty="0" err="1">
                <a:ea typeface="맑은 고딕" pitchFamily="50" charset="-127"/>
              </a:rPr>
              <a:t>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지원함</a:t>
            </a:r>
            <a:endParaRPr lang="en-US" dirty="0">
              <a:ea typeface="맑은 고딕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1839" y="1643050"/>
            <a:ext cx="2419252" cy="1291123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host1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	LOGGING = "log3",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	ERRORLOG = "log4"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*SVRGROUP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err="1">
                <a:solidFill>
                  <a:schemeClr val="tx1"/>
                </a:solidFill>
              </a:rPr>
              <a:t>boardjsvg</a:t>
            </a:r>
            <a:r>
              <a:rPr kumimoji="0" lang="en-US" altLang="ko-KR" sz="1100" dirty="0">
                <a:solidFill>
                  <a:schemeClr val="tx1"/>
                </a:solidFill>
              </a:rPr>
              <a:t>   … LOGGING = "log5"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86" y="3000372"/>
            <a:ext cx="7715304" cy="1291123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*LOGGING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log1   Format = "DEFAULT", FileName = "C:/TmaxSoft/WebtoB/log/access.log", Option = "sync,env=!image 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log2   Format = "ERROR",   FileName = "C:/TmaxSoft/WebtoB/log/error.log",    Option = "sync"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log3   Format = "DEFAULT", FileName = "D:/log/</a:t>
            </a:r>
            <a:r>
              <a:rPr kumimoji="0" lang="en-US" altLang="ko-KR" sz="1100" dirty="0">
                <a:solidFill>
                  <a:schemeClr val="tx1"/>
                </a:solidFill>
              </a:rPr>
              <a:t>host1/</a:t>
            </a:r>
            <a:r>
              <a:rPr kumimoji="0" lang="it-IT" altLang="ko-KR" sz="1100" dirty="0">
                <a:solidFill>
                  <a:schemeClr val="tx1"/>
                </a:solidFill>
              </a:rPr>
              <a:t>access.log", Option = "sync"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log4   Format = "ERROR",   FileName = "D:/log/</a:t>
            </a:r>
            <a:r>
              <a:rPr kumimoji="0" lang="en-US" altLang="ko-KR" sz="1100" dirty="0">
                <a:solidFill>
                  <a:schemeClr val="tx1"/>
                </a:solidFill>
              </a:rPr>
              <a:t>host1/</a:t>
            </a:r>
            <a:r>
              <a:rPr kumimoji="0" lang="it-IT" altLang="ko-KR" sz="1100" dirty="0">
                <a:solidFill>
                  <a:schemeClr val="tx1"/>
                </a:solidFill>
              </a:rPr>
              <a:t>error.log",   Option = "sync"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100" dirty="0">
                <a:solidFill>
                  <a:schemeClr val="tx1"/>
                </a:solidFill>
              </a:rPr>
              <a:t>log5   Format = "DEFAULT", FileName = "D:/log/jsvg/board_access.log",   Option = "sync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291" y="1643050"/>
            <a:ext cx="4049507" cy="1087990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                 </a:t>
            </a:r>
            <a:r>
              <a:rPr kumimoji="0" lang="en-US" altLang="ko-KR" sz="1100" dirty="0" err="1">
                <a:solidFill>
                  <a:schemeClr val="tx1"/>
                </a:solidFill>
              </a:rPr>
              <a:t>SysLogDir</a:t>
            </a:r>
            <a:r>
              <a:rPr kumimoji="0" lang="en-US" altLang="ko-KR" sz="1100" dirty="0">
                <a:solidFill>
                  <a:schemeClr val="tx1"/>
                </a:solidFill>
              </a:rPr>
              <a:t> = "C:/TmaxSoft/WebtoB/log/syslog",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	LOGGING = "log1",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	ERRORLOG = "log2"</a:t>
            </a:r>
          </a:p>
        </p:txBody>
      </p:sp>
      <p:sp>
        <p:nvSpPr>
          <p:cNvPr id="14" name="타원형 설명선 13"/>
          <p:cNvSpPr/>
          <p:nvPr/>
        </p:nvSpPr>
        <p:spPr>
          <a:xfrm>
            <a:off x="7929563" y="2714625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18" name="타원 17"/>
          <p:cNvSpPr/>
          <p:nvPr/>
        </p:nvSpPr>
        <p:spPr>
          <a:xfrm>
            <a:off x="1071563" y="2214563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642938" y="321468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20" name="Shape 71"/>
          <p:cNvCxnSpPr>
            <a:stCxn id="19" idx="2"/>
            <a:endCxn id="18" idx="2"/>
          </p:cNvCxnSpPr>
          <p:nvPr/>
        </p:nvCxnSpPr>
        <p:spPr>
          <a:xfrm rot="10800000" flipH="1">
            <a:off x="642938" y="2286000"/>
            <a:ext cx="428625" cy="1000125"/>
          </a:xfrm>
          <a:prstGeom prst="bentConnector3">
            <a:avLst>
              <a:gd name="adj1" fmla="val -53333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타원 25"/>
          <p:cNvSpPr/>
          <p:nvPr/>
        </p:nvSpPr>
        <p:spPr>
          <a:xfrm>
            <a:off x="1071563" y="2428875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571500" y="3429000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28" name="Shape 71"/>
          <p:cNvCxnSpPr>
            <a:stCxn id="27" idx="2"/>
            <a:endCxn id="26" idx="2"/>
          </p:cNvCxnSpPr>
          <p:nvPr/>
        </p:nvCxnSpPr>
        <p:spPr>
          <a:xfrm rot="10800000" flipH="1">
            <a:off x="571500" y="2500313"/>
            <a:ext cx="500063" cy="1000125"/>
          </a:xfrm>
          <a:prstGeom prst="bentConnector3">
            <a:avLst>
              <a:gd name="adj1" fmla="val -45714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형 설명선 34"/>
          <p:cNvSpPr/>
          <p:nvPr/>
        </p:nvSpPr>
        <p:spPr>
          <a:xfrm>
            <a:off x="7429500" y="1428750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51" name="타원형 설명선 50"/>
          <p:cNvSpPr/>
          <p:nvPr/>
        </p:nvSpPr>
        <p:spPr>
          <a:xfrm>
            <a:off x="4143375" y="1428750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75798" name="TextBox 51"/>
          <p:cNvSpPr>
            <a:spLocks/>
          </p:cNvSpPr>
          <p:nvPr/>
        </p:nvSpPr>
        <p:spPr bwMode="auto">
          <a:xfrm>
            <a:off x="5643563" y="4357688"/>
            <a:ext cx="3089275" cy="261937"/>
          </a:xfrm>
          <a:prstGeom prst="borderCallout2">
            <a:avLst>
              <a:gd name="adj1" fmla="val -6736"/>
              <a:gd name="adj2" fmla="val 53329"/>
              <a:gd name="adj3" fmla="val -148731"/>
              <a:gd name="adj4" fmla="val 70588"/>
              <a:gd name="adj5" fmla="val -357181"/>
              <a:gd name="adj6" fmla="val 74194"/>
            </a:avLst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!image : gif, jpg </a:t>
            </a:r>
            <a:r>
              <a:rPr kumimoji="0" lang="ko-KR" altLang="en-US" sz="1100"/>
              <a:t>파일에 대한 기록을 제외시킴</a:t>
            </a:r>
          </a:p>
        </p:txBody>
      </p:sp>
      <p:sp>
        <p:nvSpPr>
          <p:cNvPr id="75799" name="TextBox 20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163654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내용 개체 틀 64"/>
          <p:cNvSpPr>
            <a:spLocks noGrp="1"/>
          </p:cNvSpPr>
          <p:nvPr>
            <p:ph sz="half" idx="1"/>
          </p:nvPr>
        </p:nvSpPr>
        <p:spPr>
          <a:xfrm>
            <a:off x="187325" y="785813"/>
            <a:ext cx="4357688" cy="3929062"/>
          </a:xfrm>
        </p:spPr>
        <p:txBody>
          <a:bodyPr/>
          <a:lstStyle/>
          <a:p>
            <a:r>
              <a:rPr lang="en-US" altLang="ko-KR" sz="1400" dirty="0"/>
              <a:t>Common log format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 smtClean="0"/>
          </a:p>
          <a:p>
            <a:endParaRPr lang="en-US" altLang="ko-KR" sz="1400" dirty="0"/>
          </a:p>
          <a:p>
            <a:endParaRPr lang="en-US" altLang="ko-KR" sz="1400" dirty="0"/>
          </a:p>
          <a:p>
            <a:pPr lvl="1"/>
            <a:r>
              <a:rPr lang="en-US" sz="1400" dirty="0">
                <a:ea typeface="맑은 고딕" pitchFamily="50" charset="-127"/>
              </a:rPr>
              <a:t>Access </a:t>
            </a:r>
            <a:r>
              <a:rPr lang="en-US" sz="1400" dirty="0" err="1">
                <a:ea typeface="맑은 고딕" pitchFamily="50" charset="-127"/>
              </a:rPr>
              <a:t>Log</a:t>
            </a:r>
            <a:r>
              <a:rPr sz="1400" dirty="0" err="1">
                <a:ea typeface="맑은 고딕" pitchFamily="50" charset="-127"/>
              </a:rPr>
              <a:t>에는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사용자가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원하는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형태의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정보를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얻기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쉽도록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특정</a:t>
            </a:r>
            <a:r>
              <a:rPr sz="1400" dirty="0">
                <a:ea typeface="맑은 고딕" pitchFamily="50" charset="-127"/>
              </a:rPr>
              <a:t> </a:t>
            </a:r>
            <a:r>
              <a:rPr lang="en-US" sz="1400" dirty="0" err="1">
                <a:ea typeface="맑은 고딕" pitchFamily="50" charset="-127"/>
              </a:rPr>
              <a:t>f</a:t>
            </a:r>
            <a:r>
              <a:rPr lang="en-US" altLang="ko-KR" sz="1400" dirty="0" err="1"/>
              <a:t>ield</a:t>
            </a:r>
            <a:r>
              <a:rPr sz="1400" dirty="0" err="1">
                <a:ea typeface="맑은 고딕" pitchFamily="50" charset="-127"/>
              </a:rPr>
              <a:t>를</a:t>
            </a:r>
            <a:r>
              <a:rPr sz="1400" dirty="0">
                <a:ea typeface="맑은 고딕" pitchFamily="50" charset="-127"/>
              </a:rPr>
              <a:t> </a:t>
            </a:r>
            <a:r>
              <a:rPr sz="1400" dirty="0" err="1">
                <a:ea typeface="맑은 고딕" pitchFamily="50" charset="-127"/>
              </a:rPr>
              <a:t>추가할</a:t>
            </a:r>
            <a:r>
              <a:rPr lang="en-US" sz="1400" dirty="0">
                <a:ea typeface="맑은 고딕" pitchFamily="50" charset="-127"/>
              </a:rPr>
              <a:t> </a:t>
            </a:r>
            <a:r>
              <a:rPr sz="1400" dirty="0">
                <a:ea typeface="맑은 고딕" pitchFamily="50" charset="-127"/>
              </a:rPr>
              <a:t>수 </a:t>
            </a:r>
            <a:r>
              <a:rPr sz="1400" dirty="0" err="1">
                <a:ea typeface="맑은 고딕" pitchFamily="50" charset="-127"/>
              </a:rPr>
              <a:t>있습니다</a:t>
            </a:r>
            <a:r>
              <a:rPr lang="en-US" altLang="ko-KR" sz="1400" dirty="0"/>
              <a:t>.</a:t>
            </a:r>
          </a:p>
          <a:p>
            <a:pPr lvl="2"/>
            <a:r>
              <a:rPr lang="en-US" altLang="ko-KR" sz="1200" dirty="0" smtClean="0"/>
              <a:t>%a : Remote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lang="en-US" altLang="ko-KR" sz="1200" dirty="0" smtClean="0"/>
              <a:t>IP </a:t>
            </a:r>
            <a:r>
              <a:rPr sz="1200" dirty="0" err="1" smtClean="0">
                <a:ea typeface="맑은 고딕" pitchFamily="50" charset="-127"/>
              </a:rPr>
              <a:t>주소</a:t>
            </a:r>
            <a:endParaRPr sz="1200" dirty="0" smtClean="0">
              <a:ea typeface="맑은 고딕" pitchFamily="50" charset="-127"/>
            </a:endParaRPr>
          </a:p>
          <a:p>
            <a:pPr lvl="2"/>
            <a:r>
              <a:rPr lang="en-US" altLang="ko-KR" sz="1200" dirty="0" smtClean="0"/>
              <a:t>%u : </a:t>
            </a:r>
            <a:r>
              <a:rPr sz="1200" dirty="0" err="1" smtClean="0">
                <a:ea typeface="맑은 고딕" pitchFamily="50" charset="-127"/>
              </a:rPr>
              <a:t>인증이</a:t>
            </a:r>
            <a:r>
              <a:rPr sz="1200" dirty="0" smtClean="0">
                <a:ea typeface="맑은 고딕" pitchFamily="50" charset="-127"/>
              </a:rPr>
              <a:t> 된 </a:t>
            </a:r>
            <a:r>
              <a:rPr sz="1200" dirty="0" err="1" smtClean="0">
                <a:ea typeface="맑은 고딕" pitchFamily="50" charset="-127"/>
              </a:rPr>
              <a:t>요청을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하는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사용자</a:t>
            </a:r>
            <a:endParaRPr sz="1200" dirty="0" smtClean="0">
              <a:ea typeface="맑은 고딕" pitchFamily="50" charset="-127"/>
            </a:endParaRPr>
          </a:p>
          <a:p>
            <a:pPr lvl="2"/>
            <a:r>
              <a:rPr lang="en-US" altLang="ko-KR" sz="1200" dirty="0" smtClean="0"/>
              <a:t>%t : </a:t>
            </a:r>
            <a:r>
              <a:rPr sz="1200" dirty="0" err="1" smtClean="0">
                <a:ea typeface="맑은 고딕" pitchFamily="50" charset="-127"/>
              </a:rPr>
              <a:t>요청의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날짜와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시간</a:t>
            </a:r>
            <a:endParaRPr sz="1200" dirty="0" smtClean="0">
              <a:ea typeface="맑은 고딕" pitchFamily="50" charset="-127"/>
            </a:endParaRPr>
          </a:p>
          <a:p>
            <a:pPr lvl="2"/>
            <a:r>
              <a:rPr lang="en-US" altLang="ko-KR" sz="1200" dirty="0" smtClean="0"/>
              <a:t>%T : </a:t>
            </a:r>
            <a:r>
              <a:rPr sz="1200" dirty="0" err="1" smtClean="0">
                <a:ea typeface="맑은 고딕" pitchFamily="50" charset="-127"/>
              </a:rPr>
              <a:t>서버가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요청을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처리하는데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걸린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시간</a:t>
            </a:r>
            <a:r>
              <a:rPr lang="en-US" altLang="ko-KR" sz="1200" dirty="0" smtClean="0"/>
              <a:t>(</a:t>
            </a:r>
            <a:r>
              <a:rPr sz="1200" dirty="0" smtClean="0">
                <a:ea typeface="맑은 고딕" pitchFamily="50" charset="-127"/>
              </a:rPr>
              <a:t>초</a:t>
            </a:r>
            <a:r>
              <a:rPr lang="en-US" altLang="ko-KR" sz="1200" dirty="0" smtClean="0"/>
              <a:t>)</a:t>
            </a:r>
          </a:p>
          <a:p>
            <a:pPr lvl="2"/>
            <a:r>
              <a:rPr lang="en-US" altLang="ko-KR" sz="1200" dirty="0" smtClean="0"/>
              <a:t>%D : </a:t>
            </a:r>
            <a:r>
              <a:rPr sz="1200" dirty="0" err="1" smtClean="0">
                <a:ea typeface="맑은 고딕" pitchFamily="50" charset="-127"/>
              </a:rPr>
              <a:t>서버가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요청을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처리하는데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걸린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시간</a:t>
            </a:r>
            <a:r>
              <a:rPr lang="en-US" altLang="ko-KR" sz="1200" dirty="0" smtClean="0"/>
              <a:t>(</a:t>
            </a:r>
            <a:r>
              <a:rPr lang="en-US" altLang="ko-KR" sz="1200" dirty="0" err="1" smtClean="0"/>
              <a:t>msec</a:t>
            </a:r>
            <a:r>
              <a:rPr lang="en-US" altLang="ko-KR" sz="1200" dirty="0" smtClean="0"/>
              <a:t>)</a:t>
            </a:r>
          </a:p>
          <a:p>
            <a:pPr lvl="2"/>
            <a:r>
              <a:rPr lang="en-US" altLang="ko-KR" sz="1200" dirty="0" smtClean="0"/>
              <a:t>%r : HTTP </a:t>
            </a:r>
            <a:r>
              <a:rPr sz="1200" dirty="0" err="1" smtClean="0">
                <a:ea typeface="맑은 고딕" pitchFamily="50" charset="-127"/>
              </a:rPr>
              <a:t>메소드를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포함한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요청의</a:t>
            </a:r>
            <a:r>
              <a:rPr sz="1200" dirty="0" smtClean="0">
                <a:ea typeface="맑은 고딕" pitchFamily="50" charset="-127"/>
              </a:rPr>
              <a:t> </a:t>
            </a:r>
            <a:r>
              <a:rPr sz="1200" dirty="0" err="1" smtClean="0">
                <a:ea typeface="맑은 고딕" pitchFamily="50" charset="-127"/>
              </a:rPr>
              <a:t>첫번째</a:t>
            </a:r>
            <a:r>
              <a:rPr sz="1200" dirty="0" smtClean="0">
                <a:ea typeface="맑은 고딕" pitchFamily="50" charset="-127"/>
              </a:rPr>
              <a:t> 줄</a:t>
            </a:r>
          </a:p>
          <a:p>
            <a:pPr lvl="2"/>
            <a:r>
              <a:rPr lang="en-US" altLang="ko-KR" sz="1200" dirty="0" smtClean="0"/>
              <a:t>%h : Client IP</a:t>
            </a:r>
          </a:p>
          <a:p>
            <a:pPr lvl="2"/>
            <a:r>
              <a:rPr lang="en-US" altLang="ko-KR" sz="1200" dirty="0" smtClean="0"/>
              <a:t>%H : Request Protocol (ex, HTTP/1.1)</a:t>
            </a:r>
          </a:p>
          <a:p>
            <a:pPr lvl="2"/>
            <a:r>
              <a:rPr lang="en-US" altLang="ko-KR" sz="1200" dirty="0" smtClean="0"/>
              <a:t>%m : Request Method (ex, GET)</a:t>
            </a:r>
          </a:p>
        </p:txBody>
      </p:sp>
      <p:sp>
        <p:nvSpPr>
          <p:cNvPr id="76803" name="내용 개체 틀 41"/>
          <p:cNvSpPr>
            <a:spLocks noGrp="1"/>
          </p:cNvSpPr>
          <p:nvPr>
            <p:ph sz="half" idx="2"/>
          </p:nvPr>
        </p:nvSpPr>
        <p:spPr>
          <a:xfrm>
            <a:off x="4000500" y="785813"/>
            <a:ext cx="4929188" cy="3929062"/>
          </a:xfrm>
        </p:spPr>
        <p:txBody>
          <a:bodyPr/>
          <a:lstStyle/>
          <a:p>
            <a:endParaRPr lang="en-US" altLang="ko-KR" sz="1200" dirty="0"/>
          </a:p>
          <a:p>
            <a:endParaRPr lang="en-US" altLang="ko-KR" sz="1200" dirty="0"/>
          </a:p>
          <a:p>
            <a:pPr marL="152400" lvl="1" indent="0">
              <a:buNone/>
            </a:pPr>
            <a:endParaRPr lang="en-US" altLang="ko-KR" sz="1200" dirty="0" smtClean="0"/>
          </a:p>
          <a:p>
            <a:pPr marL="152400" lvl="1" indent="0">
              <a:buNone/>
            </a:pPr>
            <a:endParaRPr lang="en-US" altLang="ko-KR" sz="1200" dirty="0"/>
          </a:p>
          <a:p>
            <a:pPr marL="152400" lvl="1" indent="0">
              <a:buNone/>
            </a:pPr>
            <a:endParaRPr lang="en-US" altLang="ko-KR" sz="1200" dirty="0" smtClean="0"/>
          </a:p>
          <a:p>
            <a:pPr marL="152400" lvl="1" indent="0">
              <a:buNone/>
            </a:pPr>
            <a:endParaRPr lang="en-US" altLang="ko-KR" sz="1200" dirty="0"/>
          </a:p>
          <a:p>
            <a:pPr lvl="2"/>
            <a:endParaRPr lang="en-US" altLang="ko-KR" sz="1200" dirty="0" smtClean="0"/>
          </a:p>
          <a:p>
            <a:pPr lvl="2"/>
            <a:endParaRPr lang="en-US" altLang="ko-KR" sz="1200" dirty="0" smtClean="0"/>
          </a:p>
          <a:p>
            <a:pPr lvl="2"/>
            <a:endParaRPr lang="en-US" altLang="ko-KR" sz="1200" dirty="0"/>
          </a:p>
          <a:p>
            <a:pPr lvl="2"/>
            <a:r>
              <a:rPr lang="en-US" altLang="ko-KR" sz="1200" dirty="0" smtClean="0"/>
              <a:t>%q : Request Query (ex, ?id=</a:t>
            </a:r>
            <a:r>
              <a:rPr lang="en-US" altLang="ko-KR" sz="1200" dirty="0" err="1" smtClean="0"/>
              <a:t>webtob</a:t>
            </a:r>
            <a:r>
              <a:rPr lang="en-US" altLang="ko-KR" sz="1200" dirty="0" smtClean="0"/>
              <a:t>)</a:t>
            </a:r>
          </a:p>
          <a:p>
            <a:pPr lvl="2"/>
            <a:r>
              <a:rPr lang="en-US" altLang="ko-KR" sz="1200" dirty="0" smtClean="0"/>
              <a:t>%U : </a:t>
            </a:r>
            <a:r>
              <a:rPr lang="en-US" altLang="ko-KR" sz="1200" dirty="0" err="1" smtClean="0"/>
              <a:t>요청</a:t>
            </a:r>
            <a:r>
              <a:rPr lang="en-US" altLang="ko-KR" sz="1200" dirty="0" smtClean="0"/>
              <a:t> URL</a:t>
            </a:r>
          </a:p>
          <a:p>
            <a:pPr lvl="2"/>
            <a:r>
              <a:rPr lang="en-US" altLang="ko-KR" sz="1200" dirty="0" smtClean="0"/>
              <a:t>%s : HTTP </a:t>
            </a:r>
            <a:r>
              <a:rPr lang="en-US" altLang="ko-KR" sz="1200" dirty="0" err="1" smtClean="0"/>
              <a:t>상태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코드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%b : </a:t>
            </a:r>
            <a:r>
              <a:rPr lang="en-US" altLang="ko-KR" sz="1200" dirty="0" err="1" smtClean="0"/>
              <a:t>전송된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파일의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크기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%{Header}</a:t>
            </a:r>
            <a:r>
              <a:rPr lang="en-US" altLang="ko-KR" sz="1200" dirty="0" err="1" smtClean="0"/>
              <a:t>i</a:t>
            </a:r>
            <a:r>
              <a:rPr lang="en-US" altLang="ko-KR" sz="1200" dirty="0" smtClean="0"/>
              <a:t> : </a:t>
            </a:r>
            <a:r>
              <a:rPr lang="en-US" altLang="ko-KR" sz="1200" dirty="0" err="1" smtClean="0"/>
              <a:t>클라이언트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요청</a:t>
            </a:r>
            <a:r>
              <a:rPr lang="en-US" altLang="ko-KR" sz="1200" dirty="0" smtClean="0"/>
              <a:t> HTTP </a:t>
            </a:r>
            <a:r>
              <a:rPr lang="en-US" altLang="ko-KR" sz="1200" dirty="0" err="1" smtClean="0"/>
              <a:t>헤더</a:t>
            </a:r>
            <a:r>
              <a:rPr lang="en-US" altLang="ko-KR" sz="1200" dirty="0" smtClean="0"/>
              <a:t> 예) %{Cookie}</a:t>
            </a:r>
            <a:r>
              <a:rPr lang="en-US" altLang="ko-KR" sz="1200" dirty="0" err="1" smtClean="0"/>
              <a:t>i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%v : </a:t>
            </a:r>
            <a:r>
              <a:rPr lang="en-US" altLang="ko-KR" sz="1200" dirty="0" err="1" smtClean="0"/>
              <a:t>HostName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필드에서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정의된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서버명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%p : </a:t>
            </a:r>
            <a:r>
              <a:rPr lang="en-US" altLang="ko-KR" sz="1200" dirty="0" err="1" smtClean="0"/>
              <a:t>클라이언트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요청을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받는</a:t>
            </a:r>
            <a:r>
              <a:rPr lang="en-US" altLang="ko-KR" sz="1200" dirty="0" smtClean="0"/>
              <a:t> TCP </a:t>
            </a:r>
            <a:r>
              <a:rPr lang="en-US" altLang="ko-KR" sz="1200" dirty="0" err="1" smtClean="0"/>
              <a:t>포트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번호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%d : date type</a:t>
            </a:r>
            <a:endParaRPr sz="1200" dirty="0" smtClean="0">
              <a:ea typeface="맑은 고딕" pitchFamily="50" charset="-127"/>
            </a:endParaRPr>
          </a:p>
        </p:txBody>
      </p:sp>
      <p:sp>
        <p:nvSpPr>
          <p:cNvPr id="7680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Logging</a:t>
            </a:r>
            <a:r>
              <a:rPr>
                <a:ea typeface="맑은 고딕" pitchFamily="50" charset="-127"/>
              </a:rPr>
              <a:t> 설정</a:t>
            </a:r>
            <a:r>
              <a:rPr lang="en-US" altLang="ko-KR"/>
              <a:t>(3)</a:t>
            </a:r>
            <a:endParaRPr>
              <a:ea typeface="맑은 고딕" pitchFamily="50" charset="-127"/>
            </a:endParaRPr>
          </a:p>
        </p:txBody>
      </p:sp>
      <p:grpSp>
        <p:nvGrpSpPr>
          <p:cNvPr id="76805" name="그룹 49"/>
          <p:cNvGrpSpPr>
            <a:grpSpLocks/>
          </p:cNvGrpSpPr>
          <p:nvPr/>
        </p:nvGrpSpPr>
        <p:grpSpPr bwMode="auto">
          <a:xfrm>
            <a:off x="2878331" y="857250"/>
            <a:ext cx="5776197" cy="1178464"/>
            <a:chOff x="2572094" y="857232"/>
            <a:chExt cx="5775481" cy="1178073"/>
          </a:xfrm>
        </p:grpSpPr>
        <p:sp>
          <p:nvSpPr>
            <p:cNvPr id="12" name="TextBox 11"/>
            <p:cNvSpPr txBox="1"/>
            <p:nvPr/>
          </p:nvSpPr>
          <p:spPr>
            <a:xfrm>
              <a:off x="2572094" y="857232"/>
              <a:ext cx="5775481" cy="1178073"/>
            </a:xfrm>
            <a:prstGeom prst="rect">
              <a:avLst/>
            </a:prstGeom>
            <a:solidFill>
              <a:srgbClr val="CCFFCC"/>
            </a:solidFill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remotehost</a:t>
              </a:r>
              <a:r>
                <a:rPr kumimoji="0" lang="en-US" altLang="ko-KR" sz="1200" dirty="0"/>
                <a:t> rfc931 </a:t>
              </a:r>
              <a:r>
                <a:rPr kumimoji="0" lang="en-US" altLang="ko-KR" sz="1200" dirty="0" err="1"/>
                <a:t>authuser</a:t>
              </a:r>
              <a:r>
                <a:rPr kumimoji="0" lang="en-US" altLang="ko-KR" sz="1200" dirty="0"/>
                <a:t> [date] "request" status bytes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127.0.0.1 - - [27/May/2009:13:28:56 +0900] "GET /index.jsp HTTP/1.1" 200 3669</a:t>
              </a:r>
              <a:endParaRPr kumimoji="0" lang="it-IT" altLang="ko-KR" sz="1200" dirty="0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2643174" y="1142984"/>
              <a:ext cx="785818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2643174" y="1500174"/>
              <a:ext cx="571504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41" name="직선 연결선 40"/>
            <p:cNvCxnSpPr/>
            <p:nvPr/>
          </p:nvCxnSpPr>
          <p:spPr>
            <a:xfrm rot="5400000">
              <a:off x="2827325" y="1290465"/>
              <a:ext cx="311047" cy="107937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직사각형 46"/>
            <p:cNvSpPr/>
            <p:nvPr/>
          </p:nvSpPr>
          <p:spPr>
            <a:xfrm>
              <a:off x="3500430" y="1142984"/>
              <a:ext cx="35719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3286116" y="1500174"/>
              <a:ext cx="71438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49" name="직선 연결선 48"/>
            <p:cNvCxnSpPr/>
            <p:nvPr/>
          </p:nvCxnSpPr>
          <p:spPr>
            <a:xfrm rot="5400000">
              <a:off x="3345579" y="1165861"/>
              <a:ext cx="311047" cy="357143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직사각형 55"/>
            <p:cNvSpPr/>
            <p:nvPr/>
          </p:nvSpPr>
          <p:spPr>
            <a:xfrm>
              <a:off x="4000496" y="1142984"/>
              <a:ext cx="35719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3428992" y="1500174"/>
              <a:ext cx="71438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58" name="직선 연결선 57"/>
            <p:cNvCxnSpPr/>
            <p:nvPr/>
          </p:nvCxnSpPr>
          <p:spPr>
            <a:xfrm rot="5400000">
              <a:off x="3667009" y="987290"/>
              <a:ext cx="311047" cy="714286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직사각형 61"/>
            <p:cNvSpPr/>
            <p:nvPr/>
          </p:nvSpPr>
          <p:spPr>
            <a:xfrm>
              <a:off x="4643438" y="1142984"/>
              <a:ext cx="35719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3571868" y="1500174"/>
              <a:ext cx="2071702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64" name="직선 연결선 63"/>
            <p:cNvCxnSpPr/>
            <p:nvPr/>
          </p:nvCxnSpPr>
          <p:spPr>
            <a:xfrm rot="5400000">
              <a:off x="4559866" y="1237291"/>
              <a:ext cx="311047" cy="214285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직사각형 76"/>
            <p:cNvSpPr/>
            <p:nvPr/>
          </p:nvSpPr>
          <p:spPr>
            <a:xfrm>
              <a:off x="5072066" y="1142984"/>
              <a:ext cx="642942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5715008" y="1500174"/>
              <a:ext cx="178595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79" name="직선 연결선 78"/>
            <p:cNvCxnSpPr/>
            <p:nvPr/>
          </p:nvCxnSpPr>
          <p:spPr>
            <a:xfrm rot="16200000" flipH="1">
              <a:off x="5845582" y="737290"/>
              <a:ext cx="311047" cy="1214287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직사각형 83"/>
            <p:cNvSpPr/>
            <p:nvPr/>
          </p:nvSpPr>
          <p:spPr>
            <a:xfrm>
              <a:off x="5786446" y="1142984"/>
              <a:ext cx="35719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7572396" y="1500174"/>
              <a:ext cx="214314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86" name="직선 연결선 85"/>
            <p:cNvCxnSpPr/>
            <p:nvPr/>
          </p:nvCxnSpPr>
          <p:spPr>
            <a:xfrm rot="16200000" flipH="1">
              <a:off x="6667011" y="487290"/>
              <a:ext cx="311047" cy="1714288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직사각형 93"/>
            <p:cNvSpPr/>
            <p:nvPr/>
          </p:nvSpPr>
          <p:spPr>
            <a:xfrm>
              <a:off x="6215074" y="1142984"/>
              <a:ext cx="428628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7858148" y="1500174"/>
              <a:ext cx="357190" cy="4571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/>
            </a:p>
          </p:txBody>
        </p:sp>
        <p:cxnSp>
          <p:nvCxnSpPr>
            <p:cNvPr id="96" name="직선 연결선 95"/>
            <p:cNvCxnSpPr/>
            <p:nvPr/>
          </p:nvCxnSpPr>
          <p:spPr>
            <a:xfrm rot="16200000" flipH="1">
              <a:off x="7077329" y="540464"/>
              <a:ext cx="311047" cy="1607939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571472" y="5286388"/>
            <a:ext cx="821537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200" dirty="0">
                <a:solidFill>
                  <a:schemeClr val="tx1"/>
                </a:solidFill>
              </a:rPr>
              <a:t>*LOGGING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altLang="ko-KR" sz="1200" dirty="0"/>
              <a:t>log1  Format = "%h %l %u %t \"%r\" %&gt;s %b", </a:t>
            </a:r>
            <a:r>
              <a:rPr kumimoji="0" lang="en-US" altLang="ko-KR" sz="1200" dirty="0" err="1"/>
              <a:t>FileName</a:t>
            </a:r>
            <a:r>
              <a:rPr kumimoji="0" lang="en-US" altLang="ko-KR" sz="1200" dirty="0"/>
              <a:t> = "$WEBTOBDIR/log/custom1.log"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altLang="ko-KR" sz="1200" dirty="0"/>
              <a:t>log2  Format = "[%{%Y.%m.%d %H:%M:%S}d] %a \"%r\" %s %T", </a:t>
            </a:r>
            <a:r>
              <a:rPr kumimoji="0" lang="en-US" altLang="ko-KR" sz="1200" dirty="0" err="1"/>
              <a:t>FileName</a:t>
            </a:r>
            <a:r>
              <a:rPr kumimoji="0" lang="en-US" altLang="ko-KR" sz="1200" dirty="0"/>
              <a:t> = "$WEBTOBDIR/log/custom2.log"</a:t>
            </a:r>
          </a:p>
        </p:txBody>
      </p:sp>
      <p:sp>
        <p:nvSpPr>
          <p:cNvPr id="45" name="타원형 설명선 44"/>
          <p:cNvSpPr/>
          <p:nvPr/>
        </p:nvSpPr>
        <p:spPr>
          <a:xfrm>
            <a:off x="262287" y="1715022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76810" name="TextBox 103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grpSp>
        <p:nvGrpSpPr>
          <p:cNvPr id="76811" name="그룹 51"/>
          <p:cNvGrpSpPr>
            <a:grpSpLocks/>
          </p:cNvGrpSpPr>
          <p:nvPr/>
        </p:nvGrpSpPr>
        <p:grpSpPr bwMode="auto">
          <a:xfrm>
            <a:off x="571500" y="4500563"/>
            <a:ext cx="5857875" cy="1919287"/>
            <a:chOff x="571472" y="4500569"/>
            <a:chExt cx="5857916" cy="1920074"/>
          </a:xfrm>
        </p:grpSpPr>
        <p:sp>
          <p:nvSpPr>
            <p:cNvPr id="46" name="TextBox 45"/>
            <p:cNvSpPr txBox="1"/>
            <p:nvPr/>
          </p:nvSpPr>
          <p:spPr>
            <a:xfrm>
              <a:off x="571472" y="4786436"/>
              <a:ext cx="5857916" cy="27633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>
                  <a:solidFill>
                    <a:schemeClr val="tx1"/>
                  </a:solidFill>
                </a:rPr>
                <a:t>127.0.0.1 - - [04/Jun/2009:17:42:00 +0900] "GET /top2-1.gif HTTP/1.1" 200 13565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500167" y="6144305"/>
              <a:ext cx="4714908" cy="27633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/>
                <a:t>[2009.06.04 17:52:33] 127.0.0.1 "GET /top2-1.gif HTTP/1.1" 200 0</a:t>
              </a:r>
            </a:p>
          </p:txBody>
        </p:sp>
        <p:sp>
          <p:nvSpPr>
            <p:cNvPr id="88" name="설명선 1(강조선) 87"/>
            <p:cNvSpPr/>
            <p:nvPr/>
          </p:nvSpPr>
          <p:spPr>
            <a:xfrm rot="16200000">
              <a:off x="678529" y="4464951"/>
              <a:ext cx="500267" cy="571504"/>
            </a:xfrm>
            <a:prstGeom prst="accentCallout1">
              <a:avLst>
                <a:gd name="adj1" fmla="val 48379"/>
                <a:gd name="adj2" fmla="val -10238"/>
                <a:gd name="adj3" fmla="val 225941"/>
                <a:gd name="adj4" fmla="val -104740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89" name="설명선 1(강조선) 88"/>
            <p:cNvSpPr/>
            <p:nvPr/>
          </p:nvSpPr>
          <p:spPr>
            <a:xfrm rot="16200000">
              <a:off x="1071438" y="4714983"/>
              <a:ext cx="500267" cy="71439"/>
            </a:xfrm>
            <a:prstGeom prst="accentCallout1">
              <a:avLst>
                <a:gd name="adj1" fmla="val 18750"/>
                <a:gd name="adj2" fmla="val -8333"/>
                <a:gd name="adj3" fmla="val 1220194"/>
                <a:gd name="adj4" fmla="val -101189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0" name="설명선 1(강조선) 89"/>
            <p:cNvSpPr/>
            <p:nvPr/>
          </p:nvSpPr>
          <p:spPr>
            <a:xfrm rot="16200000">
              <a:off x="1214314" y="4714983"/>
              <a:ext cx="500267" cy="71439"/>
            </a:xfrm>
            <a:prstGeom prst="accentCallout1">
              <a:avLst>
                <a:gd name="adj1" fmla="val 18750"/>
                <a:gd name="adj2" fmla="val -8333"/>
                <a:gd name="adj3" fmla="val 1458381"/>
                <a:gd name="adj4" fmla="val -105128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1" name="설명선 1(강조선) 90"/>
            <p:cNvSpPr/>
            <p:nvPr/>
          </p:nvSpPr>
          <p:spPr>
            <a:xfrm rot="16200000">
              <a:off x="2321602" y="3750571"/>
              <a:ext cx="500267" cy="2000264"/>
            </a:xfrm>
            <a:prstGeom prst="accentCallout1">
              <a:avLst>
                <a:gd name="adj1" fmla="val 36845"/>
                <a:gd name="adj2" fmla="val -8333"/>
                <a:gd name="adj3" fmla="val 56889"/>
                <a:gd name="adj4" fmla="val -97380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2" name="설명선 1(강조선) 91"/>
            <p:cNvSpPr/>
            <p:nvPr/>
          </p:nvSpPr>
          <p:spPr>
            <a:xfrm rot="16200000">
              <a:off x="4321867" y="3822008"/>
              <a:ext cx="500267" cy="1857388"/>
            </a:xfrm>
            <a:prstGeom prst="accentCallout1">
              <a:avLst>
                <a:gd name="adj1" fmla="val 18750"/>
                <a:gd name="adj2" fmla="val -8333"/>
                <a:gd name="adj3" fmla="val -26193"/>
                <a:gd name="adj4" fmla="val -101189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3" name="설명선 1(강조선) 92"/>
            <p:cNvSpPr/>
            <p:nvPr/>
          </p:nvSpPr>
          <p:spPr>
            <a:xfrm rot="16200000">
              <a:off x="5429156" y="4643545"/>
              <a:ext cx="500267" cy="214315"/>
            </a:xfrm>
            <a:prstGeom prst="accentCallout1">
              <a:avLst>
                <a:gd name="adj1" fmla="val 18750"/>
                <a:gd name="adj2" fmla="val -8333"/>
                <a:gd name="adj3" fmla="val -908767"/>
                <a:gd name="adj4" fmla="val -103094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7" name="설명선 1(강조선) 96"/>
            <p:cNvSpPr/>
            <p:nvPr/>
          </p:nvSpPr>
          <p:spPr>
            <a:xfrm rot="16200000">
              <a:off x="5822065" y="4536388"/>
              <a:ext cx="500267" cy="428628"/>
            </a:xfrm>
            <a:prstGeom prst="accentCallout1">
              <a:avLst>
                <a:gd name="adj1" fmla="val 40972"/>
                <a:gd name="adj2" fmla="val -8333"/>
                <a:gd name="adj3" fmla="val -452489"/>
                <a:gd name="adj4" fmla="val -99285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9" name="설명선 1(강조선) 98"/>
            <p:cNvSpPr/>
            <p:nvPr/>
          </p:nvSpPr>
          <p:spPr>
            <a:xfrm rot="16200000">
              <a:off x="2071570" y="5215510"/>
              <a:ext cx="500267" cy="1357321"/>
            </a:xfrm>
            <a:prstGeom prst="accentCallout1">
              <a:avLst>
                <a:gd name="adj1" fmla="val 48379"/>
                <a:gd name="adj2" fmla="val -10238"/>
                <a:gd name="adj3" fmla="val 87167"/>
                <a:gd name="adj4" fmla="val 53096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00" name="설명선 1(강조선) 99"/>
            <p:cNvSpPr/>
            <p:nvPr/>
          </p:nvSpPr>
          <p:spPr>
            <a:xfrm rot="16200000">
              <a:off x="3107421" y="5608419"/>
              <a:ext cx="500267" cy="571504"/>
            </a:xfrm>
            <a:prstGeom prst="accentCallout1">
              <a:avLst>
                <a:gd name="adj1" fmla="val 48379"/>
                <a:gd name="adj2" fmla="val -10238"/>
                <a:gd name="adj3" fmla="val 163283"/>
                <a:gd name="adj4" fmla="val 51321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01" name="설명선 1(강조선) 100"/>
            <p:cNvSpPr/>
            <p:nvPr/>
          </p:nvSpPr>
          <p:spPr>
            <a:xfrm rot="16200000">
              <a:off x="4429024" y="5001196"/>
              <a:ext cx="500267" cy="1785949"/>
            </a:xfrm>
            <a:prstGeom prst="accentCallout1">
              <a:avLst>
                <a:gd name="adj1" fmla="val 48379"/>
                <a:gd name="adj2" fmla="val -10238"/>
                <a:gd name="adj3" fmla="val 35781"/>
                <a:gd name="adj4" fmla="val 51321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02" name="설명선 1(강조선) 101"/>
            <p:cNvSpPr/>
            <p:nvPr/>
          </p:nvSpPr>
          <p:spPr>
            <a:xfrm rot="16200000">
              <a:off x="5500594" y="5787014"/>
              <a:ext cx="500267" cy="214313"/>
            </a:xfrm>
            <a:prstGeom prst="accentCallout1">
              <a:avLst>
                <a:gd name="adj1" fmla="val 48379"/>
                <a:gd name="adj2" fmla="val -10238"/>
                <a:gd name="adj3" fmla="val -371082"/>
                <a:gd name="adj4" fmla="val 51321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03" name="설명선 1(강조선) 102"/>
            <p:cNvSpPr/>
            <p:nvPr/>
          </p:nvSpPr>
          <p:spPr>
            <a:xfrm rot="16200000">
              <a:off x="5750627" y="5822733"/>
              <a:ext cx="500267" cy="142876"/>
            </a:xfrm>
            <a:prstGeom prst="accentCallout1">
              <a:avLst>
                <a:gd name="adj1" fmla="val 48379"/>
                <a:gd name="adj2" fmla="val -10238"/>
                <a:gd name="adj3" fmla="val -538848"/>
                <a:gd name="adj4" fmla="val 51321"/>
              </a:avLst>
            </a:prstGeom>
            <a:noFill/>
            <a:ln w="127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786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UTF-8 </a:t>
            </a:r>
            <a:r>
              <a:rPr>
                <a:ea typeface="맑은 고딕" pitchFamily="50" charset="-127"/>
              </a:rPr>
              <a:t>한국어 </a:t>
            </a:r>
            <a:r>
              <a:rPr lang="en-US" altLang="ko-KR"/>
              <a:t>encoding</a:t>
            </a:r>
            <a:endParaRPr>
              <a:ea typeface="맑은 고딕" pitchFamily="50" charset="-127"/>
            </a:endParaRPr>
          </a:p>
        </p:txBody>
      </p:sp>
      <p:sp>
        <p:nvSpPr>
          <p:cNvPr id="77827" name="내용 개체 틀 13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lvl="1"/>
            <a:r>
              <a:rPr>
                <a:ea typeface="맑은 고딕" pitchFamily="50" charset="-127"/>
              </a:rPr>
              <a:t>웹 브라우저에서 한국어가 포함된 </a:t>
            </a:r>
            <a:r>
              <a:rPr lang="en-US" altLang="ko-KR"/>
              <a:t>URL </a:t>
            </a:r>
            <a:r>
              <a:rPr>
                <a:ea typeface="맑은 고딕" pitchFamily="50" charset="-127"/>
              </a:rPr>
              <a:t>등 </a:t>
            </a:r>
            <a:r>
              <a:rPr lang="en-US" altLang="ko-KR"/>
              <a:t>HTTP req.</a:t>
            </a:r>
            <a:r>
              <a:rPr>
                <a:ea typeface="맑은 고딕" pitchFamily="50" charset="-127"/>
              </a:rPr>
              <a:t>를 </a:t>
            </a:r>
            <a:r>
              <a:rPr lang="en-US" altLang="ko-KR"/>
              <a:t>UTF-8 character-set</a:t>
            </a:r>
            <a:r>
              <a:rPr>
                <a:ea typeface="맑은 고딕" pitchFamily="50" charset="-127"/>
              </a:rPr>
              <a:t>으로 보낼 경우 문자가 깨지면서 원하는 경로 또는 파일을 찾을 수 없게 됩니다</a:t>
            </a:r>
            <a:r>
              <a:rPr lang="en-US" altLang="ko-KR"/>
              <a:t>.</a:t>
            </a:r>
          </a:p>
          <a:p>
            <a:pPr lvl="2"/>
            <a:r>
              <a:rPr lang="en-US" altLang="ko-KR"/>
              <a:t>Request URL[</a:t>
            </a:r>
            <a:r>
              <a:rPr lang="en-US" altLang="ko-KR">
                <a:hlinkClick r:id="rId2"/>
              </a:rPr>
              <a:t>http://localhost:8080/</a:t>
            </a:r>
            <a:r>
              <a:rPr>
                <a:ea typeface="맑은 고딕" pitchFamily="50" charset="-127"/>
                <a:hlinkClick r:id="rId2"/>
              </a:rPr>
              <a:t>한국</a:t>
            </a:r>
            <a:r>
              <a:rPr lang="en-US" altLang="ko-KR">
                <a:hlinkClick r:id="rId2"/>
              </a:rPr>
              <a:t>/index.html</a:t>
            </a:r>
            <a:r>
              <a:rPr lang="en-US" altLang="ko-KR"/>
              <a:t>]</a:t>
            </a:r>
          </a:p>
          <a:p>
            <a:pPr lvl="2">
              <a:buFont typeface="Arial" pitchFamily="34" charset="0"/>
              <a:buNone/>
            </a:pPr>
            <a:r>
              <a:rPr lang="en-US" altLang="ko-KR">
                <a:sym typeface="Wingdings" pitchFamily="2" charset="2"/>
              </a:rPr>
              <a:t>     </a:t>
            </a:r>
            <a:r>
              <a:rPr lang="en-US" altLang="ko-KR"/>
              <a:t>Access log["GET /%ED%95%9C%EA%B5%AD/index.html HTTP/1.1" 200 801]</a:t>
            </a:r>
          </a:p>
          <a:p>
            <a:pPr lvl="1"/>
            <a:r>
              <a:rPr>
                <a:ea typeface="맑은 고딕" pitchFamily="50" charset="-127"/>
              </a:rPr>
              <a:t>조치 방법</a:t>
            </a:r>
            <a:r>
              <a:rPr lang="en-US" altLang="ko-KR"/>
              <a:t> 1: </a:t>
            </a:r>
            <a:r>
              <a:rPr>
                <a:ea typeface="맑은 고딕" pitchFamily="50" charset="-127"/>
              </a:rPr>
              <a:t>인터넷 옵션에서 </a:t>
            </a:r>
            <a:r>
              <a:rPr lang="en-US" altLang="ko-KR"/>
              <a:t>‘URL</a:t>
            </a:r>
            <a:r>
              <a:rPr>
                <a:ea typeface="맑은 고딕" pitchFamily="50" charset="-127"/>
              </a:rPr>
              <a:t>을 항상 </a:t>
            </a:r>
            <a:r>
              <a:rPr lang="en-US" altLang="ko-KR"/>
              <a:t>UTF-8</a:t>
            </a:r>
            <a:r>
              <a:rPr>
                <a:ea typeface="맑은 고딕" pitchFamily="50" charset="-127"/>
              </a:rPr>
              <a:t>로 보냄</a:t>
            </a:r>
            <a:r>
              <a:rPr lang="en-US" altLang="ko-KR"/>
              <a:t>’ </a:t>
            </a:r>
            <a:r>
              <a:rPr>
                <a:ea typeface="맑은 고딕" pitchFamily="50" charset="-127"/>
              </a:rPr>
              <a:t>설정 체크를 해제</a:t>
            </a:r>
            <a:endParaRPr lang="en-US" altLang="ko-KR"/>
          </a:p>
          <a:p>
            <a:pPr lvl="1">
              <a:buFont typeface="Arial" pitchFamily="34" charset="0"/>
              <a:buNone/>
            </a:pPr>
            <a:r>
              <a:rPr lang="en-US" altLang="ko-KR"/>
              <a:t>                     (</a:t>
            </a:r>
            <a:r>
              <a:rPr>
                <a:ea typeface="맑은 고딕" pitchFamily="50" charset="-127"/>
              </a:rPr>
              <a:t>도구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>
                <a:ea typeface="맑은 고딕" pitchFamily="50" charset="-127"/>
                <a:sym typeface="Wingdings" pitchFamily="2" charset="2"/>
              </a:rPr>
              <a:t>인터넷 옵션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>
                <a:ea typeface="맑은 고딕" pitchFamily="50" charset="-127"/>
                <a:sym typeface="Wingdings" pitchFamily="2" charset="2"/>
              </a:rPr>
              <a:t>고급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 lang="en-US" altLang="ko-KR"/>
              <a:t>URL</a:t>
            </a:r>
            <a:r>
              <a:rPr>
                <a:ea typeface="맑은 고딕" pitchFamily="50" charset="-127"/>
              </a:rPr>
              <a:t>을 항상 </a:t>
            </a:r>
            <a:r>
              <a:rPr lang="en-US" altLang="ko-KR"/>
              <a:t>UTF-8</a:t>
            </a:r>
            <a:r>
              <a:rPr>
                <a:ea typeface="맑은 고딕" pitchFamily="50" charset="-127"/>
              </a:rPr>
              <a:t>로 보냄</a:t>
            </a:r>
            <a:r>
              <a:rPr lang="en-US" altLang="ko-KR"/>
              <a:t>)</a:t>
            </a:r>
          </a:p>
          <a:p>
            <a:pPr lvl="1"/>
            <a:r>
              <a:rPr>
                <a:ea typeface="맑은 고딕" pitchFamily="50" charset="-127"/>
              </a:rPr>
              <a:t>조치 방법 </a:t>
            </a:r>
            <a:r>
              <a:rPr lang="en-US" altLang="ko-KR"/>
              <a:t>2:</a:t>
            </a:r>
            <a:r>
              <a:rPr>
                <a:ea typeface="맑은 고딕" pitchFamily="50" charset="-127"/>
              </a:rPr>
              <a:t> </a:t>
            </a:r>
            <a:r>
              <a:rPr lang="en-US" altLang="ko-KR"/>
              <a:t>WebtoB</a:t>
            </a:r>
            <a:r>
              <a:rPr>
                <a:ea typeface="맑은 고딕" pitchFamily="50" charset="-127"/>
              </a:rPr>
              <a:t>의 </a:t>
            </a:r>
            <a:r>
              <a:rPr lang="en-US" altLang="ko-KR"/>
              <a:t>FILTER </a:t>
            </a:r>
            <a:r>
              <a:rPr>
                <a:ea typeface="맑은 고딕" pitchFamily="50" charset="-127"/>
              </a:rPr>
              <a:t>기능을 이용해 </a:t>
            </a:r>
            <a:r>
              <a:rPr lang="en-US" altLang="ko-KR"/>
              <a:t>encoding module</a:t>
            </a:r>
            <a:r>
              <a:rPr>
                <a:ea typeface="맑은 고딕" pitchFamily="50" charset="-127"/>
              </a:rPr>
              <a:t>로 문자 변환</a:t>
            </a:r>
            <a:endParaRPr lang="en-US" altLang="ko-KR"/>
          </a:p>
          <a:p>
            <a:pPr lvl="1"/>
            <a:endParaRPr lang="en-US" altLang="ko-KR"/>
          </a:p>
          <a:p>
            <a:pPr lvl="1"/>
            <a:endParaRPr>
              <a:ea typeface="맑은 고딕" pitchFamily="50" charset="-127"/>
            </a:endParaRPr>
          </a:p>
        </p:txBody>
      </p:sp>
      <p:sp>
        <p:nvSpPr>
          <p:cNvPr id="77828" name="TextBox 9"/>
          <p:cNvSpPr txBox="1">
            <a:spLocks noChangeArrowheads="1"/>
          </p:cNvSpPr>
          <p:nvPr/>
        </p:nvSpPr>
        <p:spPr bwMode="auto">
          <a:xfrm>
            <a:off x="357188" y="2571750"/>
            <a:ext cx="8501062" cy="233217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(1) </a:t>
            </a:r>
            <a:r>
              <a:rPr kumimoji="0" lang="en-US" altLang="ko-KR" sz="1100" dirty="0" err="1"/>
              <a:t>TmaxSoft</a:t>
            </a:r>
            <a:r>
              <a:rPr kumimoji="0" lang="en-US" altLang="ko-KR" sz="1100" dirty="0"/>
              <a:t> </a:t>
            </a:r>
            <a:r>
              <a:rPr kumimoji="0" lang="ko-KR" altLang="en-US" sz="1100" dirty="0"/>
              <a:t>기술지원 엔지니어로부터 </a:t>
            </a:r>
            <a:r>
              <a:rPr kumimoji="0" lang="en-US" altLang="ko-KR" sz="1100" dirty="0"/>
              <a:t>OS </a:t>
            </a:r>
            <a:r>
              <a:rPr kumimoji="0" lang="ko-KR" altLang="en-US" sz="1100" dirty="0"/>
              <a:t>종류 및 </a:t>
            </a:r>
            <a:r>
              <a:rPr kumimoji="0" lang="en-US" altLang="ko-KR" sz="1100" dirty="0"/>
              <a:t>kernel bit</a:t>
            </a:r>
            <a:r>
              <a:rPr kumimoji="0" lang="ko-KR" altLang="en-US" sz="1100" dirty="0"/>
              <a:t>에 맞는 필터 소스 파일을 제공 받으면 </a:t>
            </a:r>
            <a:r>
              <a:rPr kumimoji="0" lang="en-US" altLang="ko-KR" sz="1100" dirty="0"/>
              <a:t>filter directory</a:t>
            </a:r>
            <a:r>
              <a:rPr kumimoji="0" lang="ko-KR" altLang="en-US" sz="1100" dirty="0"/>
              <a:t>를 만들어 업로드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    $ </a:t>
            </a:r>
            <a:r>
              <a:rPr kumimoji="0" lang="en-US" altLang="ko-KR" sz="1100" dirty="0" err="1"/>
              <a:t>mkdir</a:t>
            </a:r>
            <a:r>
              <a:rPr kumimoji="0" lang="en-US" altLang="ko-KR" sz="1100" dirty="0"/>
              <a:t> $WEBTOBDIR/filter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(2) </a:t>
            </a:r>
            <a:r>
              <a:rPr kumimoji="0" lang="ko-KR" altLang="en-US" sz="1100" dirty="0"/>
              <a:t>압축 풀기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    $ unzip *zip (Ex. Linux_x86_32bit.zip)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[UNIX/Linux]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(3) </a:t>
            </a:r>
            <a:r>
              <a:rPr kumimoji="0" lang="ko-KR" altLang="en-US" sz="1100" dirty="0"/>
              <a:t>소스코드 컴파일</a:t>
            </a:r>
            <a:r>
              <a:rPr kumimoji="0" lang="en-US" altLang="ko-KR" sz="1100" dirty="0"/>
              <a:t>, </a:t>
            </a:r>
            <a:r>
              <a:rPr kumimoji="0" lang="ko-KR" altLang="en-US" sz="1100" dirty="0"/>
              <a:t>라이브러리 생성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    $ make –f </a:t>
            </a:r>
            <a:r>
              <a:rPr kumimoji="0" lang="en-US" altLang="ko-KR" sz="1100" dirty="0" err="1"/>
              <a:t>mk</a:t>
            </a:r>
            <a:r>
              <a:rPr kumimoji="0" lang="en-US" altLang="ko-KR" sz="1100" dirty="0"/>
              <a:t>* (Ex.</a:t>
            </a:r>
            <a:r>
              <a:rPr kumimoji="0" lang="ko-KR" altLang="en-US" sz="1100" dirty="0"/>
              <a:t> </a:t>
            </a:r>
            <a:r>
              <a:rPr kumimoji="0" lang="en-US" altLang="ko-KR" sz="1100" dirty="0"/>
              <a:t>mk.linux_20080801)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(4) mod_utf8_20080801.so(HP-UX</a:t>
            </a:r>
            <a:r>
              <a:rPr kumimoji="0" lang="ko-KR" altLang="en-US" sz="1100" dirty="0"/>
              <a:t>는 *</a:t>
            </a:r>
            <a:r>
              <a:rPr kumimoji="0" lang="en-US" altLang="ko-KR" sz="1100" dirty="0"/>
              <a:t>.</a:t>
            </a:r>
            <a:r>
              <a:rPr kumimoji="0" lang="en-US" altLang="ko-KR" sz="1100" dirty="0" err="1"/>
              <a:t>sl</a:t>
            </a:r>
            <a:r>
              <a:rPr kumimoji="0" lang="en-US" altLang="ko-KR" sz="1100" dirty="0"/>
              <a:t>) </a:t>
            </a:r>
            <a:r>
              <a:rPr kumimoji="0" lang="ko-KR" altLang="en-US" sz="1100" dirty="0"/>
              <a:t>파일을 확인하고 </a:t>
            </a:r>
            <a:r>
              <a:rPr kumimoji="0" lang="en-US" altLang="ko-KR" sz="1100" dirty="0" err="1"/>
              <a:t>WebtoB</a:t>
            </a:r>
            <a:r>
              <a:rPr kumimoji="0" lang="en-US" altLang="ko-KR" sz="1100" dirty="0"/>
              <a:t> </a:t>
            </a:r>
            <a:r>
              <a:rPr kumimoji="0" lang="ko-KR" altLang="en-US" sz="1100" dirty="0"/>
              <a:t>환경설정 수정 후</a:t>
            </a:r>
            <a:r>
              <a:rPr kumimoji="0" lang="en-US" altLang="ko-KR" sz="1100" dirty="0"/>
              <a:t> </a:t>
            </a:r>
            <a:r>
              <a:rPr kumimoji="0" lang="en-US" altLang="ko-KR" sz="1100" dirty="0" err="1"/>
              <a:t>wscfl</a:t>
            </a:r>
            <a:r>
              <a:rPr kumimoji="0" lang="en-US" altLang="ko-KR" sz="1100" dirty="0"/>
              <a:t>, restart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[Windows]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(3) mod_utf8_20080801.dll </a:t>
            </a:r>
            <a:r>
              <a:rPr kumimoji="0" lang="ko-KR" altLang="en-US" sz="1100" dirty="0"/>
              <a:t>파일을 확인하고 </a:t>
            </a:r>
            <a:r>
              <a:rPr kumimoji="0" lang="en-US" altLang="ko-KR" sz="1100" dirty="0" err="1"/>
              <a:t>WebtoB</a:t>
            </a:r>
            <a:r>
              <a:rPr kumimoji="0" lang="en-US" altLang="ko-KR" sz="1100" dirty="0"/>
              <a:t> </a:t>
            </a:r>
            <a:r>
              <a:rPr kumimoji="0" lang="ko-KR" altLang="en-US" sz="1100" dirty="0"/>
              <a:t>환경설정 수정 후 </a:t>
            </a:r>
            <a:r>
              <a:rPr kumimoji="0" lang="en-US" altLang="ko-KR" sz="1100" dirty="0" err="1"/>
              <a:t>wscfl</a:t>
            </a:r>
            <a:r>
              <a:rPr kumimoji="0" lang="en-US" altLang="ko-KR" sz="1100" dirty="0"/>
              <a:t>, restart</a:t>
            </a:r>
            <a:endParaRPr kumimoji="0" lang="ko-KR" alt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3643306" y="5214950"/>
            <a:ext cx="2547942" cy="646331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>
                    <a:lumMod val="50000"/>
                  </a:schemeClr>
                </a:solidFill>
              </a:rPr>
              <a:t>host1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/>
                </a:solidFill>
              </a:rPr>
              <a:t>	FILTER = "mod_utf8"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00562" y="6072206"/>
            <a:ext cx="4201728" cy="461665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200" dirty="0"/>
              <a:t>*FILTER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1200" dirty="0"/>
              <a:t>mod_utf8        RealPath = "filter/mod_utf8_20080801.dll"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034" y="5214950"/>
            <a:ext cx="2571768" cy="646331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*NODE</a:t>
            </a:r>
            <a:endParaRPr kumimoji="0" lang="en-US" altLang="ko-KR" sz="1200" u="sng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2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/>
                </a:solidFill>
              </a:rPr>
              <a:t>	FILTER = "mod_utf8"</a:t>
            </a:r>
          </a:p>
        </p:txBody>
      </p:sp>
      <p:sp>
        <p:nvSpPr>
          <p:cNvPr id="12" name="타원형 설명선 11"/>
          <p:cNvSpPr/>
          <p:nvPr/>
        </p:nvSpPr>
        <p:spPr>
          <a:xfrm>
            <a:off x="5715000" y="5072063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16" name="타원 15"/>
          <p:cNvSpPr/>
          <p:nvPr/>
        </p:nvSpPr>
        <p:spPr>
          <a:xfrm>
            <a:off x="2857500" y="5786438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4357688" y="635793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8" name="Shape 71"/>
          <p:cNvCxnSpPr>
            <a:stCxn id="17" idx="2"/>
            <a:endCxn id="16" idx="4"/>
          </p:cNvCxnSpPr>
          <p:nvPr/>
        </p:nvCxnSpPr>
        <p:spPr>
          <a:xfrm rot="10800000">
            <a:off x="2928938" y="5929313"/>
            <a:ext cx="1428750" cy="500062"/>
          </a:xfrm>
          <a:prstGeom prst="bentConnector2">
            <a:avLst/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>
          <a:xfrm>
            <a:off x="6000750" y="5786438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5286375" y="635793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23" name="Shape 71"/>
          <p:cNvCxnSpPr>
            <a:stCxn id="22" idx="0"/>
            <a:endCxn id="21" idx="4"/>
          </p:cNvCxnSpPr>
          <p:nvPr/>
        </p:nvCxnSpPr>
        <p:spPr>
          <a:xfrm rot="5400000" flipH="1" flipV="1">
            <a:off x="5500688" y="5786438"/>
            <a:ext cx="428625" cy="714375"/>
          </a:xfrm>
          <a:prstGeom prst="bentConnector3">
            <a:avLst>
              <a:gd name="adj1" fmla="val 50000"/>
            </a:avLst>
          </a:prstGeom>
          <a:ln w="12700"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32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error page</a:t>
            </a:r>
            <a:r>
              <a:rPr>
                <a:ea typeface="맑은 고딕" pitchFamily="50" charset="-127"/>
              </a:rPr>
              <a:t> 설정</a:t>
            </a:r>
          </a:p>
        </p:txBody>
      </p:sp>
      <p:sp>
        <p:nvSpPr>
          <p:cNvPr id="78851" name="내용 개체 틀 64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lvl="1"/>
            <a:r>
              <a:rPr lang="en-US" altLang="ko-KR"/>
              <a:t>HTTP Response Status Code </a:t>
            </a:r>
            <a:r>
              <a:rPr>
                <a:ea typeface="맑은 고딕" pitchFamily="50" charset="-127"/>
              </a:rPr>
              <a:t>값에 따라 특정 웹페이지로 </a:t>
            </a:r>
            <a:r>
              <a:rPr lang="en-US" altLang="ko-KR"/>
              <a:t>redirect</a:t>
            </a:r>
            <a:r>
              <a:rPr>
                <a:ea typeface="맑은 고딕" pitchFamily="50" charset="-127"/>
              </a:rPr>
              <a:t> 하는</a:t>
            </a:r>
            <a:r>
              <a:rPr lang="en-US">
                <a:ea typeface="맑은 고딕" pitchFamily="50" charset="-127"/>
              </a:rPr>
              <a:t> </a:t>
            </a:r>
            <a:r>
              <a:rPr>
                <a:ea typeface="맑은 고딕" pitchFamily="50" charset="-127"/>
              </a:rPr>
              <a:t>기능</a:t>
            </a:r>
            <a:endParaRPr lang="en-US">
              <a:ea typeface="맑은 고딕" pitchFamily="50" charset="-127"/>
            </a:endParaRPr>
          </a:p>
          <a:p>
            <a:pPr lvl="2"/>
            <a:r>
              <a:rPr lang="en-US" altLang="ko-KR"/>
              <a:t>HTTP 401 </a:t>
            </a:r>
            <a:r>
              <a:rPr lang="en-US">
                <a:ea typeface="맑은 고딕" pitchFamily="50" charset="-127"/>
              </a:rPr>
              <a:t>Unauthorized</a:t>
            </a:r>
            <a:r>
              <a:rPr>
                <a:ea typeface="맑은 고딕" pitchFamily="50" charset="-127"/>
              </a:rPr>
              <a:t>를 제외한 모든 </a:t>
            </a:r>
            <a:r>
              <a:rPr lang="en-US" altLang="ko-KR"/>
              <a:t>HTTP Status Code</a:t>
            </a:r>
            <a:r>
              <a:rPr>
                <a:ea typeface="맑은 고딕" pitchFamily="50" charset="-127"/>
              </a:rPr>
              <a:t>를 설정 가능</a:t>
            </a:r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endParaRPr lang="en-US">
              <a:ea typeface="맑은 고딕" pitchFamily="50" charset="-127"/>
            </a:endParaRPr>
          </a:p>
          <a:p>
            <a:pPr lvl="1"/>
            <a:r>
              <a:rPr lang="en-US">
                <a:ea typeface="맑은 고딕" pitchFamily="50" charset="-127"/>
              </a:rPr>
              <a:t>HTTP Status Code(HTTP 1.1 : RFC 2616)</a:t>
            </a:r>
          </a:p>
          <a:p>
            <a:pPr lvl="2"/>
            <a:r>
              <a:rPr>
                <a:ea typeface="맑은 고딕" pitchFamily="50" charset="-127"/>
              </a:rPr>
              <a:t>서버가 요구 메시지를 수신하여 처리한 결과를 알려주는 세 자리 정수로 된 처리 결과 번호</a:t>
            </a:r>
            <a:endParaRPr lang="en-US">
              <a:ea typeface="맑은 고딕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05223" y="1500174"/>
            <a:ext cx="3033203" cy="681725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host1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	</a:t>
            </a:r>
            <a:r>
              <a:rPr kumimoji="0" lang="en-US" sz="1100" dirty="0" err="1"/>
              <a:t>ErrorDocument</a:t>
            </a:r>
            <a:r>
              <a:rPr kumimoji="0" lang="en-US" sz="1100" dirty="0"/>
              <a:t> = "503,404vh"</a:t>
            </a:r>
            <a:endParaRPr kumimoji="0"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2428868"/>
            <a:ext cx="7000924" cy="884858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100" dirty="0"/>
              <a:t>*ERRORDOCUMENT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404	</a:t>
            </a:r>
            <a:r>
              <a:rPr kumimoji="0" lang="en-US" sz="1100" dirty="0"/>
              <a:t>Status = 404, URL = "error/404.html"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100" dirty="0"/>
              <a:t>404vh</a:t>
            </a:r>
            <a:r>
              <a:rPr kumimoji="0" lang="en-US" altLang="ko-KR" sz="1100" dirty="0"/>
              <a:t>	</a:t>
            </a:r>
            <a:r>
              <a:rPr kumimoji="0" lang="en-US" sz="1100" dirty="0"/>
              <a:t>Status = 404, URL = "error/notfound.html"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100" dirty="0"/>
              <a:t>503	Status = 503, URL = "http://www.tmax.co.kr/error/sys_error.html"</a:t>
            </a:r>
            <a:endParaRPr kumimoji="0" lang="it-IT" altLang="ko-KR" sz="11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10192" y="1500174"/>
            <a:ext cx="2882520" cy="681725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100" dirty="0"/>
              <a:t>	</a:t>
            </a:r>
            <a:r>
              <a:rPr kumimoji="0" lang="en-US" sz="1100" dirty="0" err="1"/>
              <a:t>ErrorDocument</a:t>
            </a:r>
            <a:r>
              <a:rPr kumimoji="0" lang="en-US" sz="1100" dirty="0"/>
              <a:t> = "503,404"</a:t>
            </a:r>
            <a:endParaRPr kumimoji="0"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51" name="타원형 설명선 50"/>
          <p:cNvSpPr/>
          <p:nvPr/>
        </p:nvSpPr>
        <p:spPr>
          <a:xfrm>
            <a:off x="4643438" y="142875"/>
            <a:ext cx="1000125" cy="42862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/>
              <a:t>Option</a:t>
            </a:r>
            <a:endParaRPr kumimoji="0" lang="ko-KR" altLang="en-US" sz="1200" dirty="0"/>
          </a:p>
        </p:txBody>
      </p:sp>
      <p:sp>
        <p:nvSpPr>
          <p:cNvPr id="78862" name="TextBox 20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sp>
        <p:nvSpPr>
          <p:cNvPr id="78863" name="TextBox 21"/>
          <p:cNvSpPr>
            <a:spLocks/>
          </p:cNvSpPr>
          <p:nvPr/>
        </p:nvSpPr>
        <p:spPr bwMode="auto">
          <a:xfrm>
            <a:off x="3143250" y="3429000"/>
            <a:ext cx="1341438" cy="261938"/>
          </a:xfrm>
          <a:prstGeom prst="borderCallout2">
            <a:avLst>
              <a:gd name="adj1" fmla="val 34384"/>
              <a:gd name="adj2" fmla="val -1750"/>
              <a:gd name="adj3" fmla="val 26231"/>
              <a:gd name="adj4" fmla="val -18667"/>
              <a:gd name="adj5" fmla="val -60815"/>
              <a:gd name="adj6" fmla="val -33745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HTTP Status Code</a:t>
            </a:r>
          </a:p>
        </p:txBody>
      </p:sp>
      <p:sp>
        <p:nvSpPr>
          <p:cNvPr id="78864" name="TextBox 22"/>
          <p:cNvSpPr>
            <a:spLocks/>
          </p:cNvSpPr>
          <p:nvPr/>
        </p:nvSpPr>
        <p:spPr bwMode="auto">
          <a:xfrm>
            <a:off x="5357813" y="3429000"/>
            <a:ext cx="2428875" cy="430213"/>
          </a:xfrm>
          <a:prstGeom prst="borderCallout2">
            <a:avLst>
              <a:gd name="adj1" fmla="val 34384"/>
              <a:gd name="adj2" fmla="val -1750"/>
              <a:gd name="adj3" fmla="val 32412"/>
              <a:gd name="adj4" fmla="val -11102"/>
              <a:gd name="adj5" fmla="val -39241"/>
              <a:gd name="adj6" fmla="val -19458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DOCROOT </a:t>
            </a:r>
            <a:r>
              <a:rPr kumimoji="0" lang="ko-KR" altLang="en-US" sz="1100"/>
              <a:t>이하의 상대경로 또는</a:t>
            </a:r>
            <a:endParaRPr kumimoji="0" lang="en-US" altLang="ko-KR" sz="11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Client</a:t>
            </a:r>
            <a:r>
              <a:rPr kumimoji="0" lang="ko-KR" altLang="en-US" sz="1100"/>
              <a:t>가 접속 가능한 </a:t>
            </a:r>
            <a:r>
              <a:rPr kumimoji="0" lang="en-US" altLang="ko-KR" sz="1100"/>
              <a:t>URL</a:t>
            </a:r>
            <a:endParaRPr kumimoji="0" lang="ko-KR" altLang="en-US" sz="1100"/>
          </a:p>
        </p:txBody>
      </p:sp>
      <p:graphicFrame>
        <p:nvGraphicFramePr>
          <p:cNvPr id="33" name="내용 개체 틀 4"/>
          <p:cNvGraphicFramePr>
            <a:graphicFrameLocks/>
          </p:cNvGraphicFramePr>
          <p:nvPr/>
        </p:nvGraphicFramePr>
        <p:xfrm>
          <a:off x="1214438" y="4714875"/>
          <a:ext cx="7643812" cy="1490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940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/>
                        <a:t>Informational 1xx</a:t>
                      </a:r>
                      <a:endParaRPr lang="ko-KR" altLang="en-US" sz="1000" dirty="0"/>
                    </a:p>
                  </a:txBody>
                  <a:tcPr marL="92139" marR="92139"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Success 2xx</a:t>
                      </a:r>
                    </a:p>
                  </a:txBody>
                  <a:tcPr marL="92139" marR="92139"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Redirection 3xx</a:t>
                      </a:r>
                      <a:endParaRPr lang="ko-KR" altLang="en-US" sz="1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139" marR="92139"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/>
                        <a:t>Client Error 4xx</a:t>
                      </a:r>
                      <a:endParaRPr lang="ko-KR" altLang="en-US" sz="1000" dirty="0"/>
                    </a:p>
                  </a:txBody>
                  <a:tcPr marL="92139" marR="92139"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/>
                        <a:t>Server Error 5xx</a:t>
                      </a:r>
                      <a:endParaRPr lang="ko-KR" altLang="en-US" sz="1000" dirty="0"/>
                    </a:p>
                  </a:txBody>
                  <a:tcPr marL="92139" marR="92139" marT="45708" marB="4570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125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 Continue </a:t>
                      </a:r>
                    </a:p>
                    <a:p>
                      <a:pPr algn="l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 Switching Protocols </a:t>
                      </a:r>
                    </a:p>
                  </a:txBody>
                  <a:tcPr marL="92139" marR="92139" marT="45708" marB="4570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/>
                        <a:t>200 OK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…</a:t>
                      </a:r>
                      <a:endParaRPr lang="ko-KR" altLang="en-US" sz="1000" dirty="0"/>
                    </a:p>
                  </a:txBody>
                  <a:tcPr marL="92139" marR="92139" marT="45708" marB="4570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/>
                        <a:t>302 Found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304 Not Modified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…</a:t>
                      </a:r>
                    </a:p>
                    <a:p>
                      <a:pPr algn="l" latinLnBrk="1"/>
                      <a:endParaRPr lang="ko-KR" altLang="en-US" sz="1000" b="1" dirty="0"/>
                    </a:p>
                  </a:txBody>
                  <a:tcPr marL="92139" marR="92139" marT="45708" marB="4570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/>
                        <a:t>400 Bad Request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401 Unauthorized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403 Forbidden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404 Not Found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405 Method Not Allowed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414 Request-URI Too Long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…</a:t>
                      </a:r>
                    </a:p>
                  </a:txBody>
                  <a:tcPr marL="92139" marR="92139" marT="45708" marB="4570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/>
                        <a:t>500 Internal Server Error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503 Service Unavailable</a:t>
                      </a:r>
                    </a:p>
                    <a:p>
                      <a:pPr algn="l"/>
                      <a:r>
                        <a:rPr lang="en-US" altLang="ko-KR" sz="1000" dirty="0" smtClean="0"/>
                        <a:t>…</a:t>
                      </a:r>
                    </a:p>
                    <a:p>
                      <a:pPr algn="l"/>
                      <a:endParaRPr lang="en-US" altLang="ko-KR" sz="1000" dirty="0" smtClean="0"/>
                    </a:p>
                    <a:p>
                      <a:pPr algn="l"/>
                      <a:endParaRPr lang="en-US" altLang="ko-KR" sz="1000" dirty="0" smtClean="0"/>
                    </a:p>
                  </a:txBody>
                  <a:tcPr marL="92139" marR="92139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타원 33"/>
          <p:cNvSpPr/>
          <p:nvPr/>
        </p:nvSpPr>
        <p:spPr>
          <a:xfrm>
            <a:off x="1285875" y="2643188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36" name="Shape 71"/>
          <p:cNvCxnSpPr>
            <a:stCxn id="37" idx="2"/>
            <a:endCxn id="34" idx="0"/>
          </p:cNvCxnSpPr>
          <p:nvPr/>
        </p:nvCxnSpPr>
        <p:spPr>
          <a:xfrm rot="10800000" flipV="1">
            <a:off x="1357313" y="2214563"/>
            <a:ext cx="2714625" cy="428625"/>
          </a:xfrm>
          <a:prstGeom prst="bentConnector2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타원 36"/>
          <p:cNvSpPr/>
          <p:nvPr/>
        </p:nvSpPr>
        <p:spPr>
          <a:xfrm>
            <a:off x="4071938" y="2143125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5429250" y="2857500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44" name="Shape 71"/>
          <p:cNvCxnSpPr>
            <a:stCxn id="45" idx="2"/>
            <a:endCxn id="43" idx="0"/>
          </p:cNvCxnSpPr>
          <p:nvPr/>
        </p:nvCxnSpPr>
        <p:spPr>
          <a:xfrm rot="10800000" flipV="1">
            <a:off x="5500688" y="2214563"/>
            <a:ext cx="2357437" cy="642937"/>
          </a:xfrm>
          <a:prstGeom prst="bentConnector2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타원 44"/>
          <p:cNvSpPr/>
          <p:nvPr/>
        </p:nvSpPr>
        <p:spPr>
          <a:xfrm>
            <a:off x="7858125" y="2143125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37261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SERVER process</a:t>
            </a:r>
            <a:r>
              <a:rPr>
                <a:ea typeface="맑은 고딕" pitchFamily="50" charset="-127"/>
              </a:rPr>
              <a:t>와</a:t>
            </a:r>
            <a:r>
              <a:rPr lang="en-US" altLang="ko-KR"/>
              <a:t> Thread pool(1)</a:t>
            </a:r>
            <a:endParaRPr>
              <a:ea typeface="맑은 고딕" pitchFamily="50" charset="-127"/>
            </a:endParaRPr>
          </a:p>
        </p:txBody>
      </p:sp>
      <p:sp>
        <p:nvSpPr>
          <p:cNvPr id="79875" name="내용 개체 틀 5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lvl="1"/>
            <a:r>
              <a:rPr>
                <a:ea typeface="맑은 고딕" pitchFamily="50" charset="-127"/>
              </a:rPr>
              <a:t>서버 운영에 적절한 프로세스 수를 측정하기 위해 </a:t>
            </a:r>
            <a:r>
              <a:rPr lang="en-US">
                <a:ea typeface="맑은 고딕" pitchFamily="50" charset="-127"/>
              </a:rPr>
              <a:t>WebtoB</a:t>
            </a:r>
            <a:r>
              <a:rPr>
                <a:ea typeface="맑은 고딕" pitchFamily="50" charset="-127"/>
              </a:rPr>
              <a:t>의 </a:t>
            </a:r>
            <a:r>
              <a:rPr lang="en-US" altLang="ko-KR"/>
              <a:t>Schedule </a:t>
            </a:r>
            <a:r>
              <a:rPr>
                <a:ea typeface="맑은 고딕" pitchFamily="50" charset="-127"/>
              </a:rPr>
              <a:t>기능을</a:t>
            </a:r>
            <a:r>
              <a:rPr lang="en-US" altLang="ko-KR"/>
              <a:t> </a:t>
            </a:r>
            <a:r>
              <a:rPr>
                <a:ea typeface="맑은 고딕" pitchFamily="50" charset="-127"/>
              </a:rPr>
              <a:t>활용합니다</a:t>
            </a:r>
            <a:r>
              <a:rPr lang="en-US" altLang="ko-KR"/>
              <a:t>.</a:t>
            </a:r>
          </a:p>
          <a:p>
            <a:pPr lvl="1"/>
            <a:endParaRPr lang="en-US" altLang="ko-KR"/>
          </a:p>
          <a:p>
            <a:r>
              <a:rPr lang="en-US" altLang="ko-KR"/>
              <a:t>Schedule</a:t>
            </a:r>
          </a:p>
          <a:p>
            <a:pPr lvl="1"/>
            <a:r>
              <a:rPr lang="en-US">
                <a:ea typeface="맑은 고딕" pitchFamily="50" charset="-127"/>
              </a:rPr>
              <a:t>Handler</a:t>
            </a:r>
            <a:r>
              <a:rPr>
                <a:ea typeface="맑은 고딕" pitchFamily="50" charset="-127"/>
              </a:rPr>
              <a:t>가 웹 클라이언트의 요청을 몇 번째 프로세스가 처리할 지 스케줄링 합니다</a:t>
            </a:r>
            <a:r>
              <a:rPr lang="en-US">
                <a:ea typeface="맑은 고딕" pitchFamily="50" charset="-127"/>
              </a:rPr>
              <a:t>.</a:t>
            </a:r>
          </a:p>
          <a:p>
            <a:pPr lvl="2"/>
            <a:r>
              <a:rPr lang="en-US">
                <a:ea typeface="맑은 고딕" pitchFamily="50" charset="-127"/>
              </a:rPr>
              <a:t>Default</a:t>
            </a:r>
            <a:r>
              <a:rPr>
                <a:ea typeface="맑은 고딕" pitchFamily="50" charset="-127"/>
              </a:rPr>
              <a:t>는 </a:t>
            </a:r>
            <a:r>
              <a:rPr lang="en-US">
                <a:ea typeface="맑은 고딕" pitchFamily="50" charset="-127"/>
              </a:rPr>
              <a:t>Round Robin</a:t>
            </a:r>
          </a:p>
        </p:txBody>
      </p:sp>
      <p:grpSp>
        <p:nvGrpSpPr>
          <p:cNvPr id="79876" name="그룹 64"/>
          <p:cNvGrpSpPr>
            <a:grpSpLocks/>
          </p:cNvGrpSpPr>
          <p:nvPr/>
        </p:nvGrpSpPr>
        <p:grpSpPr bwMode="auto">
          <a:xfrm>
            <a:off x="4714875" y="2286000"/>
            <a:ext cx="4000500" cy="1806575"/>
            <a:chOff x="4714876" y="2285992"/>
            <a:chExt cx="4000528" cy="1806276"/>
          </a:xfrm>
        </p:grpSpPr>
        <p:sp>
          <p:nvSpPr>
            <p:cNvPr id="118" name="타원 117"/>
            <p:cNvSpPr/>
            <p:nvPr/>
          </p:nvSpPr>
          <p:spPr>
            <a:xfrm>
              <a:off x="6143636" y="3286124"/>
              <a:ext cx="428628" cy="285752"/>
            </a:xfrm>
            <a:prstGeom prst="ellipse">
              <a:avLst/>
            </a:prstGeom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hth</a:t>
              </a:r>
              <a:endParaRPr kumimoji="0" lang="ko-KR" altLang="en-US" sz="1100" dirty="0"/>
            </a:p>
          </p:txBody>
        </p:sp>
        <p:sp>
          <p:nvSpPr>
            <p:cNvPr id="119" name="정육면체 118"/>
            <p:cNvSpPr/>
            <p:nvPr/>
          </p:nvSpPr>
          <p:spPr>
            <a:xfrm>
              <a:off x="7215207" y="3143100"/>
              <a:ext cx="928693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120" name="정육면체 119"/>
            <p:cNvSpPr/>
            <p:nvPr/>
          </p:nvSpPr>
          <p:spPr>
            <a:xfrm>
              <a:off x="7215207" y="3428803"/>
              <a:ext cx="928693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121" name="정육면체 120"/>
            <p:cNvSpPr/>
            <p:nvPr/>
          </p:nvSpPr>
          <p:spPr>
            <a:xfrm>
              <a:off x="7215207" y="3714506"/>
              <a:ext cx="928693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pic>
          <p:nvPicPr>
            <p:cNvPr id="79919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76" y="2643182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920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76" y="2928934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921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76" y="3214686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922" name="TextBox 126"/>
            <p:cNvSpPr txBox="1">
              <a:spLocks noChangeArrowheads="1"/>
            </p:cNvSpPr>
            <p:nvPr/>
          </p:nvSpPr>
          <p:spPr bwMode="auto">
            <a:xfrm>
              <a:off x="5572132" y="2928934"/>
              <a:ext cx="104387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 request</a:t>
              </a:r>
            </a:p>
          </p:txBody>
        </p:sp>
        <p:cxnSp>
          <p:nvCxnSpPr>
            <p:cNvPr id="128" name="직선 화살표 연결선 127"/>
            <p:cNvCxnSpPr/>
            <p:nvPr/>
          </p:nvCxnSpPr>
          <p:spPr>
            <a:xfrm>
              <a:off x="5000628" y="2795496"/>
              <a:ext cx="1143008" cy="6333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9" name="직선 화살표 연결선 128"/>
            <p:cNvCxnSpPr>
              <a:stCxn id="118" idx="7"/>
              <a:endCxn id="133" idx="2"/>
            </p:cNvCxnSpPr>
            <p:nvPr/>
          </p:nvCxnSpPr>
          <p:spPr>
            <a:xfrm rot="5400000" flipH="1" flipV="1">
              <a:off x="6688183" y="2800196"/>
              <a:ext cx="347604" cy="7064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0" name="직선 화살표 연결선 129"/>
            <p:cNvCxnSpPr>
              <a:stCxn id="118" idx="6"/>
              <a:endCxn id="119" idx="2"/>
            </p:cNvCxnSpPr>
            <p:nvPr/>
          </p:nvCxnSpPr>
          <p:spPr>
            <a:xfrm flipV="1">
              <a:off x="6572264" y="3265318"/>
              <a:ext cx="642943" cy="1634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3" name="정육면체 132"/>
            <p:cNvSpPr/>
            <p:nvPr/>
          </p:nvSpPr>
          <p:spPr>
            <a:xfrm>
              <a:off x="7215207" y="2857397"/>
              <a:ext cx="928693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134" name="정육면체 133"/>
            <p:cNvSpPr/>
            <p:nvPr/>
          </p:nvSpPr>
          <p:spPr>
            <a:xfrm>
              <a:off x="7215207" y="2571695"/>
              <a:ext cx="928693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cxnSp>
          <p:nvCxnSpPr>
            <p:cNvPr id="135" name="직선 화살표 연결선 134"/>
            <p:cNvCxnSpPr>
              <a:endCxn id="134" idx="2"/>
            </p:cNvCxnSpPr>
            <p:nvPr/>
          </p:nvCxnSpPr>
          <p:spPr>
            <a:xfrm rot="5400000" flipH="1" flipV="1">
              <a:off x="6489765" y="2560511"/>
              <a:ext cx="593627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6" name="직선 화살표 연결선 135"/>
            <p:cNvCxnSpPr/>
            <p:nvPr/>
          </p:nvCxnSpPr>
          <p:spPr>
            <a:xfrm>
              <a:off x="5000628" y="3081198"/>
              <a:ext cx="1143008" cy="3476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7" name="직선 화살표 연결선 136"/>
            <p:cNvCxnSpPr/>
            <p:nvPr/>
          </p:nvCxnSpPr>
          <p:spPr>
            <a:xfrm>
              <a:off x="5000628" y="3368488"/>
              <a:ext cx="1143008" cy="6031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8" name="타원 137"/>
            <p:cNvSpPr/>
            <p:nvPr/>
          </p:nvSpPr>
          <p:spPr>
            <a:xfrm>
              <a:off x="6858016" y="2714546"/>
              <a:ext cx="214315" cy="21427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1</a:t>
              </a:r>
              <a:endParaRPr kumimoji="0" lang="ko-KR" altLang="en-US" sz="1100" dirty="0"/>
            </a:p>
          </p:txBody>
        </p:sp>
        <p:sp>
          <p:nvSpPr>
            <p:cNvPr id="139" name="타원 138"/>
            <p:cNvSpPr/>
            <p:nvPr/>
          </p:nvSpPr>
          <p:spPr>
            <a:xfrm>
              <a:off x="6858016" y="2928824"/>
              <a:ext cx="214315" cy="2142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2</a:t>
              </a:r>
              <a:endParaRPr kumimoji="0" lang="ko-KR" altLang="en-US" sz="1100" dirty="0"/>
            </a:p>
          </p:txBody>
        </p:sp>
        <p:sp>
          <p:nvSpPr>
            <p:cNvPr id="140" name="타원 139"/>
            <p:cNvSpPr/>
            <p:nvPr/>
          </p:nvSpPr>
          <p:spPr>
            <a:xfrm>
              <a:off x="6643703" y="2857397"/>
              <a:ext cx="214313" cy="21427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3</a:t>
              </a:r>
              <a:endParaRPr kumimoji="0" lang="ko-KR" altLang="en-US" sz="1100" dirty="0"/>
            </a:p>
          </p:txBody>
        </p:sp>
        <p:sp>
          <p:nvSpPr>
            <p:cNvPr id="141" name="타원 140"/>
            <p:cNvSpPr/>
            <p:nvPr/>
          </p:nvSpPr>
          <p:spPr>
            <a:xfrm>
              <a:off x="6643703" y="3071675"/>
              <a:ext cx="214313" cy="2142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4</a:t>
              </a:r>
              <a:endParaRPr kumimoji="0" lang="ko-KR" altLang="en-US" sz="1100" dirty="0"/>
            </a:p>
          </p:txBody>
        </p:sp>
        <p:sp>
          <p:nvSpPr>
            <p:cNvPr id="144" name="타원 143"/>
            <p:cNvSpPr/>
            <p:nvPr/>
          </p:nvSpPr>
          <p:spPr>
            <a:xfrm>
              <a:off x="6643703" y="3285951"/>
              <a:ext cx="214313" cy="21427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5</a:t>
              </a:r>
              <a:endParaRPr kumimoji="0" lang="ko-KR" altLang="en-US" sz="1100" dirty="0"/>
            </a:p>
          </p:txBody>
        </p:sp>
        <p:pic>
          <p:nvPicPr>
            <p:cNvPr id="79936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76" y="3500438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5" name="직선 화살표 연결선 174"/>
            <p:cNvCxnSpPr/>
            <p:nvPr/>
          </p:nvCxnSpPr>
          <p:spPr>
            <a:xfrm flipV="1">
              <a:off x="5000628" y="3428803"/>
              <a:ext cx="1143008" cy="2253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pic>
          <p:nvPicPr>
            <p:cNvPr id="79938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76" y="3786190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7" name="직선 화살표 연결선 176"/>
            <p:cNvCxnSpPr/>
            <p:nvPr/>
          </p:nvCxnSpPr>
          <p:spPr>
            <a:xfrm flipV="1">
              <a:off x="5000628" y="3428803"/>
              <a:ext cx="1143008" cy="5110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2" name="정육면체 141"/>
            <p:cNvSpPr/>
            <p:nvPr/>
          </p:nvSpPr>
          <p:spPr>
            <a:xfrm>
              <a:off x="5357819" y="2285992"/>
              <a:ext cx="3357585" cy="1785642"/>
            </a:xfrm>
            <a:prstGeom prst="cube">
              <a:avLst/>
            </a:prstGeom>
            <a:noFill/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143" name="정육면체 142"/>
            <p:cNvSpPr/>
            <p:nvPr/>
          </p:nvSpPr>
          <p:spPr>
            <a:xfrm>
              <a:off x="5357818" y="2428868"/>
              <a:ext cx="1214446" cy="214314"/>
            </a:xfrm>
            <a:prstGeom prst="cub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dirty="0" err="1">
                  <a:ln w="17780" cmpd="sng">
                    <a:solidFill>
                      <a:schemeClr val="accent1">
                        <a:tint val="3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63000"/>
                          <a:sat val="105000"/>
                        </a:schemeClr>
                      </a:gs>
                      <a:gs pos="90000">
                        <a:schemeClr val="accent1">
                          <a:shade val="50000"/>
                          <a:satMod val="100000"/>
                        </a:schemeClr>
                      </a:gs>
                    </a:gsLst>
                    <a:lin ang="5400000"/>
                  </a:gradFill>
                  <a:effectLst>
                    <a:outerShdw blurRad="55000" dist="50800" dir="5400000" algn="tl">
                      <a:srgbClr val="000000">
                        <a:alpha val="33000"/>
                      </a:srgbClr>
                    </a:outerShdw>
                  </a:effectLst>
                </a:rPr>
                <a:t>WebtoB</a:t>
              </a: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</p:grpSp>
      <p:sp>
        <p:nvSpPr>
          <p:cNvPr id="210" name="TextBox 209"/>
          <p:cNvSpPr txBox="1"/>
          <p:nvPr/>
        </p:nvSpPr>
        <p:spPr>
          <a:xfrm>
            <a:off x="214313" y="4429125"/>
            <a:ext cx="4143375" cy="812787"/>
          </a:xfrm>
          <a:prstGeom prst="borderCallout2">
            <a:avLst>
              <a:gd name="adj1" fmla="val -15980"/>
              <a:gd name="adj2" fmla="val 39683"/>
              <a:gd name="adj3" fmla="val -59480"/>
              <a:gd name="adj4" fmla="val 42586"/>
              <a:gd name="adj5" fmla="val -76764"/>
              <a:gd name="adj6" fmla="val 51097"/>
            </a:avLst>
          </a:prstGeom>
          <a:solidFill>
            <a:srgbClr val="99FF66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u="sng" dirty="0">
                <a:latin typeface="+mn-lt"/>
                <a:ea typeface="+mn-ea"/>
              </a:rPr>
              <a:t>Round Robin(RR)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dirty="0">
                <a:latin typeface="+mn-lt"/>
                <a:ea typeface="+mn-ea"/>
              </a:rPr>
              <a:t>처음을 시작으로 순서대로 유휴 프로세스가 요청을 처리하고 끝에 도달하면 다시 처음으로 돌아가는 방식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Ex. 5</a:t>
            </a:r>
            <a:r>
              <a:rPr kumimoji="0" lang="ko-KR" altLang="en-US" sz="1000" dirty="0">
                <a:latin typeface="+mn-lt"/>
                <a:ea typeface="+mn-ea"/>
              </a:rPr>
              <a:t>건의 요청을 유휴 프로세스가 순서대로 처리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4572000" y="4357688"/>
            <a:ext cx="4357688" cy="2308324"/>
          </a:xfrm>
          <a:prstGeom prst="borderCallout2">
            <a:avLst>
              <a:gd name="adj1" fmla="val -6804"/>
              <a:gd name="adj2" fmla="val 38646"/>
              <a:gd name="adj3" fmla="val -25954"/>
              <a:gd name="adj4" fmla="val 40816"/>
              <a:gd name="adj5" fmla="val -33871"/>
              <a:gd name="adj6" fmla="val 49324"/>
            </a:avLst>
          </a:prstGeom>
          <a:solidFill>
            <a:srgbClr val="99FF66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u="sng" dirty="0">
                <a:latin typeface="+mn-lt"/>
                <a:ea typeface="+mn-ea"/>
              </a:rPr>
              <a:t>First Available(FA)</a:t>
            </a:r>
            <a:endParaRPr kumimoji="0" lang="en-US" altLang="ko-KR" sz="1000" b="1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dirty="0">
                <a:latin typeface="+mn-lt"/>
                <a:ea typeface="+mn-ea"/>
              </a:rPr>
              <a:t>요청을 받을 때마다 처음부터 유휴 프로세스를 찾아 요청을 처리하는 방식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Ex. 5</a:t>
            </a:r>
            <a:r>
              <a:rPr kumimoji="0" lang="ko-KR" altLang="en-US" sz="1000" dirty="0">
                <a:latin typeface="+mn-lt"/>
                <a:ea typeface="+mn-ea"/>
              </a:rPr>
              <a:t>건의 요청을 매번 처음부터 유휴 프로세스를 찾아 처리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    - (1)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요청을 유휴 상태인 첫 번째 프로세스가 처리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    - (2)</a:t>
            </a:r>
            <a:r>
              <a:rPr kumimoji="0" lang="ko-KR" altLang="en-US" sz="1000" dirty="0">
                <a:latin typeface="+mn-lt"/>
                <a:ea typeface="+mn-ea"/>
              </a:rPr>
              <a:t>번 요청이 </a:t>
            </a:r>
            <a:r>
              <a:rPr kumimoji="0" lang="en-US" altLang="ko-KR" sz="1000" dirty="0">
                <a:latin typeface="+mn-lt"/>
                <a:ea typeface="+mn-ea"/>
              </a:rPr>
              <a:t>(1)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처리 중에 도착해 두 번째 프로세스가 처리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    - (1)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처리 완료 후에 </a:t>
            </a:r>
            <a:r>
              <a:rPr kumimoji="0" lang="en-US" altLang="ko-KR" sz="1000" dirty="0">
                <a:latin typeface="+mn-lt"/>
                <a:ea typeface="+mn-ea"/>
              </a:rPr>
              <a:t>(3)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요청이 도착해 첫 번째 프로세스가 </a:t>
            </a:r>
            <a:r>
              <a:rPr kumimoji="0" lang="en-US" altLang="ko-KR" sz="1000" dirty="0">
                <a:latin typeface="+mn-lt"/>
                <a:ea typeface="+mn-ea"/>
              </a:rPr>
              <a:t>(3)</a:t>
            </a:r>
            <a:r>
              <a:rPr kumimoji="0" lang="ko-KR" altLang="en-US" sz="1000" dirty="0">
                <a:latin typeface="+mn-lt"/>
                <a:ea typeface="+mn-ea"/>
              </a:rPr>
              <a:t>번 요청을 처리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    - (3)</a:t>
            </a:r>
            <a:r>
              <a:rPr kumimoji="0" lang="ko-KR" altLang="en-US" sz="1000" dirty="0">
                <a:latin typeface="+mn-lt"/>
                <a:ea typeface="+mn-ea"/>
              </a:rPr>
              <a:t>번 처리 중</a:t>
            </a:r>
            <a:r>
              <a:rPr kumimoji="0" lang="en-US" altLang="ko-KR" sz="1000" dirty="0">
                <a:latin typeface="+mn-lt"/>
                <a:ea typeface="+mn-ea"/>
              </a:rPr>
              <a:t>, (2)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처리 완료 후에 </a:t>
            </a:r>
            <a:r>
              <a:rPr kumimoji="0" lang="en-US" altLang="ko-KR" sz="1000" dirty="0">
                <a:latin typeface="+mn-lt"/>
                <a:ea typeface="+mn-ea"/>
              </a:rPr>
              <a:t>(4)</a:t>
            </a:r>
            <a:r>
              <a:rPr kumimoji="0" lang="ko-KR" altLang="en-US" sz="1000" dirty="0">
                <a:latin typeface="+mn-lt"/>
                <a:ea typeface="+mn-ea"/>
              </a:rPr>
              <a:t>번</a:t>
            </a:r>
            <a:r>
              <a:rPr kumimoji="0" lang="en-US" altLang="ko-KR" sz="1000" dirty="0">
                <a:latin typeface="+mn-lt"/>
                <a:ea typeface="+mn-ea"/>
              </a:rPr>
              <a:t> </a:t>
            </a:r>
            <a:r>
              <a:rPr kumimoji="0" lang="ko-KR" altLang="en-US" sz="1000" dirty="0">
                <a:latin typeface="+mn-lt"/>
                <a:ea typeface="+mn-ea"/>
              </a:rPr>
              <a:t>요청이 도착해 두 번째 프로세스가 처리</a:t>
            </a:r>
            <a:endParaRPr kumimoji="0" lang="en-US" altLang="ko-KR" sz="1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latin typeface="+mn-lt"/>
                <a:ea typeface="+mn-ea"/>
              </a:rPr>
              <a:t>    - (3)</a:t>
            </a:r>
            <a:r>
              <a:rPr kumimoji="0" lang="ko-KR" altLang="en-US" sz="1000" dirty="0">
                <a:latin typeface="+mn-lt"/>
                <a:ea typeface="+mn-ea"/>
              </a:rPr>
              <a:t>번 처리 중</a:t>
            </a:r>
            <a:r>
              <a:rPr kumimoji="0" lang="en-US" altLang="ko-KR" sz="1000" dirty="0">
                <a:latin typeface="+mn-lt"/>
                <a:ea typeface="+mn-ea"/>
              </a:rPr>
              <a:t>, (4)</a:t>
            </a:r>
            <a:r>
              <a:rPr kumimoji="0" lang="ko-KR" altLang="en-US" sz="1000" dirty="0">
                <a:latin typeface="+mn-lt"/>
                <a:ea typeface="+mn-ea"/>
              </a:rPr>
              <a:t>번 처리 중에 </a:t>
            </a:r>
            <a:r>
              <a:rPr kumimoji="0" lang="en-US" altLang="ko-KR" sz="1000" dirty="0">
                <a:latin typeface="+mn-lt"/>
                <a:ea typeface="+mn-ea"/>
              </a:rPr>
              <a:t>(5)</a:t>
            </a:r>
            <a:r>
              <a:rPr kumimoji="0" lang="ko-KR" altLang="en-US" sz="1000" dirty="0">
                <a:latin typeface="+mn-lt"/>
                <a:ea typeface="+mn-ea"/>
              </a:rPr>
              <a:t>번 요청이 도착해 세 번째 프로세스가 처리</a:t>
            </a:r>
            <a:endParaRPr kumimoji="0" lang="en-US" altLang="ko-KR" sz="1000" dirty="0">
              <a:latin typeface="+mn-lt"/>
              <a:ea typeface="+mn-ea"/>
            </a:endParaRPr>
          </a:p>
        </p:txBody>
      </p:sp>
      <p:grpSp>
        <p:nvGrpSpPr>
          <p:cNvPr id="79879" name="그룹 63"/>
          <p:cNvGrpSpPr>
            <a:grpSpLocks/>
          </p:cNvGrpSpPr>
          <p:nvPr/>
        </p:nvGrpSpPr>
        <p:grpSpPr bwMode="auto">
          <a:xfrm>
            <a:off x="357188" y="2286000"/>
            <a:ext cx="4071937" cy="1806575"/>
            <a:chOff x="357158" y="2285992"/>
            <a:chExt cx="4071966" cy="1806276"/>
          </a:xfrm>
        </p:grpSpPr>
        <p:sp>
          <p:nvSpPr>
            <p:cNvPr id="15" name="타원 14"/>
            <p:cNvSpPr/>
            <p:nvPr/>
          </p:nvSpPr>
          <p:spPr>
            <a:xfrm>
              <a:off x="1785918" y="3286124"/>
              <a:ext cx="428628" cy="285752"/>
            </a:xfrm>
            <a:prstGeom prst="ellipse">
              <a:avLst/>
            </a:prstGeom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 err="1"/>
                <a:t>hth</a:t>
              </a:r>
              <a:endParaRPr kumimoji="0" lang="ko-KR" altLang="en-US" sz="1100" dirty="0"/>
            </a:p>
          </p:txBody>
        </p:sp>
        <p:sp>
          <p:nvSpPr>
            <p:cNvPr id="18" name="정육면체 17"/>
            <p:cNvSpPr/>
            <p:nvPr/>
          </p:nvSpPr>
          <p:spPr>
            <a:xfrm>
              <a:off x="2857488" y="3143100"/>
              <a:ext cx="928695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19" name="정육면체 18"/>
            <p:cNvSpPr/>
            <p:nvPr/>
          </p:nvSpPr>
          <p:spPr>
            <a:xfrm>
              <a:off x="2857488" y="3428803"/>
              <a:ext cx="928695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20" name="정육면체 19"/>
            <p:cNvSpPr/>
            <p:nvPr/>
          </p:nvSpPr>
          <p:spPr>
            <a:xfrm>
              <a:off x="2857488" y="3714506"/>
              <a:ext cx="928695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pic>
          <p:nvPicPr>
            <p:cNvPr id="79886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2643182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7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2928934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8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3214686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89" name="TextBox 36"/>
            <p:cNvSpPr txBox="1">
              <a:spLocks noChangeArrowheads="1"/>
            </p:cNvSpPr>
            <p:nvPr/>
          </p:nvSpPr>
          <p:spPr bwMode="auto">
            <a:xfrm>
              <a:off x="1214414" y="2928934"/>
              <a:ext cx="104387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100"/>
                <a:t>HTTP request</a:t>
              </a:r>
            </a:p>
          </p:txBody>
        </p:sp>
        <p:cxnSp>
          <p:nvCxnSpPr>
            <p:cNvPr id="40" name="직선 화살표 연결선 39"/>
            <p:cNvCxnSpPr/>
            <p:nvPr/>
          </p:nvCxnSpPr>
          <p:spPr>
            <a:xfrm>
              <a:off x="642910" y="2795496"/>
              <a:ext cx="1143008" cy="6333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직선 화살표 연결선 45"/>
            <p:cNvCxnSpPr>
              <a:stCxn id="15" idx="7"/>
              <a:endCxn id="51" idx="2"/>
            </p:cNvCxnSpPr>
            <p:nvPr/>
          </p:nvCxnSpPr>
          <p:spPr>
            <a:xfrm rot="5400000" flipH="1" flipV="1">
              <a:off x="2330465" y="2800196"/>
              <a:ext cx="347604" cy="7064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직선 화살표 연결선 46"/>
            <p:cNvCxnSpPr>
              <a:stCxn id="15" idx="6"/>
              <a:endCxn id="18" idx="2"/>
            </p:cNvCxnSpPr>
            <p:nvPr/>
          </p:nvCxnSpPr>
          <p:spPr>
            <a:xfrm flipV="1">
              <a:off x="2214546" y="3265318"/>
              <a:ext cx="642942" cy="1634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직선 화살표 연결선 47"/>
            <p:cNvCxnSpPr>
              <a:stCxn id="15" idx="5"/>
              <a:endCxn id="19" idx="2"/>
            </p:cNvCxnSpPr>
            <p:nvPr/>
          </p:nvCxnSpPr>
          <p:spPr>
            <a:xfrm rot="16200000" flipH="1">
              <a:off x="2493950" y="3187482"/>
              <a:ext cx="20635" cy="7064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직선 화살표 연결선 48"/>
            <p:cNvCxnSpPr>
              <a:stCxn id="15" idx="4"/>
              <a:endCxn id="20" idx="2"/>
            </p:cNvCxnSpPr>
            <p:nvPr/>
          </p:nvCxnSpPr>
          <p:spPr>
            <a:xfrm rot="16200000" flipH="1">
              <a:off x="2296325" y="3275561"/>
              <a:ext cx="265069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정육면체 50"/>
            <p:cNvSpPr/>
            <p:nvPr/>
          </p:nvSpPr>
          <p:spPr>
            <a:xfrm>
              <a:off x="2857488" y="2857397"/>
              <a:ext cx="928695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sp>
          <p:nvSpPr>
            <p:cNvPr id="52" name="정육면체 51"/>
            <p:cNvSpPr/>
            <p:nvPr/>
          </p:nvSpPr>
          <p:spPr>
            <a:xfrm>
              <a:off x="2857488" y="2571695"/>
              <a:ext cx="928695" cy="214278"/>
            </a:xfrm>
            <a:prstGeom prst="cube">
              <a:avLst>
                <a:gd name="adj" fmla="val 13230"/>
              </a:avLst>
            </a:prstGeom>
            <a:solidFill>
              <a:srgbClr val="FFCC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 err="1"/>
                <a:t>MyGroup</a:t>
              </a:r>
              <a:endParaRPr kumimoji="0" lang="ko-KR" altLang="en-US" sz="1200" dirty="0"/>
            </a:p>
          </p:txBody>
        </p:sp>
        <p:cxnSp>
          <p:nvCxnSpPr>
            <p:cNvPr id="57" name="직선 화살표 연결선 56"/>
            <p:cNvCxnSpPr>
              <a:endCxn id="52" idx="2"/>
            </p:cNvCxnSpPr>
            <p:nvPr/>
          </p:nvCxnSpPr>
          <p:spPr>
            <a:xfrm rot="5400000" flipH="1" flipV="1">
              <a:off x="2132046" y="2560511"/>
              <a:ext cx="593627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직선 화살표 연결선 67"/>
            <p:cNvCxnSpPr/>
            <p:nvPr/>
          </p:nvCxnSpPr>
          <p:spPr>
            <a:xfrm>
              <a:off x="642910" y="3081198"/>
              <a:ext cx="1143008" cy="3476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직선 화살표 연결선 71"/>
            <p:cNvCxnSpPr/>
            <p:nvPr/>
          </p:nvCxnSpPr>
          <p:spPr>
            <a:xfrm>
              <a:off x="642910" y="3368488"/>
              <a:ext cx="1143008" cy="6031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타원 40"/>
            <p:cNvSpPr/>
            <p:nvPr/>
          </p:nvSpPr>
          <p:spPr>
            <a:xfrm>
              <a:off x="2428860" y="2785972"/>
              <a:ext cx="214315" cy="2142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1</a:t>
              </a:r>
              <a:endParaRPr kumimoji="0" lang="ko-KR" altLang="en-US" sz="1100" dirty="0"/>
            </a:p>
          </p:txBody>
        </p:sp>
        <p:sp>
          <p:nvSpPr>
            <p:cNvPr id="42" name="타원 41"/>
            <p:cNvSpPr/>
            <p:nvPr/>
          </p:nvSpPr>
          <p:spPr>
            <a:xfrm>
              <a:off x="2428860" y="3000249"/>
              <a:ext cx="214315" cy="21427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2</a:t>
              </a:r>
              <a:endParaRPr kumimoji="0" lang="ko-KR" altLang="en-US" sz="1100" dirty="0"/>
            </a:p>
          </p:txBody>
        </p:sp>
        <p:sp>
          <p:nvSpPr>
            <p:cNvPr id="43" name="타원 42"/>
            <p:cNvSpPr/>
            <p:nvPr/>
          </p:nvSpPr>
          <p:spPr>
            <a:xfrm>
              <a:off x="2428860" y="3214526"/>
              <a:ext cx="214315" cy="2142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3</a:t>
              </a:r>
              <a:endParaRPr kumimoji="0" lang="ko-KR" altLang="en-US" sz="1100" dirty="0"/>
            </a:p>
          </p:txBody>
        </p:sp>
        <p:sp>
          <p:nvSpPr>
            <p:cNvPr id="50" name="타원 49"/>
            <p:cNvSpPr/>
            <p:nvPr/>
          </p:nvSpPr>
          <p:spPr>
            <a:xfrm>
              <a:off x="2428860" y="3428803"/>
              <a:ext cx="214315" cy="21427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4</a:t>
              </a:r>
              <a:endParaRPr kumimoji="0" lang="ko-KR" altLang="en-US" sz="1100" dirty="0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2428860" y="3643080"/>
              <a:ext cx="214315" cy="2142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r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100" dirty="0"/>
                <a:t>5</a:t>
              </a:r>
              <a:endParaRPr kumimoji="0" lang="ko-KR" altLang="en-US" sz="1100" dirty="0"/>
            </a:p>
          </p:txBody>
        </p:sp>
        <p:pic>
          <p:nvPicPr>
            <p:cNvPr id="79905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3500438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0" name="직선 화살표 연결선 149"/>
            <p:cNvCxnSpPr/>
            <p:nvPr/>
          </p:nvCxnSpPr>
          <p:spPr>
            <a:xfrm flipV="1">
              <a:off x="642910" y="3428803"/>
              <a:ext cx="1143008" cy="2253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pic>
          <p:nvPicPr>
            <p:cNvPr id="79907" name="Picture 92" descr="we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3786190"/>
              <a:ext cx="285752" cy="30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8" name="직선 화살표 연결선 157"/>
            <p:cNvCxnSpPr/>
            <p:nvPr/>
          </p:nvCxnSpPr>
          <p:spPr>
            <a:xfrm flipV="1">
              <a:off x="642910" y="3428803"/>
              <a:ext cx="1143008" cy="5110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4" name="정육면체 43"/>
            <p:cNvSpPr/>
            <p:nvPr/>
          </p:nvSpPr>
          <p:spPr>
            <a:xfrm>
              <a:off x="1000100" y="2285992"/>
              <a:ext cx="3357587" cy="1785642"/>
            </a:xfrm>
            <a:prstGeom prst="cube">
              <a:avLst/>
            </a:prstGeom>
            <a:noFill/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45" name="정육면체 44"/>
            <p:cNvSpPr/>
            <p:nvPr/>
          </p:nvSpPr>
          <p:spPr>
            <a:xfrm>
              <a:off x="1000100" y="2428868"/>
              <a:ext cx="1214446" cy="214314"/>
            </a:xfrm>
            <a:prstGeom prst="cub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dirty="0" err="1">
                  <a:ln w="17780" cmpd="sng">
                    <a:solidFill>
                      <a:schemeClr val="accent1">
                        <a:tint val="3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63000"/>
                          <a:sat val="105000"/>
                        </a:schemeClr>
                      </a:gs>
                      <a:gs pos="90000">
                        <a:schemeClr val="accent1">
                          <a:shade val="50000"/>
                          <a:satMod val="100000"/>
                        </a:schemeClr>
                      </a:gs>
                    </a:gsLst>
                    <a:lin ang="5400000"/>
                  </a:gradFill>
                  <a:effectLst>
                    <a:outerShdw blurRad="55000" dist="50800" dir="5400000" algn="tl">
                      <a:srgbClr val="000000">
                        <a:alpha val="33000"/>
                      </a:srgbClr>
                    </a:outerShdw>
                  </a:effectLst>
                </a:rPr>
                <a:t>WebtoB</a:t>
              </a:r>
              <a:endParaRPr kumimoji="0" lang="ko-KR" alt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endParaRPr>
            </a:p>
          </p:txBody>
        </p:sp>
        <p:sp>
          <p:nvSpPr>
            <p:cNvPr id="69" name="U자형 화살표 68"/>
            <p:cNvSpPr/>
            <p:nvPr/>
          </p:nvSpPr>
          <p:spPr>
            <a:xfrm flipH="1">
              <a:off x="3857620" y="2785972"/>
              <a:ext cx="500067" cy="571405"/>
            </a:xfrm>
            <a:prstGeom prst="uturnArrow">
              <a:avLst/>
            </a:prstGeom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U자형 화살표 66"/>
            <p:cNvSpPr/>
            <p:nvPr/>
          </p:nvSpPr>
          <p:spPr>
            <a:xfrm rot="10800000" flipH="1">
              <a:off x="3929058" y="3357378"/>
              <a:ext cx="500066" cy="571405"/>
            </a:xfrm>
            <a:prstGeom prst="uturnArrow">
              <a:avLst/>
            </a:prstGeom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531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SERVER process</a:t>
            </a:r>
            <a:r>
              <a:rPr>
                <a:ea typeface="맑은 고딕" pitchFamily="50" charset="-127"/>
              </a:rPr>
              <a:t>와</a:t>
            </a:r>
            <a:r>
              <a:rPr lang="en-US" altLang="ko-KR"/>
              <a:t> Thread pool(2)</a:t>
            </a:r>
            <a:endParaRPr>
              <a:ea typeface="맑은 고딕" pitchFamily="50" charset="-127"/>
            </a:endParaRPr>
          </a:p>
        </p:txBody>
      </p:sp>
      <p:sp>
        <p:nvSpPr>
          <p:cNvPr id="80899" name="내용 개체 틀 5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 dirty="0"/>
              <a:t>Schedule</a:t>
            </a:r>
          </a:p>
          <a:p>
            <a:pPr lvl="1"/>
            <a:r>
              <a:rPr lang="en-US" altLang="ko-KR" dirty="0"/>
              <a:t>Schedule </a:t>
            </a:r>
            <a:r>
              <a:rPr dirty="0" err="1">
                <a:ea typeface="맑은 고딕" pitchFamily="50" charset="-127"/>
              </a:rPr>
              <a:t>기능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활용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순서</a:t>
            </a:r>
            <a:endParaRPr lang="en-US" altLang="ko-KR" dirty="0"/>
          </a:p>
          <a:p>
            <a:pPr lvl="2"/>
            <a:r>
              <a:rPr lang="en-US" altLang="ko-KR" dirty="0"/>
              <a:t>(1) Schedule </a:t>
            </a:r>
            <a:r>
              <a:rPr dirty="0" err="1">
                <a:ea typeface="맑은 고딕" pitchFamily="50" charset="-127"/>
              </a:rPr>
              <a:t>값을</a:t>
            </a:r>
            <a:r>
              <a:rPr dirty="0">
                <a:ea typeface="맑은 고딕" pitchFamily="50" charset="-127"/>
              </a:rPr>
              <a:t> </a:t>
            </a:r>
            <a:r>
              <a:rPr lang="en-US" altLang="ko-KR" dirty="0"/>
              <a:t>First Available(FA)</a:t>
            </a:r>
            <a:r>
              <a:rPr dirty="0">
                <a:ea typeface="맑은 고딕" pitchFamily="50" charset="-127"/>
              </a:rPr>
              <a:t>로 </a:t>
            </a:r>
            <a:r>
              <a:rPr dirty="0" err="1">
                <a:ea typeface="맑은 고딕" pitchFamily="50" charset="-127"/>
              </a:rPr>
              <a:t>설정해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시험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운영</a:t>
            </a:r>
            <a:endParaRPr lang="en-US" dirty="0">
              <a:ea typeface="맑은 고딕" pitchFamily="50" charset="-127"/>
            </a:endParaRPr>
          </a:p>
          <a:p>
            <a:pPr lvl="2"/>
            <a:r>
              <a:rPr lang="en-US" dirty="0">
                <a:ea typeface="맑은 고딕" pitchFamily="50" charset="-127"/>
              </a:rPr>
              <a:t>(2) </a:t>
            </a:r>
            <a:r>
              <a:rPr dirty="0" err="1">
                <a:ea typeface="맑은 고딕" pitchFamily="50" charset="-127"/>
              </a:rPr>
              <a:t>최대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접속</a:t>
            </a:r>
            <a:r>
              <a:rPr lang="en-US" altLang="ko-KR" dirty="0"/>
              <a:t>/</a:t>
            </a:r>
            <a:r>
              <a:rPr dirty="0" err="1">
                <a:ea typeface="맑은 고딕" pitchFamily="50" charset="-127"/>
              </a:rPr>
              <a:t>사용량을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확인한</a:t>
            </a:r>
            <a:r>
              <a:rPr dirty="0">
                <a:ea typeface="맑은 고딕" pitchFamily="50" charset="-127"/>
              </a:rPr>
              <a:t> 후 각 </a:t>
            </a:r>
            <a:r>
              <a:rPr dirty="0" err="1">
                <a:ea typeface="맑은 고딕" pitchFamily="50" charset="-127"/>
              </a:rPr>
              <a:t>프로세스의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처리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건수</a:t>
            </a:r>
            <a:r>
              <a:rPr lang="en-US" altLang="ko-KR" dirty="0"/>
              <a:t>(count)</a:t>
            </a:r>
            <a:r>
              <a:rPr dirty="0">
                <a:ea typeface="맑은 고딕" pitchFamily="50" charset="-127"/>
              </a:rPr>
              <a:t>를 </a:t>
            </a:r>
            <a:r>
              <a:rPr dirty="0" err="1">
                <a:ea typeface="맑은 고딕" pitchFamily="50" charset="-127"/>
              </a:rPr>
              <a:t>검사</a:t>
            </a:r>
            <a:endParaRPr dirty="0">
              <a:ea typeface="맑은 고딕" pitchFamily="50" charset="-127"/>
            </a:endParaRPr>
          </a:p>
          <a:p>
            <a:pPr lvl="2"/>
            <a:r>
              <a:rPr lang="en-US" dirty="0">
                <a:ea typeface="맑은 고딕" pitchFamily="50" charset="-127"/>
              </a:rPr>
              <a:t>(3) </a:t>
            </a:r>
            <a:r>
              <a:rPr dirty="0" err="1">
                <a:ea typeface="맑은 고딕" pitchFamily="50" charset="-127"/>
              </a:rPr>
              <a:t>적절한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프로세스</a:t>
            </a:r>
            <a:r>
              <a:rPr dirty="0">
                <a:ea typeface="맑은 고딕" pitchFamily="50" charset="-127"/>
              </a:rPr>
              <a:t> 수</a:t>
            </a:r>
            <a:r>
              <a:rPr lang="en-US" altLang="ko-KR" dirty="0"/>
              <a:t>(</a:t>
            </a:r>
            <a:r>
              <a:rPr lang="en-US" altLang="ko-KR" dirty="0" err="1"/>
              <a:t>MinProc</a:t>
            </a:r>
            <a:r>
              <a:rPr lang="en-US" altLang="ko-KR" dirty="0"/>
              <a:t>, </a:t>
            </a:r>
            <a:r>
              <a:rPr lang="en-US" altLang="ko-KR" dirty="0" err="1"/>
              <a:t>MaxProc</a:t>
            </a:r>
            <a:r>
              <a:rPr lang="en-US" altLang="ko-KR" dirty="0"/>
              <a:t>)</a:t>
            </a:r>
            <a:r>
              <a:rPr dirty="0">
                <a:ea typeface="맑은 고딕" pitchFamily="50" charset="-127"/>
              </a:rPr>
              <a:t>를 </a:t>
            </a:r>
            <a:r>
              <a:rPr dirty="0" err="1">
                <a:ea typeface="맑은 고딕" pitchFamily="50" charset="-127"/>
              </a:rPr>
              <a:t>결정해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운영에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반영</a:t>
            </a:r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1"/>
            <a:r>
              <a:rPr lang="en-US" dirty="0">
                <a:ea typeface="맑은 고딕" pitchFamily="50" charset="-127"/>
              </a:rPr>
              <a:t>Schedule </a:t>
            </a:r>
            <a:r>
              <a:rPr dirty="0" err="1">
                <a:ea typeface="맑은 고딕" pitchFamily="50" charset="-127"/>
              </a:rPr>
              <a:t>설정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방법</a:t>
            </a:r>
            <a:endParaRPr lang="en-US" dirty="0">
              <a:ea typeface="맑은 고딕" pitchFamily="50" charset="-127"/>
            </a:endParaRPr>
          </a:p>
          <a:p>
            <a:pPr lvl="2"/>
            <a:r>
              <a:rPr dirty="0" err="1">
                <a:ea typeface="맑은 고딕" pitchFamily="50" charset="-127"/>
              </a:rPr>
              <a:t>운영</a:t>
            </a:r>
            <a:r>
              <a:rPr dirty="0">
                <a:ea typeface="맑은 고딕" pitchFamily="50" charset="-127"/>
              </a:rPr>
              <a:t> 중 </a:t>
            </a:r>
            <a:r>
              <a:rPr dirty="0" err="1">
                <a:ea typeface="맑은 고딕" pitchFamily="50" charset="-127"/>
              </a:rPr>
              <a:t>실시간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적용</a:t>
            </a:r>
            <a:r>
              <a:rPr lang="en-US" dirty="0">
                <a:ea typeface="맑은 고딕" pitchFamily="50" charset="-127"/>
              </a:rPr>
              <a:t>(</a:t>
            </a:r>
            <a:r>
              <a:rPr lang="en-US" dirty="0" err="1">
                <a:ea typeface="맑은 고딕" pitchFamily="50" charset="-127"/>
              </a:rPr>
              <a:t>WebtoB</a:t>
            </a:r>
            <a:r>
              <a:rPr lang="en-US" dirty="0">
                <a:ea typeface="맑은 고딕" pitchFamily="50" charset="-127"/>
              </a:rPr>
              <a:t> restart </a:t>
            </a:r>
            <a:r>
              <a:rPr dirty="0" err="1">
                <a:ea typeface="맑은 고딕" pitchFamily="50" charset="-127"/>
              </a:rPr>
              <a:t>하면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환경파일에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설정된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값으로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바뀜</a:t>
            </a:r>
            <a:r>
              <a:rPr lang="en-US" dirty="0">
                <a:ea typeface="맑은 고딕" pitchFamily="50" charset="-127"/>
              </a:rPr>
              <a:t>)</a:t>
            </a: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endParaRPr lang="en-US" dirty="0">
              <a:ea typeface="맑은 고딕" pitchFamily="50" charset="-127"/>
            </a:endParaRPr>
          </a:p>
          <a:p>
            <a:pPr lvl="2"/>
            <a:r>
              <a:rPr dirty="0" err="1">
                <a:ea typeface="맑은 고딕" pitchFamily="50" charset="-127"/>
              </a:rPr>
              <a:t>환경파일</a:t>
            </a:r>
            <a:r>
              <a:rPr dirty="0">
                <a:ea typeface="맑은 고딕" pitchFamily="50" charset="-127"/>
              </a:rPr>
              <a:t> </a:t>
            </a:r>
            <a:r>
              <a:rPr dirty="0" err="1">
                <a:ea typeface="맑은 고딕" pitchFamily="50" charset="-127"/>
              </a:rPr>
              <a:t>수정</a:t>
            </a:r>
            <a:endParaRPr lang="en-US" dirty="0">
              <a:ea typeface="맑은 고딕" pitchFamily="50" charset="-127"/>
            </a:endParaRPr>
          </a:p>
        </p:txBody>
      </p:sp>
      <p:sp>
        <p:nvSpPr>
          <p:cNvPr id="80900" name="TextBox 6"/>
          <p:cNvSpPr txBox="1">
            <a:spLocks noChangeArrowheads="1"/>
          </p:cNvSpPr>
          <p:nvPr/>
        </p:nvSpPr>
        <p:spPr bwMode="auto">
          <a:xfrm>
            <a:off x="1143000" y="2714625"/>
            <a:ext cx="3643313" cy="11895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u="sng"/>
              <a:t>(1) Schedule </a:t>
            </a:r>
            <a:r>
              <a:rPr kumimoji="0" lang="ko-KR" altLang="en-US" sz="1100" u="sng"/>
              <a:t>확인</a:t>
            </a:r>
            <a:endParaRPr kumimoji="0" lang="da-DK" altLang="ko-KR" sz="1100" u="sng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1100"/>
              <a:t>$$2 han (wsadm): cfg –v </a:t>
            </a:r>
            <a:r>
              <a:rPr kumimoji="0" lang="en-US" altLang="ko-KR" sz="1100"/>
              <a:t>MyGroup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    SERVER(1): Name = MyGroup,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        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b="1"/>
              <a:t>         Schedule(sch) = RR,    # (0)</a:t>
            </a:r>
          </a:p>
        </p:txBody>
      </p:sp>
      <p:sp>
        <p:nvSpPr>
          <p:cNvPr id="80901" name="TextBox 7"/>
          <p:cNvSpPr txBox="1">
            <a:spLocks noChangeArrowheads="1"/>
          </p:cNvSpPr>
          <p:nvPr/>
        </p:nvSpPr>
        <p:spPr bwMode="auto">
          <a:xfrm>
            <a:off x="1143000" y="3857625"/>
            <a:ext cx="7429500" cy="7325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u="sng"/>
              <a:t>(2) Schedule </a:t>
            </a:r>
            <a:r>
              <a:rPr kumimoji="0" lang="ko-KR" altLang="en-US" sz="1100" u="sng"/>
              <a:t>변경</a:t>
            </a:r>
            <a:endParaRPr kumimoji="0" lang="en-US" altLang="ko-KR" sz="1100" u="sng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$$5 han (wsadm): set -v MyGroup sch 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new value (1) is set for section = SERVER, name = MyGroup, fld = sch</a:t>
            </a:r>
          </a:p>
        </p:txBody>
      </p:sp>
      <p:sp>
        <p:nvSpPr>
          <p:cNvPr id="80902" name="TextBox 8"/>
          <p:cNvSpPr txBox="1">
            <a:spLocks noChangeArrowheads="1"/>
          </p:cNvSpPr>
          <p:nvPr/>
        </p:nvSpPr>
        <p:spPr bwMode="auto">
          <a:xfrm>
            <a:off x="4929188" y="2714625"/>
            <a:ext cx="3643312" cy="118955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1100" u="sng" dirty="0"/>
              <a:t>(3) Schedule </a:t>
            </a:r>
            <a:r>
              <a:rPr kumimoji="0" lang="ko-KR" altLang="en-US" sz="1100" u="sng" dirty="0"/>
              <a:t>확인</a:t>
            </a:r>
            <a:endParaRPr kumimoji="0" lang="da-DK" altLang="ko-KR" sz="1100" u="sng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1100" dirty="0"/>
              <a:t>$$6 han (wsadm): cfg –v </a:t>
            </a:r>
            <a:r>
              <a:rPr kumimoji="0" lang="en-US" altLang="ko-KR" sz="1100" dirty="0" err="1"/>
              <a:t>MyGroup</a:t>
            </a:r>
            <a:endParaRPr kumimoji="0" lang="en-US" altLang="ko-KR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    SERVER(1): Name = </a:t>
            </a:r>
            <a:r>
              <a:rPr kumimoji="0" lang="en-US" altLang="ko-KR" sz="1100" dirty="0" err="1"/>
              <a:t>MyGroup</a:t>
            </a:r>
            <a:r>
              <a:rPr kumimoji="0" lang="en-US" altLang="ko-KR" sz="1100" dirty="0"/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dirty="0"/>
              <a:t>        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b="1" dirty="0"/>
              <a:t>         Schedule(</a:t>
            </a:r>
            <a:r>
              <a:rPr kumimoji="0" lang="en-US" altLang="ko-KR" sz="1100" b="1" dirty="0" err="1"/>
              <a:t>sch</a:t>
            </a:r>
            <a:r>
              <a:rPr kumimoji="0" lang="en-US" altLang="ko-KR" sz="1100" b="1" dirty="0"/>
              <a:t>) = FA,    # (1)</a:t>
            </a:r>
          </a:p>
        </p:txBody>
      </p:sp>
      <p:sp>
        <p:nvSpPr>
          <p:cNvPr id="10" name="U자형 화살표 9"/>
          <p:cNvSpPr/>
          <p:nvPr/>
        </p:nvSpPr>
        <p:spPr>
          <a:xfrm rot="10800000" flipH="1">
            <a:off x="4572000" y="3500438"/>
            <a:ext cx="500063" cy="500062"/>
          </a:xfrm>
          <a:prstGeom prst="uturnArrow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4924" y="5072074"/>
            <a:ext cx="6704079" cy="478593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/>
                </a:solidFill>
              </a:rPr>
              <a:t>*SERVER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err="1">
                <a:solidFill>
                  <a:schemeClr val="tx1"/>
                </a:solidFill>
              </a:rPr>
              <a:t>MyGroup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	SVGNAME = </a:t>
            </a: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jsvg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,         </a:t>
            </a: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MinProc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 = 2, </a:t>
            </a: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MaxProc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 = 10, </a:t>
            </a:r>
            <a:r>
              <a:rPr kumimoji="0" lang="en-US" altLang="ko-KR" sz="1100" dirty="0" err="1">
                <a:solidFill>
                  <a:schemeClr val="bg1">
                    <a:lumMod val="50000"/>
                  </a:schemeClr>
                </a:solidFill>
              </a:rPr>
              <a:t>ASQCount</a:t>
            </a:r>
            <a:r>
              <a:rPr kumimoji="0" lang="en-US" altLang="ko-KR" sz="1100" dirty="0">
                <a:solidFill>
                  <a:schemeClr val="bg1">
                    <a:lumMod val="50000"/>
                  </a:schemeClr>
                </a:solidFill>
              </a:rPr>
              <a:t> = 1, </a:t>
            </a:r>
            <a:r>
              <a:rPr kumimoji="0" lang="en-US" altLang="ko-KR" sz="1100" b="1" dirty="0">
                <a:solidFill>
                  <a:schemeClr val="tx1"/>
                </a:solidFill>
              </a:rPr>
              <a:t>Schedule = "FA"</a:t>
            </a:r>
          </a:p>
        </p:txBody>
      </p:sp>
      <p:sp>
        <p:nvSpPr>
          <p:cNvPr id="80907" name="TextBox 11"/>
          <p:cNvSpPr txBox="1">
            <a:spLocks noChangeArrowheads="1"/>
          </p:cNvSpPr>
          <p:nvPr/>
        </p:nvSpPr>
        <p:spPr bwMode="auto">
          <a:xfrm>
            <a:off x="1143000" y="5643563"/>
            <a:ext cx="7429500" cy="9610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 u="sng"/>
              <a:t>WebtoB restart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&gt; wscfl –i http.m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&gt; wsdown -i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100"/>
              <a:t>&gt; wsboot</a:t>
            </a:r>
          </a:p>
        </p:txBody>
      </p:sp>
    </p:spTree>
    <p:extLst>
      <p:ext uri="{BB962C8B-B14F-4D97-AF65-F5344CB8AC3E}">
        <p14:creationId xmlns:p14="http://schemas.microsoft.com/office/powerpoint/2010/main" val="72780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 rot="10800000">
            <a:off x="3786188" y="4714875"/>
            <a:ext cx="357187" cy="857250"/>
          </a:xfrm>
          <a:prstGeom prst="trapezoi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3857625" y="2214563"/>
            <a:ext cx="285750" cy="1500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100" dirty="0"/>
          </a:p>
        </p:txBody>
      </p:sp>
      <p:sp>
        <p:nvSpPr>
          <p:cNvPr id="81924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SERVER process</a:t>
            </a:r>
            <a:r>
              <a:rPr>
                <a:ea typeface="맑은 고딕" pitchFamily="50" charset="-127"/>
              </a:rPr>
              <a:t>와</a:t>
            </a:r>
            <a:r>
              <a:rPr lang="en-US" altLang="ko-KR"/>
              <a:t> Thread pool(3)</a:t>
            </a:r>
            <a:endParaRPr>
              <a:ea typeface="맑은 고딕" pitchFamily="50" charset="-127"/>
            </a:endParaRPr>
          </a:p>
        </p:txBody>
      </p:sp>
      <p:sp>
        <p:nvSpPr>
          <p:cNvPr id="81925" name="내용 개체 틀 5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/>
              <a:t>Schedule</a:t>
            </a:r>
          </a:p>
          <a:p>
            <a:pPr lvl="1"/>
            <a:r>
              <a:rPr>
                <a:ea typeface="맑은 고딕" pitchFamily="50" charset="-127"/>
              </a:rPr>
              <a:t>프로세스의</a:t>
            </a:r>
            <a:r>
              <a:rPr lang="en-US">
                <a:ea typeface="맑은 고딕" pitchFamily="50" charset="-127"/>
              </a:rPr>
              <a:t> </a:t>
            </a:r>
            <a:r>
              <a:rPr>
                <a:ea typeface="맑은 고딕" pitchFamily="50" charset="-127"/>
              </a:rPr>
              <a:t>처리 건수 비교</a:t>
            </a:r>
            <a:endParaRPr lang="en-US">
              <a:ea typeface="맑은 고딕" pitchFamily="50" charset="-127"/>
            </a:endParaRPr>
          </a:p>
        </p:txBody>
      </p:sp>
      <p:sp>
        <p:nvSpPr>
          <p:cNvPr id="81926" name="TextBox 6"/>
          <p:cNvSpPr txBox="1">
            <a:spLocks noChangeArrowheads="1"/>
          </p:cNvSpPr>
          <p:nvPr/>
        </p:nvSpPr>
        <p:spPr bwMode="auto">
          <a:xfrm>
            <a:off x="1143000" y="1428750"/>
            <a:ext cx="7429500" cy="25523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 u="sng"/>
              <a:t>(1) Round Robin</a:t>
            </a:r>
            <a:endParaRPr kumimoji="0" lang="da-DK" altLang="ko-KR" sz="800" u="sng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$$13 han (wsadm): st -p MyGroup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---------------------------------------------------------------------------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svr_name   svgname    spr_no(pid)  status     count    avg(rt)  clid svc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---------------------------------------------------------------------------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MyGroup    jsvg         10(     0)   RDY        21   0.0038( 0)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MyGroup    jsvg         11(     1)   RDY        21   0.0038( 0)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MyGroup    jsvg         12(     2)   RDY        23   0.0035( 0)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MyGroup    jsvg         13(     3)   RDY        22   0.0023( 0)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MyGroup    jsvg         14(     4)   RDY        21   0.0110( 0)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da-DK" altLang="ko-KR" sz="800"/>
              <a:t>               0  jengineid(han_servlet_engine1)</a:t>
            </a:r>
            <a:endParaRPr kumimoji="0" lang="en-US" altLang="ko-KR" sz="800"/>
          </a:p>
        </p:txBody>
      </p:sp>
      <p:sp>
        <p:nvSpPr>
          <p:cNvPr id="81927" name="TextBox 7"/>
          <p:cNvSpPr txBox="1">
            <a:spLocks noChangeArrowheads="1"/>
          </p:cNvSpPr>
          <p:nvPr/>
        </p:nvSpPr>
        <p:spPr bwMode="auto">
          <a:xfrm>
            <a:off x="1143000" y="3929063"/>
            <a:ext cx="7429500" cy="25523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 u="sng"/>
              <a:t>(2) First Available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$$17 han (wsadm): st -p MyGroup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---------------------------------------------------------------------------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svr_name   svgname    spr_no(pid)  status     count    avg(rt)  clid svc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---------------------------------------------------------------------------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MyGroup    jsvg         10(     0)   RDY      188   0.0055(0)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MyGroup    jsvg         11(     1)   RDY       92   0.0054( 0)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MyGroup    jsvg         12(     2)   RDY         1   0.0055( 0)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MyGroup    jsvg         13(     3)   RDY         0   0.0000( 0)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            0  jengineid(han_servlet_engine1)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MyGroup    jsvg         14(     4)   RDY         0   0.0000( 0)   -1 -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800"/>
              <a:t>               0  jengineid(han_servlet_engine1)</a:t>
            </a:r>
          </a:p>
        </p:txBody>
      </p:sp>
      <p:sp>
        <p:nvSpPr>
          <p:cNvPr id="10" name="위쪽 화살표 9"/>
          <p:cNvSpPr/>
          <p:nvPr/>
        </p:nvSpPr>
        <p:spPr>
          <a:xfrm rot="10800000" flipH="1">
            <a:off x="4357688" y="3714750"/>
            <a:ext cx="500062" cy="357188"/>
          </a:xfrm>
          <a:prstGeom prst="upArrow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9250" y="2428875"/>
            <a:ext cx="3286125" cy="812787"/>
          </a:xfrm>
          <a:prstGeom prst="borderCallout2">
            <a:avLst>
              <a:gd name="adj1" fmla="val 7809"/>
              <a:gd name="adj2" fmla="val -3541"/>
              <a:gd name="adj3" fmla="val 8320"/>
              <a:gd name="adj4" fmla="val -17658"/>
              <a:gd name="adj5" fmla="val 46940"/>
              <a:gd name="adj6" fmla="val -36703"/>
            </a:avLst>
          </a:prstGeom>
          <a:solidFill>
            <a:srgbClr val="99FF66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u="sng" dirty="0">
                <a:latin typeface="+mn-lt"/>
                <a:ea typeface="+mn-ea"/>
              </a:rPr>
              <a:t>Round Robin(RR)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dirty="0">
                <a:latin typeface="+mn-lt"/>
                <a:ea typeface="+mn-ea"/>
              </a:rPr>
              <a:t>처음을 시작으로 순서대로 유휴 프로세스가 요청을 처리했기 때문에 모든 프로세스가 유사한 처리량</a:t>
            </a:r>
            <a:r>
              <a:rPr kumimoji="0" lang="en-US" altLang="ko-KR" sz="1000" dirty="0">
                <a:latin typeface="+mn-lt"/>
                <a:ea typeface="+mn-ea"/>
              </a:rPr>
              <a:t>(count)</a:t>
            </a:r>
            <a:r>
              <a:rPr kumimoji="0" lang="ko-KR" altLang="en-US" sz="1000" dirty="0">
                <a:latin typeface="+mn-lt"/>
                <a:ea typeface="+mn-ea"/>
              </a:rPr>
              <a:t>을 보입니다</a:t>
            </a:r>
            <a:r>
              <a:rPr kumimoji="0" lang="en-US" altLang="ko-KR" sz="1000" dirty="0">
                <a:latin typeface="+mn-lt"/>
                <a:ea typeface="+mn-ea"/>
              </a:rPr>
              <a:t>.</a:t>
            </a:r>
            <a:endParaRPr kumimoji="0" lang="ko-KR" altLang="en-US" sz="1000" dirty="0">
              <a:latin typeface="+mn-lt"/>
              <a:ea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9250" y="4286250"/>
            <a:ext cx="3286125" cy="812787"/>
          </a:xfrm>
          <a:prstGeom prst="borderCallout2">
            <a:avLst>
              <a:gd name="adj1" fmla="val 7809"/>
              <a:gd name="adj2" fmla="val -3541"/>
              <a:gd name="adj3" fmla="val 8320"/>
              <a:gd name="adj4" fmla="val -17658"/>
              <a:gd name="adj5" fmla="val 46940"/>
              <a:gd name="adj6" fmla="val -36703"/>
            </a:avLst>
          </a:prstGeom>
          <a:solidFill>
            <a:srgbClr val="99FF66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u="sng" dirty="0">
                <a:latin typeface="+mn-lt"/>
                <a:ea typeface="+mn-ea"/>
              </a:rPr>
              <a:t>First Available(FA)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dirty="0">
                <a:latin typeface="+mn-lt"/>
                <a:ea typeface="+mn-ea"/>
              </a:rPr>
              <a:t>요청을 받을 때마다 처음부터 유휴 프로세스를 찾아 요청을 처리했기 때문에 일부 프로세스에 처리량</a:t>
            </a:r>
            <a:r>
              <a:rPr kumimoji="0" lang="en-US" altLang="ko-KR" sz="1000" dirty="0">
                <a:latin typeface="+mn-lt"/>
                <a:ea typeface="+mn-ea"/>
              </a:rPr>
              <a:t>(count)</a:t>
            </a:r>
            <a:r>
              <a:rPr kumimoji="0" lang="ko-KR" altLang="en-US" sz="1000" dirty="0">
                <a:latin typeface="+mn-lt"/>
                <a:ea typeface="+mn-ea"/>
              </a:rPr>
              <a:t>이 집중됩니다</a:t>
            </a:r>
            <a:r>
              <a:rPr kumimoji="0" lang="en-US" altLang="ko-KR" sz="1000" dirty="0">
                <a:latin typeface="+mn-lt"/>
                <a:ea typeface="+mn-ea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9250" y="5357813"/>
            <a:ext cx="3286125" cy="1182118"/>
          </a:xfrm>
          <a:prstGeom prst="borderCallout2">
            <a:avLst>
              <a:gd name="adj1" fmla="val 2579"/>
              <a:gd name="adj2" fmla="val -2889"/>
              <a:gd name="adj3" fmla="val -31125"/>
              <a:gd name="adj4" fmla="val -13758"/>
              <a:gd name="adj5" fmla="val -38511"/>
              <a:gd name="adj6" fmla="val -36508"/>
            </a:avLst>
          </a:prstGeom>
          <a:solidFill>
            <a:srgbClr val="FFCCCC"/>
          </a:solidFill>
          <a:ln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b="1" u="sng" dirty="0">
                <a:latin typeface="+mn-lt"/>
                <a:ea typeface="+mn-ea"/>
              </a:rPr>
              <a:t>결론</a:t>
            </a:r>
            <a:endParaRPr kumimoji="0" lang="en-US" altLang="ko-KR" sz="1000" b="1" u="sng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dirty="0">
                <a:latin typeface="+mn-lt"/>
                <a:ea typeface="+mn-ea"/>
                <a:sym typeface="Wingdings" pitchFamily="2" charset="2"/>
              </a:rPr>
              <a:t>두 개의 프로세스에 집중되므로 </a:t>
            </a:r>
            <a:r>
              <a:rPr kumimoji="0" lang="en-US" altLang="ko-KR" sz="1000" dirty="0" err="1">
                <a:latin typeface="+mn-lt"/>
                <a:ea typeface="+mn-ea"/>
                <a:sym typeface="Wingdings" pitchFamily="2" charset="2"/>
              </a:rPr>
              <a:t>MaxProc</a:t>
            </a:r>
            <a:r>
              <a:rPr kumimoji="0" lang="en-US" altLang="ko-KR" sz="1000" dirty="0">
                <a:latin typeface="+mn-lt"/>
                <a:ea typeface="+mn-ea"/>
                <a:sym typeface="Wingdings" pitchFamily="2" charset="2"/>
              </a:rPr>
              <a:t>=2</a:t>
            </a:r>
            <a:r>
              <a:rPr kumimoji="0" lang="ko-KR" altLang="en-US" sz="1000" dirty="0">
                <a:latin typeface="+mn-lt"/>
                <a:ea typeface="+mn-ea"/>
                <a:sym typeface="Wingdings" pitchFamily="2" charset="2"/>
              </a:rPr>
              <a:t>로</a:t>
            </a:r>
            <a:r>
              <a:rPr kumimoji="0" lang="en-US" altLang="ko-KR" sz="1000" dirty="0">
                <a:latin typeface="+mn-lt"/>
                <a:ea typeface="+mn-ea"/>
                <a:sym typeface="Wingdings" pitchFamily="2" charset="2"/>
              </a:rPr>
              <a:t> </a:t>
            </a:r>
            <a:r>
              <a:rPr kumimoji="0" lang="ko-KR" altLang="en-US" sz="1000" dirty="0">
                <a:latin typeface="+mn-lt"/>
                <a:ea typeface="+mn-ea"/>
                <a:sym typeface="Wingdings" pitchFamily="2" charset="2"/>
              </a:rPr>
              <a:t>운영할 수 있습니다</a:t>
            </a:r>
            <a:r>
              <a:rPr kumimoji="0" lang="en-US" altLang="ko-KR" sz="1000" dirty="0">
                <a:latin typeface="+mn-lt"/>
                <a:ea typeface="+mn-ea"/>
                <a:sym typeface="Wingdings" pitchFamily="2" charset="2"/>
              </a:rPr>
              <a:t>.</a:t>
            </a:r>
            <a:r>
              <a:rPr kumimoji="0" lang="ko-KR" altLang="en-US" sz="1000" dirty="0">
                <a:latin typeface="+mn-lt"/>
                <a:ea typeface="+mn-ea"/>
                <a:sym typeface="Wingdings" pitchFamily="2" charset="2"/>
              </a:rPr>
              <a:t> 하지만 실제 운영환경에서는 요청이 폭주하는 현상에 대비하기 위해 </a:t>
            </a:r>
            <a:r>
              <a:rPr kumimoji="0" lang="en-US" altLang="ko-KR" sz="1000" dirty="0">
                <a:latin typeface="+mn-lt"/>
                <a:ea typeface="+mn-ea"/>
                <a:sym typeface="Wingdings" pitchFamily="2" charset="2"/>
              </a:rPr>
              <a:t>system resource</a:t>
            </a:r>
            <a:r>
              <a:rPr kumimoji="0" lang="ko-KR" altLang="en-US" sz="1000" dirty="0">
                <a:latin typeface="+mn-lt"/>
                <a:ea typeface="+mn-ea"/>
                <a:sym typeface="Wingdings" pitchFamily="2" charset="2"/>
              </a:rPr>
              <a:t>가 허용하는 범위에서 그 이상 설정해 운영하는 것이 바람직합니다</a:t>
            </a:r>
            <a:r>
              <a:rPr kumimoji="0" lang="en-US" altLang="ko-KR" sz="1000" dirty="0">
                <a:latin typeface="+mn-lt"/>
                <a:ea typeface="+mn-ea"/>
                <a:sym typeface="Wingdings" pitchFamily="2" charset="2"/>
              </a:rPr>
              <a:t>.</a:t>
            </a:r>
            <a:endParaRPr kumimoji="0" lang="ko-KR" altLang="en-US" sz="10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679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3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SERVER process</a:t>
            </a:r>
            <a:r>
              <a:rPr>
                <a:ea typeface="맑은 고딕" pitchFamily="50" charset="-127"/>
              </a:rPr>
              <a:t>와</a:t>
            </a:r>
            <a:r>
              <a:rPr lang="en-US" altLang="ko-KR"/>
              <a:t> Thread pool(4)</a:t>
            </a:r>
            <a:endParaRPr>
              <a:ea typeface="맑은 고딕" pitchFamily="50" charset="-127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00" y="858294"/>
            <a:ext cx="5122800" cy="260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605283"/>
            <a:ext cx="5122800" cy="277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모서리가 둥근 직사각형 28"/>
          <p:cNvSpPr/>
          <p:nvPr/>
        </p:nvSpPr>
        <p:spPr bwMode="auto">
          <a:xfrm>
            <a:off x="5554917" y="1468287"/>
            <a:ext cx="3385292" cy="3766987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1653728" y="1820454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428744" y="3618774"/>
            <a:ext cx="889515" cy="1295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52512" y="328290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1653728" y="3060087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 bwMode="auto">
          <a:xfrm>
            <a:off x="1653728" y="3959247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 bwMode="auto">
          <a:xfrm>
            <a:off x="1653728" y="4264047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 bwMode="auto">
          <a:xfrm>
            <a:off x="1653728" y="6254703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41090" y="4178693"/>
            <a:ext cx="1096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IP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/>
          <p:cNvSpPr/>
          <p:nvPr/>
        </p:nvSpPr>
        <p:spPr bwMode="auto">
          <a:xfrm>
            <a:off x="4770250" y="1581402"/>
            <a:ext cx="320864" cy="14951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모서리가 둥근 직사각형 38"/>
          <p:cNvSpPr/>
          <p:nvPr/>
        </p:nvSpPr>
        <p:spPr bwMode="auto">
          <a:xfrm>
            <a:off x="5479308" y="1543896"/>
            <a:ext cx="3326796" cy="3553623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*NODE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WEBTOBDIR="/home/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",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…..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JSVPORT = 9900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HTH = 1,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*SVRGROUP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SVRTYPE = HTML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SVRTYPE = JSV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*SERVER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          SVGNAME =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MinProc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20,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MaxProc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MyGroup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SVGNAME =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</a:t>
            </a: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MinProc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20, </a:t>
            </a: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MaxProc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67276" y="2190043"/>
            <a:ext cx="1031051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연동포트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꺾인 연결선 40"/>
          <p:cNvCxnSpPr>
            <a:stCxn id="33" idx="3"/>
          </p:cNvCxnSpPr>
          <p:nvPr/>
        </p:nvCxnSpPr>
        <p:spPr bwMode="auto">
          <a:xfrm>
            <a:off x="2373728" y="3117374"/>
            <a:ext cx="3256798" cy="1602100"/>
          </a:xfrm>
          <a:prstGeom prst="bentConnector3">
            <a:avLst>
              <a:gd name="adj1" fmla="val 7193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42" name="꺾인 연결선 41"/>
          <p:cNvCxnSpPr>
            <a:stCxn id="34" idx="3"/>
          </p:cNvCxnSpPr>
          <p:nvPr/>
        </p:nvCxnSpPr>
        <p:spPr bwMode="auto">
          <a:xfrm flipV="1">
            <a:off x="2373728" y="2346234"/>
            <a:ext cx="4011832" cy="1670300"/>
          </a:xfrm>
          <a:prstGeom prst="bentConnector3">
            <a:avLst>
              <a:gd name="adj1" fmla="val 77399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43" name="꺾인 연결선 42"/>
          <p:cNvCxnSpPr>
            <a:stCxn id="36" idx="3"/>
          </p:cNvCxnSpPr>
          <p:nvPr/>
        </p:nvCxnSpPr>
        <p:spPr bwMode="auto">
          <a:xfrm flipV="1">
            <a:off x="2373728" y="4906554"/>
            <a:ext cx="4187092" cy="1405436"/>
          </a:xfrm>
          <a:prstGeom prst="bentConnector3">
            <a:avLst>
              <a:gd name="adj1" fmla="val 74022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1283304" y="3540677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TCP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연동 방식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15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Managed Server(MS)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MS</a:t>
            </a:r>
            <a:r>
              <a:rPr lang="ko-KR" altLang="en-US" dirty="0" smtClean="0"/>
              <a:t>는 실제 애플리케이션을 서비스하기 위한 엔진들과 여러 서비스들을 관장하는 서버 인스턴스를 의미합니다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MS</a:t>
            </a:r>
            <a:r>
              <a:rPr lang="ko-KR" altLang="en-US" dirty="0" smtClean="0"/>
              <a:t>는 도메인에 여러 개 존재할 수 있습니다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주요 서비스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/>
              <a:t>엔진 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JNDI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Management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보안</a:t>
            </a:r>
            <a:r>
              <a:rPr lang="en-US" altLang="ko-KR" dirty="0" smtClean="0"/>
              <a:t>(Security)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Http </a:t>
            </a:r>
            <a:r>
              <a:rPr lang="ko-KR" altLang="en-US" dirty="0" smtClean="0"/>
              <a:t>세션 </a:t>
            </a:r>
            <a:r>
              <a:rPr lang="ko-KR" altLang="en-US" dirty="0" err="1" smtClean="0"/>
              <a:t>클러스터링</a:t>
            </a:r>
            <a:r>
              <a:rPr lang="ko-KR" altLang="en-US" dirty="0" smtClean="0"/>
              <a:t> 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FTP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Scheduler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Logging </a:t>
            </a:r>
            <a:r>
              <a:rPr lang="ko-KR" altLang="en-US" dirty="0" smtClean="0"/>
              <a:t>서비스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데이터베이스 연결 서비스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트랜잭션 서비스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외부 리소스</a:t>
            </a:r>
            <a:r>
              <a:rPr lang="en-US" altLang="ko-KR" dirty="0" smtClean="0"/>
              <a:t>(External Resources)</a:t>
            </a:r>
          </a:p>
          <a:p>
            <a:pPr lvl="1"/>
            <a:r>
              <a:rPr lang="ko-KR" altLang="en-US" dirty="0" smtClean="0"/>
              <a:t>엔터프라이즈 정보 시스템</a:t>
            </a:r>
            <a:r>
              <a:rPr lang="en-US" altLang="ko-KR" dirty="0" smtClean="0"/>
              <a:t>(EIS) </a:t>
            </a:r>
            <a:r>
              <a:rPr lang="ko-KR" altLang="en-US" dirty="0" smtClean="0"/>
              <a:t>연결 서비스</a:t>
            </a:r>
            <a:endParaRPr lang="en-US" altLang="ko-KR" dirty="0" smtClean="0"/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/>
              <a:t>엔진은 </a:t>
            </a:r>
            <a:r>
              <a:rPr lang="en-US" altLang="ko-KR" dirty="0" smtClean="0"/>
              <a:t>Java EE</a:t>
            </a:r>
            <a:r>
              <a:rPr lang="ko-KR" altLang="en-US" dirty="0" smtClean="0"/>
              <a:t>에서 정의한 </a:t>
            </a:r>
            <a:r>
              <a:rPr lang="en-US" altLang="ko-KR" dirty="0" smtClean="0"/>
              <a:t>EJB </a:t>
            </a:r>
            <a:r>
              <a:rPr lang="ko-KR" altLang="en-US" dirty="0" smtClean="0"/>
              <a:t>컨테이너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웹 컨테이너와 </a:t>
            </a:r>
            <a:r>
              <a:rPr lang="ko-KR" altLang="en-US" dirty="0" err="1" smtClean="0"/>
              <a:t>매핑되는</a:t>
            </a:r>
            <a:r>
              <a:rPr lang="ko-KR" altLang="en-US" dirty="0" smtClean="0"/>
              <a:t> 개념으로 사용자가 </a:t>
            </a:r>
            <a:r>
              <a:rPr lang="en-US" altLang="ko-KR" dirty="0" smtClean="0"/>
              <a:t>Deploy</a:t>
            </a:r>
            <a:r>
              <a:rPr lang="ko-KR" altLang="en-US" dirty="0" smtClean="0"/>
              <a:t>한 컴포넌트를 관리하고 서비스하는 역할을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엔진은 서버에 포함되는 서비스이며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사용자가 굳이 설정하지 않아도 서버가 기동할 때 항상 기본설정으로 실행됩니다</a:t>
            </a:r>
            <a:r>
              <a:rPr lang="en-US" altLang="ko-KR" dirty="0" smtClean="0"/>
              <a:t>.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ea typeface="맑은 고딕" pitchFamily="50" charset="-127"/>
              </a:rPr>
              <a:t>클라이언트 접속 제한</a:t>
            </a:r>
          </a:p>
        </p:txBody>
      </p:sp>
      <p:sp>
        <p:nvSpPr>
          <p:cNvPr id="83971" name="내용 개체 틀 77"/>
          <p:cNvSpPr>
            <a:spLocks noGrp="1"/>
          </p:cNvSpPr>
          <p:nvPr>
            <p:ph idx="1"/>
          </p:nvPr>
        </p:nvSpPr>
        <p:spPr>
          <a:xfrm>
            <a:off x="142875" y="785813"/>
            <a:ext cx="8782050" cy="5646737"/>
          </a:xfrm>
        </p:spPr>
        <p:txBody>
          <a:bodyPr/>
          <a:lstStyle/>
          <a:p>
            <a:r>
              <a:rPr lang="en-US">
                <a:ea typeface="맑은 고딕" pitchFamily="50" charset="-127"/>
              </a:rPr>
              <a:t>WebtoB ACCESS</a:t>
            </a:r>
            <a:r>
              <a:rPr>
                <a:ea typeface="맑은 고딕" pitchFamily="50" charset="-127"/>
              </a:rPr>
              <a:t>절</a:t>
            </a:r>
            <a:endParaRPr lang="en-US">
              <a:ea typeface="맑은 고딕" pitchFamily="50" charset="-127"/>
            </a:endParaRPr>
          </a:p>
          <a:p>
            <a:pPr lvl="1"/>
            <a:r>
              <a:rPr>
                <a:ea typeface="맑은 고딕" pitchFamily="50" charset="-127"/>
              </a:rPr>
              <a:t>클라이언트의 접속을 허용 또는 제한하는 기준을 설정합니다</a:t>
            </a:r>
            <a:r>
              <a:rPr lang="en-US">
                <a:ea typeface="맑은 고딕" pitchFamily="50" charset="-127"/>
              </a:rPr>
              <a:t>.</a:t>
            </a:r>
          </a:p>
          <a:p>
            <a:pPr lvl="1"/>
            <a:r>
              <a:rPr lang="en-US" altLang="ko-KR"/>
              <a:t>URI, EXT, DIRECTORY, TCPGW</a:t>
            </a:r>
            <a:r>
              <a:rPr>
                <a:ea typeface="맑은 고딕" pitchFamily="50" charset="-127"/>
              </a:rPr>
              <a:t>절에 적용 가능합니다</a:t>
            </a:r>
            <a:r>
              <a:rPr lang="en-US">
                <a:ea typeface="맑은 고딕" pitchFamily="50" charset="-127"/>
              </a:rPr>
              <a:t>.</a:t>
            </a:r>
            <a:endParaRPr lang="en-US" altLang="ko-KR"/>
          </a:p>
          <a:p>
            <a:pPr lvl="1"/>
            <a:endParaRPr lang="en-US" altLang="ko-KR"/>
          </a:p>
        </p:txBody>
      </p:sp>
      <p:sp>
        <p:nvSpPr>
          <p:cNvPr id="54" name="TextBox 53"/>
          <p:cNvSpPr txBox="1"/>
          <p:nvPr/>
        </p:nvSpPr>
        <p:spPr>
          <a:xfrm>
            <a:off x="714348" y="1538775"/>
            <a:ext cx="6500858" cy="4895699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u="sng" dirty="0" err="1">
                <a:solidFill>
                  <a:schemeClr val="tx1"/>
                </a:solidFill>
              </a:rPr>
              <a:t>http.m</a:t>
            </a:r>
            <a:endParaRPr kumimoji="0" lang="en-US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 err="1">
                <a:solidFill>
                  <a:schemeClr val="tx1"/>
                </a:solidFill>
              </a:rPr>
              <a:t>han</a:t>
            </a:r>
            <a:r>
              <a:rPr kumimoji="0" lang="en-US" altLang="ko-KR" sz="900" dirty="0">
                <a:solidFill>
                  <a:schemeClr val="tx1"/>
                </a:solidFill>
              </a:rPr>
              <a:t>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       ServiceOrder = "uri,ext"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/>
                </a:solidFill>
              </a:rPr>
              <a:t>admin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          ServiceOrder = "uri,ext"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1"/>
                </a:solidFill>
              </a:rPr>
              <a:t>*ACCESS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1"/>
                </a:solidFill>
              </a:rPr>
              <a:t>access1  Order = "</a:t>
            </a:r>
            <a:r>
              <a:rPr kumimoji="0" lang="en-US" altLang="ko-KR" sz="900" b="1" dirty="0" err="1"/>
              <a:t>deny,allow</a:t>
            </a:r>
            <a:r>
              <a:rPr kumimoji="0" lang="en-US" altLang="ko-KR" sz="900" b="1" dirty="0"/>
              <a:t>", Deny = "all"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/>
              <a:t>access2  Order = "</a:t>
            </a:r>
            <a:r>
              <a:rPr kumimoji="0" lang="en-US" altLang="ko-KR" sz="900" b="1" dirty="0" err="1"/>
              <a:t>allow,deny</a:t>
            </a:r>
            <a:r>
              <a:rPr kumimoji="0" lang="en-US" altLang="ko-KR" sz="900" b="1" dirty="0"/>
              <a:t>", Allow = "211.*. *.0/255.255.255.0"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/>
              <a:t>access3  Order = "</a:t>
            </a:r>
            <a:r>
              <a:rPr kumimoji="0" lang="en-US" altLang="ko-KR" sz="900" b="1" dirty="0" err="1"/>
              <a:t>allow,deny</a:t>
            </a:r>
            <a:r>
              <a:rPr kumimoji="0" lang="en-US" altLang="ko-KR" sz="900" b="1" dirty="0"/>
              <a:t>", Allow = "211. *. *.10,211. *. *.20"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/>
              <a:t>access4  Order = "</a:t>
            </a:r>
            <a:r>
              <a:rPr kumimoji="0" lang="en-US" altLang="ko-KR" sz="900" b="1" dirty="0" err="1"/>
              <a:t>deny,allow</a:t>
            </a:r>
            <a:r>
              <a:rPr kumimoji="0" lang="en-US" altLang="ko-KR" sz="900" b="1" dirty="0"/>
              <a:t>", Deny = "211. *. *.30"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*URI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uri_web-inf1  Uri = "/WEB-INF",         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HTML,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uri_web-inf2  Uri = "/board/WEB-INF",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HTML,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uri_web-inf3  Uri = "/admin/WEB-INF",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HTML,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uri_board      Uri = "/board",             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HTML,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uri_adm_img  Uri = "/admin/image",   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HTML, VHostName = "admin",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b="1" dirty="0">
                <a:solidFill>
                  <a:schemeClr val="tx1"/>
                </a:solidFill>
              </a:rPr>
              <a:t>uri_adm        Uri = "/admin",              </a:t>
            </a:r>
            <a:r>
              <a:rPr kumimoji="0" lang="it-IT" altLang="ko-KR" sz="900" dirty="0">
                <a:solidFill>
                  <a:schemeClr val="tx1"/>
                </a:solidFill>
              </a:rPr>
              <a:t>SvrType = JSV,    VHostName = "admin",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AccessName = access3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it-IT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*EXT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htm  MimeType = "text/html",      SvrType = HTML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jsp   MimeType = "aplication/jsp", SvrType = JSV</a:t>
            </a:r>
            <a:endParaRPr kumimoji="0" lang="en-US" altLang="ko-KR" sz="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it-IT" altLang="ko-KR" sz="900" dirty="0">
                <a:solidFill>
                  <a:schemeClr val="tx1"/>
                </a:solidFill>
              </a:rPr>
              <a:t>xml  MimeType = "text/xml",        SvrType = HTML, </a:t>
            </a:r>
            <a:r>
              <a:rPr kumimoji="0" lang="it-IT" altLang="ko-KR" sz="900" b="1" dirty="0">
                <a:solidFill>
                  <a:schemeClr val="tx1"/>
                </a:solidFill>
              </a:rPr>
              <a:t> AccessName = access1</a:t>
            </a:r>
            <a:endParaRPr kumimoji="0" lang="it-IT" altLang="ko-KR" sz="900" dirty="0">
              <a:solidFill>
                <a:schemeClr val="tx1"/>
              </a:solidFill>
            </a:endParaRPr>
          </a:p>
        </p:txBody>
      </p:sp>
      <p:sp>
        <p:nvSpPr>
          <p:cNvPr id="83975" name="TextBox 9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sp>
        <p:nvSpPr>
          <p:cNvPr id="83976" name="TextBox 10"/>
          <p:cNvSpPr>
            <a:spLocks/>
          </p:cNvSpPr>
          <p:nvPr/>
        </p:nvSpPr>
        <p:spPr bwMode="auto">
          <a:xfrm>
            <a:off x="6929438" y="3929063"/>
            <a:ext cx="857250" cy="261937"/>
          </a:xfrm>
          <a:prstGeom prst="borderCallout2">
            <a:avLst>
              <a:gd name="adj1" fmla="val 51028"/>
              <a:gd name="adj2" fmla="val -7847"/>
              <a:gd name="adj3" fmla="val 52384"/>
              <a:gd name="adj4" fmla="val -75616"/>
              <a:gd name="adj5" fmla="val 136546"/>
              <a:gd name="adj6" fmla="val -120157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모두 제한</a:t>
            </a:r>
          </a:p>
        </p:txBody>
      </p:sp>
      <p:sp>
        <p:nvSpPr>
          <p:cNvPr id="83977" name="TextBox 11"/>
          <p:cNvSpPr>
            <a:spLocks/>
          </p:cNvSpPr>
          <p:nvPr/>
        </p:nvSpPr>
        <p:spPr bwMode="auto">
          <a:xfrm>
            <a:off x="7429500" y="4714875"/>
            <a:ext cx="1428750" cy="261938"/>
          </a:xfrm>
          <a:prstGeom prst="borderCallout2">
            <a:avLst>
              <a:gd name="adj1" fmla="val 37713"/>
              <a:gd name="adj2" fmla="val -3579"/>
              <a:gd name="adj3" fmla="val 42398"/>
              <a:gd name="adj4" fmla="val -28657"/>
              <a:gd name="adj5" fmla="val 99931"/>
              <a:gd name="adj6" fmla="val -46028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특정 </a:t>
            </a:r>
            <a:r>
              <a:rPr kumimoji="0" lang="en-US" altLang="ko-KR" sz="1100"/>
              <a:t>IP</a:t>
            </a:r>
            <a:r>
              <a:rPr kumimoji="0" lang="ko-KR" altLang="en-US" sz="1100"/>
              <a:t>주소만 허용</a:t>
            </a:r>
          </a:p>
        </p:txBody>
      </p:sp>
      <p:sp>
        <p:nvSpPr>
          <p:cNvPr id="83978" name="TextBox 8"/>
          <p:cNvSpPr>
            <a:spLocks/>
          </p:cNvSpPr>
          <p:nvPr/>
        </p:nvSpPr>
        <p:spPr bwMode="auto">
          <a:xfrm>
            <a:off x="6929438" y="4286250"/>
            <a:ext cx="1928812" cy="261938"/>
          </a:xfrm>
          <a:prstGeom prst="borderCallout2">
            <a:avLst>
              <a:gd name="adj1" fmla="val 44375"/>
              <a:gd name="adj2" fmla="val -4458"/>
              <a:gd name="adj3" fmla="val 52384"/>
              <a:gd name="adj4" fmla="val -34662"/>
              <a:gd name="adj5" fmla="val 203125"/>
              <a:gd name="adj6" fmla="val -60546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특정 네트워크 대역만 허용</a:t>
            </a:r>
          </a:p>
        </p:txBody>
      </p:sp>
      <p:sp>
        <p:nvSpPr>
          <p:cNvPr id="83979" name="TextBox 12"/>
          <p:cNvSpPr>
            <a:spLocks/>
          </p:cNvSpPr>
          <p:nvPr/>
        </p:nvSpPr>
        <p:spPr bwMode="auto">
          <a:xfrm>
            <a:off x="4071938" y="3857625"/>
            <a:ext cx="1428750" cy="261938"/>
          </a:xfrm>
          <a:prstGeom prst="borderCallout2">
            <a:avLst>
              <a:gd name="adj1" fmla="val 84319"/>
              <a:gd name="adj2" fmla="val -4796"/>
              <a:gd name="adj3" fmla="val 79014"/>
              <a:gd name="adj4" fmla="val -18903"/>
              <a:gd name="adj5" fmla="val 13380"/>
              <a:gd name="adj6" fmla="val -28963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100"/>
              <a:t>특정 </a:t>
            </a:r>
            <a:r>
              <a:rPr kumimoji="0" lang="en-US" altLang="ko-KR" sz="1100"/>
              <a:t>IP</a:t>
            </a:r>
            <a:r>
              <a:rPr kumimoji="0" lang="ko-KR" altLang="en-US" sz="1100"/>
              <a:t>주소만 제한</a:t>
            </a:r>
          </a:p>
        </p:txBody>
      </p:sp>
      <p:sp>
        <p:nvSpPr>
          <p:cNvPr id="14" name="타원 13"/>
          <p:cNvSpPr/>
          <p:nvPr/>
        </p:nvSpPr>
        <p:spPr>
          <a:xfrm>
            <a:off x="4500824" y="3429000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3286647" y="3214688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5643563" y="4786313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786438" y="4286250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8" name="Shape 71"/>
          <p:cNvCxnSpPr>
            <a:stCxn id="16" idx="0"/>
            <a:endCxn id="14" idx="6"/>
          </p:cNvCxnSpPr>
          <p:nvPr/>
        </p:nvCxnSpPr>
        <p:spPr>
          <a:xfrm rot="16200000" flipV="1">
            <a:off x="4536413" y="3607725"/>
            <a:ext cx="1285875" cy="1071302"/>
          </a:xfrm>
          <a:prstGeom prst="bentConnector2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71"/>
          <p:cNvCxnSpPr>
            <a:stCxn id="17" idx="0"/>
            <a:endCxn id="15" idx="6"/>
          </p:cNvCxnSpPr>
          <p:nvPr/>
        </p:nvCxnSpPr>
        <p:spPr>
          <a:xfrm rot="16200000" flipV="1">
            <a:off x="4143637" y="2572011"/>
            <a:ext cx="1000124" cy="2428354"/>
          </a:xfrm>
          <a:prstGeom prst="bentConnector2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 34"/>
          <p:cNvSpPr/>
          <p:nvPr/>
        </p:nvSpPr>
        <p:spPr>
          <a:xfrm>
            <a:off x="4500823" y="3571874"/>
            <a:ext cx="142875" cy="142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6643688" y="4929188"/>
            <a:ext cx="142875" cy="1428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37" name="Shape 71"/>
          <p:cNvCxnSpPr>
            <a:stCxn id="36" idx="0"/>
            <a:endCxn id="35" idx="6"/>
          </p:cNvCxnSpPr>
          <p:nvPr/>
        </p:nvCxnSpPr>
        <p:spPr>
          <a:xfrm rot="16200000" flipV="1">
            <a:off x="5036474" y="3250536"/>
            <a:ext cx="1285876" cy="2071428"/>
          </a:xfrm>
          <a:prstGeom prst="bentConnector2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SSL </a:t>
            </a:r>
            <a:r>
              <a:rPr>
                <a:ea typeface="맑은 고딕" pitchFamily="50" charset="-127"/>
              </a:rPr>
              <a:t>보안</a:t>
            </a:r>
          </a:p>
        </p:txBody>
      </p:sp>
      <p:sp>
        <p:nvSpPr>
          <p:cNvPr id="84995" name="내용 개체 틀 3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pPr marL="800100" lvl="1">
              <a:buFont typeface="맑은 고딕" pitchFamily="50" charset="-127"/>
              <a:buAutoNum type="arabicPeriod"/>
            </a:pPr>
            <a:r>
              <a:rPr sz="1000">
                <a:ea typeface="맑은 고딕" pitchFamily="50" charset="-127"/>
              </a:rPr>
              <a:t>인증서 발급</a:t>
            </a:r>
            <a:endParaRPr lang="en-US" sz="1000">
              <a:ea typeface="맑은 고딕" pitchFamily="50" charset="-127"/>
            </a:endParaRPr>
          </a:p>
          <a:p>
            <a:pPr marL="800100" lvl="1">
              <a:buFont typeface="맑은 고딕" pitchFamily="50" charset="-127"/>
              <a:buAutoNum type="arabicPeriod"/>
            </a:pPr>
            <a:r>
              <a:rPr lang="en-US" altLang="ko-KR" sz="1000"/>
              <a:t>UNIX/Linux</a:t>
            </a:r>
            <a:r>
              <a:rPr sz="1000">
                <a:ea typeface="맑은 고딕" pitchFamily="50" charset="-127"/>
              </a:rPr>
              <a:t>에서 </a:t>
            </a:r>
            <a:r>
              <a:rPr lang="en-US" sz="1000">
                <a:ea typeface="맑은 고딕" pitchFamily="50" charset="-127"/>
              </a:rPr>
              <a:t>https default port 443</a:t>
            </a:r>
            <a:r>
              <a:rPr sz="1000">
                <a:ea typeface="맑은 고딕" pitchFamily="50" charset="-127"/>
              </a:rPr>
              <a:t>을 사용하기 위해서는 </a:t>
            </a:r>
            <a:r>
              <a:rPr lang="en-US" altLang="ko-KR" sz="1000"/>
              <a:t>root </a:t>
            </a:r>
            <a:r>
              <a:rPr sz="1000">
                <a:ea typeface="맑은 고딕" pitchFamily="50" charset="-127"/>
              </a:rPr>
              <a:t>권한이 필요합니다</a:t>
            </a:r>
            <a:r>
              <a:rPr lang="en-US" altLang="ko-KR" sz="1000"/>
              <a:t>.</a:t>
            </a:r>
            <a:endParaRPr sz="1000">
              <a:ea typeface="맑은 고딕" pitchFamily="50" charset="-127"/>
            </a:endParaRPr>
          </a:p>
          <a:p>
            <a:pPr lvl="2"/>
            <a:r>
              <a:rPr lang="en-US" altLang="ko-KR" sz="1000"/>
              <a:t>root </a:t>
            </a:r>
            <a:r>
              <a:rPr sz="1000">
                <a:ea typeface="맑은 고딕" pitchFamily="50" charset="-127"/>
              </a:rPr>
              <a:t>권한에서 </a:t>
            </a:r>
            <a:r>
              <a:rPr lang="en-US" altLang="ko-KR" sz="1000"/>
              <a:t>htl(listener) </a:t>
            </a:r>
            <a:r>
              <a:rPr sz="1000">
                <a:ea typeface="맑은 고딕" pitchFamily="50" charset="-127"/>
              </a:rPr>
              <a:t>파일의 </a:t>
            </a:r>
            <a:r>
              <a:rPr lang="en-US" altLang="ko-KR" sz="1000"/>
              <a:t>owner</a:t>
            </a:r>
            <a:r>
              <a:rPr sz="1000">
                <a:ea typeface="맑은 고딕" pitchFamily="50" charset="-127"/>
              </a:rPr>
              <a:t>를 변경</a:t>
            </a:r>
            <a:r>
              <a:rPr lang="en-US" altLang="ko-KR" sz="1000"/>
              <a:t>(root)</a:t>
            </a:r>
            <a:r>
              <a:rPr sz="1000">
                <a:ea typeface="맑은 고딕" pitchFamily="50" charset="-127"/>
              </a:rPr>
              <a:t>하고 </a:t>
            </a:r>
            <a:r>
              <a:rPr lang="en-US" altLang="ko-KR" sz="1000"/>
              <a:t>setuid</a:t>
            </a:r>
            <a:r>
              <a:rPr sz="1000">
                <a:ea typeface="맑은 고딕" pitchFamily="50" charset="-127"/>
              </a:rPr>
              <a:t>를 설정합니다</a:t>
            </a:r>
            <a:r>
              <a:rPr lang="en-US" altLang="ko-KR" sz="1000"/>
              <a:t>.</a:t>
            </a:r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r>
              <a:rPr lang="en-US" altLang="ko-KR" sz="1000"/>
              <a:t>WebtoB </a:t>
            </a:r>
            <a:r>
              <a:rPr sz="1000">
                <a:ea typeface="맑은 고딕" pitchFamily="50" charset="-127"/>
              </a:rPr>
              <a:t>설정</a:t>
            </a: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endParaRPr lang="en-US" altLang="ko-KR" sz="1000"/>
          </a:p>
          <a:p>
            <a:pPr marL="800100" lvl="1">
              <a:buFont typeface="맑은 고딕" pitchFamily="50" charset="-127"/>
              <a:buAutoNum type="arabicPeriod"/>
            </a:pPr>
            <a:r>
              <a:rPr lang="en-US" altLang="ko-KR" sz="1000"/>
              <a:t>WebtoB start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0364" y="3143248"/>
            <a:ext cx="4786346" cy="2290114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IPCPerm</a:t>
            </a:r>
            <a:r>
              <a:rPr kumimoji="0" lang="en-US" altLang="ko-KR" sz="1000" dirty="0"/>
              <a:t> = 0777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host1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kumimoji="0" lang="en-US" altLang="ko-KR" sz="1000" dirty="0">
                <a:solidFill>
                  <a:schemeClr val="tx1"/>
                </a:solidFill>
              </a:rPr>
              <a:t>PORT = "443",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	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SSLFlag</a:t>
            </a:r>
            <a:r>
              <a:rPr kumimoji="0" lang="en-US" altLang="ko-KR" sz="1000" dirty="0">
                <a:solidFill>
                  <a:schemeClr val="tx1"/>
                </a:solidFill>
              </a:rPr>
              <a:t> = Y,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	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SSLName</a:t>
            </a:r>
            <a:r>
              <a:rPr kumimoji="0" lang="en-US" altLang="ko-KR" sz="1000" dirty="0">
                <a:solidFill>
                  <a:schemeClr val="tx1"/>
                </a:solidFill>
              </a:rPr>
              <a:t> = "ssl1"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*SSL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ssl1 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CertificateFile</a:t>
            </a:r>
            <a:r>
              <a:rPr kumimoji="0" lang="en-US" altLang="ko-KR" sz="1000" dirty="0">
                <a:solidFill>
                  <a:schemeClr val="tx1"/>
                </a:solidFill>
              </a:rPr>
              <a:t>="C:/TmaxSoft/WebtoB/ssl/newcert.pem",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/>
                </a:solidFill>
              </a:rPr>
              <a:t>       </a:t>
            </a:r>
            <a:r>
              <a:rPr kumimoji="0" lang="en-US" altLang="ko-KR" sz="1000" dirty="0" err="1">
                <a:solidFill>
                  <a:schemeClr val="tx1"/>
                </a:solidFill>
              </a:rPr>
              <a:t>CertificateKeyFile</a:t>
            </a:r>
            <a:r>
              <a:rPr kumimoji="0" lang="en-US" altLang="ko-KR" sz="1000" dirty="0">
                <a:solidFill>
                  <a:schemeClr val="tx1"/>
                </a:solidFill>
              </a:rPr>
              <a:t>="C:/TmaxSoft/WebtoB/ssl/newcert.pem"</a:t>
            </a:r>
          </a:p>
        </p:txBody>
      </p:sp>
      <p:sp>
        <p:nvSpPr>
          <p:cNvPr id="84999" name="TextBox 6"/>
          <p:cNvSpPr txBox="1">
            <a:spLocks noChangeArrowheads="1"/>
          </p:cNvSpPr>
          <p:nvPr/>
        </p:nvSpPr>
        <p:spPr bwMode="auto">
          <a:xfrm>
            <a:off x="3000375" y="1571625"/>
            <a:ext cx="4786313" cy="150528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$ su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Password: *****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# cd {</a:t>
            </a:r>
            <a:r>
              <a:rPr kumimoji="0" lang="en-US" altLang="ko-KR" sz="1000" i="1"/>
              <a:t>WebtoB</a:t>
            </a:r>
            <a:r>
              <a:rPr kumimoji="0" lang="ko-KR" altLang="en-US" sz="1000" i="1"/>
              <a:t>디렉토리</a:t>
            </a:r>
            <a:r>
              <a:rPr kumimoji="0" lang="en-US" altLang="ko-KR" sz="1000"/>
              <a:t>}/bin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# chown root:sys htl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# chmod +s htl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# ls –l htl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nl-NL" altLang="ko-KR" sz="1000"/>
              <a:t>-rwsr-sr-x   1 root       sys         227976 2009.01.01   htl</a:t>
            </a:r>
          </a:p>
        </p:txBody>
      </p:sp>
      <p:sp>
        <p:nvSpPr>
          <p:cNvPr id="85000" name="TextBox 7"/>
          <p:cNvSpPr txBox="1">
            <a:spLocks noChangeArrowheads="1"/>
          </p:cNvSpPr>
          <p:nvPr/>
        </p:nvSpPr>
        <p:spPr bwMode="auto">
          <a:xfrm>
            <a:off x="3000375" y="5572125"/>
            <a:ext cx="4786313" cy="88203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&gt; wsboot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WSBOOT for node(han) is starting: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nl-NL" altLang="ko-KR" sz="1000" b="1"/>
              <a:t>Enter pass phrase:</a:t>
            </a:r>
          </a:p>
        </p:txBody>
      </p:sp>
    </p:spTree>
    <p:extLst>
      <p:ext uri="{BB962C8B-B14F-4D97-AF65-F5344CB8AC3E}">
        <p14:creationId xmlns:p14="http://schemas.microsoft.com/office/powerpoint/2010/main" val="36810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KeepAlive </a:t>
            </a:r>
            <a:r>
              <a:rPr>
                <a:ea typeface="맑은 고딕" pitchFamily="50" charset="-127"/>
              </a:rPr>
              <a:t>및 </a:t>
            </a:r>
            <a:r>
              <a:rPr lang="en-US" altLang="ko-KR"/>
              <a:t>Timeout</a:t>
            </a:r>
            <a:endParaRPr>
              <a:ea typeface="맑은 고딕" pitchFamily="50" charset="-127"/>
            </a:endParaRPr>
          </a:p>
        </p:txBody>
      </p:sp>
      <p:sp>
        <p:nvSpPr>
          <p:cNvPr id="86019" name="내용 개체 틀 3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/>
              <a:t>KeepAlive</a:t>
            </a:r>
          </a:p>
          <a:p>
            <a:pPr lvl="1"/>
            <a:r>
              <a:rPr>
                <a:ea typeface="맑은 고딕" pitchFamily="50" charset="-127"/>
              </a:rPr>
              <a:t>웹 서버에 접속한 클라이언트의 연결상태를 유지하는 기능</a:t>
            </a:r>
            <a:r>
              <a:rPr lang="en-US" altLang="ko-KR"/>
              <a:t>(HTTP 1.1 </a:t>
            </a:r>
            <a:r>
              <a:rPr>
                <a:ea typeface="맑은 고딕" pitchFamily="50" charset="-127"/>
              </a:rPr>
              <a:t>스펙</a:t>
            </a:r>
            <a:r>
              <a:rPr lang="en-US" altLang="ko-KR"/>
              <a:t>)</a:t>
            </a:r>
            <a:endParaRPr lang="en-US">
              <a:ea typeface="맑은 고딕" pitchFamily="50" charset="-127"/>
            </a:endParaRPr>
          </a:p>
          <a:p>
            <a:pPr lvl="2"/>
            <a:r>
              <a:rPr>
                <a:ea typeface="맑은 고딕" pitchFamily="50" charset="-127"/>
              </a:rPr>
              <a:t>클라이언트의 연결상태를 유지해 다시 접속하는 불필요한 시간 지연이 없도록 동작</a:t>
            </a:r>
            <a:endParaRPr lang="en-US" altLang="ko-KR"/>
          </a:p>
          <a:p>
            <a:pPr lvl="2"/>
            <a:r>
              <a:rPr>
                <a:ea typeface="맑은 고딕" pitchFamily="50" charset="-127"/>
              </a:rPr>
              <a:t>불필요하게 연결상태를 오래 점유하는 것을 방지하기 위한 설정 필요</a:t>
            </a:r>
            <a:endParaRPr lang="en-US">
              <a:ea typeface="맑은 고딕" pitchFamily="50" charset="-127"/>
            </a:endParaRPr>
          </a:p>
          <a:p>
            <a:pPr lvl="1"/>
            <a:r>
              <a:rPr lang="en-US" altLang="ko-KR"/>
              <a:t>Default ‘Y’</a:t>
            </a:r>
          </a:p>
          <a:p>
            <a:pPr lvl="1"/>
            <a:endParaRPr>
              <a:ea typeface="맑은 고딕" pitchFamily="50" charset="-127"/>
            </a:endParaRPr>
          </a:p>
          <a:p>
            <a:r>
              <a:rPr lang="en-US" altLang="ko-KR"/>
              <a:t>KeepAliveMax, KeepAliveTimeout</a:t>
            </a:r>
          </a:p>
          <a:p>
            <a:pPr lvl="1"/>
            <a:r>
              <a:rPr>
                <a:ea typeface="맑은 고딕" pitchFamily="50" charset="-127"/>
              </a:rPr>
              <a:t>처음 접속 후 연결상태를 유지한채로</a:t>
            </a:r>
            <a:r>
              <a:rPr lang="en-US" altLang="ko-KR"/>
              <a:t> </a:t>
            </a:r>
            <a:r>
              <a:rPr>
                <a:ea typeface="맑은 고딕" pitchFamily="50" charset="-127"/>
              </a:rPr>
              <a:t>처리할 수 있는 요구의 개수</a:t>
            </a:r>
            <a:r>
              <a:rPr lang="en-US">
                <a:ea typeface="맑은 고딕" pitchFamily="50" charset="-127"/>
              </a:rPr>
              <a:t>, </a:t>
            </a:r>
            <a:r>
              <a:rPr>
                <a:ea typeface="맑은 고딕" pitchFamily="50" charset="-127"/>
              </a:rPr>
              <a:t>요구 없이 지속할 수 있는 시간</a:t>
            </a:r>
            <a:endParaRPr lang="en-US" altLang="ko-KR"/>
          </a:p>
          <a:p>
            <a:pPr lvl="1"/>
            <a:r>
              <a:rPr lang="en-US" altLang="ko-KR"/>
              <a:t>Default 9999, 60(</a:t>
            </a:r>
            <a:r>
              <a:rPr>
                <a:ea typeface="맑은 고딕" pitchFamily="50" charset="-127"/>
              </a:rPr>
              <a:t>초</a:t>
            </a:r>
            <a:r>
              <a:rPr lang="en-US" altLang="ko-KR"/>
              <a:t>)</a:t>
            </a:r>
            <a:endParaRPr>
              <a:ea typeface="맑은 고딕" pitchFamily="50" charset="-127"/>
            </a:endParaRPr>
          </a:p>
          <a:p>
            <a:pPr lvl="1"/>
            <a:endParaRPr lang="en-US" altLang="ko-KR"/>
          </a:p>
          <a:p>
            <a:r>
              <a:rPr lang="en-US" altLang="ko-KR"/>
              <a:t>Timeout</a:t>
            </a:r>
            <a:endParaRPr>
              <a:ea typeface="맑은 고딕" pitchFamily="50" charset="-127"/>
            </a:endParaRPr>
          </a:p>
          <a:p>
            <a:pPr lvl="1"/>
            <a:r>
              <a:rPr>
                <a:ea typeface="맑은 고딕" pitchFamily="50" charset="-127"/>
              </a:rPr>
              <a:t>클라이언트의 최대 접속 시간</a:t>
            </a:r>
            <a:endParaRPr lang="en-US" altLang="ko-KR"/>
          </a:p>
          <a:p>
            <a:pPr lvl="2"/>
            <a:r>
              <a:rPr>
                <a:ea typeface="맑은 고딕" pitchFamily="50" charset="-127"/>
              </a:rPr>
              <a:t>연결에 문제가 생겨 계속해서 의미 없는 데이터</a:t>
            </a:r>
            <a:r>
              <a:rPr lang="en-US" altLang="ko-KR"/>
              <a:t> </a:t>
            </a:r>
            <a:r>
              <a:rPr>
                <a:ea typeface="맑은 고딕" pitchFamily="50" charset="-127"/>
              </a:rPr>
              <a:t>전송이 발생할 때를 방지하기 위한 설정</a:t>
            </a:r>
            <a:endParaRPr lang="en-US">
              <a:ea typeface="맑은 고딕" pitchFamily="50" charset="-127"/>
            </a:endParaRPr>
          </a:p>
          <a:p>
            <a:pPr lvl="2"/>
            <a:r>
              <a:rPr lang="en-US">
                <a:ea typeface="맑은 고딕" pitchFamily="50" charset="-127"/>
              </a:rPr>
              <a:t>WebtoB</a:t>
            </a:r>
            <a:r>
              <a:rPr>
                <a:ea typeface="맑은 고딕" pitchFamily="50" charset="-127"/>
              </a:rPr>
              <a:t>에서 실행 중인 프로세스의 처리를 중단하더라도 </a:t>
            </a:r>
            <a:r>
              <a:rPr lang="en-US" altLang="ko-KR"/>
              <a:t>JEUS</a:t>
            </a:r>
            <a:r>
              <a:rPr>
                <a:ea typeface="맑은 고딕" pitchFamily="50" charset="-127"/>
              </a:rPr>
              <a:t>의 </a:t>
            </a:r>
            <a:r>
              <a:rPr lang="en-US">
                <a:ea typeface="맑은 고딕" pitchFamily="50" charset="-127"/>
              </a:rPr>
              <a:t>worker thread</a:t>
            </a:r>
            <a:r>
              <a:rPr>
                <a:ea typeface="맑은 고딕" pitchFamily="50" charset="-127"/>
              </a:rPr>
              <a:t>는 실행 중일 수 있으므로 </a:t>
            </a:r>
            <a:r>
              <a:rPr lang="en-US">
                <a:ea typeface="맑은 고딕" pitchFamily="50" charset="-127"/>
              </a:rPr>
              <a:t>block </a:t>
            </a:r>
            <a:r>
              <a:rPr>
                <a:ea typeface="맑은 고딕" pitchFamily="50" charset="-127"/>
              </a:rPr>
              <a:t>되지 않도록 </a:t>
            </a:r>
            <a:r>
              <a:rPr lang="en-US">
                <a:ea typeface="맑은 고딕" pitchFamily="50" charset="-127"/>
              </a:rPr>
              <a:t>thread </a:t>
            </a:r>
            <a:r>
              <a:rPr>
                <a:ea typeface="맑은 고딕" pitchFamily="50" charset="-127"/>
              </a:rPr>
              <a:t>관리 환경설정 권고</a:t>
            </a:r>
            <a:r>
              <a:rPr lang="en-US">
                <a:ea typeface="맑은 고딕" pitchFamily="50" charset="-127"/>
              </a:rPr>
              <a:t>(</a:t>
            </a:r>
            <a:r>
              <a:rPr lang="en-US">
                <a:ea typeface="맑은 고딕" pitchFamily="50" charset="-127"/>
                <a:hlinkClick r:id="rId2" action="ppaction://hlinksldjump"/>
              </a:rPr>
              <a:t>Active Management</a:t>
            </a:r>
            <a:r>
              <a:rPr lang="en-US">
                <a:ea typeface="맑은 고딕" pitchFamily="50" charset="-127"/>
              </a:rPr>
              <a:t> </a:t>
            </a:r>
            <a:r>
              <a:rPr>
                <a:ea typeface="맑은 고딕" pitchFamily="50" charset="-127"/>
              </a:rPr>
              <a:t>참고</a:t>
            </a:r>
            <a:r>
              <a:rPr lang="en-US">
                <a:ea typeface="맑은 고딕" pitchFamily="50" charset="-127"/>
              </a:rPr>
              <a:t>)</a:t>
            </a:r>
            <a:endParaRPr lang="en-US" altLang="ko-KR"/>
          </a:p>
          <a:p>
            <a:pPr lvl="1"/>
            <a:r>
              <a:rPr lang="en-US" altLang="ko-KR"/>
              <a:t>Default 300(</a:t>
            </a:r>
            <a:r>
              <a:rPr>
                <a:ea typeface="맑은 고딕" pitchFamily="50" charset="-127"/>
              </a:rPr>
              <a:t>초</a:t>
            </a:r>
            <a:r>
              <a:rPr lang="en-US">
                <a:ea typeface="맑은 고딕" pitchFamily="50" charset="-127"/>
              </a:rPr>
              <a:t>)</a:t>
            </a:r>
            <a:endParaRPr>
              <a:ea typeface="맑은 고딕" pitchFamily="50" charset="-127"/>
            </a:endParaRPr>
          </a:p>
        </p:txBody>
      </p:sp>
      <p:sp>
        <p:nvSpPr>
          <p:cNvPr id="86020" name="TextBox 6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sp>
        <p:nvSpPr>
          <p:cNvPr id="8" name="TextBox 7"/>
          <p:cNvSpPr txBox="1"/>
          <p:nvPr/>
        </p:nvSpPr>
        <p:spPr>
          <a:xfrm>
            <a:off x="2857488" y="5000636"/>
            <a:ext cx="3357586" cy="1182118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*NODE </a:t>
            </a:r>
            <a:r>
              <a:rPr kumimoji="0" lang="ko-KR" altLang="en-US" sz="1000" dirty="0"/>
              <a:t>또는 </a:t>
            </a:r>
            <a:r>
              <a:rPr kumimoji="0" lang="en-US" altLang="ko-KR" sz="1000" dirty="0"/>
              <a:t>*VHOST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KeepAlive</a:t>
            </a:r>
            <a:r>
              <a:rPr kumimoji="0" lang="en-US" altLang="ko-KR" sz="1000" dirty="0"/>
              <a:t>            = Y,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KeepAliveTimeout</a:t>
            </a:r>
            <a:r>
              <a:rPr kumimoji="0" lang="en-US" altLang="ko-KR" sz="1000" dirty="0"/>
              <a:t> = 60,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KeepAliveMax</a:t>
            </a:r>
            <a:r>
              <a:rPr kumimoji="0" lang="en-US" altLang="ko-KR" sz="1000" dirty="0"/>
              <a:t>       = 0,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TimeOut</a:t>
            </a:r>
            <a:r>
              <a:rPr kumimoji="0" lang="en-US" altLang="ko-KR" sz="1000" dirty="0"/>
              <a:t>              = 300</a:t>
            </a:r>
          </a:p>
        </p:txBody>
      </p:sp>
    </p:spTree>
    <p:extLst>
      <p:ext uri="{BB962C8B-B14F-4D97-AF65-F5344CB8AC3E}">
        <p14:creationId xmlns:p14="http://schemas.microsoft.com/office/powerpoint/2010/main" val="24770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ServerTokens</a:t>
            </a:r>
            <a:endParaRPr>
              <a:ea typeface="맑은 고딕" pitchFamily="50" charset="-127"/>
            </a:endParaRPr>
          </a:p>
        </p:txBody>
      </p:sp>
      <p:sp>
        <p:nvSpPr>
          <p:cNvPr id="87043" name="내용 개체 틀 3"/>
          <p:cNvSpPr>
            <a:spLocks noGrp="1"/>
          </p:cNvSpPr>
          <p:nvPr>
            <p:ph idx="1"/>
          </p:nvPr>
        </p:nvSpPr>
        <p:spPr>
          <a:xfrm>
            <a:off x="187325" y="782638"/>
            <a:ext cx="8782050" cy="5646737"/>
          </a:xfrm>
        </p:spPr>
        <p:txBody>
          <a:bodyPr/>
          <a:lstStyle/>
          <a:p>
            <a:r>
              <a:rPr lang="en-US" altLang="ko-KR"/>
              <a:t>ServerTokens</a:t>
            </a:r>
          </a:p>
          <a:p>
            <a:pPr lvl="1"/>
            <a:r>
              <a:rPr lang="en-US" altLang="ko-KR"/>
              <a:t>HTTP </a:t>
            </a:r>
            <a:r>
              <a:rPr>
                <a:ea typeface="맑은 고딕" pitchFamily="50" charset="-127"/>
              </a:rPr>
              <a:t>응답 헤더에 포함시키는 웹 서버 정보를 어떻게 다룰지 결정합니다</a:t>
            </a:r>
            <a:r>
              <a:rPr lang="en-US">
                <a:ea typeface="맑은 고딕" pitchFamily="50" charset="-127"/>
              </a:rPr>
              <a:t>.</a:t>
            </a:r>
          </a:p>
          <a:p>
            <a:pPr lvl="1"/>
            <a:r>
              <a:rPr lang="en-US">
                <a:ea typeface="맑은 고딕" pitchFamily="50" charset="-127"/>
              </a:rPr>
              <a:t>Default ‘Minimal’</a:t>
            </a:r>
            <a:endParaRPr lang="en-US" altLang="ko-KR"/>
          </a:p>
        </p:txBody>
      </p:sp>
      <p:sp>
        <p:nvSpPr>
          <p:cNvPr id="5" name="TextBox 4"/>
          <p:cNvSpPr txBox="1"/>
          <p:nvPr/>
        </p:nvSpPr>
        <p:spPr>
          <a:xfrm>
            <a:off x="857224" y="3929066"/>
            <a:ext cx="3429024" cy="628121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ServerTokens</a:t>
            </a:r>
            <a:r>
              <a:rPr kumimoji="0" lang="en-US" altLang="ko-KR" sz="1000" dirty="0"/>
              <a:t> = "Min"</a:t>
            </a:r>
            <a:endParaRPr kumimoji="0" lang="en-US" altLang="ko-KR" sz="1000" dirty="0">
              <a:solidFill>
                <a:schemeClr val="tx1"/>
              </a:solidFill>
            </a:endParaRPr>
          </a:p>
        </p:txBody>
      </p:sp>
      <p:graphicFrame>
        <p:nvGraphicFramePr>
          <p:cNvPr id="6" name="내용 개체 틀 4"/>
          <p:cNvGraphicFramePr>
            <a:graphicFrameLocks/>
          </p:cNvGraphicFramePr>
          <p:nvPr/>
        </p:nvGraphicFramePr>
        <p:xfrm>
          <a:off x="2500313" y="1785938"/>
          <a:ext cx="4143375" cy="1813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err="1" smtClean="0"/>
                        <a:t>ServerTokens</a:t>
                      </a:r>
                      <a:r>
                        <a:rPr lang="en-US" altLang="ko-KR" sz="1100" baseline="0" dirty="0" smtClean="0"/>
                        <a:t> </a:t>
                      </a:r>
                      <a:r>
                        <a:rPr lang="ko-KR" altLang="en-US" sz="1100" baseline="0" dirty="0" smtClean="0"/>
                        <a:t>설정</a:t>
                      </a:r>
                      <a:endParaRPr lang="ko-KR" altLang="en-US" sz="1100" dirty="0"/>
                    </a:p>
                  </a:txBody>
                  <a:tcPr marL="92139" marR="92139" marT="45709" marB="45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내용</a:t>
                      </a:r>
                      <a:endParaRPr lang="en-US" altLang="ko-KR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139" marR="92139" marT="45709" marB="4570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</a:t>
                      </a: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100" dirty="0" smtClean="0"/>
                        <a:t>서버에 관한 정보를 보내지 않음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Prod[</a:t>
                      </a:r>
                      <a:r>
                        <a:rPr lang="en-US" altLang="ko-KR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uctOnly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100" dirty="0" smtClean="0"/>
                        <a:t>ex. </a:t>
                      </a:r>
                      <a:r>
                        <a:rPr lang="en-US" altLang="ko-KR" sz="1100" dirty="0" err="1" smtClean="0"/>
                        <a:t>WebtoB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Min[</a:t>
                      </a:r>
                      <a:r>
                        <a:rPr lang="en-US" altLang="ko-KR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imal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100" dirty="0" smtClean="0"/>
                        <a:t>ex. </a:t>
                      </a:r>
                      <a:r>
                        <a:rPr lang="en-US" altLang="ko-KR" sz="1100" dirty="0" err="1" smtClean="0"/>
                        <a:t>WebtoB</a:t>
                      </a:r>
                      <a:r>
                        <a:rPr lang="en-US" altLang="ko-KR" sz="1100" dirty="0" smtClean="0"/>
                        <a:t>/4.1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100" dirty="0" smtClean="0"/>
                        <a:t>ex. </a:t>
                      </a:r>
                      <a:r>
                        <a:rPr lang="en-US" altLang="ko-KR" sz="1100" dirty="0" err="1" smtClean="0"/>
                        <a:t>WebtoB</a:t>
                      </a:r>
                      <a:r>
                        <a:rPr lang="en-US" altLang="ko-KR" sz="1100" dirty="0" smtClean="0"/>
                        <a:t>/4.1 (LINUX_i386)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100" dirty="0" smtClean="0"/>
                        <a:t>ex. </a:t>
                      </a:r>
                      <a:r>
                        <a:rPr lang="en-US" altLang="ko-KR" sz="1100" dirty="0" err="1" smtClean="0"/>
                        <a:t>WebtoB</a:t>
                      </a:r>
                      <a:r>
                        <a:rPr lang="en-US" altLang="ko-KR" sz="1100" dirty="0" smtClean="0"/>
                        <a:t>/4.1 (LINUX_i386)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Custom=xxx/</a:t>
                      </a:r>
                      <a:r>
                        <a:rPr lang="en-US" altLang="ko-KR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x.x</a:t>
                      </a:r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139" marR="92139" marT="45709" marB="4570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100" dirty="0" smtClean="0"/>
                        <a:t>ex. xxx/</a:t>
                      </a:r>
                      <a:r>
                        <a:rPr lang="en-US" altLang="ko-KR" sz="1100" dirty="0" err="1" smtClean="0"/>
                        <a:t>x.x</a:t>
                      </a:r>
                      <a:endParaRPr lang="ko-KR" altLang="en-US" sz="1100" dirty="0"/>
                    </a:p>
                  </a:txBody>
                  <a:tcPr marL="92139" marR="92139" marT="45709" marB="4570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7073" name="TextBox 6"/>
          <p:cNvSpPr txBox="1">
            <a:spLocks noChangeArrowheads="1"/>
          </p:cNvSpPr>
          <p:nvPr/>
        </p:nvSpPr>
        <p:spPr bwMode="auto">
          <a:xfrm>
            <a:off x="7232650" y="500063"/>
            <a:ext cx="1722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Ref: WebtoB Admin Guide</a:t>
            </a:r>
            <a:endParaRPr kumimoji="0" lang="ko-KR" altLang="en-US" sz="1000"/>
          </a:p>
        </p:txBody>
      </p:sp>
      <p:sp>
        <p:nvSpPr>
          <p:cNvPr id="87074" name="TextBox 7"/>
          <p:cNvSpPr txBox="1">
            <a:spLocks noChangeArrowheads="1"/>
          </p:cNvSpPr>
          <p:nvPr/>
        </p:nvSpPr>
        <p:spPr bwMode="auto">
          <a:xfrm>
            <a:off x="857250" y="4714875"/>
            <a:ext cx="3429000" cy="171303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HTTP/1.1 200 OK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Date: Fri, 17 Jul 2009 04:56:02 GMT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 b="1"/>
              <a:t>Server: WebtoB/4.1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ETag: "0-251-4a4ac508"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Last-Modified: Wed, 01 Jul 2009 02:08:08 GMT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Accept-Ranges: bytes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Content-Length: 593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Content-Type: text/html</a:t>
            </a:r>
            <a:endParaRPr kumimoji="0" lang="nl-NL" altLang="ko-KR" sz="1000" b="1"/>
          </a:p>
        </p:txBody>
      </p:sp>
      <p:sp>
        <p:nvSpPr>
          <p:cNvPr id="87075" name="TextBox 8"/>
          <p:cNvSpPr txBox="1">
            <a:spLocks noChangeArrowheads="1"/>
          </p:cNvSpPr>
          <p:nvPr/>
        </p:nvSpPr>
        <p:spPr bwMode="auto">
          <a:xfrm>
            <a:off x="4857750" y="4714875"/>
            <a:ext cx="3429000" cy="171303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HTTP/1.1 200 OK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Date: Fri, 17 Jul 2009 04:54:11 GMT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ko-KR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ETag: "0-251-4a4ac508"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Last-Modified: Wed, 01 Jul 2009 02:08:08 GMT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Accept-Ranges: bytes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Content-Length: 593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Content-Type: text/html</a:t>
            </a:r>
            <a:endParaRPr kumimoji="0" lang="nl-NL" altLang="ko-KR" sz="1000" b="1"/>
          </a:p>
        </p:txBody>
      </p:sp>
      <p:sp>
        <p:nvSpPr>
          <p:cNvPr id="10" name="TextBox 9"/>
          <p:cNvSpPr txBox="1"/>
          <p:nvPr/>
        </p:nvSpPr>
        <p:spPr>
          <a:xfrm>
            <a:off x="4857752" y="3929066"/>
            <a:ext cx="3429024" cy="628121"/>
          </a:xfrm>
          <a:prstGeom prst="rect">
            <a:avLst/>
          </a:prstGeom>
          <a:solidFill>
            <a:srgbClr val="CCFFCC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*NODE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 err="1">
                <a:solidFill>
                  <a:schemeClr val="bg1">
                    <a:lumMod val="50000"/>
                  </a:schemeClr>
                </a:solidFill>
              </a:rPr>
              <a:t>han</a:t>
            </a:r>
            <a:r>
              <a:rPr kumimoji="0" lang="en-US" altLang="ko-KR" sz="1000" dirty="0">
                <a:solidFill>
                  <a:schemeClr val="bg1">
                    <a:lumMod val="50000"/>
                  </a:schemeClr>
                </a:solidFill>
              </a:rPr>
              <a:t>	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/>
              <a:t>	</a:t>
            </a:r>
            <a:r>
              <a:rPr kumimoji="0" lang="en-US" altLang="ko-KR" sz="1000" dirty="0" err="1"/>
              <a:t>ServerTokens</a:t>
            </a:r>
            <a:r>
              <a:rPr kumimoji="0" lang="en-US" altLang="ko-KR" sz="1000" dirty="0"/>
              <a:t> = "Off"</a:t>
            </a:r>
            <a:endParaRPr kumimoji="0"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922338" y="5204334"/>
            <a:ext cx="7221537" cy="190500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775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제목 4"/>
          <p:cNvSpPr>
            <a:spLocks noGrp="1"/>
          </p:cNvSpPr>
          <p:nvPr>
            <p:ph type="ctrTitle"/>
          </p:nvPr>
        </p:nvSpPr>
        <p:spPr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>
                <a:solidFill>
                  <a:schemeClr val="bg1"/>
                </a:solidFill>
              </a:rPr>
              <a:t>3</a:t>
            </a:r>
            <a:r>
              <a:rPr lang="en-US" altLang="ko-KR" smtClean="0"/>
              <a:t>    </a:t>
            </a:r>
            <a:r>
              <a:rPr smtClean="0">
                <a:ea typeface="맑은 고딕" pitchFamily="50" charset="-127"/>
              </a:rPr>
              <a:t>로그 및 장애 처리</a:t>
            </a:r>
          </a:p>
        </p:txBody>
      </p:sp>
    </p:spTree>
    <p:extLst>
      <p:ext uri="{BB962C8B-B14F-4D97-AF65-F5344CB8AC3E}">
        <p14:creationId xmlns:p14="http://schemas.microsoft.com/office/powerpoint/2010/main" val="388398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로그 종류와 위치</a:t>
            </a:r>
          </a:p>
        </p:txBody>
      </p:sp>
      <p:pic>
        <p:nvPicPr>
          <p:cNvPr id="890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325" y="1104900"/>
            <a:ext cx="8782050" cy="5002213"/>
          </a:xfrm>
          <a:noFill/>
        </p:spPr>
      </p:pic>
    </p:spTree>
    <p:extLst>
      <p:ext uri="{BB962C8B-B14F-4D97-AF65-F5344CB8AC3E}">
        <p14:creationId xmlns:p14="http://schemas.microsoft.com/office/powerpoint/2010/main" val="37393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장애처리</a:t>
            </a:r>
          </a:p>
        </p:txBody>
      </p:sp>
      <p:pic>
        <p:nvPicPr>
          <p:cNvPr id="901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325" y="1104900"/>
            <a:ext cx="8782050" cy="5002213"/>
          </a:xfrm>
          <a:noFill/>
        </p:spPr>
      </p:pic>
    </p:spTree>
    <p:extLst>
      <p:ext uri="{BB962C8B-B14F-4D97-AF65-F5344CB8AC3E}">
        <p14:creationId xmlns:p14="http://schemas.microsoft.com/office/powerpoint/2010/main" val="211495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장애처리</a:t>
            </a:r>
          </a:p>
        </p:txBody>
      </p:sp>
      <p:pic>
        <p:nvPicPr>
          <p:cNvPr id="911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325" y="1104900"/>
            <a:ext cx="8782050" cy="5002213"/>
          </a:xfrm>
          <a:noFill/>
        </p:spPr>
      </p:pic>
    </p:spTree>
    <p:extLst>
      <p:ext uri="{BB962C8B-B14F-4D97-AF65-F5344CB8AC3E}">
        <p14:creationId xmlns:p14="http://schemas.microsoft.com/office/powerpoint/2010/main" val="392717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WebtoB </a:t>
            </a:r>
            <a:r>
              <a:rPr>
                <a:ea typeface="맑은 고딕" pitchFamily="50" charset="-127"/>
              </a:rPr>
              <a:t>장애 처리</a:t>
            </a:r>
          </a:p>
        </p:txBody>
      </p:sp>
      <p:pic>
        <p:nvPicPr>
          <p:cNvPr id="921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325" y="1104900"/>
            <a:ext cx="8782050" cy="5002213"/>
          </a:xfrm>
          <a:noFill/>
        </p:spPr>
      </p:pic>
    </p:spTree>
    <p:extLst>
      <p:ext uri="{BB962C8B-B14F-4D97-AF65-F5344CB8AC3E}">
        <p14:creationId xmlns:p14="http://schemas.microsoft.com/office/powerpoint/2010/main" val="287112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Node Manager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ko-KR" altLang="en-US" dirty="0" smtClean="0">
                <a:solidFill>
                  <a:schemeClr val="tx1"/>
                </a:solidFill>
              </a:rPr>
              <a:t> 서버 모니터링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서버 프로세스 제어 및 </a:t>
            </a:r>
            <a:r>
              <a:rPr lang="en-US" altLang="ko-KR" dirty="0" smtClean="0">
                <a:solidFill>
                  <a:schemeClr val="tx1"/>
                </a:solidFill>
              </a:rPr>
              <a:t>Patch </a:t>
            </a:r>
            <a:r>
              <a:rPr lang="ko-KR" altLang="en-US" dirty="0" smtClean="0">
                <a:solidFill>
                  <a:schemeClr val="tx1"/>
                </a:solidFill>
              </a:rPr>
              <a:t>전달을 주 목적으로 하는 </a:t>
            </a:r>
            <a:r>
              <a:rPr lang="ko-KR" altLang="en-US" dirty="0" err="1" smtClean="0">
                <a:solidFill>
                  <a:schemeClr val="tx1"/>
                </a:solidFill>
              </a:rPr>
              <a:t>인스턴스를</a:t>
            </a:r>
            <a:r>
              <a:rPr lang="ko-KR" altLang="en-US" dirty="0" smtClean="0">
                <a:solidFill>
                  <a:schemeClr val="tx1"/>
                </a:solidFill>
              </a:rPr>
              <a:t> 의미합니다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매니저의 종류로 </a:t>
            </a:r>
            <a:r>
              <a:rPr lang="en-US" altLang="ko-KR" dirty="0" smtClean="0">
                <a:solidFill>
                  <a:schemeClr val="tx1"/>
                </a:solidFill>
              </a:rPr>
              <a:t>JAVA </a:t>
            </a:r>
            <a:r>
              <a:rPr lang="ko-KR" altLang="en-US" dirty="0" smtClean="0">
                <a:solidFill>
                  <a:schemeClr val="tx1"/>
                </a:solidFill>
              </a:rPr>
              <a:t>타입과 </a:t>
            </a:r>
            <a:r>
              <a:rPr lang="en-US" altLang="ko-KR" dirty="0" smtClean="0">
                <a:solidFill>
                  <a:schemeClr val="tx1"/>
                </a:solidFill>
              </a:rPr>
              <a:t>SSH </a:t>
            </a:r>
            <a:r>
              <a:rPr lang="ko-KR" altLang="en-US" dirty="0" smtClean="0">
                <a:solidFill>
                  <a:schemeClr val="tx1"/>
                </a:solidFill>
              </a:rPr>
              <a:t>타입이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제약사항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도메인 내에서 사용되는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매니저의 이름은 유일해야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설치한 하나의 </a:t>
            </a:r>
            <a:r>
              <a:rPr lang="en-US" altLang="ko-KR" dirty="0" smtClean="0">
                <a:solidFill>
                  <a:schemeClr val="tx1"/>
                </a:solidFill>
              </a:rPr>
              <a:t>JEUS </a:t>
            </a:r>
            <a:r>
              <a:rPr lang="ko-KR" altLang="en-US" dirty="0" smtClean="0">
                <a:solidFill>
                  <a:schemeClr val="tx1"/>
                </a:solidFill>
              </a:rPr>
              <a:t>내에서는 하나의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매니저만 존재합니다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하나의 도메인에서는 같은 타입의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매니저를 사용해야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Windows </a:t>
            </a:r>
            <a:r>
              <a:rPr lang="ko-KR" altLang="en-US" dirty="0" smtClean="0">
                <a:solidFill>
                  <a:schemeClr val="tx1"/>
                </a:solidFill>
              </a:rPr>
              <a:t>환경에서는 </a:t>
            </a:r>
            <a:r>
              <a:rPr lang="en-US" altLang="ko-KR" dirty="0" smtClean="0">
                <a:solidFill>
                  <a:schemeClr val="tx1"/>
                </a:solidFill>
              </a:rPr>
              <a:t>JAVA </a:t>
            </a:r>
            <a:r>
              <a:rPr lang="ko-KR" altLang="en-US" dirty="0" smtClean="0">
                <a:solidFill>
                  <a:schemeClr val="tx1"/>
                </a:solidFill>
              </a:rPr>
              <a:t>타입의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매니저만 사용이 가능하고 서비스로 등록해서 사용할 것을 권장합니다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노드</a:t>
            </a:r>
            <a:r>
              <a:rPr lang="ko-KR" altLang="en-US" dirty="0" smtClean="0">
                <a:solidFill>
                  <a:schemeClr val="tx1"/>
                </a:solidFill>
              </a:rPr>
              <a:t> 매니저 관련 환경파일은 다음과 같다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337896" y="3655827"/>
            <a:ext cx="4140000" cy="2349231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JEUS_HOME/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jeusnm.properties</a:t>
            </a:r>
            <a:endParaRPr lang="en-US" altLang="ko-KR" sz="11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1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useNodeManager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=true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값이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true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이면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JAVA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타입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false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이면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SSL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타입 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매니저 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host=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</a:t>
            </a: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port=7730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useSSLListener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=false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serverMonitoringPeriod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=500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serverAutoRestart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=true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serverRestartTryCount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=5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serverRestartDurationTime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=120000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serverRetryRestart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=false</a:t>
            </a:r>
            <a:endParaRPr kumimoji="1" lang="ko-KR" altLang="en-US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29207" y="3922920"/>
            <a:ext cx="1685981" cy="19833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4572000" y="3628871"/>
            <a:ext cx="4140000" cy="2370835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$JEUS_HOME/domains/nodes.xml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1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&lt;?xml version="1.0" encoding="UTF-8" standalone="yes"?&gt;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&lt;nodes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xmlns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="http://www.tmaxsoft.com/xml/ns/jeus"&gt;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&lt;node&gt;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&lt;name&gt;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&lt;/name&gt;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&lt;host&gt;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&lt;/host&gt;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&lt;java&gt;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&lt;port&gt;7730&lt;/port&gt;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&lt;use-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ssl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&gt;false&lt;/use-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ssl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&lt;/java&gt;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&lt;/node&gt;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&lt;/nodes&gt;</a:t>
            </a:r>
            <a:endParaRPr kumimoji="1" lang="ko-KR" altLang="en-US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156393"/>
            <a:ext cx="215265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디렉터리 구조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7" name="타원 6"/>
          <p:cNvSpPr/>
          <p:nvPr/>
        </p:nvSpPr>
        <p:spPr bwMode="auto">
          <a:xfrm>
            <a:off x="1325988" y="1531147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3963519" y="1437993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서버의 시작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종료 스크립트 등 실행 파일들이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cxnSp>
        <p:nvCxnSpPr>
          <p:cNvPr id="18" name="직선 화살표 연결선 17"/>
          <p:cNvCxnSpPr>
            <a:stCxn id="7" idx="6"/>
            <a:endCxn id="14" idx="1"/>
          </p:cNvCxnSpPr>
          <p:nvPr/>
        </p:nvCxnSpPr>
        <p:spPr bwMode="auto">
          <a:xfrm flipV="1">
            <a:off x="1452164" y="1563993"/>
            <a:ext cx="2511355" cy="22718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4" name="모서리가 둥근 직사각형 23"/>
          <p:cNvSpPr/>
          <p:nvPr/>
        </p:nvSpPr>
        <p:spPr bwMode="auto">
          <a:xfrm>
            <a:off x="3963519" y="1861541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샘플 애플리케이션이나 테스트에서 쉽게 사용할 수 있도록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Apache Derby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포함합니다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8" name="타원 27"/>
          <p:cNvSpPr/>
          <p:nvPr/>
        </p:nvSpPr>
        <p:spPr bwMode="auto">
          <a:xfrm>
            <a:off x="1399360" y="3079841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화살표 연결선 29"/>
          <p:cNvCxnSpPr>
            <a:stCxn id="28" idx="6"/>
            <a:endCxn id="24" idx="1"/>
          </p:cNvCxnSpPr>
          <p:nvPr/>
        </p:nvCxnSpPr>
        <p:spPr bwMode="auto">
          <a:xfrm flipV="1">
            <a:off x="1525536" y="2059541"/>
            <a:ext cx="2437983" cy="1075864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2" name="모서리가 둥근 직사각형 31"/>
          <p:cNvSpPr/>
          <p:nvPr/>
        </p:nvSpPr>
        <p:spPr bwMode="auto">
          <a:xfrm>
            <a:off x="3963519" y="2436752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JEUS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에서 제공하는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API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en-US" altLang="ko-KR" sz="10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Javadoc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34" name="타원 33"/>
          <p:cNvSpPr/>
          <p:nvPr/>
        </p:nvSpPr>
        <p:spPr bwMode="auto">
          <a:xfrm>
            <a:off x="1399360" y="3330959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직선 화살표 연결선 35"/>
          <p:cNvCxnSpPr>
            <a:stCxn id="34" idx="7"/>
            <a:endCxn id="32" idx="1"/>
          </p:cNvCxnSpPr>
          <p:nvPr/>
        </p:nvCxnSpPr>
        <p:spPr bwMode="auto">
          <a:xfrm flipV="1">
            <a:off x="1507058" y="2562752"/>
            <a:ext cx="2456461" cy="784481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0" name="타원 39"/>
          <p:cNvSpPr/>
          <p:nvPr/>
        </p:nvSpPr>
        <p:spPr bwMode="auto">
          <a:xfrm>
            <a:off x="1250064" y="3588515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3963519" y="2892074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JEUS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 기동하는 데 필요한 라이브러리가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50" name="모서리가 둥근 직사각형 49"/>
          <p:cNvSpPr/>
          <p:nvPr/>
        </p:nvSpPr>
        <p:spPr bwMode="auto">
          <a:xfrm>
            <a:off x="3963519" y="3353391"/>
            <a:ext cx="4716000" cy="850115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shared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디렉터리에는 애플리케이션에서 사용하는 라이브러리가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shared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디렉터리의 라이브러리를 사용하려면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libraries.xml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라이브러리의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정보를 추가해야 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그리고 해당 라이브러리를 사용할 애플리케이션의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JEUS Deployment Descriptor(DD)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에서 해당 라이브러리에 대한 레퍼런스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정보를 지정해야 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51" name="타원 50"/>
          <p:cNvSpPr/>
          <p:nvPr/>
        </p:nvSpPr>
        <p:spPr bwMode="auto">
          <a:xfrm>
            <a:off x="1771516" y="3893790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5" name="직선 화살표 연결선 54"/>
          <p:cNvCxnSpPr>
            <a:stCxn id="51" idx="6"/>
            <a:endCxn id="50" idx="1"/>
          </p:cNvCxnSpPr>
          <p:nvPr/>
        </p:nvCxnSpPr>
        <p:spPr bwMode="auto">
          <a:xfrm flipV="1">
            <a:off x="1897692" y="3778449"/>
            <a:ext cx="2065827" cy="170905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59" name="모서리가 둥근 직사각형 58"/>
          <p:cNvSpPr/>
          <p:nvPr/>
        </p:nvSpPr>
        <p:spPr bwMode="auto">
          <a:xfrm>
            <a:off x="3963519" y="4487526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JEUS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라이선스 파일이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타원 59"/>
          <p:cNvSpPr/>
          <p:nvPr/>
        </p:nvSpPr>
        <p:spPr bwMode="auto">
          <a:xfrm>
            <a:off x="1472031" y="4461338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2" name="직선 화살표 연결선 61"/>
          <p:cNvCxnSpPr>
            <a:stCxn id="60" idx="6"/>
            <a:endCxn id="59" idx="1"/>
          </p:cNvCxnSpPr>
          <p:nvPr/>
        </p:nvCxnSpPr>
        <p:spPr bwMode="auto">
          <a:xfrm>
            <a:off x="1598207" y="4516902"/>
            <a:ext cx="2365312" cy="96624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65" name="모서리가 둥근 직사각형 64"/>
          <p:cNvSpPr/>
          <p:nvPr/>
        </p:nvSpPr>
        <p:spPr bwMode="auto">
          <a:xfrm>
            <a:off x="3963519" y="4850331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설정파일이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7" name="직선 화살표 연결선 66"/>
          <p:cNvCxnSpPr>
            <a:stCxn id="40" idx="6"/>
            <a:endCxn id="42" idx="1"/>
          </p:cNvCxnSpPr>
          <p:nvPr/>
        </p:nvCxnSpPr>
        <p:spPr bwMode="auto">
          <a:xfrm flipV="1">
            <a:off x="1376240" y="3018074"/>
            <a:ext cx="2587279" cy="626005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69" name="타원 68"/>
          <p:cNvSpPr/>
          <p:nvPr/>
        </p:nvSpPr>
        <p:spPr bwMode="auto">
          <a:xfrm>
            <a:off x="1840745" y="4744151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1" name="직선 화살표 연결선 70"/>
          <p:cNvCxnSpPr>
            <a:stCxn id="69" idx="6"/>
            <a:endCxn id="65" idx="1"/>
          </p:cNvCxnSpPr>
          <p:nvPr/>
        </p:nvCxnSpPr>
        <p:spPr bwMode="auto">
          <a:xfrm>
            <a:off x="1966921" y="4799715"/>
            <a:ext cx="1996598" cy="176616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74" name="모서리가 둥근 직사각형 73"/>
          <p:cNvSpPr/>
          <p:nvPr/>
        </p:nvSpPr>
        <p:spPr bwMode="auto">
          <a:xfrm>
            <a:off x="3963519" y="5228376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설치 후 환경 구축을 위해 필요한 파일들이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타원 74"/>
          <p:cNvSpPr/>
          <p:nvPr/>
        </p:nvSpPr>
        <p:spPr bwMode="auto">
          <a:xfrm>
            <a:off x="1393471" y="5010224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7" name="직선 화살표 연결선 76"/>
          <p:cNvCxnSpPr>
            <a:stCxn id="75" idx="6"/>
            <a:endCxn id="74" idx="1"/>
          </p:cNvCxnSpPr>
          <p:nvPr/>
        </p:nvCxnSpPr>
        <p:spPr bwMode="auto">
          <a:xfrm>
            <a:off x="1519647" y="5065788"/>
            <a:ext cx="2443872" cy="288588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79" name="타원 78"/>
          <p:cNvSpPr/>
          <p:nvPr/>
        </p:nvSpPr>
        <p:spPr bwMode="auto">
          <a:xfrm>
            <a:off x="1638960" y="5273414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모서리가 둥근 직사각형 80"/>
          <p:cNvSpPr/>
          <p:nvPr/>
        </p:nvSpPr>
        <p:spPr bwMode="auto">
          <a:xfrm>
            <a:off x="3963519" y="5596488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각종 설정과 환경 등의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template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파일이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3" name="직선 화살표 연결선 82"/>
          <p:cNvCxnSpPr>
            <a:stCxn id="79" idx="6"/>
            <a:endCxn id="81" idx="1"/>
          </p:cNvCxnSpPr>
          <p:nvPr/>
        </p:nvCxnSpPr>
        <p:spPr bwMode="auto">
          <a:xfrm>
            <a:off x="1765136" y="5328978"/>
            <a:ext cx="2198383" cy="39351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3" name="모서리가 둥근 직사각형 32"/>
          <p:cNvSpPr/>
          <p:nvPr/>
        </p:nvSpPr>
        <p:spPr bwMode="auto">
          <a:xfrm>
            <a:off x="3963519" y="5971518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예제 파일들이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타원 36"/>
          <p:cNvSpPr/>
          <p:nvPr/>
        </p:nvSpPr>
        <p:spPr bwMode="auto">
          <a:xfrm>
            <a:off x="1582974" y="5552556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/>
          <p:cNvCxnSpPr>
            <a:stCxn id="37" idx="6"/>
            <a:endCxn id="33" idx="1"/>
          </p:cNvCxnSpPr>
          <p:nvPr/>
        </p:nvCxnSpPr>
        <p:spPr bwMode="auto">
          <a:xfrm>
            <a:off x="1709150" y="5608120"/>
            <a:ext cx="2254369" cy="489398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00" y="1005060"/>
            <a:ext cx="29908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디렉터리 구조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7" name="타원 6"/>
          <p:cNvSpPr/>
          <p:nvPr/>
        </p:nvSpPr>
        <p:spPr bwMode="auto">
          <a:xfrm>
            <a:off x="1372643" y="1123406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3963519" y="1437992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도메인 별로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DOMAIN_HOME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JEUS_HOME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에서 사용하는 노드 정보가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포함된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nodes.xml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          </a:t>
            </a:r>
          </a:p>
        </p:txBody>
      </p:sp>
      <p:cxnSp>
        <p:nvCxnSpPr>
          <p:cNvPr id="18" name="직선 화살표 연결선 17"/>
          <p:cNvCxnSpPr>
            <a:stCxn id="7" idx="6"/>
            <a:endCxn id="14" idx="1"/>
          </p:cNvCxnSpPr>
          <p:nvPr/>
        </p:nvCxnSpPr>
        <p:spPr bwMode="auto">
          <a:xfrm>
            <a:off x="1498819" y="1178970"/>
            <a:ext cx="2464700" cy="457022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1" name="모서리가 둥근 직사각형 40"/>
          <p:cNvSpPr/>
          <p:nvPr/>
        </p:nvSpPr>
        <p:spPr bwMode="auto">
          <a:xfrm>
            <a:off x="3963519" y="1929434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도메인에서 관리하는 애플리케이션 파일이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install-application, uninstall-application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명령을 통해서 추가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삭제 가능합니다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43" name="모서리가 둥근 직사각형 42"/>
          <p:cNvSpPr/>
          <p:nvPr/>
        </p:nvSpPr>
        <p:spPr bwMode="auto">
          <a:xfrm>
            <a:off x="3963519" y="2460780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도메인에 속한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DAS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시작 및 종료 스크립트가 위치합니다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45" name="타원 44"/>
          <p:cNvSpPr/>
          <p:nvPr/>
        </p:nvSpPr>
        <p:spPr bwMode="auto">
          <a:xfrm>
            <a:off x="2066278" y="1933363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1583946" y="2219532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타원 46"/>
          <p:cNvSpPr/>
          <p:nvPr/>
        </p:nvSpPr>
        <p:spPr bwMode="auto">
          <a:xfrm>
            <a:off x="1742844" y="2492514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타원 48"/>
          <p:cNvSpPr/>
          <p:nvPr/>
        </p:nvSpPr>
        <p:spPr bwMode="auto">
          <a:xfrm>
            <a:off x="2272352" y="3107902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 bwMode="auto">
          <a:xfrm>
            <a:off x="3963519" y="2838980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도메인 설정 파일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(domain.xml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domain.xml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백업 파일 디렉터리가 위치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모서리가 둥근 직사각형 53"/>
          <p:cNvSpPr/>
          <p:nvPr/>
        </p:nvSpPr>
        <p:spPr bwMode="auto">
          <a:xfrm>
            <a:off x="3963519" y="3387713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도메인 전체에 적용하고 싶은 애플리케이션 라이브러리를 위치시키는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디렉터리입니다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56" name="타원 55"/>
          <p:cNvSpPr/>
          <p:nvPr/>
        </p:nvSpPr>
        <p:spPr bwMode="auto">
          <a:xfrm>
            <a:off x="2627846" y="3947812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타원 56"/>
          <p:cNvSpPr/>
          <p:nvPr/>
        </p:nvSpPr>
        <p:spPr bwMode="auto">
          <a:xfrm>
            <a:off x="2185418" y="5570219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타원 57"/>
          <p:cNvSpPr/>
          <p:nvPr/>
        </p:nvSpPr>
        <p:spPr bwMode="auto">
          <a:xfrm>
            <a:off x="2754586" y="5906121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타원 60"/>
          <p:cNvSpPr/>
          <p:nvPr/>
        </p:nvSpPr>
        <p:spPr bwMode="auto">
          <a:xfrm>
            <a:off x="2250733" y="6214031"/>
            <a:ext cx="126176" cy="111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4" name="직선 화살표 연결선 63"/>
          <p:cNvCxnSpPr>
            <a:stCxn id="45" idx="6"/>
            <a:endCxn id="41" idx="1"/>
          </p:cNvCxnSpPr>
          <p:nvPr/>
        </p:nvCxnSpPr>
        <p:spPr bwMode="auto">
          <a:xfrm>
            <a:off x="2192454" y="1988927"/>
            <a:ext cx="1771065" cy="138507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68" name="직선 화살표 연결선 67"/>
          <p:cNvCxnSpPr>
            <a:stCxn id="46" idx="6"/>
            <a:endCxn id="43" idx="1"/>
          </p:cNvCxnSpPr>
          <p:nvPr/>
        </p:nvCxnSpPr>
        <p:spPr bwMode="auto">
          <a:xfrm>
            <a:off x="1710122" y="2275096"/>
            <a:ext cx="2253397" cy="311684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76" name="직선 화살표 연결선 75"/>
          <p:cNvCxnSpPr>
            <a:stCxn id="47" idx="6"/>
            <a:endCxn id="53" idx="1"/>
          </p:cNvCxnSpPr>
          <p:nvPr/>
        </p:nvCxnSpPr>
        <p:spPr bwMode="auto">
          <a:xfrm>
            <a:off x="1869020" y="2548078"/>
            <a:ext cx="2094499" cy="488902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82" name="직선 화살표 연결선 81"/>
          <p:cNvCxnSpPr>
            <a:stCxn id="49" idx="5"/>
            <a:endCxn id="54" idx="1"/>
          </p:cNvCxnSpPr>
          <p:nvPr/>
        </p:nvCxnSpPr>
        <p:spPr bwMode="auto">
          <a:xfrm>
            <a:off x="2380050" y="3202756"/>
            <a:ext cx="1583469" cy="382957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88" name="모서리가 둥근 직사각형 87"/>
          <p:cNvSpPr/>
          <p:nvPr/>
        </p:nvSpPr>
        <p:spPr bwMode="auto">
          <a:xfrm>
            <a:off x="3963519" y="4078178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JEUS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 사용하는 서버별 공간으로 사용자가 변경해서는 안 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1" name="모서리가 둥근 직사각형 90"/>
          <p:cNvSpPr/>
          <p:nvPr/>
        </p:nvSpPr>
        <p:spPr bwMode="auto">
          <a:xfrm>
            <a:off x="3963519" y="4789962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서버의 시작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종료 스크립트를 포함하고 있습니다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JEUS_HOME/bin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스크립트와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동일한 기능을 수행하지만 도메인 이름과 서버 이름을 설정할 필요가 없습니다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2" name="모서리가 둥근 직사각형 91"/>
          <p:cNvSpPr/>
          <p:nvPr/>
        </p:nvSpPr>
        <p:spPr bwMode="auto">
          <a:xfrm>
            <a:off x="3963519" y="5309772"/>
            <a:ext cx="4716000" cy="396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서버에 적용하고 싶은 애플리케이션 라이브러리가 존재합니다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도메인 범위의 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라이브러리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(DOMAIN_HOME/lib/application)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보다 우선순위가 높습니다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93" name="모서리가 둥근 직사각형 92"/>
          <p:cNvSpPr/>
          <p:nvPr/>
        </p:nvSpPr>
        <p:spPr bwMode="auto">
          <a:xfrm>
            <a:off x="3963519" y="5826690"/>
            <a:ext cx="4716000" cy="252000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marL="0" lvl="2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서버의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Launcher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로그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 로그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엑세스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로그 파일이 남습니다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cxnSp>
        <p:nvCxnSpPr>
          <p:cNvPr id="95" name="직선 화살표 연결선 94"/>
          <p:cNvCxnSpPr>
            <a:stCxn id="57" idx="6"/>
            <a:endCxn id="91" idx="1"/>
          </p:cNvCxnSpPr>
          <p:nvPr/>
        </p:nvCxnSpPr>
        <p:spPr bwMode="auto">
          <a:xfrm flipV="1">
            <a:off x="2311594" y="4987962"/>
            <a:ext cx="1651925" cy="637821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99" name="직선 화살표 연결선 98"/>
          <p:cNvCxnSpPr>
            <a:stCxn id="58" idx="6"/>
            <a:endCxn id="92" idx="1"/>
          </p:cNvCxnSpPr>
          <p:nvPr/>
        </p:nvCxnSpPr>
        <p:spPr bwMode="auto">
          <a:xfrm flipV="1">
            <a:off x="2880762" y="5507772"/>
            <a:ext cx="1082757" cy="453913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02" name="직선 화살표 연결선 101"/>
          <p:cNvCxnSpPr>
            <a:stCxn id="61" idx="6"/>
            <a:endCxn id="93" idx="1"/>
          </p:cNvCxnSpPr>
          <p:nvPr/>
        </p:nvCxnSpPr>
        <p:spPr bwMode="auto">
          <a:xfrm flipV="1">
            <a:off x="2376909" y="5952690"/>
            <a:ext cx="1586610" cy="316905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05" name="직선 화살표 연결선 104"/>
          <p:cNvCxnSpPr>
            <a:stCxn id="56" idx="6"/>
            <a:endCxn id="88" idx="1"/>
          </p:cNvCxnSpPr>
          <p:nvPr/>
        </p:nvCxnSpPr>
        <p:spPr bwMode="auto">
          <a:xfrm>
            <a:off x="2754022" y="4003376"/>
            <a:ext cx="1209497" cy="200802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환경파일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JEUS7</a:t>
            </a:r>
            <a:r>
              <a:rPr lang="ko-KR" altLang="en-US" dirty="0" smtClean="0">
                <a:solidFill>
                  <a:schemeClr val="tx1"/>
                </a:solidFill>
              </a:rPr>
              <a:t>의 주요 설정 파일은 다음과 같습니다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89114" y="1672792"/>
          <a:ext cx="8165937" cy="4340220"/>
        </p:xfrm>
        <a:graphic>
          <a:graphicData uri="http://schemas.openxmlformats.org/drawingml/2006/table">
            <a:tbl>
              <a:tblPr/>
              <a:tblGrid>
                <a:gridCol w="2232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3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파일명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위치 및 설명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domain.xml</a:t>
                      </a:r>
                      <a:endParaRPr lang="ko-KR" alt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JEUS_HOME/domains/&lt;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domain_name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&gt;/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config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도메인의</a:t>
                      </a:r>
                      <a:r>
                        <a:rPr lang="ko-KR" altLang="en-US" sz="1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전체 환경을 설정하는 파일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jeus-web-dd.xml</a:t>
                      </a:r>
                      <a:endParaRPr lang="ko-KR" alt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웹 애플리케이션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Archive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WEB-INF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웹 애플리케이션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Servlet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app) DD(Deployment Descriptors)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파일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jeus-ejb-dd.xml</a:t>
                      </a:r>
                      <a:endParaRPr lang="ko-KR" alt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EJB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애플리케이션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Archive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META-INF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 EJB Module DD(Deployment Descriptors)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파일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policies.xml</a:t>
                      </a:r>
                      <a:endParaRPr 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JEUS_HOME/domains/&lt;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domain_name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&gt;/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config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/security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 Security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정책을 설정한 파일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accounts.xml </a:t>
                      </a:r>
                      <a:endParaRPr lang="ko-KR" alt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JEUS_HOME/domains/&lt;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domain_name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&gt;/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config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/security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JEUS Security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계정을 설정한 파일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27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jeus-webservices-config.xml</a:t>
                      </a:r>
                      <a:endParaRPr lang="ko-KR" altLang="en-US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Webservice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client archive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META-INF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웹 서비스 클라이언트 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Ant Task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에서 사용하는 설정 파일</a:t>
                      </a:r>
                      <a:endParaRPr lang="en-US" altLang="ko-KR" sz="12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1397000" y="1462088"/>
            <a:ext cx="7408863" cy="755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none" lIns="0" tIns="45720" rIns="0" bIns="0" numCol="1" anchor="ctr" anchorCtr="0" compatLnSpc="1">
            <a:prstTxWarp prst="textNoShape">
              <a:avLst/>
            </a:prstTxWarp>
          </a:bodyPr>
          <a:lstStyle/>
          <a:p>
            <a:pPr lvl="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ko-KR" sz="32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lang="en-US" altLang="ko-KR" sz="32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. </a:t>
            </a:r>
            <a:r>
              <a:rPr kumimoji="1" lang="en-US" altLang="ko-K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JEUS</a:t>
            </a:r>
            <a:r>
              <a:rPr kumimoji="1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기동</a:t>
            </a:r>
            <a:r>
              <a:rPr kumimoji="1" lang="en-US" altLang="ko-K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1" lang="ko-KR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종료</a:t>
            </a:r>
            <a:endParaRPr kumimoji="1" lang="en-US" altLang="ko-KR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1635125"/>
          </a:xfrm>
          <a:ln w="9525"/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/>
              <a:t>사용자 프로파일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DAS </a:t>
            </a:r>
            <a:r>
              <a:rPr lang="ko-KR" altLang="en-US" sz="1600" dirty="0" smtClean="0"/>
              <a:t>기동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종료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err="1" smtClean="0"/>
              <a:t>NodeManager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기동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종료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Managed Server </a:t>
            </a:r>
            <a:r>
              <a:rPr lang="ko-KR" altLang="en-US" sz="1600" dirty="0" smtClean="0"/>
              <a:t>기동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종료</a:t>
            </a:r>
            <a:endParaRPr lang="en-US" altLang="ko-KR" sz="16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/>
              <a:t>윈도우 서비스로 기동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종료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endParaRPr lang="en-US" altLang="ko-KR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사용자 프로파일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604919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JEUS7 </a:t>
            </a:r>
            <a:r>
              <a:rPr lang="ko-KR" altLang="en-US" dirty="0" smtClean="0">
                <a:solidFill>
                  <a:schemeClr val="tx1"/>
                </a:solidFill>
              </a:rPr>
              <a:t>운영 시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사용자 </a:t>
            </a:r>
            <a:r>
              <a:rPr lang="en-US" altLang="ko-KR" dirty="0" smtClean="0">
                <a:solidFill>
                  <a:schemeClr val="tx1"/>
                </a:solidFill>
              </a:rPr>
              <a:t>profile</a:t>
            </a:r>
            <a:r>
              <a:rPr lang="ko-KR" altLang="en-US" dirty="0" smtClean="0">
                <a:solidFill>
                  <a:schemeClr val="tx1"/>
                </a:solidFill>
              </a:rPr>
              <a:t>에 </a:t>
            </a:r>
            <a:r>
              <a:rPr lang="en-US" altLang="ko-KR" dirty="0" smtClean="0">
                <a:solidFill>
                  <a:schemeClr val="tx1"/>
                </a:solidFill>
              </a:rPr>
              <a:t>alias</a:t>
            </a:r>
            <a:r>
              <a:rPr lang="ko-KR" altLang="en-US" dirty="0" smtClean="0">
                <a:solidFill>
                  <a:schemeClr val="tx1"/>
                </a:solidFill>
              </a:rPr>
              <a:t>를 설정함으로써 작업 효율을 높일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본 문서에서는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 설정된 환경으로 가정하고 설명합니다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59999" y="1387557"/>
            <a:ext cx="8412809" cy="479130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##### JEUS7 Path #####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export PATH="/home/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/jeus7/bin:/home/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/jeus7/lib/system:/home/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webserver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/bin:${PATH}“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// JEUS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인스톨 시 자동으로 설정됨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########## JEUS7 Environment Setting ##########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export 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JEUS_HOME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JEUS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홈 디렉터리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export 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JEUS_LOG_HOME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/servers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JEUS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로그 디렉터리</a:t>
            </a: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dsa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-host 192.168.XX.XX:9736 -f ${JEUS_HOME}/bin/scripts/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-host [DAS IP:DAS PORT] -f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암호화파일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콘솔 툴 실행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dsboot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startDomainAdminServer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-domain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-server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-f ${JEUS_HOME}/bin/scripts/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startDomainAdminServer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-domain 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–server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-f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암호화파일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DAS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기동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dsdown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-host 192.168.XX.XX:9736 -f ${JEUS_HOME}/bin/scripts/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local-shutdown‘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-host [DAS IP:DAS PORT] -f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암호화파일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local-shutdown. DAS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종료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nmboot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nohup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startNodeManager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&gt; ${JEUS_HOME}/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/logs/JeusNodeManager.log &amp;‘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nohup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startNodeManager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&gt; 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로그경로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&amp;.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백그라운드로 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기동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nmdown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stopNodeManager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-host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-port 7730‘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stopNodeManager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-host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localhost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-port 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노드매니저포트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종료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msboot_server1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startManagedServer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dasurl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192.168.XX.XX:9736 -domain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-server server1 -f ${JEUS_HOME}/bin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/scripts/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startManagedServer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dasurl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[DAS IP:DAS PORT] -domain 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-server [MS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-f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암호화파일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스크립트로 서버기동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alias 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msdown_server1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='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-host 192.168.XX.XX:9936 -f ${JEUS_HOME}/bin/scripts/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local-shutdown'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-host [MS IP:MS PORT] –f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파일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local-shutdown.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스크립트로 서버종료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사용자 프로파일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7324" y="782639"/>
            <a:ext cx="8956675" cy="378092"/>
          </a:xfrm>
        </p:spPr>
        <p:txBody>
          <a:bodyPr/>
          <a:lstStyle/>
          <a:p>
            <a:pPr lvl="1" algn="l"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위 </a:t>
            </a:r>
            <a:r>
              <a:rPr lang="en-US" altLang="ko-KR" dirty="0" smtClean="0">
                <a:solidFill>
                  <a:schemeClr val="tx1"/>
                </a:solidFill>
              </a:rPr>
              <a:t>alias </a:t>
            </a:r>
            <a:r>
              <a:rPr lang="ko-KR" altLang="en-US" dirty="0" smtClean="0">
                <a:solidFill>
                  <a:schemeClr val="tx1"/>
                </a:solidFill>
              </a:rPr>
              <a:t>설정 중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${JEUS_HOME}/bin/scripts/</a:t>
            </a:r>
            <a:r>
              <a:rPr lang="en-US" altLang="ko-KR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계정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패스워드가 암호화 된 파일입니다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</a:p>
          <a:p>
            <a:pPr lvl="2"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[EX] </a:t>
            </a:r>
            <a:r>
              <a:rPr lang="en-US" altLang="ko-KR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jeusEncode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파일내용의 우선순위는 상관없음</a:t>
            </a:r>
            <a:r>
              <a:rPr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r>
              <a:rPr lang="en-US" altLang="ko-KR" dirty="0" smtClean="0"/>
              <a:t>JEUS_HOME/bin </a:t>
            </a:r>
            <a:r>
              <a:rPr lang="ko-KR" altLang="en-US" dirty="0" smtClean="0"/>
              <a:t>디렉터리에 위치한 </a:t>
            </a:r>
            <a:r>
              <a:rPr lang="en-US" altLang="ko-KR" dirty="0" smtClean="0"/>
              <a:t>encryption </a:t>
            </a:r>
            <a:r>
              <a:rPr lang="ko-KR" altLang="en-US" dirty="0" smtClean="0"/>
              <a:t>툴로 암호화가 가능합니다</a:t>
            </a:r>
            <a:r>
              <a:rPr lang="en-US" altLang="ko-KR" dirty="0" smtClean="0"/>
              <a:t>.</a:t>
            </a: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59999" y="1298321"/>
            <a:ext cx="8412809" cy="1752634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jeus_domain:adminServer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u="sng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+4tJt8A6YAIm4jsryCSsyWMunC3OaLlfX64fPLsolGQmR31SDR0cPYtK22gdg6cc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//[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공백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된 계정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 문자열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jeus_domain:server1 +4tJt8A6YAIm4jsryCSsyWMunC3OaLlfX64fPLsolGQmR31SDR0cPYtK22gdg6cc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//[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1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서버명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공백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된 계정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 문자열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en-US" altLang="ko-KR" sz="11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localhost:9736 +4tJt8A6YAIm4jsryCSsyWMunC3OaLlfX64fPLsolGQmR31SDR0cPYtK22gdg6cc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[DAS IP:DAS PORT][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공백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된 계정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 문자열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localhost:9936 +4tJt8A6YAIm4jsryCSsyWMunC3OaLlfX64fPLsolGQmR31SDR0cPYtK22gdg6cc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// [MS IP:MS PORT][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공백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된 계정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 문자열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lang="en-US" altLang="ko-KR" sz="11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직사각형 5"/>
          <p:cNvSpPr/>
          <p:nvPr/>
        </p:nvSpPr>
        <p:spPr bwMode="auto">
          <a:xfrm>
            <a:off x="359999" y="3376927"/>
            <a:ext cx="8412809" cy="659814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encryption AES </a:t>
            </a:r>
            <a:r>
              <a:rPr lang="en-US" altLang="ko-KR" sz="11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administrator:jeusadmin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encryption [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암호화 알고리즘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계정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[AES] : [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administrator:jeusadmin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--&gt; [encode:</a:t>
            </a:r>
            <a:r>
              <a:rPr lang="en-US" altLang="ko-KR" sz="11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+4tJt8A6YAIm4jsryCSsyWMunC3OaLlfX64fPLsolGQmR31SDR0cPYtK22gdg6cc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[AES] : [+4tJt8A6YAIm4jsryCSsyWMunC3OaLlfX64fPLsolGQmR31SDR0cPYtK22gdg6cc] --&gt; [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decode:administrator:jeusadmin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</p:txBody>
      </p:sp>
      <p:cxnSp>
        <p:nvCxnSpPr>
          <p:cNvPr id="11" name="꺾인 연결선 10"/>
          <p:cNvCxnSpPr/>
          <p:nvPr/>
        </p:nvCxnSpPr>
        <p:spPr bwMode="auto">
          <a:xfrm rot="16200000" flipH="1">
            <a:off x="6334124" y="2047876"/>
            <a:ext cx="2133602" cy="1009650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23"/>
          <p:cNvGrpSpPr>
            <a:grpSpLocks/>
          </p:cNvGrpSpPr>
          <p:nvPr/>
        </p:nvGrpSpPr>
        <p:grpSpPr bwMode="auto">
          <a:xfrm>
            <a:off x="2000250" y="3084513"/>
            <a:ext cx="6657975" cy="503237"/>
            <a:chOff x="1258" y="1919"/>
            <a:chExt cx="4194" cy="317"/>
          </a:xfrm>
        </p:grpSpPr>
        <p:sp>
          <p:nvSpPr>
            <p:cNvPr id="19" name="Rectangle 6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8" y="1937"/>
              <a:ext cx="4114" cy="28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6E6E6"/>
                </a:gs>
                <a:gs pos="100000">
                  <a:srgbClr val="D1D1D1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dist="17961" dir="18900000" algn="ctr" rotWithShape="0">
                <a:srgbClr val="C0C0C0"/>
              </a:outerShdw>
            </a:effectLst>
          </p:spPr>
          <p:txBody>
            <a:bodyPr lIns="683629" tIns="45696" rIns="91390" bIns="45696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en-US" b="1" dirty="0" err="1">
                  <a:solidFill>
                    <a:srgbClr val="142C44"/>
                  </a:solidFill>
                  <a:latin typeface="+mn-lt"/>
                  <a:ea typeface="+mn-ea"/>
                </a:rPr>
                <a:t>WebtoB</a:t>
              </a:r>
              <a:endParaRPr kumimoji="0" lang="en-US" altLang="en-US" b="1" dirty="0">
                <a:solidFill>
                  <a:srgbClr val="142C44"/>
                </a:solidFill>
                <a:latin typeface="+mn-lt"/>
                <a:ea typeface="+mn-ea"/>
              </a:endParaRPr>
            </a:p>
          </p:txBody>
        </p:sp>
        <p:sp>
          <p:nvSpPr>
            <p:cNvPr id="6165" name="AutoShape 31"/>
            <p:cNvSpPr>
              <a:spLocks noChangeArrowheads="1"/>
            </p:cNvSpPr>
            <p:nvPr/>
          </p:nvSpPr>
          <p:spPr bwMode="auto">
            <a:xfrm>
              <a:off x="1258" y="1919"/>
              <a:ext cx="398" cy="317"/>
            </a:xfrm>
            <a:prstGeom prst="hexagon">
              <a:avLst>
                <a:gd name="adj" fmla="val 31388"/>
                <a:gd name="vf" fmla="val 115470"/>
              </a:avLst>
            </a:prstGeom>
            <a:gradFill rotWithShape="1">
              <a:gsLst>
                <a:gs pos="0">
                  <a:srgbClr val="777777"/>
                </a:gs>
                <a:gs pos="100000">
                  <a:srgbClr val="4B4B4B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EAEAEA"/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en-US">
                  <a:solidFill>
                    <a:srgbClr val="F8F8F8"/>
                  </a:solidFill>
                </a:rPr>
                <a:t>Ⅱ</a:t>
              </a:r>
              <a:endParaRPr kumimoji="0" lang="en-US" altLang="ko-KR">
                <a:solidFill>
                  <a:srgbClr val="F8F8F8"/>
                </a:solidFill>
              </a:endParaRPr>
            </a:p>
          </p:txBody>
        </p:sp>
      </p:grpSp>
      <p:grpSp>
        <p:nvGrpSpPr>
          <p:cNvPr id="6147" name="Group 122"/>
          <p:cNvGrpSpPr>
            <a:grpSpLocks/>
          </p:cNvGrpSpPr>
          <p:nvPr/>
        </p:nvGrpSpPr>
        <p:grpSpPr bwMode="auto">
          <a:xfrm>
            <a:off x="1997075" y="2446338"/>
            <a:ext cx="6654800" cy="503237"/>
            <a:chOff x="1258" y="1541"/>
            <a:chExt cx="4192" cy="317"/>
          </a:xfrm>
        </p:grpSpPr>
        <p:sp>
          <p:nvSpPr>
            <p:cNvPr id="25" name="Rectangle 6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8" y="1559"/>
              <a:ext cx="4112" cy="28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6E6E6"/>
                </a:gs>
                <a:gs pos="100000">
                  <a:srgbClr val="D1D1D1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dist="17961" dir="18900000" algn="ctr" rotWithShape="0">
                <a:srgbClr val="C0C0C0"/>
              </a:outerShdw>
            </a:effectLst>
          </p:spPr>
          <p:txBody>
            <a:bodyPr lIns="683629" tIns="45696" rIns="91390" bIns="45696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en-US" b="1" dirty="0">
                  <a:solidFill>
                    <a:srgbClr val="142C44"/>
                  </a:solidFill>
                  <a:latin typeface="+mn-lt"/>
                  <a:ea typeface="+mn-ea"/>
                </a:rPr>
                <a:t>JEUS</a:t>
              </a:r>
            </a:p>
          </p:txBody>
        </p:sp>
        <p:sp>
          <p:nvSpPr>
            <p:cNvPr id="6163" name="AutoShape 27"/>
            <p:cNvSpPr>
              <a:spLocks noChangeArrowheads="1"/>
            </p:cNvSpPr>
            <p:nvPr/>
          </p:nvSpPr>
          <p:spPr bwMode="auto">
            <a:xfrm>
              <a:off x="1258" y="1541"/>
              <a:ext cx="398" cy="317"/>
            </a:xfrm>
            <a:prstGeom prst="hexagon">
              <a:avLst>
                <a:gd name="adj" fmla="val 31388"/>
                <a:gd name="vf" fmla="val 115470"/>
              </a:avLst>
            </a:prstGeom>
            <a:gradFill rotWithShape="1">
              <a:gsLst>
                <a:gs pos="0">
                  <a:srgbClr val="777777"/>
                </a:gs>
                <a:gs pos="100000">
                  <a:srgbClr val="4B4B4B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EAEAEA"/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en-US">
                  <a:solidFill>
                    <a:srgbClr val="F8F8F8"/>
                  </a:solidFill>
                </a:rPr>
                <a:t>Ⅰ</a:t>
              </a:r>
              <a:endParaRPr kumimoji="0" lang="en-US" altLang="ko-KR" sz="1800" b="1">
                <a:latin typeface="굴림" pitchFamily="50" charset="-127"/>
              </a:endParaRPr>
            </a:p>
          </p:txBody>
        </p:sp>
      </p:grpSp>
      <p:pic>
        <p:nvPicPr>
          <p:cNvPr id="6148" name="Picture 140" descr="무제-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8" b="37587"/>
          <a:stretch>
            <a:fillRect/>
          </a:stretch>
        </p:blipFill>
        <p:spPr bwMode="auto">
          <a:xfrm rot="10800000" flipV="1">
            <a:off x="8180388" y="1755775"/>
            <a:ext cx="9064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9" name="Group 152"/>
          <p:cNvGrpSpPr>
            <a:grpSpLocks/>
          </p:cNvGrpSpPr>
          <p:nvPr/>
        </p:nvGrpSpPr>
        <p:grpSpPr bwMode="auto">
          <a:xfrm>
            <a:off x="1436688" y="1912938"/>
            <a:ext cx="1098550" cy="207962"/>
            <a:chOff x="1501" y="3358"/>
            <a:chExt cx="2629" cy="491"/>
          </a:xfrm>
        </p:grpSpPr>
        <p:sp>
          <p:nvSpPr>
            <p:cNvPr id="6155" name="Freeform 153"/>
            <p:cNvSpPr>
              <a:spLocks noEditPoints="1"/>
            </p:cNvSpPr>
            <p:nvPr/>
          </p:nvSpPr>
          <p:spPr bwMode="auto">
            <a:xfrm>
              <a:off x="3774" y="3467"/>
              <a:ext cx="356" cy="382"/>
            </a:xfrm>
            <a:custGeom>
              <a:avLst/>
              <a:gdLst>
                <a:gd name="T0" fmla="*/ 54434105 w 151"/>
                <a:gd name="T1" fmla="*/ 40279202 h 162"/>
                <a:gd name="T2" fmla="*/ 39838732 w 151"/>
                <a:gd name="T3" fmla="*/ 33359680 h 162"/>
                <a:gd name="T4" fmla="*/ 25917866 w 151"/>
                <a:gd name="T5" fmla="*/ 30229622 h 162"/>
                <a:gd name="T6" fmla="*/ 15921322 w 151"/>
                <a:gd name="T7" fmla="*/ 25653823 h 162"/>
                <a:gd name="T8" fmla="*/ 13920517 w 151"/>
                <a:gd name="T9" fmla="*/ 20213198 h 162"/>
                <a:gd name="T10" fmla="*/ 17375132 w 151"/>
                <a:gd name="T11" fmla="*/ 12819894 h 162"/>
                <a:gd name="T12" fmla="*/ 28220335 w 151"/>
                <a:gd name="T13" fmla="*/ 9689300 h 162"/>
                <a:gd name="T14" fmla="*/ 40189731 w 151"/>
                <a:gd name="T15" fmla="*/ 12819894 h 162"/>
                <a:gd name="T16" fmla="*/ 44768855 w 151"/>
                <a:gd name="T17" fmla="*/ 22018697 h 162"/>
                <a:gd name="T18" fmla="*/ 56025349 w 151"/>
                <a:gd name="T19" fmla="*/ 22018697 h 162"/>
                <a:gd name="T20" fmla="*/ 48657554 w 151"/>
                <a:gd name="T21" fmla="*/ 6265581 h 162"/>
                <a:gd name="T22" fmla="*/ 28994503 w 151"/>
                <a:gd name="T23" fmla="*/ 0 h 162"/>
                <a:gd name="T24" fmla="*/ 14749278 w 151"/>
                <a:gd name="T25" fmla="*/ 2778673 h 162"/>
                <a:gd name="T26" fmla="*/ 5428481 w 151"/>
                <a:gd name="T27" fmla="*/ 10879372 h 162"/>
                <a:gd name="T28" fmla="*/ 2302530 w 151"/>
                <a:gd name="T29" fmla="*/ 21657556 h 162"/>
                <a:gd name="T30" fmla="*/ 6865611 w 151"/>
                <a:gd name="T31" fmla="*/ 33663759 h 162"/>
                <a:gd name="T32" fmla="*/ 22791966 w 151"/>
                <a:gd name="T33" fmla="*/ 41104035 h 162"/>
                <a:gd name="T34" fmla="*/ 33584764 w 151"/>
                <a:gd name="T35" fmla="*/ 43676397 h 162"/>
                <a:gd name="T36" fmla="*/ 43589951 w 151"/>
                <a:gd name="T37" fmla="*/ 48023524 h 162"/>
                <a:gd name="T38" fmla="*/ 47219899 w 151"/>
                <a:gd name="T39" fmla="*/ 54226704 h 162"/>
                <a:gd name="T40" fmla="*/ 42964838 w 151"/>
                <a:gd name="T41" fmla="*/ 61932938 h 162"/>
                <a:gd name="T42" fmla="*/ 42142936 w 151"/>
                <a:gd name="T43" fmla="*/ 62797940 h 162"/>
                <a:gd name="T44" fmla="*/ 55564629 w 151"/>
                <a:gd name="T45" fmla="*/ 62797940 h 162"/>
                <a:gd name="T46" fmla="*/ 58329709 w 151"/>
                <a:gd name="T47" fmla="*/ 51569557 h 162"/>
                <a:gd name="T48" fmla="*/ 54434105 w 151"/>
                <a:gd name="T49" fmla="*/ 40279202 h 162"/>
                <a:gd name="T50" fmla="*/ 13618820 w 151"/>
                <a:gd name="T51" fmla="*/ 58452470 h 162"/>
                <a:gd name="T52" fmla="*/ 11618362 w 151"/>
                <a:gd name="T53" fmla="*/ 50793255 h 162"/>
                <a:gd name="T54" fmla="*/ 0 w 151"/>
                <a:gd name="T55" fmla="*/ 50793255 h 162"/>
                <a:gd name="T56" fmla="*/ 3125951 w 151"/>
                <a:gd name="T57" fmla="*/ 62448931 h 162"/>
                <a:gd name="T58" fmla="*/ 3125951 w 151"/>
                <a:gd name="T59" fmla="*/ 62797940 h 162"/>
                <a:gd name="T60" fmla="*/ 17726141 w 151"/>
                <a:gd name="T61" fmla="*/ 62797940 h 162"/>
                <a:gd name="T62" fmla="*/ 13618820 w 151"/>
                <a:gd name="T63" fmla="*/ 58452470 h 16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1"/>
                <a:gd name="T97" fmla="*/ 0 h 162"/>
                <a:gd name="T98" fmla="*/ 151 w 151"/>
                <a:gd name="T99" fmla="*/ 162 h 16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1" h="162">
                  <a:moveTo>
                    <a:pt x="141" y="104"/>
                  </a:moveTo>
                  <a:cubicBezTo>
                    <a:pt x="134" y="97"/>
                    <a:pt x="121" y="91"/>
                    <a:pt x="103" y="86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55" y="75"/>
                    <a:pt x="46" y="71"/>
                    <a:pt x="41" y="66"/>
                  </a:cubicBezTo>
                  <a:cubicBezTo>
                    <a:pt x="38" y="62"/>
                    <a:pt x="36" y="58"/>
                    <a:pt x="36" y="52"/>
                  </a:cubicBezTo>
                  <a:cubicBezTo>
                    <a:pt x="36" y="44"/>
                    <a:pt x="39" y="38"/>
                    <a:pt x="45" y="33"/>
                  </a:cubicBezTo>
                  <a:cubicBezTo>
                    <a:pt x="51" y="28"/>
                    <a:pt x="61" y="25"/>
                    <a:pt x="73" y="25"/>
                  </a:cubicBezTo>
                  <a:cubicBezTo>
                    <a:pt x="87" y="25"/>
                    <a:pt x="97" y="28"/>
                    <a:pt x="104" y="33"/>
                  </a:cubicBezTo>
                  <a:cubicBezTo>
                    <a:pt x="111" y="39"/>
                    <a:pt x="115" y="47"/>
                    <a:pt x="116" y="57"/>
                  </a:cubicBezTo>
                  <a:cubicBezTo>
                    <a:pt x="145" y="57"/>
                    <a:pt x="145" y="57"/>
                    <a:pt x="145" y="57"/>
                  </a:cubicBezTo>
                  <a:cubicBezTo>
                    <a:pt x="145" y="40"/>
                    <a:pt x="138" y="27"/>
                    <a:pt x="126" y="16"/>
                  </a:cubicBezTo>
                  <a:cubicBezTo>
                    <a:pt x="114" y="5"/>
                    <a:pt x="97" y="0"/>
                    <a:pt x="75" y="0"/>
                  </a:cubicBezTo>
                  <a:cubicBezTo>
                    <a:pt x="61" y="0"/>
                    <a:pt x="49" y="2"/>
                    <a:pt x="38" y="7"/>
                  </a:cubicBezTo>
                  <a:cubicBezTo>
                    <a:pt x="28" y="12"/>
                    <a:pt x="20" y="19"/>
                    <a:pt x="14" y="28"/>
                  </a:cubicBezTo>
                  <a:cubicBezTo>
                    <a:pt x="9" y="37"/>
                    <a:pt x="6" y="47"/>
                    <a:pt x="6" y="56"/>
                  </a:cubicBezTo>
                  <a:cubicBezTo>
                    <a:pt x="6" y="69"/>
                    <a:pt x="10" y="79"/>
                    <a:pt x="18" y="87"/>
                  </a:cubicBezTo>
                  <a:cubicBezTo>
                    <a:pt x="25" y="95"/>
                    <a:pt x="39" y="102"/>
                    <a:pt x="59" y="106"/>
                  </a:cubicBezTo>
                  <a:cubicBezTo>
                    <a:pt x="87" y="113"/>
                    <a:pt x="87" y="113"/>
                    <a:pt x="87" y="113"/>
                  </a:cubicBezTo>
                  <a:cubicBezTo>
                    <a:pt x="99" y="116"/>
                    <a:pt x="108" y="120"/>
                    <a:pt x="113" y="124"/>
                  </a:cubicBezTo>
                  <a:cubicBezTo>
                    <a:pt x="119" y="128"/>
                    <a:pt x="122" y="133"/>
                    <a:pt x="122" y="140"/>
                  </a:cubicBezTo>
                  <a:cubicBezTo>
                    <a:pt x="122" y="148"/>
                    <a:pt x="118" y="154"/>
                    <a:pt x="111" y="160"/>
                  </a:cubicBezTo>
                  <a:cubicBezTo>
                    <a:pt x="110" y="161"/>
                    <a:pt x="110" y="161"/>
                    <a:pt x="109" y="162"/>
                  </a:cubicBezTo>
                  <a:cubicBezTo>
                    <a:pt x="144" y="162"/>
                    <a:pt x="144" y="162"/>
                    <a:pt x="144" y="162"/>
                  </a:cubicBezTo>
                  <a:cubicBezTo>
                    <a:pt x="149" y="153"/>
                    <a:pt x="151" y="143"/>
                    <a:pt x="151" y="133"/>
                  </a:cubicBezTo>
                  <a:cubicBezTo>
                    <a:pt x="151" y="122"/>
                    <a:pt x="148" y="112"/>
                    <a:pt x="141" y="104"/>
                  </a:cubicBezTo>
                  <a:close/>
                  <a:moveTo>
                    <a:pt x="35" y="151"/>
                  </a:moveTo>
                  <a:cubicBezTo>
                    <a:pt x="32" y="145"/>
                    <a:pt x="30" y="139"/>
                    <a:pt x="30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1" y="143"/>
                    <a:pt x="4" y="153"/>
                    <a:pt x="8" y="161"/>
                  </a:cubicBezTo>
                  <a:cubicBezTo>
                    <a:pt x="8" y="161"/>
                    <a:pt x="8" y="161"/>
                    <a:pt x="8" y="162"/>
                  </a:cubicBezTo>
                  <a:cubicBezTo>
                    <a:pt x="46" y="162"/>
                    <a:pt x="46" y="162"/>
                    <a:pt x="46" y="162"/>
                  </a:cubicBezTo>
                  <a:cubicBezTo>
                    <a:pt x="41" y="159"/>
                    <a:pt x="38" y="155"/>
                    <a:pt x="35" y="151"/>
                  </a:cubicBez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56" name="Freeform 154"/>
            <p:cNvSpPr>
              <a:spLocks/>
            </p:cNvSpPr>
            <p:nvPr/>
          </p:nvSpPr>
          <p:spPr bwMode="auto">
            <a:xfrm>
              <a:off x="1501" y="3467"/>
              <a:ext cx="402" cy="382"/>
            </a:xfrm>
            <a:custGeom>
              <a:avLst/>
              <a:gdLst>
                <a:gd name="T0" fmla="*/ 6878376 w 170"/>
                <a:gd name="T1" fmla="*/ 62797940 h 162"/>
                <a:gd name="T2" fmla="*/ 25159832 w 170"/>
                <a:gd name="T3" fmla="*/ 62797940 h 162"/>
                <a:gd name="T4" fmla="*/ 18644472 w 170"/>
                <a:gd name="T5" fmla="*/ 57685997 h 162"/>
                <a:gd name="T6" fmla="*/ 12503285 w 170"/>
                <a:gd name="T7" fmla="*/ 37622034 h 162"/>
                <a:gd name="T8" fmla="*/ 18644472 w 170"/>
                <a:gd name="T9" fmla="*/ 17431556 h 162"/>
                <a:gd name="T10" fmla="*/ 34340793 w 170"/>
                <a:gd name="T11" fmla="*/ 10512515 h 162"/>
                <a:gd name="T12" fmla="*/ 49737176 w 170"/>
                <a:gd name="T13" fmla="*/ 17431556 h 162"/>
                <a:gd name="T14" fmla="*/ 55734436 w 170"/>
                <a:gd name="T15" fmla="*/ 37622034 h 162"/>
                <a:gd name="T16" fmla="*/ 49737176 w 170"/>
                <a:gd name="T17" fmla="*/ 57685997 h 162"/>
                <a:gd name="T18" fmla="*/ 43234871 w 170"/>
                <a:gd name="T19" fmla="*/ 62797940 h 162"/>
                <a:gd name="T20" fmla="*/ 61386438 w 170"/>
                <a:gd name="T21" fmla="*/ 62797940 h 162"/>
                <a:gd name="T22" fmla="*/ 62251918 w 170"/>
                <a:gd name="T23" fmla="*/ 61932938 h 162"/>
                <a:gd name="T24" fmla="*/ 66646561 w 170"/>
                <a:gd name="T25" fmla="*/ 52270465 h 162"/>
                <a:gd name="T26" fmla="*/ 68757635 w 170"/>
                <a:gd name="T27" fmla="*/ 37622034 h 162"/>
                <a:gd name="T28" fmla="*/ 64628403 w 170"/>
                <a:gd name="T29" fmla="*/ 17756610 h 162"/>
                <a:gd name="T30" fmla="*/ 52492025 w 170"/>
                <a:gd name="T31" fmla="*/ 4613765 h 162"/>
                <a:gd name="T32" fmla="*/ 34340793 w 170"/>
                <a:gd name="T33" fmla="*/ 0 h 162"/>
                <a:gd name="T34" fmla="*/ 8894612 w 170"/>
                <a:gd name="T35" fmla="*/ 10512515 h 162"/>
                <a:gd name="T36" fmla="*/ 0 w 170"/>
                <a:gd name="T37" fmla="*/ 37622034 h 162"/>
                <a:gd name="T38" fmla="*/ 4122205 w 170"/>
                <a:gd name="T39" fmla="*/ 58187044 h 162"/>
                <a:gd name="T40" fmla="*/ 6878376 w 170"/>
                <a:gd name="T41" fmla="*/ 62797940 h 1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0"/>
                <a:gd name="T64" fmla="*/ 0 h 162"/>
                <a:gd name="T65" fmla="*/ 170 w 170"/>
                <a:gd name="T66" fmla="*/ 162 h 1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0" h="162">
                  <a:moveTo>
                    <a:pt x="17" y="162"/>
                  </a:moveTo>
                  <a:cubicBezTo>
                    <a:pt x="62" y="162"/>
                    <a:pt x="62" y="162"/>
                    <a:pt x="62" y="162"/>
                  </a:cubicBezTo>
                  <a:cubicBezTo>
                    <a:pt x="56" y="159"/>
                    <a:pt x="51" y="155"/>
                    <a:pt x="46" y="149"/>
                  </a:cubicBezTo>
                  <a:cubicBezTo>
                    <a:pt x="36" y="138"/>
                    <a:pt x="31" y="120"/>
                    <a:pt x="31" y="97"/>
                  </a:cubicBezTo>
                  <a:cubicBezTo>
                    <a:pt x="31" y="74"/>
                    <a:pt x="36" y="57"/>
                    <a:pt x="46" y="45"/>
                  </a:cubicBezTo>
                  <a:cubicBezTo>
                    <a:pt x="56" y="33"/>
                    <a:pt x="69" y="27"/>
                    <a:pt x="85" y="27"/>
                  </a:cubicBezTo>
                  <a:cubicBezTo>
                    <a:pt x="100" y="27"/>
                    <a:pt x="113" y="33"/>
                    <a:pt x="123" y="45"/>
                  </a:cubicBezTo>
                  <a:cubicBezTo>
                    <a:pt x="133" y="57"/>
                    <a:pt x="138" y="74"/>
                    <a:pt x="138" y="97"/>
                  </a:cubicBezTo>
                  <a:cubicBezTo>
                    <a:pt x="138" y="120"/>
                    <a:pt x="133" y="138"/>
                    <a:pt x="123" y="149"/>
                  </a:cubicBezTo>
                  <a:cubicBezTo>
                    <a:pt x="118" y="155"/>
                    <a:pt x="113" y="159"/>
                    <a:pt x="107" y="162"/>
                  </a:cubicBezTo>
                  <a:cubicBezTo>
                    <a:pt x="152" y="162"/>
                    <a:pt x="152" y="162"/>
                    <a:pt x="152" y="162"/>
                  </a:cubicBezTo>
                  <a:cubicBezTo>
                    <a:pt x="153" y="161"/>
                    <a:pt x="153" y="160"/>
                    <a:pt x="154" y="160"/>
                  </a:cubicBezTo>
                  <a:cubicBezTo>
                    <a:pt x="158" y="153"/>
                    <a:pt x="162" y="144"/>
                    <a:pt x="165" y="135"/>
                  </a:cubicBezTo>
                  <a:cubicBezTo>
                    <a:pt x="168" y="123"/>
                    <a:pt x="170" y="110"/>
                    <a:pt x="170" y="97"/>
                  </a:cubicBezTo>
                  <a:cubicBezTo>
                    <a:pt x="170" y="78"/>
                    <a:pt x="166" y="61"/>
                    <a:pt x="160" y="46"/>
                  </a:cubicBezTo>
                  <a:cubicBezTo>
                    <a:pt x="153" y="31"/>
                    <a:pt x="143" y="20"/>
                    <a:pt x="130" y="12"/>
                  </a:cubicBezTo>
                  <a:cubicBezTo>
                    <a:pt x="117" y="4"/>
                    <a:pt x="102" y="0"/>
                    <a:pt x="85" y="0"/>
                  </a:cubicBezTo>
                  <a:cubicBezTo>
                    <a:pt x="58" y="0"/>
                    <a:pt x="37" y="9"/>
                    <a:pt x="22" y="27"/>
                  </a:cubicBezTo>
                  <a:cubicBezTo>
                    <a:pt x="7" y="44"/>
                    <a:pt x="0" y="68"/>
                    <a:pt x="0" y="97"/>
                  </a:cubicBezTo>
                  <a:cubicBezTo>
                    <a:pt x="0" y="117"/>
                    <a:pt x="3" y="135"/>
                    <a:pt x="10" y="150"/>
                  </a:cubicBezTo>
                  <a:cubicBezTo>
                    <a:pt x="12" y="154"/>
                    <a:pt x="15" y="158"/>
                    <a:pt x="17" y="162"/>
                  </a:cubicBez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57" name="Freeform 155"/>
            <p:cNvSpPr>
              <a:spLocks/>
            </p:cNvSpPr>
            <p:nvPr/>
          </p:nvSpPr>
          <p:spPr bwMode="auto">
            <a:xfrm>
              <a:off x="1986" y="3467"/>
              <a:ext cx="351" cy="382"/>
            </a:xfrm>
            <a:custGeom>
              <a:avLst/>
              <a:gdLst>
                <a:gd name="T0" fmla="*/ 11824811 w 149"/>
                <a:gd name="T1" fmla="*/ 62797940 h 162"/>
                <a:gd name="T2" fmla="*/ 11824811 w 149"/>
                <a:gd name="T3" fmla="*/ 34138029 h 162"/>
                <a:gd name="T4" fmla="*/ 12647324 w 149"/>
                <a:gd name="T5" fmla="*/ 26005744 h 162"/>
                <a:gd name="T6" fmla="*/ 16028903 w 149"/>
                <a:gd name="T7" fmla="*/ 18261383 h 162"/>
                <a:gd name="T8" fmla="*/ 22228041 w 149"/>
                <a:gd name="T9" fmla="*/ 12819894 h 162"/>
                <a:gd name="T10" fmla="*/ 30955065 w 149"/>
                <a:gd name="T11" fmla="*/ 10512515 h 162"/>
                <a:gd name="T12" fmla="*/ 38864875 w 149"/>
                <a:gd name="T13" fmla="*/ 12819894 h 162"/>
                <a:gd name="T14" fmla="*/ 43628476 w 149"/>
                <a:gd name="T15" fmla="*/ 17756610 h 162"/>
                <a:gd name="T16" fmla="*/ 45064511 w 149"/>
                <a:gd name="T17" fmla="*/ 28284301 h 162"/>
                <a:gd name="T18" fmla="*/ 45064511 w 149"/>
                <a:gd name="T19" fmla="*/ 62797940 h 162"/>
                <a:gd name="T20" fmla="*/ 56889305 w 149"/>
                <a:gd name="T21" fmla="*/ 62797940 h 162"/>
                <a:gd name="T22" fmla="*/ 56889305 w 149"/>
                <a:gd name="T23" fmla="*/ 27456399 h 162"/>
                <a:gd name="T24" fmla="*/ 56073595 w 149"/>
                <a:gd name="T25" fmla="*/ 15954902 h 162"/>
                <a:gd name="T26" fmla="*/ 52689296 w 149"/>
                <a:gd name="T27" fmla="*/ 8572089 h 162"/>
                <a:gd name="T28" fmla="*/ 45410769 w 149"/>
                <a:gd name="T29" fmla="*/ 2305620 h 162"/>
                <a:gd name="T30" fmla="*/ 34054882 w 149"/>
                <a:gd name="T31" fmla="*/ 0 h 162"/>
                <a:gd name="T32" fmla="*/ 24002626 w 149"/>
                <a:gd name="T33" fmla="*/ 1478741 h 162"/>
                <a:gd name="T34" fmla="*/ 16028903 w 149"/>
                <a:gd name="T35" fmla="*/ 6552180 h 162"/>
                <a:gd name="T36" fmla="*/ 11009143 w 149"/>
                <a:gd name="T37" fmla="*/ 11994916 h 162"/>
                <a:gd name="T38" fmla="*/ 11009143 w 149"/>
                <a:gd name="T39" fmla="*/ 2305620 h 162"/>
                <a:gd name="T40" fmla="*/ 0 w 149"/>
                <a:gd name="T41" fmla="*/ 2305620 h 162"/>
                <a:gd name="T42" fmla="*/ 0 w 149"/>
                <a:gd name="T43" fmla="*/ 62797940 h 162"/>
                <a:gd name="T44" fmla="*/ 11824811 w 149"/>
                <a:gd name="T45" fmla="*/ 62797940 h 1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9"/>
                <a:gd name="T70" fmla="*/ 0 h 162"/>
                <a:gd name="T71" fmla="*/ 149 w 149"/>
                <a:gd name="T72" fmla="*/ 162 h 16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9" h="162">
                  <a:moveTo>
                    <a:pt x="31" y="162"/>
                  </a:moveTo>
                  <a:cubicBezTo>
                    <a:pt x="31" y="88"/>
                    <a:pt x="31" y="88"/>
                    <a:pt x="31" y="88"/>
                  </a:cubicBezTo>
                  <a:cubicBezTo>
                    <a:pt x="31" y="79"/>
                    <a:pt x="32" y="72"/>
                    <a:pt x="33" y="67"/>
                  </a:cubicBezTo>
                  <a:cubicBezTo>
                    <a:pt x="35" y="60"/>
                    <a:pt x="37" y="53"/>
                    <a:pt x="42" y="47"/>
                  </a:cubicBezTo>
                  <a:cubicBezTo>
                    <a:pt x="46" y="41"/>
                    <a:pt x="51" y="36"/>
                    <a:pt x="58" y="33"/>
                  </a:cubicBezTo>
                  <a:cubicBezTo>
                    <a:pt x="65" y="29"/>
                    <a:pt x="73" y="27"/>
                    <a:pt x="81" y="27"/>
                  </a:cubicBezTo>
                  <a:cubicBezTo>
                    <a:pt x="89" y="27"/>
                    <a:pt x="96" y="29"/>
                    <a:pt x="102" y="33"/>
                  </a:cubicBezTo>
                  <a:cubicBezTo>
                    <a:pt x="108" y="36"/>
                    <a:pt x="112" y="41"/>
                    <a:pt x="114" y="46"/>
                  </a:cubicBezTo>
                  <a:cubicBezTo>
                    <a:pt x="117" y="52"/>
                    <a:pt x="118" y="61"/>
                    <a:pt x="118" y="73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49" y="71"/>
                    <a:pt x="149" y="71"/>
                    <a:pt x="149" y="71"/>
                  </a:cubicBezTo>
                  <a:cubicBezTo>
                    <a:pt x="149" y="58"/>
                    <a:pt x="148" y="48"/>
                    <a:pt x="147" y="41"/>
                  </a:cubicBezTo>
                  <a:cubicBezTo>
                    <a:pt x="145" y="34"/>
                    <a:pt x="142" y="28"/>
                    <a:pt x="138" y="22"/>
                  </a:cubicBezTo>
                  <a:cubicBezTo>
                    <a:pt x="133" y="16"/>
                    <a:pt x="127" y="11"/>
                    <a:pt x="119" y="6"/>
                  </a:cubicBezTo>
                  <a:cubicBezTo>
                    <a:pt x="110" y="2"/>
                    <a:pt x="100" y="0"/>
                    <a:pt x="89" y="0"/>
                  </a:cubicBezTo>
                  <a:cubicBezTo>
                    <a:pt x="80" y="0"/>
                    <a:pt x="71" y="1"/>
                    <a:pt x="63" y="4"/>
                  </a:cubicBezTo>
                  <a:cubicBezTo>
                    <a:pt x="55" y="7"/>
                    <a:pt x="48" y="12"/>
                    <a:pt x="42" y="17"/>
                  </a:cubicBezTo>
                  <a:cubicBezTo>
                    <a:pt x="38" y="20"/>
                    <a:pt x="34" y="25"/>
                    <a:pt x="29" y="3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162"/>
                    <a:pt x="0" y="162"/>
                    <a:pt x="0" y="162"/>
                  </a:cubicBezTo>
                  <a:lnTo>
                    <a:pt x="31" y="162"/>
                  </a:ln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58" name="Freeform 156"/>
            <p:cNvSpPr>
              <a:spLocks noEditPoints="1"/>
            </p:cNvSpPr>
            <p:nvPr/>
          </p:nvSpPr>
          <p:spPr bwMode="auto">
            <a:xfrm>
              <a:off x="2628" y="3467"/>
              <a:ext cx="397" cy="382"/>
            </a:xfrm>
            <a:custGeom>
              <a:avLst/>
              <a:gdLst>
                <a:gd name="T0" fmla="*/ 46362660 w 168"/>
                <a:gd name="T1" fmla="*/ 61322153 h 162"/>
                <a:gd name="T2" fmla="*/ 44000715 w 168"/>
                <a:gd name="T3" fmla="*/ 62797940 h 162"/>
                <a:gd name="T4" fmla="*/ 60774620 w 168"/>
                <a:gd name="T5" fmla="*/ 62797940 h 162"/>
                <a:gd name="T6" fmla="*/ 61246197 w 168"/>
                <a:gd name="T7" fmla="*/ 62448931 h 162"/>
                <a:gd name="T8" fmla="*/ 66073461 w 168"/>
                <a:gd name="T9" fmla="*/ 50442735 h 162"/>
                <a:gd name="T10" fmla="*/ 54034739 w 168"/>
                <a:gd name="T11" fmla="*/ 50442735 h 162"/>
                <a:gd name="T12" fmla="*/ 46362660 w 168"/>
                <a:gd name="T13" fmla="*/ 61322153 h 162"/>
                <a:gd name="T14" fmla="*/ 66073461 w 168"/>
                <a:gd name="T15" fmla="*/ 25653823 h 162"/>
                <a:gd name="T16" fmla="*/ 60464362 w 168"/>
                <a:gd name="T17" fmla="*/ 11994916 h 162"/>
                <a:gd name="T18" fmla="*/ 49301244 w 168"/>
                <a:gd name="T19" fmla="*/ 3135015 h 162"/>
                <a:gd name="T20" fmla="*/ 34388603 w 168"/>
                <a:gd name="T21" fmla="*/ 0 h 162"/>
                <a:gd name="T22" fmla="*/ 9942924 w 168"/>
                <a:gd name="T23" fmla="*/ 10049595 h 162"/>
                <a:gd name="T24" fmla="*/ 0 w 168"/>
                <a:gd name="T25" fmla="*/ 37973976 h 162"/>
                <a:gd name="T26" fmla="*/ 4094774 w 168"/>
                <a:gd name="T27" fmla="*/ 57362077 h 162"/>
                <a:gd name="T28" fmla="*/ 7314345 w 168"/>
                <a:gd name="T29" fmla="*/ 62797940 h 162"/>
                <a:gd name="T30" fmla="*/ 24870528 w 168"/>
                <a:gd name="T31" fmla="*/ 62797940 h 162"/>
                <a:gd name="T32" fmla="*/ 23224954 w 168"/>
                <a:gd name="T33" fmla="*/ 61581039 h 162"/>
                <a:gd name="T34" fmla="*/ 16041841 w 168"/>
                <a:gd name="T35" fmla="*/ 53875205 h 162"/>
                <a:gd name="T36" fmla="*/ 13548634 w 168"/>
                <a:gd name="T37" fmla="*/ 41870508 h 162"/>
                <a:gd name="T38" fmla="*/ 67224792 w 168"/>
                <a:gd name="T39" fmla="*/ 41870508 h 162"/>
                <a:gd name="T40" fmla="*/ 66073461 w 168"/>
                <a:gd name="T41" fmla="*/ 25653823 h 162"/>
                <a:gd name="T42" fmla="*/ 13548634 w 168"/>
                <a:gd name="T43" fmla="*/ 32181413 h 162"/>
                <a:gd name="T44" fmla="*/ 20492641 w 168"/>
                <a:gd name="T45" fmla="*/ 16230091 h 162"/>
                <a:gd name="T46" fmla="*/ 34388603 w 168"/>
                <a:gd name="T47" fmla="*/ 10512515 h 162"/>
                <a:gd name="T48" fmla="*/ 48426041 w 168"/>
                <a:gd name="T49" fmla="*/ 15954902 h 162"/>
                <a:gd name="T50" fmla="*/ 54393514 w 168"/>
                <a:gd name="T51" fmla="*/ 32181413 h 162"/>
                <a:gd name="T52" fmla="*/ 13548634 w 168"/>
                <a:gd name="T53" fmla="*/ 32181413 h 16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68"/>
                <a:gd name="T82" fmla="*/ 0 h 162"/>
                <a:gd name="T83" fmla="*/ 168 w 168"/>
                <a:gd name="T84" fmla="*/ 162 h 16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68" h="162">
                  <a:moveTo>
                    <a:pt x="116" y="158"/>
                  </a:moveTo>
                  <a:cubicBezTo>
                    <a:pt x="114" y="160"/>
                    <a:pt x="112" y="161"/>
                    <a:pt x="110" y="162"/>
                  </a:cubicBezTo>
                  <a:cubicBezTo>
                    <a:pt x="152" y="162"/>
                    <a:pt x="152" y="162"/>
                    <a:pt x="152" y="162"/>
                  </a:cubicBezTo>
                  <a:cubicBezTo>
                    <a:pt x="152" y="161"/>
                    <a:pt x="153" y="161"/>
                    <a:pt x="153" y="161"/>
                  </a:cubicBezTo>
                  <a:cubicBezTo>
                    <a:pt x="158" y="153"/>
                    <a:pt x="162" y="143"/>
                    <a:pt x="165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0" y="143"/>
                    <a:pt x="123" y="153"/>
                    <a:pt x="116" y="158"/>
                  </a:cubicBezTo>
                  <a:close/>
                  <a:moveTo>
                    <a:pt x="165" y="66"/>
                  </a:moveTo>
                  <a:cubicBezTo>
                    <a:pt x="163" y="52"/>
                    <a:pt x="158" y="41"/>
                    <a:pt x="151" y="31"/>
                  </a:cubicBezTo>
                  <a:cubicBezTo>
                    <a:pt x="144" y="21"/>
                    <a:pt x="135" y="13"/>
                    <a:pt x="123" y="8"/>
                  </a:cubicBezTo>
                  <a:cubicBezTo>
                    <a:pt x="112" y="3"/>
                    <a:pt x="99" y="0"/>
                    <a:pt x="86" y="0"/>
                  </a:cubicBezTo>
                  <a:cubicBezTo>
                    <a:pt x="62" y="0"/>
                    <a:pt x="41" y="9"/>
                    <a:pt x="25" y="26"/>
                  </a:cubicBezTo>
                  <a:cubicBezTo>
                    <a:pt x="8" y="44"/>
                    <a:pt x="0" y="68"/>
                    <a:pt x="0" y="98"/>
                  </a:cubicBezTo>
                  <a:cubicBezTo>
                    <a:pt x="0" y="117"/>
                    <a:pt x="3" y="133"/>
                    <a:pt x="10" y="148"/>
                  </a:cubicBezTo>
                  <a:cubicBezTo>
                    <a:pt x="12" y="153"/>
                    <a:pt x="15" y="157"/>
                    <a:pt x="18" y="162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1" y="161"/>
                    <a:pt x="59" y="160"/>
                    <a:pt x="58" y="159"/>
                  </a:cubicBezTo>
                  <a:cubicBezTo>
                    <a:pt x="50" y="155"/>
                    <a:pt x="44" y="148"/>
                    <a:pt x="40" y="139"/>
                  </a:cubicBezTo>
                  <a:cubicBezTo>
                    <a:pt x="36" y="130"/>
                    <a:pt x="34" y="120"/>
                    <a:pt x="34" y="108"/>
                  </a:cubicBezTo>
                  <a:cubicBezTo>
                    <a:pt x="168" y="108"/>
                    <a:pt x="168" y="108"/>
                    <a:pt x="168" y="108"/>
                  </a:cubicBezTo>
                  <a:cubicBezTo>
                    <a:pt x="168" y="88"/>
                    <a:pt x="167" y="74"/>
                    <a:pt x="165" y="66"/>
                  </a:cubicBezTo>
                  <a:close/>
                  <a:moveTo>
                    <a:pt x="34" y="83"/>
                  </a:moveTo>
                  <a:cubicBezTo>
                    <a:pt x="35" y="65"/>
                    <a:pt x="41" y="52"/>
                    <a:pt x="51" y="42"/>
                  </a:cubicBezTo>
                  <a:cubicBezTo>
                    <a:pt x="60" y="32"/>
                    <a:pt x="72" y="27"/>
                    <a:pt x="86" y="27"/>
                  </a:cubicBezTo>
                  <a:cubicBezTo>
                    <a:pt x="101" y="27"/>
                    <a:pt x="112" y="32"/>
                    <a:pt x="121" y="41"/>
                  </a:cubicBezTo>
                  <a:cubicBezTo>
                    <a:pt x="130" y="51"/>
                    <a:pt x="135" y="65"/>
                    <a:pt x="136" y="83"/>
                  </a:cubicBezTo>
                  <a:lnTo>
                    <a:pt x="34" y="83"/>
                  </a:ln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59" name="Freeform 157"/>
            <p:cNvSpPr>
              <a:spLocks/>
            </p:cNvSpPr>
            <p:nvPr/>
          </p:nvSpPr>
          <p:spPr bwMode="auto">
            <a:xfrm>
              <a:off x="3110" y="3467"/>
              <a:ext cx="352" cy="382"/>
            </a:xfrm>
            <a:custGeom>
              <a:avLst/>
              <a:gdLst>
                <a:gd name="T0" fmla="*/ 12268745 w 149"/>
                <a:gd name="T1" fmla="*/ 62797940 h 162"/>
                <a:gd name="T2" fmla="*/ 12268745 w 149"/>
                <a:gd name="T3" fmla="*/ 34138029 h 162"/>
                <a:gd name="T4" fmla="*/ 13151684 w 149"/>
                <a:gd name="T5" fmla="*/ 26005744 h 162"/>
                <a:gd name="T6" fmla="*/ 16703650 w 149"/>
                <a:gd name="T7" fmla="*/ 18261383 h 162"/>
                <a:gd name="T8" fmla="*/ 23114708 w 149"/>
                <a:gd name="T9" fmla="*/ 12819894 h 162"/>
                <a:gd name="T10" fmla="*/ 32183516 w 149"/>
                <a:gd name="T11" fmla="*/ 10512515 h 162"/>
                <a:gd name="T12" fmla="*/ 40613382 w 149"/>
                <a:gd name="T13" fmla="*/ 12819894 h 162"/>
                <a:gd name="T14" fmla="*/ 45910630 w 149"/>
                <a:gd name="T15" fmla="*/ 17756610 h 162"/>
                <a:gd name="T16" fmla="*/ 47046978 w 149"/>
                <a:gd name="T17" fmla="*/ 28284301 h 162"/>
                <a:gd name="T18" fmla="*/ 47046978 w 149"/>
                <a:gd name="T19" fmla="*/ 62797940 h 162"/>
                <a:gd name="T20" fmla="*/ 59414626 w 149"/>
                <a:gd name="T21" fmla="*/ 62797940 h 162"/>
                <a:gd name="T22" fmla="*/ 59414626 w 149"/>
                <a:gd name="T23" fmla="*/ 27456399 h 162"/>
                <a:gd name="T24" fmla="*/ 58531710 w 149"/>
                <a:gd name="T25" fmla="*/ 15954902 h 162"/>
                <a:gd name="T26" fmla="*/ 54963437 w 149"/>
                <a:gd name="T27" fmla="*/ 8572089 h 162"/>
                <a:gd name="T28" fmla="*/ 47416531 w 149"/>
                <a:gd name="T29" fmla="*/ 2305620 h 162"/>
                <a:gd name="T30" fmla="*/ 35422107 w 149"/>
                <a:gd name="T31" fmla="*/ 0 h 162"/>
                <a:gd name="T32" fmla="*/ 25149951 w 149"/>
                <a:gd name="T33" fmla="*/ 1478741 h 162"/>
                <a:gd name="T34" fmla="*/ 16703650 w 149"/>
                <a:gd name="T35" fmla="*/ 6552180 h 162"/>
                <a:gd name="T36" fmla="*/ 11641254 w 149"/>
                <a:gd name="T37" fmla="*/ 11994916 h 162"/>
                <a:gd name="T38" fmla="*/ 11641254 w 149"/>
                <a:gd name="T39" fmla="*/ 2305620 h 162"/>
                <a:gd name="T40" fmla="*/ 0 w 149"/>
                <a:gd name="T41" fmla="*/ 2305620 h 162"/>
                <a:gd name="T42" fmla="*/ 0 w 149"/>
                <a:gd name="T43" fmla="*/ 62797940 h 162"/>
                <a:gd name="T44" fmla="*/ 12268745 w 149"/>
                <a:gd name="T45" fmla="*/ 62797940 h 1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9"/>
                <a:gd name="T70" fmla="*/ 0 h 162"/>
                <a:gd name="T71" fmla="*/ 149 w 149"/>
                <a:gd name="T72" fmla="*/ 162 h 16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9" h="162">
                  <a:moveTo>
                    <a:pt x="31" y="162"/>
                  </a:moveTo>
                  <a:cubicBezTo>
                    <a:pt x="31" y="88"/>
                    <a:pt x="31" y="88"/>
                    <a:pt x="31" y="88"/>
                  </a:cubicBezTo>
                  <a:cubicBezTo>
                    <a:pt x="31" y="79"/>
                    <a:pt x="32" y="72"/>
                    <a:pt x="33" y="67"/>
                  </a:cubicBezTo>
                  <a:cubicBezTo>
                    <a:pt x="35" y="60"/>
                    <a:pt x="38" y="53"/>
                    <a:pt x="42" y="47"/>
                  </a:cubicBezTo>
                  <a:cubicBezTo>
                    <a:pt x="46" y="41"/>
                    <a:pt x="51" y="36"/>
                    <a:pt x="58" y="33"/>
                  </a:cubicBezTo>
                  <a:cubicBezTo>
                    <a:pt x="65" y="29"/>
                    <a:pt x="73" y="27"/>
                    <a:pt x="81" y="27"/>
                  </a:cubicBezTo>
                  <a:cubicBezTo>
                    <a:pt x="90" y="27"/>
                    <a:pt x="96" y="29"/>
                    <a:pt x="102" y="33"/>
                  </a:cubicBezTo>
                  <a:cubicBezTo>
                    <a:pt x="108" y="36"/>
                    <a:pt x="112" y="41"/>
                    <a:pt x="115" y="46"/>
                  </a:cubicBezTo>
                  <a:cubicBezTo>
                    <a:pt x="117" y="52"/>
                    <a:pt x="118" y="61"/>
                    <a:pt x="118" y="73"/>
                  </a:cubicBezTo>
                  <a:cubicBezTo>
                    <a:pt x="118" y="162"/>
                    <a:pt x="118" y="162"/>
                    <a:pt x="118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49" y="71"/>
                    <a:pt x="149" y="71"/>
                    <a:pt x="149" y="71"/>
                  </a:cubicBezTo>
                  <a:cubicBezTo>
                    <a:pt x="149" y="58"/>
                    <a:pt x="148" y="48"/>
                    <a:pt x="147" y="41"/>
                  </a:cubicBezTo>
                  <a:cubicBezTo>
                    <a:pt x="145" y="34"/>
                    <a:pt x="142" y="28"/>
                    <a:pt x="138" y="22"/>
                  </a:cubicBezTo>
                  <a:cubicBezTo>
                    <a:pt x="134" y="16"/>
                    <a:pt x="127" y="11"/>
                    <a:pt x="119" y="6"/>
                  </a:cubicBezTo>
                  <a:cubicBezTo>
                    <a:pt x="111" y="2"/>
                    <a:pt x="101" y="0"/>
                    <a:pt x="89" y="0"/>
                  </a:cubicBezTo>
                  <a:cubicBezTo>
                    <a:pt x="80" y="0"/>
                    <a:pt x="71" y="1"/>
                    <a:pt x="63" y="4"/>
                  </a:cubicBezTo>
                  <a:cubicBezTo>
                    <a:pt x="55" y="7"/>
                    <a:pt x="48" y="12"/>
                    <a:pt x="42" y="17"/>
                  </a:cubicBezTo>
                  <a:cubicBezTo>
                    <a:pt x="38" y="20"/>
                    <a:pt x="34" y="25"/>
                    <a:pt x="29" y="3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162"/>
                    <a:pt x="0" y="162"/>
                    <a:pt x="0" y="162"/>
                  </a:cubicBezTo>
                  <a:lnTo>
                    <a:pt x="31" y="162"/>
                  </a:ln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60" name="Freeform 158"/>
            <p:cNvSpPr>
              <a:spLocks/>
            </p:cNvSpPr>
            <p:nvPr/>
          </p:nvSpPr>
          <p:spPr bwMode="auto">
            <a:xfrm>
              <a:off x="3526" y="3358"/>
              <a:ext cx="200" cy="491"/>
            </a:xfrm>
            <a:custGeom>
              <a:avLst/>
              <a:gdLst>
                <a:gd name="T0" fmla="*/ 9407828 w 85"/>
                <a:gd name="T1" fmla="*/ 77869696 h 208"/>
                <a:gd name="T2" fmla="*/ 9407828 w 85"/>
                <a:gd name="T3" fmla="*/ 81916094 h 208"/>
                <a:gd name="T4" fmla="*/ 22494979 w 85"/>
                <a:gd name="T5" fmla="*/ 81916094 h 208"/>
                <a:gd name="T6" fmla="*/ 22494979 w 85"/>
                <a:gd name="T7" fmla="*/ 81549793 h 208"/>
                <a:gd name="T8" fmla="*/ 21075664 w 85"/>
                <a:gd name="T9" fmla="*/ 77236993 h 208"/>
                <a:gd name="T10" fmla="*/ 21075664 w 85"/>
                <a:gd name="T11" fmla="*/ 30386328 h 208"/>
                <a:gd name="T12" fmla="*/ 31904819 w 85"/>
                <a:gd name="T13" fmla="*/ 30386328 h 208"/>
                <a:gd name="T14" fmla="*/ 31904819 w 85"/>
                <a:gd name="T15" fmla="*/ 20506372 h 208"/>
                <a:gd name="T16" fmla="*/ 21075664 w 85"/>
                <a:gd name="T17" fmla="*/ 20506372 h 208"/>
                <a:gd name="T18" fmla="*/ 21075664 w 85"/>
                <a:gd name="T19" fmla="*/ 0 h 208"/>
                <a:gd name="T20" fmla="*/ 9407828 w 85"/>
                <a:gd name="T21" fmla="*/ 0 h 208"/>
                <a:gd name="T22" fmla="*/ 9407828 w 85"/>
                <a:gd name="T23" fmla="*/ 20506372 h 208"/>
                <a:gd name="T24" fmla="*/ 0 w 85"/>
                <a:gd name="T25" fmla="*/ 20506372 h 208"/>
                <a:gd name="T26" fmla="*/ 0 w 85"/>
                <a:gd name="T27" fmla="*/ 30386328 h 208"/>
                <a:gd name="T28" fmla="*/ 9407828 w 85"/>
                <a:gd name="T29" fmla="*/ 30386328 h 208"/>
                <a:gd name="T30" fmla="*/ 9407828 w 85"/>
                <a:gd name="T31" fmla="*/ 77869696 h 2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5"/>
                <a:gd name="T49" fmla="*/ 0 h 208"/>
                <a:gd name="T50" fmla="*/ 85 w 85"/>
                <a:gd name="T51" fmla="*/ 208 h 20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5" h="208">
                  <a:moveTo>
                    <a:pt x="25" y="198"/>
                  </a:moveTo>
                  <a:cubicBezTo>
                    <a:pt x="25" y="201"/>
                    <a:pt x="25" y="205"/>
                    <a:pt x="25" y="208"/>
                  </a:cubicBezTo>
                  <a:cubicBezTo>
                    <a:pt x="60" y="208"/>
                    <a:pt x="60" y="208"/>
                    <a:pt x="60" y="208"/>
                  </a:cubicBezTo>
                  <a:cubicBezTo>
                    <a:pt x="60" y="208"/>
                    <a:pt x="60" y="207"/>
                    <a:pt x="60" y="207"/>
                  </a:cubicBezTo>
                  <a:cubicBezTo>
                    <a:pt x="57" y="205"/>
                    <a:pt x="56" y="201"/>
                    <a:pt x="56" y="196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85" y="77"/>
                    <a:pt x="85" y="77"/>
                    <a:pt x="85" y="77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5" y="77"/>
                    <a:pt x="25" y="77"/>
                    <a:pt x="25" y="77"/>
                  </a:cubicBezTo>
                  <a:lnTo>
                    <a:pt x="25" y="198"/>
                  </a:ln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61" name="Freeform 159"/>
            <p:cNvSpPr>
              <a:spLocks/>
            </p:cNvSpPr>
            <p:nvPr/>
          </p:nvSpPr>
          <p:spPr bwMode="auto">
            <a:xfrm>
              <a:off x="2387" y="3358"/>
              <a:ext cx="201" cy="491"/>
            </a:xfrm>
            <a:custGeom>
              <a:avLst/>
              <a:gdLst>
                <a:gd name="T0" fmla="*/ 10124590 w 85"/>
                <a:gd name="T1" fmla="*/ 77869696 h 208"/>
                <a:gd name="T2" fmla="*/ 10420668 w 85"/>
                <a:gd name="T3" fmla="*/ 81916094 h 208"/>
                <a:gd name="T4" fmla="*/ 24306407 w 85"/>
                <a:gd name="T5" fmla="*/ 81916094 h 208"/>
                <a:gd name="T6" fmla="*/ 24306407 w 85"/>
                <a:gd name="T7" fmla="*/ 81549793 h 208"/>
                <a:gd name="T8" fmla="*/ 22557949 w 85"/>
                <a:gd name="T9" fmla="*/ 77236993 h 208"/>
                <a:gd name="T10" fmla="*/ 22557949 w 85"/>
                <a:gd name="T11" fmla="*/ 30386328 h 208"/>
                <a:gd name="T12" fmla="*/ 34340793 w 85"/>
                <a:gd name="T13" fmla="*/ 30386328 h 208"/>
                <a:gd name="T14" fmla="*/ 34340793 w 85"/>
                <a:gd name="T15" fmla="*/ 20506372 h 208"/>
                <a:gd name="T16" fmla="*/ 22557949 w 85"/>
                <a:gd name="T17" fmla="*/ 20506372 h 208"/>
                <a:gd name="T18" fmla="*/ 22557949 w 85"/>
                <a:gd name="T19" fmla="*/ 0 h 208"/>
                <a:gd name="T20" fmla="*/ 10124590 w 85"/>
                <a:gd name="T21" fmla="*/ 0 h 208"/>
                <a:gd name="T22" fmla="*/ 10124590 w 85"/>
                <a:gd name="T23" fmla="*/ 20506372 h 208"/>
                <a:gd name="T24" fmla="*/ 0 w 85"/>
                <a:gd name="T25" fmla="*/ 20506372 h 208"/>
                <a:gd name="T26" fmla="*/ 0 w 85"/>
                <a:gd name="T27" fmla="*/ 30386328 h 208"/>
                <a:gd name="T28" fmla="*/ 10124590 w 85"/>
                <a:gd name="T29" fmla="*/ 30386328 h 208"/>
                <a:gd name="T30" fmla="*/ 10124590 w 85"/>
                <a:gd name="T31" fmla="*/ 77869696 h 2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5"/>
                <a:gd name="T49" fmla="*/ 0 h 208"/>
                <a:gd name="T50" fmla="*/ 85 w 85"/>
                <a:gd name="T51" fmla="*/ 208 h 20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5" h="208">
                  <a:moveTo>
                    <a:pt x="25" y="198"/>
                  </a:moveTo>
                  <a:cubicBezTo>
                    <a:pt x="25" y="201"/>
                    <a:pt x="25" y="205"/>
                    <a:pt x="26" y="208"/>
                  </a:cubicBezTo>
                  <a:cubicBezTo>
                    <a:pt x="60" y="208"/>
                    <a:pt x="60" y="208"/>
                    <a:pt x="60" y="208"/>
                  </a:cubicBezTo>
                  <a:cubicBezTo>
                    <a:pt x="60" y="208"/>
                    <a:pt x="60" y="207"/>
                    <a:pt x="60" y="207"/>
                  </a:cubicBezTo>
                  <a:cubicBezTo>
                    <a:pt x="57" y="205"/>
                    <a:pt x="56" y="201"/>
                    <a:pt x="56" y="196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85" y="77"/>
                    <a:pt x="85" y="77"/>
                    <a:pt x="85" y="77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25" y="77"/>
                    <a:pt x="25" y="77"/>
                    <a:pt x="25" y="77"/>
                  </a:cubicBezTo>
                  <a:lnTo>
                    <a:pt x="25" y="198"/>
                  </a:lnTo>
                  <a:close/>
                </a:path>
              </a:pathLst>
            </a:custGeom>
            <a:gradFill rotWithShape="1">
              <a:gsLst>
                <a:gs pos="0">
                  <a:srgbClr val="3D75AD"/>
                </a:gs>
                <a:gs pos="100000">
                  <a:srgbClr val="4788C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6150" name="Freeform 160"/>
          <p:cNvSpPr>
            <a:spLocks noEditPoints="1"/>
          </p:cNvSpPr>
          <p:nvPr/>
        </p:nvSpPr>
        <p:spPr bwMode="auto">
          <a:xfrm>
            <a:off x="871538" y="1725613"/>
            <a:ext cx="434975" cy="409575"/>
          </a:xfrm>
          <a:custGeom>
            <a:avLst/>
            <a:gdLst>
              <a:gd name="T0" fmla="*/ 2147483647 w 337"/>
              <a:gd name="T1" fmla="*/ 2147483647 h 315"/>
              <a:gd name="T2" fmla="*/ 2147483647 w 337"/>
              <a:gd name="T3" fmla="*/ 2147483647 h 315"/>
              <a:gd name="T4" fmla="*/ 2147483647 w 337"/>
              <a:gd name="T5" fmla="*/ 2147483647 h 315"/>
              <a:gd name="T6" fmla="*/ 2147483647 w 337"/>
              <a:gd name="T7" fmla="*/ 2147483647 h 315"/>
              <a:gd name="T8" fmla="*/ 2147483647 w 337"/>
              <a:gd name="T9" fmla="*/ 2147483647 h 315"/>
              <a:gd name="T10" fmla="*/ 2147483647 w 337"/>
              <a:gd name="T11" fmla="*/ 2147483647 h 315"/>
              <a:gd name="T12" fmla="*/ 2147483647 w 337"/>
              <a:gd name="T13" fmla="*/ 2147483647 h 315"/>
              <a:gd name="T14" fmla="*/ 2147483647 w 337"/>
              <a:gd name="T15" fmla="*/ 2147483647 h 315"/>
              <a:gd name="T16" fmla="*/ 2147483647 w 337"/>
              <a:gd name="T17" fmla="*/ 2147483647 h 315"/>
              <a:gd name="T18" fmla="*/ 2147483647 w 337"/>
              <a:gd name="T19" fmla="*/ 0 h 315"/>
              <a:gd name="T20" fmla="*/ 2147483647 w 337"/>
              <a:gd name="T21" fmla="*/ 2147483647 h 315"/>
              <a:gd name="T22" fmla="*/ 2147483647 w 337"/>
              <a:gd name="T23" fmla="*/ 2147483647 h 315"/>
              <a:gd name="T24" fmla="*/ 0 w 337"/>
              <a:gd name="T25" fmla="*/ 2147483647 h 315"/>
              <a:gd name="T26" fmla="*/ 2147483647 w 337"/>
              <a:gd name="T27" fmla="*/ 2147483647 h 315"/>
              <a:gd name="T28" fmla="*/ 2147483647 w 337"/>
              <a:gd name="T29" fmla="*/ 2147483647 h 315"/>
              <a:gd name="T30" fmla="*/ 2147483647 w 337"/>
              <a:gd name="T31" fmla="*/ 2147483647 h 315"/>
              <a:gd name="T32" fmla="*/ 2147483647 w 337"/>
              <a:gd name="T33" fmla="*/ 2147483647 h 315"/>
              <a:gd name="T34" fmla="*/ 2147483647 w 337"/>
              <a:gd name="T35" fmla="*/ 2147483647 h 315"/>
              <a:gd name="T36" fmla="*/ 2147483647 w 337"/>
              <a:gd name="T37" fmla="*/ 2147483647 h 315"/>
              <a:gd name="T38" fmla="*/ 2147483647 w 337"/>
              <a:gd name="T39" fmla="*/ 2147483647 h 315"/>
              <a:gd name="T40" fmla="*/ 2147483647 w 337"/>
              <a:gd name="T41" fmla="*/ 2147483647 h 315"/>
              <a:gd name="T42" fmla="*/ 2147483647 w 337"/>
              <a:gd name="T43" fmla="*/ 2147483647 h 315"/>
              <a:gd name="T44" fmla="*/ 2147483647 w 337"/>
              <a:gd name="T45" fmla="*/ 2147483647 h 31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37"/>
              <a:gd name="T70" fmla="*/ 0 h 315"/>
              <a:gd name="T71" fmla="*/ 337 w 337"/>
              <a:gd name="T72" fmla="*/ 315 h 31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37" h="315">
                <a:moveTo>
                  <a:pt x="287" y="255"/>
                </a:moveTo>
                <a:cubicBezTo>
                  <a:pt x="283" y="279"/>
                  <a:pt x="275" y="299"/>
                  <a:pt x="262" y="315"/>
                </a:cubicBezTo>
                <a:cubicBezTo>
                  <a:pt x="319" y="315"/>
                  <a:pt x="319" y="315"/>
                  <a:pt x="319" y="315"/>
                </a:cubicBezTo>
                <a:cubicBezTo>
                  <a:pt x="328" y="298"/>
                  <a:pt x="334" y="278"/>
                  <a:pt x="337" y="255"/>
                </a:cubicBezTo>
                <a:lnTo>
                  <a:pt x="287" y="255"/>
                </a:lnTo>
                <a:close/>
                <a:moveTo>
                  <a:pt x="284" y="123"/>
                </a:moveTo>
                <a:cubicBezTo>
                  <a:pt x="334" y="123"/>
                  <a:pt x="334" y="123"/>
                  <a:pt x="334" y="123"/>
                </a:cubicBezTo>
                <a:cubicBezTo>
                  <a:pt x="331" y="100"/>
                  <a:pt x="324" y="81"/>
                  <a:pt x="314" y="65"/>
                </a:cubicBezTo>
                <a:cubicBezTo>
                  <a:pt x="300" y="44"/>
                  <a:pt x="280" y="27"/>
                  <a:pt x="257" y="17"/>
                </a:cubicBezTo>
                <a:cubicBezTo>
                  <a:pt x="233" y="6"/>
                  <a:pt x="207" y="0"/>
                  <a:pt x="179" y="0"/>
                </a:cubicBezTo>
                <a:cubicBezTo>
                  <a:pt x="143" y="0"/>
                  <a:pt x="112" y="8"/>
                  <a:pt x="85" y="24"/>
                </a:cubicBezTo>
                <a:cubicBezTo>
                  <a:pt x="57" y="40"/>
                  <a:pt x="36" y="64"/>
                  <a:pt x="22" y="96"/>
                </a:cubicBezTo>
                <a:cubicBezTo>
                  <a:pt x="7" y="127"/>
                  <a:pt x="0" y="163"/>
                  <a:pt x="0" y="204"/>
                </a:cubicBezTo>
                <a:cubicBezTo>
                  <a:pt x="0" y="235"/>
                  <a:pt x="5" y="264"/>
                  <a:pt x="14" y="291"/>
                </a:cubicBezTo>
                <a:cubicBezTo>
                  <a:pt x="17" y="299"/>
                  <a:pt x="21" y="307"/>
                  <a:pt x="25" y="315"/>
                </a:cubicBezTo>
                <a:cubicBezTo>
                  <a:pt x="87" y="315"/>
                  <a:pt x="87" y="315"/>
                  <a:pt x="87" y="315"/>
                </a:cubicBezTo>
                <a:cubicBezTo>
                  <a:pt x="64" y="288"/>
                  <a:pt x="52" y="250"/>
                  <a:pt x="52" y="201"/>
                </a:cubicBezTo>
                <a:cubicBezTo>
                  <a:pt x="52" y="168"/>
                  <a:pt x="57" y="140"/>
                  <a:pt x="68" y="117"/>
                </a:cubicBezTo>
                <a:cubicBezTo>
                  <a:pt x="80" y="93"/>
                  <a:pt x="95" y="75"/>
                  <a:pt x="114" y="63"/>
                </a:cubicBezTo>
                <a:cubicBezTo>
                  <a:pt x="133" y="51"/>
                  <a:pt x="155" y="45"/>
                  <a:pt x="180" y="45"/>
                </a:cubicBezTo>
                <a:cubicBezTo>
                  <a:pt x="199" y="45"/>
                  <a:pt x="216" y="49"/>
                  <a:pt x="231" y="56"/>
                </a:cubicBezTo>
                <a:cubicBezTo>
                  <a:pt x="246" y="64"/>
                  <a:pt x="258" y="74"/>
                  <a:pt x="267" y="86"/>
                </a:cubicBezTo>
                <a:cubicBezTo>
                  <a:pt x="274" y="95"/>
                  <a:pt x="280" y="108"/>
                  <a:pt x="284" y="1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6151" name="Line 139"/>
          <p:cNvSpPr>
            <a:spLocks noChangeShapeType="1"/>
          </p:cNvSpPr>
          <p:nvPr/>
        </p:nvSpPr>
        <p:spPr bwMode="auto">
          <a:xfrm flipH="1">
            <a:off x="338138" y="2120900"/>
            <a:ext cx="8693150" cy="0"/>
          </a:xfrm>
          <a:prstGeom prst="line">
            <a:avLst/>
          </a:prstGeom>
          <a:noFill/>
          <a:ln w="28575">
            <a:solidFill>
              <a:srgbClr val="4788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Ins="36000"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8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DAS </a:t>
            </a:r>
            <a:r>
              <a:rPr lang="ko-KR" altLang="en-US" dirty="0" smtClean="0"/>
              <a:t>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2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Domain Admin Server(DAS) </a:t>
            </a:r>
            <a:r>
              <a:rPr lang="ko-KR" altLang="en-US" dirty="0" smtClean="0">
                <a:solidFill>
                  <a:schemeClr val="tx1"/>
                </a:solidFill>
              </a:rPr>
              <a:t>시작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 Domain Admin Server(DAS) </a:t>
            </a:r>
            <a:r>
              <a:rPr lang="ko-KR" altLang="en-US" dirty="0" smtClean="0">
                <a:solidFill>
                  <a:schemeClr val="tx1"/>
                </a:solidFill>
              </a:rPr>
              <a:t>종료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3236375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dsboot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***************************************************************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JEUS Home         : 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  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Java Vendor       : Sun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Added Java Option :   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***************************************************************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+ 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usr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/java/jdk1.6.0_30/bin/java -server -Xmx512m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Xbootclasspath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/p:/home/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/jeus7/lib/system/extension.jar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classpath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 lib/system/jeus-launcher.jar:/home/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/jeus7/lib/system/xalan.jar:/home/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system/jaxb-impl.jar:/home/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/jeus7/lib/system/woodstox-core-asl.jar:/home/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/jeus7/lib/system/xml_resource.jar: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…..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…..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16:15:15][2] [adminServer-1] [SERVER-0248] The JEUS server is RUNNING.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16:15:15][2] [adminServer-1] [SERVER-0401] The elapsed time to start: 6593ms.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16:15:15][2] [launcher-10] [Launcher-0034] The server[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initialization completed successfully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: 18864].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16:15:15][0] [launcher-1] [Launcher-0040]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Successfully started the server. The server state is now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기동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직사각형 8"/>
          <p:cNvSpPr/>
          <p:nvPr/>
        </p:nvSpPr>
        <p:spPr bwMode="auto">
          <a:xfrm>
            <a:off x="360000" y="4736750"/>
            <a:ext cx="8352000" cy="840307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dsdown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Attempting to connect to 192.168.XX.XX:9736.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connection has been established to Domain Administration Server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in the domain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The server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has been shut down successfully.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종료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NodeManager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직사각형 10"/>
          <p:cNvSpPr/>
          <p:nvPr/>
        </p:nvSpPr>
        <p:spPr bwMode="auto">
          <a:xfrm>
            <a:off x="360000" y="1080000"/>
            <a:ext cx="8352000" cy="45360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nmboot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[1]     18110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백그라운드로 실행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60000" y="3050955"/>
            <a:ext cx="8352000" cy="5184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nmdown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Succeed to stop the node manager.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종료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1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NodeManager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시작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NodeManager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360000" y="1614384"/>
            <a:ext cx="8352000" cy="1005185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/logs&gt;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cat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JeusNodeManager.log|more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[2014.08.11 13:02:57][2] [nodemanager-1] [NodeManager-0101] The node manager is starting.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[2014.08.11 13:02:57][2] [nodemanager-1] [NodeManager-0102] Initializing the node manager configuration.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[2014.08.11 13:02:57][2] [nodemanager-1] [NodeManager-0108] Beginning to listen: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localhost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/127.0.0.1:7730.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[2014.08.11 13:02:57][2] [nodemanager-9] [NodeManager-0109]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Processing the request......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기동 된 상태</a:t>
            </a: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Managed Server </a:t>
            </a:r>
            <a:r>
              <a:rPr lang="ko-KR" altLang="en-US" dirty="0" smtClean="0"/>
              <a:t>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  <a:r>
              <a:rPr lang="en-US" altLang="ko-KR" dirty="0" smtClean="0"/>
              <a:t>(1/3)</a:t>
            </a:r>
            <a:endParaRPr lang="ko-KR" alt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2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Managed Server(MS) </a:t>
            </a:r>
            <a:r>
              <a:rPr lang="ko-KR" altLang="en-US" dirty="0" smtClean="0">
                <a:solidFill>
                  <a:schemeClr val="tx1"/>
                </a:solidFill>
              </a:rPr>
              <a:t>시작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스크립트로 기동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DAS</a:t>
            </a:r>
            <a:r>
              <a:rPr lang="ko-KR" altLang="en-US" dirty="0" smtClean="0">
                <a:solidFill>
                  <a:schemeClr val="tx1"/>
                </a:solidFill>
              </a:rPr>
              <a:t>를 통해서 기동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직사각형 9"/>
          <p:cNvSpPr/>
          <p:nvPr/>
        </p:nvSpPr>
        <p:spPr bwMode="auto">
          <a:xfrm>
            <a:off x="375456" y="1387557"/>
            <a:ext cx="8352000" cy="325135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msboot_server1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***************************************************************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JEUS Home         : 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  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JEUS Base Port    :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Java Vendor       : Sun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Added Java Option :   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***************************************************************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+ 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usr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/java/jdk1.6.0_30/bin/java -server -Xmx512m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Xbootclasspath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/p:/home/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/jeus7/lib/system/extension.jar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classpath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/jeus7/lib/system/jeus-launcher.jar:/home/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/jeus7/lib/system/xalan.jar:/home/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system/jaxb-impl.jar:/home/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/jeus7/lib/system/woodstox-core-asl.jar:/home/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/jeus7/lib/system/xml_resource.jar: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…..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…..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16:35:44][2] [server1-1] [SERVER-0401] The elapsed time to start: 9003ms.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16:35:44][2] [launcher-10] [Launcher-0034] The server[server1] initialization completed successfully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: 21097].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[2014.08.06 16:35:44][0] [launcher-1] [Launcher-0040]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Successfully started the server. The server state is now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기동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375456" y="5027082"/>
            <a:ext cx="8352000" cy="135067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dsa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Attempting to connect to 192.168.XX.XX:9736.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connection has been established to Domain Administration Server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in the domain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JEUS7 Administration Tool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 view help, use the 'help'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startserver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사전에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기동되어 있어야 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The server [server1] was successfully started.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기동 된 상태</a:t>
            </a: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Managed Server </a:t>
            </a:r>
            <a:r>
              <a:rPr lang="ko-KR" altLang="en-US" dirty="0" smtClean="0"/>
              <a:t>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  <a:r>
              <a:rPr lang="en-US" altLang="ko-KR" dirty="0" smtClean="0"/>
              <a:t>(2/3)</a:t>
            </a:r>
            <a:endParaRPr lang="ko-KR" alt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2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Managed Server(MS) </a:t>
            </a:r>
            <a:r>
              <a:rPr lang="ko-KR" altLang="en-US" dirty="0" smtClean="0">
                <a:solidFill>
                  <a:schemeClr val="tx1"/>
                </a:solidFill>
              </a:rPr>
              <a:t>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스크립트로 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DAS</a:t>
            </a:r>
            <a:r>
              <a:rPr lang="ko-KR" altLang="en-US" dirty="0" smtClean="0">
                <a:solidFill>
                  <a:schemeClr val="tx1"/>
                </a:solidFill>
              </a:rPr>
              <a:t>를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통해서 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직사각형 9"/>
          <p:cNvSpPr/>
          <p:nvPr/>
        </p:nvSpPr>
        <p:spPr bwMode="auto">
          <a:xfrm>
            <a:off x="375456" y="1386001"/>
            <a:ext cx="8352000" cy="81109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msdown_server1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Attempting to connect to 192.168.XX.XX:9936.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connection has been established to the managed server server1 in the domain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The server [server1] has been shut down successfully.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종료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375456" y="2824128"/>
            <a:ext cx="8352000" cy="1354172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dsa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Attempting to connect to 192.168.XX.XX:9736.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connection has been established to Domain Administration Server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in the domain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JEUS7 Administration Tool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 view help, use the 'help'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stopserver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사전에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기동되어 있어야 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Server [server1] was successfully stopped.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종료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Managed Server </a:t>
            </a:r>
            <a:r>
              <a:rPr lang="ko-KR" altLang="en-US" dirty="0" smtClean="0"/>
              <a:t>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  <a:r>
              <a:rPr lang="en-US" altLang="ko-KR" dirty="0" smtClean="0"/>
              <a:t>(3/3)</a:t>
            </a:r>
            <a:endParaRPr lang="ko-KR" altLang="en-US" dirty="0" smtClean="0"/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직사각형 7"/>
          <p:cNvSpPr/>
          <p:nvPr/>
        </p:nvSpPr>
        <p:spPr bwMode="auto">
          <a:xfrm>
            <a:off x="375456" y="2572118"/>
            <a:ext cx="8352000" cy="9827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stopdomain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Stopping servers 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server1, server2, server3].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All managed servers in the domain were successfully stopped.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종료 된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Unable to shut down Domain Administration Server. To shutdown Domain Administration Server, use the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local-shutdown command instead. /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 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종료되지 않음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2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도메인 내 </a:t>
            </a:r>
            <a:r>
              <a:rPr lang="en-US" altLang="ko-KR" dirty="0" smtClean="0">
                <a:solidFill>
                  <a:schemeClr val="tx1"/>
                </a:solidFill>
              </a:rPr>
              <a:t>Managed Server(MS) </a:t>
            </a:r>
            <a:r>
              <a:rPr lang="ko-KR" altLang="en-US" dirty="0" smtClean="0">
                <a:solidFill>
                  <a:schemeClr val="tx1"/>
                </a:solidFill>
              </a:rPr>
              <a:t>전체 시작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ko-KR" altLang="en-US" dirty="0" smtClean="0">
                <a:solidFill>
                  <a:schemeClr val="tx1"/>
                </a:solidFill>
              </a:rPr>
              <a:t>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DAS</a:t>
            </a:r>
            <a:r>
              <a:rPr lang="ko-KR" altLang="en-US" dirty="0" smtClean="0">
                <a:solidFill>
                  <a:schemeClr val="tx1"/>
                </a:solidFill>
              </a:rPr>
              <a:t>를 통해서 시작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DAS</a:t>
            </a:r>
            <a:r>
              <a:rPr lang="ko-KR" altLang="en-US" dirty="0" smtClean="0">
                <a:solidFill>
                  <a:schemeClr val="tx1"/>
                </a:solidFill>
              </a:rPr>
              <a:t>를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통해서 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375456" y="1386001"/>
            <a:ext cx="8352000" cy="65869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startdomain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Starting servers [server1, server2, server3].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All managed servers in the domain have been successfully started.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 기동 된 상태</a:t>
            </a:r>
            <a:endParaRPr lang="en-US" altLang="ko-KR" sz="1200" b="1" dirty="0" err="1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윈도우 서비스로 기동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종료</a:t>
            </a:r>
          </a:p>
        </p:txBody>
      </p:sp>
      <p:cxnSp>
        <p:nvCxnSpPr>
          <p:cNvPr id="3" name="직선 화살표 연결선 2"/>
          <p:cNvCxnSpPr/>
          <p:nvPr/>
        </p:nvCxnSpPr>
        <p:spPr bwMode="auto">
          <a:xfrm>
            <a:off x="2379339" y="518307"/>
            <a:ext cx="914400" cy="914400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78091"/>
          </a:xfrm>
        </p:spPr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윈도우 서비스 등록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Clr>
                <a:srgbClr val="5F5F5F"/>
              </a:buClr>
            </a:pP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윈도우 서비스 삭제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>
              <a:buClr>
                <a:srgbClr val="5F5F5F"/>
              </a:buClr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360000" y="1080000"/>
            <a:ext cx="8352000" cy="12060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C:\TmaxSoft\JEUS7\bin&gt;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svcinstall.exe jeus.ini administrator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// JEUS_HOME/bin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디렉터리에서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svcinstall.exe jeus.ini [JEUS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계정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[JEUS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 Windows service installer Ver. 4.1.0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Copyright (c) 2014,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TmaxSoft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Co., Ltd.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 Service[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jeusservice-jeus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installed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2370474"/>
            <a:ext cx="7839075" cy="7239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723218" y="3107448"/>
            <a:ext cx="407906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서비스로 시작 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같이 기동됨 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1" name="Shape 20"/>
          <p:cNvCxnSpPr>
            <a:stCxn id="9219" idx="2"/>
          </p:cNvCxnSpPr>
          <p:nvPr/>
        </p:nvCxnSpPr>
        <p:spPr bwMode="auto">
          <a:xfrm rot="16200000" flipH="1">
            <a:off x="4447478" y="2926433"/>
            <a:ext cx="183408" cy="519289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2" name="직사각형 21"/>
          <p:cNvSpPr/>
          <p:nvPr/>
        </p:nvSpPr>
        <p:spPr bwMode="auto">
          <a:xfrm>
            <a:off x="360000" y="3928635"/>
            <a:ext cx="8352000" cy="121486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C:\TmaxSoft\JEUS7002\bin&gt;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svcremove.exe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JEUS_HOME/bin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디렉터리에서 실행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 Windows service remover Ver. 4.1.0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Copyright (c) 2014,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TmaxSoft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Co., Ltd.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Removing windows service '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'...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done.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397000" y="1462088"/>
            <a:ext cx="7408863" cy="755650"/>
          </a:xfrm>
          <a:ln w="9525"/>
        </p:spPr>
        <p:txBody>
          <a:bodyPr/>
          <a:lstStyle/>
          <a:p>
            <a:pPr eaLnBrk="1" hangingPunct="1"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기본 환경 설정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3553959"/>
          </a:xfrm>
          <a:ln w="9525"/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JEUS </a:t>
            </a:r>
            <a:r>
              <a:rPr lang="ko-KR" altLang="en-US" sz="1600" dirty="0" smtClean="0"/>
              <a:t>관리 툴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Node </a:t>
            </a:r>
            <a:r>
              <a:rPr lang="ko-KR" altLang="en-US" sz="1600" dirty="0" smtClean="0"/>
              <a:t>설정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MS </a:t>
            </a:r>
            <a:r>
              <a:rPr lang="ko-KR" altLang="en-US" sz="1600" dirty="0" smtClean="0"/>
              <a:t>설정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Cluster </a:t>
            </a:r>
            <a:r>
              <a:rPr lang="ko-KR" altLang="en-US" sz="1600" dirty="0" smtClean="0"/>
              <a:t>설정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Application </a:t>
            </a:r>
            <a:r>
              <a:rPr lang="ko-KR" altLang="en-US" sz="1600" dirty="0" smtClean="0"/>
              <a:t>설정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err="1" smtClean="0"/>
              <a:t>DataSource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설정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Session Clustering </a:t>
            </a:r>
            <a:r>
              <a:rPr lang="ko-KR" altLang="en-US" sz="1600" dirty="0" smtClean="0"/>
              <a:t>설정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직선 연결선 35"/>
          <p:cNvCxnSpPr/>
          <p:nvPr/>
        </p:nvCxnSpPr>
        <p:spPr bwMode="auto">
          <a:xfrm>
            <a:off x="2646007" y="5875913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JEUS </a:t>
            </a:r>
            <a:r>
              <a:rPr lang="ko-KR" altLang="en-US" dirty="0" smtClean="0"/>
              <a:t>관리 툴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4" y="782637"/>
            <a:ext cx="8956675" cy="982965"/>
          </a:xfrm>
        </p:spPr>
        <p:txBody>
          <a:bodyPr/>
          <a:lstStyle/>
          <a:p>
            <a:pPr algn="l"/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JEUS7</a:t>
            </a:r>
            <a:r>
              <a:rPr lang="ko-KR" altLang="en-US" dirty="0" smtClean="0">
                <a:solidFill>
                  <a:schemeClr val="tx1"/>
                </a:solidFill>
              </a:rPr>
              <a:t>에서는 환경파일 설정 시</a:t>
            </a:r>
            <a:r>
              <a:rPr lang="en-US" altLang="ko-KR" dirty="0" smtClean="0">
                <a:solidFill>
                  <a:schemeClr val="tx1"/>
                </a:solidFill>
              </a:rPr>
              <a:t> xml</a:t>
            </a:r>
            <a:r>
              <a:rPr lang="ko-KR" altLang="en-US" dirty="0" smtClean="0">
                <a:solidFill>
                  <a:schemeClr val="tx1"/>
                </a:solidFill>
              </a:rPr>
              <a:t>을 직접 수정하지 않고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관리자를 사용하는 것을 권장합니다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altLang="ko-KR" dirty="0" err="1" smtClean="0"/>
              <a:t>Webadmin</a:t>
            </a:r>
            <a:r>
              <a:rPr lang="en-US" altLang="ko-KR" dirty="0" smtClean="0"/>
              <a:t>	</a:t>
            </a:r>
          </a:p>
          <a:p>
            <a:pPr lvl="2"/>
            <a:r>
              <a:rPr lang="ko-KR" altLang="en-US" dirty="0" smtClean="0"/>
              <a:t>웹을 통해 </a:t>
            </a:r>
            <a:r>
              <a:rPr lang="en-US" altLang="ko-KR" dirty="0" smtClean="0"/>
              <a:t>JEUS</a:t>
            </a:r>
            <a:r>
              <a:rPr lang="ko-KR" altLang="en-US" dirty="0" smtClean="0"/>
              <a:t>를 관리하는 사용자 인터페이스로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가 기동되어 있어야 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접속 방법 </a:t>
            </a:r>
            <a:r>
              <a:rPr lang="en-US" altLang="ko-KR" dirty="0" smtClean="0"/>
              <a:t>- http://DAS IP:DAS PORT/</a:t>
            </a:r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</a:p>
          <a:p>
            <a:pPr lvl="3"/>
            <a:r>
              <a:rPr lang="en-US" altLang="ko-KR" dirty="0" smtClean="0"/>
              <a:t>[EX] http://192.168.XX.XX:9736/webadmin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761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992430"/>
            <a:ext cx="2762059" cy="136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61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2159" y="1992429"/>
            <a:ext cx="5505907" cy="36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직사각형 22"/>
          <p:cNvSpPr/>
          <p:nvPr/>
        </p:nvSpPr>
        <p:spPr bwMode="auto">
          <a:xfrm>
            <a:off x="1245204" y="2634198"/>
            <a:ext cx="907974" cy="2655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3454988" y="5243616"/>
            <a:ext cx="652462" cy="12454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52829" y="5175627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Read Only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모드 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78920" y="4985570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 서버의 현재 설정 확인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3454988" y="5069150"/>
            <a:ext cx="652462" cy="12454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761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1362" y="5957281"/>
            <a:ext cx="5504400" cy="52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직사각형 29"/>
          <p:cNvSpPr/>
          <p:nvPr/>
        </p:nvSpPr>
        <p:spPr bwMode="auto">
          <a:xfrm>
            <a:off x="3448638" y="6183647"/>
            <a:ext cx="652462" cy="12454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" name="꺾인 연결선 34"/>
          <p:cNvCxnSpPr>
            <a:stCxn id="25" idx="3"/>
            <a:endCxn id="30" idx="3"/>
          </p:cNvCxnSpPr>
          <p:nvPr/>
        </p:nvCxnSpPr>
        <p:spPr bwMode="auto">
          <a:xfrm flipH="1">
            <a:off x="4101100" y="5305887"/>
            <a:ext cx="6350" cy="940031"/>
          </a:xfrm>
          <a:prstGeom prst="bentConnector3">
            <a:avLst>
              <a:gd name="adj1" fmla="val -360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4282326" y="5621661"/>
            <a:ext cx="1383712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설정변경모드로 전환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78953" y="6103694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수정사항 도메인에 반영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3454988" y="6336529"/>
            <a:ext cx="652462" cy="12454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23230" y="6251970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수정사항 모두 취소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46952" y="2864225"/>
            <a:ext cx="1316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관리자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ID/PW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2224512" y="2634198"/>
            <a:ext cx="366288" cy="2655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4" name="꺾인 연결선 23"/>
          <p:cNvCxnSpPr>
            <a:stCxn id="21" idx="3"/>
          </p:cNvCxnSpPr>
          <p:nvPr/>
        </p:nvCxnSpPr>
        <p:spPr bwMode="auto">
          <a:xfrm>
            <a:off x="2590800" y="2766968"/>
            <a:ext cx="620238" cy="586423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JEUS </a:t>
            </a:r>
            <a:r>
              <a:rPr lang="ko-KR" altLang="en-US" dirty="0" smtClean="0"/>
              <a:t>관리 툴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78092"/>
          </a:xfrm>
        </p:spPr>
        <p:txBody>
          <a:bodyPr/>
          <a:lstStyle/>
          <a:p>
            <a:pPr lvl="1"/>
            <a:r>
              <a:rPr lang="en-US" altLang="ko-KR" dirty="0" err="1" smtClean="0"/>
              <a:t>jeusadmin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Command prompt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JEUS</a:t>
            </a:r>
            <a:r>
              <a:rPr lang="ko-KR" altLang="en-US" dirty="0" smtClean="0"/>
              <a:t>를</a:t>
            </a:r>
            <a:r>
              <a:rPr lang="en-US" altLang="ko-KR" dirty="0" smtClean="0"/>
              <a:t> </a:t>
            </a:r>
            <a:r>
              <a:rPr lang="ko-KR" altLang="en-US" dirty="0" smtClean="0"/>
              <a:t>관리하는데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jeusadmin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스크립트는 </a:t>
            </a:r>
            <a:r>
              <a:rPr lang="en-US" altLang="ko-KR" dirty="0" smtClean="0"/>
              <a:t>JEUS_HOME/bin </a:t>
            </a:r>
            <a:r>
              <a:rPr lang="ko-KR" altLang="en-US" dirty="0" smtClean="0"/>
              <a:t>디렉터리에 위치합니다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6" name="직사각형 5"/>
          <p:cNvSpPr/>
          <p:nvPr/>
        </p:nvSpPr>
        <p:spPr bwMode="auto">
          <a:xfrm>
            <a:off x="360000" y="1538774"/>
            <a:ext cx="8352000" cy="469057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36000" numCol="1" spcCol="360000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jeusadmin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서버에 접속하지 않은 상태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JEUS7 Administration Tool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 view help, use the 'help'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offline&gt;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dsa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접속한 상태로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기동되어 있어야 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Attempting to connect to 192.168.XX.XX:9736.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connection has been established to Domain Administration Server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in the domain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JEUS7 Administration Tool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 view help, use the 'help'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help modify-cluster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help [command name]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명령어 도움말 조회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nn-NO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ti -repeat 3 -interval 1 </a:t>
            </a:r>
            <a:r>
              <a:rPr lang="nn-NO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ti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명령어를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초 간격으로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번 실행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명령어 반복 수행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이전 명령어 재실행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모서리가 둥근 직사각형 4"/>
          <p:cNvSpPr/>
          <p:nvPr/>
        </p:nvSpPr>
        <p:spPr bwMode="auto">
          <a:xfrm>
            <a:off x="395637" y="2128356"/>
            <a:ext cx="575913" cy="18621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403981" y="3224398"/>
            <a:ext cx="2263019" cy="18872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3429000"/>
            <a:ext cx="41338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모서리가 둥근 직사각형 9"/>
          <p:cNvSpPr/>
          <p:nvPr/>
        </p:nvSpPr>
        <p:spPr bwMode="auto">
          <a:xfrm>
            <a:off x="942769" y="5404359"/>
            <a:ext cx="619332" cy="15048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422" y="5491486"/>
            <a:ext cx="2403222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설정변경 시 동적 반영되는 항목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5332" y="5092397"/>
            <a:ext cx="5562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7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0000" y="3050954"/>
            <a:ext cx="5554800" cy="173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Node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 Node </a:t>
            </a:r>
            <a:r>
              <a:rPr lang="ko-KR" altLang="en-US" dirty="0" smtClean="0">
                <a:solidFill>
                  <a:schemeClr val="tx1"/>
                </a:solidFill>
              </a:rPr>
              <a:t>추가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서버 모니터링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서버 프로세스 제어가 가능하도록 </a:t>
            </a:r>
            <a:r>
              <a:rPr lang="en-US" altLang="ko-KR" dirty="0" smtClean="0">
                <a:solidFill>
                  <a:schemeClr val="tx1"/>
                </a:solidFill>
              </a:rPr>
              <a:t>JAVA </a:t>
            </a:r>
            <a:r>
              <a:rPr lang="ko-KR" altLang="en-US" dirty="0" smtClean="0">
                <a:solidFill>
                  <a:schemeClr val="tx1"/>
                </a:solidFill>
              </a:rPr>
              <a:t>타입의 </a:t>
            </a:r>
            <a:r>
              <a:rPr lang="en-US" altLang="ko-KR" dirty="0" smtClean="0">
                <a:solidFill>
                  <a:schemeClr val="tx1"/>
                </a:solidFill>
              </a:rPr>
              <a:t>Node</a:t>
            </a:r>
            <a:r>
              <a:rPr lang="ko-KR" altLang="en-US" dirty="0" smtClean="0">
                <a:solidFill>
                  <a:schemeClr val="tx1"/>
                </a:solidFill>
              </a:rPr>
              <a:t>를 추가하는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r>
              <a:rPr lang="en-US" altLang="ko-KR" dirty="0" smtClean="0"/>
              <a:t>	</a:t>
            </a:r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1638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00" y="1618262"/>
            <a:ext cx="1880235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 bwMode="auto">
          <a:xfrm>
            <a:off x="405885" y="3691111"/>
            <a:ext cx="1803915" cy="23785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7718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0495" y="1538775"/>
            <a:ext cx="5554800" cy="127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 bwMode="auto">
          <a:xfrm>
            <a:off x="7714048" y="2379998"/>
            <a:ext cx="339904" cy="14169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4011103" y="4163041"/>
            <a:ext cx="1528562" cy="58680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2729400" y="5086638"/>
            <a:ext cx="453654" cy="15121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7386221" y="3897374"/>
            <a:ext cx="361357" cy="17903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6" name="직선 연결선 25"/>
          <p:cNvCxnSpPr/>
          <p:nvPr/>
        </p:nvCxnSpPr>
        <p:spPr bwMode="auto">
          <a:xfrm>
            <a:off x="2610495" y="2922077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꺾인 연결선 29"/>
          <p:cNvCxnSpPr>
            <a:stCxn id="7" idx="3"/>
            <a:endCxn id="477189" idx="1"/>
          </p:cNvCxnSpPr>
          <p:nvPr/>
        </p:nvCxnSpPr>
        <p:spPr bwMode="auto">
          <a:xfrm flipV="1">
            <a:off x="2209800" y="2176827"/>
            <a:ext cx="400695" cy="1633211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28246" y="3918089"/>
            <a:ext cx="2353529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Webadmin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메인 화면의 오른쪽 메뉴 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76448" y="463874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0" name="꺾인 연결선 39"/>
          <p:cNvCxnSpPr>
            <a:stCxn id="10" idx="3"/>
            <a:endCxn id="178177" idx="3"/>
          </p:cNvCxnSpPr>
          <p:nvPr/>
        </p:nvCxnSpPr>
        <p:spPr bwMode="auto">
          <a:xfrm>
            <a:off x="8053952" y="2450845"/>
            <a:ext cx="110848" cy="1467833"/>
          </a:xfrm>
          <a:prstGeom prst="bentConnector3">
            <a:avLst>
              <a:gd name="adj1" fmla="val 306228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4976448" y="5999706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68774" y="5016789"/>
            <a:ext cx="430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노드의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기본포트는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7730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이므로 해당 포트가 사용 중일 경우 변경필요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94952" y="4440492"/>
            <a:ext cx="1704313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속한 원격지 서버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IP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4"/>
          <p:cNvSpPr>
            <a:spLocks noGrp="1"/>
          </p:cNvSpPr>
          <p:nvPr>
            <p:ph type="ctrTitle"/>
          </p:nvPr>
        </p:nvSpPr>
        <p:spPr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>
                <a:solidFill>
                  <a:schemeClr val="bg1"/>
                </a:solidFill>
              </a:rPr>
              <a:t>Ⅰ</a:t>
            </a:r>
            <a:r>
              <a:rPr lang="en-US" altLang="ko-KR" smtClean="0"/>
              <a:t>    JEUS</a:t>
            </a:r>
            <a:endParaRPr smtClean="0">
              <a:ea typeface="맑은 고딕" pitchFamily="50" charset="-127"/>
            </a:endParaRPr>
          </a:p>
        </p:txBody>
      </p:sp>
      <p:sp>
        <p:nvSpPr>
          <p:cNvPr id="20" name="부제목 6"/>
          <p:cNvSpPr>
            <a:spLocks noGrp="1"/>
          </p:cNvSpPr>
          <p:nvPr>
            <p:ph type="subTitle" idx="1"/>
          </p:nvPr>
        </p:nvSpPr>
        <p:spPr>
          <a:xfrm>
            <a:off x="1472031" y="2294865"/>
            <a:ext cx="7107238" cy="3344862"/>
          </a:xfrm>
          <a:ln w="9525"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700" dirty="0" smtClean="0"/>
              <a:t>JEUS7 </a:t>
            </a:r>
            <a:r>
              <a:rPr lang="ko-KR" altLang="en-US" sz="1700" dirty="0" smtClean="0"/>
              <a:t>특징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700" dirty="0" smtClean="0"/>
              <a:t>구성요소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700" dirty="0" smtClean="0"/>
              <a:t>JEUS </a:t>
            </a:r>
            <a:r>
              <a:rPr lang="ko-KR" altLang="en-US" sz="1700" dirty="0" smtClean="0"/>
              <a:t>기동 종료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700" dirty="0" smtClean="0"/>
              <a:t>기</a:t>
            </a:r>
            <a:r>
              <a:rPr lang="ko-KR" altLang="en-US" sz="1700" dirty="0"/>
              <a:t>본 </a:t>
            </a:r>
            <a:r>
              <a:rPr lang="ko-KR" altLang="en-US" sz="1700" dirty="0" smtClean="0"/>
              <a:t>환경 설정</a:t>
            </a:r>
            <a:endParaRPr lang="en-US" altLang="ko-KR" sz="1700" dirty="0" smtClean="0"/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700" dirty="0" smtClean="0"/>
              <a:t>로</a:t>
            </a:r>
            <a:r>
              <a:rPr lang="ko-KR" altLang="en-US" sz="1700" dirty="0"/>
              <a:t>그 </a:t>
            </a:r>
            <a:r>
              <a:rPr lang="ko-KR" altLang="en-US" sz="1700" dirty="0" smtClean="0"/>
              <a:t>및 모니터링</a:t>
            </a:r>
            <a:endParaRPr lang="en-US" altLang="ko-KR" sz="1700" dirty="0" smtClean="0"/>
          </a:p>
        </p:txBody>
      </p:sp>
    </p:spTree>
    <p:extLst>
      <p:ext uri="{BB962C8B-B14F-4D97-AF65-F5344CB8AC3E}">
        <p14:creationId xmlns:p14="http://schemas.microsoft.com/office/powerpoint/2010/main" val="22586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Node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8" name="직사각형 7"/>
          <p:cNvSpPr/>
          <p:nvPr/>
        </p:nvSpPr>
        <p:spPr bwMode="auto">
          <a:xfrm>
            <a:off x="360000" y="1080000"/>
            <a:ext cx="8352000" cy="287287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7200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addjavanode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-host 192.168.XX.XX -port 7730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addjavanode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-host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속한 원격지 서버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IP] –port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포트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node 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was successfully added. </a:t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listnodes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노드리스트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modifyjavanode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-port 7731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modifyjavanode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-port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노드매니저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포트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JAVA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설정 수정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node 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was modified successfully. Check the results using "show-node“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rmnode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rmnode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JAVA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삭제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node 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was successfully removed. </a:t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413505" y="1916820"/>
            <a:ext cx="5229225" cy="952500"/>
            <a:chOff x="413505" y="1916820"/>
            <a:chExt cx="5229225" cy="9525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1916820"/>
              <a:ext cx="5229225" cy="95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모서리가 둥근 직사각형 5"/>
            <p:cNvSpPr/>
            <p:nvPr/>
          </p:nvSpPr>
          <p:spPr bwMode="auto">
            <a:xfrm>
              <a:off x="502507" y="2520247"/>
              <a:ext cx="3509750" cy="11627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841211"/>
            <a:ext cx="8038247" cy="435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 MS</a:t>
            </a:r>
            <a:r>
              <a:rPr lang="ko-KR" altLang="en-US" dirty="0" smtClean="0">
                <a:solidFill>
                  <a:schemeClr val="tx1"/>
                </a:solidFill>
              </a:rPr>
              <a:t>추가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신규로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를 추가</a:t>
            </a:r>
            <a:r>
              <a:rPr lang="en-US" altLang="ko-KR" dirty="0" smtClean="0">
                <a:solidFill>
                  <a:schemeClr val="tx1"/>
                </a:solidFill>
              </a:rPr>
              <a:t>(ADD)</a:t>
            </a:r>
            <a:r>
              <a:rPr lang="ko-KR" altLang="en-US" dirty="0" smtClean="0">
                <a:solidFill>
                  <a:schemeClr val="tx1"/>
                </a:solidFill>
              </a:rPr>
              <a:t>하거나 기존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를 복사</a:t>
            </a:r>
            <a:r>
              <a:rPr lang="en-US" altLang="ko-KR" dirty="0" smtClean="0">
                <a:solidFill>
                  <a:schemeClr val="tx1"/>
                </a:solidFill>
              </a:rPr>
              <a:t>(DUP)</a:t>
            </a:r>
            <a:r>
              <a:rPr lang="ko-KR" altLang="en-US" dirty="0" smtClean="0">
                <a:solidFill>
                  <a:schemeClr val="tx1"/>
                </a:solidFill>
              </a:rPr>
              <a:t>하여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추가가 가능합니다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본 문서에서는 신규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추가</a:t>
            </a:r>
            <a:r>
              <a:rPr lang="en-US" altLang="ko-KR" dirty="0" smtClean="0">
                <a:solidFill>
                  <a:schemeClr val="tx1"/>
                </a:solidFill>
              </a:rPr>
              <a:t>(ADD)</a:t>
            </a:r>
            <a:r>
              <a:rPr lang="ko-KR" altLang="en-US" dirty="0" smtClean="0">
                <a:solidFill>
                  <a:schemeClr val="tx1"/>
                </a:solidFill>
              </a:rPr>
              <a:t>에 대해 설명합니다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7629649" y="3058461"/>
            <a:ext cx="399926" cy="16637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05886" y="2946315"/>
            <a:ext cx="1203840" cy="21598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526623" y="6001919"/>
            <a:ext cx="951657" cy="17789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505" y="6160449"/>
            <a:ext cx="14734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설정 변경 모드로 전환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6631" y="5920294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46115" y="2972134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r>
              <a:rPr lang="en-US" altLang="ko-KR" dirty="0" smtClean="0">
                <a:solidFill>
                  <a:schemeClr val="tx1"/>
                </a:solidFill>
              </a:rPr>
              <a:t> Cont.</a:t>
            </a:r>
            <a:endParaRPr lang="en-US" altLang="ko-KR" dirty="0" smtClean="0">
              <a:solidFill>
                <a:srgbClr val="FF0000"/>
              </a:solidFill>
            </a:endParaRPr>
          </a:p>
        </p:txBody>
      </p:sp>
      <p:pic>
        <p:nvPicPr>
          <p:cNvPr id="47719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999" y="1080000"/>
            <a:ext cx="8038800" cy="536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직사각형 27"/>
          <p:cNvSpPr/>
          <p:nvPr/>
        </p:nvSpPr>
        <p:spPr bwMode="auto">
          <a:xfrm>
            <a:off x="3428352" y="2923783"/>
            <a:ext cx="720000" cy="13039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3418828" y="5873578"/>
            <a:ext cx="122712" cy="11902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505812" y="5203351"/>
            <a:ext cx="951513" cy="1973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017" y="5137267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82197" y="2532060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3437865" y="3863604"/>
            <a:ext cx="720000" cy="13039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7445142" y="2597301"/>
            <a:ext cx="441558" cy="1935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0774" y="5785616"/>
            <a:ext cx="1842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서비스 할 엔진 선택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1154" y="3781645"/>
            <a:ext cx="1669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속하는 노드명 선택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693927"/>
            <a:ext cx="5554800" cy="283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58738"/>
            <a:ext cx="8769350" cy="647700"/>
          </a:xfrm>
        </p:spPr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(3/25)</a:t>
            </a:r>
            <a:endParaRPr lang="ko-KR" altLang="en-US" dirty="0" smtClean="0"/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r>
              <a:rPr lang="en-US" altLang="ko-KR" dirty="0" smtClean="0">
                <a:solidFill>
                  <a:schemeClr val="tx1"/>
                </a:solidFill>
              </a:rPr>
              <a:t> Cont.</a:t>
            </a:r>
            <a:endParaRPr lang="en-US" altLang="ko-KR" dirty="0" smtClean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085121"/>
            <a:ext cx="5554800" cy="247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 bwMode="auto">
          <a:xfrm>
            <a:off x="1677526" y="1860261"/>
            <a:ext cx="417974" cy="17808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358322" y="3311280"/>
            <a:ext cx="417974" cy="17808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3934" y="3029281"/>
            <a:ext cx="3360215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추가한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Base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포트는 기본적으로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9736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설정됨</a:t>
            </a:r>
            <a:endParaRPr lang="en-US" altLang="ko-KR" sz="10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 포트가 사용 중일 경우 변경필요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6" name="직선 연결선 15"/>
          <p:cNvCxnSpPr/>
          <p:nvPr/>
        </p:nvCxnSpPr>
        <p:spPr bwMode="auto">
          <a:xfrm>
            <a:off x="360000" y="3637368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hape 17"/>
          <p:cNvCxnSpPr>
            <a:stCxn id="14" idx="2"/>
          </p:cNvCxnSpPr>
          <p:nvPr/>
        </p:nvCxnSpPr>
        <p:spPr bwMode="auto">
          <a:xfrm rot="5400000">
            <a:off x="1134006" y="3449350"/>
            <a:ext cx="393285" cy="473323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1" name="직사각형 20"/>
          <p:cNvSpPr/>
          <p:nvPr/>
        </p:nvSpPr>
        <p:spPr bwMode="auto">
          <a:xfrm>
            <a:off x="5131666" y="5109744"/>
            <a:ext cx="361083" cy="16710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1781572" y="6143625"/>
            <a:ext cx="720000" cy="14287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(4/25)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453702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360000" y="1080000"/>
            <a:ext cx="8352000" cy="5257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addserver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192.168.XX.XX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baseport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9936 -node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infrasvr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addserver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IP]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baseport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포트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-node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노드명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추가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server (server2).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"list-servers or add-server"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서버정보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startserver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startserver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192.168.XX.XX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NodeManager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가 기동되어 있어야함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The server [server2] was successfully started.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si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remove-server server2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remove-server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REMOVE operation for server (server2).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"list-servers or remove-server"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413505" y="2118247"/>
            <a:ext cx="8020050" cy="2247900"/>
            <a:chOff x="413505" y="2118247"/>
            <a:chExt cx="8020050" cy="2247900"/>
          </a:xfrm>
        </p:grpSpPr>
        <p:pic>
          <p:nvPicPr>
            <p:cNvPr id="4792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2118247"/>
              <a:ext cx="8020050" cy="224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모서리가 둥근 직사각형 14"/>
            <p:cNvSpPr/>
            <p:nvPr/>
          </p:nvSpPr>
          <p:spPr bwMode="auto">
            <a:xfrm>
              <a:off x="489114" y="3989573"/>
              <a:ext cx="7892886" cy="1199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413505" y="5268645"/>
            <a:ext cx="8020050" cy="428625"/>
            <a:chOff x="413505" y="5268645"/>
            <a:chExt cx="8020050" cy="428625"/>
          </a:xfrm>
        </p:grpSpPr>
        <p:pic>
          <p:nvPicPr>
            <p:cNvPr id="47923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5268645"/>
              <a:ext cx="8020050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모서리가 둥근 직사각형 18"/>
            <p:cNvSpPr/>
            <p:nvPr/>
          </p:nvSpPr>
          <p:spPr bwMode="auto">
            <a:xfrm>
              <a:off x="473874" y="5321526"/>
              <a:ext cx="7892886" cy="31283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cxnSp>
        <p:nvCxnSpPr>
          <p:cNvPr id="12" name="Shape 11"/>
          <p:cNvCxnSpPr>
            <a:endCxn id="19" idx="1"/>
          </p:cNvCxnSpPr>
          <p:nvPr/>
        </p:nvCxnSpPr>
        <p:spPr bwMode="auto">
          <a:xfrm rot="5400000">
            <a:off x="-240542" y="4748288"/>
            <a:ext cx="1444072" cy="15240"/>
          </a:xfrm>
          <a:prstGeom prst="bentConnector4">
            <a:avLst>
              <a:gd name="adj1" fmla="val 502"/>
              <a:gd name="adj2" fmla="val 160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2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371427"/>
            <a:ext cx="8038800" cy="432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(5/25)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78093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MS</a:t>
            </a:r>
            <a:r>
              <a:rPr lang="ko-KR" altLang="en-US" dirty="0" smtClean="0"/>
              <a:t>환경설정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운영환경에 적합하도록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의 세부항목을 설정하는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413505" y="2474777"/>
            <a:ext cx="1179075" cy="19450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814662" y="3364217"/>
            <a:ext cx="518964" cy="19627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28" y="5442711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527806" y="5503947"/>
            <a:ext cx="948570" cy="19332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67612" y="3303320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(6/25)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831746"/>
          </a:xfrm>
        </p:spPr>
        <p:txBody>
          <a:bodyPr/>
          <a:lstStyle/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로그 경로 변경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/>
              <a:t>기본적으로 </a:t>
            </a:r>
            <a:r>
              <a:rPr lang="en-US" altLang="ko-KR" dirty="0" smtClean="0"/>
              <a:t>MS</a:t>
            </a:r>
            <a:r>
              <a:rPr lang="ko-KR" altLang="en-US" dirty="0" smtClean="0"/>
              <a:t>로그는 </a:t>
            </a:r>
            <a:r>
              <a:rPr lang="en-US" altLang="ko-KR" dirty="0" smtClean="0"/>
              <a:t>SERVER_HOME/logs </a:t>
            </a:r>
            <a:r>
              <a:rPr lang="ko-KR" altLang="en-US" dirty="0" smtClean="0"/>
              <a:t>디렉터리에 생성되는데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로그경로를 수정하는 방법은 다음과 같습니다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 </a:t>
            </a:r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/>
          </a:p>
        </p:txBody>
      </p:sp>
      <p:pic>
        <p:nvPicPr>
          <p:cNvPr id="479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463166"/>
            <a:ext cx="5483514" cy="223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 bwMode="auto">
          <a:xfrm>
            <a:off x="1749368" y="3298896"/>
            <a:ext cx="720000" cy="12382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4799" y="3222476"/>
            <a:ext cx="998991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로그경로 지정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409739" y="2459445"/>
            <a:ext cx="571336" cy="21144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5059190" y="2710693"/>
            <a:ext cx="351010" cy="16974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2512" y="3599639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360000" y="4197789"/>
            <a:ext cx="8352000" cy="233225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modify-server server2 -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logdir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/user/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/logs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modify-server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logdir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경로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MODIFY operation for server (server2), but all changes were non-dynamic. They will be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applied after restarting. Check the results using "list-servers server2 or modify-server server2“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list-servers server2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list-servers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05" y="5170602"/>
            <a:ext cx="7258464" cy="13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모서리가 둥근 직사각형 15"/>
          <p:cNvSpPr/>
          <p:nvPr/>
        </p:nvSpPr>
        <p:spPr bwMode="auto">
          <a:xfrm>
            <a:off x="6610350" y="5942556"/>
            <a:ext cx="986010" cy="12486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512439" y="5942556"/>
            <a:ext cx="497211" cy="15344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546151" y="4651444"/>
            <a:ext cx="912640" cy="14915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412913" y="4826068"/>
            <a:ext cx="1663989" cy="17455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17940" y="4764562"/>
            <a:ext cx="1367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재기동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시 반영됨</a:t>
            </a:r>
            <a:endParaRPr lang="ko-KR" altLang="en-US" sz="10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254460"/>
            <a:ext cx="5482800" cy="176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71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714296"/>
            <a:ext cx="5482800" cy="143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(7/25)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85"/>
            <a:ext cx="8782050" cy="680481"/>
          </a:xfrm>
        </p:spPr>
        <p:txBody>
          <a:bodyPr/>
          <a:lstStyle/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JVM</a:t>
            </a:r>
            <a:r>
              <a:rPr lang="ko-KR" altLang="en-US" dirty="0" smtClean="0">
                <a:solidFill>
                  <a:schemeClr val="tx1"/>
                </a:solidFill>
              </a:rPr>
              <a:t>옵션 설정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en-US" altLang="ko-KR" dirty="0" smtClean="0"/>
              <a:t>JEUS6</a:t>
            </a:r>
            <a:r>
              <a:rPr lang="ko-KR" altLang="en-US" dirty="0" smtClean="0"/>
              <a:t>버전까지 컨테이너의 </a:t>
            </a:r>
            <a:r>
              <a:rPr lang="en-US" altLang="ko-KR" dirty="0" smtClean="0"/>
              <a:t>&lt;command-option&gt;</a:t>
            </a:r>
            <a:r>
              <a:rPr lang="ko-KR" altLang="en-US" dirty="0" smtClean="0"/>
              <a:t>에 설정했던 </a:t>
            </a:r>
            <a:r>
              <a:rPr lang="en-US" altLang="ko-KR" dirty="0" smtClean="0"/>
              <a:t>JVM</a:t>
            </a:r>
            <a:r>
              <a:rPr lang="ko-KR" altLang="en-US" dirty="0" smtClean="0"/>
              <a:t>옵션</a:t>
            </a:r>
            <a:r>
              <a:rPr lang="en-US" altLang="ko-KR" dirty="0" smtClean="0"/>
              <a:t>(Heap Size, GC</a:t>
            </a:r>
            <a:r>
              <a:rPr lang="ko-KR" altLang="en-US" dirty="0" smtClean="0"/>
              <a:t>로그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HeapDump</a:t>
            </a:r>
            <a:r>
              <a:rPr lang="en-US" altLang="ko-KR" dirty="0" smtClean="0"/>
              <a:t> </a:t>
            </a:r>
            <a:r>
              <a:rPr lang="ko-KR" altLang="en-US" dirty="0" smtClean="0"/>
              <a:t>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설정하는 방법입니다</a:t>
            </a:r>
            <a:r>
              <a:rPr lang="en-US" altLang="ko-KR" dirty="0" smtClean="0"/>
              <a:t>. </a:t>
            </a:r>
          </a:p>
          <a:p>
            <a:pPr lvl="2"/>
            <a:r>
              <a:rPr lang="en-US" altLang="ko-KR" dirty="0" smtClean="0"/>
              <a:t> </a:t>
            </a:r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sp>
        <p:nvSpPr>
          <p:cNvPr id="8" name="직사각형 7"/>
          <p:cNvSpPr/>
          <p:nvPr/>
        </p:nvSpPr>
        <p:spPr bwMode="auto">
          <a:xfrm>
            <a:off x="1765533" y="3637368"/>
            <a:ext cx="2053992" cy="953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88784" y="2714625"/>
            <a:ext cx="571336" cy="2179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04912" y="3019070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5087765" y="2973504"/>
            <a:ext cx="351010" cy="16974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04912" y="5025079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(8/25)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85"/>
            <a:ext cx="8782050" cy="302436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/>
          </a:p>
        </p:txBody>
      </p:sp>
      <p:sp>
        <p:nvSpPr>
          <p:cNvPr id="14" name="직사각형 13"/>
          <p:cNvSpPr/>
          <p:nvPr/>
        </p:nvSpPr>
        <p:spPr bwMode="auto">
          <a:xfrm>
            <a:off x="360000" y="1009513"/>
            <a:ext cx="8352000" cy="41974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listjvmopt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option list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server2 -opt "-Xms512m”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addjvmopt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-opt 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“.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추가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옵션값 추가 시 기존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option list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비교하여 동일한 값이 없으면 추가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JVM configuration for the server(server2)., but all changes were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non-dynamic. They will be applied after restarting.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-options or add-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-option"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413505" y="1311947"/>
            <a:ext cx="8029575" cy="1209600"/>
            <a:chOff x="413505" y="1292898"/>
            <a:chExt cx="8029575" cy="1104900"/>
          </a:xfrm>
        </p:grpSpPr>
        <p:pic>
          <p:nvPicPr>
            <p:cNvPr id="47821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1292898"/>
              <a:ext cx="8029575" cy="110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모서리가 둥근 직사각형 11"/>
            <p:cNvSpPr/>
            <p:nvPr/>
          </p:nvSpPr>
          <p:spPr bwMode="auto">
            <a:xfrm>
              <a:off x="489114" y="1895475"/>
              <a:ext cx="2054061" cy="1143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84331" y="1813227"/>
              <a:ext cx="1245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err="1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jvm</a:t>
              </a:r>
              <a:r>
                <a:rPr lang="en-US" altLang="ko-KR" sz="1000" b="1" dirty="0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 option list(1)</a:t>
              </a:r>
              <a:endParaRPr lang="ko-KR" altLang="en-US" sz="1000" b="1" dirty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 bwMode="auto">
            <a:xfrm>
              <a:off x="489114" y="2045580"/>
              <a:ext cx="6673686" cy="9754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086744" y="1946577"/>
              <a:ext cx="12474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err="1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jvm</a:t>
              </a:r>
              <a:r>
                <a:rPr lang="en-US" altLang="ko-KR" sz="1000" b="1" dirty="0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 option list(2)</a:t>
              </a:r>
              <a:endParaRPr lang="ko-KR" altLang="en-US" sz="1000" b="1" dirty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413505" y="3873198"/>
            <a:ext cx="8020050" cy="1219200"/>
            <a:chOff x="413505" y="3665352"/>
            <a:chExt cx="8020050" cy="1219200"/>
          </a:xfrm>
        </p:grpSpPr>
        <p:pic>
          <p:nvPicPr>
            <p:cNvPr id="47821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3665352"/>
              <a:ext cx="802005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모서리가 둥근 직사각형 17"/>
            <p:cNvSpPr/>
            <p:nvPr/>
          </p:nvSpPr>
          <p:spPr bwMode="auto">
            <a:xfrm>
              <a:off x="489114" y="4532196"/>
              <a:ext cx="739611" cy="11600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86070" y="4446879"/>
              <a:ext cx="12474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err="1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jvm</a:t>
              </a:r>
              <a:r>
                <a:rPr lang="en-US" altLang="ko-KR" sz="1000" b="1" dirty="0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 option list(3)</a:t>
              </a:r>
              <a:endParaRPr lang="ko-KR" altLang="en-US" sz="1000" b="1" dirty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(9/25)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85"/>
            <a:ext cx="8782050" cy="302436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 </a:t>
            </a:r>
            <a:r>
              <a:rPr lang="en-US" altLang="ko-KR" dirty="0" smtClean="0">
                <a:solidFill>
                  <a:schemeClr val="tx1"/>
                </a:solidFill>
              </a:rPr>
              <a:t>Cont.</a:t>
            </a:r>
          </a:p>
          <a:p>
            <a:pPr lvl="2"/>
            <a:endParaRPr lang="en-US" altLang="ko-KR" dirty="0" smtClean="0"/>
          </a:p>
        </p:txBody>
      </p:sp>
      <p:sp>
        <p:nvSpPr>
          <p:cNvPr id="14" name="직사각형 13"/>
          <p:cNvSpPr/>
          <p:nvPr/>
        </p:nvSpPr>
        <p:spPr bwMode="auto">
          <a:xfrm>
            <a:off x="360000" y="1009513"/>
            <a:ext cx="8352000" cy="536823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server2 -old "-Xmx512m" -new "-Xmx1024m"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modifyjvmopt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-old 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기존 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” –new 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신규 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”.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Max Heap Size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를 변경하고자 할 때 위와 같이 할 경우 적용되지 않음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기존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option list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비교하여 동일한 옵션일 경우 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server2 -old "-Xmx512m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XX:MaxPermSize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=128m"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-new "-Xmx1024m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XX:MaxPermSize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=128m“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MODIFY operation for JVM configuration for the server(server2)., but all changes were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non-dynamic. They will be applied after restarting.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-options or modify-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-option"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rmjvmopt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server2 -opt "-Xmx1024m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XX:MaxPermSize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=128m“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rmjvmopt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-opt “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”.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 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 삭제 시에도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option list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비교하여 동일한 값을 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413505" y="1311948"/>
            <a:ext cx="8029575" cy="1209675"/>
            <a:chOff x="413505" y="1311948"/>
            <a:chExt cx="8029575" cy="1209675"/>
          </a:xfrm>
        </p:grpSpPr>
        <p:pic>
          <p:nvPicPr>
            <p:cNvPr id="48025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1311948"/>
              <a:ext cx="8029575" cy="1209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모서리가 둥근 직사각형 19"/>
            <p:cNvSpPr/>
            <p:nvPr/>
          </p:nvSpPr>
          <p:spPr bwMode="auto">
            <a:xfrm>
              <a:off x="489114" y="1908175"/>
              <a:ext cx="2054061" cy="1143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13505" y="4411917"/>
            <a:ext cx="8029575" cy="1209675"/>
            <a:chOff x="413505" y="4411917"/>
            <a:chExt cx="8029575" cy="1209675"/>
          </a:xfrm>
        </p:grpSpPr>
        <p:pic>
          <p:nvPicPr>
            <p:cNvPr id="48025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4411917"/>
              <a:ext cx="8029575" cy="1209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모서리가 둥근 직사각형 20"/>
            <p:cNvSpPr/>
            <p:nvPr/>
          </p:nvSpPr>
          <p:spPr bwMode="auto">
            <a:xfrm>
              <a:off x="489114" y="5007855"/>
              <a:ext cx="2054061" cy="1143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397000" y="1462088"/>
            <a:ext cx="7408863" cy="755650"/>
          </a:xfrm>
          <a:ln w="9525"/>
        </p:spPr>
        <p:txBody>
          <a:bodyPr/>
          <a:lstStyle/>
          <a:p>
            <a:pPr eaLnBrk="1" hangingPunct="1"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JEUS7 </a:t>
            </a:r>
            <a:r>
              <a:rPr kumimoji="0"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특징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1635125"/>
          </a:xfrm>
          <a:ln w="9525"/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What's New? JEUS7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Java EE 6 </a:t>
            </a:r>
            <a:r>
              <a:rPr lang="ko-KR" altLang="en-US" sz="1600" dirty="0" smtClean="0"/>
              <a:t>특징과 주요 표준 명세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/>
              <a:t>JEUS6 VS JEUS7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533775"/>
            <a:ext cx="5482800" cy="14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(10/25)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85"/>
            <a:ext cx="8782050" cy="680481"/>
          </a:xfrm>
        </p:spPr>
        <p:txBody>
          <a:bodyPr/>
          <a:lstStyle/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사용자 </a:t>
            </a:r>
            <a:r>
              <a:rPr lang="en-US" altLang="ko-KR" dirty="0" smtClean="0">
                <a:solidFill>
                  <a:schemeClr val="tx1"/>
                </a:solidFill>
              </a:rPr>
              <a:t>Class Path </a:t>
            </a:r>
            <a:r>
              <a:rPr lang="ko-KR" altLang="en-US" dirty="0" smtClean="0">
                <a:solidFill>
                  <a:schemeClr val="tx1"/>
                </a:solidFill>
              </a:rPr>
              <a:t>설정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en-US" altLang="ko-KR" dirty="0" smtClean="0"/>
              <a:t>JEUS6</a:t>
            </a:r>
            <a:r>
              <a:rPr lang="ko-KR" altLang="en-US" dirty="0" smtClean="0"/>
              <a:t>버전까지 컨테이너의 </a:t>
            </a:r>
            <a:r>
              <a:rPr lang="en-US" altLang="ko-KR" dirty="0" smtClean="0"/>
              <a:t>&lt;user-class-path&gt;</a:t>
            </a:r>
            <a:r>
              <a:rPr lang="ko-KR" altLang="en-US" dirty="0" smtClean="0"/>
              <a:t>에 설정했던 </a:t>
            </a:r>
            <a:r>
              <a:rPr lang="en-US" altLang="ko-KR" dirty="0" smtClean="0"/>
              <a:t>Class Path</a:t>
            </a:r>
            <a:r>
              <a:rPr lang="ko-KR" altLang="en-US" dirty="0" smtClean="0"/>
              <a:t>를 설정하는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 </a:t>
            </a:r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614384"/>
            <a:ext cx="5482800" cy="174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304912" y="3170288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379259" y="2633523"/>
            <a:ext cx="571336" cy="21144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739900" y="3942169"/>
            <a:ext cx="2114550" cy="127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08602" y="3677461"/>
            <a:ext cx="2484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 패스로 설정할 파일명까지 명시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5804" y="4334235"/>
            <a:ext cx="2717411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클래스패스로 설정할 디렉터리명까지 명시  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1739900" y="4239085"/>
            <a:ext cx="2114550" cy="127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1" name="Shape 20"/>
          <p:cNvCxnSpPr>
            <a:stCxn id="15" idx="0"/>
          </p:cNvCxnSpPr>
          <p:nvPr/>
        </p:nvCxnSpPr>
        <p:spPr bwMode="auto">
          <a:xfrm rot="5400000" flipH="1" flipV="1">
            <a:off x="2823131" y="3781089"/>
            <a:ext cx="135124" cy="187036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5" name="Shape 24"/>
          <p:cNvCxnSpPr>
            <a:stCxn id="19" idx="2"/>
          </p:cNvCxnSpPr>
          <p:nvPr/>
        </p:nvCxnSpPr>
        <p:spPr bwMode="auto">
          <a:xfrm rot="16200000" flipH="1">
            <a:off x="2848796" y="4314463"/>
            <a:ext cx="95199" cy="198441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(11/25)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86"/>
            <a:ext cx="8782050" cy="291372"/>
          </a:xfrm>
        </p:spPr>
        <p:txBody>
          <a:bodyPr/>
          <a:lstStyle/>
          <a:p>
            <a:pPr lvl="2"/>
            <a:r>
              <a:rPr lang="ko-KR" altLang="en-US" dirty="0" smtClean="0"/>
              <a:t>위에서 설정한 클래스 패스의 클래스 로딩 순서는 </a:t>
            </a:r>
            <a:r>
              <a:rPr lang="en-US" altLang="ko-KR" dirty="0" smtClean="0"/>
              <a:t>SERVER_HOME/lib/application </a:t>
            </a:r>
            <a:r>
              <a:rPr lang="ko-KR" altLang="en-US" dirty="0" smtClean="0"/>
              <a:t>보다 낮습니다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특정 클래스의 클래스 </a:t>
            </a:r>
            <a:r>
              <a:rPr lang="ko-KR" altLang="en-US" dirty="0" err="1" smtClean="0"/>
              <a:t>로더</a:t>
            </a:r>
            <a:r>
              <a:rPr lang="ko-KR" altLang="en-US" dirty="0" smtClean="0"/>
              <a:t> 및 로딩된 위치를 확인하는 샘플</a:t>
            </a:r>
            <a:r>
              <a:rPr lang="en-US" altLang="ko-KR" dirty="0" smtClean="0"/>
              <a:t>(findClass.jsp)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360000" y="1236339"/>
            <a:ext cx="8352000" cy="257070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ClassLoader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loader =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Thread.currentThread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().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getContextClassLoader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	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try 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java.net.URL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loader.getResource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com/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tmax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TestSample.class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("&lt;h3&gt;Location&lt;/h3&gt;"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url.toString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Class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Class.forName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com.tmax.TestSample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loader =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cls.getClassLoader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("&lt;p&gt;&lt;p&gt;Used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ClassLoader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: "+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loader.getClass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().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getName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} catch(Exception e) 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("Exception : "+e);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	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e.printStackTrace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}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96" y="4038993"/>
            <a:ext cx="5482800" cy="14527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24" name="Shape 23"/>
          <p:cNvCxnSpPr>
            <a:endCxn id="2" idx="3"/>
          </p:cNvCxnSpPr>
          <p:nvPr/>
        </p:nvCxnSpPr>
        <p:spPr bwMode="auto">
          <a:xfrm rot="5400000">
            <a:off x="5438026" y="4194837"/>
            <a:ext cx="953216" cy="187875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366854"/>
            <a:ext cx="5482800" cy="2319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02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321200"/>
            <a:ext cx="5482800" cy="198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(12/25)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175625"/>
          </a:xfrm>
        </p:spPr>
        <p:txBody>
          <a:bodyPr/>
          <a:lstStyle/>
          <a:p>
            <a:pPr lvl="1"/>
            <a:r>
              <a:rPr lang="en-US" altLang="ko-KR" dirty="0" smtClean="0"/>
              <a:t>MS</a:t>
            </a:r>
            <a:r>
              <a:rPr lang="ko-KR" altLang="en-US" dirty="0" smtClean="0"/>
              <a:t>로그 설정</a:t>
            </a:r>
            <a:endParaRPr lang="en-US" altLang="ko-KR" dirty="0" smtClean="0"/>
          </a:p>
          <a:p>
            <a:pPr lvl="2"/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의 로그설정을 변경하는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r>
              <a:rPr lang="en-US" altLang="ko-KR" dirty="0" smtClean="0"/>
              <a:t> </a:t>
            </a:r>
          </a:p>
        </p:txBody>
      </p:sp>
      <p:pic>
        <p:nvPicPr>
          <p:cNvPr id="4802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00" y="5808683"/>
            <a:ext cx="5482800" cy="68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 bwMode="auto">
          <a:xfrm>
            <a:off x="3238816" y="2343150"/>
            <a:ext cx="790260" cy="20955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23029" y="3058456"/>
            <a:ext cx="329967" cy="15744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 bwMode="auto">
          <a:xfrm>
            <a:off x="360000" y="3318526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직사각형 15"/>
          <p:cNvSpPr/>
          <p:nvPr/>
        </p:nvSpPr>
        <p:spPr bwMode="auto">
          <a:xfrm>
            <a:off x="1723624" y="4586519"/>
            <a:ext cx="720000" cy="1164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2250" y="6191058"/>
            <a:ext cx="4620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남는 로그에 대한 세부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로그파일명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Rotation, Buffer Size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설정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387517" y="6255081"/>
            <a:ext cx="634246" cy="16276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52512" y="5507620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2" name="Shape 21"/>
          <p:cNvCxnSpPr>
            <a:stCxn id="14" idx="1"/>
          </p:cNvCxnSpPr>
          <p:nvPr/>
        </p:nvCxnSpPr>
        <p:spPr bwMode="auto">
          <a:xfrm rot="10800000" flipH="1" flipV="1">
            <a:off x="423029" y="3137180"/>
            <a:ext cx="141694" cy="291820"/>
          </a:xfrm>
          <a:prstGeom prst="bentConnector4">
            <a:avLst>
              <a:gd name="adj1" fmla="val -161334"/>
              <a:gd name="adj2" fmla="val 48277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8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2404739" y="4506364"/>
            <a:ext cx="2196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로그 레벨의 기본 값은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INFO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임 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 bwMode="auto">
          <a:xfrm>
            <a:off x="3884177" y="4751613"/>
            <a:ext cx="16867" cy="850998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864142" y="4956501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로그 양 증가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634480" y="4556301"/>
            <a:ext cx="175146" cy="12999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5454" y="4654656"/>
            <a:ext cx="1300356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반영되는 항목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5052054" y="3876425"/>
            <a:ext cx="358146" cy="14693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364" y="2993593"/>
            <a:ext cx="1800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로거는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기본적으로 존재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(13/25)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453702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0" name="직사각형 19"/>
          <p:cNvSpPr/>
          <p:nvPr/>
        </p:nvSpPr>
        <p:spPr bwMode="auto">
          <a:xfrm>
            <a:off x="360000" y="1009513"/>
            <a:ext cx="8352000" cy="3346587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listloggers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listloggers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logger list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modifylogger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-level FINE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modifylogger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로거명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-level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로그레벨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MS logger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MODIFY operation for The logger[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information for the server [server2].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"modify-logger"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listloggers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server2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413505" y="1324648"/>
            <a:ext cx="6829425" cy="971550"/>
            <a:chOff x="413505" y="1324648"/>
            <a:chExt cx="6829425" cy="971550"/>
          </a:xfrm>
        </p:grpSpPr>
        <p:pic>
          <p:nvPicPr>
            <p:cNvPr id="48128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1324648"/>
              <a:ext cx="6829425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모서리가 둥근 직사각형 27"/>
            <p:cNvSpPr/>
            <p:nvPr/>
          </p:nvSpPr>
          <p:spPr bwMode="auto">
            <a:xfrm>
              <a:off x="489115" y="1933575"/>
              <a:ext cx="476086" cy="1492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9" name="모서리가 둥근 직사각형 28"/>
            <p:cNvSpPr/>
            <p:nvPr/>
          </p:nvSpPr>
          <p:spPr bwMode="auto">
            <a:xfrm>
              <a:off x="1424765" y="1933575"/>
              <a:ext cx="476086" cy="1492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05" y="3315291"/>
            <a:ext cx="68294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모서리가 둥근 직사각형 12"/>
          <p:cNvSpPr/>
          <p:nvPr/>
        </p:nvSpPr>
        <p:spPr bwMode="auto">
          <a:xfrm>
            <a:off x="489114" y="3912631"/>
            <a:ext cx="476086" cy="14922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1421024" y="3903697"/>
            <a:ext cx="476086" cy="14922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670240"/>
            <a:ext cx="5482800" cy="183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8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722183"/>
            <a:ext cx="5482800" cy="2779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(14/25)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en-US" altLang="ko-KR" dirty="0" smtClean="0"/>
              <a:t> Engine </a:t>
            </a:r>
            <a:r>
              <a:rPr lang="ko-KR" altLang="en-US" dirty="0" smtClean="0"/>
              <a:t>환경설정</a:t>
            </a:r>
            <a:endParaRPr lang="en-US" altLang="ko-KR" dirty="0" smtClean="0"/>
          </a:p>
          <a:p>
            <a:pPr lvl="1"/>
            <a:r>
              <a:rPr lang="ko-KR" altLang="en-US" dirty="0" err="1" smtClean="0">
                <a:solidFill>
                  <a:schemeClr val="tx1"/>
                </a:solidFill>
              </a:rPr>
              <a:t>인코딩</a:t>
            </a:r>
            <a:r>
              <a:rPr lang="ko-KR" altLang="en-US" dirty="0" smtClean="0">
                <a:solidFill>
                  <a:schemeClr val="tx1"/>
                </a:solidFill>
              </a:rPr>
              <a:t> 설정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en-US" altLang="ko-KR" dirty="0" smtClean="0"/>
              <a:t>Web Engine </a:t>
            </a:r>
            <a:r>
              <a:rPr lang="ko-KR" altLang="en-US" dirty="0" smtClean="0"/>
              <a:t>내의 모든 </a:t>
            </a:r>
            <a:r>
              <a:rPr lang="ko-KR" altLang="en-US" dirty="0" err="1" smtClean="0"/>
              <a:t>컨텍스트에</a:t>
            </a:r>
            <a:r>
              <a:rPr lang="ko-KR" altLang="en-US" dirty="0" smtClean="0"/>
              <a:t> 의해 사용될 수 있는 </a:t>
            </a:r>
            <a:r>
              <a:rPr lang="ko-KR" altLang="en-US" dirty="0" err="1" smtClean="0"/>
              <a:t>인코딩</a:t>
            </a:r>
            <a:r>
              <a:rPr lang="ko-KR" altLang="en-US" dirty="0" smtClean="0"/>
              <a:t> 설정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14" name="직사각형 13"/>
          <p:cNvSpPr/>
          <p:nvPr/>
        </p:nvSpPr>
        <p:spPr bwMode="auto">
          <a:xfrm>
            <a:off x="1273779" y="2590839"/>
            <a:ext cx="431196" cy="20762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394455" y="2810928"/>
            <a:ext cx="662820" cy="20661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1445807" y="4320856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1315041" y="4999715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378541" y="5905099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2512" y="3334984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5529" y="4231585"/>
            <a:ext cx="1960793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요청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위한 인코딩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1438" y="4920931"/>
            <a:ext cx="4626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 Request Header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Query String, Cookie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Body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사용되는 인코딩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5391" y="5821746"/>
            <a:ext cx="2661306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전체 응답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메시지에 적용되는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5476957" y="3731436"/>
            <a:ext cx="359963" cy="1776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81744" y="3678096"/>
            <a:ext cx="1601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 항목의 세부설명 확인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723624" y="4537735"/>
            <a:ext cx="720000" cy="1164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723624" y="5222875"/>
            <a:ext cx="720000" cy="1164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1723624" y="6113359"/>
            <a:ext cx="720000" cy="1164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413505" y="3106811"/>
            <a:ext cx="340875" cy="18695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(15/25)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2"/>
            <a:ext cx="8352000" cy="53150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–enc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-enc.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server1 -default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EUC-KR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디폴트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[Request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추가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applied part of the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Restart the server to apply the remaining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detailed encoding information, use the 'show-web-engine-configuration -enc'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server1 -default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req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EUC-KR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디폴트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[Request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server1 -default -res EUC-KR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addenc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디폴트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[Response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–enc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modenc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server1 -default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UTF-8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modenc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디폴트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[Request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수정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rmenc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rmenc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인코딩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2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11948"/>
            <a:ext cx="80486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그룹 26"/>
          <p:cNvGrpSpPr/>
          <p:nvPr/>
        </p:nvGrpSpPr>
        <p:grpSpPr>
          <a:xfrm>
            <a:off x="413505" y="4251243"/>
            <a:ext cx="7229475" cy="1219200"/>
            <a:chOff x="413505" y="4251243"/>
            <a:chExt cx="7229475" cy="1219200"/>
          </a:xfrm>
        </p:grpSpPr>
        <p:pic>
          <p:nvPicPr>
            <p:cNvPr id="48230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4251243"/>
              <a:ext cx="7229475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모서리가 둥근 직사각형 25"/>
            <p:cNvSpPr/>
            <p:nvPr/>
          </p:nvSpPr>
          <p:spPr bwMode="auto">
            <a:xfrm>
              <a:off x="7044665" y="4821712"/>
              <a:ext cx="476086" cy="41703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(16/25)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pPr lvl="1"/>
            <a:r>
              <a:rPr lang="en-US" altLang="ko-KR" dirty="0" smtClean="0"/>
              <a:t>JSP</a:t>
            </a:r>
            <a:r>
              <a:rPr lang="ko-KR" altLang="en-US" dirty="0" smtClean="0"/>
              <a:t>컴파일 위치 설정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JSP</a:t>
            </a:r>
            <a:r>
              <a:rPr lang="ko-KR" altLang="en-US" dirty="0" smtClean="0"/>
              <a:t>가 컴파일되는 위치는 기본적으로 </a:t>
            </a:r>
            <a:r>
              <a:rPr lang="en-US" altLang="ko-KR" dirty="0" smtClean="0"/>
              <a:t>SERVER_HOME/.workspace/deployed/_generated_/AP</a:t>
            </a:r>
            <a:r>
              <a:rPr lang="ko-KR" altLang="en-US" dirty="0" smtClean="0"/>
              <a:t>명</a:t>
            </a:r>
            <a:r>
              <a:rPr lang="en-US" altLang="ko-KR" dirty="0" smtClean="0"/>
              <a:t>/~ </a:t>
            </a:r>
            <a:r>
              <a:rPr lang="ko-KR" altLang="en-US" dirty="0" smtClean="0"/>
              <a:t>하단에 남게 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해당 경로를 수정하는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2152512" y="3655827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360000" y="4236469"/>
            <a:ext cx="8352000" cy="221689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modjsp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jwd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/home/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jspworkdir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modjsp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jwd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디렉터리경로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applied part of the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Restart the server to apply the remaining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detailed JSP engine information, use the 'show-web-engine-configuration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jsp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jsp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jsp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엔진 설정확인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5446212"/>
            <a:ext cx="62103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765602"/>
            <a:ext cx="5482800" cy="203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직사각형 34"/>
          <p:cNvSpPr/>
          <p:nvPr/>
        </p:nvSpPr>
        <p:spPr bwMode="auto">
          <a:xfrm>
            <a:off x="1289051" y="2547771"/>
            <a:ext cx="417830" cy="20955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 bwMode="auto">
          <a:xfrm>
            <a:off x="393360" y="2750970"/>
            <a:ext cx="667089" cy="23352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1759281" y="3550300"/>
            <a:ext cx="926769" cy="11682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52512" y="604194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모서리가 둥근 직사각형 38"/>
          <p:cNvSpPr/>
          <p:nvPr/>
        </p:nvSpPr>
        <p:spPr bwMode="auto">
          <a:xfrm>
            <a:off x="5025653" y="6037642"/>
            <a:ext cx="1498971" cy="1727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811971" y="3051873"/>
            <a:ext cx="521529" cy="18662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466159"/>
            <a:ext cx="5482800" cy="30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(17/25)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604919"/>
          </a:xfrm>
        </p:spPr>
        <p:txBody>
          <a:bodyPr/>
          <a:lstStyle/>
          <a:p>
            <a:pPr lvl="1"/>
            <a:r>
              <a:rPr lang="en-US" altLang="ko-KR" dirty="0" smtClean="0"/>
              <a:t>http listener </a:t>
            </a:r>
            <a:r>
              <a:rPr lang="ko-KR" altLang="en-US" dirty="0" smtClean="0"/>
              <a:t>설정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WebServer</a:t>
            </a:r>
            <a:r>
              <a:rPr lang="ko-KR" altLang="en-US" dirty="0" smtClean="0"/>
              <a:t>를 사용하지 않고</a:t>
            </a:r>
            <a:r>
              <a:rPr lang="en-US" altLang="ko-KR" dirty="0" smtClean="0"/>
              <a:t>, JEUS</a:t>
            </a:r>
            <a:r>
              <a:rPr lang="ko-KR" altLang="en-US" dirty="0" smtClean="0"/>
              <a:t>에 웹서비스 포트</a:t>
            </a:r>
            <a:r>
              <a:rPr lang="en-US" altLang="ko-KR" dirty="0" smtClean="0"/>
              <a:t>(http-listener)</a:t>
            </a:r>
            <a:r>
              <a:rPr lang="ko-KR" altLang="en-US" dirty="0" smtClean="0"/>
              <a:t>를 설정하여 테스트 가능한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sp>
        <p:nvSpPr>
          <p:cNvPr id="12" name="직사각형 11"/>
          <p:cNvSpPr/>
          <p:nvPr/>
        </p:nvSpPr>
        <p:spPr bwMode="auto">
          <a:xfrm>
            <a:off x="413505" y="2609819"/>
            <a:ext cx="491767" cy="20556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" name="직선 연결선 13"/>
          <p:cNvCxnSpPr/>
          <p:nvPr/>
        </p:nvCxnSpPr>
        <p:spPr bwMode="auto">
          <a:xfrm>
            <a:off x="360000" y="4553428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833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604228"/>
            <a:ext cx="5482800" cy="192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직사각형 16"/>
          <p:cNvSpPr/>
          <p:nvPr/>
        </p:nvSpPr>
        <p:spPr bwMode="auto">
          <a:xfrm>
            <a:off x="772487" y="2382992"/>
            <a:ext cx="491767" cy="20556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5328091" y="4058128"/>
            <a:ext cx="320234" cy="15550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Shape 24"/>
          <p:cNvCxnSpPr>
            <a:stCxn id="19" idx="1"/>
          </p:cNvCxnSpPr>
          <p:nvPr/>
        </p:nvCxnSpPr>
        <p:spPr bwMode="auto">
          <a:xfrm rot="10800000" flipV="1">
            <a:off x="4950045" y="4135881"/>
            <a:ext cx="378046" cy="657074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6" name="직사각형 25"/>
          <p:cNvSpPr/>
          <p:nvPr/>
        </p:nvSpPr>
        <p:spPr bwMode="auto">
          <a:xfrm>
            <a:off x="1736354" y="5369252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1736354" y="6147800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98389" y="6084658"/>
            <a:ext cx="2159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 포트가 사용 중인지 확인필요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5073278" y="5108984"/>
            <a:ext cx="368671" cy="17454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96" y="3359313"/>
            <a:ext cx="4860000" cy="32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(18/25)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pic>
        <p:nvPicPr>
          <p:cNvPr id="4843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009513"/>
            <a:ext cx="4860000" cy="223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 bwMode="auto">
          <a:xfrm>
            <a:off x="1169595" y="1709043"/>
            <a:ext cx="379805" cy="18960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72123" y="1904145"/>
            <a:ext cx="618477" cy="19135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591050" y="3101164"/>
            <a:ext cx="311150" cy="11828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 bwMode="auto">
          <a:xfrm>
            <a:off x="360000" y="3298014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꺾인 연결선 16"/>
          <p:cNvCxnSpPr>
            <a:stCxn id="14" idx="1"/>
          </p:cNvCxnSpPr>
          <p:nvPr/>
        </p:nvCxnSpPr>
        <p:spPr bwMode="auto">
          <a:xfrm rot="10800000" flipV="1">
            <a:off x="4193956" y="3160307"/>
            <a:ext cx="397095" cy="344302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8" name="직사각형 17"/>
          <p:cNvSpPr/>
          <p:nvPr/>
        </p:nvSpPr>
        <p:spPr bwMode="auto">
          <a:xfrm>
            <a:off x="1558705" y="5050752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1533305" y="4238845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1558705" y="6093045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1558705" y="6394312"/>
            <a:ext cx="720000" cy="1302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48923" y="4985418"/>
            <a:ext cx="1869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앞서 추가한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Listener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명 선택 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4510273" y="4023247"/>
            <a:ext cx="328427" cy="16140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50077" y="2174807"/>
            <a:ext cx="696274" cy="16199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42412" y="6223668"/>
            <a:ext cx="1082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Thread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 설정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38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4260699"/>
            <a:ext cx="65817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(19/25)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2"/>
            <a:ext cx="8352000" cy="544384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addlistener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server2 -name </a:t>
            </a:r>
            <a:r>
              <a:rPr lang="en-US" altLang="ko-KR" sz="1200" b="1" u="sng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http-server2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-port 8089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addlistener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–name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–port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리스너포트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Executed Successfully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 using 'list-server-listeners -server server2 -name http-server2.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listener -server server2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등록된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addwebl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server2 -name http1 -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tmin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10 -http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slref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u="sng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http-server2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addwebl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–name [http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tmin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[min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slref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applied the configuration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detailed web connection information, use the 'show-web-engine-configuration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–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modwebl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server2 -name http1 -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tmin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20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modwebl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-name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tmin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스레드수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설정 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rmwebl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http1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rmwebl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13505" y="2088339"/>
            <a:ext cx="4914900" cy="1123950"/>
            <a:chOff x="413505" y="2068038"/>
            <a:chExt cx="4914900" cy="1123950"/>
          </a:xfrm>
        </p:grpSpPr>
        <p:pic>
          <p:nvPicPr>
            <p:cNvPr id="4853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2068038"/>
              <a:ext cx="4914900" cy="1123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모서리가 둥근 직사각형 9"/>
            <p:cNvSpPr/>
            <p:nvPr/>
          </p:nvSpPr>
          <p:spPr bwMode="auto">
            <a:xfrm>
              <a:off x="489113" y="2814603"/>
              <a:ext cx="4682961" cy="11909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8" name="모서리가 둥근 직사각형 27"/>
          <p:cNvSpPr/>
          <p:nvPr/>
        </p:nvSpPr>
        <p:spPr bwMode="auto">
          <a:xfrm>
            <a:off x="5995871" y="4867193"/>
            <a:ext cx="430329" cy="12390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2512" y="5263037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7" name="직선 화살표 연결선 16"/>
          <p:cNvCxnSpPr/>
          <p:nvPr/>
        </p:nvCxnSpPr>
        <p:spPr bwMode="auto">
          <a:xfrm>
            <a:off x="5781744" y="1236339"/>
            <a:ext cx="1587789" cy="2117052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smtClean="0">
                <a:latin typeface="+mn-ea"/>
                <a:ea typeface="+mn-ea"/>
              </a:rPr>
              <a:t>What’s New? JEUS7</a:t>
            </a:r>
          </a:p>
        </p:txBody>
      </p:sp>
      <p:sp>
        <p:nvSpPr>
          <p:cNvPr id="10243" name="Rectangle 6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>
                <a:latin typeface="+mn-ea"/>
              </a:rPr>
              <a:t> JEUS7</a:t>
            </a:r>
            <a:r>
              <a:rPr lang="ko-KR" altLang="en-US" dirty="0" smtClean="0">
                <a:latin typeface="+mn-ea"/>
              </a:rPr>
              <a:t>은 </a:t>
            </a:r>
            <a:r>
              <a:rPr lang="en-US" altLang="ko-KR" dirty="0" smtClean="0">
                <a:latin typeface="+mn-ea"/>
              </a:rPr>
              <a:t>WAS Trend </a:t>
            </a:r>
            <a:r>
              <a:rPr lang="ko-KR" altLang="en-US" dirty="0" smtClean="0">
                <a:latin typeface="+mn-ea"/>
              </a:rPr>
              <a:t>변화를 수용하여 </a:t>
            </a:r>
            <a:r>
              <a:rPr lang="ko-KR" altLang="en-US" dirty="0" err="1" smtClean="0">
                <a:latin typeface="+mn-ea"/>
              </a:rPr>
              <a:t>클라우드</a:t>
            </a:r>
            <a:r>
              <a:rPr lang="ko-KR" altLang="en-US" dirty="0" smtClean="0">
                <a:latin typeface="+mn-ea"/>
              </a:rPr>
              <a:t> 아키텍처 지원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기능 및 성능 개선</a:t>
            </a:r>
            <a:r>
              <a:rPr lang="en-US" altLang="ko-KR" dirty="0" smtClean="0">
                <a:latin typeface="+mn-ea"/>
              </a:rPr>
              <a:t>, Java EE 6 Full Spec. </a:t>
            </a:r>
            <a:r>
              <a:rPr lang="ko-KR" altLang="en-US" dirty="0" smtClean="0">
                <a:latin typeface="+mn-ea"/>
              </a:rPr>
              <a:t>을 구현하였습니다</a:t>
            </a:r>
            <a:r>
              <a:rPr lang="en-US" altLang="ko-KR" dirty="0" smtClean="0">
                <a:latin typeface="+mn-ea"/>
              </a:rPr>
              <a:t>.</a:t>
            </a:r>
          </a:p>
        </p:txBody>
      </p:sp>
      <p:grpSp>
        <p:nvGrpSpPr>
          <p:cNvPr id="2" name="그룹 54"/>
          <p:cNvGrpSpPr/>
          <p:nvPr/>
        </p:nvGrpSpPr>
        <p:grpSpPr>
          <a:xfrm>
            <a:off x="407427" y="1696815"/>
            <a:ext cx="8428059" cy="4283970"/>
            <a:chOff x="407427" y="1696815"/>
            <a:chExt cx="8428059" cy="4283970"/>
          </a:xfrm>
        </p:grpSpPr>
        <p:sp>
          <p:nvSpPr>
            <p:cNvPr id="54" name="Line 6"/>
            <p:cNvSpPr>
              <a:spLocks noChangeShapeType="1"/>
            </p:cNvSpPr>
            <p:nvPr/>
          </p:nvSpPr>
          <p:spPr bwMode="auto">
            <a:xfrm flipH="1" flipV="1">
              <a:off x="4435294" y="3211288"/>
              <a:ext cx="1" cy="302437"/>
            </a:xfrm>
            <a:prstGeom prst="line">
              <a:avLst/>
            </a:prstGeom>
            <a:noFill/>
            <a:ln w="38100">
              <a:solidFill>
                <a:srgbClr val="A8BAC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H="1" flipV="1">
              <a:off x="6193737" y="2784529"/>
              <a:ext cx="239460" cy="144236"/>
            </a:xfrm>
            <a:prstGeom prst="line">
              <a:avLst/>
            </a:prstGeom>
            <a:noFill/>
            <a:ln w="38100">
              <a:solidFill>
                <a:srgbClr val="A8BAC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73" name="Arc 3"/>
            <p:cNvSpPr>
              <a:spLocks/>
            </p:cNvSpPr>
            <p:nvPr/>
          </p:nvSpPr>
          <p:spPr bwMode="auto">
            <a:xfrm rot="16200000" flipH="1" flipV="1">
              <a:off x="3791179" y="396653"/>
              <a:ext cx="1466850" cy="4211638"/>
            </a:xfrm>
            <a:custGeom>
              <a:avLst/>
              <a:gdLst>
                <a:gd name="T0" fmla="*/ 0 w 21819"/>
                <a:gd name="T1" fmla="*/ 0 h 43200"/>
                <a:gd name="T2" fmla="*/ 0 w 21819"/>
                <a:gd name="T3" fmla="*/ 0 h 43200"/>
                <a:gd name="T4" fmla="*/ 0 w 21819"/>
                <a:gd name="T5" fmla="*/ 0 h 43200"/>
                <a:gd name="T6" fmla="*/ 0 60000 65536"/>
                <a:gd name="T7" fmla="*/ 0 60000 65536"/>
                <a:gd name="T8" fmla="*/ 0 60000 65536"/>
                <a:gd name="T9" fmla="*/ 0 w 21819"/>
                <a:gd name="T10" fmla="*/ 0 h 43200"/>
                <a:gd name="T11" fmla="*/ 21819 w 2181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819" h="43200" fill="none" extrusionOk="0">
                  <a:moveTo>
                    <a:pt x="218" y="0"/>
                  </a:moveTo>
                  <a:cubicBezTo>
                    <a:pt x="12148" y="0"/>
                    <a:pt x="21819" y="9670"/>
                    <a:pt x="21819" y="21600"/>
                  </a:cubicBezTo>
                  <a:cubicBezTo>
                    <a:pt x="21819" y="33529"/>
                    <a:pt x="12148" y="43200"/>
                    <a:pt x="219" y="43200"/>
                  </a:cubicBezTo>
                  <a:cubicBezTo>
                    <a:pt x="145" y="43200"/>
                    <a:pt x="72" y="43199"/>
                    <a:pt x="0" y="43198"/>
                  </a:cubicBezTo>
                </a:path>
                <a:path w="21819" h="43200" stroke="0" extrusionOk="0">
                  <a:moveTo>
                    <a:pt x="218" y="0"/>
                  </a:moveTo>
                  <a:cubicBezTo>
                    <a:pt x="12148" y="0"/>
                    <a:pt x="21819" y="9670"/>
                    <a:pt x="21819" y="21600"/>
                  </a:cubicBezTo>
                  <a:cubicBezTo>
                    <a:pt x="21819" y="33529"/>
                    <a:pt x="12148" y="43200"/>
                    <a:pt x="219" y="43200"/>
                  </a:cubicBezTo>
                  <a:cubicBezTo>
                    <a:pt x="145" y="43200"/>
                    <a:pt x="72" y="43199"/>
                    <a:pt x="0" y="43198"/>
                  </a:cubicBezTo>
                  <a:lnTo>
                    <a:pt x="219" y="21600"/>
                  </a:lnTo>
                  <a:close/>
                </a:path>
              </a:pathLst>
            </a:custGeom>
            <a:solidFill>
              <a:srgbClr val="10598A"/>
            </a:solidFill>
            <a:ln w="38100">
              <a:solidFill>
                <a:srgbClr val="10598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74" name="Arc 4"/>
            <p:cNvSpPr>
              <a:spLocks/>
            </p:cNvSpPr>
            <p:nvPr/>
          </p:nvSpPr>
          <p:spPr bwMode="auto">
            <a:xfrm rot="16200000" flipH="1" flipV="1">
              <a:off x="3789591" y="325215"/>
              <a:ext cx="1468438" cy="4211638"/>
            </a:xfrm>
            <a:custGeom>
              <a:avLst/>
              <a:gdLst>
                <a:gd name="T0" fmla="*/ 0 w 21819"/>
                <a:gd name="T1" fmla="*/ 0 h 43200"/>
                <a:gd name="T2" fmla="*/ 0 w 21819"/>
                <a:gd name="T3" fmla="*/ 0 h 43200"/>
                <a:gd name="T4" fmla="*/ 0 w 21819"/>
                <a:gd name="T5" fmla="*/ 0 h 43200"/>
                <a:gd name="T6" fmla="*/ 0 60000 65536"/>
                <a:gd name="T7" fmla="*/ 0 60000 65536"/>
                <a:gd name="T8" fmla="*/ 0 60000 65536"/>
                <a:gd name="T9" fmla="*/ 0 w 21819"/>
                <a:gd name="T10" fmla="*/ 0 h 43200"/>
                <a:gd name="T11" fmla="*/ 21819 w 2181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819" h="43200" fill="none" extrusionOk="0">
                  <a:moveTo>
                    <a:pt x="218" y="0"/>
                  </a:moveTo>
                  <a:cubicBezTo>
                    <a:pt x="12148" y="0"/>
                    <a:pt x="21819" y="9670"/>
                    <a:pt x="21819" y="21600"/>
                  </a:cubicBezTo>
                  <a:cubicBezTo>
                    <a:pt x="21819" y="33529"/>
                    <a:pt x="12148" y="43200"/>
                    <a:pt x="219" y="43200"/>
                  </a:cubicBezTo>
                  <a:cubicBezTo>
                    <a:pt x="145" y="43200"/>
                    <a:pt x="72" y="43199"/>
                    <a:pt x="0" y="43198"/>
                  </a:cubicBezTo>
                </a:path>
                <a:path w="21819" h="43200" stroke="0" extrusionOk="0">
                  <a:moveTo>
                    <a:pt x="218" y="0"/>
                  </a:moveTo>
                  <a:cubicBezTo>
                    <a:pt x="12148" y="0"/>
                    <a:pt x="21819" y="9670"/>
                    <a:pt x="21819" y="21600"/>
                  </a:cubicBezTo>
                  <a:cubicBezTo>
                    <a:pt x="21819" y="33529"/>
                    <a:pt x="12148" y="43200"/>
                    <a:pt x="219" y="43200"/>
                  </a:cubicBezTo>
                  <a:cubicBezTo>
                    <a:pt x="145" y="43200"/>
                    <a:pt x="72" y="43199"/>
                    <a:pt x="0" y="43198"/>
                  </a:cubicBezTo>
                  <a:lnTo>
                    <a:pt x="219" y="21600"/>
                  </a:lnTo>
                  <a:close/>
                </a:path>
              </a:pathLst>
            </a:custGeom>
            <a:gradFill rotWithShape="1">
              <a:gsLst>
                <a:gs pos="0">
                  <a:srgbClr val="FAFAFA"/>
                </a:gs>
                <a:gs pos="100000">
                  <a:srgbClr val="EAEAEA"/>
                </a:gs>
              </a:gsLst>
              <a:lin ang="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75" name="Rectangle 5"/>
            <p:cNvSpPr>
              <a:spLocks noChangeArrowheads="1"/>
            </p:cNvSpPr>
            <p:nvPr/>
          </p:nvSpPr>
          <p:spPr bwMode="auto">
            <a:xfrm>
              <a:off x="558240" y="3270957"/>
              <a:ext cx="1965325" cy="11699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Domain </a:t>
              </a:r>
              <a:r>
                <a:rPr lang="ko-KR" altLang="en-US" sz="1400" dirty="0">
                  <a:latin typeface="+mn-ea"/>
                  <a:ea typeface="+mn-ea"/>
                </a:rPr>
                <a:t>아키텍처</a:t>
              </a:r>
              <a:endParaRPr lang="en-US" altLang="ko-KR" sz="1400" dirty="0">
                <a:latin typeface="+mn-ea"/>
                <a:ea typeface="+mn-ea"/>
              </a:endParaRP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Dynamic Clustering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Graceful Redeployment</a:t>
              </a:r>
            </a:p>
          </p:txBody>
        </p:sp>
        <p:sp>
          <p:nvSpPr>
            <p:cNvPr id="10276" name="Line 6"/>
            <p:cNvSpPr>
              <a:spLocks noChangeShapeType="1"/>
            </p:cNvSpPr>
            <p:nvPr/>
          </p:nvSpPr>
          <p:spPr bwMode="auto">
            <a:xfrm flipH="1">
              <a:off x="2530557" y="2752284"/>
              <a:ext cx="312502" cy="223061"/>
            </a:xfrm>
            <a:prstGeom prst="line">
              <a:avLst/>
            </a:prstGeom>
            <a:noFill/>
            <a:ln w="38100">
              <a:solidFill>
                <a:srgbClr val="A8BAC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77" name="Oval 7"/>
            <p:cNvSpPr>
              <a:spLocks noChangeArrowheads="1"/>
            </p:cNvSpPr>
            <p:nvPr/>
          </p:nvSpPr>
          <p:spPr bwMode="auto">
            <a:xfrm>
              <a:off x="2820834" y="2672910"/>
              <a:ext cx="160338" cy="160338"/>
            </a:xfrm>
            <a:prstGeom prst="ellipse">
              <a:avLst/>
            </a:prstGeom>
            <a:solidFill>
              <a:schemeClr val="bg1"/>
            </a:solidFill>
            <a:ln w="57150" cmpd="thickThin" algn="ctr">
              <a:solidFill>
                <a:srgbClr val="91ACC5"/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80" name="AutoShape 12"/>
            <p:cNvSpPr>
              <a:spLocks noChangeArrowheads="1"/>
            </p:cNvSpPr>
            <p:nvPr/>
          </p:nvSpPr>
          <p:spPr bwMode="auto">
            <a:xfrm>
              <a:off x="407427" y="2856619"/>
              <a:ext cx="2266950" cy="3889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668BAA"/>
                </a:gs>
                <a:gs pos="100000">
                  <a:srgbClr val="547896"/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Clr>
                  <a:srgbClr val="333333"/>
                </a:buClr>
                <a:buSzPct val="80000"/>
                <a:defRPr/>
              </a:pPr>
              <a:r>
                <a:rPr lang="ko-KR" altLang="en-US" sz="1400" b="1" dirty="0" err="1">
                  <a:solidFill>
                    <a:schemeClr val="bg1"/>
                  </a:solidFill>
                  <a:latin typeface="+mn-ea"/>
                  <a:ea typeface="+mn-ea"/>
                </a:rPr>
                <a:t>클라우드</a:t>
              </a:r>
              <a:r>
                <a:rPr lang="ko-KR" altLang="en-US" sz="1400" b="1" dirty="0">
                  <a:solidFill>
                    <a:schemeClr val="bg1"/>
                  </a:solidFill>
                  <a:latin typeface="+mn-ea"/>
                  <a:ea typeface="+mn-ea"/>
                </a:rPr>
                <a:t> 아키텍처 지원</a:t>
              </a:r>
              <a:endParaRPr lang="en-US" altLang="ko-KR" sz="14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0282" name="Oval 14"/>
            <p:cNvSpPr>
              <a:spLocks noChangeArrowheads="1"/>
            </p:cNvSpPr>
            <p:nvPr/>
          </p:nvSpPr>
          <p:spPr bwMode="auto">
            <a:xfrm>
              <a:off x="4359687" y="3135681"/>
              <a:ext cx="160338" cy="158750"/>
            </a:xfrm>
            <a:prstGeom prst="ellipse">
              <a:avLst/>
            </a:prstGeom>
            <a:solidFill>
              <a:schemeClr val="bg1"/>
            </a:solidFill>
            <a:ln w="57150" cmpd="thickThin" algn="ctr">
              <a:solidFill>
                <a:srgbClr val="91ACC5"/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83" name="Oval 15"/>
            <p:cNvSpPr>
              <a:spLocks noChangeArrowheads="1"/>
            </p:cNvSpPr>
            <p:nvPr/>
          </p:nvSpPr>
          <p:spPr bwMode="auto">
            <a:xfrm>
              <a:off x="6084180" y="2665378"/>
              <a:ext cx="161925" cy="158750"/>
            </a:xfrm>
            <a:prstGeom prst="ellipse">
              <a:avLst/>
            </a:prstGeom>
            <a:solidFill>
              <a:schemeClr val="bg1"/>
            </a:solidFill>
            <a:ln w="57150" cmpd="thickThin" algn="ctr">
              <a:solidFill>
                <a:srgbClr val="91ACC5"/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ko-KR" altLang="en-US" sz="1400">
                <a:latin typeface="+mn-ea"/>
                <a:ea typeface="+mn-ea"/>
              </a:endParaRPr>
            </a:p>
          </p:txBody>
        </p:sp>
        <p:sp>
          <p:nvSpPr>
            <p:cNvPr id="10285" name="Rectangle 17"/>
            <p:cNvSpPr>
              <a:spLocks noChangeArrowheads="1"/>
            </p:cNvSpPr>
            <p:nvPr/>
          </p:nvSpPr>
          <p:spPr bwMode="auto">
            <a:xfrm>
              <a:off x="2200504" y="2071465"/>
              <a:ext cx="4572000" cy="225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fontAlgn="ctr">
                <a:lnSpc>
                  <a:spcPct val="105000"/>
                </a:lnSpc>
                <a:buClr>
                  <a:srgbClr val="283C4C"/>
                </a:buClr>
                <a:defRPr/>
              </a:pPr>
              <a:endParaRPr lang="en-US" altLang="ko-KR" sz="1400">
                <a:solidFill>
                  <a:srgbClr val="00759E"/>
                </a:solidFill>
                <a:latin typeface="+mn-ea"/>
                <a:ea typeface="+mn-ea"/>
              </a:endParaRPr>
            </a:p>
          </p:txBody>
        </p:sp>
        <p:sp>
          <p:nvSpPr>
            <p:cNvPr id="10287" name="AutoShape 19"/>
            <p:cNvSpPr>
              <a:spLocks noChangeArrowheads="1"/>
            </p:cNvSpPr>
            <p:nvPr/>
          </p:nvSpPr>
          <p:spPr bwMode="auto">
            <a:xfrm>
              <a:off x="3376770" y="3499212"/>
              <a:ext cx="2192338" cy="3889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668BAA"/>
                </a:gs>
                <a:gs pos="100000">
                  <a:srgbClr val="547896"/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Clr>
                  <a:srgbClr val="333333"/>
                </a:buClr>
                <a:buSzPct val="80000"/>
                <a:defRPr/>
              </a:pPr>
              <a:r>
                <a:rPr lang="ko-KR" altLang="en-US" sz="1400" b="1" dirty="0">
                  <a:solidFill>
                    <a:schemeClr val="bg1"/>
                  </a:solidFill>
                  <a:latin typeface="+mn-ea"/>
                  <a:ea typeface="+mn-ea"/>
                </a:rPr>
                <a:t>기능 및 성능 개선</a:t>
              </a:r>
              <a:endParaRPr lang="en-US" altLang="ko-KR" sz="14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0288" name="AutoShape 20"/>
            <p:cNvSpPr>
              <a:spLocks noChangeArrowheads="1"/>
            </p:cNvSpPr>
            <p:nvPr/>
          </p:nvSpPr>
          <p:spPr bwMode="auto">
            <a:xfrm>
              <a:off x="6386616" y="2801229"/>
              <a:ext cx="2192338" cy="3889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668BAA"/>
                </a:gs>
                <a:gs pos="100000">
                  <a:srgbClr val="547896"/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buClr>
                  <a:srgbClr val="333333"/>
                </a:buClr>
                <a:buSzPct val="80000"/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latin typeface="+mn-ea"/>
                  <a:ea typeface="+mn-ea"/>
                </a:rPr>
                <a:t>Java EE 6 Full Spec. </a:t>
              </a:r>
              <a:r>
                <a:rPr lang="ko-KR" altLang="en-US" sz="1400" b="1" dirty="0">
                  <a:solidFill>
                    <a:schemeClr val="bg1"/>
                  </a:solidFill>
                  <a:latin typeface="+mn-ea"/>
                  <a:ea typeface="+mn-ea"/>
                </a:rPr>
                <a:t>구현</a:t>
              </a:r>
              <a:endParaRPr lang="en-US" altLang="ko-KR" sz="14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0289" name="Rectangle 21"/>
            <p:cNvSpPr>
              <a:spLocks noChangeArrowheads="1"/>
            </p:cNvSpPr>
            <p:nvPr/>
          </p:nvSpPr>
          <p:spPr bwMode="auto">
            <a:xfrm>
              <a:off x="3574569" y="3894810"/>
              <a:ext cx="2286000" cy="20859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Hot Swap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Light-Weight </a:t>
              </a:r>
              <a:r>
                <a:rPr lang="ko-KR" altLang="en-US" sz="1400" dirty="0">
                  <a:latin typeface="+mn-ea"/>
                  <a:ea typeface="+mn-ea"/>
                </a:rPr>
                <a:t>엔진 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ko-KR" altLang="en-US" sz="1400" dirty="0">
                  <a:latin typeface="+mn-ea"/>
                  <a:ea typeface="+mn-ea"/>
                </a:rPr>
                <a:t>분산 세션 </a:t>
              </a:r>
              <a:r>
                <a:rPr lang="ko-KR" altLang="en-US" sz="1400" dirty="0" err="1">
                  <a:latin typeface="+mn-ea"/>
                  <a:ea typeface="+mn-ea"/>
                </a:rPr>
                <a:t>클러스터링</a:t>
              </a:r>
              <a:endParaRPr lang="ko-KR" altLang="en-US" sz="1400" dirty="0">
                <a:latin typeface="+mn-ea"/>
                <a:ea typeface="+mn-ea"/>
              </a:endParaRP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ko-KR" altLang="en-US" sz="1400" dirty="0">
                  <a:latin typeface="+mn-ea"/>
                  <a:ea typeface="+mn-ea"/>
                </a:rPr>
                <a:t>강화된 </a:t>
              </a:r>
              <a:r>
                <a:rPr lang="ko-KR" altLang="en-US" sz="1400" dirty="0" err="1">
                  <a:latin typeface="+mn-ea"/>
                  <a:ea typeface="+mn-ea"/>
                </a:rPr>
                <a:t>캐싱</a:t>
              </a:r>
              <a:endParaRPr lang="ko-KR" altLang="en-US" sz="1400" dirty="0">
                <a:latin typeface="+mn-ea"/>
                <a:ea typeface="+mn-ea"/>
              </a:endParaRP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JMS MQ </a:t>
              </a:r>
              <a:r>
                <a:rPr lang="ko-KR" altLang="en-US" sz="1400" dirty="0">
                  <a:latin typeface="+mn-ea"/>
                  <a:ea typeface="+mn-ea"/>
                </a:rPr>
                <a:t>순서보장  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ko-KR" altLang="en-US" sz="1400" dirty="0" err="1">
                  <a:latin typeface="+mn-ea"/>
                  <a:ea typeface="+mn-ea"/>
                </a:rPr>
                <a:t>웹서비스</a:t>
              </a:r>
              <a:r>
                <a:rPr lang="ko-KR" altLang="en-US" sz="1400" dirty="0">
                  <a:latin typeface="+mn-ea"/>
                  <a:ea typeface="+mn-ea"/>
                </a:rPr>
                <a:t> 트랜잭션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ko-KR" altLang="en-US" sz="1400" dirty="0">
                  <a:latin typeface="+mn-ea"/>
                  <a:ea typeface="+mn-ea"/>
                </a:rPr>
                <a:t>개선된 관리화면 </a:t>
              </a:r>
              <a:endParaRPr lang="en-US" altLang="ko-KR" sz="1400" dirty="0">
                <a:latin typeface="+mn-ea"/>
                <a:ea typeface="+mn-ea"/>
              </a:endParaRPr>
            </a:p>
          </p:txBody>
        </p:sp>
        <p:sp>
          <p:nvSpPr>
            <p:cNvPr id="10290" name="Rectangle 22"/>
            <p:cNvSpPr>
              <a:spLocks noChangeArrowheads="1"/>
            </p:cNvSpPr>
            <p:nvPr/>
          </p:nvSpPr>
          <p:spPr bwMode="auto">
            <a:xfrm>
              <a:off x="6416136" y="3190167"/>
              <a:ext cx="2419350" cy="17510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 err="1">
                  <a:latin typeface="+mn-ea"/>
                  <a:ea typeface="+mn-ea"/>
                </a:rPr>
                <a:t>Servlet</a:t>
              </a:r>
              <a:r>
                <a:rPr lang="en-US" altLang="ko-KR" sz="1400" dirty="0">
                  <a:latin typeface="+mn-ea"/>
                  <a:ea typeface="+mn-ea"/>
                </a:rPr>
                <a:t> 3.0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Dependency Injection Extensions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EJB 3.1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JAX-RS 1.1</a:t>
              </a:r>
            </a:p>
            <a:p>
              <a:pPr marL="155575" indent="-155575" algn="l" fontAlgn="ctr">
                <a:lnSpc>
                  <a:spcPct val="115000"/>
                </a:lnSpc>
                <a:spcAft>
                  <a:spcPct val="10000"/>
                </a:spcAft>
                <a:buClr>
                  <a:schemeClr val="bg2"/>
                </a:buClr>
                <a:buFontTx/>
                <a:buChar char="•"/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Bean Validation 1.0</a:t>
              </a:r>
            </a:p>
          </p:txBody>
        </p:sp>
        <p:grpSp>
          <p:nvGrpSpPr>
            <p:cNvPr id="3" name="그룹 51"/>
            <p:cNvGrpSpPr>
              <a:grpSpLocks/>
            </p:cNvGrpSpPr>
            <p:nvPr/>
          </p:nvGrpSpPr>
          <p:grpSpPr bwMode="auto">
            <a:xfrm>
              <a:off x="3275241" y="1747615"/>
              <a:ext cx="2535238" cy="846138"/>
              <a:chOff x="3362325" y="1965325"/>
              <a:chExt cx="2535238" cy="846138"/>
            </a:xfrm>
          </p:grpSpPr>
          <p:sp>
            <p:nvSpPr>
              <p:cNvPr id="10246" name="AutoShape 106"/>
              <p:cNvSpPr>
                <a:spLocks noChangeAspect="1" noChangeArrowheads="1" noTextEdit="1"/>
              </p:cNvSpPr>
              <p:nvPr/>
            </p:nvSpPr>
            <p:spPr bwMode="auto">
              <a:xfrm>
                <a:off x="3362325" y="1965325"/>
                <a:ext cx="2530475" cy="84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47" name="Freeform 108"/>
              <p:cNvSpPr>
                <a:spLocks/>
              </p:cNvSpPr>
              <p:nvPr/>
            </p:nvSpPr>
            <p:spPr bwMode="auto">
              <a:xfrm>
                <a:off x="5175250" y="1979613"/>
                <a:ext cx="84138" cy="103187"/>
              </a:xfrm>
              <a:custGeom>
                <a:avLst/>
                <a:gdLst>
                  <a:gd name="T0" fmla="*/ 2147483647 w 53"/>
                  <a:gd name="T1" fmla="*/ 2147483647 h 65"/>
                  <a:gd name="T2" fmla="*/ 2147483647 w 53"/>
                  <a:gd name="T3" fmla="*/ 2147483647 h 65"/>
                  <a:gd name="T4" fmla="*/ 2147483647 w 53"/>
                  <a:gd name="T5" fmla="*/ 2147483647 h 65"/>
                  <a:gd name="T6" fmla="*/ 2147483647 w 53"/>
                  <a:gd name="T7" fmla="*/ 2147483647 h 65"/>
                  <a:gd name="T8" fmla="*/ 0 w 53"/>
                  <a:gd name="T9" fmla="*/ 2147483647 h 65"/>
                  <a:gd name="T10" fmla="*/ 0 w 53"/>
                  <a:gd name="T11" fmla="*/ 0 h 65"/>
                  <a:gd name="T12" fmla="*/ 2147483647 w 53"/>
                  <a:gd name="T13" fmla="*/ 0 h 65"/>
                  <a:gd name="T14" fmla="*/ 2147483647 w 53"/>
                  <a:gd name="T15" fmla="*/ 2147483647 h 65"/>
                  <a:gd name="T16" fmla="*/ 2147483647 w 53"/>
                  <a:gd name="T17" fmla="*/ 2147483647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3"/>
                  <a:gd name="T28" fmla="*/ 0 h 65"/>
                  <a:gd name="T29" fmla="*/ 53 w 53"/>
                  <a:gd name="T30" fmla="*/ 65 h 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3" h="65">
                    <a:moveTo>
                      <a:pt x="31" y="9"/>
                    </a:moveTo>
                    <a:lnTo>
                      <a:pt x="31" y="65"/>
                    </a:lnTo>
                    <a:lnTo>
                      <a:pt x="22" y="65"/>
                    </a:lnTo>
                    <a:lnTo>
                      <a:pt x="22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3" y="9"/>
                    </a:lnTo>
                    <a:lnTo>
                      <a:pt x="31" y="9"/>
                    </a:lnTo>
                    <a:close/>
                  </a:path>
                </a:pathLst>
              </a:custGeom>
              <a:solidFill>
                <a:srgbClr val="5537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48" name="Freeform 109"/>
              <p:cNvSpPr>
                <a:spLocks/>
              </p:cNvSpPr>
              <p:nvPr/>
            </p:nvSpPr>
            <p:spPr bwMode="auto">
              <a:xfrm>
                <a:off x="5273675" y="1984375"/>
                <a:ext cx="92075" cy="98425"/>
              </a:xfrm>
              <a:custGeom>
                <a:avLst/>
                <a:gdLst>
                  <a:gd name="T0" fmla="*/ 2147483647 w 58"/>
                  <a:gd name="T1" fmla="*/ 2147483647 h 62"/>
                  <a:gd name="T2" fmla="*/ 2147483647 w 58"/>
                  <a:gd name="T3" fmla="*/ 2147483647 h 62"/>
                  <a:gd name="T4" fmla="*/ 2147483647 w 58"/>
                  <a:gd name="T5" fmla="*/ 2147483647 h 62"/>
                  <a:gd name="T6" fmla="*/ 2147483647 w 58"/>
                  <a:gd name="T7" fmla="*/ 2147483647 h 62"/>
                  <a:gd name="T8" fmla="*/ 2147483647 w 58"/>
                  <a:gd name="T9" fmla="*/ 2147483647 h 62"/>
                  <a:gd name="T10" fmla="*/ 2147483647 w 58"/>
                  <a:gd name="T11" fmla="*/ 2147483647 h 62"/>
                  <a:gd name="T12" fmla="*/ 2147483647 w 58"/>
                  <a:gd name="T13" fmla="*/ 2147483647 h 62"/>
                  <a:gd name="T14" fmla="*/ 2147483647 w 58"/>
                  <a:gd name="T15" fmla="*/ 2147483647 h 62"/>
                  <a:gd name="T16" fmla="*/ 0 w 58"/>
                  <a:gd name="T17" fmla="*/ 2147483647 h 62"/>
                  <a:gd name="T18" fmla="*/ 0 w 58"/>
                  <a:gd name="T19" fmla="*/ 0 h 62"/>
                  <a:gd name="T20" fmla="*/ 2147483647 w 58"/>
                  <a:gd name="T21" fmla="*/ 0 h 62"/>
                  <a:gd name="T22" fmla="*/ 2147483647 w 58"/>
                  <a:gd name="T23" fmla="*/ 2147483647 h 62"/>
                  <a:gd name="T24" fmla="*/ 2147483647 w 58"/>
                  <a:gd name="T25" fmla="*/ 0 h 62"/>
                  <a:gd name="T26" fmla="*/ 2147483647 w 58"/>
                  <a:gd name="T27" fmla="*/ 0 h 62"/>
                  <a:gd name="T28" fmla="*/ 2147483647 w 58"/>
                  <a:gd name="T29" fmla="*/ 2147483647 h 62"/>
                  <a:gd name="T30" fmla="*/ 2147483647 w 58"/>
                  <a:gd name="T31" fmla="*/ 2147483647 h 6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8"/>
                  <a:gd name="T49" fmla="*/ 0 h 62"/>
                  <a:gd name="T50" fmla="*/ 58 w 58"/>
                  <a:gd name="T51" fmla="*/ 62 h 6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8" h="62">
                    <a:moveTo>
                      <a:pt x="52" y="62"/>
                    </a:moveTo>
                    <a:lnTo>
                      <a:pt x="52" y="16"/>
                    </a:lnTo>
                    <a:lnTo>
                      <a:pt x="49" y="16"/>
                    </a:lnTo>
                    <a:lnTo>
                      <a:pt x="34" y="62"/>
                    </a:lnTo>
                    <a:lnTo>
                      <a:pt x="24" y="62"/>
                    </a:lnTo>
                    <a:lnTo>
                      <a:pt x="9" y="16"/>
                    </a:lnTo>
                    <a:lnTo>
                      <a:pt x="9" y="62"/>
                    </a:lnTo>
                    <a:lnTo>
                      <a:pt x="0" y="62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1" y="52"/>
                    </a:lnTo>
                    <a:lnTo>
                      <a:pt x="49" y="0"/>
                    </a:lnTo>
                    <a:lnTo>
                      <a:pt x="58" y="0"/>
                    </a:lnTo>
                    <a:lnTo>
                      <a:pt x="58" y="62"/>
                    </a:lnTo>
                    <a:lnTo>
                      <a:pt x="52" y="62"/>
                    </a:lnTo>
                    <a:close/>
                  </a:path>
                </a:pathLst>
              </a:custGeom>
              <a:solidFill>
                <a:srgbClr val="5537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49" name="Freeform 110"/>
              <p:cNvSpPr>
                <a:spLocks/>
              </p:cNvSpPr>
              <p:nvPr/>
            </p:nvSpPr>
            <p:spPr bwMode="auto">
              <a:xfrm>
                <a:off x="3367088" y="1979613"/>
                <a:ext cx="365125" cy="792162"/>
              </a:xfrm>
              <a:custGeom>
                <a:avLst/>
                <a:gdLst>
                  <a:gd name="T0" fmla="*/ 0 w 75"/>
                  <a:gd name="T1" fmla="*/ 2147483647 h 163"/>
                  <a:gd name="T2" fmla="*/ 2147483647 w 75"/>
                  <a:gd name="T3" fmla="*/ 2147483647 h 163"/>
                  <a:gd name="T4" fmla="*/ 2147483647 w 75"/>
                  <a:gd name="T5" fmla="*/ 2147483647 h 163"/>
                  <a:gd name="T6" fmla="*/ 2147483647 w 75"/>
                  <a:gd name="T7" fmla="*/ 2147483647 h 163"/>
                  <a:gd name="T8" fmla="*/ 2147483647 w 75"/>
                  <a:gd name="T9" fmla="*/ 0 h 163"/>
                  <a:gd name="T10" fmla="*/ 2147483647 w 75"/>
                  <a:gd name="T11" fmla="*/ 0 h 163"/>
                  <a:gd name="T12" fmla="*/ 2147483647 w 75"/>
                  <a:gd name="T13" fmla="*/ 2147483647 h 163"/>
                  <a:gd name="T14" fmla="*/ 2147483647 w 75"/>
                  <a:gd name="T15" fmla="*/ 2147483647 h 163"/>
                  <a:gd name="T16" fmla="*/ 2147483647 w 75"/>
                  <a:gd name="T17" fmla="*/ 2147483647 h 163"/>
                  <a:gd name="T18" fmla="*/ 2147483647 w 75"/>
                  <a:gd name="T19" fmla="*/ 2147483647 h 163"/>
                  <a:gd name="T20" fmla="*/ 0 w 75"/>
                  <a:gd name="T21" fmla="*/ 2147483647 h 1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5"/>
                  <a:gd name="T34" fmla="*/ 0 h 163"/>
                  <a:gd name="T35" fmla="*/ 75 w 75"/>
                  <a:gd name="T36" fmla="*/ 163 h 1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5" h="163">
                    <a:moveTo>
                      <a:pt x="0" y="132"/>
                    </a:moveTo>
                    <a:cubicBezTo>
                      <a:pt x="2" y="132"/>
                      <a:pt x="2" y="132"/>
                      <a:pt x="2" y="132"/>
                    </a:cubicBezTo>
                    <a:cubicBezTo>
                      <a:pt x="8" y="132"/>
                      <a:pt x="12" y="130"/>
                      <a:pt x="14" y="128"/>
                    </a:cubicBezTo>
                    <a:cubicBezTo>
                      <a:pt x="17" y="126"/>
                      <a:pt x="19" y="119"/>
                      <a:pt x="21" y="11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52" y="133"/>
                      <a:pt x="47" y="145"/>
                      <a:pt x="39" y="153"/>
                    </a:cubicBezTo>
                    <a:cubicBezTo>
                      <a:pt x="32" y="160"/>
                      <a:pt x="20" y="163"/>
                      <a:pt x="4" y="163"/>
                    </a:cubicBezTo>
                    <a:cubicBezTo>
                      <a:pt x="4" y="163"/>
                      <a:pt x="4" y="163"/>
                      <a:pt x="4" y="163"/>
                    </a:cubicBez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0" name="Freeform 111"/>
              <p:cNvSpPr>
                <a:spLocks/>
              </p:cNvSpPr>
              <p:nvPr/>
            </p:nvSpPr>
            <p:spPr bwMode="auto">
              <a:xfrm>
                <a:off x="3713163" y="1979613"/>
                <a:ext cx="463550" cy="603250"/>
              </a:xfrm>
              <a:custGeom>
                <a:avLst/>
                <a:gdLst>
                  <a:gd name="T0" fmla="*/ 0 w 292"/>
                  <a:gd name="T1" fmla="*/ 2147483647 h 380"/>
                  <a:gd name="T2" fmla="*/ 2147483647 w 292"/>
                  <a:gd name="T3" fmla="*/ 0 h 380"/>
                  <a:gd name="T4" fmla="*/ 2147483647 w 292"/>
                  <a:gd name="T5" fmla="*/ 0 h 380"/>
                  <a:gd name="T6" fmla="*/ 2147483647 w 292"/>
                  <a:gd name="T7" fmla="*/ 2147483647 h 380"/>
                  <a:gd name="T8" fmla="*/ 2147483647 w 292"/>
                  <a:gd name="T9" fmla="*/ 2147483647 h 380"/>
                  <a:gd name="T10" fmla="*/ 2147483647 w 292"/>
                  <a:gd name="T11" fmla="*/ 2147483647 h 380"/>
                  <a:gd name="T12" fmla="*/ 2147483647 w 292"/>
                  <a:gd name="T13" fmla="*/ 2147483647 h 380"/>
                  <a:gd name="T14" fmla="*/ 2147483647 w 292"/>
                  <a:gd name="T15" fmla="*/ 2147483647 h 380"/>
                  <a:gd name="T16" fmla="*/ 2147483647 w 292"/>
                  <a:gd name="T17" fmla="*/ 2147483647 h 380"/>
                  <a:gd name="T18" fmla="*/ 2147483647 w 292"/>
                  <a:gd name="T19" fmla="*/ 2147483647 h 380"/>
                  <a:gd name="T20" fmla="*/ 2147483647 w 292"/>
                  <a:gd name="T21" fmla="*/ 2147483647 h 380"/>
                  <a:gd name="T22" fmla="*/ 2147483647 w 292"/>
                  <a:gd name="T23" fmla="*/ 2147483647 h 380"/>
                  <a:gd name="T24" fmla="*/ 0 w 292"/>
                  <a:gd name="T25" fmla="*/ 2147483647 h 3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2"/>
                  <a:gd name="T40" fmla="*/ 0 h 380"/>
                  <a:gd name="T41" fmla="*/ 292 w 292"/>
                  <a:gd name="T42" fmla="*/ 380 h 3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2" h="380">
                    <a:moveTo>
                      <a:pt x="0" y="380"/>
                    </a:moveTo>
                    <a:lnTo>
                      <a:pt x="65" y="0"/>
                    </a:lnTo>
                    <a:lnTo>
                      <a:pt x="292" y="0"/>
                    </a:lnTo>
                    <a:lnTo>
                      <a:pt x="277" y="83"/>
                    </a:lnTo>
                    <a:lnTo>
                      <a:pt x="160" y="83"/>
                    </a:lnTo>
                    <a:lnTo>
                      <a:pt x="148" y="147"/>
                    </a:lnTo>
                    <a:lnTo>
                      <a:pt x="261" y="147"/>
                    </a:lnTo>
                    <a:lnTo>
                      <a:pt x="246" y="227"/>
                    </a:lnTo>
                    <a:lnTo>
                      <a:pt x="135" y="227"/>
                    </a:lnTo>
                    <a:lnTo>
                      <a:pt x="123" y="297"/>
                    </a:lnTo>
                    <a:lnTo>
                      <a:pt x="240" y="297"/>
                    </a:lnTo>
                    <a:lnTo>
                      <a:pt x="224" y="380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1" name="Freeform 112"/>
              <p:cNvSpPr>
                <a:spLocks/>
              </p:cNvSpPr>
              <p:nvPr/>
            </p:nvSpPr>
            <p:spPr bwMode="auto">
              <a:xfrm>
                <a:off x="4167188" y="1979613"/>
                <a:ext cx="550862" cy="612775"/>
              </a:xfrm>
              <a:custGeom>
                <a:avLst/>
                <a:gdLst>
                  <a:gd name="T0" fmla="*/ 2147483647 w 113"/>
                  <a:gd name="T1" fmla="*/ 0 h 126"/>
                  <a:gd name="T2" fmla="*/ 2147483647 w 113"/>
                  <a:gd name="T3" fmla="*/ 0 h 126"/>
                  <a:gd name="T4" fmla="*/ 2147483647 w 113"/>
                  <a:gd name="T5" fmla="*/ 2147483647 h 126"/>
                  <a:gd name="T6" fmla="*/ 2147483647 w 113"/>
                  <a:gd name="T7" fmla="*/ 2147483647 h 126"/>
                  <a:gd name="T8" fmla="*/ 2147483647 w 113"/>
                  <a:gd name="T9" fmla="*/ 2147483647 h 126"/>
                  <a:gd name="T10" fmla="*/ 2147483647 w 113"/>
                  <a:gd name="T11" fmla="*/ 2147483647 h 126"/>
                  <a:gd name="T12" fmla="*/ 2147483647 w 113"/>
                  <a:gd name="T13" fmla="*/ 2147483647 h 126"/>
                  <a:gd name="T14" fmla="*/ 2147483647 w 113"/>
                  <a:gd name="T15" fmla="*/ 0 h 126"/>
                  <a:gd name="T16" fmla="*/ 2147483647 w 113"/>
                  <a:gd name="T17" fmla="*/ 0 h 126"/>
                  <a:gd name="T18" fmla="*/ 2147483647 w 113"/>
                  <a:gd name="T19" fmla="*/ 2147483647 h 126"/>
                  <a:gd name="T20" fmla="*/ 2147483647 w 113"/>
                  <a:gd name="T21" fmla="*/ 2147483647 h 126"/>
                  <a:gd name="T22" fmla="*/ 2147483647 w 113"/>
                  <a:gd name="T23" fmla="*/ 2147483647 h 126"/>
                  <a:gd name="T24" fmla="*/ 2147483647 w 113"/>
                  <a:gd name="T25" fmla="*/ 2147483647 h 126"/>
                  <a:gd name="T26" fmla="*/ 2147483647 w 113"/>
                  <a:gd name="T27" fmla="*/ 2147483647 h 126"/>
                  <a:gd name="T28" fmla="*/ 2147483647 w 113"/>
                  <a:gd name="T29" fmla="*/ 0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3"/>
                  <a:gd name="T46" fmla="*/ 0 h 126"/>
                  <a:gd name="T47" fmla="*/ 113 w 11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3" h="126">
                    <a:moveTo>
                      <a:pt x="17" y="0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7" y="84"/>
                      <a:pt x="37" y="89"/>
                      <a:pt x="39" y="92"/>
                    </a:cubicBezTo>
                    <a:cubicBezTo>
                      <a:pt x="40" y="95"/>
                      <a:pt x="43" y="96"/>
                      <a:pt x="48" y="96"/>
                    </a:cubicBezTo>
                    <a:cubicBezTo>
                      <a:pt x="52" y="96"/>
                      <a:pt x="56" y="95"/>
                      <a:pt x="58" y="92"/>
                    </a:cubicBezTo>
                    <a:cubicBezTo>
                      <a:pt x="61" y="89"/>
                      <a:pt x="62" y="84"/>
                      <a:pt x="64" y="75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99" y="77"/>
                      <a:pt x="99" y="77"/>
                      <a:pt x="99" y="77"/>
                    </a:cubicBezTo>
                    <a:cubicBezTo>
                      <a:pt x="96" y="93"/>
                      <a:pt x="90" y="105"/>
                      <a:pt x="80" y="114"/>
                    </a:cubicBezTo>
                    <a:cubicBezTo>
                      <a:pt x="70" y="122"/>
                      <a:pt x="57" y="126"/>
                      <a:pt x="41" y="126"/>
                    </a:cubicBezTo>
                    <a:cubicBezTo>
                      <a:pt x="26" y="126"/>
                      <a:pt x="16" y="122"/>
                      <a:pt x="9" y="113"/>
                    </a:cubicBezTo>
                    <a:cubicBezTo>
                      <a:pt x="2" y="105"/>
                      <a:pt x="0" y="93"/>
                      <a:pt x="3" y="77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2" name="Freeform 113"/>
              <p:cNvSpPr>
                <a:spLocks/>
              </p:cNvSpPr>
              <p:nvPr/>
            </p:nvSpPr>
            <p:spPr bwMode="auto">
              <a:xfrm>
                <a:off x="4678363" y="1970088"/>
                <a:ext cx="434975" cy="622300"/>
              </a:xfrm>
              <a:custGeom>
                <a:avLst/>
                <a:gdLst>
                  <a:gd name="T0" fmla="*/ 0 w 89"/>
                  <a:gd name="T1" fmla="*/ 2147483647 h 128"/>
                  <a:gd name="T2" fmla="*/ 2147483647 w 89"/>
                  <a:gd name="T3" fmla="*/ 2147483647 h 128"/>
                  <a:gd name="T4" fmla="*/ 2147483647 w 89"/>
                  <a:gd name="T5" fmla="*/ 2147483647 h 128"/>
                  <a:gd name="T6" fmla="*/ 2147483647 w 89"/>
                  <a:gd name="T7" fmla="*/ 2147483647 h 128"/>
                  <a:gd name="T8" fmla="*/ 2147483647 w 89"/>
                  <a:gd name="T9" fmla="*/ 2147483647 h 128"/>
                  <a:gd name="T10" fmla="*/ 2147483647 w 89"/>
                  <a:gd name="T11" fmla="*/ 2147483647 h 128"/>
                  <a:gd name="T12" fmla="*/ 2147483647 w 89"/>
                  <a:gd name="T13" fmla="*/ 2147483647 h 128"/>
                  <a:gd name="T14" fmla="*/ 2147483647 w 89"/>
                  <a:gd name="T15" fmla="*/ 2147483647 h 128"/>
                  <a:gd name="T16" fmla="*/ 2147483647 w 89"/>
                  <a:gd name="T17" fmla="*/ 2147483647 h 128"/>
                  <a:gd name="T18" fmla="*/ 2147483647 w 89"/>
                  <a:gd name="T19" fmla="*/ 2147483647 h 128"/>
                  <a:gd name="T20" fmla="*/ 2147483647 w 89"/>
                  <a:gd name="T21" fmla="*/ 2147483647 h 128"/>
                  <a:gd name="T22" fmla="*/ 2147483647 w 89"/>
                  <a:gd name="T23" fmla="*/ 2147483647 h 128"/>
                  <a:gd name="T24" fmla="*/ 2147483647 w 89"/>
                  <a:gd name="T25" fmla="*/ 2147483647 h 128"/>
                  <a:gd name="T26" fmla="*/ 2147483647 w 89"/>
                  <a:gd name="T27" fmla="*/ 0 h 128"/>
                  <a:gd name="T28" fmla="*/ 2147483647 w 89"/>
                  <a:gd name="T29" fmla="*/ 2147483647 h 128"/>
                  <a:gd name="T30" fmla="*/ 2147483647 w 89"/>
                  <a:gd name="T31" fmla="*/ 2147483647 h 128"/>
                  <a:gd name="T32" fmla="*/ 2147483647 w 89"/>
                  <a:gd name="T33" fmla="*/ 2147483647 h 128"/>
                  <a:gd name="T34" fmla="*/ 2147483647 w 89"/>
                  <a:gd name="T35" fmla="*/ 2147483647 h 128"/>
                  <a:gd name="T36" fmla="*/ 2147483647 w 89"/>
                  <a:gd name="T37" fmla="*/ 2147483647 h 128"/>
                  <a:gd name="T38" fmla="*/ 2147483647 w 89"/>
                  <a:gd name="T39" fmla="*/ 2147483647 h 128"/>
                  <a:gd name="T40" fmla="*/ 2147483647 w 89"/>
                  <a:gd name="T41" fmla="*/ 2147483647 h 128"/>
                  <a:gd name="T42" fmla="*/ 2147483647 w 89"/>
                  <a:gd name="T43" fmla="*/ 2147483647 h 128"/>
                  <a:gd name="T44" fmla="*/ 2147483647 w 89"/>
                  <a:gd name="T45" fmla="*/ 2147483647 h 128"/>
                  <a:gd name="T46" fmla="*/ 2147483647 w 89"/>
                  <a:gd name="T47" fmla="*/ 2147483647 h 128"/>
                  <a:gd name="T48" fmla="*/ 2147483647 w 89"/>
                  <a:gd name="T49" fmla="*/ 2147483647 h 128"/>
                  <a:gd name="T50" fmla="*/ 2147483647 w 89"/>
                  <a:gd name="T51" fmla="*/ 2147483647 h 128"/>
                  <a:gd name="T52" fmla="*/ 2147483647 w 89"/>
                  <a:gd name="T53" fmla="*/ 2147483647 h 128"/>
                  <a:gd name="T54" fmla="*/ 2147483647 w 89"/>
                  <a:gd name="T55" fmla="*/ 2147483647 h 128"/>
                  <a:gd name="T56" fmla="*/ 0 w 89"/>
                  <a:gd name="T57" fmla="*/ 2147483647 h 1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89"/>
                  <a:gd name="T88" fmla="*/ 0 h 128"/>
                  <a:gd name="T89" fmla="*/ 89 w 89"/>
                  <a:gd name="T90" fmla="*/ 128 h 1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89" h="128">
                    <a:moveTo>
                      <a:pt x="0" y="118"/>
                    </a:moveTo>
                    <a:cubicBezTo>
                      <a:pt x="6" y="86"/>
                      <a:pt x="6" y="86"/>
                      <a:pt x="6" y="86"/>
                    </a:cubicBezTo>
                    <a:cubicBezTo>
                      <a:pt x="9" y="89"/>
                      <a:pt x="13" y="92"/>
                      <a:pt x="16" y="94"/>
                    </a:cubicBezTo>
                    <a:cubicBezTo>
                      <a:pt x="20" y="96"/>
                      <a:pt x="25" y="97"/>
                      <a:pt x="29" y="97"/>
                    </a:cubicBezTo>
                    <a:cubicBezTo>
                      <a:pt x="33" y="97"/>
                      <a:pt x="36" y="97"/>
                      <a:pt x="39" y="95"/>
                    </a:cubicBezTo>
                    <a:cubicBezTo>
                      <a:pt x="41" y="94"/>
                      <a:pt x="42" y="92"/>
                      <a:pt x="43" y="89"/>
                    </a:cubicBezTo>
                    <a:cubicBezTo>
                      <a:pt x="43" y="86"/>
                      <a:pt x="43" y="84"/>
                      <a:pt x="42" y="82"/>
                    </a:cubicBezTo>
                    <a:cubicBezTo>
                      <a:pt x="41" y="81"/>
                      <a:pt x="38" y="79"/>
                      <a:pt x="35" y="76"/>
                    </a:cubicBezTo>
                    <a:cubicBezTo>
                      <a:pt x="34" y="76"/>
                      <a:pt x="33" y="75"/>
                      <a:pt x="31" y="74"/>
                    </a:cubicBezTo>
                    <a:cubicBezTo>
                      <a:pt x="25" y="69"/>
                      <a:pt x="20" y="66"/>
                      <a:pt x="17" y="62"/>
                    </a:cubicBezTo>
                    <a:cubicBezTo>
                      <a:pt x="15" y="59"/>
                      <a:pt x="13" y="56"/>
                      <a:pt x="13" y="52"/>
                    </a:cubicBezTo>
                    <a:cubicBezTo>
                      <a:pt x="12" y="48"/>
                      <a:pt x="12" y="44"/>
                      <a:pt x="13" y="40"/>
                    </a:cubicBezTo>
                    <a:cubicBezTo>
                      <a:pt x="15" y="28"/>
                      <a:pt x="20" y="18"/>
                      <a:pt x="29" y="11"/>
                    </a:cubicBezTo>
                    <a:cubicBezTo>
                      <a:pt x="37" y="4"/>
                      <a:pt x="48" y="0"/>
                      <a:pt x="60" y="0"/>
                    </a:cubicBezTo>
                    <a:cubicBezTo>
                      <a:pt x="66" y="0"/>
                      <a:pt x="71" y="1"/>
                      <a:pt x="76" y="2"/>
                    </a:cubicBezTo>
                    <a:cubicBezTo>
                      <a:pt x="80" y="4"/>
                      <a:pt x="85" y="6"/>
                      <a:pt x="89" y="9"/>
                    </a:cubicBezTo>
                    <a:cubicBezTo>
                      <a:pt x="83" y="42"/>
                      <a:pt x="83" y="42"/>
                      <a:pt x="83" y="42"/>
                    </a:cubicBezTo>
                    <a:cubicBezTo>
                      <a:pt x="79" y="38"/>
                      <a:pt x="76" y="36"/>
                      <a:pt x="73" y="34"/>
                    </a:cubicBezTo>
                    <a:cubicBezTo>
                      <a:pt x="70" y="33"/>
                      <a:pt x="67" y="32"/>
                      <a:pt x="64" y="32"/>
                    </a:cubicBezTo>
                    <a:cubicBezTo>
                      <a:pt x="60" y="32"/>
                      <a:pt x="57" y="33"/>
                      <a:pt x="55" y="34"/>
                    </a:cubicBezTo>
                    <a:cubicBezTo>
                      <a:pt x="53" y="36"/>
                      <a:pt x="51" y="38"/>
                      <a:pt x="51" y="41"/>
                    </a:cubicBezTo>
                    <a:cubicBezTo>
                      <a:pt x="50" y="45"/>
                      <a:pt x="53" y="50"/>
                      <a:pt x="60" y="54"/>
                    </a:cubicBezTo>
                    <a:cubicBezTo>
                      <a:pt x="61" y="55"/>
                      <a:pt x="62" y="56"/>
                      <a:pt x="63" y="56"/>
                    </a:cubicBezTo>
                    <a:cubicBezTo>
                      <a:pt x="70" y="61"/>
                      <a:pt x="75" y="66"/>
                      <a:pt x="77" y="71"/>
                    </a:cubicBezTo>
                    <a:cubicBezTo>
                      <a:pt x="80" y="76"/>
                      <a:pt x="80" y="82"/>
                      <a:pt x="79" y="89"/>
                    </a:cubicBezTo>
                    <a:cubicBezTo>
                      <a:pt x="77" y="101"/>
                      <a:pt x="71" y="110"/>
                      <a:pt x="62" y="117"/>
                    </a:cubicBezTo>
                    <a:cubicBezTo>
                      <a:pt x="54" y="125"/>
                      <a:pt x="43" y="128"/>
                      <a:pt x="30" y="128"/>
                    </a:cubicBezTo>
                    <a:cubicBezTo>
                      <a:pt x="24" y="128"/>
                      <a:pt x="19" y="127"/>
                      <a:pt x="14" y="126"/>
                    </a:cubicBezTo>
                    <a:cubicBezTo>
                      <a:pt x="9" y="124"/>
                      <a:pt x="4" y="121"/>
                      <a:pt x="0" y="118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3" name="Freeform 114"/>
              <p:cNvSpPr>
                <a:spLocks/>
              </p:cNvSpPr>
              <p:nvPr/>
            </p:nvSpPr>
            <p:spPr bwMode="auto">
              <a:xfrm>
                <a:off x="3722688" y="2641600"/>
                <a:ext cx="157162" cy="130175"/>
              </a:xfrm>
              <a:custGeom>
                <a:avLst/>
                <a:gdLst>
                  <a:gd name="T0" fmla="*/ 2147483647 w 99"/>
                  <a:gd name="T1" fmla="*/ 2147483647 h 82"/>
                  <a:gd name="T2" fmla="*/ 2147483647 w 99"/>
                  <a:gd name="T3" fmla="*/ 2147483647 h 82"/>
                  <a:gd name="T4" fmla="*/ 2147483647 w 99"/>
                  <a:gd name="T5" fmla="*/ 2147483647 h 82"/>
                  <a:gd name="T6" fmla="*/ 2147483647 w 99"/>
                  <a:gd name="T7" fmla="*/ 2147483647 h 82"/>
                  <a:gd name="T8" fmla="*/ 2147483647 w 99"/>
                  <a:gd name="T9" fmla="*/ 2147483647 h 82"/>
                  <a:gd name="T10" fmla="*/ 0 w 99"/>
                  <a:gd name="T11" fmla="*/ 0 h 82"/>
                  <a:gd name="T12" fmla="*/ 2147483647 w 99"/>
                  <a:gd name="T13" fmla="*/ 0 h 82"/>
                  <a:gd name="T14" fmla="*/ 2147483647 w 99"/>
                  <a:gd name="T15" fmla="*/ 2147483647 h 82"/>
                  <a:gd name="T16" fmla="*/ 2147483647 w 99"/>
                  <a:gd name="T17" fmla="*/ 0 h 82"/>
                  <a:gd name="T18" fmla="*/ 2147483647 w 99"/>
                  <a:gd name="T19" fmla="*/ 0 h 82"/>
                  <a:gd name="T20" fmla="*/ 2147483647 w 99"/>
                  <a:gd name="T21" fmla="*/ 2147483647 h 82"/>
                  <a:gd name="T22" fmla="*/ 2147483647 w 99"/>
                  <a:gd name="T23" fmla="*/ 0 h 82"/>
                  <a:gd name="T24" fmla="*/ 2147483647 w 99"/>
                  <a:gd name="T25" fmla="*/ 0 h 82"/>
                  <a:gd name="T26" fmla="*/ 2147483647 w 99"/>
                  <a:gd name="T27" fmla="*/ 2147483647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9"/>
                  <a:gd name="T43" fmla="*/ 0 h 82"/>
                  <a:gd name="T44" fmla="*/ 99 w 99"/>
                  <a:gd name="T45" fmla="*/ 82 h 8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9" h="82">
                    <a:moveTo>
                      <a:pt x="65" y="82"/>
                    </a:moveTo>
                    <a:lnTo>
                      <a:pt x="53" y="82"/>
                    </a:lnTo>
                    <a:lnTo>
                      <a:pt x="46" y="18"/>
                    </a:lnTo>
                    <a:lnTo>
                      <a:pt x="19" y="82"/>
                    </a:lnTo>
                    <a:lnTo>
                      <a:pt x="6" y="8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6" y="64"/>
                    </a:lnTo>
                    <a:lnTo>
                      <a:pt x="43" y="0"/>
                    </a:lnTo>
                    <a:lnTo>
                      <a:pt x="56" y="0"/>
                    </a:lnTo>
                    <a:lnTo>
                      <a:pt x="62" y="64"/>
                    </a:lnTo>
                    <a:lnTo>
                      <a:pt x="89" y="0"/>
                    </a:lnTo>
                    <a:lnTo>
                      <a:pt x="99" y="0"/>
                    </a:lnTo>
                    <a:lnTo>
                      <a:pt x="65" y="82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4" name="Freeform 115"/>
              <p:cNvSpPr>
                <a:spLocks noEditPoints="1"/>
              </p:cNvSpPr>
              <p:nvPr/>
            </p:nvSpPr>
            <p:spPr bwMode="auto">
              <a:xfrm>
                <a:off x="3868738" y="2674938"/>
                <a:ext cx="98425" cy="96837"/>
              </a:xfrm>
              <a:custGeom>
                <a:avLst/>
                <a:gdLst>
                  <a:gd name="T0" fmla="*/ 2147483647 w 20"/>
                  <a:gd name="T1" fmla="*/ 2147483647 h 20"/>
                  <a:gd name="T2" fmla="*/ 2147483647 w 20"/>
                  <a:gd name="T3" fmla="*/ 2147483647 h 20"/>
                  <a:gd name="T4" fmla="*/ 2147483647 w 20"/>
                  <a:gd name="T5" fmla="*/ 2147483647 h 20"/>
                  <a:gd name="T6" fmla="*/ 2147483647 w 20"/>
                  <a:gd name="T7" fmla="*/ 2147483647 h 20"/>
                  <a:gd name="T8" fmla="*/ 2147483647 w 20"/>
                  <a:gd name="T9" fmla="*/ 2147483647 h 20"/>
                  <a:gd name="T10" fmla="*/ 2147483647 w 20"/>
                  <a:gd name="T11" fmla="*/ 2147483647 h 20"/>
                  <a:gd name="T12" fmla="*/ 2147483647 w 20"/>
                  <a:gd name="T13" fmla="*/ 2147483647 h 20"/>
                  <a:gd name="T14" fmla="*/ 2147483647 w 20"/>
                  <a:gd name="T15" fmla="*/ 2147483647 h 20"/>
                  <a:gd name="T16" fmla="*/ 2147483647 w 20"/>
                  <a:gd name="T17" fmla="*/ 2147483647 h 20"/>
                  <a:gd name="T18" fmla="*/ 0 w 20"/>
                  <a:gd name="T19" fmla="*/ 2147483647 h 20"/>
                  <a:gd name="T20" fmla="*/ 2147483647 w 20"/>
                  <a:gd name="T21" fmla="*/ 2147483647 h 20"/>
                  <a:gd name="T22" fmla="*/ 2147483647 w 20"/>
                  <a:gd name="T23" fmla="*/ 0 h 20"/>
                  <a:gd name="T24" fmla="*/ 2147483647 w 20"/>
                  <a:gd name="T25" fmla="*/ 2147483647 h 20"/>
                  <a:gd name="T26" fmla="*/ 2147483647 w 20"/>
                  <a:gd name="T27" fmla="*/ 2147483647 h 20"/>
                  <a:gd name="T28" fmla="*/ 2147483647 w 20"/>
                  <a:gd name="T29" fmla="*/ 2147483647 h 20"/>
                  <a:gd name="T30" fmla="*/ 2147483647 w 20"/>
                  <a:gd name="T31" fmla="*/ 2147483647 h 20"/>
                  <a:gd name="T32" fmla="*/ 2147483647 w 20"/>
                  <a:gd name="T33" fmla="*/ 2147483647 h 20"/>
                  <a:gd name="T34" fmla="*/ 2147483647 w 20"/>
                  <a:gd name="T35" fmla="*/ 2147483647 h 20"/>
                  <a:gd name="T36" fmla="*/ 2147483647 w 20"/>
                  <a:gd name="T37" fmla="*/ 2147483647 h 20"/>
                  <a:gd name="T38" fmla="*/ 2147483647 w 20"/>
                  <a:gd name="T39" fmla="*/ 2147483647 h 20"/>
                  <a:gd name="T40" fmla="*/ 2147483647 w 20"/>
                  <a:gd name="T41" fmla="*/ 2147483647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"/>
                  <a:gd name="T64" fmla="*/ 0 h 20"/>
                  <a:gd name="T65" fmla="*/ 20 w 20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" h="20">
                    <a:moveTo>
                      <a:pt x="4" y="11"/>
                    </a:moveTo>
                    <a:cubicBezTo>
                      <a:pt x="4" y="13"/>
                      <a:pt x="4" y="15"/>
                      <a:pt x="5" y="16"/>
                    </a:cubicBezTo>
                    <a:cubicBezTo>
                      <a:pt x="6" y="17"/>
                      <a:pt x="7" y="17"/>
                      <a:pt x="9" y="17"/>
                    </a:cubicBezTo>
                    <a:cubicBezTo>
                      <a:pt x="10" y="17"/>
                      <a:pt x="12" y="17"/>
                      <a:pt x="13" y="16"/>
                    </a:cubicBezTo>
                    <a:cubicBezTo>
                      <a:pt x="13" y="16"/>
                      <a:pt x="14" y="15"/>
                      <a:pt x="14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16"/>
                      <a:pt x="16" y="17"/>
                      <a:pt x="15" y="18"/>
                    </a:cubicBezTo>
                    <a:cubicBezTo>
                      <a:pt x="13" y="20"/>
                      <a:pt x="11" y="20"/>
                      <a:pt x="8" y="20"/>
                    </a:cubicBezTo>
                    <a:cubicBezTo>
                      <a:pt x="5" y="20"/>
                      <a:pt x="3" y="19"/>
                      <a:pt x="2" y="17"/>
                    </a:cubicBezTo>
                    <a:cubicBezTo>
                      <a:pt x="0" y="15"/>
                      <a:pt x="0" y="13"/>
                      <a:pt x="0" y="10"/>
                    </a:cubicBezTo>
                    <a:cubicBezTo>
                      <a:pt x="1" y="7"/>
                      <a:pt x="2" y="5"/>
                      <a:pt x="4" y="3"/>
                    </a:cubicBezTo>
                    <a:cubicBezTo>
                      <a:pt x="6" y="1"/>
                      <a:pt x="9" y="0"/>
                      <a:pt x="12" y="0"/>
                    </a:cubicBezTo>
                    <a:cubicBezTo>
                      <a:pt x="15" y="0"/>
                      <a:pt x="17" y="1"/>
                      <a:pt x="18" y="2"/>
                    </a:cubicBezTo>
                    <a:cubicBezTo>
                      <a:pt x="20" y="4"/>
                      <a:pt x="20" y="7"/>
                      <a:pt x="20" y="11"/>
                    </a:cubicBezTo>
                    <a:lnTo>
                      <a:pt x="4" y="11"/>
                    </a:lnTo>
                    <a:close/>
                    <a:moveTo>
                      <a:pt x="16" y="8"/>
                    </a:moveTo>
                    <a:cubicBezTo>
                      <a:pt x="17" y="7"/>
                      <a:pt x="16" y="5"/>
                      <a:pt x="15" y="4"/>
                    </a:cubicBezTo>
                    <a:cubicBezTo>
                      <a:pt x="14" y="3"/>
                      <a:pt x="13" y="3"/>
                      <a:pt x="11" y="3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5" y="6"/>
                      <a:pt x="5" y="8"/>
                    </a:cubicBezTo>
                    <a:lnTo>
                      <a:pt x="16" y="8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5" name="Freeform 116"/>
              <p:cNvSpPr>
                <a:spLocks noEditPoints="1"/>
              </p:cNvSpPr>
              <p:nvPr/>
            </p:nvSpPr>
            <p:spPr bwMode="auto">
              <a:xfrm>
                <a:off x="3981450" y="2641600"/>
                <a:ext cx="107950" cy="134938"/>
              </a:xfrm>
              <a:custGeom>
                <a:avLst/>
                <a:gdLst>
                  <a:gd name="T0" fmla="*/ 2147483647 w 22"/>
                  <a:gd name="T1" fmla="*/ 2147483647 h 28"/>
                  <a:gd name="T2" fmla="*/ 2147483647 w 22"/>
                  <a:gd name="T3" fmla="*/ 2147483647 h 28"/>
                  <a:gd name="T4" fmla="*/ 2147483647 w 22"/>
                  <a:gd name="T5" fmla="*/ 2147483647 h 28"/>
                  <a:gd name="T6" fmla="*/ 2147483647 w 22"/>
                  <a:gd name="T7" fmla="*/ 2147483647 h 28"/>
                  <a:gd name="T8" fmla="*/ 2147483647 w 22"/>
                  <a:gd name="T9" fmla="*/ 2147483647 h 28"/>
                  <a:gd name="T10" fmla="*/ 2147483647 w 22"/>
                  <a:gd name="T11" fmla="*/ 2147483647 h 28"/>
                  <a:gd name="T12" fmla="*/ 2147483647 w 22"/>
                  <a:gd name="T13" fmla="*/ 2147483647 h 28"/>
                  <a:gd name="T14" fmla="*/ 0 w 22"/>
                  <a:gd name="T15" fmla="*/ 2147483647 h 28"/>
                  <a:gd name="T16" fmla="*/ 2147483647 w 22"/>
                  <a:gd name="T17" fmla="*/ 0 h 28"/>
                  <a:gd name="T18" fmla="*/ 2147483647 w 22"/>
                  <a:gd name="T19" fmla="*/ 0 h 28"/>
                  <a:gd name="T20" fmla="*/ 2147483647 w 22"/>
                  <a:gd name="T21" fmla="*/ 2147483647 h 28"/>
                  <a:gd name="T22" fmla="*/ 2147483647 w 22"/>
                  <a:gd name="T23" fmla="*/ 2147483647 h 28"/>
                  <a:gd name="T24" fmla="*/ 2147483647 w 22"/>
                  <a:gd name="T25" fmla="*/ 2147483647 h 28"/>
                  <a:gd name="T26" fmla="*/ 2147483647 w 22"/>
                  <a:gd name="T27" fmla="*/ 2147483647 h 28"/>
                  <a:gd name="T28" fmla="*/ 2147483647 w 22"/>
                  <a:gd name="T29" fmla="*/ 2147483647 h 28"/>
                  <a:gd name="T30" fmla="*/ 2147483647 w 22"/>
                  <a:gd name="T31" fmla="*/ 2147483647 h 28"/>
                  <a:gd name="T32" fmla="*/ 2147483647 w 22"/>
                  <a:gd name="T33" fmla="*/ 2147483647 h 28"/>
                  <a:gd name="T34" fmla="*/ 2147483647 w 22"/>
                  <a:gd name="T35" fmla="*/ 2147483647 h 28"/>
                  <a:gd name="T36" fmla="*/ 2147483647 w 22"/>
                  <a:gd name="T37" fmla="*/ 2147483647 h 28"/>
                  <a:gd name="T38" fmla="*/ 2147483647 w 22"/>
                  <a:gd name="T39" fmla="*/ 2147483647 h 28"/>
                  <a:gd name="T40" fmla="*/ 2147483647 w 22"/>
                  <a:gd name="T41" fmla="*/ 2147483647 h 28"/>
                  <a:gd name="T42" fmla="*/ 2147483647 w 22"/>
                  <a:gd name="T43" fmla="*/ 2147483647 h 28"/>
                  <a:gd name="T44" fmla="*/ 2147483647 w 22"/>
                  <a:gd name="T45" fmla="*/ 2147483647 h 2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"/>
                  <a:gd name="T70" fmla="*/ 0 h 28"/>
                  <a:gd name="T71" fmla="*/ 22 w 22"/>
                  <a:gd name="T72" fmla="*/ 28 h 2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" h="28">
                    <a:moveTo>
                      <a:pt x="20" y="10"/>
                    </a:moveTo>
                    <a:cubicBezTo>
                      <a:pt x="21" y="11"/>
                      <a:pt x="22" y="14"/>
                      <a:pt x="21" y="17"/>
                    </a:cubicBezTo>
                    <a:cubicBezTo>
                      <a:pt x="21" y="20"/>
                      <a:pt x="19" y="23"/>
                      <a:pt x="17" y="25"/>
                    </a:cubicBezTo>
                    <a:cubicBezTo>
                      <a:pt x="15" y="27"/>
                      <a:pt x="13" y="28"/>
                      <a:pt x="10" y="28"/>
                    </a:cubicBezTo>
                    <a:cubicBezTo>
                      <a:pt x="9" y="28"/>
                      <a:pt x="8" y="27"/>
                      <a:pt x="7" y="27"/>
                    </a:cubicBezTo>
                    <a:cubicBezTo>
                      <a:pt x="6" y="26"/>
                      <a:pt x="5" y="26"/>
                      <a:pt x="4" y="25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9" y="8"/>
                      <a:pt x="10" y="7"/>
                    </a:cubicBezTo>
                    <a:cubicBezTo>
                      <a:pt x="11" y="7"/>
                      <a:pt x="12" y="7"/>
                      <a:pt x="14" y="7"/>
                    </a:cubicBezTo>
                    <a:cubicBezTo>
                      <a:pt x="17" y="7"/>
                      <a:pt x="19" y="8"/>
                      <a:pt x="20" y="10"/>
                    </a:cubicBezTo>
                    <a:close/>
                    <a:moveTo>
                      <a:pt x="15" y="22"/>
                    </a:moveTo>
                    <a:cubicBezTo>
                      <a:pt x="16" y="21"/>
                      <a:pt x="17" y="19"/>
                      <a:pt x="17" y="17"/>
                    </a:cubicBezTo>
                    <a:cubicBezTo>
                      <a:pt x="18" y="15"/>
                      <a:pt x="18" y="13"/>
                      <a:pt x="17" y="12"/>
                    </a:cubicBezTo>
                    <a:cubicBezTo>
                      <a:pt x="16" y="11"/>
                      <a:pt x="15" y="10"/>
                      <a:pt x="13" y="10"/>
                    </a:cubicBezTo>
                    <a:cubicBezTo>
                      <a:pt x="11" y="10"/>
                      <a:pt x="9" y="11"/>
                      <a:pt x="8" y="12"/>
                    </a:cubicBezTo>
                    <a:cubicBezTo>
                      <a:pt x="7" y="13"/>
                      <a:pt x="6" y="15"/>
                      <a:pt x="5" y="17"/>
                    </a:cubicBezTo>
                    <a:cubicBezTo>
                      <a:pt x="5" y="19"/>
                      <a:pt x="5" y="21"/>
                      <a:pt x="6" y="22"/>
                    </a:cubicBezTo>
                    <a:cubicBezTo>
                      <a:pt x="7" y="24"/>
                      <a:pt x="8" y="24"/>
                      <a:pt x="10" y="24"/>
                    </a:cubicBezTo>
                    <a:cubicBezTo>
                      <a:pt x="12" y="24"/>
                      <a:pt x="14" y="24"/>
                      <a:pt x="15" y="22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6" name="Freeform 117"/>
              <p:cNvSpPr>
                <a:spLocks noEditPoints="1"/>
              </p:cNvSpPr>
              <p:nvPr/>
            </p:nvSpPr>
            <p:spPr bwMode="auto">
              <a:xfrm>
                <a:off x="4181475" y="2641600"/>
                <a:ext cx="127000" cy="130175"/>
              </a:xfrm>
              <a:custGeom>
                <a:avLst/>
                <a:gdLst>
                  <a:gd name="T0" fmla="*/ 2147483647 w 80"/>
                  <a:gd name="T1" fmla="*/ 2147483647 h 82"/>
                  <a:gd name="T2" fmla="*/ 2147483647 w 80"/>
                  <a:gd name="T3" fmla="*/ 2147483647 h 82"/>
                  <a:gd name="T4" fmla="*/ 2147483647 w 80"/>
                  <a:gd name="T5" fmla="*/ 2147483647 h 82"/>
                  <a:gd name="T6" fmla="*/ 2147483647 w 80"/>
                  <a:gd name="T7" fmla="*/ 2147483647 h 82"/>
                  <a:gd name="T8" fmla="*/ 0 w 80"/>
                  <a:gd name="T9" fmla="*/ 2147483647 h 82"/>
                  <a:gd name="T10" fmla="*/ 2147483647 w 80"/>
                  <a:gd name="T11" fmla="*/ 0 h 82"/>
                  <a:gd name="T12" fmla="*/ 2147483647 w 80"/>
                  <a:gd name="T13" fmla="*/ 0 h 82"/>
                  <a:gd name="T14" fmla="*/ 2147483647 w 80"/>
                  <a:gd name="T15" fmla="*/ 2147483647 h 82"/>
                  <a:gd name="T16" fmla="*/ 2147483647 w 80"/>
                  <a:gd name="T17" fmla="*/ 2147483647 h 82"/>
                  <a:gd name="T18" fmla="*/ 2147483647 w 80"/>
                  <a:gd name="T19" fmla="*/ 2147483647 h 82"/>
                  <a:gd name="T20" fmla="*/ 2147483647 w 80"/>
                  <a:gd name="T21" fmla="*/ 2147483647 h 82"/>
                  <a:gd name="T22" fmla="*/ 2147483647 w 80"/>
                  <a:gd name="T23" fmla="*/ 2147483647 h 82"/>
                  <a:gd name="T24" fmla="*/ 2147483647 w 80"/>
                  <a:gd name="T25" fmla="*/ 2147483647 h 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0"/>
                  <a:gd name="T40" fmla="*/ 0 h 82"/>
                  <a:gd name="T41" fmla="*/ 80 w 80"/>
                  <a:gd name="T42" fmla="*/ 82 h 8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0" h="82">
                    <a:moveTo>
                      <a:pt x="68" y="82"/>
                    </a:moveTo>
                    <a:lnTo>
                      <a:pt x="64" y="61"/>
                    </a:lnTo>
                    <a:lnTo>
                      <a:pt x="25" y="61"/>
                    </a:lnTo>
                    <a:lnTo>
                      <a:pt x="12" y="82"/>
                    </a:lnTo>
                    <a:lnTo>
                      <a:pt x="0" y="82"/>
                    </a:lnTo>
                    <a:lnTo>
                      <a:pt x="49" y="0"/>
                    </a:lnTo>
                    <a:lnTo>
                      <a:pt x="61" y="0"/>
                    </a:lnTo>
                    <a:lnTo>
                      <a:pt x="80" y="82"/>
                    </a:lnTo>
                    <a:lnTo>
                      <a:pt x="68" y="82"/>
                    </a:lnTo>
                    <a:close/>
                    <a:moveTo>
                      <a:pt x="52" y="12"/>
                    </a:moveTo>
                    <a:lnTo>
                      <a:pt x="31" y="52"/>
                    </a:lnTo>
                    <a:lnTo>
                      <a:pt x="61" y="52"/>
                    </a:lnTo>
                    <a:lnTo>
                      <a:pt x="52" y="12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7" name="Freeform 118"/>
              <p:cNvSpPr>
                <a:spLocks noEditPoints="1"/>
              </p:cNvSpPr>
              <p:nvPr/>
            </p:nvSpPr>
            <p:spPr bwMode="auto">
              <a:xfrm>
                <a:off x="4322763" y="2674938"/>
                <a:ext cx="107950" cy="131762"/>
              </a:xfrm>
              <a:custGeom>
                <a:avLst/>
                <a:gdLst>
                  <a:gd name="T0" fmla="*/ 2147483647 w 22"/>
                  <a:gd name="T1" fmla="*/ 2147483647 h 27"/>
                  <a:gd name="T2" fmla="*/ 2147483647 w 22"/>
                  <a:gd name="T3" fmla="*/ 2147483647 h 27"/>
                  <a:gd name="T4" fmla="*/ 2147483647 w 22"/>
                  <a:gd name="T5" fmla="*/ 2147483647 h 27"/>
                  <a:gd name="T6" fmla="*/ 2147483647 w 22"/>
                  <a:gd name="T7" fmla="*/ 2147483647 h 27"/>
                  <a:gd name="T8" fmla="*/ 2147483647 w 22"/>
                  <a:gd name="T9" fmla="*/ 2147483647 h 27"/>
                  <a:gd name="T10" fmla="*/ 2147483647 w 22"/>
                  <a:gd name="T11" fmla="*/ 2147483647 h 27"/>
                  <a:gd name="T12" fmla="*/ 2147483647 w 22"/>
                  <a:gd name="T13" fmla="*/ 2147483647 h 27"/>
                  <a:gd name="T14" fmla="*/ 0 w 22"/>
                  <a:gd name="T15" fmla="*/ 2147483647 h 27"/>
                  <a:gd name="T16" fmla="*/ 2147483647 w 22"/>
                  <a:gd name="T17" fmla="*/ 0 h 27"/>
                  <a:gd name="T18" fmla="*/ 2147483647 w 22"/>
                  <a:gd name="T19" fmla="*/ 0 h 27"/>
                  <a:gd name="T20" fmla="*/ 2147483647 w 22"/>
                  <a:gd name="T21" fmla="*/ 2147483647 h 27"/>
                  <a:gd name="T22" fmla="*/ 2147483647 w 22"/>
                  <a:gd name="T23" fmla="*/ 0 h 27"/>
                  <a:gd name="T24" fmla="*/ 2147483647 w 22"/>
                  <a:gd name="T25" fmla="*/ 0 h 27"/>
                  <a:gd name="T26" fmla="*/ 2147483647 w 22"/>
                  <a:gd name="T27" fmla="*/ 2147483647 h 27"/>
                  <a:gd name="T28" fmla="*/ 2147483647 w 22"/>
                  <a:gd name="T29" fmla="*/ 2147483647 h 27"/>
                  <a:gd name="T30" fmla="*/ 2147483647 w 22"/>
                  <a:gd name="T31" fmla="*/ 2147483647 h 27"/>
                  <a:gd name="T32" fmla="*/ 2147483647 w 22"/>
                  <a:gd name="T33" fmla="*/ 2147483647 h 27"/>
                  <a:gd name="T34" fmla="*/ 2147483647 w 22"/>
                  <a:gd name="T35" fmla="*/ 2147483647 h 27"/>
                  <a:gd name="T36" fmla="*/ 2147483647 w 22"/>
                  <a:gd name="T37" fmla="*/ 2147483647 h 27"/>
                  <a:gd name="T38" fmla="*/ 2147483647 w 22"/>
                  <a:gd name="T39" fmla="*/ 2147483647 h 27"/>
                  <a:gd name="T40" fmla="*/ 2147483647 w 22"/>
                  <a:gd name="T41" fmla="*/ 2147483647 h 27"/>
                  <a:gd name="T42" fmla="*/ 2147483647 w 22"/>
                  <a:gd name="T43" fmla="*/ 2147483647 h 27"/>
                  <a:gd name="T44" fmla="*/ 2147483647 w 22"/>
                  <a:gd name="T45" fmla="*/ 2147483647 h 2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"/>
                  <a:gd name="T70" fmla="*/ 0 h 27"/>
                  <a:gd name="T71" fmla="*/ 22 w 22"/>
                  <a:gd name="T72" fmla="*/ 27 h 2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" h="27">
                    <a:moveTo>
                      <a:pt x="21" y="2"/>
                    </a:moveTo>
                    <a:cubicBezTo>
                      <a:pt x="22" y="4"/>
                      <a:pt x="22" y="7"/>
                      <a:pt x="22" y="10"/>
                    </a:cubicBezTo>
                    <a:cubicBezTo>
                      <a:pt x="21" y="13"/>
                      <a:pt x="20" y="16"/>
                      <a:pt x="18" y="18"/>
                    </a:cubicBezTo>
                    <a:cubicBezTo>
                      <a:pt x="16" y="20"/>
                      <a:pt x="13" y="21"/>
                      <a:pt x="11" y="21"/>
                    </a:cubicBezTo>
                    <a:cubicBezTo>
                      <a:pt x="9" y="21"/>
                      <a:pt x="8" y="20"/>
                      <a:pt x="7" y="20"/>
                    </a:cubicBezTo>
                    <a:cubicBezTo>
                      <a:pt x="6" y="19"/>
                      <a:pt x="5" y="19"/>
                      <a:pt x="5" y="1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9" y="1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7" y="0"/>
                      <a:pt x="19" y="1"/>
                      <a:pt x="21" y="2"/>
                    </a:cubicBezTo>
                    <a:close/>
                    <a:moveTo>
                      <a:pt x="15" y="15"/>
                    </a:moveTo>
                    <a:cubicBezTo>
                      <a:pt x="17" y="14"/>
                      <a:pt x="18" y="12"/>
                      <a:pt x="18" y="10"/>
                    </a:cubicBezTo>
                    <a:cubicBezTo>
                      <a:pt x="18" y="8"/>
                      <a:pt x="18" y="6"/>
                      <a:pt x="17" y="5"/>
                    </a:cubicBezTo>
                    <a:cubicBezTo>
                      <a:pt x="16" y="3"/>
                      <a:pt x="15" y="3"/>
                      <a:pt x="13" y="3"/>
                    </a:cubicBezTo>
                    <a:cubicBezTo>
                      <a:pt x="11" y="3"/>
                      <a:pt x="10" y="3"/>
                      <a:pt x="8" y="5"/>
                    </a:cubicBezTo>
                    <a:cubicBezTo>
                      <a:pt x="7" y="6"/>
                      <a:pt x="6" y="8"/>
                      <a:pt x="6" y="10"/>
                    </a:cubicBezTo>
                    <a:cubicBezTo>
                      <a:pt x="5" y="12"/>
                      <a:pt x="6" y="14"/>
                      <a:pt x="6" y="15"/>
                    </a:cubicBezTo>
                    <a:cubicBezTo>
                      <a:pt x="7" y="17"/>
                      <a:pt x="9" y="17"/>
                      <a:pt x="11" y="17"/>
                    </a:cubicBezTo>
                    <a:cubicBezTo>
                      <a:pt x="12" y="17"/>
                      <a:pt x="14" y="17"/>
                      <a:pt x="15" y="15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8" name="Freeform 119"/>
              <p:cNvSpPr>
                <a:spLocks noEditPoints="1"/>
              </p:cNvSpPr>
              <p:nvPr/>
            </p:nvSpPr>
            <p:spPr bwMode="auto">
              <a:xfrm>
                <a:off x="4440238" y="2674938"/>
                <a:ext cx="111125" cy="131762"/>
              </a:xfrm>
              <a:custGeom>
                <a:avLst/>
                <a:gdLst>
                  <a:gd name="T0" fmla="*/ 2147483647 w 23"/>
                  <a:gd name="T1" fmla="*/ 2147483647 h 27"/>
                  <a:gd name="T2" fmla="*/ 2147483647 w 23"/>
                  <a:gd name="T3" fmla="*/ 2147483647 h 27"/>
                  <a:gd name="T4" fmla="*/ 2147483647 w 23"/>
                  <a:gd name="T5" fmla="*/ 2147483647 h 27"/>
                  <a:gd name="T6" fmla="*/ 2147483647 w 23"/>
                  <a:gd name="T7" fmla="*/ 2147483647 h 27"/>
                  <a:gd name="T8" fmla="*/ 2147483647 w 23"/>
                  <a:gd name="T9" fmla="*/ 2147483647 h 27"/>
                  <a:gd name="T10" fmla="*/ 2147483647 w 23"/>
                  <a:gd name="T11" fmla="*/ 2147483647 h 27"/>
                  <a:gd name="T12" fmla="*/ 2147483647 w 23"/>
                  <a:gd name="T13" fmla="*/ 2147483647 h 27"/>
                  <a:gd name="T14" fmla="*/ 0 w 23"/>
                  <a:gd name="T15" fmla="*/ 2147483647 h 27"/>
                  <a:gd name="T16" fmla="*/ 2147483647 w 23"/>
                  <a:gd name="T17" fmla="*/ 0 h 27"/>
                  <a:gd name="T18" fmla="*/ 2147483647 w 23"/>
                  <a:gd name="T19" fmla="*/ 0 h 27"/>
                  <a:gd name="T20" fmla="*/ 2147483647 w 23"/>
                  <a:gd name="T21" fmla="*/ 2147483647 h 27"/>
                  <a:gd name="T22" fmla="*/ 2147483647 w 23"/>
                  <a:gd name="T23" fmla="*/ 0 h 27"/>
                  <a:gd name="T24" fmla="*/ 2147483647 w 23"/>
                  <a:gd name="T25" fmla="*/ 0 h 27"/>
                  <a:gd name="T26" fmla="*/ 2147483647 w 23"/>
                  <a:gd name="T27" fmla="*/ 2147483647 h 27"/>
                  <a:gd name="T28" fmla="*/ 2147483647 w 23"/>
                  <a:gd name="T29" fmla="*/ 2147483647 h 27"/>
                  <a:gd name="T30" fmla="*/ 2147483647 w 23"/>
                  <a:gd name="T31" fmla="*/ 2147483647 h 27"/>
                  <a:gd name="T32" fmla="*/ 2147483647 w 23"/>
                  <a:gd name="T33" fmla="*/ 2147483647 h 27"/>
                  <a:gd name="T34" fmla="*/ 2147483647 w 23"/>
                  <a:gd name="T35" fmla="*/ 2147483647 h 27"/>
                  <a:gd name="T36" fmla="*/ 2147483647 w 23"/>
                  <a:gd name="T37" fmla="*/ 2147483647 h 27"/>
                  <a:gd name="T38" fmla="*/ 2147483647 w 23"/>
                  <a:gd name="T39" fmla="*/ 2147483647 h 27"/>
                  <a:gd name="T40" fmla="*/ 2147483647 w 23"/>
                  <a:gd name="T41" fmla="*/ 2147483647 h 27"/>
                  <a:gd name="T42" fmla="*/ 2147483647 w 23"/>
                  <a:gd name="T43" fmla="*/ 2147483647 h 27"/>
                  <a:gd name="T44" fmla="*/ 2147483647 w 23"/>
                  <a:gd name="T45" fmla="*/ 2147483647 h 2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3"/>
                  <a:gd name="T70" fmla="*/ 0 h 27"/>
                  <a:gd name="T71" fmla="*/ 23 w 23"/>
                  <a:gd name="T72" fmla="*/ 27 h 2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3" h="27">
                    <a:moveTo>
                      <a:pt x="21" y="2"/>
                    </a:moveTo>
                    <a:cubicBezTo>
                      <a:pt x="23" y="4"/>
                      <a:pt x="23" y="7"/>
                      <a:pt x="22" y="10"/>
                    </a:cubicBezTo>
                    <a:cubicBezTo>
                      <a:pt x="22" y="13"/>
                      <a:pt x="20" y="16"/>
                      <a:pt x="18" y="18"/>
                    </a:cubicBezTo>
                    <a:cubicBezTo>
                      <a:pt x="16" y="20"/>
                      <a:pt x="14" y="21"/>
                      <a:pt x="11" y="21"/>
                    </a:cubicBezTo>
                    <a:cubicBezTo>
                      <a:pt x="10" y="21"/>
                      <a:pt x="9" y="20"/>
                      <a:pt x="8" y="20"/>
                    </a:cubicBezTo>
                    <a:cubicBezTo>
                      <a:pt x="7" y="19"/>
                      <a:pt x="6" y="19"/>
                      <a:pt x="5" y="18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1"/>
                      <a:pt x="10" y="1"/>
                      <a:pt x="11" y="0"/>
                    </a:cubicBezTo>
                    <a:cubicBezTo>
                      <a:pt x="12" y="0"/>
                      <a:pt x="14" y="0"/>
                      <a:pt x="15" y="0"/>
                    </a:cubicBezTo>
                    <a:cubicBezTo>
                      <a:pt x="18" y="0"/>
                      <a:pt x="20" y="1"/>
                      <a:pt x="21" y="2"/>
                    </a:cubicBezTo>
                    <a:close/>
                    <a:moveTo>
                      <a:pt x="16" y="15"/>
                    </a:moveTo>
                    <a:cubicBezTo>
                      <a:pt x="17" y="14"/>
                      <a:pt x="18" y="12"/>
                      <a:pt x="19" y="10"/>
                    </a:cubicBezTo>
                    <a:cubicBezTo>
                      <a:pt x="19" y="8"/>
                      <a:pt x="19" y="6"/>
                      <a:pt x="18" y="5"/>
                    </a:cubicBezTo>
                    <a:cubicBezTo>
                      <a:pt x="17" y="3"/>
                      <a:pt x="16" y="3"/>
                      <a:pt x="14" y="3"/>
                    </a:cubicBezTo>
                    <a:cubicBezTo>
                      <a:pt x="12" y="3"/>
                      <a:pt x="10" y="3"/>
                      <a:pt x="9" y="5"/>
                    </a:cubicBezTo>
                    <a:cubicBezTo>
                      <a:pt x="8" y="6"/>
                      <a:pt x="7" y="8"/>
                      <a:pt x="6" y="10"/>
                    </a:cubicBezTo>
                    <a:cubicBezTo>
                      <a:pt x="6" y="12"/>
                      <a:pt x="6" y="14"/>
                      <a:pt x="7" y="15"/>
                    </a:cubicBezTo>
                    <a:cubicBezTo>
                      <a:pt x="8" y="17"/>
                      <a:pt x="9" y="17"/>
                      <a:pt x="11" y="17"/>
                    </a:cubicBezTo>
                    <a:cubicBezTo>
                      <a:pt x="13" y="17"/>
                      <a:pt x="15" y="17"/>
                      <a:pt x="16" y="15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59" name="Freeform 120"/>
              <p:cNvSpPr>
                <a:spLocks/>
              </p:cNvSpPr>
              <p:nvPr/>
            </p:nvSpPr>
            <p:spPr bwMode="auto">
              <a:xfrm>
                <a:off x="4567238" y="2641600"/>
                <a:ext cx="38100" cy="130175"/>
              </a:xfrm>
              <a:custGeom>
                <a:avLst/>
                <a:gdLst>
                  <a:gd name="T0" fmla="*/ 0 w 24"/>
                  <a:gd name="T1" fmla="*/ 2147483647 h 82"/>
                  <a:gd name="T2" fmla="*/ 2147483647 w 24"/>
                  <a:gd name="T3" fmla="*/ 0 h 82"/>
                  <a:gd name="T4" fmla="*/ 2147483647 w 24"/>
                  <a:gd name="T5" fmla="*/ 0 h 82"/>
                  <a:gd name="T6" fmla="*/ 2147483647 w 24"/>
                  <a:gd name="T7" fmla="*/ 2147483647 h 82"/>
                  <a:gd name="T8" fmla="*/ 0 w 24"/>
                  <a:gd name="T9" fmla="*/ 2147483647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82"/>
                  <a:gd name="T17" fmla="*/ 24 w 24"/>
                  <a:gd name="T18" fmla="*/ 82 h 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82">
                    <a:moveTo>
                      <a:pt x="0" y="82"/>
                    </a:moveTo>
                    <a:lnTo>
                      <a:pt x="15" y="0"/>
                    </a:lnTo>
                    <a:lnTo>
                      <a:pt x="24" y="0"/>
                    </a:lnTo>
                    <a:lnTo>
                      <a:pt x="9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0" name="Freeform 121"/>
              <p:cNvSpPr>
                <a:spLocks noEditPoints="1"/>
              </p:cNvSpPr>
              <p:nvPr/>
            </p:nvSpPr>
            <p:spPr bwMode="auto">
              <a:xfrm>
                <a:off x="4614863" y="2641600"/>
                <a:ext cx="39687" cy="130175"/>
              </a:xfrm>
              <a:custGeom>
                <a:avLst/>
                <a:gdLst>
                  <a:gd name="T0" fmla="*/ 0 w 25"/>
                  <a:gd name="T1" fmla="*/ 2147483647 h 82"/>
                  <a:gd name="T2" fmla="*/ 2147483647 w 25"/>
                  <a:gd name="T3" fmla="*/ 2147483647 h 82"/>
                  <a:gd name="T4" fmla="*/ 2147483647 w 25"/>
                  <a:gd name="T5" fmla="*/ 2147483647 h 82"/>
                  <a:gd name="T6" fmla="*/ 2147483647 w 25"/>
                  <a:gd name="T7" fmla="*/ 2147483647 h 82"/>
                  <a:gd name="T8" fmla="*/ 0 w 25"/>
                  <a:gd name="T9" fmla="*/ 2147483647 h 82"/>
                  <a:gd name="T10" fmla="*/ 2147483647 w 25"/>
                  <a:gd name="T11" fmla="*/ 2147483647 h 82"/>
                  <a:gd name="T12" fmla="*/ 2147483647 w 25"/>
                  <a:gd name="T13" fmla="*/ 0 h 82"/>
                  <a:gd name="T14" fmla="*/ 2147483647 w 25"/>
                  <a:gd name="T15" fmla="*/ 0 h 82"/>
                  <a:gd name="T16" fmla="*/ 2147483647 w 25"/>
                  <a:gd name="T17" fmla="*/ 2147483647 h 82"/>
                  <a:gd name="T18" fmla="*/ 2147483647 w 25"/>
                  <a:gd name="T19" fmla="*/ 2147483647 h 8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5"/>
                  <a:gd name="T31" fmla="*/ 0 h 82"/>
                  <a:gd name="T32" fmla="*/ 25 w 25"/>
                  <a:gd name="T33" fmla="*/ 82 h 8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5" h="82">
                    <a:moveTo>
                      <a:pt x="0" y="82"/>
                    </a:moveTo>
                    <a:lnTo>
                      <a:pt x="13" y="21"/>
                    </a:lnTo>
                    <a:lnTo>
                      <a:pt x="22" y="21"/>
                    </a:lnTo>
                    <a:lnTo>
                      <a:pt x="13" y="82"/>
                    </a:lnTo>
                    <a:lnTo>
                      <a:pt x="0" y="82"/>
                    </a:lnTo>
                    <a:close/>
                    <a:moveTo>
                      <a:pt x="13" y="9"/>
                    </a:moveTo>
                    <a:lnTo>
                      <a:pt x="16" y="0"/>
                    </a:lnTo>
                    <a:lnTo>
                      <a:pt x="25" y="0"/>
                    </a:lnTo>
                    <a:lnTo>
                      <a:pt x="25" y="9"/>
                    </a:lnTo>
                    <a:lnTo>
                      <a:pt x="13" y="9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1" name="Freeform 122"/>
              <p:cNvSpPr>
                <a:spLocks/>
              </p:cNvSpPr>
              <p:nvPr/>
            </p:nvSpPr>
            <p:spPr bwMode="auto">
              <a:xfrm>
                <a:off x="4664075" y="2674938"/>
                <a:ext cx="96838" cy="96837"/>
              </a:xfrm>
              <a:custGeom>
                <a:avLst/>
                <a:gdLst>
                  <a:gd name="T0" fmla="*/ 2147483647 w 20"/>
                  <a:gd name="T1" fmla="*/ 2147483647 h 20"/>
                  <a:gd name="T2" fmla="*/ 2147483647 w 20"/>
                  <a:gd name="T3" fmla="*/ 2147483647 h 20"/>
                  <a:gd name="T4" fmla="*/ 2147483647 w 20"/>
                  <a:gd name="T5" fmla="*/ 2147483647 h 20"/>
                  <a:gd name="T6" fmla="*/ 2147483647 w 20"/>
                  <a:gd name="T7" fmla="*/ 2147483647 h 20"/>
                  <a:gd name="T8" fmla="*/ 0 w 20"/>
                  <a:gd name="T9" fmla="*/ 2147483647 h 20"/>
                  <a:gd name="T10" fmla="*/ 2147483647 w 20"/>
                  <a:gd name="T11" fmla="*/ 2147483647 h 20"/>
                  <a:gd name="T12" fmla="*/ 2147483647 w 20"/>
                  <a:gd name="T13" fmla="*/ 0 h 20"/>
                  <a:gd name="T14" fmla="*/ 2147483647 w 20"/>
                  <a:gd name="T15" fmla="*/ 2147483647 h 20"/>
                  <a:gd name="T16" fmla="*/ 2147483647 w 20"/>
                  <a:gd name="T17" fmla="*/ 2147483647 h 20"/>
                  <a:gd name="T18" fmla="*/ 2147483647 w 20"/>
                  <a:gd name="T19" fmla="*/ 2147483647 h 20"/>
                  <a:gd name="T20" fmla="*/ 2147483647 w 20"/>
                  <a:gd name="T21" fmla="*/ 2147483647 h 20"/>
                  <a:gd name="T22" fmla="*/ 2147483647 w 20"/>
                  <a:gd name="T23" fmla="*/ 2147483647 h 20"/>
                  <a:gd name="T24" fmla="*/ 2147483647 w 20"/>
                  <a:gd name="T25" fmla="*/ 2147483647 h 20"/>
                  <a:gd name="T26" fmla="*/ 2147483647 w 20"/>
                  <a:gd name="T27" fmla="*/ 2147483647 h 20"/>
                  <a:gd name="T28" fmla="*/ 2147483647 w 20"/>
                  <a:gd name="T29" fmla="*/ 2147483647 h 20"/>
                  <a:gd name="T30" fmla="*/ 2147483647 w 20"/>
                  <a:gd name="T31" fmla="*/ 2147483647 h 20"/>
                  <a:gd name="T32" fmla="*/ 2147483647 w 20"/>
                  <a:gd name="T33" fmla="*/ 2147483647 h 20"/>
                  <a:gd name="T34" fmla="*/ 2147483647 w 20"/>
                  <a:gd name="T35" fmla="*/ 2147483647 h 20"/>
                  <a:gd name="T36" fmla="*/ 2147483647 w 20"/>
                  <a:gd name="T37" fmla="*/ 2147483647 h 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0"/>
                  <a:gd name="T58" fmla="*/ 0 h 20"/>
                  <a:gd name="T59" fmla="*/ 20 w 20"/>
                  <a:gd name="T60" fmla="*/ 20 h 2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0" h="20">
                    <a:moveTo>
                      <a:pt x="19" y="14"/>
                    </a:moveTo>
                    <a:cubicBezTo>
                      <a:pt x="18" y="15"/>
                      <a:pt x="17" y="17"/>
                      <a:pt x="15" y="18"/>
                    </a:cubicBezTo>
                    <a:cubicBezTo>
                      <a:pt x="13" y="20"/>
                      <a:pt x="11" y="20"/>
                      <a:pt x="8" y="20"/>
                    </a:cubicBezTo>
                    <a:cubicBezTo>
                      <a:pt x="5" y="20"/>
                      <a:pt x="3" y="20"/>
                      <a:pt x="2" y="18"/>
                    </a:cubicBezTo>
                    <a:cubicBezTo>
                      <a:pt x="0" y="16"/>
                      <a:pt x="0" y="13"/>
                      <a:pt x="0" y="10"/>
                    </a:cubicBezTo>
                    <a:cubicBezTo>
                      <a:pt x="1" y="7"/>
                      <a:pt x="2" y="5"/>
                      <a:pt x="4" y="3"/>
                    </a:cubicBezTo>
                    <a:cubicBezTo>
                      <a:pt x="6" y="1"/>
                      <a:pt x="9" y="0"/>
                      <a:pt x="12" y="0"/>
                    </a:cubicBezTo>
                    <a:cubicBezTo>
                      <a:pt x="15" y="0"/>
                      <a:pt x="17" y="0"/>
                      <a:pt x="18" y="2"/>
                    </a:cubicBezTo>
                    <a:cubicBezTo>
                      <a:pt x="19" y="3"/>
                      <a:pt x="20" y="5"/>
                      <a:pt x="20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6"/>
                      <a:pt x="16" y="5"/>
                      <a:pt x="15" y="4"/>
                    </a:cubicBezTo>
                    <a:cubicBezTo>
                      <a:pt x="14" y="3"/>
                      <a:pt x="13" y="3"/>
                      <a:pt x="12" y="3"/>
                    </a:cubicBezTo>
                    <a:cubicBezTo>
                      <a:pt x="10" y="3"/>
                      <a:pt x="8" y="4"/>
                      <a:pt x="7" y="5"/>
                    </a:cubicBezTo>
                    <a:cubicBezTo>
                      <a:pt x="6" y="6"/>
                      <a:pt x="5" y="8"/>
                      <a:pt x="4" y="10"/>
                    </a:cubicBezTo>
                    <a:cubicBezTo>
                      <a:pt x="4" y="12"/>
                      <a:pt x="4" y="14"/>
                      <a:pt x="5" y="15"/>
                    </a:cubicBezTo>
                    <a:cubicBezTo>
                      <a:pt x="6" y="17"/>
                      <a:pt x="7" y="17"/>
                      <a:pt x="9" y="17"/>
                    </a:cubicBezTo>
                    <a:cubicBezTo>
                      <a:pt x="10" y="17"/>
                      <a:pt x="12" y="17"/>
                      <a:pt x="13" y="16"/>
                    </a:cubicBezTo>
                    <a:cubicBezTo>
                      <a:pt x="14" y="15"/>
                      <a:pt x="14" y="14"/>
                      <a:pt x="15" y="14"/>
                    </a:cubicBezTo>
                    <a:lnTo>
                      <a:pt x="19" y="14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2" name="Freeform 123"/>
              <p:cNvSpPr>
                <a:spLocks noEditPoints="1"/>
              </p:cNvSpPr>
              <p:nvPr/>
            </p:nvSpPr>
            <p:spPr bwMode="auto">
              <a:xfrm>
                <a:off x="4772025" y="2674938"/>
                <a:ext cx="96838" cy="101600"/>
              </a:xfrm>
              <a:custGeom>
                <a:avLst/>
                <a:gdLst>
                  <a:gd name="T0" fmla="*/ 2147483647 w 20"/>
                  <a:gd name="T1" fmla="*/ 2147483647 h 21"/>
                  <a:gd name="T2" fmla="*/ 2147483647 w 20"/>
                  <a:gd name="T3" fmla="*/ 2147483647 h 21"/>
                  <a:gd name="T4" fmla="*/ 2147483647 w 20"/>
                  <a:gd name="T5" fmla="*/ 2147483647 h 21"/>
                  <a:gd name="T6" fmla="*/ 2147483647 w 20"/>
                  <a:gd name="T7" fmla="*/ 2147483647 h 21"/>
                  <a:gd name="T8" fmla="*/ 2147483647 w 20"/>
                  <a:gd name="T9" fmla="*/ 2147483647 h 21"/>
                  <a:gd name="T10" fmla="*/ 2147483647 w 20"/>
                  <a:gd name="T11" fmla="*/ 2147483647 h 21"/>
                  <a:gd name="T12" fmla="*/ 0 w 20"/>
                  <a:gd name="T13" fmla="*/ 2147483647 h 21"/>
                  <a:gd name="T14" fmla="*/ 2147483647 w 20"/>
                  <a:gd name="T15" fmla="*/ 2147483647 h 21"/>
                  <a:gd name="T16" fmla="*/ 2147483647 w 20"/>
                  <a:gd name="T17" fmla="*/ 2147483647 h 21"/>
                  <a:gd name="T18" fmla="*/ 2147483647 w 20"/>
                  <a:gd name="T19" fmla="*/ 2147483647 h 21"/>
                  <a:gd name="T20" fmla="*/ 2147483647 w 20"/>
                  <a:gd name="T21" fmla="*/ 2147483647 h 21"/>
                  <a:gd name="T22" fmla="*/ 2147483647 w 20"/>
                  <a:gd name="T23" fmla="*/ 2147483647 h 21"/>
                  <a:gd name="T24" fmla="*/ 2147483647 w 20"/>
                  <a:gd name="T25" fmla="*/ 2147483647 h 21"/>
                  <a:gd name="T26" fmla="*/ 2147483647 w 20"/>
                  <a:gd name="T27" fmla="*/ 2147483647 h 21"/>
                  <a:gd name="T28" fmla="*/ 2147483647 w 20"/>
                  <a:gd name="T29" fmla="*/ 2147483647 h 21"/>
                  <a:gd name="T30" fmla="*/ 2147483647 w 20"/>
                  <a:gd name="T31" fmla="*/ 2147483647 h 21"/>
                  <a:gd name="T32" fmla="*/ 2147483647 w 20"/>
                  <a:gd name="T33" fmla="*/ 2147483647 h 21"/>
                  <a:gd name="T34" fmla="*/ 2147483647 w 20"/>
                  <a:gd name="T35" fmla="*/ 2147483647 h 21"/>
                  <a:gd name="T36" fmla="*/ 2147483647 w 20"/>
                  <a:gd name="T37" fmla="*/ 2147483647 h 21"/>
                  <a:gd name="T38" fmla="*/ 2147483647 w 20"/>
                  <a:gd name="T39" fmla="*/ 0 h 21"/>
                  <a:gd name="T40" fmla="*/ 2147483647 w 20"/>
                  <a:gd name="T41" fmla="*/ 2147483647 h 21"/>
                  <a:gd name="T42" fmla="*/ 2147483647 w 20"/>
                  <a:gd name="T43" fmla="*/ 2147483647 h 21"/>
                  <a:gd name="T44" fmla="*/ 2147483647 w 20"/>
                  <a:gd name="T45" fmla="*/ 2147483647 h 21"/>
                  <a:gd name="T46" fmla="*/ 2147483647 w 20"/>
                  <a:gd name="T47" fmla="*/ 2147483647 h 21"/>
                  <a:gd name="T48" fmla="*/ 2147483647 w 20"/>
                  <a:gd name="T49" fmla="*/ 2147483647 h 21"/>
                  <a:gd name="T50" fmla="*/ 2147483647 w 20"/>
                  <a:gd name="T51" fmla="*/ 2147483647 h 21"/>
                  <a:gd name="T52" fmla="*/ 2147483647 w 20"/>
                  <a:gd name="T53" fmla="*/ 2147483647 h 21"/>
                  <a:gd name="T54" fmla="*/ 2147483647 w 20"/>
                  <a:gd name="T55" fmla="*/ 2147483647 h 21"/>
                  <a:gd name="T56" fmla="*/ 2147483647 w 20"/>
                  <a:gd name="T57" fmla="*/ 2147483647 h 21"/>
                  <a:gd name="T58" fmla="*/ 2147483647 w 20"/>
                  <a:gd name="T59" fmla="*/ 2147483647 h 21"/>
                  <a:gd name="T60" fmla="*/ 2147483647 w 20"/>
                  <a:gd name="T61" fmla="*/ 2147483647 h 21"/>
                  <a:gd name="T62" fmla="*/ 2147483647 w 20"/>
                  <a:gd name="T63" fmla="*/ 2147483647 h 21"/>
                  <a:gd name="T64" fmla="*/ 2147483647 w 20"/>
                  <a:gd name="T65" fmla="*/ 2147483647 h 21"/>
                  <a:gd name="T66" fmla="*/ 2147483647 w 20"/>
                  <a:gd name="T67" fmla="*/ 2147483647 h 21"/>
                  <a:gd name="T68" fmla="*/ 2147483647 w 20"/>
                  <a:gd name="T69" fmla="*/ 2147483647 h 21"/>
                  <a:gd name="T70" fmla="*/ 2147483647 w 20"/>
                  <a:gd name="T71" fmla="*/ 2147483647 h 21"/>
                  <a:gd name="T72" fmla="*/ 2147483647 w 20"/>
                  <a:gd name="T73" fmla="*/ 2147483647 h 21"/>
                  <a:gd name="T74" fmla="*/ 2147483647 w 20"/>
                  <a:gd name="T75" fmla="*/ 2147483647 h 2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"/>
                  <a:gd name="T115" fmla="*/ 0 h 21"/>
                  <a:gd name="T116" fmla="*/ 20 w 20"/>
                  <a:gd name="T117" fmla="*/ 21 h 2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" h="21">
                    <a:moveTo>
                      <a:pt x="14" y="20"/>
                    </a:moveTo>
                    <a:cubicBezTo>
                      <a:pt x="14" y="19"/>
                      <a:pt x="14" y="19"/>
                      <a:pt x="14" y="18"/>
                    </a:cubicBezTo>
                    <a:cubicBezTo>
                      <a:pt x="14" y="18"/>
                      <a:pt x="14" y="18"/>
                      <a:pt x="14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0" y="20"/>
                      <a:pt x="8" y="20"/>
                      <a:pt x="7" y="20"/>
                    </a:cubicBezTo>
                    <a:cubicBezTo>
                      <a:pt x="5" y="21"/>
                      <a:pt x="3" y="20"/>
                      <a:pt x="2" y="19"/>
                    </a:cubicBezTo>
                    <a:cubicBezTo>
                      <a:pt x="0" y="19"/>
                      <a:pt x="0" y="17"/>
                      <a:pt x="0" y="16"/>
                    </a:cubicBezTo>
                    <a:cubicBezTo>
                      <a:pt x="0" y="14"/>
                      <a:pt x="0" y="12"/>
                      <a:pt x="1" y="11"/>
                    </a:cubicBezTo>
                    <a:cubicBezTo>
                      <a:pt x="3" y="10"/>
                      <a:pt x="4" y="10"/>
                      <a:pt x="5" y="9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11" y="8"/>
                      <a:pt x="12" y="8"/>
                      <a:pt x="13" y="8"/>
                    </a:cubicBezTo>
                    <a:cubicBezTo>
                      <a:pt x="14" y="8"/>
                      <a:pt x="14" y="8"/>
                      <a:pt x="15" y="8"/>
                    </a:cubicBezTo>
                    <a:cubicBezTo>
                      <a:pt x="16" y="7"/>
                      <a:pt x="16" y="7"/>
                      <a:pt x="16" y="6"/>
                    </a:cubicBezTo>
                    <a:cubicBezTo>
                      <a:pt x="16" y="5"/>
                      <a:pt x="16" y="5"/>
                      <a:pt x="15" y="4"/>
                    </a:cubicBezTo>
                    <a:cubicBezTo>
                      <a:pt x="15" y="3"/>
                      <a:pt x="14" y="3"/>
                      <a:pt x="12" y="3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7" y="4"/>
                      <a:pt x="6" y="5"/>
                      <a:pt x="6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4"/>
                      <a:pt x="4" y="2"/>
                      <a:pt x="6" y="1"/>
                    </a:cubicBezTo>
                    <a:cubicBezTo>
                      <a:pt x="8" y="0"/>
                      <a:pt x="10" y="0"/>
                      <a:pt x="12" y="0"/>
                    </a:cubicBezTo>
                    <a:cubicBezTo>
                      <a:pt x="15" y="0"/>
                      <a:pt x="17" y="0"/>
                      <a:pt x="18" y="1"/>
                    </a:cubicBezTo>
                    <a:cubicBezTo>
                      <a:pt x="20" y="2"/>
                      <a:pt x="20" y="4"/>
                      <a:pt x="20" y="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8" y="18"/>
                      <a:pt x="18" y="19"/>
                    </a:cubicBezTo>
                    <a:cubicBezTo>
                      <a:pt x="18" y="19"/>
                      <a:pt x="18" y="20"/>
                      <a:pt x="18" y="20"/>
                    </a:cubicBezTo>
                    <a:lnTo>
                      <a:pt x="14" y="20"/>
                    </a:lnTo>
                    <a:close/>
                    <a:moveTo>
                      <a:pt x="15" y="10"/>
                    </a:move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11"/>
                      <a:pt x="14" y="11"/>
                      <a:pt x="13" y="11"/>
                    </a:cubicBezTo>
                    <a:cubicBezTo>
                      <a:pt x="13" y="11"/>
                      <a:pt x="11" y="11"/>
                      <a:pt x="10" y="11"/>
                    </a:cubicBezTo>
                    <a:cubicBezTo>
                      <a:pt x="9" y="11"/>
                      <a:pt x="8" y="11"/>
                      <a:pt x="7" y="12"/>
                    </a:cubicBezTo>
                    <a:cubicBezTo>
                      <a:pt x="6" y="12"/>
                      <a:pt x="5" y="12"/>
                      <a:pt x="5" y="13"/>
                    </a:cubicBezTo>
                    <a:cubicBezTo>
                      <a:pt x="4" y="13"/>
                      <a:pt x="4" y="14"/>
                      <a:pt x="4" y="15"/>
                    </a:cubicBezTo>
                    <a:cubicBezTo>
                      <a:pt x="4" y="16"/>
                      <a:pt x="4" y="17"/>
                      <a:pt x="5" y="17"/>
                    </a:cubicBezTo>
                    <a:cubicBezTo>
                      <a:pt x="6" y="17"/>
                      <a:pt x="6" y="17"/>
                      <a:pt x="7" y="17"/>
                    </a:cubicBezTo>
                    <a:cubicBezTo>
                      <a:pt x="10" y="17"/>
                      <a:pt x="11" y="17"/>
                      <a:pt x="13" y="16"/>
                    </a:cubicBezTo>
                    <a:cubicBezTo>
                      <a:pt x="14" y="14"/>
                      <a:pt x="15" y="13"/>
                      <a:pt x="15" y="12"/>
                    </a:cubicBez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3" name="Freeform 124"/>
              <p:cNvSpPr>
                <a:spLocks/>
              </p:cNvSpPr>
              <p:nvPr/>
            </p:nvSpPr>
            <p:spPr bwMode="auto">
              <a:xfrm>
                <a:off x="4887913" y="2646363"/>
                <a:ext cx="49212" cy="125412"/>
              </a:xfrm>
              <a:custGeom>
                <a:avLst/>
                <a:gdLst>
                  <a:gd name="T0" fmla="*/ 2147483647 w 10"/>
                  <a:gd name="T1" fmla="*/ 2147483647 h 26"/>
                  <a:gd name="T2" fmla="*/ 2147483647 w 10"/>
                  <a:gd name="T3" fmla="*/ 2147483647 h 26"/>
                  <a:gd name="T4" fmla="*/ 2147483647 w 10"/>
                  <a:gd name="T5" fmla="*/ 2147483647 h 26"/>
                  <a:gd name="T6" fmla="*/ 2147483647 w 10"/>
                  <a:gd name="T7" fmla="*/ 2147483647 h 26"/>
                  <a:gd name="T8" fmla="*/ 2147483647 w 10"/>
                  <a:gd name="T9" fmla="*/ 2147483647 h 26"/>
                  <a:gd name="T10" fmla="*/ 2147483647 w 10"/>
                  <a:gd name="T11" fmla="*/ 2147483647 h 26"/>
                  <a:gd name="T12" fmla="*/ 0 w 10"/>
                  <a:gd name="T13" fmla="*/ 2147483647 h 26"/>
                  <a:gd name="T14" fmla="*/ 2147483647 w 10"/>
                  <a:gd name="T15" fmla="*/ 2147483647 h 26"/>
                  <a:gd name="T16" fmla="*/ 2147483647 w 10"/>
                  <a:gd name="T17" fmla="*/ 2147483647 h 26"/>
                  <a:gd name="T18" fmla="*/ 2147483647 w 10"/>
                  <a:gd name="T19" fmla="*/ 0 h 26"/>
                  <a:gd name="T20" fmla="*/ 2147483647 w 10"/>
                  <a:gd name="T21" fmla="*/ 0 h 26"/>
                  <a:gd name="T22" fmla="*/ 2147483647 w 10"/>
                  <a:gd name="T23" fmla="*/ 2147483647 h 26"/>
                  <a:gd name="T24" fmla="*/ 2147483647 w 10"/>
                  <a:gd name="T25" fmla="*/ 2147483647 h 26"/>
                  <a:gd name="T26" fmla="*/ 2147483647 w 10"/>
                  <a:gd name="T27" fmla="*/ 2147483647 h 26"/>
                  <a:gd name="T28" fmla="*/ 2147483647 w 10"/>
                  <a:gd name="T29" fmla="*/ 2147483647 h 26"/>
                  <a:gd name="T30" fmla="*/ 2147483647 w 10"/>
                  <a:gd name="T31" fmla="*/ 2147483647 h 26"/>
                  <a:gd name="T32" fmla="*/ 2147483647 w 10"/>
                  <a:gd name="T33" fmla="*/ 2147483647 h 26"/>
                  <a:gd name="T34" fmla="*/ 2147483647 w 10"/>
                  <a:gd name="T35" fmla="*/ 2147483647 h 26"/>
                  <a:gd name="T36" fmla="*/ 2147483647 w 10"/>
                  <a:gd name="T37" fmla="*/ 2147483647 h 26"/>
                  <a:gd name="T38" fmla="*/ 2147483647 w 10"/>
                  <a:gd name="T39" fmla="*/ 2147483647 h 26"/>
                  <a:gd name="T40" fmla="*/ 2147483647 w 10"/>
                  <a:gd name="T41" fmla="*/ 2147483647 h 26"/>
                  <a:gd name="T42" fmla="*/ 2147483647 w 10"/>
                  <a:gd name="T43" fmla="*/ 2147483647 h 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"/>
                  <a:gd name="T67" fmla="*/ 0 h 26"/>
                  <a:gd name="T68" fmla="*/ 10 w 10"/>
                  <a:gd name="T69" fmla="*/ 26 h 2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" h="26">
                    <a:moveTo>
                      <a:pt x="4" y="26"/>
                    </a:moveTo>
                    <a:cubicBezTo>
                      <a:pt x="3" y="26"/>
                      <a:pt x="3" y="26"/>
                      <a:pt x="2" y="25"/>
                    </a:cubicBezTo>
                    <a:cubicBezTo>
                      <a:pt x="2" y="25"/>
                      <a:pt x="1" y="25"/>
                      <a:pt x="1" y="24"/>
                    </a:cubicBezTo>
                    <a:cubicBezTo>
                      <a:pt x="1" y="24"/>
                      <a:pt x="1" y="23"/>
                      <a:pt x="1" y="23"/>
                    </a:cubicBezTo>
                    <a:cubicBezTo>
                      <a:pt x="1" y="22"/>
                      <a:pt x="1" y="21"/>
                      <a:pt x="1" y="2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1"/>
                      <a:pt x="4" y="21"/>
                    </a:cubicBezTo>
                    <a:cubicBezTo>
                      <a:pt x="4" y="22"/>
                      <a:pt x="5" y="22"/>
                      <a:pt x="5" y="22"/>
                    </a:cubicBezTo>
                    <a:cubicBezTo>
                      <a:pt x="5" y="22"/>
                      <a:pt x="5" y="23"/>
                      <a:pt x="6" y="23"/>
                    </a:cubicBezTo>
                    <a:cubicBezTo>
                      <a:pt x="6" y="23"/>
                      <a:pt x="7" y="23"/>
                      <a:pt x="7" y="23"/>
                    </a:cubicBezTo>
                    <a:cubicBezTo>
                      <a:pt x="7" y="26"/>
                      <a:pt x="7" y="26"/>
                      <a:pt x="7" y="26"/>
                    </a:cubicBez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4" name="Freeform 125"/>
              <p:cNvSpPr>
                <a:spLocks noEditPoints="1"/>
              </p:cNvSpPr>
              <p:nvPr/>
            </p:nvSpPr>
            <p:spPr bwMode="auto">
              <a:xfrm>
                <a:off x="4946650" y="2641600"/>
                <a:ext cx="39688" cy="130175"/>
              </a:xfrm>
              <a:custGeom>
                <a:avLst/>
                <a:gdLst>
                  <a:gd name="T0" fmla="*/ 0 w 25"/>
                  <a:gd name="T1" fmla="*/ 2147483647 h 82"/>
                  <a:gd name="T2" fmla="*/ 2147483647 w 25"/>
                  <a:gd name="T3" fmla="*/ 2147483647 h 82"/>
                  <a:gd name="T4" fmla="*/ 2147483647 w 25"/>
                  <a:gd name="T5" fmla="*/ 2147483647 h 82"/>
                  <a:gd name="T6" fmla="*/ 2147483647 w 25"/>
                  <a:gd name="T7" fmla="*/ 2147483647 h 82"/>
                  <a:gd name="T8" fmla="*/ 0 w 25"/>
                  <a:gd name="T9" fmla="*/ 2147483647 h 82"/>
                  <a:gd name="T10" fmla="*/ 2147483647 w 25"/>
                  <a:gd name="T11" fmla="*/ 2147483647 h 82"/>
                  <a:gd name="T12" fmla="*/ 2147483647 w 25"/>
                  <a:gd name="T13" fmla="*/ 0 h 82"/>
                  <a:gd name="T14" fmla="*/ 2147483647 w 25"/>
                  <a:gd name="T15" fmla="*/ 0 h 82"/>
                  <a:gd name="T16" fmla="*/ 2147483647 w 25"/>
                  <a:gd name="T17" fmla="*/ 2147483647 h 82"/>
                  <a:gd name="T18" fmla="*/ 2147483647 w 25"/>
                  <a:gd name="T19" fmla="*/ 2147483647 h 8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5"/>
                  <a:gd name="T31" fmla="*/ 0 h 82"/>
                  <a:gd name="T32" fmla="*/ 25 w 25"/>
                  <a:gd name="T33" fmla="*/ 82 h 8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5" h="82">
                    <a:moveTo>
                      <a:pt x="0" y="82"/>
                    </a:moveTo>
                    <a:lnTo>
                      <a:pt x="9" y="21"/>
                    </a:lnTo>
                    <a:lnTo>
                      <a:pt x="22" y="21"/>
                    </a:lnTo>
                    <a:lnTo>
                      <a:pt x="9" y="82"/>
                    </a:lnTo>
                    <a:lnTo>
                      <a:pt x="0" y="82"/>
                    </a:lnTo>
                    <a:close/>
                    <a:moveTo>
                      <a:pt x="12" y="9"/>
                    </a:moveTo>
                    <a:lnTo>
                      <a:pt x="15" y="0"/>
                    </a:lnTo>
                    <a:lnTo>
                      <a:pt x="25" y="0"/>
                    </a:lnTo>
                    <a:lnTo>
                      <a:pt x="25" y="9"/>
                    </a:lnTo>
                    <a:lnTo>
                      <a:pt x="12" y="9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5" name="Freeform 126"/>
              <p:cNvSpPr>
                <a:spLocks noEditPoints="1"/>
              </p:cNvSpPr>
              <p:nvPr/>
            </p:nvSpPr>
            <p:spPr bwMode="auto">
              <a:xfrm>
                <a:off x="4991100" y="2674938"/>
                <a:ext cx="101600" cy="96837"/>
              </a:xfrm>
              <a:custGeom>
                <a:avLst/>
                <a:gdLst>
                  <a:gd name="T0" fmla="*/ 2147483647 w 21"/>
                  <a:gd name="T1" fmla="*/ 2147483647 h 20"/>
                  <a:gd name="T2" fmla="*/ 2147483647 w 21"/>
                  <a:gd name="T3" fmla="*/ 2147483647 h 20"/>
                  <a:gd name="T4" fmla="*/ 2147483647 w 21"/>
                  <a:gd name="T5" fmla="*/ 2147483647 h 20"/>
                  <a:gd name="T6" fmla="*/ 2147483647 w 21"/>
                  <a:gd name="T7" fmla="*/ 2147483647 h 20"/>
                  <a:gd name="T8" fmla="*/ 2147483647 w 21"/>
                  <a:gd name="T9" fmla="*/ 2147483647 h 20"/>
                  <a:gd name="T10" fmla="*/ 2147483647 w 21"/>
                  <a:gd name="T11" fmla="*/ 2147483647 h 20"/>
                  <a:gd name="T12" fmla="*/ 2147483647 w 21"/>
                  <a:gd name="T13" fmla="*/ 2147483647 h 20"/>
                  <a:gd name="T14" fmla="*/ 2147483647 w 21"/>
                  <a:gd name="T15" fmla="*/ 0 h 20"/>
                  <a:gd name="T16" fmla="*/ 2147483647 w 21"/>
                  <a:gd name="T17" fmla="*/ 2147483647 h 20"/>
                  <a:gd name="T18" fmla="*/ 2147483647 w 21"/>
                  <a:gd name="T19" fmla="*/ 2147483647 h 20"/>
                  <a:gd name="T20" fmla="*/ 2147483647 w 21"/>
                  <a:gd name="T21" fmla="*/ 2147483647 h 20"/>
                  <a:gd name="T22" fmla="*/ 2147483647 w 21"/>
                  <a:gd name="T23" fmla="*/ 2147483647 h 20"/>
                  <a:gd name="T24" fmla="*/ 2147483647 w 21"/>
                  <a:gd name="T25" fmla="*/ 2147483647 h 20"/>
                  <a:gd name="T26" fmla="*/ 2147483647 w 21"/>
                  <a:gd name="T27" fmla="*/ 2147483647 h 20"/>
                  <a:gd name="T28" fmla="*/ 2147483647 w 21"/>
                  <a:gd name="T29" fmla="*/ 2147483647 h 20"/>
                  <a:gd name="T30" fmla="*/ 2147483647 w 21"/>
                  <a:gd name="T31" fmla="*/ 2147483647 h 20"/>
                  <a:gd name="T32" fmla="*/ 2147483647 w 21"/>
                  <a:gd name="T33" fmla="*/ 2147483647 h 20"/>
                  <a:gd name="T34" fmla="*/ 2147483647 w 21"/>
                  <a:gd name="T35" fmla="*/ 2147483647 h 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1"/>
                  <a:gd name="T55" fmla="*/ 0 h 20"/>
                  <a:gd name="T56" fmla="*/ 21 w 21"/>
                  <a:gd name="T57" fmla="*/ 20 h 2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1" h="20">
                    <a:moveTo>
                      <a:pt x="19" y="3"/>
                    </a:moveTo>
                    <a:cubicBezTo>
                      <a:pt x="21" y="5"/>
                      <a:pt x="21" y="7"/>
                      <a:pt x="21" y="10"/>
                    </a:cubicBezTo>
                    <a:cubicBezTo>
                      <a:pt x="20" y="13"/>
                      <a:pt x="19" y="16"/>
                      <a:pt x="17" y="18"/>
                    </a:cubicBezTo>
                    <a:cubicBezTo>
                      <a:pt x="15" y="19"/>
                      <a:pt x="12" y="20"/>
                      <a:pt x="9" y="20"/>
                    </a:cubicBezTo>
                    <a:cubicBezTo>
                      <a:pt x="6" y="20"/>
                      <a:pt x="4" y="19"/>
                      <a:pt x="2" y="18"/>
                    </a:cubicBezTo>
                    <a:cubicBezTo>
                      <a:pt x="1" y="16"/>
                      <a:pt x="0" y="13"/>
                      <a:pt x="1" y="10"/>
                    </a:cubicBezTo>
                    <a:cubicBezTo>
                      <a:pt x="1" y="7"/>
                      <a:pt x="3" y="5"/>
                      <a:pt x="5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6" y="0"/>
                      <a:pt x="18" y="1"/>
                      <a:pt x="19" y="3"/>
                    </a:cubicBezTo>
                    <a:close/>
                    <a:moveTo>
                      <a:pt x="14" y="15"/>
                    </a:moveTo>
                    <a:cubicBezTo>
                      <a:pt x="16" y="14"/>
                      <a:pt x="17" y="12"/>
                      <a:pt x="17" y="10"/>
                    </a:cubicBezTo>
                    <a:cubicBezTo>
                      <a:pt x="17" y="8"/>
                      <a:pt x="17" y="6"/>
                      <a:pt x="16" y="5"/>
                    </a:cubicBezTo>
                    <a:cubicBezTo>
                      <a:pt x="15" y="3"/>
                      <a:pt x="14" y="3"/>
                      <a:pt x="12" y="3"/>
                    </a:cubicBezTo>
                    <a:cubicBezTo>
                      <a:pt x="10" y="3"/>
                      <a:pt x="9" y="3"/>
                      <a:pt x="7" y="5"/>
                    </a:cubicBezTo>
                    <a:cubicBezTo>
                      <a:pt x="6" y="6"/>
                      <a:pt x="5" y="8"/>
                      <a:pt x="5" y="10"/>
                    </a:cubicBezTo>
                    <a:cubicBezTo>
                      <a:pt x="4" y="12"/>
                      <a:pt x="5" y="14"/>
                      <a:pt x="5" y="15"/>
                    </a:cubicBezTo>
                    <a:cubicBezTo>
                      <a:pt x="6" y="17"/>
                      <a:pt x="8" y="17"/>
                      <a:pt x="9" y="17"/>
                    </a:cubicBezTo>
                    <a:cubicBezTo>
                      <a:pt x="11" y="17"/>
                      <a:pt x="13" y="17"/>
                      <a:pt x="14" y="15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6" name="Freeform 127"/>
              <p:cNvSpPr>
                <a:spLocks/>
              </p:cNvSpPr>
              <p:nvPr/>
            </p:nvSpPr>
            <p:spPr bwMode="auto">
              <a:xfrm>
                <a:off x="5106988" y="2674938"/>
                <a:ext cx="98425" cy="96837"/>
              </a:xfrm>
              <a:custGeom>
                <a:avLst/>
                <a:gdLst>
                  <a:gd name="T0" fmla="*/ 2147483647 w 20"/>
                  <a:gd name="T1" fmla="*/ 2147483647 h 20"/>
                  <a:gd name="T2" fmla="*/ 2147483647 w 20"/>
                  <a:gd name="T3" fmla="*/ 2147483647 h 20"/>
                  <a:gd name="T4" fmla="*/ 2147483647 w 20"/>
                  <a:gd name="T5" fmla="*/ 2147483647 h 20"/>
                  <a:gd name="T6" fmla="*/ 2147483647 w 20"/>
                  <a:gd name="T7" fmla="*/ 2147483647 h 20"/>
                  <a:gd name="T8" fmla="*/ 2147483647 w 20"/>
                  <a:gd name="T9" fmla="*/ 2147483647 h 20"/>
                  <a:gd name="T10" fmla="*/ 2147483647 w 20"/>
                  <a:gd name="T11" fmla="*/ 2147483647 h 20"/>
                  <a:gd name="T12" fmla="*/ 2147483647 w 20"/>
                  <a:gd name="T13" fmla="*/ 2147483647 h 20"/>
                  <a:gd name="T14" fmla="*/ 0 w 20"/>
                  <a:gd name="T15" fmla="*/ 2147483647 h 20"/>
                  <a:gd name="T16" fmla="*/ 2147483647 w 20"/>
                  <a:gd name="T17" fmla="*/ 0 h 20"/>
                  <a:gd name="T18" fmla="*/ 2147483647 w 20"/>
                  <a:gd name="T19" fmla="*/ 0 h 20"/>
                  <a:gd name="T20" fmla="*/ 2147483647 w 20"/>
                  <a:gd name="T21" fmla="*/ 2147483647 h 20"/>
                  <a:gd name="T22" fmla="*/ 2147483647 w 20"/>
                  <a:gd name="T23" fmla="*/ 0 h 20"/>
                  <a:gd name="T24" fmla="*/ 2147483647 w 20"/>
                  <a:gd name="T25" fmla="*/ 0 h 20"/>
                  <a:gd name="T26" fmla="*/ 2147483647 w 20"/>
                  <a:gd name="T27" fmla="*/ 2147483647 h 20"/>
                  <a:gd name="T28" fmla="*/ 2147483647 w 20"/>
                  <a:gd name="T29" fmla="*/ 2147483647 h 20"/>
                  <a:gd name="T30" fmla="*/ 2147483647 w 20"/>
                  <a:gd name="T31" fmla="*/ 2147483647 h 20"/>
                  <a:gd name="T32" fmla="*/ 2147483647 w 20"/>
                  <a:gd name="T33" fmla="*/ 2147483647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20"/>
                  <a:gd name="T53" fmla="*/ 20 w 20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20">
                    <a:moveTo>
                      <a:pt x="13" y="20"/>
                    </a:move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6" y="5"/>
                      <a:pt x="15" y="4"/>
                    </a:cubicBezTo>
                    <a:cubicBezTo>
                      <a:pt x="14" y="4"/>
                      <a:pt x="13" y="3"/>
                      <a:pt x="12" y="3"/>
                    </a:cubicBezTo>
                    <a:cubicBezTo>
                      <a:pt x="10" y="3"/>
                      <a:pt x="9" y="4"/>
                      <a:pt x="8" y="5"/>
                    </a:cubicBezTo>
                    <a:cubicBezTo>
                      <a:pt x="6" y="6"/>
                      <a:pt x="6" y="7"/>
                      <a:pt x="5" y="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2"/>
                      <a:pt x="9" y="1"/>
                      <a:pt x="10" y="0"/>
                    </a:cubicBezTo>
                    <a:cubicBezTo>
                      <a:pt x="11" y="0"/>
                      <a:pt x="13" y="0"/>
                      <a:pt x="15" y="0"/>
                    </a:cubicBezTo>
                    <a:cubicBezTo>
                      <a:pt x="17" y="0"/>
                      <a:pt x="18" y="1"/>
                      <a:pt x="19" y="2"/>
                    </a:cubicBezTo>
                    <a:cubicBezTo>
                      <a:pt x="19" y="4"/>
                      <a:pt x="20" y="5"/>
                      <a:pt x="19" y="7"/>
                    </a:cubicBezTo>
                    <a:cubicBezTo>
                      <a:pt x="17" y="20"/>
                      <a:pt x="17" y="20"/>
                      <a:pt x="17" y="20"/>
                    </a:cubicBezTo>
                    <a:lnTo>
                      <a:pt x="13" y="20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7" name="Freeform 128"/>
              <p:cNvSpPr>
                <a:spLocks/>
              </p:cNvSpPr>
              <p:nvPr/>
            </p:nvSpPr>
            <p:spPr bwMode="auto">
              <a:xfrm>
                <a:off x="5311775" y="2636838"/>
                <a:ext cx="112713" cy="139700"/>
              </a:xfrm>
              <a:custGeom>
                <a:avLst/>
                <a:gdLst>
                  <a:gd name="T0" fmla="*/ 2147483647 w 23"/>
                  <a:gd name="T1" fmla="*/ 2147483647 h 29"/>
                  <a:gd name="T2" fmla="*/ 2147483647 w 23"/>
                  <a:gd name="T3" fmla="*/ 2147483647 h 29"/>
                  <a:gd name="T4" fmla="*/ 2147483647 w 23"/>
                  <a:gd name="T5" fmla="*/ 2147483647 h 29"/>
                  <a:gd name="T6" fmla="*/ 2147483647 w 23"/>
                  <a:gd name="T7" fmla="*/ 2147483647 h 29"/>
                  <a:gd name="T8" fmla="*/ 2147483647 w 23"/>
                  <a:gd name="T9" fmla="*/ 2147483647 h 29"/>
                  <a:gd name="T10" fmla="*/ 0 w 23"/>
                  <a:gd name="T11" fmla="*/ 2147483647 h 29"/>
                  <a:gd name="T12" fmla="*/ 2147483647 w 23"/>
                  <a:gd name="T13" fmla="*/ 2147483647 h 29"/>
                  <a:gd name="T14" fmla="*/ 2147483647 w 23"/>
                  <a:gd name="T15" fmla="*/ 2147483647 h 29"/>
                  <a:gd name="T16" fmla="*/ 2147483647 w 23"/>
                  <a:gd name="T17" fmla="*/ 2147483647 h 29"/>
                  <a:gd name="T18" fmla="*/ 2147483647 w 23"/>
                  <a:gd name="T19" fmla="*/ 2147483647 h 29"/>
                  <a:gd name="T20" fmla="*/ 2147483647 w 23"/>
                  <a:gd name="T21" fmla="*/ 2147483647 h 29"/>
                  <a:gd name="T22" fmla="*/ 2147483647 w 23"/>
                  <a:gd name="T23" fmla="*/ 2147483647 h 29"/>
                  <a:gd name="T24" fmla="*/ 2147483647 w 23"/>
                  <a:gd name="T25" fmla="*/ 2147483647 h 29"/>
                  <a:gd name="T26" fmla="*/ 2147483647 w 23"/>
                  <a:gd name="T27" fmla="*/ 2147483647 h 29"/>
                  <a:gd name="T28" fmla="*/ 2147483647 w 23"/>
                  <a:gd name="T29" fmla="*/ 2147483647 h 29"/>
                  <a:gd name="T30" fmla="*/ 2147483647 w 23"/>
                  <a:gd name="T31" fmla="*/ 2147483647 h 29"/>
                  <a:gd name="T32" fmla="*/ 2147483647 w 23"/>
                  <a:gd name="T33" fmla="*/ 2147483647 h 29"/>
                  <a:gd name="T34" fmla="*/ 2147483647 w 23"/>
                  <a:gd name="T35" fmla="*/ 2147483647 h 29"/>
                  <a:gd name="T36" fmla="*/ 2147483647 w 23"/>
                  <a:gd name="T37" fmla="*/ 0 h 29"/>
                  <a:gd name="T38" fmla="*/ 2147483647 w 23"/>
                  <a:gd name="T39" fmla="*/ 2147483647 h 29"/>
                  <a:gd name="T40" fmla="*/ 2147483647 w 23"/>
                  <a:gd name="T41" fmla="*/ 2147483647 h 29"/>
                  <a:gd name="T42" fmla="*/ 2147483647 w 23"/>
                  <a:gd name="T43" fmla="*/ 2147483647 h 29"/>
                  <a:gd name="T44" fmla="*/ 2147483647 w 23"/>
                  <a:gd name="T45" fmla="*/ 2147483647 h 29"/>
                  <a:gd name="T46" fmla="*/ 2147483647 w 23"/>
                  <a:gd name="T47" fmla="*/ 2147483647 h 29"/>
                  <a:gd name="T48" fmla="*/ 2147483647 w 23"/>
                  <a:gd name="T49" fmla="*/ 2147483647 h 29"/>
                  <a:gd name="T50" fmla="*/ 2147483647 w 23"/>
                  <a:gd name="T51" fmla="*/ 2147483647 h 29"/>
                  <a:gd name="T52" fmla="*/ 2147483647 w 23"/>
                  <a:gd name="T53" fmla="*/ 2147483647 h 29"/>
                  <a:gd name="T54" fmla="*/ 2147483647 w 23"/>
                  <a:gd name="T55" fmla="*/ 2147483647 h 29"/>
                  <a:gd name="T56" fmla="*/ 2147483647 w 23"/>
                  <a:gd name="T57" fmla="*/ 2147483647 h 29"/>
                  <a:gd name="T58" fmla="*/ 2147483647 w 23"/>
                  <a:gd name="T59" fmla="*/ 2147483647 h 29"/>
                  <a:gd name="T60" fmla="*/ 2147483647 w 23"/>
                  <a:gd name="T61" fmla="*/ 2147483647 h 2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3"/>
                  <a:gd name="T94" fmla="*/ 0 h 29"/>
                  <a:gd name="T95" fmla="*/ 23 w 23"/>
                  <a:gd name="T96" fmla="*/ 29 h 2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3" h="29">
                    <a:moveTo>
                      <a:pt x="21" y="17"/>
                    </a:moveTo>
                    <a:cubicBezTo>
                      <a:pt x="21" y="18"/>
                      <a:pt x="21" y="20"/>
                      <a:pt x="21" y="21"/>
                    </a:cubicBezTo>
                    <a:cubicBezTo>
                      <a:pt x="20" y="23"/>
                      <a:pt x="19" y="25"/>
                      <a:pt x="17" y="27"/>
                    </a:cubicBezTo>
                    <a:cubicBezTo>
                      <a:pt x="15" y="28"/>
                      <a:pt x="12" y="29"/>
                      <a:pt x="9" y="29"/>
                    </a:cubicBezTo>
                    <a:cubicBezTo>
                      <a:pt x="6" y="29"/>
                      <a:pt x="3" y="28"/>
                      <a:pt x="2" y="26"/>
                    </a:cubicBezTo>
                    <a:cubicBezTo>
                      <a:pt x="0" y="23"/>
                      <a:pt x="0" y="21"/>
                      <a:pt x="0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4" y="23"/>
                      <a:pt x="5" y="24"/>
                    </a:cubicBezTo>
                    <a:cubicBezTo>
                      <a:pt x="6" y="25"/>
                      <a:pt x="8" y="25"/>
                      <a:pt x="10" y="25"/>
                    </a:cubicBezTo>
                    <a:cubicBezTo>
                      <a:pt x="12" y="25"/>
                      <a:pt x="13" y="25"/>
                      <a:pt x="15" y="24"/>
                    </a:cubicBezTo>
                    <a:cubicBezTo>
                      <a:pt x="16" y="23"/>
                      <a:pt x="16" y="22"/>
                      <a:pt x="17" y="21"/>
                    </a:cubicBezTo>
                    <a:cubicBezTo>
                      <a:pt x="17" y="20"/>
                      <a:pt x="17" y="19"/>
                      <a:pt x="17" y="19"/>
                    </a:cubicBezTo>
                    <a:cubicBezTo>
                      <a:pt x="17" y="18"/>
                      <a:pt x="16" y="17"/>
                      <a:pt x="15" y="17"/>
                    </a:cubicBezTo>
                    <a:cubicBezTo>
                      <a:pt x="14" y="16"/>
                      <a:pt x="13" y="16"/>
                      <a:pt x="11" y="16"/>
                    </a:cubicBezTo>
                    <a:cubicBezTo>
                      <a:pt x="10" y="16"/>
                      <a:pt x="9" y="16"/>
                      <a:pt x="7" y="15"/>
                    </a:cubicBezTo>
                    <a:cubicBezTo>
                      <a:pt x="6" y="14"/>
                      <a:pt x="4" y="13"/>
                      <a:pt x="4" y="12"/>
                    </a:cubicBezTo>
                    <a:cubicBezTo>
                      <a:pt x="3" y="11"/>
                      <a:pt x="3" y="10"/>
                      <a:pt x="3" y="8"/>
                    </a:cubicBezTo>
                    <a:cubicBezTo>
                      <a:pt x="4" y="6"/>
                      <a:pt x="5" y="4"/>
                      <a:pt x="7" y="3"/>
                    </a:cubicBezTo>
                    <a:cubicBezTo>
                      <a:pt x="8" y="1"/>
                      <a:pt x="11" y="0"/>
                      <a:pt x="14" y="0"/>
                    </a:cubicBezTo>
                    <a:cubicBezTo>
                      <a:pt x="18" y="0"/>
                      <a:pt x="20" y="1"/>
                      <a:pt x="21" y="3"/>
                    </a:cubicBezTo>
                    <a:cubicBezTo>
                      <a:pt x="22" y="5"/>
                      <a:pt x="23" y="7"/>
                      <a:pt x="22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9" y="7"/>
                      <a:pt x="19" y="6"/>
                      <a:pt x="18" y="5"/>
                    </a:cubicBezTo>
                    <a:cubicBezTo>
                      <a:pt x="17" y="4"/>
                      <a:pt x="16" y="3"/>
                      <a:pt x="14" y="3"/>
                    </a:cubicBezTo>
                    <a:cubicBezTo>
                      <a:pt x="12" y="3"/>
                      <a:pt x="10" y="4"/>
                      <a:pt x="9" y="5"/>
                    </a:cubicBezTo>
                    <a:cubicBezTo>
                      <a:pt x="8" y="6"/>
                      <a:pt x="7" y="7"/>
                      <a:pt x="7" y="8"/>
                    </a:cubicBezTo>
                    <a:cubicBezTo>
                      <a:pt x="7" y="9"/>
                      <a:pt x="7" y="10"/>
                      <a:pt x="8" y="10"/>
                    </a:cubicBezTo>
                    <a:cubicBezTo>
                      <a:pt x="8" y="11"/>
                      <a:pt x="9" y="11"/>
                      <a:pt x="10" y="12"/>
                    </a:cubicBezTo>
                    <a:cubicBezTo>
                      <a:pt x="11" y="12"/>
                      <a:pt x="12" y="12"/>
                      <a:pt x="13" y="12"/>
                    </a:cubicBezTo>
                    <a:cubicBezTo>
                      <a:pt x="15" y="13"/>
                      <a:pt x="16" y="13"/>
                      <a:pt x="18" y="14"/>
                    </a:cubicBezTo>
                    <a:cubicBezTo>
                      <a:pt x="19" y="14"/>
                      <a:pt x="20" y="15"/>
                      <a:pt x="21" y="17"/>
                    </a:cubicBez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8" name="Freeform 129"/>
              <p:cNvSpPr>
                <a:spLocks noEditPoints="1"/>
              </p:cNvSpPr>
              <p:nvPr/>
            </p:nvSpPr>
            <p:spPr bwMode="auto">
              <a:xfrm>
                <a:off x="5429250" y="2674938"/>
                <a:ext cx="103188" cy="96837"/>
              </a:xfrm>
              <a:custGeom>
                <a:avLst/>
                <a:gdLst>
                  <a:gd name="T0" fmla="*/ 2147483647 w 21"/>
                  <a:gd name="T1" fmla="*/ 2147483647 h 20"/>
                  <a:gd name="T2" fmla="*/ 2147483647 w 21"/>
                  <a:gd name="T3" fmla="*/ 2147483647 h 20"/>
                  <a:gd name="T4" fmla="*/ 2147483647 w 21"/>
                  <a:gd name="T5" fmla="*/ 2147483647 h 20"/>
                  <a:gd name="T6" fmla="*/ 2147483647 w 21"/>
                  <a:gd name="T7" fmla="*/ 2147483647 h 20"/>
                  <a:gd name="T8" fmla="*/ 2147483647 w 21"/>
                  <a:gd name="T9" fmla="*/ 2147483647 h 20"/>
                  <a:gd name="T10" fmla="*/ 2147483647 w 21"/>
                  <a:gd name="T11" fmla="*/ 2147483647 h 20"/>
                  <a:gd name="T12" fmla="*/ 2147483647 w 21"/>
                  <a:gd name="T13" fmla="*/ 2147483647 h 20"/>
                  <a:gd name="T14" fmla="*/ 2147483647 w 21"/>
                  <a:gd name="T15" fmla="*/ 2147483647 h 20"/>
                  <a:gd name="T16" fmla="*/ 2147483647 w 21"/>
                  <a:gd name="T17" fmla="*/ 2147483647 h 20"/>
                  <a:gd name="T18" fmla="*/ 2147483647 w 21"/>
                  <a:gd name="T19" fmla="*/ 2147483647 h 20"/>
                  <a:gd name="T20" fmla="*/ 2147483647 w 21"/>
                  <a:gd name="T21" fmla="*/ 2147483647 h 20"/>
                  <a:gd name="T22" fmla="*/ 2147483647 w 21"/>
                  <a:gd name="T23" fmla="*/ 0 h 20"/>
                  <a:gd name="T24" fmla="*/ 2147483647 w 21"/>
                  <a:gd name="T25" fmla="*/ 2147483647 h 20"/>
                  <a:gd name="T26" fmla="*/ 2147483647 w 21"/>
                  <a:gd name="T27" fmla="*/ 2147483647 h 20"/>
                  <a:gd name="T28" fmla="*/ 2147483647 w 21"/>
                  <a:gd name="T29" fmla="*/ 2147483647 h 20"/>
                  <a:gd name="T30" fmla="*/ 2147483647 w 21"/>
                  <a:gd name="T31" fmla="*/ 2147483647 h 20"/>
                  <a:gd name="T32" fmla="*/ 2147483647 w 21"/>
                  <a:gd name="T33" fmla="*/ 2147483647 h 20"/>
                  <a:gd name="T34" fmla="*/ 2147483647 w 21"/>
                  <a:gd name="T35" fmla="*/ 2147483647 h 20"/>
                  <a:gd name="T36" fmla="*/ 2147483647 w 21"/>
                  <a:gd name="T37" fmla="*/ 2147483647 h 20"/>
                  <a:gd name="T38" fmla="*/ 2147483647 w 21"/>
                  <a:gd name="T39" fmla="*/ 2147483647 h 20"/>
                  <a:gd name="T40" fmla="*/ 2147483647 w 21"/>
                  <a:gd name="T41" fmla="*/ 2147483647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0"/>
                  <a:gd name="T65" fmla="*/ 21 w 21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0">
                    <a:moveTo>
                      <a:pt x="4" y="11"/>
                    </a:moveTo>
                    <a:cubicBezTo>
                      <a:pt x="4" y="13"/>
                      <a:pt x="4" y="15"/>
                      <a:pt x="5" y="16"/>
                    </a:cubicBezTo>
                    <a:cubicBezTo>
                      <a:pt x="6" y="17"/>
                      <a:pt x="8" y="17"/>
                      <a:pt x="9" y="17"/>
                    </a:cubicBezTo>
                    <a:cubicBezTo>
                      <a:pt x="11" y="17"/>
                      <a:pt x="12" y="17"/>
                      <a:pt x="13" y="16"/>
                    </a:cubicBezTo>
                    <a:cubicBezTo>
                      <a:pt x="14" y="16"/>
                      <a:pt x="14" y="15"/>
                      <a:pt x="15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6"/>
                      <a:pt x="17" y="17"/>
                      <a:pt x="15" y="18"/>
                    </a:cubicBezTo>
                    <a:cubicBezTo>
                      <a:pt x="14" y="20"/>
                      <a:pt x="11" y="20"/>
                      <a:pt x="9" y="20"/>
                    </a:cubicBezTo>
                    <a:cubicBezTo>
                      <a:pt x="6" y="20"/>
                      <a:pt x="4" y="19"/>
                      <a:pt x="2" y="17"/>
                    </a:cubicBezTo>
                    <a:cubicBezTo>
                      <a:pt x="1" y="15"/>
                      <a:pt x="0" y="13"/>
                      <a:pt x="1" y="10"/>
                    </a:cubicBezTo>
                    <a:cubicBezTo>
                      <a:pt x="1" y="7"/>
                      <a:pt x="3" y="5"/>
                      <a:pt x="5" y="3"/>
                    </a:cubicBezTo>
                    <a:cubicBezTo>
                      <a:pt x="7" y="1"/>
                      <a:pt x="9" y="0"/>
                      <a:pt x="12" y="0"/>
                    </a:cubicBezTo>
                    <a:cubicBezTo>
                      <a:pt x="15" y="0"/>
                      <a:pt x="17" y="1"/>
                      <a:pt x="19" y="2"/>
                    </a:cubicBezTo>
                    <a:cubicBezTo>
                      <a:pt x="20" y="4"/>
                      <a:pt x="21" y="7"/>
                      <a:pt x="20" y="11"/>
                    </a:cubicBezTo>
                    <a:lnTo>
                      <a:pt x="4" y="11"/>
                    </a:lnTo>
                    <a:close/>
                    <a:moveTo>
                      <a:pt x="17" y="8"/>
                    </a:moveTo>
                    <a:cubicBezTo>
                      <a:pt x="17" y="7"/>
                      <a:pt x="17" y="5"/>
                      <a:pt x="16" y="4"/>
                    </a:cubicBezTo>
                    <a:cubicBezTo>
                      <a:pt x="15" y="3"/>
                      <a:pt x="14" y="3"/>
                      <a:pt x="12" y="3"/>
                    </a:cubicBezTo>
                    <a:cubicBezTo>
                      <a:pt x="10" y="3"/>
                      <a:pt x="9" y="3"/>
                      <a:pt x="7" y="4"/>
                    </a:cubicBezTo>
                    <a:cubicBezTo>
                      <a:pt x="6" y="5"/>
                      <a:pt x="5" y="6"/>
                      <a:pt x="5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69" name="Freeform 130"/>
              <p:cNvSpPr>
                <a:spLocks/>
              </p:cNvSpPr>
              <p:nvPr/>
            </p:nvSpPr>
            <p:spPr bwMode="auto">
              <a:xfrm>
                <a:off x="5546725" y="2674938"/>
                <a:ext cx="63500" cy="96837"/>
              </a:xfrm>
              <a:custGeom>
                <a:avLst/>
                <a:gdLst>
                  <a:gd name="T0" fmla="*/ 2147483647 w 13"/>
                  <a:gd name="T1" fmla="*/ 2147483647 h 20"/>
                  <a:gd name="T2" fmla="*/ 2147483647 w 13"/>
                  <a:gd name="T3" fmla="*/ 2147483647 h 20"/>
                  <a:gd name="T4" fmla="*/ 2147483647 w 13"/>
                  <a:gd name="T5" fmla="*/ 2147483647 h 20"/>
                  <a:gd name="T6" fmla="*/ 2147483647 w 13"/>
                  <a:gd name="T7" fmla="*/ 2147483647 h 20"/>
                  <a:gd name="T8" fmla="*/ 2147483647 w 13"/>
                  <a:gd name="T9" fmla="*/ 2147483647 h 20"/>
                  <a:gd name="T10" fmla="*/ 2147483647 w 13"/>
                  <a:gd name="T11" fmla="*/ 2147483647 h 20"/>
                  <a:gd name="T12" fmla="*/ 0 w 13"/>
                  <a:gd name="T13" fmla="*/ 2147483647 h 20"/>
                  <a:gd name="T14" fmla="*/ 2147483647 w 13"/>
                  <a:gd name="T15" fmla="*/ 0 h 20"/>
                  <a:gd name="T16" fmla="*/ 2147483647 w 13"/>
                  <a:gd name="T17" fmla="*/ 0 h 20"/>
                  <a:gd name="T18" fmla="*/ 2147483647 w 13"/>
                  <a:gd name="T19" fmla="*/ 2147483647 h 20"/>
                  <a:gd name="T20" fmla="*/ 2147483647 w 13"/>
                  <a:gd name="T21" fmla="*/ 2147483647 h 20"/>
                  <a:gd name="T22" fmla="*/ 2147483647 w 13"/>
                  <a:gd name="T23" fmla="*/ 0 h 20"/>
                  <a:gd name="T24" fmla="*/ 2147483647 w 13"/>
                  <a:gd name="T25" fmla="*/ 0 h 20"/>
                  <a:gd name="T26" fmla="*/ 2147483647 w 13"/>
                  <a:gd name="T27" fmla="*/ 0 h 20"/>
                  <a:gd name="T28" fmla="*/ 2147483647 w 13"/>
                  <a:gd name="T29" fmla="*/ 2147483647 h 2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"/>
                  <a:gd name="T46" fmla="*/ 0 h 20"/>
                  <a:gd name="T47" fmla="*/ 13 w 13"/>
                  <a:gd name="T48" fmla="*/ 20 h 2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" h="20">
                    <a:moveTo>
                      <a:pt x="13" y="3"/>
                    </a:moveTo>
                    <a:cubicBezTo>
                      <a:pt x="12" y="3"/>
                      <a:pt x="11" y="3"/>
                      <a:pt x="11" y="4"/>
                    </a:cubicBezTo>
                    <a:cubicBezTo>
                      <a:pt x="10" y="4"/>
                      <a:pt x="10" y="4"/>
                      <a:pt x="9" y="4"/>
                    </a:cubicBezTo>
                    <a:cubicBezTo>
                      <a:pt x="8" y="5"/>
                      <a:pt x="7" y="5"/>
                      <a:pt x="6" y="6"/>
                    </a:cubicBezTo>
                    <a:cubicBezTo>
                      <a:pt x="6" y="7"/>
                      <a:pt x="5" y="9"/>
                      <a:pt x="5" y="11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2"/>
                      <a:pt x="7" y="2"/>
                      <a:pt x="8" y="1"/>
                    </a:cubicBezTo>
                    <a:cubicBezTo>
                      <a:pt x="9" y="1"/>
                      <a:pt x="9" y="1"/>
                      <a:pt x="10" y="0"/>
                    </a:cubicBezTo>
                    <a:cubicBezTo>
                      <a:pt x="11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3" y="3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70" name="Freeform 131"/>
              <p:cNvSpPr>
                <a:spLocks/>
              </p:cNvSpPr>
              <p:nvPr/>
            </p:nvSpPr>
            <p:spPr bwMode="auto">
              <a:xfrm>
                <a:off x="5624513" y="2679700"/>
                <a:ext cx="92075" cy="92075"/>
              </a:xfrm>
              <a:custGeom>
                <a:avLst/>
                <a:gdLst>
                  <a:gd name="T0" fmla="*/ 2147483647 w 58"/>
                  <a:gd name="T1" fmla="*/ 2147483647 h 58"/>
                  <a:gd name="T2" fmla="*/ 2147483647 w 58"/>
                  <a:gd name="T3" fmla="*/ 2147483647 h 58"/>
                  <a:gd name="T4" fmla="*/ 0 w 58"/>
                  <a:gd name="T5" fmla="*/ 0 h 58"/>
                  <a:gd name="T6" fmla="*/ 2147483647 w 58"/>
                  <a:gd name="T7" fmla="*/ 0 h 58"/>
                  <a:gd name="T8" fmla="*/ 2147483647 w 58"/>
                  <a:gd name="T9" fmla="*/ 2147483647 h 58"/>
                  <a:gd name="T10" fmla="*/ 2147483647 w 58"/>
                  <a:gd name="T11" fmla="*/ 0 h 58"/>
                  <a:gd name="T12" fmla="*/ 2147483647 w 58"/>
                  <a:gd name="T13" fmla="*/ 0 h 58"/>
                  <a:gd name="T14" fmla="*/ 2147483647 w 58"/>
                  <a:gd name="T15" fmla="*/ 2147483647 h 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8"/>
                  <a:gd name="T25" fmla="*/ 0 h 58"/>
                  <a:gd name="T26" fmla="*/ 58 w 58"/>
                  <a:gd name="T27" fmla="*/ 58 h 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8" h="58">
                    <a:moveTo>
                      <a:pt x="28" y="58"/>
                    </a:moveTo>
                    <a:lnTo>
                      <a:pt x="12" y="5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1" y="46"/>
                    </a:lnTo>
                    <a:lnTo>
                      <a:pt x="49" y="0"/>
                    </a:lnTo>
                    <a:lnTo>
                      <a:pt x="58" y="0"/>
                    </a:lnTo>
                    <a:lnTo>
                      <a:pt x="28" y="58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71" name="Freeform 132"/>
              <p:cNvSpPr>
                <a:spLocks noEditPoints="1"/>
              </p:cNvSpPr>
              <p:nvPr/>
            </p:nvSpPr>
            <p:spPr bwMode="auto">
              <a:xfrm>
                <a:off x="5716588" y="2674938"/>
                <a:ext cx="103187" cy="96837"/>
              </a:xfrm>
              <a:custGeom>
                <a:avLst/>
                <a:gdLst>
                  <a:gd name="T0" fmla="*/ 2147483647 w 21"/>
                  <a:gd name="T1" fmla="*/ 2147483647 h 20"/>
                  <a:gd name="T2" fmla="*/ 2147483647 w 21"/>
                  <a:gd name="T3" fmla="*/ 2147483647 h 20"/>
                  <a:gd name="T4" fmla="*/ 2147483647 w 21"/>
                  <a:gd name="T5" fmla="*/ 2147483647 h 20"/>
                  <a:gd name="T6" fmla="*/ 2147483647 w 21"/>
                  <a:gd name="T7" fmla="*/ 2147483647 h 20"/>
                  <a:gd name="T8" fmla="*/ 2147483647 w 21"/>
                  <a:gd name="T9" fmla="*/ 2147483647 h 20"/>
                  <a:gd name="T10" fmla="*/ 2147483647 w 21"/>
                  <a:gd name="T11" fmla="*/ 2147483647 h 20"/>
                  <a:gd name="T12" fmla="*/ 2147483647 w 21"/>
                  <a:gd name="T13" fmla="*/ 2147483647 h 20"/>
                  <a:gd name="T14" fmla="*/ 2147483647 w 21"/>
                  <a:gd name="T15" fmla="*/ 2147483647 h 20"/>
                  <a:gd name="T16" fmla="*/ 2147483647 w 21"/>
                  <a:gd name="T17" fmla="*/ 2147483647 h 20"/>
                  <a:gd name="T18" fmla="*/ 2147483647 w 21"/>
                  <a:gd name="T19" fmla="*/ 2147483647 h 20"/>
                  <a:gd name="T20" fmla="*/ 2147483647 w 21"/>
                  <a:gd name="T21" fmla="*/ 2147483647 h 20"/>
                  <a:gd name="T22" fmla="*/ 2147483647 w 21"/>
                  <a:gd name="T23" fmla="*/ 0 h 20"/>
                  <a:gd name="T24" fmla="*/ 2147483647 w 21"/>
                  <a:gd name="T25" fmla="*/ 2147483647 h 20"/>
                  <a:gd name="T26" fmla="*/ 2147483647 w 21"/>
                  <a:gd name="T27" fmla="*/ 2147483647 h 20"/>
                  <a:gd name="T28" fmla="*/ 2147483647 w 21"/>
                  <a:gd name="T29" fmla="*/ 2147483647 h 20"/>
                  <a:gd name="T30" fmla="*/ 2147483647 w 21"/>
                  <a:gd name="T31" fmla="*/ 2147483647 h 20"/>
                  <a:gd name="T32" fmla="*/ 2147483647 w 21"/>
                  <a:gd name="T33" fmla="*/ 2147483647 h 20"/>
                  <a:gd name="T34" fmla="*/ 2147483647 w 21"/>
                  <a:gd name="T35" fmla="*/ 2147483647 h 20"/>
                  <a:gd name="T36" fmla="*/ 2147483647 w 21"/>
                  <a:gd name="T37" fmla="*/ 2147483647 h 20"/>
                  <a:gd name="T38" fmla="*/ 2147483647 w 21"/>
                  <a:gd name="T39" fmla="*/ 2147483647 h 20"/>
                  <a:gd name="T40" fmla="*/ 2147483647 w 21"/>
                  <a:gd name="T41" fmla="*/ 2147483647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0"/>
                  <a:gd name="T65" fmla="*/ 21 w 21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0">
                    <a:moveTo>
                      <a:pt x="4" y="11"/>
                    </a:moveTo>
                    <a:cubicBezTo>
                      <a:pt x="4" y="13"/>
                      <a:pt x="5" y="15"/>
                      <a:pt x="6" y="16"/>
                    </a:cubicBezTo>
                    <a:cubicBezTo>
                      <a:pt x="6" y="17"/>
                      <a:pt x="8" y="17"/>
                      <a:pt x="9" y="17"/>
                    </a:cubicBezTo>
                    <a:cubicBezTo>
                      <a:pt x="11" y="17"/>
                      <a:pt x="12" y="17"/>
                      <a:pt x="13" y="16"/>
                    </a:cubicBezTo>
                    <a:cubicBezTo>
                      <a:pt x="14" y="16"/>
                      <a:pt x="15" y="15"/>
                      <a:pt x="15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6"/>
                      <a:pt x="17" y="17"/>
                      <a:pt x="15" y="18"/>
                    </a:cubicBezTo>
                    <a:cubicBezTo>
                      <a:pt x="14" y="20"/>
                      <a:pt x="12" y="20"/>
                      <a:pt x="9" y="20"/>
                    </a:cubicBezTo>
                    <a:cubicBezTo>
                      <a:pt x="6" y="20"/>
                      <a:pt x="4" y="19"/>
                      <a:pt x="2" y="17"/>
                    </a:cubicBezTo>
                    <a:cubicBezTo>
                      <a:pt x="1" y="15"/>
                      <a:pt x="0" y="13"/>
                      <a:pt x="1" y="10"/>
                    </a:cubicBezTo>
                    <a:cubicBezTo>
                      <a:pt x="2" y="7"/>
                      <a:pt x="3" y="5"/>
                      <a:pt x="5" y="3"/>
                    </a:cubicBezTo>
                    <a:cubicBezTo>
                      <a:pt x="7" y="1"/>
                      <a:pt x="10" y="0"/>
                      <a:pt x="12" y="0"/>
                    </a:cubicBezTo>
                    <a:cubicBezTo>
                      <a:pt x="15" y="0"/>
                      <a:pt x="17" y="1"/>
                      <a:pt x="19" y="2"/>
                    </a:cubicBezTo>
                    <a:cubicBezTo>
                      <a:pt x="20" y="4"/>
                      <a:pt x="21" y="7"/>
                      <a:pt x="20" y="11"/>
                    </a:cubicBezTo>
                    <a:lnTo>
                      <a:pt x="4" y="11"/>
                    </a:lnTo>
                    <a:close/>
                    <a:moveTo>
                      <a:pt x="17" y="8"/>
                    </a:moveTo>
                    <a:cubicBezTo>
                      <a:pt x="17" y="7"/>
                      <a:pt x="17" y="5"/>
                      <a:pt x="16" y="4"/>
                    </a:cubicBezTo>
                    <a:cubicBezTo>
                      <a:pt x="15" y="3"/>
                      <a:pt x="14" y="3"/>
                      <a:pt x="12" y="3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6" y="5"/>
                      <a:pt x="6" y="6"/>
                      <a:pt x="5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  <p:sp>
            <p:nvSpPr>
              <p:cNvPr id="10272" name="Freeform 133"/>
              <p:cNvSpPr>
                <a:spLocks/>
              </p:cNvSpPr>
              <p:nvPr/>
            </p:nvSpPr>
            <p:spPr bwMode="auto">
              <a:xfrm>
                <a:off x="5834063" y="2674938"/>
                <a:ext cx="63500" cy="96837"/>
              </a:xfrm>
              <a:custGeom>
                <a:avLst/>
                <a:gdLst>
                  <a:gd name="T0" fmla="*/ 2147483647 w 13"/>
                  <a:gd name="T1" fmla="*/ 2147483647 h 20"/>
                  <a:gd name="T2" fmla="*/ 2147483647 w 13"/>
                  <a:gd name="T3" fmla="*/ 2147483647 h 20"/>
                  <a:gd name="T4" fmla="*/ 2147483647 w 13"/>
                  <a:gd name="T5" fmla="*/ 2147483647 h 20"/>
                  <a:gd name="T6" fmla="*/ 2147483647 w 13"/>
                  <a:gd name="T7" fmla="*/ 2147483647 h 20"/>
                  <a:gd name="T8" fmla="*/ 2147483647 w 13"/>
                  <a:gd name="T9" fmla="*/ 2147483647 h 20"/>
                  <a:gd name="T10" fmla="*/ 2147483647 w 13"/>
                  <a:gd name="T11" fmla="*/ 2147483647 h 20"/>
                  <a:gd name="T12" fmla="*/ 0 w 13"/>
                  <a:gd name="T13" fmla="*/ 2147483647 h 20"/>
                  <a:gd name="T14" fmla="*/ 2147483647 w 13"/>
                  <a:gd name="T15" fmla="*/ 0 h 20"/>
                  <a:gd name="T16" fmla="*/ 2147483647 w 13"/>
                  <a:gd name="T17" fmla="*/ 0 h 20"/>
                  <a:gd name="T18" fmla="*/ 2147483647 w 13"/>
                  <a:gd name="T19" fmla="*/ 2147483647 h 20"/>
                  <a:gd name="T20" fmla="*/ 2147483647 w 13"/>
                  <a:gd name="T21" fmla="*/ 2147483647 h 20"/>
                  <a:gd name="T22" fmla="*/ 2147483647 w 13"/>
                  <a:gd name="T23" fmla="*/ 0 h 20"/>
                  <a:gd name="T24" fmla="*/ 2147483647 w 13"/>
                  <a:gd name="T25" fmla="*/ 0 h 20"/>
                  <a:gd name="T26" fmla="*/ 2147483647 w 13"/>
                  <a:gd name="T27" fmla="*/ 0 h 20"/>
                  <a:gd name="T28" fmla="*/ 2147483647 w 13"/>
                  <a:gd name="T29" fmla="*/ 2147483647 h 2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"/>
                  <a:gd name="T46" fmla="*/ 0 h 20"/>
                  <a:gd name="T47" fmla="*/ 13 w 13"/>
                  <a:gd name="T48" fmla="*/ 20 h 2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" h="20">
                    <a:moveTo>
                      <a:pt x="13" y="3"/>
                    </a:moveTo>
                    <a:cubicBezTo>
                      <a:pt x="12" y="3"/>
                      <a:pt x="12" y="3"/>
                      <a:pt x="11" y="4"/>
                    </a:cubicBezTo>
                    <a:cubicBezTo>
                      <a:pt x="11" y="4"/>
                      <a:pt x="10" y="4"/>
                      <a:pt x="10" y="4"/>
                    </a:cubicBezTo>
                    <a:cubicBezTo>
                      <a:pt x="8" y="5"/>
                      <a:pt x="7" y="5"/>
                      <a:pt x="7" y="6"/>
                    </a:cubicBezTo>
                    <a:cubicBezTo>
                      <a:pt x="6" y="7"/>
                      <a:pt x="5" y="9"/>
                      <a:pt x="5" y="11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2"/>
                      <a:pt x="8" y="2"/>
                      <a:pt x="8" y="1"/>
                    </a:cubicBezTo>
                    <a:cubicBezTo>
                      <a:pt x="9" y="1"/>
                      <a:pt x="10" y="1"/>
                      <a:pt x="10" y="0"/>
                    </a:cubicBezTo>
                    <a:cubicBezTo>
                      <a:pt x="11" y="0"/>
                      <a:pt x="12" y="0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3" y="3"/>
                    </a:lnTo>
                    <a:close/>
                  </a:path>
                </a:pathLst>
              </a:custGeom>
              <a:solidFill>
                <a:srgbClr val="105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sz="1400">
                  <a:latin typeface="+mn-ea"/>
                  <a:ea typeface="+mn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916820"/>
            <a:ext cx="5482800" cy="270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(20/25)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1"/>
            <a:r>
              <a:rPr lang="en-US" altLang="ko-KR" dirty="0" err="1" smtClean="0"/>
              <a:t>WebtoB</a:t>
            </a:r>
            <a:r>
              <a:rPr lang="en-US" altLang="ko-KR" dirty="0" smtClean="0"/>
              <a:t> </a:t>
            </a:r>
            <a:r>
              <a:rPr lang="ko-KR" altLang="en-US" dirty="0" smtClean="0"/>
              <a:t>연동 설정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JEUS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WebtoB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Reverse Connection </a:t>
            </a:r>
            <a:r>
              <a:rPr lang="ko-KR" altLang="en-US" dirty="0" smtClean="0"/>
              <a:t>연결방식이다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</a:t>
            </a:r>
            <a:r>
              <a:rPr lang="en-US" altLang="ko-KR" dirty="0" smtClean="0"/>
              <a:t>, JEUS(client)</a:t>
            </a:r>
            <a:r>
              <a:rPr lang="ko-KR" altLang="en-US" dirty="0" smtClean="0"/>
              <a:t>에서 </a:t>
            </a:r>
            <a:r>
              <a:rPr lang="en-US" altLang="ko-KR" dirty="0" err="1" smtClean="0"/>
              <a:t>WebtoB</a:t>
            </a:r>
            <a:r>
              <a:rPr lang="en-US" altLang="ko-KR" dirty="0" smtClean="0"/>
              <a:t>(server)</a:t>
            </a:r>
            <a:r>
              <a:rPr lang="ko-KR" altLang="en-US" dirty="0" smtClean="0"/>
              <a:t>로 붙는 구조로 </a:t>
            </a:r>
            <a:r>
              <a:rPr lang="en-US" altLang="ko-KR" dirty="0" smtClean="0"/>
              <a:t>JEUS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WebtoB</a:t>
            </a:r>
            <a:r>
              <a:rPr lang="ko-KR" altLang="en-US" dirty="0" smtClean="0"/>
              <a:t>사이에 방화벽이 있을 경우 방화벽의 </a:t>
            </a:r>
            <a:r>
              <a:rPr lang="en-US" altLang="ko-KR" dirty="0" smtClean="0"/>
              <a:t>Out-Bound </a:t>
            </a:r>
            <a:r>
              <a:rPr lang="ko-KR" altLang="en-US" dirty="0" smtClean="0"/>
              <a:t>포트</a:t>
            </a:r>
            <a:r>
              <a:rPr lang="en-US" altLang="ko-KR" dirty="0" smtClean="0"/>
              <a:t>(JSVPORT)</a:t>
            </a:r>
            <a:r>
              <a:rPr lang="ko-KR" altLang="en-US" dirty="0" smtClean="0"/>
              <a:t>를 오픈 해야 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WebtoB</a:t>
            </a:r>
            <a:r>
              <a:rPr lang="ko-KR" altLang="en-US" dirty="0" smtClean="0"/>
              <a:t>가 정상적으로 기동된 상태임을 가정합니다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endParaRPr lang="en-US" altLang="ko-KR" dirty="0" smtClean="0"/>
          </a:p>
        </p:txBody>
      </p:sp>
      <p:sp>
        <p:nvSpPr>
          <p:cNvPr id="18" name="직사각형 17"/>
          <p:cNvSpPr/>
          <p:nvPr/>
        </p:nvSpPr>
        <p:spPr bwMode="auto">
          <a:xfrm>
            <a:off x="413505" y="2909262"/>
            <a:ext cx="680481" cy="21730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2052735" y="3202695"/>
            <a:ext cx="774285" cy="18360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3839167" y="4461899"/>
            <a:ext cx="450894" cy="13597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1301763" y="2691369"/>
            <a:ext cx="412737" cy="20423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122800" cy="260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(21/25)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78093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	</a:t>
            </a:r>
          </a:p>
        </p:txBody>
      </p:sp>
      <p:pic>
        <p:nvPicPr>
          <p:cNvPr id="4771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826989"/>
            <a:ext cx="5122800" cy="277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모서리가 둥근 직사각형 12"/>
          <p:cNvSpPr/>
          <p:nvPr/>
        </p:nvSpPr>
        <p:spPr bwMode="auto">
          <a:xfrm>
            <a:off x="5554917" y="1689993"/>
            <a:ext cx="3385292" cy="3766987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653728" y="2042160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428744" y="3840480"/>
            <a:ext cx="889515" cy="1295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52512" y="3504609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1653728" y="3281793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653728" y="4180953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653728" y="4485753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653728" y="6476409"/>
            <a:ext cx="720000" cy="1145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41090" y="4400399"/>
            <a:ext cx="1096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IP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4770250" y="1803108"/>
            <a:ext cx="320864" cy="14951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 bwMode="auto">
          <a:xfrm>
            <a:off x="5479308" y="1765602"/>
            <a:ext cx="3326796" cy="3553623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*NODE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WEBTOBDIR="/home/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",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…..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JSVPORT = 9900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HTH = 1,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*SVRGROUP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SVRTYPE = HTML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SVRTYPE = JSV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*SERVER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          SVGNAME =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htmlg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MinProc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20,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MaxProc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MyGroup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SVGNAME =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jsvg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</a:t>
            </a: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MinProc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20, </a:t>
            </a:r>
            <a:r>
              <a:rPr lang="en-US" altLang="ko-KR" sz="1200" b="1" u="sng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MaxProc</a:t>
            </a:r>
            <a:r>
              <a:rPr lang="en-US" altLang="ko-KR" sz="1200" b="1" u="sng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= 20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67276" y="2411749"/>
            <a:ext cx="1031051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연동포트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3" name="꺾인 연결선 22"/>
          <p:cNvCxnSpPr>
            <a:stCxn id="22" idx="3"/>
          </p:cNvCxnSpPr>
          <p:nvPr/>
        </p:nvCxnSpPr>
        <p:spPr bwMode="auto">
          <a:xfrm>
            <a:off x="2373728" y="3339080"/>
            <a:ext cx="3256798" cy="1602100"/>
          </a:xfrm>
          <a:prstGeom prst="bentConnector3">
            <a:avLst>
              <a:gd name="adj1" fmla="val 7193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34" name="꺾인 연결선 33"/>
          <p:cNvCxnSpPr>
            <a:stCxn id="24" idx="3"/>
          </p:cNvCxnSpPr>
          <p:nvPr/>
        </p:nvCxnSpPr>
        <p:spPr bwMode="auto">
          <a:xfrm flipV="1">
            <a:off x="2373728" y="2567940"/>
            <a:ext cx="4011832" cy="1670300"/>
          </a:xfrm>
          <a:prstGeom prst="bentConnector3">
            <a:avLst>
              <a:gd name="adj1" fmla="val 77399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40" name="꺾인 연결선 39"/>
          <p:cNvCxnSpPr>
            <a:stCxn id="26" idx="3"/>
          </p:cNvCxnSpPr>
          <p:nvPr/>
        </p:nvCxnSpPr>
        <p:spPr bwMode="auto">
          <a:xfrm flipV="1">
            <a:off x="2373728" y="5128260"/>
            <a:ext cx="4187092" cy="1405436"/>
          </a:xfrm>
          <a:prstGeom prst="bentConnector3">
            <a:avLst>
              <a:gd name="adj1" fmla="val 74022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1283304" y="3762383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TCP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연동 방식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(22/25)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2"/>
            <a:ext cx="8352000" cy="41466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addwebtobcon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server2 -name webtob1 -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regid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MyGroup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-num 10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192.168.XX.XX -port 9900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addwebtobcon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–server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–name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regid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*Server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절의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–num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스레드수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IP] -port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연동포트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changed only the XML.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Restart the server to apply the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detailed web connection information, use the 'show-web-engine-configuration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webcfg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cn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connector[webtob1] configuration for [server2]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modwebtobcon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server2 -name webtob1 -num 20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modwebtobcon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-name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–num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스레드수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applied the configuration changes.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 detailed web connection information, use the 'show-web-engine-configuration -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' command.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13505" y="2824128"/>
            <a:ext cx="6486525" cy="1568368"/>
            <a:chOff x="413505" y="2370474"/>
            <a:chExt cx="6486525" cy="1568368"/>
          </a:xfrm>
        </p:grpSpPr>
        <p:sp>
          <p:nvSpPr>
            <p:cNvPr id="12" name="TextBox 11"/>
            <p:cNvSpPr txBox="1"/>
            <p:nvPr/>
          </p:nvSpPr>
          <p:spPr>
            <a:xfrm>
              <a:off x="2152512" y="3580218"/>
              <a:ext cx="729687" cy="358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2"/>
                  </a:solidFill>
                  <a:latin typeface="맑은 고딕" pitchFamily="50" charset="-127"/>
                  <a:ea typeface="맑은 고딕" pitchFamily="50" charset="-127"/>
                </a:rPr>
                <a:t>..........</a:t>
              </a:r>
              <a:endParaRPr lang="ko-KR" altLang="en-US" b="1" dirty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8640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2370474"/>
              <a:ext cx="64865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모서리가 둥근 직사각형 15"/>
            <p:cNvSpPr/>
            <p:nvPr/>
          </p:nvSpPr>
          <p:spPr bwMode="auto">
            <a:xfrm>
              <a:off x="5844653" y="2989668"/>
              <a:ext cx="587374" cy="12419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(23/25)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 </a:t>
            </a:r>
            <a:r>
              <a:rPr lang="en-US" altLang="ko-KR" dirty="0" smtClean="0"/>
              <a:t>Cont.</a:t>
            </a:r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1"/>
            <a:ext cx="8352000" cy="551945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server2 -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webtob1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ti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연동확인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413505" y="1336675"/>
            <a:ext cx="5519457" cy="5109287"/>
            <a:chOff x="413505" y="1336675"/>
            <a:chExt cx="5519457" cy="5109287"/>
          </a:xfrm>
        </p:grpSpPr>
        <p:pic>
          <p:nvPicPr>
            <p:cNvPr id="4874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505" y="1336675"/>
              <a:ext cx="5519457" cy="510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모서리가 둥근 직사각형 7"/>
            <p:cNvSpPr/>
            <p:nvPr/>
          </p:nvSpPr>
          <p:spPr bwMode="auto">
            <a:xfrm>
              <a:off x="489113" y="5855209"/>
              <a:ext cx="4146387" cy="12649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 bwMode="auto">
            <a:xfrm>
              <a:off x="3616846" y="2257356"/>
              <a:ext cx="539009" cy="23438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362256" y="6039010"/>
            <a:ext cx="372255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중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idle(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사용 가능한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 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(24/25)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1"/>
            <a:r>
              <a:rPr lang="en-US" altLang="ko-KR" dirty="0" smtClean="0"/>
              <a:t>Session Timeout </a:t>
            </a:r>
            <a:r>
              <a:rPr lang="ko-KR" altLang="en-US" dirty="0" smtClean="0"/>
              <a:t>설정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Application</a:t>
            </a:r>
            <a:r>
              <a:rPr lang="ko-KR" altLang="en-US" dirty="0" smtClean="0"/>
              <a:t>의 세션타임아웃을 설정하는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설정한 세션타임아웃은</a:t>
            </a:r>
            <a:r>
              <a:rPr lang="en-US" altLang="ko-KR" dirty="0" smtClean="0"/>
              <a:t>, AP</a:t>
            </a:r>
            <a:r>
              <a:rPr lang="ko-KR" altLang="en-US" dirty="0" smtClean="0"/>
              <a:t>경로</a:t>
            </a:r>
            <a:r>
              <a:rPr lang="en-US" altLang="ko-KR" dirty="0" smtClean="0"/>
              <a:t>/WEB-INF/web.xml </a:t>
            </a:r>
            <a:r>
              <a:rPr lang="ko-KR" altLang="en-US" dirty="0" smtClean="0"/>
              <a:t>에 설정한 세션타임아웃 보다 우선순위가 낮습니다</a:t>
            </a:r>
            <a:r>
              <a:rPr lang="en-US" altLang="ko-KR" dirty="0" smtClean="0"/>
              <a:t>. 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785023"/>
            <a:ext cx="5482800" cy="302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직사각형 11"/>
          <p:cNvSpPr/>
          <p:nvPr/>
        </p:nvSpPr>
        <p:spPr bwMode="auto">
          <a:xfrm>
            <a:off x="1283304" y="2701855"/>
            <a:ext cx="421671" cy="22091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90645" y="2920930"/>
            <a:ext cx="645675" cy="22091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3517800" y="3227505"/>
            <a:ext cx="685900" cy="18104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746483" y="3711506"/>
            <a:ext cx="720000" cy="1313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5080604" y="3441455"/>
            <a:ext cx="360076" cy="17283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02199" y="3644768"/>
            <a:ext cx="1043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분 단위로 설정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52512" y="4658165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MS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(25/25)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0" name="직사각형 19"/>
          <p:cNvSpPr/>
          <p:nvPr/>
        </p:nvSpPr>
        <p:spPr bwMode="auto">
          <a:xfrm>
            <a:off x="360000" y="1009511"/>
            <a:ext cx="8352000" cy="473088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msc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server1 -to 60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msc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-to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타임아웃 값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분 단위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세션타임아웃 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462575"/>
            <a:ext cx="66389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모서리가 둥근 직사각형 20"/>
          <p:cNvSpPr/>
          <p:nvPr/>
        </p:nvSpPr>
        <p:spPr bwMode="auto">
          <a:xfrm>
            <a:off x="3872248" y="2049579"/>
            <a:ext cx="539009" cy="18872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Cluster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(1/4)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07356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Cluster </a:t>
            </a:r>
            <a:r>
              <a:rPr lang="ko-KR" altLang="en-US" dirty="0" smtClean="0">
                <a:solidFill>
                  <a:schemeClr val="tx1"/>
                </a:solidFill>
              </a:rPr>
              <a:t>추가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en-US" altLang="ko-KR" dirty="0" smtClean="0">
                <a:latin typeface="+mn-ea"/>
              </a:rPr>
              <a:t>JEUS7</a:t>
            </a:r>
            <a:r>
              <a:rPr lang="ko-KR" altLang="en-US" dirty="0" smtClean="0">
                <a:latin typeface="+mn-ea"/>
              </a:rPr>
              <a:t>에서</a:t>
            </a:r>
            <a:r>
              <a:rPr lang="en-US" altLang="ko-KR" dirty="0" smtClean="0">
                <a:latin typeface="+mn-ea"/>
              </a:rPr>
              <a:t> Cluster</a:t>
            </a:r>
            <a:r>
              <a:rPr lang="ko-KR" altLang="en-US" dirty="0" smtClean="0">
                <a:latin typeface="+mn-ea"/>
              </a:rPr>
              <a:t>는 동일한 서비스를 수행하는 여러 개의 서버들의 집합을 의미합니다</a:t>
            </a:r>
            <a:r>
              <a:rPr lang="en-US" altLang="ko-KR" dirty="0" smtClean="0">
                <a:latin typeface="+mn-ea"/>
              </a:rPr>
              <a:t>.</a:t>
            </a:r>
          </a:p>
          <a:p>
            <a:pPr lvl="1" eaLnBrk="1" hangingPunct="1">
              <a:lnSpc>
                <a:spcPct val="110000"/>
              </a:lnSpc>
              <a:buClr>
                <a:srgbClr val="5F5F5F"/>
              </a:buClr>
              <a:defRPr/>
            </a:pPr>
            <a:r>
              <a:rPr lang="en-US" altLang="ko-KR" dirty="0" smtClean="0">
                <a:latin typeface="+mn-ea"/>
              </a:rPr>
              <a:t>Cluster</a:t>
            </a:r>
            <a:r>
              <a:rPr lang="ko-KR" altLang="en-US" dirty="0" smtClean="0">
                <a:latin typeface="+mn-ea"/>
              </a:rPr>
              <a:t>의 기능으로 서비스 부하 분산</a:t>
            </a:r>
            <a:r>
              <a:rPr lang="en-US" altLang="ko-KR" dirty="0" smtClean="0">
                <a:latin typeface="+mn-ea"/>
              </a:rPr>
              <a:t>(Load Balancing) </a:t>
            </a:r>
            <a:r>
              <a:rPr lang="ko-KR" altLang="en-US" dirty="0" smtClean="0">
                <a:latin typeface="+mn-ea"/>
              </a:rPr>
              <a:t>및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안정성을 위한 장애 극복</a:t>
            </a: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(Failover)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등이 있습니다</a:t>
            </a: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 </a:t>
            </a:r>
          </a:p>
          <a:p>
            <a:pPr lvl="1" eaLnBrk="1" hangingPunct="1">
              <a:lnSpc>
                <a:spcPct val="110000"/>
              </a:lnSpc>
              <a:buClr>
                <a:srgbClr val="5F5F5F"/>
              </a:buClr>
              <a:defRPr/>
            </a:pPr>
            <a:r>
              <a:rPr lang="en-US" altLang="ko-KR" dirty="0" smtClean="0">
                <a:latin typeface="+mn-ea"/>
              </a:rPr>
              <a:t>Cluster</a:t>
            </a:r>
            <a:r>
              <a:rPr lang="ko-KR" altLang="en-US" dirty="0" smtClean="0">
                <a:latin typeface="+mn-ea"/>
              </a:rPr>
              <a:t>설정 시</a:t>
            </a:r>
            <a:r>
              <a:rPr lang="en-US" altLang="ko-KR" dirty="0" smtClean="0">
                <a:latin typeface="+mn-ea"/>
              </a:rPr>
              <a:t>, Cluster</a:t>
            </a:r>
            <a:r>
              <a:rPr lang="ko-KR" altLang="en-US" dirty="0" smtClean="0">
                <a:latin typeface="+mn-ea"/>
              </a:rPr>
              <a:t>내의 모든 서버에 같은 </a:t>
            </a:r>
            <a:r>
              <a:rPr lang="en-US" altLang="ko-KR" dirty="0" smtClean="0">
                <a:latin typeface="+mn-ea"/>
              </a:rPr>
              <a:t>Application</a:t>
            </a:r>
            <a:r>
              <a:rPr lang="ko-KR" altLang="en-US" dirty="0" smtClean="0">
                <a:latin typeface="+mn-ea"/>
              </a:rPr>
              <a:t>을 </a:t>
            </a:r>
            <a:r>
              <a:rPr lang="en-US" altLang="ko-KR" dirty="0" smtClean="0">
                <a:latin typeface="+mn-ea"/>
              </a:rPr>
              <a:t>Deploy</a:t>
            </a:r>
            <a:r>
              <a:rPr lang="ko-KR" altLang="en-US" dirty="0" smtClean="0">
                <a:latin typeface="+mn-ea"/>
              </a:rPr>
              <a:t>하고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같은 리소스를 사용하고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같은 서비스를 등록할 것을 권장합니다</a:t>
            </a:r>
            <a:r>
              <a:rPr lang="en-US" altLang="ko-KR" dirty="0" smtClean="0">
                <a:latin typeface="+mn-ea"/>
              </a:rPr>
              <a:t>.</a:t>
            </a:r>
            <a:endParaRPr lang="en-US" altLang="ko-KR" dirty="0" smtClean="0">
              <a:solidFill>
                <a:schemeClr val="tx1"/>
              </a:solidFill>
              <a:latin typeface="+mn-ea"/>
            </a:endParaRP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2294865"/>
            <a:ext cx="7200000" cy="3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 bwMode="auto">
          <a:xfrm>
            <a:off x="506908" y="5998838"/>
            <a:ext cx="836118" cy="16827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6991488" y="3382173"/>
            <a:ext cx="369432" cy="14588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169" y="5912322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18941" y="3276594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394455" y="3066322"/>
            <a:ext cx="1053345" cy="18931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Cluster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(2/4)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453702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482800" cy="22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504609"/>
            <a:ext cx="5482800" cy="65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52512" y="3145985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1742139" y="2362854"/>
            <a:ext cx="720000" cy="11364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1742139" y="2828202"/>
            <a:ext cx="720000" cy="25789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1742139" y="3855041"/>
            <a:ext cx="93011" cy="9466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5093643" y="2086496"/>
            <a:ext cx="331797" cy="169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53045" y="2824128"/>
            <a:ext cx="22701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server1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server2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Cluster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설정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00" y="4871774"/>
            <a:ext cx="5482800" cy="1203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직선 연결선 26"/>
          <p:cNvCxnSpPr/>
          <p:nvPr/>
        </p:nvCxnSpPr>
        <p:spPr bwMode="auto">
          <a:xfrm>
            <a:off x="360000" y="4638744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152512" y="4071381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 bwMode="auto">
          <a:xfrm>
            <a:off x="1366532" y="5863728"/>
            <a:ext cx="2649207" cy="14083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Shape 32"/>
          <p:cNvCxnSpPr>
            <a:stCxn id="24" idx="2"/>
            <a:endCxn id="2054" idx="3"/>
          </p:cNvCxnSpPr>
          <p:nvPr/>
        </p:nvCxnSpPr>
        <p:spPr bwMode="auto">
          <a:xfrm rot="16200000" flipH="1">
            <a:off x="3942159" y="3572903"/>
            <a:ext cx="3218025" cy="583258"/>
          </a:xfrm>
          <a:prstGeom prst="bentConnector4">
            <a:avLst>
              <a:gd name="adj1" fmla="val 40650"/>
              <a:gd name="adj2" fmla="val 139194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4" name="직사각형 33"/>
          <p:cNvSpPr/>
          <p:nvPr/>
        </p:nvSpPr>
        <p:spPr bwMode="auto">
          <a:xfrm>
            <a:off x="373986" y="5439372"/>
            <a:ext cx="807114" cy="16132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94348" y="3755214"/>
            <a:ext cx="2428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Cluster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사용 할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Data Source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Cluster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(3/4)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1"/>
            <a:ext cx="8352000" cy="537722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add-cluster cluster1 -servers server1,server2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//add-cluster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1,MS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2…]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cluster (cluster1).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"list-clusters or add-cluster"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list-clusters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list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서버정보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3340849"/>
            <a:ext cx="7560900" cy="30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그룹 12"/>
          <p:cNvGrpSpPr/>
          <p:nvPr/>
        </p:nvGrpSpPr>
        <p:grpSpPr>
          <a:xfrm>
            <a:off x="413505" y="2088930"/>
            <a:ext cx="5362575" cy="962025"/>
            <a:chOff x="413505" y="1890239"/>
            <a:chExt cx="5362575" cy="96202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505" y="1890239"/>
              <a:ext cx="5362575" cy="96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모서리가 둥근 직사각형 10"/>
            <p:cNvSpPr/>
            <p:nvPr/>
          </p:nvSpPr>
          <p:spPr bwMode="auto">
            <a:xfrm>
              <a:off x="508164" y="2474657"/>
              <a:ext cx="1996911" cy="14471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4" name="모서리가 둥근 직사각형 13"/>
          <p:cNvSpPr/>
          <p:nvPr/>
        </p:nvSpPr>
        <p:spPr bwMode="auto">
          <a:xfrm>
            <a:off x="489115" y="4720855"/>
            <a:ext cx="603086" cy="18452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489115" y="5417884"/>
            <a:ext cx="603086" cy="18452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3373624" y="4720854"/>
            <a:ext cx="603086" cy="90524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Cluster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(4/4)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1009511"/>
            <a:ext cx="8352000" cy="370484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add-servers-to-cluster cluster1 -servers server3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add-servers-to-cluster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기존 클러스터에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추가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The server list for cluster(cluster1)..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"list-clusters cluster1 or add-servers-to-cluster cluster1”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list-clusters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remove-cluster cluster1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remove-cluster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REMOVE operation for cluster (cluster1).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"list-clusters or remove-cluster“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remove-servers-from-cluster cluster1 -servers server3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remove-servers-from-cluster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클러스터에 속해있던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REMOVE operation for The server list for cluster(cluster1)..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"list-clusters cluster1 or remove-servers-from-cluster cluster1"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2034955"/>
            <a:ext cx="60293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모서리가 둥근 직사각형 15"/>
          <p:cNvSpPr/>
          <p:nvPr/>
        </p:nvSpPr>
        <p:spPr bwMode="auto">
          <a:xfrm>
            <a:off x="508164" y="2647948"/>
            <a:ext cx="2527136" cy="14605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194"/>
          <p:cNvSpPr>
            <a:spLocks noChangeArrowheads="1"/>
          </p:cNvSpPr>
          <p:nvPr/>
        </p:nvSpPr>
        <p:spPr bwMode="auto">
          <a:xfrm>
            <a:off x="187325" y="1757363"/>
            <a:ext cx="5367338" cy="769937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2673AC"/>
              </a:gs>
              <a:gs pos="100000">
                <a:srgbClr val="205E8C"/>
              </a:gs>
            </a:gsLst>
            <a:lin ang="5400000" scaled="1"/>
          </a:gradFill>
          <a:ln w="28575" algn="ctr">
            <a:noFill/>
            <a:round/>
            <a:headEnd/>
            <a:tailEnd/>
          </a:ln>
        </p:spPr>
        <p:txBody>
          <a:bodyPr lIns="72000" tIns="72000" rIns="72000" bIns="72000"/>
          <a:lstStyle/>
          <a:p>
            <a:pPr algn="ctr">
              <a:defRPr/>
            </a:pPr>
            <a:r>
              <a:rPr lang="en-US" altLang="ko-KR" b="1" dirty="0">
                <a:solidFill>
                  <a:srgbClr val="FFFFFF"/>
                </a:solidFill>
                <a:latin typeface="+mn-ea"/>
                <a:ea typeface="+mn-ea"/>
              </a:rPr>
              <a:t>Java EE 6</a:t>
            </a: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의 변화와 주요 특징</a:t>
            </a:r>
          </a:p>
        </p:txBody>
      </p:sp>
      <p:sp>
        <p:nvSpPr>
          <p:cNvPr id="26" name="AutoShape 1046"/>
          <p:cNvSpPr>
            <a:spLocks noChangeArrowheads="1"/>
          </p:cNvSpPr>
          <p:nvPr/>
        </p:nvSpPr>
        <p:spPr bwMode="auto">
          <a:xfrm>
            <a:off x="187325" y="2179638"/>
            <a:ext cx="5360988" cy="419735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1EEF9"/>
              </a:gs>
              <a:gs pos="100000">
                <a:srgbClr val="CFE5F5"/>
              </a:gs>
            </a:gsLst>
            <a:lin ang="5400000" scaled="1"/>
          </a:gradFill>
          <a:ln w="19050" algn="ctr">
            <a:solidFill>
              <a:srgbClr val="97C6E9"/>
            </a:solidFill>
            <a:round/>
            <a:headEnd/>
            <a:tailEnd/>
          </a:ln>
        </p:spPr>
        <p:txBody>
          <a:bodyPr lIns="90000" tIns="36000" rIns="90000" bIns="36000"/>
          <a:lstStyle/>
          <a:p>
            <a:pPr marL="85725" indent="-85725">
              <a:lnSpc>
                <a:spcPct val="115000"/>
              </a:lnSpc>
              <a:spcAft>
                <a:spcPct val="25000"/>
              </a:spcAft>
              <a:buClr>
                <a:srgbClr val="808080"/>
              </a:buClr>
              <a:buSzPct val="80000"/>
              <a:defRPr/>
            </a:pPr>
            <a:endParaRPr lang="en-US" altLang="ko-KR" sz="12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smtClean="0">
                <a:latin typeface="+mn-ea"/>
              </a:rPr>
              <a:t> EJB 3.1 </a:t>
            </a:r>
            <a:r>
              <a:rPr lang="ko-KR" altLang="en-US" dirty="0" smtClean="0">
                <a:latin typeface="+mn-ea"/>
              </a:rPr>
              <a:t>과</a:t>
            </a:r>
            <a:r>
              <a:rPr lang="en-US" altLang="ko-KR" dirty="0" smtClean="0">
                <a:latin typeface="+mn-ea"/>
              </a:rPr>
              <a:t> </a:t>
            </a:r>
            <a:r>
              <a:rPr lang="en-US" altLang="ko-KR" dirty="0" err="1" smtClean="0">
                <a:latin typeface="+mn-ea"/>
              </a:rPr>
              <a:t>Servlet</a:t>
            </a:r>
            <a:r>
              <a:rPr lang="en-US" altLang="ko-KR" dirty="0" smtClean="0">
                <a:latin typeface="+mn-ea"/>
              </a:rPr>
              <a:t> 3.0</a:t>
            </a:r>
            <a:r>
              <a:rPr lang="ko-KR" altLang="en-US" dirty="0" smtClean="0">
                <a:latin typeface="+mn-ea"/>
              </a:rPr>
              <a:t>을 포함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Java Full Spec.</a:t>
            </a:r>
            <a:r>
              <a:rPr lang="ko-KR" altLang="en-US" dirty="0" smtClean="0">
                <a:latin typeface="+mn-ea"/>
              </a:rPr>
              <a:t>을 구현하여 경량화 및 유연성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err="1" smtClean="0">
                <a:latin typeface="+mn-ea"/>
              </a:rPr>
              <a:t>확장성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개발생산성을 향상시켰습니다</a:t>
            </a:r>
            <a:r>
              <a:rPr lang="en-US" altLang="ko-KR" dirty="0" smtClean="0">
                <a:latin typeface="+mn-ea"/>
              </a:rPr>
              <a:t>.</a:t>
            </a:r>
          </a:p>
        </p:txBody>
      </p:sp>
      <p:sp>
        <p:nvSpPr>
          <p:cNvPr id="22" name="AutoShape 69"/>
          <p:cNvSpPr>
            <a:spLocks noChangeArrowheads="1"/>
          </p:cNvSpPr>
          <p:nvPr/>
        </p:nvSpPr>
        <p:spPr bwMode="auto">
          <a:xfrm>
            <a:off x="5705475" y="1765300"/>
            <a:ext cx="3236913" cy="528638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F8F8F"/>
              </a:gs>
              <a:gs pos="100000">
                <a:srgbClr val="777777"/>
              </a:gs>
            </a:gsLst>
            <a:lin ang="5400000" scaled="1"/>
          </a:gradFill>
          <a:ln w="19050" algn="ctr">
            <a:solidFill>
              <a:srgbClr val="5F5F5F"/>
            </a:solidFill>
            <a:round/>
            <a:headEnd/>
            <a:tailEnd/>
          </a:ln>
        </p:spPr>
        <p:txBody>
          <a:bodyPr wrap="none" lIns="18000" rIns="18000"/>
          <a:lstStyle/>
          <a:p>
            <a:pPr algn="ctr">
              <a:buClr>
                <a:srgbClr val="336699"/>
              </a:buClr>
              <a:defRPr/>
            </a:pPr>
            <a:r>
              <a:rPr lang="en-US" altLang="ko-KR" b="1" dirty="0">
                <a:solidFill>
                  <a:srgbClr val="FFFFFF"/>
                </a:solidFill>
                <a:latin typeface="+mn-ea"/>
                <a:ea typeface="+mn-ea"/>
              </a:rPr>
              <a:t>JEUS 7 </a:t>
            </a: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주요 표준 지원 명세</a:t>
            </a:r>
          </a:p>
        </p:txBody>
      </p:sp>
      <p:sp>
        <p:nvSpPr>
          <p:cNvPr id="21" name="AutoShape 121"/>
          <p:cNvSpPr>
            <a:spLocks noChangeArrowheads="1"/>
          </p:cNvSpPr>
          <p:nvPr/>
        </p:nvSpPr>
        <p:spPr bwMode="auto">
          <a:xfrm>
            <a:off x="5705475" y="2184400"/>
            <a:ext cx="3236913" cy="4192588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DDDDDD"/>
              </a:gs>
              <a:gs pos="100000">
                <a:srgbClr val="F7F7F7"/>
              </a:gs>
            </a:gsLst>
            <a:lin ang="5400000" scaled="1"/>
          </a:gradFill>
          <a:ln w="19050" algn="ctr">
            <a:solidFill>
              <a:schemeClr val="bg2"/>
            </a:solidFill>
            <a:round/>
            <a:headEnd/>
            <a:tailEnd/>
          </a:ln>
        </p:spPr>
        <p:txBody>
          <a:bodyPr tIns="2808000" rIns="36000"/>
          <a:lstStyle/>
          <a:p>
            <a:pPr algn="l" fontAlgn="ctr">
              <a:buClr>
                <a:srgbClr val="648DA4"/>
              </a:buClr>
              <a:defRPr/>
            </a:pPr>
            <a:endParaRPr lang="ko-KR" altLang="en-US" sz="1300" dirty="0">
              <a:latin typeface="+mn-ea"/>
              <a:ea typeface="+mn-ea"/>
            </a:endParaRPr>
          </a:p>
        </p:txBody>
      </p:sp>
      <p:graphicFrame>
        <p:nvGraphicFramePr>
          <p:cNvPr id="23" name="Group 746"/>
          <p:cNvGraphicFramePr>
            <a:graphicFrameLocks noGrp="1"/>
          </p:cNvGraphicFramePr>
          <p:nvPr/>
        </p:nvGraphicFramePr>
        <p:xfrm>
          <a:off x="5807075" y="2370138"/>
          <a:ext cx="3024188" cy="3840480"/>
        </p:xfrm>
        <a:graphic>
          <a:graphicData uri="http://schemas.openxmlformats.org/drawingml/2006/table">
            <a:tbl>
              <a:tblPr/>
              <a:tblGrid>
                <a:gridCol w="1024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분류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8B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세부 명세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8B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 rowSpan="6"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Enterprise Application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EJB 3.1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JMS 1.1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CDI 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Bean Validation 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Managed Beans 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Dependency Injection 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Web App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Servlet 3.0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JSP 2.2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Resource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JDBC 4.0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Web Services</a:t>
                      </a:r>
                    </a:p>
                  </a:txBody>
                  <a:tcPr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WS-Coordination 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WS-Atomic Transaction1.0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JAX-WS 2.2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JAX-RS 1.1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9" name="AutoShape 386"/>
          <p:cNvSpPr>
            <a:spLocks noChangeArrowheads="1"/>
          </p:cNvSpPr>
          <p:nvPr/>
        </p:nvSpPr>
        <p:spPr bwMode="auto">
          <a:xfrm>
            <a:off x="315913" y="3883025"/>
            <a:ext cx="5132387" cy="2406650"/>
          </a:xfrm>
          <a:prstGeom prst="roundRect">
            <a:avLst>
              <a:gd name="adj" fmla="val 2185"/>
            </a:avLst>
          </a:prstGeom>
          <a:solidFill>
            <a:schemeClr val="bg1"/>
          </a:solidFill>
          <a:ln w="3175" algn="ctr">
            <a:solidFill>
              <a:schemeClr val="bg1"/>
            </a:solidFill>
            <a:round/>
            <a:headEnd/>
            <a:tailEnd/>
          </a:ln>
        </p:spPr>
        <p:txBody>
          <a:bodyPr tIns="46800"/>
          <a:lstStyle/>
          <a:p>
            <a:pPr marL="88900" indent="-88900" algn="l">
              <a:lnSpc>
                <a:spcPct val="105000"/>
              </a:lnSpc>
              <a:spcBef>
                <a:spcPct val="15000"/>
              </a:spcBef>
              <a:buClr>
                <a:srgbClr val="808080"/>
              </a:buClr>
              <a:defRPr/>
            </a:pPr>
            <a:endParaRPr lang="ko-KR" altLang="ko-KR" sz="110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2114550" y="4475163"/>
            <a:ext cx="1512888" cy="1676400"/>
          </a:xfrm>
          <a:prstGeom prst="rect">
            <a:avLst/>
          </a:prstGeom>
          <a:gradFill rotWithShape="1">
            <a:gsLst>
              <a:gs pos="0">
                <a:srgbClr val="E6ECF2"/>
              </a:gs>
              <a:gs pos="100000">
                <a:srgbClr val="D3DDE9"/>
              </a:gs>
            </a:gsLst>
            <a:lin ang="5400000" scaled="1"/>
          </a:gradFill>
          <a:ln w="6350" algn="ctr">
            <a:solidFill>
              <a:srgbClr val="97C6E9"/>
            </a:solidFill>
            <a:miter lim="800000"/>
            <a:headEnd/>
            <a:tailEnd/>
          </a:ln>
        </p:spPr>
        <p:txBody>
          <a:bodyPr lIns="90000" tIns="360000" rIns="90000"/>
          <a:lstStyle/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프레임워크와의 손쉬운 연동과 확장 지원 </a:t>
            </a:r>
            <a:endParaRPr lang="en-US" altLang="ko-KR" sz="1200" b="1" dirty="0">
              <a:solidFill>
                <a:srgbClr val="111111"/>
              </a:solidFill>
              <a:latin typeface="+mn-ea"/>
              <a:ea typeface="+mn-ea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719513" y="4475163"/>
            <a:ext cx="1511300" cy="1676400"/>
          </a:xfrm>
          <a:prstGeom prst="rect">
            <a:avLst/>
          </a:prstGeom>
          <a:gradFill rotWithShape="1">
            <a:gsLst>
              <a:gs pos="0">
                <a:srgbClr val="E6ECF2"/>
              </a:gs>
              <a:gs pos="100000">
                <a:srgbClr val="D3DDE9"/>
              </a:gs>
            </a:gsLst>
            <a:lin ang="5400000" scaled="1"/>
          </a:gradFill>
          <a:ln w="6350" algn="ctr">
            <a:solidFill>
              <a:srgbClr val="97C6E9"/>
            </a:solidFill>
            <a:miter lim="800000"/>
            <a:headEnd/>
            <a:tailEnd/>
          </a:ln>
        </p:spPr>
        <p:txBody>
          <a:bodyPr lIns="90000" tIns="360000" rIns="90000"/>
          <a:lstStyle/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en-GB" altLang="ko-KR" sz="1200" b="1" dirty="0">
                <a:solidFill>
                  <a:srgbClr val="111111"/>
                </a:solidFill>
                <a:latin typeface="+mn-ea"/>
                <a:ea typeface="+mn-ea"/>
              </a:rPr>
              <a:t>POJO </a:t>
            </a: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프로그래밍 지원</a:t>
            </a:r>
          </a:p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en-US" altLang="ko-KR" sz="1200" b="1" dirty="0">
                <a:solidFill>
                  <a:srgbClr val="111111"/>
                </a:solidFill>
                <a:latin typeface="+mn-ea"/>
                <a:ea typeface="+mn-ea"/>
              </a:rPr>
              <a:t>Annotation </a:t>
            </a: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확장</a:t>
            </a:r>
          </a:p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더 적어진 </a:t>
            </a:r>
            <a:r>
              <a:rPr lang="en-US" altLang="ko-KR" sz="1200" b="1" dirty="0">
                <a:solidFill>
                  <a:srgbClr val="111111"/>
                </a:solidFill>
                <a:latin typeface="+mn-ea"/>
                <a:ea typeface="+mn-ea"/>
              </a:rPr>
              <a:t>XML </a:t>
            </a: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구성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468313" y="4475163"/>
            <a:ext cx="1511300" cy="1676400"/>
          </a:xfrm>
          <a:prstGeom prst="rect">
            <a:avLst/>
          </a:prstGeom>
          <a:gradFill rotWithShape="1">
            <a:gsLst>
              <a:gs pos="0">
                <a:srgbClr val="E6ECF2"/>
              </a:gs>
              <a:gs pos="100000">
                <a:srgbClr val="D3DDE9"/>
              </a:gs>
            </a:gsLst>
            <a:lin ang="5400000" scaled="1"/>
          </a:gradFill>
          <a:ln w="6350" algn="ctr">
            <a:solidFill>
              <a:srgbClr val="97C6E9"/>
            </a:solidFill>
            <a:miter lim="800000"/>
            <a:headEnd/>
            <a:tailEnd/>
          </a:ln>
        </p:spPr>
        <p:txBody>
          <a:bodyPr lIns="90000" tIns="360000" rIns="90000"/>
          <a:lstStyle/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불필요한 </a:t>
            </a:r>
            <a:r>
              <a:rPr lang="en-US" altLang="ko-KR" sz="1200" b="1" dirty="0">
                <a:solidFill>
                  <a:srgbClr val="111111"/>
                </a:solidFill>
                <a:latin typeface="+mn-ea"/>
                <a:ea typeface="+mn-ea"/>
              </a:rPr>
              <a:t>API </a:t>
            </a: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제거</a:t>
            </a:r>
            <a:endParaRPr lang="en-US" altLang="ko-KR" sz="1200" b="1" dirty="0">
              <a:solidFill>
                <a:srgbClr val="111111"/>
              </a:solidFill>
              <a:latin typeface="+mn-ea"/>
              <a:ea typeface="+mn-ea"/>
            </a:endParaRPr>
          </a:p>
          <a:p>
            <a:pPr marL="85725" indent="-85725" algn="l">
              <a:lnSpc>
                <a:spcPct val="115000"/>
              </a:lnSpc>
              <a:spcAft>
                <a:spcPct val="35000"/>
              </a:spcAft>
              <a:buClr>
                <a:schemeClr val="bg2"/>
              </a:buClr>
              <a:buFontTx/>
              <a:buChar char="•"/>
              <a:defRPr/>
            </a:pP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표준기반의 </a:t>
            </a:r>
            <a:r>
              <a:rPr lang="en-US" altLang="ko-KR" sz="1200" b="1" dirty="0">
                <a:solidFill>
                  <a:srgbClr val="111111"/>
                </a:solidFill>
                <a:latin typeface="+mn-ea"/>
                <a:ea typeface="+mn-ea"/>
              </a:rPr>
              <a:t>Dependency</a:t>
            </a:r>
            <a:r>
              <a:rPr lang="ko-KR" altLang="en-US" sz="1200" b="1" dirty="0">
                <a:solidFill>
                  <a:srgbClr val="111111"/>
                </a:solidFill>
                <a:latin typeface="+mn-ea"/>
                <a:ea typeface="+mn-ea"/>
              </a:rPr>
              <a:t> </a:t>
            </a:r>
            <a:r>
              <a:rPr lang="en-US" altLang="ko-KR" sz="1200" b="1" dirty="0">
                <a:solidFill>
                  <a:srgbClr val="111111"/>
                </a:solidFill>
                <a:latin typeface="+mn-ea"/>
                <a:ea typeface="+mn-ea"/>
              </a:rPr>
              <a:t>Injection</a:t>
            </a:r>
            <a:endParaRPr lang="ko-KR" altLang="en-US" sz="1200" b="1" dirty="0">
              <a:solidFill>
                <a:srgbClr val="111111"/>
              </a:solidFill>
              <a:latin typeface="+mn-ea"/>
              <a:ea typeface="+mn-ea"/>
            </a:endParaRP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468313" y="4171950"/>
            <a:ext cx="1511300" cy="604838"/>
          </a:xfrm>
          <a:prstGeom prst="rect">
            <a:avLst/>
          </a:prstGeom>
          <a:gradFill rotWithShape="1">
            <a:gsLst>
              <a:gs pos="0">
                <a:srgbClr val="2673AC"/>
              </a:gs>
              <a:gs pos="100000">
                <a:srgbClr val="205E8C"/>
              </a:gs>
            </a:gsLst>
            <a:lin ang="5400000" scaled="1"/>
          </a:gradFill>
          <a:ln w="28575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marL="88900" indent="-88900" algn="ctr">
              <a:lnSpc>
                <a:spcPct val="105000"/>
              </a:lnSpc>
              <a:buClr>
                <a:srgbClr val="808080"/>
              </a:buClr>
              <a:defRPr/>
            </a:pP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경량화</a:t>
            </a:r>
            <a:r>
              <a:rPr lang="en-US" altLang="ko-KR" b="1" dirty="0">
                <a:solidFill>
                  <a:srgbClr val="FFFFFF"/>
                </a:solidFill>
                <a:latin typeface="+mn-ea"/>
                <a:ea typeface="+mn-ea"/>
              </a:rPr>
              <a:t>&amp;</a:t>
            </a: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유연성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2114550" y="4171950"/>
            <a:ext cx="1512888" cy="604838"/>
          </a:xfrm>
          <a:prstGeom prst="rect">
            <a:avLst/>
          </a:prstGeom>
          <a:gradFill rotWithShape="1">
            <a:gsLst>
              <a:gs pos="0">
                <a:srgbClr val="2673AC"/>
              </a:gs>
              <a:gs pos="100000">
                <a:srgbClr val="205E8C"/>
              </a:gs>
            </a:gsLst>
            <a:lin ang="5400000" scaled="1"/>
          </a:gradFill>
          <a:ln w="28575" algn="ctr">
            <a:solidFill>
              <a:schemeClr val="accent1"/>
            </a:solidFill>
            <a:round/>
            <a:headEnd/>
            <a:tailEnd/>
          </a:ln>
        </p:spPr>
        <p:txBody>
          <a:bodyPr lIns="72000" tIns="72000" rIns="72000" bIns="72000" anchor="ctr"/>
          <a:lstStyle/>
          <a:p>
            <a:pPr marL="88900" indent="-88900" algn="ctr">
              <a:lnSpc>
                <a:spcPct val="105000"/>
              </a:lnSpc>
              <a:buClr>
                <a:srgbClr val="808080"/>
              </a:buClr>
              <a:defRPr/>
            </a:pP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확장성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3719513" y="4171950"/>
            <a:ext cx="1511300" cy="604838"/>
          </a:xfrm>
          <a:prstGeom prst="rect">
            <a:avLst/>
          </a:prstGeom>
          <a:gradFill rotWithShape="1">
            <a:gsLst>
              <a:gs pos="0">
                <a:srgbClr val="2673AC"/>
              </a:gs>
              <a:gs pos="100000">
                <a:srgbClr val="205E8C"/>
              </a:gs>
            </a:gsLst>
            <a:lin ang="5400000" scaled="1"/>
          </a:gradFill>
          <a:ln w="28575" algn="ctr">
            <a:solidFill>
              <a:schemeClr val="accent1"/>
            </a:solidFill>
            <a:round/>
            <a:headEnd/>
            <a:tailEnd/>
          </a:ln>
        </p:spPr>
        <p:txBody>
          <a:bodyPr lIns="72000" tIns="72000" rIns="72000" bIns="72000" anchor="ctr"/>
          <a:lstStyle/>
          <a:p>
            <a:pPr marL="88900" indent="-88900" algn="ctr">
              <a:lnSpc>
                <a:spcPct val="105000"/>
              </a:lnSpc>
              <a:buClr>
                <a:srgbClr val="808080"/>
              </a:buClr>
              <a:defRPr/>
            </a:pPr>
            <a:r>
              <a:rPr lang="ko-KR" altLang="en-US" b="1" dirty="0">
                <a:solidFill>
                  <a:srgbClr val="FFFFFF"/>
                </a:solidFill>
                <a:latin typeface="+mn-ea"/>
                <a:ea typeface="+mn-ea"/>
              </a:rPr>
              <a:t>개발생산성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57163" y="2295525"/>
            <a:ext cx="1558925" cy="2682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prstShdw prst="shdw17" dist="17961" dir="2700000">
              <a:srgbClr val="55687A"/>
            </a:prstShdw>
          </a:effectLst>
        </p:spPr>
        <p:txBody>
          <a:bodyPr wrap="none" lIns="72000" tIns="36000" rIns="0" bIns="0">
            <a:spAutoFit/>
          </a:bodyPr>
          <a:lstStyle/>
          <a:p>
            <a:pPr algn="ctr">
              <a:defRPr/>
            </a:pPr>
            <a:r>
              <a:rPr lang="en-US" altLang="ko-KR" sz="1400" b="1" dirty="0">
                <a:latin typeface="+mn-ea"/>
                <a:ea typeface="+mn-ea"/>
              </a:rPr>
              <a:t>Java EE Roadmap</a:t>
            </a:r>
            <a:endParaRPr lang="ko-KR" altLang="en-US" sz="1400" b="1" dirty="0">
              <a:latin typeface="+mn-ea"/>
              <a:ea typeface="+mn-ea"/>
            </a:endParaRPr>
          </a:p>
        </p:txBody>
      </p:sp>
      <p:sp>
        <p:nvSpPr>
          <p:cNvPr id="34" name="AutoShape 106"/>
          <p:cNvSpPr>
            <a:spLocks noChangeArrowheads="1"/>
          </p:cNvSpPr>
          <p:nvPr/>
        </p:nvSpPr>
        <p:spPr bwMode="auto">
          <a:xfrm>
            <a:off x="330200" y="2644775"/>
            <a:ext cx="1633538" cy="679450"/>
          </a:xfrm>
          <a:prstGeom prst="chevron">
            <a:avLst>
              <a:gd name="adj" fmla="val 17347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lIns="72000" tIns="36000" rIns="0" bIns="0" anchor="ctr"/>
          <a:lstStyle/>
          <a:p>
            <a:pPr algn="ctr">
              <a:lnSpc>
                <a:spcPct val="100000"/>
              </a:lnSpc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Java EE 5</a:t>
            </a:r>
          </a:p>
          <a:p>
            <a:pPr algn="ctr">
              <a:lnSpc>
                <a:spcPct val="100000"/>
              </a:lnSpc>
              <a:defRPr/>
            </a:pPr>
            <a:r>
              <a:rPr lang="ko-KR" altLang="en-US" sz="1400" b="1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“개발생산성향상</a:t>
            </a:r>
            <a:r>
              <a:rPr lang="ko-KR" altLang="en-US" sz="1400" dirty="0">
                <a:solidFill>
                  <a:srgbClr val="002850"/>
                </a:solidFill>
                <a:latin typeface="+mn-ea"/>
                <a:ea typeface="+mn-ea"/>
                <a:cs typeface="Arial" pitchFamily="34" charset="0"/>
              </a:rPr>
              <a:t>”</a:t>
            </a:r>
          </a:p>
        </p:txBody>
      </p:sp>
      <p:sp>
        <p:nvSpPr>
          <p:cNvPr id="35" name="AutoShape 106"/>
          <p:cNvSpPr>
            <a:spLocks noChangeArrowheads="1"/>
          </p:cNvSpPr>
          <p:nvPr/>
        </p:nvSpPr>
        <p:spPr bwMode="auto">
          <a:xfrm>
            <a:off x="1778000" y="2295525"/>
            <a:ext cx="2141538" cy="1377950"/>
          </a:xfrm>
          <a:prstGeom prst="chevron">
            <a:avLst>
              <a:gd name="adj" fmla="val 17347"/>
            </a:avLst>
          </a:prstGeom>
          <a:gradFill rotWithShape="1">
            <a:gsLst>
              <a:gs pos="0">
                <a:srgbClr val="355573"/>
              </a:gs>
              <a:gs pos="100000">
                <a:srgbClr val="2A445C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72000" tIns="36000" rIns="0" bIns="0" anchor="ctr"/>
          <a:lstStyle/>
          <a:p>
            <a:pPr algn="ctr">
              <a:defRPr/>
            </a:pPr>
            <a:r>
              <a:rPr lang="en-US" altLang="ko-KR" sz="1800" b="1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Java EE 6</a:t>
            </a:r>
          </a:p>
        </p:txBody>
      </p:sp>
      <p:sp>
        <p:nvSpPr>
          <p:cNvPr id="38" name="AutoShape 106"/>
          <p:cNvSpPr>
            <a:spLocks noChangeArrowheads="1"/>
          </p:cNvSpPr>
          <p:nvPr/>
        </p:nvSpPr>
        <p:spPr bwMode="auto">
          <a:xfrm>
            <a:off x="3840163" y="2644775"/>
            <a:ext cx="1646237" cy="679450"/>
          </a:xfrm>
          <a:prstGeom prst="chevron">
            <a:avLst>
              <a:gd name="adj" fmla="val 17347"/>
            </a:avLst>
          </a:prstGeom>
          <a:gradFill rotWithShape="1">
            <a:gsLst>
              <a:gs pos="0">
                <a:srgbClr val="273E53"/>
              </a:gs>
              <a:gs pos="100000">
                <a:srgbClr val="0D151D"/>
              </a:gs>
            </a:gsLst>
            <a:lin ang="5400000" scaled="1"/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Java EE 7,8</a:t>
            </a:r>
          </a:p>
          <a:p>
            <a:pPr algn="ctr">
              <a:lnSpc>
                <a:spcPct val="100000"/>
              </a:lnSpc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+mn-ea"/>
                <a:ea typeface="+mn-ea"/>
                <a:cs typeface="Arial" pitchFamily="34" charset="0"/>
              </a:rPr>
              <a:t>“for Cloud”</a:t>
            </a:r>
          </a:p>
        </p:txBody>
      </p:sp>
      <p:sp>
        <p:nvSpPr>
          <p:cNvPr id="43" name="AutoShape 22"/>
          <p:cNvSpPr>
            <a:spLocks noChangeArrowheads="1"/>
          </p:cNvSpPr>
          <p:nvPr/>
        </p:nvSpPr>
        <p:spPr bwMode="gray">
          <a:xfrm rot="5400000">
            <a:off x="1906157" y="3524814"/>
            <a:ext cx="778024" cy="283960"/>
          </a:xfrm>
          <a:prstGeom prst="rightArrow">
            <a:avLst>
              <a:gd name="adj1" fmla="val 35167"/>
              <a:gd name="adj2" fmla="val 111029"/>
            </a:avLst>
          </a:prstGeom>
          <a:gradFill flip="none" rotWithShape="1">
            <a:gsLst>
              <a:gs pos="45000">
                <a:schemeClr val="bg1">
                  <a:lumMod val="50000"/>
                  <a:alpha val="62000"/>
                </a:schemeClr>
              </a:gs>
              <a:gs pos="100000">
                <a:srgbClr val="DDDDDD"/>
              </a:gs>
            </a:gsLst>
            <a:lin ang="10800000" scaled="1"/>
            <a:tileRect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44" name="AutoShape 22"/>
          <p:cNvSpPr>
            <a:spLocks noChangeArrowheads="1"/>
          </p:cNvSpPr>
          <p:nvPr/>
        </p:nvSpPr>
        <p:spPr bwMode="gray">
          <a:xfrm rot="5400000">
            <a:off x="2264932" y="3524814"/>
            <a:ext cx="778024" cy="283960"/>
          </a:xfrm>
          <a:prstGeom prst="rightArrow">
            <a:avLst>
              <a:gd name="adj1" fmla="val 35167"/>
              <a:gd name="adj2" fmla="val 111029"/>
            </a:avLst>
          </a:prstGeom>
          <a:gradFill flip="none" rotWithShape="1">
            <a:gsLst>
              <a:gs pos="45000">
                <a:schemeClr val="bg1">
                  <a:lumMod val="50000"/>
                  <a:alpha val="62000"/>
                </a:schemeClr>
              </a:gs>
              <a:gs pos="100000">
                <a:srgbClr val="DDDDDD"/>
              </a:gs>
            </a:gsLst>
            <a:lin ang="10800000" scaled="1"/>
            <a:tileRect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45" name="AutoShape 22"/>
          <p:cNvSpPr>
            <a:spLocks noChangeArrowheads="1"/>
          </p:cNvSpPr>
          <p:nvPr/>
        </p:nvSpPr>
        <p:spPr bwMode="gray">
          <a:xfrm rot="5400000">
            <a:off x="2623707" y="3524814"/>
            <a:ext cx="778024" cy="283960"/>
          </a:xfrm>
          <a:prstGeom prst="rightArrow">
            <a:avLst>
              <a:gd name="adj1" fmla="val 35167"/>
              <a:gd name="adj2" fmla="val 111029"/>
            </a:avLst>
          </a:prstGeom>
          <a:gradFill flip="none" rotWithShape="1">
            <a:gsLst>
              <a:gs pos="45000">
                <a:schemeClr val="bg1">
                  <a:lumMod val="50000"/>
                  <a:alpha val="62000"/>
                </a:schemeClr>
              </a:gs>
              <a:gs pos="100000">
                <a:srgbClr val="DDDDDD"/>
              </a:gs>
            </a:gsLst>
            <a:lin ang="10800000" scaled="1"/>
            <a:tileRect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46" name="AutoShape 22"/>
          <p:cNvSpPr>
            <a:spLocks noChangeArrowheads="1"/>
          </p:cNvSpPr>
          <p:nvPr/>
        </p:nvSpPr>
        <p:spPr bwMode="gray">
          <a:xfrm rot="5400000">
            <a:off x="2982482" y="3524814"/>
            <a:ext cx="778024" cy="283960"/>
          </a:xfrm>
          <a:prstGeom prst="rightArrow">
            <a:avLst>
              <a:gd name="adj1" fmla="val 35167"/>
              <a:gd name="adj2" fmla="val 111029"/>
            </a:avLst>
          </a:prstGeom>
          <a:gradFill flip="none" rotWithShape="1">
            <a:gsLst>
              <a:gs pos="45000">
                <a:schemeClr val="bg1">
                  <a:lumMod val="50000"/>
                  <a:alpha val="62000"/>
                </a:schemeClr>
              </a:gs>
              <a:gs pos="100000">
                <a:srgbClr val="DDDDDD"/>
              </a:gs>
            </a:gsLst>
            <a:lin ang="10800000" scaled="1"/>
            <a:tileRect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27" name="Rectangle 62"/>
          <p:cNvSpPr txBox="1">
            <a:spLocks noChangeArrowheads="1"/>
          </p:cNvSpPr>
          <p:nvPr/>
        </p:nvSpPr>
        <p:spPr bwMode="auto">
          <a:xfrm>
            <a:off x="187325" y="58738"/>
            <a:ext cx="8769350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72000" anchor="b"/>
          <a:lstStyle/>
          <a:p>
            <a:pPr algn="l" latinLnBrk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ko-KR" sz="2800" b="1" kern="0" dirty="0" smtClean="0">
                <a:solidFill>
                  <a:schemeClr val="bg1"/>
                </a:solidFill>
                <a:latin typeface="+mn-ea"/>
                <a:ea typeface="+mn-ea"/>
                <a:cs typeface="+mj-cs"/>
              </a:rPr>
              <a:t>Java EE </a:t>
            </a:r>
            <a:r>
              <a:rPr lang="en-US" altLang="ko-KR" sz="2800" b="1" kern="0" dirty="0">
                <a:solidFill>
                  <a:schemeClr val="bg1"/>
                </a:solidFill>
                <a:latin typeface="+mn-ea"/>
                <a:ea typeface="+mn-ea"/>
                <a:cs typeface="+mj-cs"/>
              </a:rPr>
              <a:t>6 </a:t>
            </a:r>
            <a:r>
              <a:rPr lang="ko-KR" altLang="en-US" sz="2800" b="1" kern="0" dirty="0">
                <a:solidFill>
                  <a:schemeClr val="bg1"/>
                </a:solidFill>
                <a:latin typeface="+mn-ea"/>
                <a:ea typeface="+mn-ea"/>
                <a:cs typeface="+mj-cs"/>
              </a:rPr>
              <a:t>특징과 주요 표준 명세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5137513"/>
            <a:ext cx="5482800" cy="12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92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582016"/>
            <a:ext cx="5482800" cy="315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Application </a:t>
            </a:r>
            <a:r>
              <a:rPr lang="ko-KR" altLang="en-US" dirty="0" smtClean="0"/>
              <a:t>추가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/>
              <a:t>클라이언트</a:t>
            </a:r>
            <a:r>
              <a:rPr lang="en-US" altLang="ko-KR" dirty="0" smtClean="0"/>
              <a:t>PC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Archive</a:t>
            </a:r>
            <a:r>
              <a:rPr lang="ko-KR" altLang="en-US" dirty="0" smtClean="0"/>
              <a:t>형태</a:t>
            </a:r>
            <a:r>
              <a:rPr lang="en-US" altLang="ko-KR" dirty="0" smtClean="0"/>
              <a:t>(EAR, EJB, WAR </a:t>
            </a:r>
            <a:r>
              <a:rPr lang="ko-KR" altLang="en-US" dirty="0" smtClean="0"/>
              <a:t>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Application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Deploy</a:t>
            </a:r>
            <a:r>
              <a:rPr lang="ko-KR" altLang="en-US" dirty="0" smtClean="0"/>
              <a:t>하는 방법입니다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sp>
        <p:nvSpPr>
          <p:cNvPr id="5" name="직사각형 4"/>
          <p:cNvSpPr/>
          <p:nvPr/>
        </p:nvSpPr>
        <p:spPr bwMode="auto">
          <a:xfrm>
            <a:off x="383025" y="2489324"/>
            <a:ext cx="803125" cy="1484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4743450" y="2522544"/>
            <a:ext cx="292894" cy="10585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2417439" y="2285357"/>
            <a:ext cx="720000" cy="12126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2447918" y="2895485"/>
            <a:ext cx="409582" cy="1239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1" name="직선 연결선 20"/>
          <p:cNvCxnSpPr/>
          <p:nvPr/>
        </p:nvCxnSpPr>
        <p:spPr bwMode="auto">
          <a:xfrm>
            <a:off x="360000" y="4937331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직사각형 21"/>
          <p:cNvSpPr/>
          <p:nvPr/>
        </p:nvSpPr>
        <p:spPr bwMode="auto">
          <a:xfrm>
            <a:off x="3791995" y="4494572"/>
            <a:ext cx="353878" cy="11155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" name="꺾인 연결선 13"/>
          <p:cNvCxnSpPr>
            <a:stCxn id="22" idx="2"/>
          </p:cNvCxnSpPr>
          <p:nvPr/>
        </p:nvCxnSpPr>
        <p:spPr bwMode="auto">
          <a:xfrm rot="16200000" flipH="1">
            <a:off x="3762697" y="4812358"/>
            <a:ext cx="486276" cy="73803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11069" y="2389524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5559" y="2248674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9077" y="2963274"/>
            <a:ext cx="1345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업로드 할 파일 선택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609600" y="6188433"/>
            <a:ext cx="3644900" cy="14886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74436" y="2270093"/>
            <a:ext cx="2797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Deploy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하기 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DAS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install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03730" y="2017866"/>
            <a:ext cx="2324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Id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도메인 내에서 유일해야 함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4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580218"/>
            <a:ext cx="5482800" cy="198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pic>
        <p:nvPicPr>
          <p:cNvPr id="4884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080000"/>
            <a:ext cx="5482800" cy="231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직사각형 19"/>
          <p:cNvSpPr/>
          <p:nvPr/>
        </p:nvSpPr>
        <p:spPr bwMode="auto">
          <a:xfrm>
            <a:off x="438270" y="2916687"/>
            <a:ext cx="95130" cy="11226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4691468" y="3240273"/>
            <a:ext cx="267882" cy="13792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727724" y="5065784"/>
            <a:ext cx="74442" cy="8756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9690" y="4978689"/>
            <a:ext cx="2701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배포하기 전 해당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기동되어 있어야 함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6" name="직선 연결선 25"/>
          <p:cNvCxnSpPr/>
          <p:nvPr/>
        </p:nvCxnSpPr>
        <p:spPr bwMode="auto">
          <a:xfrm>
            <a:off x="360000" y="3456984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884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553" y="5779747"/>
            <a:ext cx="5554800" cy="75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직사각형 29"/>
          <p:cNvSpPr/>
          <p:nvPr/>
        </p:nvSpPr>
        <p:spPr bwMode="auto">
          <a:xfrm>
            <a:off x="1834404" y="5857422"/>
            <a:ext cx="720000" cy="13189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2" name="꺾인 연결선 31"/>
          <p:cNvCxnSpPr>
            <a:stCxn id="23" idx="2"/>
          </p:cNvCxnSpPr>
          <p:nvPr/>
        </p:nvCxnSpPr>
        <p:spPr bwMode="auto">
          <a:xfrm rot="5400000">
            <a:off x="3009907" y="1840324"/>
            <a:ext cx="277627" cy="3353378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4" name="직사각형 33"/>
          <p:cNvSpPr/>
          <p:nvPr/>
        </p:nvSpPr>
        <p:spPr bwMode="auto">
          <a:xfrm>
            <a:off x="3407384" y="6341810"/>
            <a:ext cx="417855" cy="1656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52512" y="5433305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554" y="5772879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컨텍스트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패스 지정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(3/6)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482800" cy="1795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모서리가 둥근 직사각형 14"/>
          <p:cNvSpPr/>
          <p:nvPr/>
        </p:nvSpPr>
        <p:spPr bwMode="auto">
          <a:xfrm>
            <a:off x="609600" y="2653860"/>
            <a:ext cx="3644900" cy="14886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1038" y="1828511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재기동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없이 테스트 가능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94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126564"/>
            <a:ext cx="5482800" cy="131550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21" name="Shape 20"/>
          <p:cNvCxnSpPr>
            <a:endCxn id="489475" idx="3"/>
          </p:cNvCxnSpPr>
          <p:nvPr/>
        </p:nvCxnSpPr>
        <p:spPr bwMode="auto">
          <a:xfrm rot="16200000" flipH="1">
            <a:off x="4538284" y="2479799"/>
            <a:ext cx="1791887" cy="817146"/>
          </a:xfrm>
          <a:prstGeom prst="bentConnector4">
            <a:avLst>
              <a:gd name="adj1" fmla="val 16762"/>
              <a:gd name="adj2" fmla="val 12797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9" name="모서리가 둥근 직사각형 8"/>
          <p:cNvSpPr/>
          <p:nvPr/>
        </p:nvSpPr>
        <p:spPr bwMode="auto">
          <a:xfrm>
            <a:off x="3032760" y="3408491"/>
            <a:ext cx="68580" cy="21100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1" name="꺾인 연결선 10"/>
          <p:cNvCxnSpPr>
            <a:stCxn id="9" idx="2"/>
          </p:cNvCxnSpPr>
          <p:nvPr/>
        </p:nvCxnSpPr>
        <p:spPr bwMode="auto">
          <a:xfrm rot="16200000" flipH="1">
            <a:off x="3045272" y="3641278"/>
            <a:ext cx="338763" cy="295206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706718" y="3908091"/>
            <a:ext cx="1729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앞서 지정한 </a:t>
            </a:r>
            <a:r>
              <a:rPr lang="ko-KR" altLang="en-US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컨텍스트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패스</a:t>
            </a:r>
            <a:endParaRPr lang="ko-KR" altLang="en-US" sz="10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(4/6)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16" name="직사각형 15"/>
          <p:cNvSpPr/>
          <p:nvPr/>
        </p:nvSpPr>
        <p:spPr bwMode="auto">
          <a:xfrm>
            <a:off x="360000" y="1009512"/>
            <a:ext cx="8352000" cy="52769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installapp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/home/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myweb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/webapps7.war -id webapps7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installapp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애플리케이션경로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-id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ID]. 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 install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installed the application [webapps7].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Application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정보 확인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deploy webapps7 -servers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deploy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ID] -servers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deploy the application for the application [webapps7] succeeded.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appinfo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undeploy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webapps7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undeploy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ID]. 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undeploy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Undeploying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[webapps7] (This may take time due to graceful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undeployment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..........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undeploy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the application for the application [webapps7] succeeded.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undeployed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(elapsed = 6062ms)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uninstall webapps7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uninstall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ID]. DAS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 uninstall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// 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 참조하는 경우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undeploy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수행 후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uninstall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해야 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uninstall the application for the application [webapps7] succeeded. : Successfully deleted [webapps7].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3492395"/>
            <a:ext cx="80295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05" y="1841211"/>
            <a:ext cx="80295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모서리가 둥근 직사각형 26"/>
          <p:cNvSpPr/>
          <p:nvPr/>
        </p:nvSpPr>
        <p:spPr bwMode="auto">
          <a:xfrm>
            <a:off x="489114" y="2417129"/>
            <a:ext cx="7863335" cy="30243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489114" y="4075559"/>
            <a:ext cx="7863335" cy="16987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50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3078939"/>
            <a:ext cx="5482800" cy="275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05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538775"/>
            <a:ext cx="5482800" cy="1518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(5/6)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pPr lvl="1"/>
            <a:r>
              <a:rPr lang="ko-KR" altLang="en-US" dirty="0" smtClean="0"/>
              <a:t>디렉터리 모드의 </a:t>
            </a:r>
            <a:r>
              <a:rPr lang="en-US" altLang="ko-KR" dirty="0" smtClean="0"/>
              <a:t>Application(Exploded </a:t>
            </a:r>
            <a:r>
              <a:rPr lang="ko-KR" altLang="en-US" dirty="0" smtClean="0"/>
              <a:t>모듈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</a:t>
            </a:r>
            <a:r>
              <a:rPr lang="en-US" altLang="ko-KR" dirty="0" smtClean="0"/>
              <a:t> Deploy</a:t>
            </a:r>
            <a:r>
              <a:rPr lang="ko-KR" altLang="en-US" dirty="0" smtClean="0"/>
              <a:t>하는 방법으로</a:t>
            </a:r>
            <a:r>
              <a:rPr lang="en-US" altLang="ko-KR" dirty="0" smtClean="0"/>
              <a:t>, DAS</a:t>
            </a:r>
            <a:r>
              <a:rPr lang="ko-KR" altLang="en-US" dirty="0" smtClean="0"/>
              <a:t>에서 접근 가능한 경로에 위치한 경우에만 가능합니다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 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endParaRPr lang="en-US" altLang="ko-KR" dirty="0" smtClean="0"/>
          </a:p>
        </p:txBody>
      </p:sp>
      <p:sp>
        <p:nvSpPr>
          <p:cNvPr id="23" name="직사각형 22"/>
          <p:cNvSpPr/>
          <p:nvPr/>
        </p:nvSpPr>
        <p:spPr bwMode="auto">
          <a:xfrm>
            <a:off x="383025" y="2424422"/>
            <a:ext cx="803125" cy="1484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1069" y="2332965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058586" y="2622119"/>
            <a:ext cx="332564" cy="11967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58795" y="2339567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7" name="직선 연결선 26"/>
          <p:cNvCxnSpPr/>
          <p:nvPr/>
        </p:nvCxnSpPr>
        <p:spPr bwMode="auto">
          <a:xfrm>
            <a:off x="360000" y="3071319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직사각형 27"/>
          <p:cNvSpPr/>
          <p:nvPr/>
        </p:nvSpPr>
        <p:spPr bwMode="auto">
          <a:xfrm>
            <a:off x="1734948" y="3375243"/>
            <a:ext cx="720000" cy="13189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1734947" y="3699093"/>
            <a:ext cx="922527" cy="13689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5068280" y="3107141"/>
            <a:ext cx="353878" cy="16369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05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00" y="6185907"/>
            <a:ext cx="5554800" cy="26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152512" y="5792300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1734948" y="6250464"/>
            <a:ext cx="720000" cy="13189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꺾인 연결선 35"/>
          <p:cNvCxnSpPr>
            <a:stCxn id="25" idx="2"/>
          </p:cNvCxnSpPr>
          <p:nvPr/>
        </p:nvCxnSpPr>
        <p:spPr bwMode="auto">
          <a:xfrm rot="5400000">
            <a:off x="4710814" y="2754202"/>
            <a:ext cx="526459" cy="501650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7" name="직사각형 36"/>
          <p:cNvSpPr/>
          <p:nvPr/>
        </p:nvSpPr>
        <p:spPr bwMode="auto">
          <a:xfrm>
            <a:off x="1727724" y="5724668"/>
            <a:ext cx="74442" cy="8756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79690" y="5637573"/>
            <a:ext cx="2701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배포하기 전 해당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기동되어 있어야 함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29548" y="3290519"/>
            <a:ext cx="31486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Id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명시하지 않으면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Application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파일명으로 생성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27245" y="6189061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컨텍스트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패스 지정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(6/6)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  <a:p>
            <a:pPr lvl="2">
              <a:buNone/>
            </a:pPr>
            <a:endParaRPr lang="en-US" altLang="ko-KR" dirty="0" smtClean="0"/>
          </a:p>
        </p:txBody>
      </p:sp>
      <p:pic>
        <p:nvPicPr>
          <p:cNvPr id="491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482800" cy="177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모서리가 둥근 직사각형 17"/>
          <p:cNvSpPr/>
          <p:nvPr/>
        </p:nvSpPr>
        <p:spPr bwMode="auto">
          <a:xfrm>
            <a:off x="609600" y="2641160"/>
            <a:ext cx="3644900" cy="14886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86647" y="1828511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재기동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없이 테스트 가능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15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2946903"/>
            <a:ext cx="5482800" cy="11625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21" name="Shape 20"/>
          <p:cNvCxnSpPr/>
          <p:nvPr/>
        </p:nvCxnSpPr>
        <p:spPr bwMode="auto">
          <a:xfrm rot="16200000" flipH="1">
            <a:off x="4538284" y="2479799"/>
            <a:ext cx="1791887" cy="817146"/>
          </a:xfrm>
          <a:prstGeom prst="bentConnector4">
            <a:avLst>
              <a:gd name="adj1" fmla="val 16762"/>
              <a:gd name="adj2" fmla="val 12797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9" name="직사각형 8"/>
          <p:cNvSpPr/>
          <p:nvPr/>
        </p:nvSpPr>
        <p:spPr bwMode="auto">
          <a:xfrm>
            <a:off x="360000" y="4411918"/>
            <a:ext cx="8352000" cy="203553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deploy -path /home/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webapps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-servers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ctxp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deploy -path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애플리케이션경로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–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ctxp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컨텍스트패스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deploy the application for the application [/home/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webapps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succeeded.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appinfo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Application information for the domain [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7525" y="5426216"/>
            <a:ext cx="80581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모서리가 둥근 직사각형 11"/>
          <p:cNvSpPr/>
          <p:nvPr/>
        </p:nvSpPr>
        <p:spPr bwMode="auto">
          <a:xfrm>
            <a:off x="534952" y="6014021"/>
            <a:ext cx="7815946" cy="14468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2484218"/>
            <a:ext cx="8038800" cy="279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(1/7)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DataSource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/>
              <a:t>추가</a:t>
            </a:r>
            <a:endParaRPr lang="en-US" altLang="ko-KR" dirty="0" smtClean="0"/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DataSource</a:t>
            </a:r>
            <a:r>
              <a:rPr lang="ko-KR" altLang="en-US" dirty="0" smtClean="0">
                <a:solidFill>
                  <a:schemeClr val="tx1"/>
                </a:solidFill>
              </a:rPr>
              <a:t>는 </a:t>
            </a:r>
            <a:r>
              <a:rPr lang="en-US" altLang="ko-KR" dirty="0" smtClean="0">
                <a:solidFill>
                  <a:schemeClr val="tx1"/>
                </a:solidFill>
              </a:rPr>
              <a:t>Application</a:t>
            </a:r>
            <a:r>
              <a:rPr lang="ko-KR" altLang="en-US" dirty="0" smtClean="0">
                <a:solidFill>
                  <a:schemeClr val="tx1"/>
                </a:solidFill>
              </a:rPr>
              <a:t>에 </a:t>
            </a:r>
            <a:r>
              <a:rPr lang="en-US" altLang="ko-KR" dirty="0" smtClean="0">
                <a:solidFill>
                  <a:schemeClr val="tx1"/>
                </a:solidFill>
              </a:rPr>
              <a:t>JDBC Connection</a:t>
            </a:r>
            <a:r>
              <a:rPr lang="ko-KR" altLang="en-US" dirty="0" smtClean="0">
                <a:solidFill>
                  <a:schemeClr val="tx1"/>
                </a:solidFill>
              </a:rPr>
              <a:t>을 제공하는 </a:t>
            </a:r>
            <a:r>
              <a:rPr lang="en-US" altLang="ko-KR" dirty="0" smtClean="0">
                <a:solidFill>
                  <a:schemeClr val="tx1"/>
                </a:solidFill>
              </a:rPr>
              <a:t>Factory</a:t>
            </a:r>
            <a:r>
              <a:rPr lang="ko-KR" altLang="en-US" dirty="0" smtClean="0">
                <a:solidFill>
                  <a:schemeClr val="tx1"/>
                </a:solidFill>
              </a:rPr>
              <a:t>로 추상화된 객체를 의미합니다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DriverManager</a:t>
            </a:r>
            <a:r>
              <a:rPr lang="ko-KR" altLang="en-US" dirty="0" smtClean="0">
                <a:solidFill>
                  <a:schemeClr val="tx1"/>
                </a:solidFill>
              </a:rPr>
              <a:t>처럼 </a:t>
            </a:r>
            <a:r>
              <a:rPr lang="en-US" altLang="ko-KR" dirty="0" smtClean="0">
                <a:solidFill>
                  <a:schemeClr val="tx1"/>
                </a:solidFill>
              </a:rPr>
              <a:t>Application</a:t>
            </a:r>
            <a:r>
              <a:rPr lang="ko-KR" altLang="en-US" dirty="0" smtClean="0">
                <a:solidFill>
                  <a:schemeClr val="tx1"/>
                </a:solidFill>
              </a:rPr>
              <a:t>에서 </a:t>
            </a:r>
            <a:r>
              <a:rPr lang="en-US" altLang="ko-KR" dirty="0" smtClean="0">
                <a:solidFill>
                  <a:schemeClr val="tx1"/>
                </a:solidFill>
              </a:rPr>
              <a:t>driver</a:t>
            </a:r>
            <a:r>
              <a:rPr lang="ko-KR" altLang="en-US" dirty="0" smtClean="0">
                <a:solidFill>
                  <a:schemeClr val="tx1"/>
                </a:solidFill>
              </a:rPr>
              <a:t>정보를 </a:t>
            </a:r>
            <a:r>
              <a:rPr lang="en-US" altLang="ko-KR" dirty="0" smtClean="0">
                <a:solidFill>
                  <a:schemeClr val="tx1"/>
                </a:solidFill>
              </a:rPr>
              <a:t>Hard Coding </a:t>
            </a:r>
            <a:r>
              <a:rPr lang="ko-KR" altLang="en-US" dirty="0" smtClean="0">
                <a:solidFill>
                  <a:schemeClr val="tx1"/>
                </a:solidFill>
              </a:rPr>
              <a:t>할 필요가 없고</a:t>
            </a:r>
            <a:r>
              <a:rPr lang="en-US" altLang="ko-KR" dirty="0" smtClean="0">
                <a:solidFill>
                  <a:schemeClr val="tx1"/>
                </a:solidFill>
              </a:rPr>
              <a:t>, J2EE</a:t>
            </a:r>
            <a:r>
              <a:rPr lang="ko-KR" altLang="en-US" dirty="0" smtClean="0">
                <a:solidFill>
                  <a:schemeClr val="tx1"/>
                </a:solidFill>
              </a:rPr>
              <a:t> 표준이므로 모든 </a:t>
            </a:r>
            <a:r>
              <a:rPr lang="en-US" altLang="ko-KR" dirty="0" smtClean="0">
                <a:solidFill>
                  <a:schemeClr val="tx1"/>
                </a:solidFill>
              </a:rPr>
              <a:t>WAS</a:t>
            </a:r>
            <a:r>
              <a:rPr lang="ko-KR" altLang="en-US" dirty="0" smtClean="0">
                <a:solidFill>
                  <a:schemeClr val="tx1"/>
                </a:solidFill>
              </a:rPr>
              <a:t>에서 동일한 코드를 사용합니다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ko-KR" altLang="en-US" dirty="0" smtClean="0"/>
              <a:t>본 문서에서는 </a:t>
            </a:r>
            <a:r>
              <a:rPr lang="en-US" altLang="ko-KR" dirty="0" smtClean="0"/>
              <a:t>Oracle </a:t>
            </a:r>
            <a:r>
              <a:rPr lang="ko-KR" altLang="en-US" dirty="0" smtClean="0"/>
              <a:t>연동설정 방법을 다루고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설정 전에 </a:t>
            </a:r>
            <a:r>
              <a:rPr lang="en-US" altLang="ko-KR" dirty="0" smtClean="0"/>
              <a:t>JEUS_HOME/lib/</a:t>
            </a:r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경로에 </a:t>
            </a:r>
            <a:r>
              <a:rPr lang="en-US" altLang="ko-KR" dirty="0" smtClean="0"/>
              <a:t>JDBC </a:t>
            </a:r>
            <a:r>
              <a:rPr lang="ko-KR" altLang="en-US" dirty="0" smtClean="0"/>
              <a:t>드라이버를 위치시킨 후 </a:t>
            </a:r>
            <a:r>
              <a:rPr lang="en-US" altLang="ko-KR" dirty="0" smtClean="0"/>
              <a:t>DAS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재기동</a:t>
            </a:r>
            <a:r>
              <a:rPr lang="ko-KR" altLang="en-US" dirty="0" smtClean="0"/>
              <a:t> 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</a:t>
            </a:r>
            <a:endParaRPr lang="en-US" altLang="ko-KR" dirty="0" smtClean="0"/>
          </a:p>
        </p:txBody>
      </p:sp>
      <p:sp>
        <p:nvSpPr>
          <p:cNvPr id="21" name="직사각형 20"/>
          <p:cNvSpPr/>
          <p:nvPr/>
        </p:nvSpPr>
        <p:spPr bwMode="auto">
          <a:xfrm>
            <a:off x="403979" y="4257930"/>
            <a:ext cx="1167645" cy="22919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7816906" y="3705498"/>
            <a:ext cx="403169" cy="17090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489114" y="4565095"/>
            <a:ext cx="1082510" cy="17920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56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5470443"/>
            <a:ext cx="8038800" cy="102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40332" y="5148957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28" y="5749660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527806" y="5848657"/>
            <a:ext cx="948570" cy="19332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63132" y="3632888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482800" cy="3617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(2/7)</a:t>
            </a:r>
            <a:endParaRPr lang="ko-KR" altLang="en-US" dirty="0" smtClean="0"/>
          </a:p>
        </p:txBody>
      </p:sp>
      <p:sp>
        <p:nvSpPr>
          <p:cNvPr id="21" name="직사각형 20"/>
          <p:cNvSpPr/>
          <p:nvPr/>
        </p:nvSpPr>
        <p:spPr bwMode="auto">
          <a:xfrm>
            <a:off x="1749067" y="2383174"/>
            <a:ext cx="720000" cy="1083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5065506" y="2109137"/>
            <a:ext cx="357394" cy="17287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2512" y="4506947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3870664" y="3245001"/>
            <a:ext cx="275886" cy="13739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2832993" y="3925482"/>
            <a:ext cx="2085236" cy="38906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" name="Shape 13"/>
          <p:cNvCxnSpPr>
            <a:stCxn id="10" idx="3"/>
          </p:cNvCxnSpPr>
          <p:nvPr/>
        </p:nvCxnSpPr>
        <p:spPr bwMode="auto">
          <a:xfrm>
            <a:off x="4146550" y="3313697"/>
            <a:ext cx="349841" cy="644566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7" name="직사각형 16"/>
          <p:cNvSpPr/>
          <p:nvPr/>
        </p:nvSpPr>
        <p:spPr bwMode="auto">
          <a:xfrm>
            <a:off x="1757130" y="4904818"/>
            <a:ext cx="1265392" cy="12405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1757130" y="5226792"/>
            <a:ext cx="1265392" cy="12405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128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872636"/>
            <a:ext cx="5482800" cy="165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직사각형 19"/>
          <p:cNvSpPr/>
          <p:nvPr/>
        </p:nvSpPr>
        <p:spPr bwMode="auto">
          <a:xfrm>
            <a:off x="1749067" y="4928480"/>
            <a:ext cx="720000" cy="1197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1749067" y="5252041"/>
            <a:ext cx="720000" cy="1197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749067" y="5584907"/>
            <a:ext cx="720000" cy="1197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749067" y="5920137"/>
            <a:ext cx="720000" cy="1197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749067" y="6245622"/>
            <a:ext cx="720000" cy="11977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404627" y="1875160"/>
            <a:ext cx="358852" cy="20221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64203" y="2622738"/>
            <a:ext cx="3988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Name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설정하지 않을 경우 </a:t>
            </a:r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ID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JNDI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명임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 bwMode="auto">
          <a:xfrm>
            <a:off x="6008571" y="2143647"/>
            <a:ext cx="2995729" cy="4272204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                      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7" name="꺾인 연결선 36"/>
          <p:cNvCxnSpPr/>
          <p:nvPr/>
        </p:nvCxnSpPr>
        <p:spPr bwMode="auto">
          <a:xfrm flipV="1">
            <a:off x="4950045" y="3365500"/>
            <a:ext cx="1069755" cy="895199"/>
          </a:xfrm>
          <a:prstGeom prst="bentConnector3">
            <a:avLst>
              <a:gd name="adj1" fmla="val 3100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8" name="모서리가 둥근 직사각형 27"/>
          <p:cNvSpPr/>
          <p:nvPr/>
        </p:nvSpPr>
        <p:spPr bwMode="auto">
          <a:xfrm>
            <a:off x="6021271" y="2219256"/>
            <a:ext cx="2873141" cy="4082886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Type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	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Pooling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 지원하지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않는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제공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XA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를 사용할 필요가 없는 환경이나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Auto Commit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false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설정하고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직접 로컬 트랜잭션을 컨트롤하는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경우 사용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ko-KR" altLang="en-US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XA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Pooling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과 글로벌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트랜잭션 연동 지원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기종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간의 트랜잭션 처리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또는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하나의 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접근하더라도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관련 </a:t>
            </a:r>
            <a:r>
              <a:rPr lang="ko-KR" altLang="en-US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로직이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하나의 트랜잭션으로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묶여야 하는 경우 사용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17439" y="2302485"/>
            <a:ext cx="1364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ID 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지정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4473530" y="4487526"/>
            <a:ext cx="418509" cy="17591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13211" y="4845288"/>
            <a:ext cx="782587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IP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13211" y="5178330"/>
            <a:ext cx="100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PORT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13211" y="5514327"/>
            <a:ext cx="393056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SID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13211" y="5846973"/>
            <a:ext cx="441146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계정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03686" y="6172458"/>
            <a:ext cx="697627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패스워드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482800" cy="420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(3/7)</a:t>
            </a:r>
            <a:endParaRPr lang="ko-KR" altLang="en-US" dirty="0" smtClean="0"/>
          </a:p>
        </p:txBody>
      </p:sp>
      <p:sp>
        <p:nvSpPr>
          <p:cNvPr id="21" name="직사각형 20"/>
          <p:cNvSpPr/>
          <p:nvPr/>
        </p:nvSpPr>
        <p:spPr bwMode="auto">
          <a:xfrm>
            <a:off x="1755415" y="2743756"/>
            <a:ext cx="720000" cy="1083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5065506" y="2082503"/>
            <a:ext cx="357394" cy="17287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777260" y="1841211"/>
            <a:ext cx="770379" cy="20221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1755415" y="3067641"/>
            <a:ext cx="720000" cy="1083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1755415" y="3399243"/>
            <a:ext cx="720000" cy="1083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1735052" y="4777905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52512" y="5092398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23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5413519"/>
            <a:ext cx="5482800" cy="10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직사각형 32"/>
          <p:cNvSpPr/>
          <p:nvPr/>
        </p:nvSpPr>
        <p:spPr bwMode="auto">
          <a:xfrm>
            <a:off x="1445397" y="5461565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 bwMode="auto">
          <a:xfrm>
            <a:off x="1755415" y="6100125"/>
            <a:ext cx="720000" cy="1083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5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1"/>
            <a:ext cx="8038800" cy="327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(4/7)</a:t>
            </a:r>
            <a:endParaRPr lang="ko-KR" altLang="en-US" dirty="0" smtClean="0"/>
          </a:p>
        </p:txBody>
      </p:sp>
      <p:sp>
        <p:nvSpPr>
          <p:cNvPr id="22" name="직사각형 21"/>
          <p:cNvSpPr/>
          <p:nvPr/>
        </p:nvSpPr>
        <p:spPr bwMode="auto">
          <a:xfrm>
            <a:off x="7104606" y="2831749"/>
            <a:ext cx="233454" cy="16291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1871691" y="2850446"/>
            <a:ext cx="1074420" cy="14776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0332" y="430773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25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638744"/>
            <a:ext cx="8038800" cy="113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243828" y="4865571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18281" y="4956225"/>
            <a:ext cx="948570" cy="19332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93924" y="2748519"/>
            <a:ext cx="33855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JEUS6 VS JEUS7</a:t>
            </a:r>
            <a:endParaRPr lang="ko-KR" altLang="en-US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89114" y="1311948"/>
          <a:ext cx="8165938" cy="5127588"/>
        </p:xfrm>
        <a:graphic>
          <a:graphicData uri="http://schemas.openxmlformats.org/drawingml/2006/table">
            <a:tbl>
              <a:tblPr/>
              <a:tblGrid>
                <a:gridCol w="2570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7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0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JEUS6</a:t>
                      </a:r>
                      <a:endParaRPr kumimoji="1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JEUS7</a:t>
                      </a:r>
                      <a:endParaRPr kumimoji="1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211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바탕"/>
                          <a:ea typeface="맑은 고딕"/>
                          <a:cs typeface="Arial"/>
                        </a:rPr>
                        <a:t>논리적 구성의 최상위 단위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 smtClean="0">
                          <a:latin typeface="맑은 고딕"/>
                          <a:cs typeface="Arial"/>
                        </a:rPr>
                        <a:t>Node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Domain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542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바탕"/>
                          <a:ea typeface="맑은 고딕"/>
                          <a:cs typeface="Arial"/>
                        </a:rPr>
                        <a:t>최상위 단위의 구성요소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Containers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DAS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Managed Servers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Clusters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101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맑은 고딕"/>
                          <a:cs typeface="Arial"/>
                        </a:rPr>
                        <a:t>Node</a:t>
                      </a:r>
                      <a:r>
                        <a:rPr lang="ko-KR" sz="1200" b="1" kern="100" dirty="0">
                          <a:latin typeface="바탕"/>
                          <a:ea typeface="맑은 고딕"/>
                          <a:cs typeface="Arial"/>
                        </a:rPr>
                        <a:t>의 개념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논리적 구성의 최상위 단위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defTabSz="914400" rtl="0" eaLnBrk="1" latinLnBrk="1" hangingPunct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맑은 고딕"/>
                          <a:ea typeface="+mn-ea"/>
                          <a:cs typeface="Arial"/>
                        </a:rPr>
                        <a:t>JEUS </a:t>
                      </a:r>
                      <a:r>
                        <a:rPr lang="ko-KR" sz="1200" kern="100" dirty="0">
                          <a:solidFill>
                            <a:schemeClr val="tx1"/>
                          </a:solidFill>
                          <a:latin typeface="맑은 고딕"/>
                          <a:ea typeface="+mn-ea"/>
                          <a:cs typeface="Arial"/>
                        </a:rPr>
                        <a:t>설치단위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맑은 고딕"/>
                          <a:ea typeface="+mn-ea"/>
                          <a:cs typeface="Arial"/>
                        </a:rPr>
                        <a:t>(JEUS_HOME)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+mn-ea"/>
                        <a:cs typeface="Arial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Domain</a:t>
                      </a: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과 포함관계 없음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45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맑은 고딕"/>
                          <a:cs typeface="Arial"/>
                        </a:rPr>
                        <a:t>Cluster</a:t>
                      </a:r>
                      <a:r>
                        <a:rPr lang="ko-KR" sz="1200" b="1" kern="100" dirty="0">
                          <a:latin typeface="바탕"/>
                          <a:ea typeface="맑은 고딕"/>
                          <a:cs typeface="Arial"/>
                        </a:rPr>
                        <a:t>의 개념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Node </a:t>
                      </a: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간 서비스 및 자원의 연결구조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MS </a:t>
                      </a: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간 서비스 및 자원의 연결구조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436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맑은 고딕"/>
                          <a:cs typeface="Arial"/>
                        </a:rPr>
                        <a:t>Engine(</a:t>
                      </a:r>
                      <a:r>
                        <a:rPr lang="en-US" sz="1200" b="1" kern="100" dirty="0" err="1">
                          <a:latin typeface="맑은 고딕"/>
                          <a:cs typeface="Arial"/>
                        </a:rPr>
                        <a:t>Servlet</a:t>
                      </a:r>
                      <a:r>
                        <a:rPr lang="en-US" sz="1200" b="1" kern="100" dirty="0">
                          <a:latin typeface="맑은 고딕"/>
                          <a:cs typeface="Arial"/>
                        </a:rPr>
                        <a:t>, EJB, JMS) </a:t>
                      </a:r>
                      <a:r>
                        <a:rPr lang="ko-KR" sz="1200" b="1" kern="100" dirty="0" smtClean="0">
                          <a:latin typeface="바탕"/>
                          <a:ea typeface="맑은 고딕"/>
                          <a:cs typeface="Arial"/>
                        </a:rPr>
                        <a:t>서비스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Container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Managed Server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5816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바탕"/>
                          <a:ea typeface="맑은 고딕"/>
                          <a:cs typeface="Arial"/>
                        </a:rPr>
                        <a:t>세션관리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Container(</a:t>
                      </a: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분산식</a:t>
                      </a:r>
                      <a:r>
                        <a:rPr lang="en-US" sz="1200" kern="100" dirty="0">
                          <a:latin typeface="바탕"/>
                          <a:ea typeface="맑은 고딕"/>
                          <a:cs typeface="Arial"/>
                        </a:rPr>
                        <a:t>)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Manager(</a:t>
                      </a: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중앙식</a:t>
                      </a:r>
                      <a:r>
                        <a:rPr lang="en-US" sz="1200" kern="100" dirty="0">
                          <a:latin typeface="바탕"/>
                          <a:ea typeface="맑은 고딕"/>
                          <a:cs typeface="Arial"/>
                        </a:rPr>
                        <a:t>)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Managed Server(</a:t>
                      </a: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분산식</a:t>
                      </a:r>
                      <a:r>
                        <a:rPr lang="en-US" sz="1200" kern="100" dirty="0">
                          <a:latin typeface="바탕"/>
                          <a:ea typeface="맑은 고딕"/>
                          <a:cs typeface="Arial"/>
                        </a:rPr>
                        <a:t>)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612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바탕"/>
                          <a:ea typeface="맑은 고딕"/>
                          <a:cs typeface="Arial"/>
                        </a:rPr>
                        <a:t>공통서비스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Managed Server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045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바탕"/>
                          <a:ea typeface="맑은 고딕"/>
                          <a:cs typeface="Arial"/>
                        </a:rPr>
                        <a:t>시스템 모니터링 및 </a:t>
                      </a:r>
                      <a:r>
                        <a:rPr lang="ko-KR" sz="1200" b="1" kern="100" dirty="0" err="1">
                          <a:latin typeface="바탕"/>
                          <a:ea typeface="맑은 고딕"/>
                          <a:cs typeface="Arial"/>
                        </a:rPr>
                        <a:t>재기동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Manager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Node Manager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3654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바탕"/>
                          <a:ea typeface="맑은 고딕"/>
                          <a:cs typeface="Arial"/>
                        </a:rPr>
                        <a:t>설정 관리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개별 </a:t>
                      </a: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노드</a:t>
                      </a: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 설정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Admin Tools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중앙집중 도메인 설정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Admin Tools + DAS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3654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바탕"/>
                          <a:ea typeface="맑은 고딕"/>
                          <a:cs typeface="Arial"/>
                        </a:rPr>
                        <a:t>배포 관리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개별 </a:t>
                      </a: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노드</a:t>
                      </a: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 배포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Admin Tools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중앙집중 도메인 배포 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en-US" sz="1200" kern="100" dirty="0">
                          <a:latin typeface="맑은 고딕"/>
                          <a:cs typeface="Arial"/>
                        </a:rPr>
                        <a:t>Admin Tools + DAS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045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latin typeface="맑은 고딕"/>
                          <a:cs typeface="Arial"/>
                        </a:rPr>
                        <a:t>Context Group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>
                          <a:latin typeface="바탕"/>
                          <a:ea typeface="맑은 고딕"/>
                          <a:cs typeface="Arial"/>
                        </a:rPr>
                        <a:t>제공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미제공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827">
                <a:tc>
                  <a:txBody>
                    <a:bodyPr/>
                    <a:lstStyle/>
                    <a:p>
                      <a:pPr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latin typeface="맑은 고딕"/>
                          <a:cs typeface="Arial"/>
                        </a:rPr>
                        <a:t>Launcher</a:t>
                      </a:r>
                      <a:endParaRPr lang="ko-KR" sz="1200" kern="10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 err="1">
                          <a:latin typeface="바탕"/>
                          <a:ea typeface="맑은 고딕"/>
                          <a:cs typeface="Arial"/>
                        </a:rPr>
                        <a:t>미지원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 algn="l" latinLnBrk="1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"/>
                      </a:pPr>
                      <a:r>
                        <a:rPr lang="ko-KR" sz="1200" kern="100" dirty="0">
                          <a:latin typeface="바탕"/>
                          <a:ea typeface="맑은 고딕"/>
                          <a:cs typeface="Arial"/>
                        </a:rPr>
                        <a:t>지원</a:t>
                      </a:r>
                      <a:endParaRPr lang="ko-KR" sz="1200" kern="100" dirty="0">
                        <a:latin typeface="바탕"/>
                        <a:cs typeface="Times New Roman"/>
                      </a:endParaRPr>
                    </a:p>
                  </a:txBody>
                  <a:tcPr marL="64168" marR="6416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1625"/>
          </a:xfrm>
        </p:spPr>
        <p:txBody>
          <a:bodyPr/>
          <a:lstStyle/>
          <a:p>
            <a:pPr marL="0" indent="0" algn="ctr" latinLnBrk="1">
              <a:lnSpc>
                <a:spcPct val="100000"/>
              </a:lnSpc>
              <a:buClrTx/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[JEUS6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와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JEUS7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의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내부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아키텍처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등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주요</a:t>
            </a:r>
            <a:r>
              <a:rPr lang="ko-KR" altLang="en-US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Arial" pitchFamily="34" charset="0"/>
              </a:rPr>
              <a:t>관점비교</a:t>
            </a:r>
            <a:r>
              <a:rPr lang="en-US" altLang="ko-KR" dirty="0" smtClean="0">
                <a:solidFill>
                  <a:schemeClr val="tx1"/>
                </a:solidFill>
                <a:latin typeface="Calibri" pitchFamily="34" charset="0"/>
                <a:ea typeface="맑은 고딕" pitchFamily="50" charset="-127"/>
                <a:cs typeface="Arial" pitchFamily="34" charset="0"/>
              </a:rPr>
              <a:t>]</a:t>
            </a:r>
            <a:endParaRPr lang="en-US" altLang="ko-KR" sz="2800" b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algn="ctr" latinLnBrk="1">
              <a:lnSpc>
                <a:spcPct val="100000"/>
              </a:lnSpc>
              <a:buClrTx/>
              <a:buNone/>
            </a:pPr>
            <a:endParaRPr lang="en-US" altLang="ko-KR" b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2930194"/>
            <a:ext cx="5482800" cy="106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(5/7)</a:t>
            </a:r>
            <a:endParaRPr lang="ko-KR" altLang="en-US" dirty="0" smtClean="0"/>
          </a:p>
        </p:txBody>
      </p:sp>
      <p:pic>
        <p:nvPicPr>
          <p:cNvPr id="4833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1080000"/>
            <a:ext cx="5482800" cy="1533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직사각형 15"/>
          <p:cNvSpPr/>
          <p:nvPr/>
        </p:nvSpPr>
        <p:spPr bwMode="auto">
          <a:xfrm>
            <a:off x="394986" y="1828510"/>
            <a:ext cx="798814" cy="13363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1353698" y="2262235"/>
            <a:ext cx="335402" cy="13171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꺾인 연결선 42"/>
          <p:cNvCxnSpPr>
            <a:stCxn id="17" idx="1"/>
          </p:cNvCxnSpPr>
          <p:nvPr/>
        </p:nvCxnSpPr>
        <p:spPr bwMode="auto">
          <a:xfrm rot="10800000" flipV="1">
            <a:off x="715942" y="2328092"/>
            <a:ext cx="637757" cy="647253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2152512" y="3851435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33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00" y="4251605"/>
            <a:ext cx="5482800" cy="6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직사각형 48"/>
          <p:cNvSpPr/>
          <p:nvPr/>
        </p:nvSpPr>
        <p:spPr bwMode="auto">
          <a:xfrm>
            <a:off x="1716649" y="4624926"/>
            <a:ext cx="110439" cy="1143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/>
          <p:cNvSpPr/>
          <p:nvPr/>
        </p:nvSpPr>
        <p:spPr bwMode="auto">
          <a:xfrm>
            <a:off x="5127652" y="3447438"/>
            <a:ext cx="357394" cy="17287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</a:t>
            </a:r>
            <a:r>
              <a:rPr lang="en-US" altLang="ko-KR" dirty="0" smtClean="0"/>
              <a:t>Cont.</a:t>
            </a:r>
          </a:p>
        </p:txBody>
      </p:sp>
      <p:cxnSp>
        <p:nvCxnSpPr>
          <p:cNvPr id="19" name="직선 연결선 18"/>
          <p:cNvCxnSpPr/>
          <p:nvPr/>
        </p:nvCxnSpPr>
        <p:spPr bwMode="auto">
          <a:xfrm>
            <a:off x="360000" y="2748519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950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000" y="5243616"/>
            <a:ext cx="5482800" cy="64463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29" name="꺾인 연결선 28"/>
          <p:cNvCxnSpPr>
            <a:stCxn id="50" idx="2"/>
          </p:cNvCxnSpPr>
          <p:nvPr/>
        </p:nvCxnSpPr>
        <p:spPr bwMode="auto">
          <a:xfrm rot="5400000">
            <a:off x="4051916" y="3989182"/>
            <a:ext cx="1623301" cy="885567"/>
          </a:xfrm>
          <a:prstGeom prst="bentConnector3">
            <a:avLst>
              <a:gd name="adj1" fmla="val 5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2699104" y="4919583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재기동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없이 테스트 가능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 bwMode="auto">
          <a:xfrm>
            <a:off x="2339340" y="5454146"/>
            <a:ext cx="518160" cy="14655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446623" y="3192648"/>
            <a:ext cx="553502" cy="21730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(6/7)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콘솔 툴 사용</a:t>
            </a:r>
            <a:endParaRPr lang="en-US" altLang="ko-KR" dirty="0" smtClean="0"/>
          </a:p>
        </p:txBody>
      </p:sp>
      <p:sp>
        <p:nvSpPr>
          <p:cNvPr id="16" name="직사각형 15"/>
          <p:cNvSpPr/>
          <p:nvPr/>
        </p:nvSpPr>
        <p:spPr bwMode="auto">
          <a:xfrm>
            <a:off x="360000" y="1009512"/>
            <a:ext cx="8352000" cy="48959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addds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-id datasource1 -vendor oracle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ConnectionPoolDataSource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orcl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dscn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oracle.jdbc.pool.OracleConnectionPoolDataSource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192.168.XX.XX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pn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1521 -user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scott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-pw tiger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-prop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driverType:java.lang.String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=thin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addds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-id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id] -vendor [db vendor]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dst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타입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[DB SID]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dscn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클래스명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[DB IP]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pn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[DB Port] -user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계정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-pw [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패스워드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-prop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프로퍼티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name:type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=value].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추가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data source [datasource1] to domain.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"add-data-source“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modifyds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-id datasource1 -min 10 -max 30 -step 5 -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cq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"select 1 from dual“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ew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true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MODIFY operation for configuration of the data source [datasource1].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"modify-data-source -id datasource1"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adddstosvr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server1 -ids datasource1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adddstosvr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-ids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id]. server1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datasource1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 사용하도록 설정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ADD operation for data sources to the server [server1].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Check the results using "add-data-sources-to-server -server server1"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cpinfo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cpinfo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사용하는 컨넥션풀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rmds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-id datasource1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rmds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-id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id].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Successfully performed the REMOVE operation for data source [datasource1] from the domain.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4247999"/>
            <a:ext cx="64389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모서리가 둥근 직사각형 6"/>
          <p:cNvSpPr/>
          <p:nvPr/>
        </p:nvSpPr>
        <p:spPr bwMode="auto">
          <a:xfrm>
            <a:off x="514514" y="4814081"/>
            <a:ext cx="812786" cy="22810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err="1" smtClean="0"/>
              <a:t>DataSource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(7/7)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en-US" altLang="ko-KR" dirty="0" smtClean="0"/>
              <a:t>DB</a:t>
            </a:r>
            <a:r>
              <a:rPr lang="ko-KR" altLang="en-US" dirty="0" smtClean="0"/>
              <a:t>연동 테스트 샘플</a:t>
            </a:r>
            <a:r>
              <a:rPr lang="en-US" altLang="ko-KR" dirty="0" smtClean="0"/>
              <a:t>(ds.jsp)</a:t>
            </a:r>
          </a:p>
        </p:txBody>
      </p:sp>
      <p:sp>
        <p:nvSpPr>
          <p:cNvPr id="16" name="직사각형 15"/>
          <p:cNvSpPr/>
          <p:nvPr/>
        </p:nvSpPr>
        <p:spPr bwMode="auto">
          <a:xfrm>
            <a:off x="360000" y="1009512"/>
            <a:ext cx="8352000" cy="51626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 page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contentType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="text/html;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charset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euc-kr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 page import="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javax.naming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.*"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 page import="javax.sql.*"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 page import="java.sql.*"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Context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ctx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null;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null;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Connection con = null;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PreparedStatement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null;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ResultSet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null;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String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sql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"select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to_char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sysdate,'YYYY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-MM-DD hh24:MI:SS') from dual";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try 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ctx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new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InitialContext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(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DataSource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ctx.lookup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("datasource1");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앞서 등록한 </a:t>
            </a:r>
            <a:r>
              <a:rPr lang="en-US" altLang="ko-KR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JNDI</a:t>
            </a:r>
            <a:r>
              <a:rPr lang="ko-KR" altLang="en-US" sz="11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endParaRPr lang="en-US" altLang="ko-KR" sz="11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con =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ds.getConnection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1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con.prepareStatement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sql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ps.executeQuery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while (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rs.next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()){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rs.getString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(1));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}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} catch ( Exception e ) 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e.printStackTrace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} finally {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if (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ps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!= null ) try {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ps.close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 } catch(Exception e) {}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if ( con != null ) try { </a:t>
            </a:r>
            <a:r>
              <a:rPr lang="en-US" altLang="ko-KR" sz="11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con.close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(); } catch(Exception e) {}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}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1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2486108" y="3578938"/>
            <a:ext cx="812786" cy="22810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(1/6)</a:t>
            </a:r>
            <a:endParaRPr lang="ko-KR" alt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529311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세션 서버 구조</a:t>
            </a:r>
            <a:endParaRPr lang="en-US" altLang="ko-KR" dirty="0" smtClean="0"/>
          </a:p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JEUS7</a:t>
            </a:r>
            <a:r>
              <a:rPr lang="ko-KR" altLang="en-US" dirty="0" smtClean="0">
                <a:solidFill>
                  <a:schemeClr val="tx1"/>
                </a:solidFill>
              </a:rPr>
              <a:t>에서는 세션 데이터의 관리 방식으로 분산식 세션 서버를 운용합니다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분산 세션 서버 방식은 </a:t>
            </a:r>
            <a:r>
              <a:rPr lang="ko-KR" altLang="en-US" dirty="0" err="1" smtClean="0">
                <a:solidFill>
                  <a:schemeClr val="tx1"/>
                </a:solidFill>
              </a:rPr>
              <a:t>클러스터링에</a:t>
            </a:r>
            <a:r>
              <a:rPr lang="ko-KR" altLang="en-US" dirty="0" smtClean="0">
                <a:solidFill>
                  <a:schemeClr val="tx1"/>
                </a:solidFill>
              </a:rPr>
              <a:t> 참여하는 모든 엔진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웹엔진</a:t>
            </a:r>
            <a:r>
              <a:rPr lang="en-US" altLang="ko-KR" dirty="0" smtClean="0">
                <a:solidFill>
                  <a:schemeClr val="tx1"/>
                </a:solidFill>
              </a:rPr>
              <a:t>, EJB</a:t>
            </a:r>
            <a:r>
              <a:rPr lang="ko-KR" altLang="en-US" dirty="0" smtClean="0">
                <a:solidFill>
                  <a:schemeClr val="tx1"/>
                </a:solidFill>
              </a:rPr>
              <a:t>엔진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 내에 독립적인 분산 세션 서버가 존재하고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이들 분산 세션 서버들이 </a:t>
            </a:r>
            <a:r>
              <a:rPr lang="en-US" altLang="ko-KR" dirty="0" smtClean="0">
                <a:solidFill>
                  <a:schemeClr val="tx1"/>
                </a:solidFill>
              </a:rPr>
              <a:t>Peer-to-Peer</a:t>
            </a:r>
            <a:r>
              <a:rPr lang="ko-KR" altLang="en-US" dirty="0" smtClean="0">
                <a:solidFill>
                  <a:schemeClr val="tx1"/>
                </a:solidFill>
              </a:rPr>
              <a:t>로 다른 엔진의 분산 세션 서버와 통신하여 지속적인 세션 서비스를 제공합니다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101" y="2698902"/>
            <a:ext cx="4929990" cy="281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모서리가 둥근 직사각형 4"/>
          <p:cNvSpPr/>
          <p:nvPr/>
        </p:nvSpPr>
        <p:spPr bwMode="auto">
          <a:xfrm>
            <a:off x="5781745" y="2654299"/>
            <a:ext cx="3184456" cy="3314701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                      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781745" y="2219256"/>
            <a:ext cx="3152706" cy="4082886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분산 세션 서버 특징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여러 개의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서블릿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엔진으로 구성된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클러스터링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환경에서 지속적인 세션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유지 가능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바로 이전의 요청을 처리하던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서블릿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엔진이 다운되어도 다른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서블릿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엔진들이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이후의 요청을 처리할 때 세션이 끊기지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않도록 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ko-KR" altLang="en-US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분산식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프로토콜을 사용하기 때문에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클러스터링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규모가 커지더라도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확장성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용이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50" y="5575178"/>
            <a:ext cx="5093061" cy="581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위 그림에서 화살표는 분산 세션 서버 간의 소켓 연결을 나타낸 것으로 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장애 발생의 경우를 제외하고 연결은 보통 하나씩만 갖게 됨</a:t>
            </a:r>
            <a:endParaRPr lang="ko-KR" altLang="en-US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" name="Shape 9"/>
          <p:cNvCxnSpPr>
            <a:endCxn id="8" idx="1"/>
          </p:cNvCxnSpPr>
          <p:nvPr/>
        </p:nvCxnSpPr>
        <p:spPr bwMode="auto">
          <a:xfrm rot="16200000" flipH="1">
            <a:off x="485150" y="5559627"/>
            <a:ext cx="345376" cy="267424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(2/6)</a:t>
            </a:r>
            <a:endParaRPr lang="ko-KR" alt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22263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Session Clustering </a:t>
            </a:r>
            <a:r>
              <a:rPr lang="ko-KR" altLang="en-US" dirty="0" smtClean="0">
                <a:solidFill>
                  <a:schemeClr val="tx1"/>
                </a:solidFill>
              </a:rPr>
              <a:t>설정 </a:t>
            </a:r>
            <a:r>
              <a:rPr lang="en-US" altLang="ko-KR" dirty="0" smtClean="0">
                <a:solidFill>
                  <a:schemeClr val="tx1"/>
                </a:solidFill>
              </a:rPr>
              <a:t>EX(1)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동일업무를 수행하는 </a:t>
            </a:r>
            <a:r>
              <a:rPr lang="en-US" altLang="ko-KR" dirty="0" smtClean="0"/>
              <a:t>MS</a:t>
            </a:r>
            <a:r>
              <a:rPr lang="ko-KR" altLang="en-US" dirty="0" smtClean="0"/>
              <a:t>를 클러스터로 구성할 경우 별도의 설정 없이 세션공유가 가능합니다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server1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server2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cluster1</a:t>
            </a:r>
            <a:r>
              <a:rPr lang="ko-KR" altLang="en-US" dirty="0" smtClean="0"/>
              <a:t>로 설정한다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환경 설정 </a:t>
            </a:r>
            <a:r>
              <a:rPr lang="en-US" altLang="ko-KR" dirty="0" smtClean="0"/>
              <a:t>&gt; Cluster </a:t>
            </a:r>
            <a:r>
              <a:rPr lang="ko-KR" altLang="en-US" dirty="0" smtClean="0"/>
              <a:t>설정 참고</a:t>
            </a:r>
            <a:r>
              <a:rPr lang="en-US" altLang="ko-KR" dirty="0" smtClean="0"/>
              <a:t>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622495"/>
            <a:ext cx="5482800" cy="120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직선 연결선 40"/>
          <p:cNvCxnSpPr/>
          <p:nvPr/>
        </p:nvCxnSpPr>
        <p:spPr bwMode="auto">
          <a:xfrm>
            <a:off x="360000" y="2975346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174557"/>
            <a:ext cx="5482800" cy="282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/>
          <p:cNvSpPr txBox="1"/>
          <p:nvPr/>
        </p:nvSpPr>
        <p:spPr>
          <a:xfrm>
            <a:off x="2152512" y="5867909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 bwMode="auto">
          <a:xfrm>
            <a:off x="370781" y="2213975"/>
            <a:ext cx="798814" cy="13363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직사각형 48"/>
          <p:cNvSpPr/>
          <p:nvPr/>
        </p:nvSpPr>
        <p:spPr bwMode="auto">
          <a:xfrm>
            <a:off x="1338458" y="2630756"/>
            <a:ext cx="335402" cy="13171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0" name="꺾인 연결선 42"/>
          <p:cNvCxnSpPr>
            <a:stCxn id="49" idx="1"/>
          </p:cNvCxnSpPr>
          <p:nvPr/>
        </p:nvCxnSpPr>
        <p:spPr bwMode="auto">
          <a:xfrm rot="10800000" flipV="1">
            <a:off x="867160" y="2696614"/>
            <a:ext cx="471299" cy="496034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52" name="직사각형 51"/>
          <p:cNvSpPr/>
          <p:nvPr/>
        </p:nvSpPr>
        <p:spPr bwMode="auto">
          <a:xfrm>
            <a:off x="2019753" y="3819745"/>
            <a:ext cx="798814" cy="17821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39741" y="3731473"/>
            <a:ext cx="1986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클러스터의 세션 세부항목설정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모서리가 둥근 직사각형 53"/>
          <p:cNvSpPr/>
          <p:nvPr/>
        </p:nvSpPr>
        <p:spPr bwMode="auto">
          <a:xfrm>
            <a:off x="6048375" y="2370475"/>
            <a:ext cx="2955925" cy="3789026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                      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모서리가 둥근 직사각형 55"/>
          <p:cNvSpPr/>
          <p:nvPr/>
        </p:nvSpPr>
        <p:spPr bwMode="auto">
          <a:xfrm>
            <a:off x="6021271" y="2219256"/>
            <a:ext cx="2951279" cy="4082886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Backup Level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Set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	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세션의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setAttribute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putValue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removeAttribute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removeValue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함수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호출이 발생한 경우에만 세션 객체 백업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Get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세션의 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setAttribute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putValue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removeAttribute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removeValue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getAttribute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getValue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함수 호출이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발생한 경우에만 세션 객체 백업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ko-KR" altLang="en-US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All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	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사용된 세션 모두 백업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	 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 객체가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HttpServletRequest.getSession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() API</a:t>
            </a: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호출될 경우 세션 객체 백업</a:t>
            </a:r>
          </a:p>
        </p:txBody>
      </p:sp>
      <p:cxnSp>
        <p:nvCxnSpPr>
          <p:cNvPr id="58" name="꺾인 연결선 57"/>
          <p:cNvCxnSpPr>
            <a:stCxn id="60" idx="3"/>
            <a:endCxn id="54" idx="1"/>
          </p:cNvCxnSpPr>
          <p:nvPr/>
        </p:nvCxnSpPr>
        <p:spPr bwMode="auto">
          <a:xfrm flipV="1">
            <a:off x="3174947" y="4264988"/>
            <a:ext cx="2873428" cy="1078050"/>
          </a:xfrm>
          <a:prstGeom prst="bentConnector3">
            <a:avLst>
              <a:gd name="adj1" fmla="val 93756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60" name="직사각형 59"/>
          <p:cNvSpPr/>
          <p:nvPr/>
        </p:nvSpPr>
        <p:spPr bwMode="auto">
          <a:xfrm>
            <a:off x="2454947" y="5291242"/>
            <a:ext cx="720000" cy="10359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(3/6)</a:t>
            </a:r>
            <a:endParaRPr lang="ko-KR" alt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22263"/>
          </a:xfrm>
        </p:spPr>
        <p:txBody>
          <a:bodyPr/>
          <a:lstStyle/>
          <a:p>
            <a:pPr lvl="2"/>
            <a:r>
              <a:rPr lang="en-US" altLang="ko-KR" dirty="0" smtClean="0"/>
              <a:t>cluster1</a:t>
            </a:r>
            <a:r>
              <a:rPr lang="ko-KR" altLang="en-US" dirty="0" smtClean="0"/>
              <a:t>에  </a:t>
            </a:r>
            <a:r>
              <a:rPr lang="en-US" altLang="ko-KR" dirty="0" smtClean="0"/>
              <a:t>WEB Application</a:t>
            </a:r>
            <a:r>
              <a:rPr lang="ko-KR" altLang="en-US" dirty="0" smtClean="0"/>
              <a:t>을 배포한다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환경 설정 </a:t>
            </a:r>
            <a:r>
              <a:rPr lang="en-US" altLang="ko-KR" dirty="0" smtClean="0"/>
              <a:t>&gt; Application </a:t>
            </a:r>
            <a:r>
              <a:rPr lang="ko-KR" altLang="en-US" dirty="0" smtClean="0"/>
              <a:t>설정 참고</a:t>
            </a:r>
            <a:r>
              <a:rPr lang="en-US" altLang="ko-KR" dirty="0" smtClean="0"/>
              <a:t>) </a:t>
            </a:r>
          </a:p>
          <a:p>
            <a:pPr lvl="3"/>
            <a:r>
              <a:rPr lang="en-US" altLang="ko-KR" dirty="0" err="1" smtClean="0"/>
              <a:t>Webadmin</a:t>
            </a:r>
            <a:r>
              <a:rPr lang="en-US" altLang="ko-KR" dirty="0" smtClean="0"/>
              <a:t> </a:t>
            </a:r>
            <a:r>
              <a:rPr lang="ko-KR" altLang="en-US" dirty="0" smtClean="0"/>
              <a:t>에서 세션정보 확인</a:t>
            </a:r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360915"/>
            <a:ext cx="5482800" cy="220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직사각형 27"/>
          <p:cNvSpPr/>
          <p:nvPr/>
        </p:nvSpPr>
        <p:spPr bwMode="auto">
          <a:xfrm>
            <a:off x="379356" y="2742962"/>
            <a:ext cx="809363" cy="13479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440317" y="3430340"/>
            <a:ext cx="756024" cy="1160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1343739" y="2187752"/>
            <a:ext cx="756024" cy="16994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1" name="직선 연결선 30"/>
          <p:cNvCxnSpPr/>
          <p:nvPr/>
        </p:nvCxnSpPr>
        <p:spPr bwMode="auto">
          <a:xfrm>
            <a:off x="360000" y="3680027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모서리가 둥근 직사각형 32"/>
          <p:cNvSpPr/>
          <p:nvPr/>
        </p:nvSpPr>
        <p:spPr bwMode="auto">
          <a:xfrm>
            <a:off x="4978030" y="2939221"/>
            <a:ext cx="308346" cy="10617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14972" y="2835665"/>
            <a:ext cx="1654620" cy="2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server1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backup server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3793145"/>
            <a:ext cx="5482800" cy="220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직사각형 34"/>
          <p:cNvSpPr/>
          <p:nvPr/>
        </p:nvSpPr>
        <p:spPr bwMode="auto">
          <a:xfrm>
            <a:off x="379356" y="5169473"/>
            <a:ext cx="809363" cy="13479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 bwMode="auto">
          <a:xfrm>
            <a:off x="440317" y="5852645"/>
            <a:ext cx="756024" cy="11607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1343739" y="4810151"/>
            <a:ext cx="756024" cy="16994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 bwMode="auto">
          <a:xfrm>
            <a:off x="4978030" y="5547889"/>
            <a:ext cx="308346" cy="10617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14972" y="5454449"/>
            <a:ext cx="1654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server2</a:t>
            </a:r>
            <a:r>
              <a:rPr lang="ko-KR" altLang="en-US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backup server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(4/6)</a:t>
            </a:r>
            <a:endParaRPr lang="ko-KR" alt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22263"/>
          </a:xfrm>
        </p:spPr>
        <p:txBody>
          <a:bodyPr/>
          <a:lstStyle/>
          <a:p>
            <a:pPr lvl="3"/>
            <a:r>
              <a:rPr lang="ko-KR" altLang="en-US" dirty="0" smtClean="0"/>
              <a:t>콘솔 툴에서 세션정보 확인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en-US" altLang="ko-KR" dirty="0" smtClean="0"/>
              <a:t>server1</a:t>
            </a:r>
            <a:r>
              <a:rPr lang="ko-KR" altLang="en-US" dirty="0" smtClean="0"/>
              <a:t>만 기동된 상태에서 세션을 생성하는 </a:t>
            </a:r>
            <a:r>
              <a:rPr lang="en-US" altLang="ko-KR" dirty="0" smtClean="0"/>
              <a:t>set.jsp</a:t>
            </a:r>
            <a:r>
              <a:rPr lang="ko-KR" altLang="en-US" dirty="0" smtClean="0"/>
              <a:t>를 호출한다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/>
            <a:r>
              <a:rPr lang="en-US" altLang="ko-KR" dirty="0" smtClean="0"/>
              <a:t>server2 </a:t>
            </a:r>
            <a:r>
              <a:rPr lang="ko-KR" altLang="en-US" dirty="0" smtClean="0"/>
              <a:t>기동 및 </a:t>
            </a:r>
            <a:r>
              <a:rPr lang="en-US" altLang="ko-KR" dirty="0" smtClean="0"/>
              <a:t>server1 </a:t>
            </a:r>
            <a:r>
              <a:rPr lang="ko-KR" altLang="en-US" dirty="0" smtClean="0"/>
              <a:t>종료 후 </a:t>
            </a:r>
            <a:r>
              <a:rPr lang="en-US" altLang="ko-KR" dirty="0" smtClean="0"/>
              <a:t>get.jsp</a:t>
            </a:r>
            <a:r>
              <a:rPr lang="ko-KR" altLang="en-US" dirty="0" smtClean="0"/>
              <a:t>를 호출한다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2"/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2759911"/>
            <a:ext cx="5482800" cy="153829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717290"/>
            <a:ext cx="5482800" cy="176147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2" name="모서리가 둥근 직사각형 31"/>
          <p:cNvSpPr/>
          <p:nvPr/>
        </p:nvSpPr>
        <p:spPr bwMode="auto">
          <a:xfrm>
            <a:off x="950387" y="5506957"/>
            <a:ext cx="3271093" cy="8830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 bwMode="auto">
          <a:xfrm>
            <a:off x="6188421" y="4009044"/>
            <a:ext cx="2853979" cy="990601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                      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 bwMode="auto">
          <a:xfrm>
            <a:off x="6112810" y="3880854"/>
            <a:ext cx="2844511" cy="1189081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SessionID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유지되고 엔진명만 변경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Session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객체에 저장한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값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정상적으로 불러옴</a:t>
            </a: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1011348" y="5613637"/>
            <a:ext cx="276432" cy="9720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5" name="꺾인 연결선 14"/>
          <p:cNvCxnSpPr>
            <a:stCxn id="1027" idx="3"/>
            <a:endCxn id="1029" idx="3"/>
          </p:cNvCxnSpPr>
          <p:nvPr/>
        </p:nvCxnSpPr>
        <p:spPr bwMode="auto">
          <a:xfrm>
            <a:off x="5842800" y="3529060"/>
            <a:ext cx="12700" cy="2068965"/>
          </a:xfrm>
          <a:prstGeom prst="bentConnector3">
            <a:avLst>
              <a:gd name="adj1" fmla="val 1800000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3422987" y="3559648"/>
            <a:ext cx="138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SessionID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].[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엔진명</a:t>
            </a:r>
            <a:r>
              <a:rPr lang="en-US" altLang="ko-KR" sz="1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950387" y="3553510"/>
            <a:ext cx="3271093" cy="8830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4256864" y="3553509"/>
            <a:ext cx="1587701" cy="8830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4256864" y="5507644"/>
            <a:ext cx="1587701" cy="8830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2937378" y="2959380"/>
            <a:ext cx="415422" cy="10562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394455" y="5793584"/>
            <a:ext cx="1294878" cy="3507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14930" y="5820303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세션타임아웃</a:t>
            </a:r>
            <a:endParaRPr lang="ko-KR" altLang="en-US" sz="10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360000" y="1009512"/>
            <a:ext cx="8352000" cy="14034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 -server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009" y="1286548"/>
            <a:ext cx="80200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모서리가 둥근 직사각형 20"/>
          <p:cNvSpPr/>
          <p:nvPr/>
        </p:nvSpPr>
        <p:spPr bwMode="auto">
          <a:xfrm>
            <a:off x="6978788" y="2029938"/>
            <a:ext cx="526912" cy="19256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(5/6)</a:t>
            </a:r>
            <a:endParaRPr lang="ko-KR" alt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322263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Session Clustering </a:t>
            </a:r>
            <a:r>
              <a:rPr lang="ko-KR" altLang="en-US" dirty="0" smtClean="0">
                <a:solidFill>
                  <a:schemeClr val="tx1"/>
                </a:solidFill>
              </a:rPr>
              <a:t>설정 </a:t>
            </a:r>
            <a:r>
              <a:rPr lang="en-US" altLang="ko-KR" dirty="0" smtClean="0">
                <a:solidFill>
                  <a:schemeClr val="tx1"/>
                </a:solidFill>
              </a:rPr>
              <a:t>EX(2)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각 각 다른 업무를 처리하는 </a:t>
            </a:r>
            <a:r>
              <a:rPr lang="en-US" altLang="ko-KR" dirty="0" smtClean="0"/>
              <a:t>server1(www.test.com/)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server2(www.test.com/webapps7)</a:t>
            </a:r>
            <a:r>
              <a:rPr lang="ko-KR" altLang="en-US" dirty="0" smtClean="0"/>
              <a:t>의 세션을 공유하는 방법입니다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각 </a:t>
            </a:r>
            <a:r>
              <a:rPr lang="en-US" altLang="ko-KR" dirty="0" smtClean="0"/>
              <a:t>MS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WEB</a:t>
            </a:r>
            <a:r>
              <a:rPr lang="ko-KR" altLang="en-US" dirty="0" smtClean="0"/>
              <a:t> </a:t>
            </a:r>
            <a:r>
              <a:rPr lang="en-US" altLang="ko-KR" dirty="0" smtClean="0"/>
              <a:t>Application</a:t>
            </a:r>
            <a:r>
              <a:rPr lang="ko-KR" altLang="en-US" dirty="0" smtClean="0"/>
              <a:t>을 배포한다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환경 설정 </a:t>
            </a:r>
            <a:r>
              <a:rPr lang="en-US" altLang="ko-KR" dirty="0" smtClean="0"/>
              <a:t>&gt; Application </a:t>
            </a:r>
            <a:r>
              <a:rPr lang="ko-KR" altLang="en-US" dirty="0" smtClean="0"/>
              <a:t>설정 참고</a:t>
            </a:r>
            <a:r>
              <a:rPr lang="en-US" altLang="ko-KR" dirty="0" smtClean="0"/>
              <a:t>)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세션을 생성하는 </a:t>
            </a:r>
            <a:r>
              <a:rPr lang="en-US" altLang="ko-KR" dirty="0" smtClean="0"/>
              <a:t>http://www.test.com/set.jsp?id=stech </a:t>
            </a:r>
            <a:r>
              <a:rPr lang="ko-KR" altLang="en-US" dirty="0" smtClean="0"/>
              <a:t>을 호출한다</a:t>
            </a:r>
            <a:r>
              <a:rPr lang="en-US" altLang="ko-KR" dirty="0" smtClean="0"/>
              <a:t>. (server1</a:t>
            </a:r>
            <a:r>
              <a:rPr lang="ko-KR" altLang="en-US" dirty="0" smtClean="0"/>
              <a:t>로 요청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세션을 가져오는 </a:t>
            </a:r>
            <a:r>
              <a:rPr lang="en-US" altLang="ko-KR" dirty="0" smtClean="0"/>
              <a:t>http://www.test.com/webapps7/get.jsp </a:t>
            </a:r>
            <a:r>
              <a:rPr lang="ko-KR" altLang="en-US" dirty="0" smtClean="0"/>
              <a:t>를 호출한다</a:t>
            </a:r>
            <a:r>
              <a:rPr lang="en-US" altLang="ko-KR" dirty="0" smtClean="0"/>
              <a:t>. (server2</a:t>
            </a:r>
            <a:r>
              <a:rPr lang="ko-KR" altLang="en-US" dirty="0" smtClean="0"/>
              <a:t>로 요청</a:t>
            </a:r>
            <a:r>
              <a:rPr lang="en-US" altLang="ko-KR" dirty="0" smtClean="0"/>
              <a:t>)</a:t>
            </a:r>
          </a:p>
          <a:p>
            <a:pPr lvl="3"/>
            <a:r>
              <a:rPr lang="en-US" altLang="ko-KR" dirty="0" err="1" smtClean="0"/>
              <a:t>SessionID</a:t>
            </a:r>
            <a:r>
              <a:rPr lang="ko-KR" altLang="en-US" dirty="0" smtClean="0"/>
              <a:t>는 유지되고 엔진명만 변경되는 지 확인</a:t>
            </a:r>
            <a:endParaRPr lang="en-US" altLang="ko-KR" dirty="0" smtClean="0"/>
          </a:p>
          <a:p>
            <a:pPr lvl="3"/>
            <a:r>
              <a:rPr lang="en-US" altLang="ko-KR" dirty="0" smtClean="0"/>
              <a:t>Session</a:t>
            </a:r>
            <a:r>
              <a:rPr lang="ko-KR" altLang="en-US" dirty="0" smtClean="0"/>
              <a:t>객체에 저장한 </a:t>
            </a:r>
            <a:r>
              <a:rPr lang="en-US" altLang="ko-KR" dirty="0" smtClean="0"/>
              <a:t>id</a:t>
            </a:r>
            <a:r>
              <a:rPr lang="ko-KR" altLang="en-US" dirty="0" smtClean="0"/>
              <a:t>값을 정상적으로 불러오는 지 확인</a:t>
            </a:r>
          </a:p>
          <a:p>
            <a:pPr lvl="2"/>
            <a:endParaRPr lang="en-US" altLang="ko-KR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2152512" y="480938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809743"/>
            <a:ext cx="5482800" cy="313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직사각형 20"/>
          <p:cNvSpPr/>
          <p:nvPr/>
        </p:nvSpPr>
        <p:spPr bwMode="auto">
          <a:xfrm>
            <a:off x="379356" y="2242116"/>
            <a:ext cx="809363" cy="13479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1374811" y="2712191"/>
            <a:ext cx="853310" cy="10720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6073775" y="1841212"/>
            <a:ext cx="2955925" cy="3556288"/>
          </a:xfrm>
          <a:prstGeom prst="roundRect">
            <a:avLst>
              <a:gd name="adj" fmla="val 7152"/>
            </a:avLst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                      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6021271" y="1724245"/>
            <a:ext cx="2951279" cy="3771007"/>
          </a:xfrm>
          <a:prstGeom prst="roundRect">
            <a:avLst>
              <a:gd name="adj" fmla="val 11727"/>
            </a:avLst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Http Session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Config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EJB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관계가 없고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웹 애플리케이션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에만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영향을 미침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클러스터링과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동시에 설정할 경우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클러스터의 설정은 무시됨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endParaRPr lang="ko-KR" altLang="en-US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 내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(domain.xml)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모든 서버에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대해 적용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일부 서버만을 대상으로 설정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불가능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&lt;shared&gt;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옵션이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true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설정되어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모든 서버 내의 애플리케이션의 세션 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공유</a:t>
            </a:r>
          </a:p>
        </p:txBody>
      </p:sp>
      <p:cxnSp>
        <p:nvCxnSpPr>
          <p:cNvPr id="27" name="꺾인 연결선 26"/>
          <p:cNvCxnSpPr>
            <a:stCxn id="22" idx="3"/>
            <a:endCxn id="24" idx="1"/>
          </p:cNvCxnSpPr>
          <p:nvPr/>
        </p:nvCxnSpPr>
        <p:spPr bwMode="auto">
          <a:xfrm>
            <a:off x="2228121" y="2765796"/>
            <a:ext cx="3845654" cy="853560"/>
          </a:xfrm>
          <a:prstGeom prst="bentConnector3">
            <a:avLst>
              <a:gd name="adj1" fmla="val 93922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Clustering 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(6/6)</a:t>
            </a:r>
            <a:endParaRPr lang="ko-KR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4"/>
          </a:xfrm>
        </p:spPr>
        <p:txBody>
          <a:bodyPr/>
          <a:lstStyle/>
          <a:p>
            <a:pPr lvl="2"/>
            <a:r>
              <a:rPr lang="ko-KR" altLang="en-US" dirty="0" smtClean="0"/>
              <a:t>세션 테스트 샘플</a:t>
            </a:r>
            <a:r>
              <a:rPr lang="en-US" altLang="ko-KR" dirty="0" smtClean="0"/>
              <a:t>(set.jsp)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세션 테스트 샘플</a:t>
            </a:r>
            <a:r>
              <a:rPr lang="en-US" altLang="ko-KR" dirty="0" smtClean="0"/>
              <a:t>(get.jsp)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</p:txBody>
      </p:sp>
      <p:sp>
        <p:nvSpPr>
          <p:cNvPr id="16" name="직사각형 15"/>
          <p:cNvSpPr/>
          <p:nvPr/>
        </p:nvSpPr>
        <p:spPr bwMode="auto">
          <a:xfrm>
            <a:off x="360000" y="1008000"/>
            <a:ext cx="8352000" cy="249660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&lt;%@page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contentType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="text/html;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charset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euc-kr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("&lt;font color=red size=5&gt;Session Set&lt;/font&gt;&lt;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("Container ID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System.getProperty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ID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String id=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request.getParameter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("id");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("Request Parameter : " + id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session.setAttribute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("id", id);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Set : " + id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Get : " + (String)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session.getAttribute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("id")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&lt;a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href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=get.jsp&gt;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세션 확인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&lt;/a&gt;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 bwMode="auto">
          <a:xfrm>
            <a:off x="360000" y="3943460"/>
            <a:ext cx="8352000" cy="249660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&lt;%@page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contentType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="text/html;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charset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euc-kr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 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&lt;%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("&lt;font color=red size=5&gt;Session Get&lt;/font&gt;&lt;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("Container ID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System.getProperty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")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ID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session.getId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Get : " + (String)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session.getAttribute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("id")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Timeout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session.getMaxInactiveInterval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+ " sec.&lt;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Timeout : " +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session.getMaxInactiveInterval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()/60 + " min.&lt;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("Session Timeout : " + (double)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session.getMaxInactiveInterval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()/3600 + " hour.&lt;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&gt;&lt;p&gt;");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session.getLastAccessedTime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: " + new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java.util.Date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session.getLastAccessedTime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()).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toString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out.println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("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session.getCreationTime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: " + new 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java.util.Date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session.getCreationTime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()).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toString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() + "&lt;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br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&gt;");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%&gt;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397000" y="1462088"/>
            <a:ext cx="7408863" cy="755650"/>
          </a:xfrm>
          <a:ln w="9525"/>
        </p:spPr>
        <p:txBody>
          <a:bodyPr/>
          <a:lstStyle/>
          <a:p>
            <a:pPr eaLnBrk="1" hangingPunct="1"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로그 및 모니터링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3478350"/>
          </a:xfrm>
          <a:ln w="9525"/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>
                <a:solidFill>
                  <a:schemeClr val="tx1"/>
                </a:solidFill>
              </a:rPr>
              <a:t>로그 디렉터리 및 종류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err="1" smtClean="0">
                <a:solidFill>
                  <a:schemeClr val="tx1"/>
                </a:solidFill>
              </a:rPr>
              <a:t>로거</a:t>
            </a:r>
            <a:r>
              <a:rPr lang="ko-KR" altLang="en-US" sz="1600" dirty="0" smtClean="0">
                <a:solidFill>
                  <a:schemeClr val="tx1"/>
                </a:solidFill>
              </a:rPr>
              <a:t> 포맷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>
                <a:solidFill>
                  <a:schemeClr val="tx1"/>
                </a:solidFill>
              </a:rPr>
              <a:t>서버 모니터링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Thread </a:t>
            </a:r>
            <a:r>
              <a:rPr lang="ko-KR" altLang="en-US" sz="1600" dirty="0" smtClean="0">
                <a:solidFill>
                  <a:schemeClr val="tx1"/>
                </a:solidFill>
              </a:rPr>
              <a:t>모니터링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>
                <a:solidFill>
                  <a:schemeClr val="tx1"/>
                </a:solidFill>
              </a:rPr>
              <a:t>메모리 모니터링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Connection Pool </a:t>
            </a:r>
            <a:r>
              <a:rPr lang="ko-KR" altLang="en-US" sz="1600" dirty="0" smtClean="0">
                <a:solidFill>
                  <a:schemeClr val="tx1"/>
                </a:solidFill>
              </a:rPr>
              <a:t>모니터링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Application </a:t>
            </a:r>
            <a:r>
              <a:rPr lang="ko-KR" altLang="en-US" sz="1600" dirty="0" smtClean="0">
                <a:solidFill>
                  <a:schemeClr val="tx1"/>
                </a:solidFill>
              </a:rPr>
              <a:t>모니터링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Session </a:t>
            </a:r>
            <a:r>
              <a:rPr lang="ko-KR" altLang="en-US" sz="1600" dirty="0" smtClean="0">
                <a:solidFill>
                  <a:schemeClr val="tx1"/>
                </a:solidFill>
              </a:rPr>
              <a:t>모니터링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397000" y="1462088"/>
            <a:ext cx="7408863" cy="755650"/>
          </a:xfrm>
          <a:ln w="9525"/>
        </p:spPr>
        <p:txBody>
          <a:bodyPr/>
          <a:lstStyle/>
          <a:p>
            <a:pPr eaLnBrk="1" hangingPunct="1"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구성요소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부제목 6"/>
          <p:cNvSpPr>
            <a:spLocks noGrp="1"/>
          </p:cNvSpPr>
          <p:nvPr>
            <p:ph type="subTitle" idx="1"/>
          </p:nvPr>
        </p:nvSpPr>
        <p:spPr>
          <a:xfrm>
            <a:off x="1774825" y="2370138"/>
            <a:ext cx="7107238" cy="2722260"/>
          </a:xfrm>
          <a:ln w="9525"/>
        </p:spPr>
        <p:txBody>
          <a:bodyPr/>
          <a:lstStyle/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Domain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Domain Administration Server(DAS)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Managed Server(MS)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ko-KR" sz="1600" dirty="0" smtClean="0">
                <a:solidFill>
                  <a:schemeClr val="tx1"/>
                </a:solidFill>
              </a:rPr>
              <a:t>Node Manager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>
                <a:solidFill>
                  <a:schemeClr val="tx1"/>
                </a:solidFill>
              </a:rPr>
              <a:t>디렉터리 구조</a:t>
            </a:r>
          </a:p>
          <a:p>
            <a:pPr marL="342900" indent="-342900" eaLnBrk="1" hangingPunct="1">
              <a:lnSpc>
                <a:spcPct val="115000"/>
              </a:lnSpc>
              <a:buFontTx/>
              <a:buAutoNum type="arabicPeriod"/>
            </a:pPr>
            <a:r>
              <a:rPr lang="ko-KR" altLang="en-US" sz="1600" dirty="0" smtClean="0">
                <a:solidFill>
                  <a:schemeClr val="tx1"/>
                </a:solidFill>
              </a:rPr>
              <a:t>환경파일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dirty="0" smtClean="0"/>
              <a:t>로그 디렉터리 및 종류</a:t>
            </a:r>
            <a:r>
              <a:rPr lang="en-US" altLang="ko-KR" dirty="0" smtClean="0"/>
              <a:t>(1/2)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40"/>
            <a:ext cx="8782050" cy="1663444"/>
          </a:xfrm>
        </p:spPr>
        <p:txBody>
          <a:bodyPr/>
          <a:lstStyle/>
          <a:p>
            <a:pPr marL="280800" indent="-280800" eaLnBrk="1" hangingPunct="1">
              <a:lnSpc>
                <a:spcPct val="110000"/>
              </a:lnSpc>
              <a:defRPr/>
            </a:pPr>
            <a:r>
              <a:rPr lang="en-US" altLang="ko-KR" dirty="0" smtClean="0"/>
              <a:t>JEUS Logging</a:t>
            </a:r>
            <a:r>
              <a:rPr lang="ko-KR" altLang="en-US" dirty="0" smtClean="0"/>
              <a:t>은 실행 중 시스템에서 수행되었던 일련의 작업들에 대한 내용을 순서대로 보관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기록하는 작업입니다</a:t>
            </a:r>
            <a:r>
              <a:rPr lang="en-US" altLang="ko-KR" dirty="0" smtClean="0"/>
              <a:t>.</a:t>
            </a:r>
          </a:p>
          <a:p>
            <a:pPr marL="280800" indent="-280800" eaLnBrk="1" hangingPunct="1">
              <a:lnSpc>
                <a:spcPct val="110000"/>
              </a:lnSpc>
              <a:defRPr/>
            </a:pPr>
            <a:r>
              <a:rPr lang="en-US" altLang="ko-KR" dirty="0" smtClean="0"/>
              <a:t>JEUS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Java SE</a:t>
            </a:r>
            <a:r>
              <a:rPr lang="ko-KR" altLang="en-US" dirty="0" smtClean="0"/>
              <a:t>에서 기본으로 제공되는 표준 </a:t>
            </a:r>
            <a:r>
              <a:rPr lang="en-US" altLang="ko-KR" dirty="0" smtClean="0"/>
              <a:t>Logging API(</a:t>
            </a:r>
            <a:r>
              <a:rPr lang="en-US" altLang="ko-KR" dirty="0" err="1" smtClean="0"/>
              <a:t>java.util.logging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사용합니다</a:t>
            </a:r>
            <a:r>
              <a:rPr lang="en-US" altLang="ko-KR" dirty="0" smtClean="0"/>
              <a:t>.</a:t>
            </a:r>
          </a:p>
          <a:p>
            <a:pPr marL="280800" indent="-280800" eaLnBrk="1" hangingPunct="1">
              <a:lnSpc>
                <a:spcPct val="110000"/>
              </a:lnSpc>
              <a:defRPr/>
            </a:pPr>
            <a:r>
              <a:rPr lang="ko-KR" altLang="en-US" dirty="0" smtClean="0"/>
              <a:t>서버에 </a:t>
            </a:r>
            <a:r>
              <a:rPr lang="ko-KR" altLang="en-US" dirty="0" err="1" smtClean="0"/>
              <a:t>로거를</a:t>
            </a:r>
            <a:r>
              <a:rPr lang="ko-KR" altLang="en-US" dirty="0" smtClean="0"/>
              <a:t> 설정하지 않아도 최상위 </a:t>
            </a:r>
            <a:r>
              <a:rPr lang="ko-KR" altLang="en-US" dirty="0" err="1" smtClean="0"/>
              <a:t>로거인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jeus</a:t>
            </a:r>
            <a:r>
              <a:rPr lang="ko-KR" altLang="en-US" dirty="0" err="1" smtClean="0"/>
              <a:t>로거는</a:t>
            </a:r>
            <a:r>
              <a:rPr lang="ko-KR" altLang="en-US" dirty="0" smtClean="0"/>
              <a:t> 기본적으로 존재합니다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파일 </a:t>
            </a:r>
            <a:r>
              <a:rPr lang="ko-KR" altLang="en-US" dirty="0" err="1" smtClean="0"/>
              <a:t>핸들러</a:t>
            </a:r>
            <a:r>
              <a:rPr lang="en-US" altLang="ko-KR" dirty="0" smtClean="0"/>
              <a:t>(File Handler)</a:t>
            </a:r>
            <a:r>
              <a:rPr lang="ko-KR" altLang="en-US" dirty="0" smtClean="0"/>
              <a:t>를 사용하고 일일 단위로 로그 파일이 로테이션 될 수 있도록 합니다</a:t>
            </a:r>
            <a:r>
              <a:rPr lang="en-US" altLang="ko-KR" dirty="0" smtClean="0"/>
              <a:t>.</a:t>
            </a:r>
          </a:p>
          <a:p>
            <a:pPr marL="577663" lvl="1" indent="-280800" eaLnBrk="1" hangingPunct="1">
              <a:lnSpc>
                <a:spcPct val="110000"/>
              </a:lnSpc>
              <a:defRPr/>
            </a:pP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ko-KR" altLang="en-US" dirty="0" smtClean="0"/>
              <a:t>서버</a:t>
            </a:r>
            <a:r>
              <a:rPr lang="ko-KR" altLang="ko-KR" dirty="0" smtClean="0"/>
              <a:t>로그</a:t>
            </a:r>
            <a:r>
              <a:rPr lang="ko-KR" altLang="en-US" dirty="0" smtClean="0"/>
              <a:t>의</a:t>
            </a:r>
            <a:r>
              <a:rPr lang="ko-KR" altLang="ko-KR" dirty="0" smtClean="0"/>
              <a:t> 디렉터리 구조는 다음과 같</a:t>
            </a:r>
            <a:r>
              <a:rPr lang="ko-KR" altLang="en-US" dirty="0" smtClean="0"/>
              <a:t>습니</a:t>
            </a:r>
            <a:r>
              <a:rPr lang="ko-KR" altLang="ko-KR" dirty="0" smtClean="0"/>
              <a:t>다.</a:t>
            </a:r>
            <a:endParaRPr lang="en-US" altLang="ko-KR" dirty="0" smtClean="0"/>
          </a:p>
        </p:txBody>
      </p:sp>
      <p:pic>
        <p:nvPicPr>
          <p:cNvPr id="490498" name="Picture 2" descr="로그 디렉터리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2975346"/>
            <a:ext cx="2472993" cy="3081324"/>
          </a:xfrm>
          <a:prstGeom prst="rect">
            <a:avLst/>
          </a:prstGeom>
          <a:noFill/>
        </p:spPr>
      </p:pic>
      <p:sp>
        <p:nvSpPr>
          <p:cNvPr id="37" name="모서리가 둥근 직사각형 36"/>
          <p:cNvSpPr/>
          <p:nvPr/>
        </p:nvSpPr>
        <p:spPr bwMode="auto">
          <a:xfrm>
            <a:off x="3905187" y="3003097"/>
            <a:ext cx="4749699" cy="3450263"/>
          </a:xfrm>
          <a:prstGeom prst="roundRect">
            <a:avLst>
              <a:gd name="adj" fmla="val 7152"/>
            </a:avLst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 bwMode="auto">
          <a:xfrm>
            <a:off x="4039278" y="3116215"/>
            <a:ext cx="4500000" cy="756090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WEB Application</a:t>
            </a: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요청에 대한 액세스 로그 파일</a:t>
            </a: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서버의 모든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WEB Application</a:t>
            </a: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으로 요청한 내용 기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록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모서리가 둥근 직사각형 38"/>
          <p:cNvSpPr/>
          <p:nvPr/>
        </p:nvSpPr>
        <p:spPr bwMode="auto">
          <a:xfrm>
            <a:off x="4039278" y="3936459"/>
            <a:ext cx="4500000" cy="756090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Launcher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에서 서버를 부팅할 때 발생하는 로그 메시지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 bwMode="auto">
          <a:xfrm>
            <a:off x="4039278" y="4757533"/>
            <a:ext cx="4500000" cy="756090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서버에서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logging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하는 기본 로그 파일</a:t>
            </a: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4039279" y="5580028"/>
            <a:ext cx="4500000" cy="756090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에서 발생하는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GC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로그나 </a:t>
            </a: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Thread Dump 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등이 기록</a:t>
            </a: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Launcher에서 서버를 시작할 때 특정 JVM 옵션을 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설정하기</a:t>
            </a: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때문에 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생</a:t>
            </a:r>
            <a:r>
              <a:rPr lang="ko-KR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성되는 파일</a:t>
            </a: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2712255" y="4499219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타원 46"/>
          <p:cNvSpPr/>
          <p:nvPr/>
        </p:nvSpPr>
        <p:spPr bwMode="auto">
          <a:xfrm>
            <a:off x="2840022" y="4873191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타원 47"/>
          <p:cNvSpPr/>
          <p:nvPr/>
        </p:nvSpPr>
        <p:spPr bwMode="auto">
          <a:xfrm>
            <a:off x="2636646" y="5342085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타원 48"/>
          <p:cNvSpPr/>
          <p:nvPr/>
        </p:nvSpPr>
        <p:spPr bwMode="auto">
          <a:xfrm>
            <a:off x="2069283" y="5802189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/>
          <p:cNvCxnSpPr>
            <a:stCxn id="46" idx="7"/>
            <a:endCxn id="38" idx="1"/>
          </p:cNvCxnSpPr>
          <p:nvPr/>
        </p:nvCxnSpPr>
        <p:spPr bwMode="auto">
          <a:xfrm flipV="1">
            <a:off x="2841328" y="3494260"/>
            <a:ext cx="1197950" cy="1027104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2" name="직선 화살표 연결선 21"/>
          <p:cNvCxnSpPr>
            <a:stCxn id="47" idx="7"/>
            <a:endCxn id="39" idx="1"/>
          </p:cNvCxnSpPr>
          <p:nvPr/>
        </p:nvCxnSpPr>
        <p:spPr bwMode="auto">
          <a:xfrm flipV="1">
            <a:off x="2969095" y="4314504"/>
            <a:ext cx="1070183" cy="580832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6" name="직선 화살표 연결선 25"/>
          <p:cNvCxnSpPr>
            <a:stCxn id="48" idx="6"/>
            <a:endCxn id="40" idx="1"/>
          </p:cNvCxnSpPr>
          <p:nvPr/>
        </p:nvCxnSpPr>
        <p:spPr bwMode="auto">
          <a:xfrm flipV="1">
            <a:off x="2787864" y="5135578"/>
            <a:ext cx="1251414" cy="282116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9" name="직선 화살표 연결선 28"/>
          <p:cNvCxnSpPr>
            <a:stCxn id="49" idx="6"/>
            <a:endCxn id="41" idx="1"/>
          </p:cNvCxnSpPr>
          <p:nvPr/>
        </p:nvCxnSpPr>
        <p:spPr bwMode="auto">
          <a:xfrm>
            <a:off x="2220501" y="5877798"/>
            <a:ext cx="1818778" cy="80275"/>
          </a:xfrm>
          <a:prstGeom prst="straightConnector1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1739053"/>
          </a:xfrm>
        </p:spPr>
        <p:txBody>
          <a:bodyPr/>
          <a:lstStyle/>
          <a:p>
            <a:pPr marL="280800" indent="-280800" eaLnBrk="1" hangingPunct="1">
              <a:lnSpc>
                <a:spcPct val="110000"/>
              </a:lnSpc>
              <a:defRPr/>
            </a:pPr>
            <a:r>
              <a:rPr lang="ko-KR" altLang="en-US" dirty="0" smtClean="0"/>
              <a:t>참고 사항</a:t>
            </a: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en-US" altLang="ko-KR" dirty="0" smtClean="0"/>
              <a:t>JEUS6</a:t>
            </a:r>
            <a:r>
              <a:rPr lang="ko-KR" altLang="en-US" dirty="0" smtClean="0"/>
              <a:t>까지는 콘솔 핸들러 설정이 가능했지만 </a:t>
            </a:r>
            <a:r>
              <a:rPr lang="en-US" altLang="ko-KR" dirty="0" smtClean="0"/>
              <a:t>JEUS7</a:t>
            </a:r>
            <a:r>
              <a:rPr lang="ko-KR" altLang="en-US" dirty="0" smtClean="0"/>
              <a:t>부터는 설정할 수 없습니다</a:t>
            </a:r>
            <a:r>
              <a:rPr lang="en-US" altLang="ko-KR" dirty="0" smtClean="0"/>
              <a:t>.</a:t>
            </a:r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en-US" altLang="ko-KR" dirty="0" smtClean="0"/>
              <a:t>JEUS7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Launcher</a:t>
            </a:r>
            <a:r>
              <a:rPr lang="ko-KR" altLang="en-US" dirty="0" smtClean="0"/>
              <a:t>를 통해 서버를 부팅하기 때문에 </a:t>
            </a:r>
            <a:r>
              <a:rPr lang="en-US" altLang="ko-KR" dirty="0" smtClean="0"/>
              <a:t>Launcher</a:t>
            </a:r>
            <a:r>
              <a:rPr lang="ko-KR" altLang="en-US" dirty="0" smtClean="0"/>
              <a:t>프로세스의 콘솔이지 서버 프로세스의 콘솔은 아닙니다</a:t>
            </a:r>
            <a:r>
              <a:rPr lang="en-US" altLang="ko-KR" dirty="0" smtClean="0"/>
              <a:t>.</a:t>
            </a:r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ko-KR" altLang="en-US" dirty="0" smtClean="0"/>
              <a:t>서버에서 발생하는 로그 메시지를 콘솔로 출력하기 위해서는 </a:t>
            </a:r>
            <a:r>
              <a:rPr lang="en-US" altLang="ko-KR" dirty="0" smtClean="0"/>
              <a:t>Launcher</a:t>
            </a:r>
            <a:r>
              <a:rPr lang="ko-KR" altLang="en-US" dirty="0" smtClean="0"/>
              <a:t>프로세스는 서버가 </a:t>
            </a:r>
            <a:r>
              <a:rPr lang="en-US" altLang="ko-KR" dirty="0" smtClean="0"/>
              <a:t>shutdown </a:t>
            </a:r>
            <a:r>
              <a:rPr lang="ko-KR" altLang="en-US" dirty="0" smtClean="0"/>
              <a:t>될 때까지 다운되지 않아야 합니다</a:t>
            </a:r>
            <a:r>
              <a:rPr lang="en-US" altLang="ko-KR" dirty="0" smtClean="0"/>
              <a:t>. </a:t>
            </a:r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ko-KR" altLang="en-US" dirty="0" smtClean="0"/>
              <a:t>서버를 기동할 때 </a:t>
            </a:r>
            <a:r>
              <a:rPr lang="en-US" altLang="ko-KR" dirty="0" smtClean="0"/>
              <a:t>-verbose </a:t>
            </a:r>
            <a:r>
              <a:rPr lang="ko-KR" altLang="en-US" dirty="0" smtClean="0"/>
              <a:t>옵션을 설정하면</a:t>
            </a:r>
            <a:r>
              <a:rPr lang="en-US" altLang="ko-KR" dirty="0" smtClean="0"/>
              <a:t> Launcher</a:t>
            </a:r>
            <a:r>
              <a:rPr lang="ko-KR" altLang="en-US" dirty="0" smtClean="0"/>
              <a:t>프로세스는 서버가 다운될 때까지 다운되지 않고 서버에서 발생하는 로그 메시지들을 파이프를 통해 읽어 콘솔로 출력합니다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58738"/>
            <a:ext cx="8769350" cy="647700"/>
          </a:xfrm>
        </p:spPr>
        <p:txBody>
          <a:bodyPr/>
          <a:lstStyle/>
          <a:p>
            <a:pPr eaLnBrk="1" hangingPunct="1"/>
            <a:r>
              <a:rPr lang="ko-KR" altLang="en-US" dirty="0" smtClean="0"/>
              <a:t>로그 디렉터리 및 종류</a:t>
            </a:r>
            <a:r>
              <a:rPr lang="en-US" altLang="ko-KR" dirty="0" smtClean="0"/>
              <a:t>(2/2)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dirty="0" err="1" smtClean="0"/>
              <a:t>로거</a:t>
            </a:r>
            <a:r>
              <a:rPr lang="ko-KR" altLang="en-US" dirty="0" smtClean="0"/>
              <a:t> 포맷</a:t>
            </a:r>
            <a:endParaRPr lang="en-US" altLang="ko-KR" dirty="0" smtClean="0"/>
          </a:p>
        </p:txBody>
      </p:sp>
      <p:sp>
        <p:nvSpPr>
          <p:cNvPr id="101380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9"/>
            <a:ext cx="8782050" cy="302482"/>
          </a:xfrm>
        </p:spPr>
        <p:txBody>
          <a:bodyPr/>
          <a:lstStyle/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en-US" altLang="ko-KR" dirty="0" smtClean="0"/>
              <a:t>[EX]</a:t>
            </a:r>
            <a:r>
              <a:rPr lang="en-US" altLang="ko-KR" dirty="0" err="1" smtClean="0"/>
              <a:t>Jeus</a:t>
            </a:r>
            <a:r>
              <a:rPr lang="en-US" altLang="ko-KR" dirty="0" smtClean="0"/>
              <a:t> Server log</a:t>
            </a:r>
          </a:p>
          <a:p>
            <a:pPr marL="577663" lvl="1" indent="-280800" eaLnBrk="1" hangingPunct="1">
              <a:lnSpc>
                <a:spcPct val="110000"/>
              </a:lnSpc>
              <a:defRPr/>
            </a:pP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r>
              <a:rPr lang="ko-KR" altLang="ko-KR" dirty="0" smtClean="0"/>
              <a:t>[시간] [레벨] [Thread 정보] [로그 메시지 ID] 로그 메시지</a:t>
            </a:r>
            <a:endParaRPr lang="en-US" altLang="ko-KR" dirty="0" smtClean="0"/>
          </a:p>
          <a:p>
            <a:pPr marL="577663" lvl="1" indent="-280800" eaLnBrk="1" hangingPunct="1">
              <a:lnSpc>
                <a:spcPct val="110000"/>
              </a:lnSpc>
              <a:defRPr/>
            </a:pPr>
            <a:endParaRPr lang="en-US" altLang="ko-KR" dirty="0" smtClean="0"/>
          </a:p>
        </p:txBody>
      </p:sp>
      <p:graphicFrame>
        <p:nvGraphicFramePr>
          <p:cNvPr id="29" name="표 28"/>
          <p:cNvGraphicFramePr>
            <a:graphicFrameLocks noGrp="1"/>
          </p:cNvGraphicFramePr>
          <p:nvPr/>
        </p:nvGraphicFramePr>
        <p:xfrm>
          <a:off x="449201" y="2066588"/>
          <a:ext cx="8165936" cy="4160073"/>
        </p:xfrm>
        <a:graphic>
          <a:graphicData uri="http://schemas.openxmlformats.org/drawingml/2006/table">
            <a:tbl>
              <a:tblPr/>
              <a:tblGrid>
                <a:gridCol w="199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3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B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29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dirty="0"/>
                        <a:t>시간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/>
                        <a:t>"</a:t>
                      </a:r>
                      <a:r>
                        <a:rPr lang="ko-KR" altLang="en-US" sz="1200" dirty="0"/>
                        <a:t>년</a:t>
                      </a:r>
                      <a:r>
                        <a:rPr lang="en-US" altLang="ko-KR" sz="1200" dirty="0"/>
                        <a:t>.</a:t>
                      </a:r>
                      <a:r>
                        <a:rPr lang="ko-KR" altLang="en-US" sz="1200" dirty="0"/>
                        <a:t>월</a:t>
                      </a:r>
                      <a:r>
                        <a:rPr lang="en-US" altLang="ko-KR" sz="1200" dirty="0"/>
                        <a:t>.</a:t>
                      </a:r>
                      <a:r>
                        <a:rPr lang="ko-KR" altLang="en-US" sz="1200" dirty="0"/>
                        <a:t>일 시간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분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초</a:t>
                      </a:r>
                      <a:r>
                        <a:rPr lang="en-US" altLang="ko-KR" sz="1200" dirty="0"/>
                        <a:t>"</a:t>
                      </a:r>
                      <a:r>
                        <a:rPr lang="ko-KR" altLang="en-US" sz="1200" dirty="0"/>
                        <a:t>의 형식으로 출력된다</a:t>
                      </a:r>
                      <a:r>
                        <a:rPr lang="en-US" altLang="ko-KR" sz="1200" dirty="0"/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462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dirty="0"/>
                        <a:t>레벨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로그 레벨이 그에 </a:t>
                      </a:r>
                      <a:r>
                        <a:rPr lang="ko-KR" altLang="en-US" sz="1200" dirty="0" err="1" smtClean="0"/>
                        <a:t>매핑되는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ko-KR" altLang="en-US" sz="1200" dirty="0"/>
                        <a:t>숫자로 출력된다</a:t>
                      </a:r>
                      <a:r>
                        <a:rPr lang="en-US" altLang="ko-KR" sz="1200" dirty="0"/>
                        <a:t>.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altLang="ko-KR" sz="1200" dirty="0"/>
                        <a:t>0: </a:t>
                      </a:r>
                      <a:r>
                        <a:rPr lang="en-US" sz="1200" dirty="0"/>
                        <a:t>SEVERE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1: WARNING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2: INFO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3: CONFIG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4: FINE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5: FINER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6: FINEST</a:t>
                      </a:r>
                    </a:p>
                    <a:p>
                      <a:pPr>
                        <a:buFont typeface="Courier New"/>
                        <a:buNone/>
                      </a:pPr>
                      <a:r>
                        <a:rPr lang="en-US" sz="1200" dirty="0"/>
                        <a:t>7: ALL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954"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Thread </a:t>
                      </a:r>
                      <a:r>
                        <a:rPr lang="ko-KR" altLang="en-US" sz="1200"/>
                        <a:t>정보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로그 메시지를 </a:t>
                      </a:r>
                      <a:r>
                        <a:rPr lang="en-US" altLang="ko-KR" sz="1200" dirty="0"/>
                        <a:t>logging</a:t>
                      </a:r>
                      <a:r>
                        <a:rPr lang="ko-KR" altLang="en-US" sz="1200" dirty="0"/>
                        <a:t>하는 </a:t>
                      </a:r>
                      <a:r>
                        <a:rPr lang="en-US" altLang="ko-KR" sz="1200" dirty="0"/>
                        <a:t>Thread </a:t>
                      </a:r>
                      <a:r>
                        <a:rPr lang="ko-KR" altLang="en-US" sz="1200" dirty="0"/>
                        <a:t>정보를 </a:t>
                      </a:r>
                      <a:r>
                        <a:rPr lang="ko-KR" altLang="en-US" sz="1200" dirty="0" smtClean="0"/>
                        <a:t>나타냅니다</a:t>
                      </a:r>
                      <a:r>
                        <a:rPr lang="en-US" altLang="ko-KR" sz="1200" dirty="0" smtClean="0"/>
                        <a:t>.</a:t>
                      </a:r>
                    </a:p>
                    <a:p>
                      <a:r>
                        <a:rPr lang="en-US" altLang="ko-KR" sz="1200" dirty="0" smtClean="0"/>
                        <a:t>logging</a:t>
                      </a:r>
                      <a:r>
                        <a:rPr lang="ko-KR" altLang="en-US" sz="1200" dirty="0"/>
                        <a:t>하는 프로세스와 </a:t>
                      </a:r>
                      <a:r>
                        <a:rPr lang="en-US" altLang="ko-KR" sz="1200" dirty="0"/>
                        <a:t>Thread </a:t>
                      </a:r>
                      <a:r>
                        <a:rPr lang="ko-KR" altLang="en-US" sz="1200" dirty="0"/>
                        <a:t>번호로 표현되며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이 둘은 하이픈</a:t>
                      </a:r>
                      <a:r>
                        <a:rPr lang="en-US" altLang="ko-KR" sz="1200" dirty="0"/>
                        <a:t>(-)</a:t>
                      </a:r>
                      <a:r>
                        <a:rPr lang="ko-KR" altLang="en-US" sz="1200" dirty="0"/>
                        <a:t>으로 </a:t>
                      </a:r>
                      <a:r>
                        <a:rPr lang="ko-KR" altLang="en-US" sz="1200" dirty="0" smtClean="0"/>
                        <a:t>구분됩니다</a:t>
                      </a:r>
                      <a:r>
                        <a:rPr lang="en-US" altLang="ko-KR" sz="1200" dirty="0"/>
                        <a:t>. Thread </a:t>
                      </a:r>
                      <a:r>
                        <a:rPr lang="ko-KR" altLang="en-US" sz="1200" dirty="0"/>
                        <a:t>정보가 같은 로그 메시지는 같은 </a:t>
                      </a:r>
                      <a:r>
                        <a:rPr lang="en-US" altLang="ko-KR" sz="1200" dirty="0"/>
                        <a:t>Thread</a:t>
                      </a:r>
                      <a:r>
                        <a:rPr lang="ko-KR" altLang="en-US" sz="1200" dirty="0"/>
                        <a:t>에서 </a:t>
                      </a:r>
                      <a:r>
                        <a:rPr lang="en-US" altLang="ko-KR" sz="1200" dirty="0"/>
                        <a:t>logging</a:t>
                      </a:r>
                      <a:r>
                        <a:rPr lang="ko-KR" altLang="en-US" sz="1200" dirty="0"/>
                        <a:t>한 </a:t>
                      </a:r>
                      <a:r>
                        <a:rPr lang="ko-KR" altLang="en-US" sz="1200" dirty="0" smtClean="0"/>
                        <a:t>것입니다</a:t>
                      </a:r>
                      <a:r>
                        <a:rPr lang="en-US" altLang="ko-KR" sz="1200" dirty="0"/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29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/>
                        <a:t>로그 메시지 </a:t>
                      </a:r>
                      <a:r>
                        <a:rPr lang="en-US" sz="1200"/>
                        <a:t>ID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로그를 출력하는 각 모듈에 대한 정보로 모듈 이름과 메시지 번호로 표현되며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이 둘은 하이픈</a:t>
                      </a:r>
                      <a:r>
                        <a:rPr lang="en-US" altLang="ko-KR" sz="1200" dirty="0"/>
                        <a:t>(-)</a:t>
                      </a:r>
                      <a:r>
                        <a:rPr lang="ko-KR" altLang="en-US" sz="1200" dirty="0"/>
                        <a:t>으로 </a:t>
                      </a:r>
                      <a:r>
                        <a:rPr lang="ko-KR" altLang="en-US" sz="1200" dirty="0" smtClean="0"/>
                        <a:t>구분됩니다</a:t>
                      </a:r>
                      <a:r>
                        <a:rPr lang="en-US" altLang="ko-KR" sz="1200" dirty="0" smtClean="0"/>
                        <a:t>.</a:t>
                      </a:r>
                      <a:endParaRPr lang="en-US" altLang="ko-KR" sz="12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29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/>
                        <a:t>로그 메시지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운영 중에 발생한 일에 대한 의미를 함축하고 있는 로그 </a:t>
                      </a:r>
                      <a:r>
                        <a:rPr lang="ko-KR" altLang="en-US" sz="1200" dirty="0" smtClean="0"/>
                        <a:t>메시지입니다</a:t>
                      </a:r>
                      <a:r>
                        <a:rPr lang="en-US" altLang="ko-KR" sz="1200" dirty="0"/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 bwMode="auto">
          <a:xfrm>
            <a:off x="360000" y="1080001"/>
            <a:ext cx="8352000" cy="524682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114" y="1160730"/>
            <a:ext cx="58007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서버 모니터링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07356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서버상태 확인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및 콘솔 툴을 사용하여 서버의 상태를 모니터링 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4986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580400"/>
            <a:ext cx="8038800" cy="276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 bwMode="auto">
          <a:xfrm>
            <a:off x="394985" y="2672910"/>
            <a:ext cx="1195689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2832993" y="4487526"/>
            <a:ext cx="5561348" cy="1936134"/>
          </a:xfrm>
          <a:prstGeom prst="roundRect">
            <a:avLst>
              <a:gd name="adj" fmla="val 7152"/>
            </a:avLst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2908601" y="4563135"/>
            <a:ext cx="5400000" cy="389865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서버에 등록된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deploy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실패한 상태에서 서버가 기동된 상태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 시작 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Force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옵션을 설정하면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deploy 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여부에 상관없이 기동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2908601" y="5024535"/>
            <a:ext cx="5400000" cy="389865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 기동이 완료되고 등록된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정상적으로 서비스 가능한 상태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2908601" y="5484275"/>
            <a:ext cx="5400000" cy="389865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서버가 아직 기동되지 않았거나 정상 종료된 상태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 bwMode="auto">
          <a:xfrm>
            <a:off x="2908601" y="5944015"/>
            <a:ext cx="5400000" cy="389865"/>
          </a:xfrm>
          <a:prstGeom prst="round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서버가 시작 명령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실행 스크립트나 </a:t>
            </a:r>
            <a:r>
              <a:rPr lang="ko-KR" altLang="en-US" sz="10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노드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매니저에 의해서 기동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받고 기동 중인 상태</a:t>
            </a:r>
            <a:endParaRPr lang="en-US" altLang="ko-KR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3126495" y="3843567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3135429" y="4114404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3126495" y="3584487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8377" y="5243616"/>
            <a:ext cx="147027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일반적인 서버상태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3" name="Shape 22"/>
          <p:cNvCxnSpPr>
            <a:stCxn id="11" idx="3"/>
            <a:endCxn id="19" idx="1"/>
          </p:cNvCxnSpPr>
          <p:nvPr/>
        </p:nvCxnSpPr>
        <p:spPr bwMode="auto">
          <a:xfrm rot="5400000">
            <a:off x="2376827" y="3986255"/>
            <a:ext cx="1303588" cy="240039"/>
          </a:xfrm>
          <a:prstGeom prst="bentConnector4">
            <a:avLst>
              <a:gd name="adj1" fmla="val -2897"/>
              <a:gd name="adj2" fmla="val 357927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1" name="타원 10"/>
          <p:cNvSpPr/>
          <p:nvPr/>
        </p:nvSpPr>
        <p:spPr bwMode="auto">
          <a:xfrm>
            <a:off x="3126495" y="3325407"/>
            <a:ext cx="151218" cy="15121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꺾인 연결선 29"/>
          <p:cNvCxnSpPr>
            <a:stCxn id="12" idx="2"/>
            <a:endCxn id="24" idx="1"/>
          </p:cNvCxnSpPr>
          <p:nvPr/>
        </p:nvCxnSpPr>
        <p:spPr bwMode="auto">
          <a:xfrm rot="10800000" flipV="1">
            <a:off x="2908601" y="3660096"/>
            <a:ext cx="217894" cy="1559372"/>
          </a:xfrm>
          <a:prstGeom prst="bentConnector3">
            <a:avLst>
              <a:gd name="adj1" fmla="val 33605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33" name="Shape 32"/>
          <p:cNvCxnSpPr>
            <a:stCxn id="13" idx="3"/>
            <a:endCxn id="25" idx="1"/>
          </p:cNvCxnSpPr>
          <p:nvPr/>
        </p:nvCxnSpPr>
        <p:spPr bwMode="auto">
          <a:xfrm rot="5400000">
            <a:off x="2175337" y="4705905"/>
            <a:ext cx="1706568" cy="240039"/>
          </a:xfrm>
          <a:prstGeom prst="bentConnector4">
            <a:avLst>
              <a:gd name="adj1" fmla="val -2685"/>
              <a:gd name="adj2" fmla="val 262693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43" name="Shape 42"/>
          <p:cNvCxnSpPr>
            <a:stCxn id="17" idx="3"/>
            <a:endCxn id="26" idx="1"/>
          </p:cNvCxnSpPr>
          <p:nvPr/>
        </p:nvCxnSpPr>
        <p:spPr bwMode="auto">
          <a:xfrm rot="5400000">
            <a:off x="2085353" y="5066726"/>
            <a:ext cx="1895471" cy="248973"/>
          </a:xfrm>
          <a:prstGeom prst="bentConnector4">
            <a:avLst>
              <a:gd name="adj1" fmla="val -2962"/>
              <a:gd name="adj2" fmla="val 210945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서버 모니터링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40254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서버상태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87557"/>
            <a:ext cx="80391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모서리가 둥근 직사각형 11"/>
          <p:cNvSpPr/>
          <p:nvPr/>
        </p:nvSpPr>
        <p:spPr bwMode="auto">
          <a:xfrm>
            <a:off x="489114" y="2862228"/>
            <a:ext cx="1674966" cy="1930752"/>
          </a:xfrm>
          <a:prstGeom prst="roundRect">
            <a:avLst>
              <a:gd name="adj" fmla="val 10301"/>
            </a:avLst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Thread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(1/5)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756137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Thread </a:t>
            </a:r>
            <a:r>
              <a:rPr lang="ko-KR" altLang="en-US" dirty="0" smtClean="0">
                <a:solidFill>
                  <a:schemeClr val="tx1"/>
                </a:solidFill>
              </a:rPr>
              <a:t>상태 확인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서비스 호출 시 장시간 로딩되지 않을 경우</a:t>
            </a:r>
            <a:r>
              <a:rPr lang="en-US" altLang="ko-KR" dirty="0" smtClean="0">
                <a:solidFill>
                  <a:schemeClr val="tx1"/>
                </a:solidFill>
              </a:rPr>
              <a:t>, Thread</a:t>
            </a:r>
            <a:r>
              <a:rPr lang="ko-KR" altLang="en-US" dirty="0" smtClean="0">
                <a:solidFill>
                  <a:schemeClr val="tx1"/>
                </a:solidFill>
              </a:rPr>
              <a:t>가 어떤 작업을 수행 중인지 확인이 필요합니다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및 콘솔 툴을 사용하여 </a:t>
            </a:r>
            <a:r>
              <a:rPr lang="en-US" altLang="ko-KR" dirty="0" smtClean="0">
                <a:solidFill>
                  <a:schemeClr val="tx1"/>
                </a:solidFill>
              </a:rPr>
              <a:t>Thread</a:t>
            </a:r>
            <a:r>
              <a:rPr lang="ko-KR" altLang="en-US" dirty="0" smtClean="0">
                <a:solidFill>
                  <a:schemeClr val="tx1"/>
                </a:solidFill>
              </a:rPr>
              <a:t>를 모니터링 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4956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859433"/>
            <a:ext cx="8038800" cy="466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/>
        </p:nvSpPr>
        <p:spPr bwMode="auto">
          <a:xfrm>
            <a:off x="394985" y="3882654"/>
            <a:ext cx="1195689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489115" y="4174515"/>
            <a:ext cx="1103466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1805136" y="3504609"/>
            <a:ext cx="1103466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6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80000"/>
            <a:ext cx="5515200" cy="345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Thread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(2/5)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756137"/>
          </a:xfrm>
        </p:spPr>
        <p:txBody>
          <a:bodyPr/>
          <a:lstStyle/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4966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714353"/>
            <a:ext cx="5482800" cy="1640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52512" y="4355729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413505" y="1463166"/>
            <a:ext cx="4790955" cy="14465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83275" y="1387557"/>
            <a:ext cx="3214213" cy="581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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hang.jsp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페이지를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41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초간 수행 중으로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tid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선택 시 해당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Stack Trace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413505" y="5906091"/>
            <a:ext cx="3974345" cy="13910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53827" y="6063819"/>
            <a:ext cx="347890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중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idle(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사용 가능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 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413505" y="1463166"/>
            <a:ext cx="399295" cy="14973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742950" y="2049056"/>
            <a:ext cx="3800475" cy="28456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82682" y="2110261"/>
            <a:ext cx="4385322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 _700_hang_5fjsp.java(hang.jsp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의 컴파일 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.java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파일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)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의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63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라인에서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Thread.sleep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()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처리 중 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4827" y="973776"/>
            <a:ext cx="269394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WebtoB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와 연동 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상태확인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73511"/>
            <a:ext cx="59436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Thread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(3/5)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453702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491970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webtob1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ti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thread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상태확인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위 명령어 재실행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487681" y="2998207"/>
            <a:ext cx="5057712" cy="12835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3463265" y="4954912"/>
            <a:ext cx="1464335" cy="17766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9959" y="2907357"/>
            <a:ext cx="278794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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hang.jsp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페이지를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35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초간 수행 중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62256" y="5168007"/>
            <a:ext cx="363278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중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idle(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사용 가능한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 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498639" y="2115073"/>
            <a:ext cx="302436" cy="15121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Thread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(4/5)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453702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 </a:t>
            </a:r>
            <a:r>
              <a:rPr lang="en-US" altLang="ko-KR" dirty="0" smtClean="0">
                <a:solidFill>
                  <a:schemeClr val="tx1"/>
                </a:solidFill>
              </a:rPr>
              <a:t>Cont.</a:t>
            </a: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4444499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strace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webtob1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strace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li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[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리스너명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webtob1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전체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Stack Trace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strace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87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 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strace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 [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tid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].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특정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Stack Trace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2512" y="2541113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45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538775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45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05" y="3403600"/>
            <a:ext cx="70580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모서리가 둥근 직사각형 16"/>
          <p:cNvSpPr/>
          <p:nvPr/>
        </p:nvSpPr>
        <p:spPr bwMode="auto">
          <a:xfrm>
            <a:off x="941334" y="3646302"/>
            <a:ext cx="6050154" cy="25513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52512" y="5036210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Thread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(5/5)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관리자 접속이 불가능 할 경우 해당 </a:t>
            </a:r>
            <a:r>
              <a:rPr lang="en-US" altLang="ko-KR" dirty="0" smtClean="0">
                <a:solidFill>
                  <a:schemeClr val="tx1"/>
                </a:solidFill>
              </a:rPr>
              <a:t>MS</a:t>
            </a:r>
            <a:r>
              <a:rPr lang="ko-KR" altLang="en-US" dirty="0" smtClean="0">
                <a:solidFill>
                  <a:schemeClr val="tx1"/>
                </a:solidFill>
              </a:rPr>
              <a:t>의 </a:t>
            </a:r>
            <a:r>
              <a:rPr lang="en-US" altLang="ko-KR" dirty="0" smtClean="0">
                <a:solidFill>
                  <a:schemeClr val="tx1"/>
                </a:solidFill>
              </a:rPr>
              <a:t>thread dump </a:t>
            </a:r>
            <a:r>
              <a:rPr lang="ko-KR" altLang="en-US" dirty="0" smtClean="0">
                <a:solidFill>
                  <a:schemeClr val="tx1"/>
                </a:solidFill>
              </a:rPr>
              <a:t>발생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40508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ps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ef|grep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java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ps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ef|grep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java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해당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PID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kill -3 15781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kill -3 [PID]. 3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초 간격으로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번 정도 실행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kill -3 15781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kill -3 15781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         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발생한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thread dump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SERVER_HOME/logs/jvm.log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생성됨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2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/servers/server1/logs&gt;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cat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jvm.log|more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   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76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87557"/>
            <a:ext cx="82391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모서리가 둥근 직사각형 11"/>
          <p:cNvSpPr/>
          <p:nvPr/>
        </p:nvSpPr>
        <p:spPr bwMode="auto">
          <a:xfrm>
            <a:off x="994278" y="1387558"/>
            <a:ext cx="367797" cy="12691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76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8" y="3202173"/>
            <a:ext cx="8240400" cy="163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152512" y="4736880"/>
            <a:ext cx="729687" cy="35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..........</a:t>
            </a:r>
            <a:endParaRPr lang="ko-KR" altLang="en-US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404704" y="3450344"/>
            <a:ext cx="1090722" cy="15240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648" y="1379937"/>
            <a:ext cx="618792" cy="12120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5F5F5F"/>
              </a:buClr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/>
              <a:t>도메인은 </a:t>
            </a:r>
            <a:r>
              <a:rPr lang="en-US" altLang="ko-KR" dirty="0" smtClean="0"/>
              <a:t>Domain Administrator Server(DAS)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Managed Server(MS)</a:t>
            </a:r>
            <a:r>
              <a:rPr lang="ko-KR" altLang="en-US" dirty="0" smtClean="0"/>
              <a:t>로 구성됩니다</a:t>
            </a:r>
            <a:r>
              <a:rPr lang="en-US" altLang="ko-KR" dirty="0" smtClean="0"/>
              <a:t>.</a:t>
            </a:r>
            <a:endParaRPr lang="ko-KR" altLang="en-US" dirty="0" smtClean="0">
              <a:solidFill>
                <a:schemeClr val="tx1"/>
              </a:solidFill>
            </a:endParaRP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63" y="1474788"/>
            <a:ext cx="6219825" cy="4600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58738"/>
            <a:ext cx="8769350" cy="647700"/>
          </a:xfrm>
        </p:spPr>
        <p:txBody>
          <a:bodyPr anchor="ctr"/>
          <a:lstStyle/>
          <a:p>
            <a:r>
              <a:rPr lang="en-US" altLang="ko-KR" dirty="0" smtClean="0"/>
              <a:t>Domain(1/2)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메모리 모니터링</a:t>
            </a:r>
            <a:r>
              <a:rPr lang="en-US" altLang="ko-KR" dirty="0" smtClean="0"/>
              <a:t>(1/3)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82965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Heap Memory</a:t>
            </a:r>
            <a:r>
              <a:rPr lang="ko-KR" altLang="en-US" dirty="0" smtClean="0">
                <a:solidFill>
                  <a:schemeClr val="tx1"/>
                </a:solidFill>
              </a:rPr>
              <a:t> 사용량 확인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서버의 </a:t>
            </a:r>
            <a:r>
              <a:rPr lang="en-US" altLang="ko-KR" dirty="0" err="1" smtClean="0">
                <a:solidFill>
                  <a:schemeClr val="tx1"/>
                </a:solidFill>
              </a:rPr>
              <a:t>Jvm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Config</a:t>
            </a:r>
            <a:r>
              <a:rPr lang="ko-KR" altLang="en-US" dirty="0" smtClean="0">
                <a:solidFill>
                  <a:schemeClr val="tx1"/>
                </a:solidFill>
              </a:rPr>
              <a:t>에 설정 한 </a:t>
            </a:r>
            <a:r>
              <a:rPr lang="en-US" altLang="ko-KR" dirty="0" smtClean="0">
                <a:solidFill>
                  <a:schemeClr val="tx1"/>
                </a:solidFill>
              </a:rPr>
              <a:t>Heap Memory</a:t>
            </a:r>
            <a:r>
              <a:rPr lang="ko-KR" altLang="en-US" dirty="0" smtClean="0">
                <a:solidFill>
                  <a:schemeClr val="tx1"/>
                </a:solidFill>
              </a:rPr>
              <a:t>를 모니터링 하는 방법입니다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5007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555800"/>
            <a:ext cx="7200000" cy="482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직사각형 10"/>
          <p:cNvSpPr/>
          <p:nvPr/>
        </p:nvSpPr>
        <p:spPr bwMode="auto">
          <a:xfrm>
            <a:off x="394985" y="3362796"/>
            <a:ext cx="1068055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660758" y="2674695"/>
            <a:ext cx="709062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479585" y="4261956"/>
            <a:ext cx="968215" cy="16120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1676400" y="6167949"/>
            <a:ext cx="5829299" cy="17544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1778001" y="5659761"/>
            <a:ext cx="2311400" cy="20763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메모리 모니터링</a:t>
            </a:r>
            <a:r>
              <a:rPr lang="en-US" altLang="ko-KR" dirty="0" smtClean="0"/>
              <a:t>(2/3)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OutOfMemory</a:t>
            </a:r>
            <a:r>
              <a:rPr lang="en-US" altLang="ko-KR" dirty="0" smtClean="0">
                <a:solidFill>
                  <a:schemeClr val="tx1"/>
                </a:solidFill>
              </a:rPr>
              <a:t> Error</a:t>
            </a:r>
          </a:p>
          <a:p>
            <a:pPr lvl="2" algn="l"/>
            <a:r>
              <a:rPr lang="en-US" altLang="ko-KR" dirty="0" smtClean="0">
                <a:solidFill>
                  <a:schemeClr val="tx1"/>
                </a:solidFill>
              </a:rPr>
              <a:t>Heap Memory</a:t>
            </a:r>
            <a:r>
              <a:rPr lang="ko-KR" altLang="en-US" dirty="0" smtClean="0">
                <a:solidFill>
                  <a:schemeClr val="tx1"/>
                </a:solidFill>
              </a:rPr>
              <a:t>가 부족하거나 </a:t>
            </a:r>
            <a:r>
              <a:rPr lang="en-US" altLang="ko-KR" dirty="0" smtClean="0">
                <a:solidFill>
                  <a:schemeClr val="tx1"/>
                </a:solidFill>
              </a:rPr>
              <a:t>GC</a:t>
            </a:r>
            <a:r>
              <a:rPr lang="ko-KR" altLang="en-US" dirty="0" smtClean="0">
                <a:solidFill>
                  <a:schemeClr val="tx1"/>
                </a:solidFill>
              </a:rPr>
              <a:t>가 정상적으로 일어나지 않을 경우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err="1" smtClean="0">
                <a:solidFill>
                  <a:schemeClr val="tx1"/>
                </a:solidFill>
              </a:rPr>
              <a:t>OutOfMemory</a:t>
            </a:r>
            <a:r>
              <a:rPr lang="ko-KR" altLang="en-US" dirty="0" smtClean="0">
                <a:solidFill>
                  <a:schemeClr val="tx1"/>
                </a:solidFill>
              </a:rPr>
              <a:t>가 발생할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원인분석을 위해 서버의 </a:t>
            </a:r>
            <a:r>
              <a:rPr lang="en-US" altLang="ko-KR" dirty="0" err="1" smtClean="0">
                <a:solidFill>
                  <a:schemeClr val="tx1"/>
                </a:solidFill>
              </a:rPr>
              <a:t>jvm-config</a:t>
            </a:r>
            <a:r>
              <a:rPr lang="ko-KR" altLang="en-US" dirty="0" smtClean="0">
                <a:solidFill>
                  <a:schemeClr val="tx1"/>
                </a:solidFill>
              </a:rPr>
              <a:t>에 </a:t>
            </a:r>
            <a:r>
              <a:rPr lang="en-US" altLang="ko-KR" dirty="0" err="1" smtClean="0">
                <a:solidFill>
                  <a:schemeClr val="tx1"/>
                </a:solidFill>
              </a:rPr>
              <a:t>OutOfMemory</a:t>
            </a:r>
            <a:r>
              <a:rPr lang="ko-KR" altLang="en-US" dirty="0" smtClean="0">
                <a:solidFill>
                  <a:schemeClr val="tx1"/>
                </a:solidFill>
              </a:rPr>
              <a:t>발생시 자동으로 </a:t>
            </a:r>
            <a:r>
              <a:rPr lang="en-US" altLang="ko-KR" dirty="0" err="1" smtClean="0">
                <a:solidFill>
                  <a:schemeClr val="tx1"/>
                </a:solidFill>
              </a:rPr>
              <a:t>HeapDump</a:t>
            </a:r>
            <a:r>
              <a:rPr lang="ko-KR" altLang="en-US" dirty="0" smtClean="0">
                <a:solidFill>
                  <a:schemeClr val="tx1"/>
                </a:solidFill>
              </a:rPr>
              <a:t>가 발생하도록 </a:t>
            </a:r>
            <a:r>
              <a:rPr lang="en-US" altLang="ko-KR" dirty="0" smtClean="0">
                <a:solidFill>
                  <a:schemeClr val="tx1"/>
                </a:solidFill>
              </a:rPr>
              <a:t>Dump </a:t>
            </a:r>
            <a:r>
              <a:rPr lang="ko-KR" altLang="en-US" dirty="0" smtClean="0">
                <a:solidFill>
                  <a:schemeClr val="tx1"/>
                </a:solidFill>
              </a:rPr>
              <a:t>및 </a:t>
            </a:r>
            <a:r>
              <a:rPr lang="en-US" altLang="ko-KR" dirty="0" smtClean="0">
                <a:solidFill>
                  <a:schemeClr val="tx1"/>
                </a:solidFill>
              </a:rPr>
              <a:t>GC log </a:t>
            </a:r>
            <a:r>
              <a:rPr lang="ko-KR" altLang="en-US" dirty="0" smtClean="0">
                <a:solidFill>
                  <a:schemeClr val="tx1"/>
                </a:solidFill>
              </a:rPr>
              <a:t>옵션을 설정해야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en-US" altLang="ko-KR" dirty="0" smtClean="0"/>
              <a:t>[EX]</a:t>
            </a:r>
            <a:r>
              <a:rPr lang="en-US" altLang="ko-KR" dirty="0" err="1" smtClean="0"/>
              <a:t>HotSpot</a:t>
            </a:r>
            <a:r>
              <a:rPr lang="en-US" altLang="ko-KR" dirty="0" smtClean="0"/>
              <a:t> JVM </a:t>
            </a:r>
            <a:r>
              <a:rPr lang="ko-KR" altLang="en-US" dirty="0" smtClean="0"/>
              <a:t>옵션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3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1601056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meminfo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-servers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meminfo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-servers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017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86000"/>
            <a:ext cx="6172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모서리가 둥근 직사각형 5"/>
          <p:cNvSpPr/>
          <p:nvPr/>
        </p:nvSpPr>
        <p:spPr bwMode="auto">
          <a:xfrm>
            <a:off x="1935332" y="2103551"/>
            <a:ext cx="825624" cy="17801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5521910" y="2103551"/>
            <a:ext cx="985893" cy="19576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8761" y="2407953"/>
            <a:ext cx="120680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Total memory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9919" y="2407953"/>
            <a:ext cx="116352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Free memory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360000" y="4210876"/>
            <a:ext cx="8352000" cy="1808924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domain.xml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jvm-config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-option&gt;-Xms512m -Xmx1024m&lt;/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-option&gt;-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XX:PermSize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=128m -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XX:MaxPermSize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=256m&lt;/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-XX:+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DisableExplicitGC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verbose:gc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Xloggc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gclog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/server1_gc.log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GC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로그 경로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-XX:+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PrintGCDetails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-XX:+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PrintGCTimeStamps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-XX:+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PrintHeapAtGC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-XX:+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HeapDumpOnOutOfMemoryError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OutOfMemory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발생시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XX:HeapDumpPath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=/home/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경로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jvm-config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o-KR" altLang="en-US" dirty="0" smtClean="0"/>
              <a:t>메모리 모니터링</a:t>
            </a:r>
            <a:r>
              <a:rPr lang="en-US" altLang="ko-KR" dirty="0" smtClean="0"/>
              <a:t>(3/3)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en-US" altLang="ko-KR" dirty="0" smtClean="0">
                <a:solidFill>
                  <a:schemeClr val="tx1"/>
                </a:solidFill>
              </a:rPr>
              <a:t>[EX]</a:t>
            </a:r>
            <a:r>
              <a:rPr lang="en-US" altLang="ko-KR" dirty="0" smtClean="0"/>
              <a:t> IBM JVM </a:t>
            </a:r>
            <a:r>
              <a:rPr lang="ko-KR" altLang="en-US" dirty="0" smtClean="0"/>
              <a:t>옵션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60000" y="1018842"/>
            <a:ext cx="8352000" cy="2791157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domain.xml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jvm-config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-option&gt;-Xms1024m -Xmx1024m&lt;/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Xdisableexplicitgc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   &lt;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verbose:gc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Xverbosegclog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gclog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/server1_gc.log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-option&gt;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&lt;/</a:t>
            </a:r>
            <a:r>
              <a:rPr lang="en-US" altLang="ko-KR" sz="1000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jvm-config</a:t>
            </a:r>
            <a:r>
              <a:rPr lang="en-US" altLang="ko-KR" sz="1000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ko-KR" altLang="en-US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사용자 </a:t>
            </a:r>
            <a:r>
              <a:rPr lang="en-US" altLang="ko-KR" sz="1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profile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IBM_HEAPDUMP=true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IBM_HEAP_DUMP=true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IBM_HEAPDUMP_OUTOFMEMORY=true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OutOfMemory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발생시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IBM_JAVADUMP_OUTOFMEMORY=true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OutOfMemory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발생시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JavaCore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IBM_HEAPDUMPDIR=/home/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경로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export IBM_JAVACOREDIR=/home/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/servers/</a:t>
            </a:r>
            <a:r>
              <a:rPr lang="en-US" altLang="ko-KR" sz="100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heapdump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0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JavaCore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경로</a:t>
            </a:r>
            <a:endParaRPr lang="en-US" altLang="ko-KR" sz="1000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7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538774"/>
            <a:ext cx="8038800" cy="378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Connection Pool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(1/3)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82965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DB Connection Pool </a:t>
            </a:r>
            <a:r>
              <a:rPr lang="ko-KR" altLang="en-US" dirty="0" smtClean="0">
                <a:solidFill>
                  <a:schemeClr val="tx1"/>
                </a:solidFill>
              </a:rPr>
              <a:t>상태 확인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페이지 호출 시 </a:t>
            </a:r>
            <a:r>
              <a:rPr lang="en-US" altLang="ko-KR" dirty="0" smtClean="0">
                <a:solidFill>
                  <a:schemeClr val="tx1"/>
                </a:solidFill>
              </a:rPr>
              <a:t>DB</a:t>
            </a:r>
            <a:r>
              <a:rPr lang="ko-KR" altLang="en-US" dirty="0" smtClean="0">
                <a:solidFill>
                  <a:schemeClr val="tx1"/>
                </a:solidFill>
              </a:rPr>
              <a:t>접속이 안 될 경우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DB Connection</a:t>
            </a:r>
            <a:r>
              <a:rPr lang="ko-KR" altLang="en-US" dirty="0" smtClean="0">
                <a:solidFill>
                  <a:schemeClr val="tx1"/>
                </a:solidFill>
              </a:rPr>
              <a:t> 상태를 확인해야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394985" y="3549278"/>
            <a:ext cx="1176640" cy="2226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84118" y="5096604"/>
            <a:ext cx="1106557" cy="2088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1831026" y="3627252"/>
            <a:ext cx="6046149" cy="18274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077110" y="4387700"/>
            <a:ext cx="6358230" cy="1965834"/>
          </a:xfrm>
          <a:prstGeom prst="roundRect">
            <a:avLst>
              <a:gd name="adj" fmla="val 7152"/>
            </a:avLst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2145100" y="4444259"/>
            <a:ext cx="1133928" cy="1833666"/>
          </a:xfrm>
          <a:prstGeom prst="roundRect">
            <a:avLst>
              <a:gd name="adj" fmla="val 9111"/>
            </a:avLst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Export Name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Min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Max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Active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Idle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Disposable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Total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Wait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Enabled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ko-KR" altLang="en-US" sz="10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 bwMode="auto">
          <a:xfrm>
            <a:off x="3325677" y="4444259"/>
            <a:ext cx="5039177" cy="1833666"/>
          </a:xfrm>
          <a:prstGeom prst="roundRect">
            <a:avLst>
              <a:gd name="adj" fmla="val 9111"/>
            </a:avLst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소스에서 사용하는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JNDI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pooling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되는 객체의 최소값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pooling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되는 객체의 최대값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현재 사용 중인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현재 사용 가능한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임시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 수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 후 반납되지 않는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Connection)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생성되어 있는 전체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 사용 가능한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없을 경우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대기할 지 여부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(true : Connection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반납될 때까지 기다림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 false : Disposable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Pool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활성화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비활성화 상태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(true :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활성화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 false :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비활성화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4" name="꺾인 연결선 23"/>
          <p:cNvCxnSpPr>
            <a:stCxn id="15" idx="1"/>
            <a:endCxn id="19" idx="1"/>
          </p:cNvCxnSpPr>
          <p:nvPr/>
        </p:nvCxnSpPr>
        <p:spPr bwMode="auto">
          <a:xfrm rot="10800000" flipH="1" flipV="1">
            <a:off x="1831026" y="3718626"/>
            <a:ext cx="314074" cy="1642466"/>
          </a:xfrm>
          <a:prstGeom prst="bentConnector3">
            <a:avLst>
              <a:gd name="adj1" fmla="val -40436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3" name="직사각형 12"/>
          <p:cNvSpPr/>
          <p:nvPr/>
        </p:nvSpPr>
        <p:spPr bwMode="auto">
          <a:xfrm>
            <a:off x="1805136" y="2798728"/>
            <a:ext cx="1103466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87557"/>
            <a:ext cx="642937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Connection Pool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(2/3)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302483"/>
          </a:xfrm>
        </p:spPr>
        <p:txBody>
          <a:bodyPr/>
          <a:lstStyle/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  <a:p>
            <a:pPr lvl="1"/>
            <a:r>
              <a:rPr lang="en-US" altLang="ko-KR" dirty="0" err="1" smtClean="0">
                <a:solidFill>
                  <a:schemeClr val="tx1"/>
                </a:solidFill>
              </a:rPr>
              <a:t>WaitTimeoutException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 smtClean="0">
              <a:solidFill>
                <a:schemeClr val="tx1"/>
              </a:solidFill>
            </a:endParaRPr>
          </a:p>
          <a:p>
            <a:pPr lvl="1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360000" y="1080000"/>
            <a:ext cx="8352000" cy="15997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cpinfo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cpinfo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535626" y="1979729"/>
            <a:ext cx="6046149" cy="18274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360000" y="3202173"/>
            <a:ext cx="8352000" cy="294875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stech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:/home/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/jeus7/domains/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/servers/server1/logs&gt;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cat 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JeusServer.log|more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13505" y="3580218"/>
            <a:ext cx="7895237" cy="2495550"/>
            <a:chOff x="381604" y="3268257"/>
            <a:chExt cx="7895237" cy="2495550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9191" y="3277782"/>
              <a:ext cx="7867650" cy="248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모서리가 둥근 직사각형 19"/>
            <p:cNvSpPr/>
            <p:nvPr/>
          </p:nvSpPr>
          <p:spPr bwMode="auto">
            <a:xfrm>
              <a:off x="381604" y="3514725"/>
              <a:ext cx="5285771" cy="14287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모서리가 둥근 직사각형 21"/>
            <p:cNvSpPr/>
            <p:nvPr/>
          </p:nvSpPr>
          <p:spPr bwMode="auto">
            <a:xfrm>
              <a:off x="3717719" y="3268257"/>
              <a:ext cx="4511882" cy="14169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Connection Pool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(3/3)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453701"/>
          </a:xfrm>
        </p:spPr>
        <p:txBody>
          <a:bodyPr/>
          <a:lstStyle/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getConnection</a:t>
            </a:r>
            <a:r>
              <a:rPr lang="ko-KR" altLang="en-US" dirty="0" smtClean="0">
                <a:solidFill>
                  <a:schemeClr val="tx1"/>
                </a:solidFill>
              </a:rPr>
              <a:t>요청 후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사용 가능한 </a:t>
            </a:r>
            <a:r>
              <a:rPr lang="en-US" altLang="ko-KR" dirty="0" smtClean="0">
                <a:solidFill>
                  <a:schemeClr val="tx1"/>
                </a:solidFill>
              </a:rPr>
              <a:t>Connection</a:t>
            </a:r>
            <a:r>
              <a:rPr lang="ko-KR" altLang="en-US" dirty="0" smtClean="0">
                <a:solidFill>
                  <a:schemeClr val="tx1"/>
                </a:solidFill>
              </a:rPr>
              <a:t>이 없어 </a:t>
            </a:r>
            <a:r>
              <a:rPr lang="en-US" altLang="ko-KR" dirty="0" smtClean="0">
                <a:solidFill>
                  <a:schemeClr val="tx1"/>
                </a:solidFill>
              </a:rPr>
              <a:t>Connection</a:t>
            </a:r>
            <a:r>
              <a:rPr lang="ko-KR" altLang="en-US" dirty="0" smtClean="0">
                <a:solidFill>
                  <a:schemeClr val="tx1"/>
                </a:solidFill>
              </a:rPr>
              <a:t>이 반납되기를 대기하다가 </a:t>
            </a:r>
            <a:r>
              <a:rPr lang="en-US" altLang="ko-KR" dirty="0" smtClean="0">
                <a:solidFill>
                  <a:schemeClr val="tx1"/>
                </a:solidFill>
              </a:rPr>
              <a:t>JEUS</a:t>
            </a:r>
            <a:r>
              <a:rPr lang="ko-KR" altLang="en-US" dirty="0" smtClean="0">
                <a:solidFill>
                  <a:schemeClr val="tx1"/>
                </a:solidFill>
              </a:rPr>
              <a:t>환경파일 </a:t>
            </a:r>
            <a:r>
              <a:rPr lang="en-US" altLang="ko-KR" dirty="0" smtClean="0">
                <a:solidFill>
                  <a:schemeClr val="tx1"/>
                </a:solidFill>
              </a:rPr>
              <a:t>(domain.xml)</a:t>
            </a:r>
            <a:r>
              <a:rPr lang="ko-KR" altLang="en-US" dirty="0" smtClean="0">
                <a:solidFill>
                  <a:schemeClr val="tx1"/>
                </a:solidFill>
              </a:rPr>
              <a:t>의 </a:t>
            </a:r>
            <a:r>
              <a:rPr lang="en-US" altLang="ko-KR" dirty="0" smtClean="0">
                <a:solidFill>
                  <a:schemeClr val="tx1"/>
                </a:solidFill>
              </a:rPr>
              <a:t>database </a:t>
            </a:r>
            <a:r>
              <a:rPr lang="ko-KR" altLang="en-US" dirty="0" smtClean="0">
                <a:solidFill>
                  <a:schemeClr val="tx1"/>
                </a:solidFill>
              </a:rPr>
              <a:t>설정 중</a:t>
            </a:r>
            <a:r>
              <a:rPr lang="en-US" altLang="ko-KR" dirty="0" smtClean="0">
                <a:solidFill>
                  <a:schemeClr val="tx1"/>
                </a:solidFill>
              </a:rPr>
              <a:t> wait-time(default : 10</a:t>
            </a:r>
            <a:r>
              <a:rPr lang="ko-KR" altLang="en-US" dirty="0" smtClean="0">
                <a:solidFill>
                  <a:schemeClr val="tx1"/>
                </a:solidFill>
              </a:rPr>
              <a:t>초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이 초과한 경우입니다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갑작스러운 과부하나 </a:t>
            </a:r>
            <a:r>
              <a:rPr lang="en-US" altLang="ko-KR" dirty="0" smtClean="0">
                <a:solidFill>
                  <a:schemeClr val="tx1"/>
                </a:solidFill>
              </a:rPr>
              <a:t>DB</a:t>
            </a:r>
            <a:r>
              <a:rPr lang="ko-KR" altLang="en-US" dirty="0" smtClean="0">
                <a:solidFill>
                  <a:schemeClr val="tx1"/>
                </a:solidFill>
              </a:rPr>
              <a:t>응답지연으로 발생할 수 있는데</a:t>
            </a:r>
            <a:r>
              <a:rPr lang="en-US" altLang="ko-KR" dirty="0" smtClean="0">
                <a:solidFill>
                  <a:schemeClr val="tx1"/>
                </a:solidFill>
              </a:rPr>
              <a:t>, DB</a:t>
            </a:r>
            <a:r>
              <a:rPr lang="ko-KR" altLang="en-US" dirty="0" smtClean="0">
                <a:solidFill>
                  <a:schemeClr val="tx1"/>
                </a:solidFill>
              </a:rPr>
              <a:t> 및 </a:t>
            </a:r>
            <a:r>
              <a:rPr lang="en-US" altLang="ko-KR" dirty="0" smtClean="0">
                <a:solidFill>
                  <a:schemeClr val="tx1"/>
                </a:solidFill>
              </a:rPr>
              <a:t>Thread </a:t>
            </a:r>
            <a:r>
              <a:rPr lang="ko-KR" altLang="en-US" dirty="0" smtClean="0">
                <a:solidFill>
                  <a:schemeClr val="tx1"/>
                </a:solidFill>
              </a:rPr>
              <a:t>상태를 확인해야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smtClean="0">
                <a:solidFill>
                  <a:schemeClr val="tx1"/>
                </a:solidFill>
              </a:rPr>
              <a:t>Thread </a:t>
            </a:r>
            <a:r>
              <a:rPr lang="ko-KR" altLang="en-US" dirty="0" smtClean="0">
                <a:solidFill>
                  <a:schemeClr val="tx1"/>
                </a:solidFill>
              </a:rPr>
              <a:t>수 대비 </a:t>
            </a:r>
            <a:r>
              <a:rPr lang="en-US" altLang="ko-KR" dirty="0" smtClean="0">
                <a:solidFill>
                  <a:schemeClr val="tx1"/>
                </a:solidFill>
              </a:rPr>
              <a:t>DB Connection </a:t>
            </a:r>
            <a:r>
              <a:rPr lang="ko-KR" altLang="en-US" dirty="0" smtClean="0">
                <a:solidFill>
                  <a:schemeClr val="tx1"/>
                </a:solidFill>
              </a:rPr>
              <a:t>수가 적게 설정되어 있다면</a:t>
            </a:r>
            <a:r>
              <a:rPr lang="en-US" altLang="ko-KR" dirty="0" smtClean="0">
                <a:solidFill>
                  <a:schemeClr val="tx1"/>
                </a:solidFill>
              </a:rPr>
              <a:t>, DB Connection </a:t>
            </a:r>
            <a:r>
              <a:rPr lang="ko-KR" altLang="en-US" dirty="0" smtClean="0">
                <a:solidFill>
                  <a:schemeClr val="tx1"/>
                </a:solidFill>
              </a:rPr>
              <a:t>수를 증가시킵니다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smtClean="0">
                <a:solidFill>
                  <a:schemeClr val="tx1"/>
                </a:solidFill>
              </a:rPr>
              <a:t>Active thread </a:t>
            </a:r>
            <a:r>
              <a:rPr lang="ko-KR" altLang="en-US" dirty="0" smtClean="0">
                <a:solidFill>
                  <a:schemeClr val="tx1"/>
                </a:solidFill>
              </a:rPr>
              <a:t>가 없는데 </a:t>
            </a:r>
            <a:r>
              <a:rPr lang="en-US" altLang="ko-KR" dirty="0" smtClean="0">
                <a:solidFill>
                  <a:schemeClr val="tx1"/>
                </a:solidFill>
              </a:rPr>
              <a:t>DB Connection Idle </a:t>
            </a:r>
            <a:r>
              <a:rPr lang="ko-KR" altLang="en-US" dirty="0" smtClean="0">
                <a:solidFill>
                  <a:schemeClr val="tx1"/>
                </a:solidFill>
              </a:rPr>
              <a:t>이 </a:t>
            </a:r>
            <a:r>
              <a:rPr lang="en-US" altLang="ko-KR" dirty="0" smtClean="0">
                <a:solidFill>
                  <a:schemeClr val="tx1"/>
                </a:solidFill>
              </a:rPr>
              <a:t>0</a:t>
            </a:r>
            <a:r>
              <a:rPr lang="ko-KR" altLang="en-US" dirty="0" smtClean="0">
                <a:solidFill>
                  <a:schemeClr val="tx1"/>
                </a:solidFill>
              </a:rPr>
              <a:t>인 경우</a:t>
            </a:r>
            <a:r>
              <a:rPr lang="en-US" altLang="ko-KR" dirty="0" smtClean="0">
                <a:solidFill>
                  <a:schemeClr val="tx1"/>
                </a:solidFill>
              </a:rPr>
              <a:t>, Connection </a:t>
            </a:r>
            <a:r>
              <a:rPr lang="ko-KR" altLang="en-US" dirty="0" smtClean="0">
                <a:solidFill>
                  <a:schemeClr val="tx1"/>
                </a:solidFill>
              </a:rPr>
              <a:t>누수를 의심해야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이 경우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err="1" smtClean="0">
                <a:solidFill>
                  <a:schemeClr val="tx1"/>
                </a:solidFill>
              </a:rPr>
              <a:t>Jeus</a:t>
            </a:r>
            <a:r>
              <a:rPr lang="en-US" altLang="ko-KR" dirty="0" smtClean="0">
                <a:solidFill>
                  <a:schemeClr val="tx1"/>
                </a:solidFill>
              </a:rPr>
              <a:t> Server log </a:t>
            </a:r>
            <a:r>
              <a:rPr lang="ko-KR" altLang="en-US" dirty="0" smtClean="0">
                <a:solidFill>
                  <a:schemeClr val="tx1"/>
                </a:solidFill>
              </a:rPr>
              <a:t>에 </a:t>
            </a:r>
            <a:r>
              <a:rPr lang="en-US" altLang="ko-KR" dirty="0" err="1" smtClean="0">
                <a:solidFill>
                  <a:schemeClr val="tx1"/>
                </a:solidFill>
              </a:rPr>
              <a:t>getConnection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후 </a:t>
            </a:r>
            <a:r>
              <a:rPr lang="en-US" altLang="ko-KR" dirty="0" smtClean="0">
                <a:solidFill>
                  <a:schemeClr val="tx1"/>
                </a:solidFill>
              </a:rPr>
              <a:t>close </a:t>
            </a:r>
            <a:r>
              <a:rPr lang="ko-KR" altLang="en-US" dirty="0" smtClean="0">
                <a:solidFill>
                  <a:schemeClr val="tx1"/>
                </a:solidFill>
              </a:rPr>
              <a:t>하지 않은 소스 확인이 가능합니다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/>
              <a:t>서버에서</a:t>
            </a:r>
            <a:r>
              <a:rPr lang="en-US" altLang="ko-KR" dirty="0" smtClean="0"/>
              <a:t> action-on-resource-leak </a:t>
            </a:r>
            <a:r>
              <a:rPr lang="ko-KR" altLang="en-US" dirty="0" smtClean="0"/>
              <a:t>옵션을 </a:t>
            </a:r>
            <a:r>
              <a:rPr lang="en-US" altLang="ko-KR" dirty="0" err="1" smtClean="0"/>
              <a:t>AutoClose</a:t>
            </a:r>
            <a:r>
              <a:rPr lang="ko-KR" altLang="en-US" dirty="0" smtClean="0"/>
              <a:t>로 설정하면</a:t>
            </a:r>
            <a:r>
              <a:rPr lang="en-US" altLang="ko-KR" dirty="0" smtClean="0"/>
              <a:t> JEUS</a:t>
            </a:r>
            <a:r>
              <a:rPr lang="ko-KR" altLang="en-US" dirty="0" smtClean="0"/>
              <a:t>에서 메소드가 종료하는 시점에 </a:t>
            </a:r>
            <a:r>
              <a:rPr lang="en-US" altLang="ko-KR" dirty="0" smtClean="0"/>
              <a:t>close</a:t>
            </a:r>
            <a:r>
              <a:rPr lang="ko-KR" altLang="en-US" dirty="0" smtClean="0"/>
              <a:t>를 하지만 모든 경우에 적용되는 것은 아니므로 소스에서 </a:t>
            </a:r>
            <a:r>
              <a:rPr lang="en-US" altLang="ko-KR" dirty="0" smtClean="0"/>
              <a:t>close </a:t>
            </a:r>
            <a:r>
              <a:rPr lang="ko-KR" altLang="en-US" dirty="0" smtClean="0"/>
              <a:t>하는 것을 권고합니다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360000" y="1236339"/>
            <a:ext cx="8352000" cy="1595761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cpinfo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-server server1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551475"/>
            <a:ext cx="6438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모서리가 둥근 직사각형 21"/>
          <p:cNvSpPr/>
          <p:nvPr/>
        </p:nvSpPr>
        <p:spPr bwMode="auto">
          <a:xfrm>
            <a:off x="535626" y="2124817"/>
            <a:ext cx="6046149" cy="18274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53953" y="2383174"/>
            <a:ext cx="352532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개의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Connection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중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, Idle Connection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없음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360000" y="3807045"/>
            <a:ext cx="8352000" cy="688453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[2014.08.10 16:23:42][1] [server1-86] [SERVER-0396] The resources were not closed: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JeusConnection@fa8363[PHY_ID=datasource1-19,actual=oracle.jdbc.driver.LogicalConnection@c80d66]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subject : /dbtest.jsp</a:t>
            </a: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4048707" y="3891986"/>
            <a:ext cx="2209799" cy="15594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 bwMode="auto">
          <a:xfrm>
            <a:off x="413505" y="4255971"/>
            <a:ext cx="1434345" cy="16362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82965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Application </a:t>
            </a:r>
            <a:r>
              <a:rPr lang="ko-KR" altLang="en-US" dirty="0" smtClean="0">
                <a:solidFill>
                  <a:schemeClr val="tx1"/>
                </a:solidFill>
              </a:rPr>
              <a:t>상태 확인</a:t>
            </a:r>
          </a:p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JEUS7</a:t>
            </a:r>
            <a:r>
              <a:rPr lang="ko-KR" altLang="en-US" dirty="0" smtClean="0">
                <a:solidFill>
                  <a:schemeClr val="tx1"/>
                </a:solidFill>
              </a:rPr>
              <a:t>에서는 도메인 단위로 </a:t>
            </a:r>
            <a:r>
              <a:rPr lang="en-US" altLang="ko-KR" dirty="0" smtClean="0">
                <a:solidFill>
                  <a:schemeClr val="tx1"/>
                </a:solidFill>
              </a:rPr>
              <a:t>Application</a:t>
            </a:r>
            <a:r>
              <a:rPr lang="ko-KR" altLang="en-US" dirty="0" smtClean="0">
                <a:solidFill>
                  <a:schemeClr val="tx1"/>
                </a:solidFill>
              </a:rPr>
              <a:t>을 관리하기 때문에 </a:t>
            </a:r>
            <a:r>
              <a:rPr lang="en-US" altLang="ko-KR" dirty="0" smtClean="0">
                <a:solidFill>
                  <a:schemeClr val="tx1"/>
                </a:solidFill>
              </a:rPr>
              <a:t>DAS</a:t>
            </a:r>
            <a:r>
              <a:rPr lang="ko-KR" altLang="en-US" dirty="0" smtClean="0">
                <a:solidFill>
                  <a:schemeClr val="tx1"/>
                </a:solidFill>
              </a:rPr>
              <a:t>에서 모든 </a:t>
            </a:r>
            <a:r>
              <a:rPr lang="en-US" altLang="ko-KR" dirty="0" smtClean="0">
                <a:solidFill>
                  <a:schemeClr val="tx1"/>
                </a:solidFill>
              </a:rPr>
              <a:t>Application </a:t>
            </a:r>
            <a:r>
              <a:rPr lang="ko-KR" altLang="en-US" dirty="0" smtClean="0">
                <a:solidFill>
                  <a:schemeClr val="tx1"/>
                </a:solidFill>
              </a:rPr>
              <a:t>모니터링 및 동작을 제어합니다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JEUS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는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Application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을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DAS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로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Install 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시킨 후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2 Phase deployment 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과정을 거쳐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Target 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서버나 클러스터로 배포합니다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5058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035" y="2286754"/>
            <a:ext cx="5040000" cy="148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58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00" y="4185090"/>
            <a:ext cx="5040000" cy="240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 bwMode="auto">
          <a:xfrm>
            <a:off x="362035" y="3101164"/>
            <a:ext cx="749215" cy="14368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1415472" y="3296241"/>
            <a:ext cx="720000" cy="14110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직선 연결선 24"/>
          <p:cNvCxnSpPr/>
          <p:nvPr/>
        </p:nvCxnSpPr>
        <p:spPr bwMode="auto">
          <a:xfrm>
            <a:off x="351035" y="4109481"/>
            <a:ext cx="6120000" cy="0"/>
          </a:xfrm>
          <a:prstGeom prst="line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1141020" y="4082088"/>
            <a:ext cx="343074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상태인 경우에만 세부내용 확인 가능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Shape 11"/>
          <p:cNvCxnSpPr>
            <a:stCxn id="17" idx="1"/>
          </p:cNvCxnSpPr>
          <p:nvPr/>
        </p:nvCxnSpPr>
        <p:spPr bwMode="auto">
          <a:xfrm rot="10800000" flipV="1">
            <a:off x="1169596" y="3366791"/>
            <a:ext cx="245877" cy="1045125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4" name="모서리가 둥근 직사각형 13"/>
          <p:cNvSpPr/>
          <p:nvPr/>
        </p:nvSpPr>
        <p:spPr bwMode="auto">
          <a:xfrm>
            <a:off x="1925685" y="3126564"/>
            <a:ext cx="735066" cy="12192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Shape 29"/>
          <p:cNvCxnSpPr>
            <a:stCxn id="14" idx="2"/>
          </p:cNvCxnSpPr>
          <p:nvPr/>
        </p:nvCxnSpPr>
        <p:spPr bwMode="auto">
          <a:xfrm rot="16200000" flipH="1">
            <a:off x="3683134" y="1858568"/>
            <a:ext cx="608910" cy="3388743"/>
          </a:xfrm>
          <a:prstGeom prst="bentConnector2">
            <a:avLst/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590429" y="3689897"/>
            <a:ext cx="329930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도메인에서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 식별할 수 있는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ID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Application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226875"/>
          </a:xfrm>
        </p:spPr>
        <p:txBody>
          <a:bodyPr/>
          <a:lstStyle/>
          <a:p>
            <a:pPr lvl="2"/>
            <a:r>
              <a:rPr lang="ko-KR" altLang="en-US" smtClean="0">
                <a:solidFill>
                  <a:schemeClr val="tx1"/>
                </a:solidFill>
              </a:rPr>
              <a:t>콘솔 툴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360000" y="1080000"/>
            <a:ext cx="8352000" cy="21585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appinfo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Application 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정보 확인</a:t>
            </a: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068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05" y="1387557"/>
            <a:ext cx="80391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모서리가 둥근 직사각형 13"/>
          <p:cNvSpPr/>
          <p:nvPr/>
        </p:nvSpPr>
        <p:spPr bwMode="auto">
          <a:xfrm>
            <a:off x="2890143" y="1973379"/>
            <a:ext cx="735066" cy="2113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890143" y="2249604"/>
            <a:ext cx="735066" cy="2113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890143" y="2612805"/>
            <a:ext cx="735066" cy="21132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 bwMode="auto">
          <a:xfrm>
            <a:off x="2372265" y="3504609"/>
            <a:ext cx="6358230" cy="1965834"/>
          </a:xfrm>
          <a:prstGeom prst="roundRect">
            <a:avLst>
              <a:gd name="adj" fmla="val 7152"/>
            </a:avLst>
          </a:prstGeom>
          <a:solidFill>
            <a:schemeClr val="bg1">
              <a:lumMod val="8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ko-KR" altLang="en-US" sz="9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endParaRPr lang="ko-KR" altLang="en-US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ko-KR" sz="9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2440255" y="3561168"/>
            <a:ext cx="1133928" cy="1833666"/>
          </a:xfrm>
          <a:prstGeom prst="roundRect">
            <a:avLst>
              <a:gd name="adj" fmla="val 9111"/>
            </a:avLst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 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INSTALLED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DEPLOYED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ü"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DISTRIBUTED</a:t>
            </a:r>
            <a:endParaRPr lang="ko-KR" altLang="en-US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 bwMode="auto">
          <a:xfrm>
            <a:off x="3620832" y="3561168"/>
            <a:ext cx="5039177" cy="1833666"/>
          </a:xfrm>
          <a:prstGeom prst="roundRect">
            <a:avLst>
              <a:gd name="adj" fmla="val 9111"/>
            </a:avLst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서비스할 수 있는 서버가 하나이상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인 상태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파일이 도메인으로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upload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된 상태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상태에서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Deploy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대상을 지정해서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Deploy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나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distribute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명령 수행 가능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Deploy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된 이력이 있는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의 대상 서버가 모두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RUNNING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상태가 아닌 경우</a:t>
            </a: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000" b="1" dirty="0" smtClean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Distribute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를 성공적으로 완료한 상태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(Client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에서 요청할 수 없는 상태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000" indent="-180000"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이때 대상 서버들이 모두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SHUTDOWN 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상태이더라도 </a:t>
            </a:r>
            <a:r>
              <a:rPr lang="en-US" altLang="ko-KR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DISTRIBUTED</a:t>
            </a:r>
            <a:r>
              <a:rPr lang="ko-KR" altLang="en-US" sz="10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로 보여짐</a:t>
            </a:r>
          </a:p>
        </p:txBody>
      </p:sp>
      <p:cxnSp>
        <p:nvCxnSpPr>
          <p:cNvPr id="31" name="Shape 30"/>
          <p:cNvCxnSpPr>
            <a:endCxn id="28" idx="1"/>
          </p:cNvCxnSpPr>
          <p:nvPr/>
        </p:nvCxnSpPr>
        <p:spPr bwMode="auto">
          <a:xfrm rot="5400000">
            <a:off x="2074321" y="3341283"/>
            <a:ext cx="1502653" cy="770783"/>
          </a:xfrm>
          <a:prstGeom prst="bentConnector4">
            <a:avLst>
              <a:gd name="adj1" fmla="val 26254"/>
              <a:gd name="adj2" fmla="val 129658"/>
            </a:avLst>
          </a:prstGeom>
          <a:gradFill rotWithShape="1">
            <a:gsLst>
              <a:gs pos="0">
                <a:srgbClr val="8EAECC"/>
              </a:gs>
              <a:gs pos="100000">
                <a:srgbClr val="7199BD"/>
              </a:gs>
            </a:gsLst>
            <a:lin ang="5400000" scaled="1"/>
          </a:gradFill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(1/2)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8"/>
            <a:ext cx="8782050" cy="756138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Session </a:t>
            </a:r>
            <a:r>
              <a:rPr lang="ko-KR" altLang="en-US" dirty="0" smtClean="0">
                <a:solidFill>
                  <a:schemeClr val="tx1"/>
                </a:solidFill>
              </a:rPr>
              <a:t>상태 확인</a:t>
            </a:r>
          </a:p>
          <a:p>
            <a:pPr lvl="1"/>
            <a:r>
              <a:rPr lang="ko-KR" altLang="en-US" dirty="0" smtClean="0">
                <a:solidFill>
                  <a:schemeClr val="tx1"/>
                </a:solidFill>
              </a:rPr>
              <a:t>서버의 </a:t>
            </a:r>
            <a:r>
              <a:rPr lang="en-US" altLang="ko-KR" dirty="0" smtClean="0">
                <a:solidFill>
                  <a:schemeClr val="tx1"/>
                </a:solidFill>
              </a:rPr>
              <a:t>Session </a:t>
            </a:r>
            <a:r>
              <a:rPr lang="ko-KR" altLang="en-US" dirty="0" smtClean="0">
                <a:solidFill>
                  <a:schemeClr val="tx1"/>
                </a:solidFill>
              </a:rPr>
              <a:t>상태를 모니터링 하는 방법은 다음과 같습니다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360000" y="5168007"/>
            <a:ext cx="8352000" cy="14034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 -server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537200"/>
            <a:ext cx="8038800" cy="322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 bwMode="auto">
          <a:xfrm>
            <a:off x="394985" y="3561596"/>
            <a:ext cx="1176640" cy="2226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84118" y="4561941"/>
            <a:ext cx="1106557" cy="2088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805136" y="2788009"/>
            <a:ext cx="1103466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505" y="5470443"/>
            <a:ext cx="5295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모서리가 둥근 직사각형 33"/>
          <p:cNvSpPr/>
          <p:nvPr/>
        </p:nvSpPr>
        <p:spPr bwMode="auto">
          <a:xfrm>
            <a:off x="476414" y="6096000"/>
            <a:ext cx="5111586" cy="15593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62154" y="3013446"/>
            <a:ext cx="286488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클러스터링을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사용하지 않을 경우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1967620" y="3102346"/>
            <a:ext cx="3061580" cy="17425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1831026" y="3630496"/>
            <a:ext cx="6046149" cy="14140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1009512"/>
            <a:ext cx="8038800" cy="32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ko-KR" dirty="0" smtClean="0"/>
              <a:t>Session </a:t>
            </a:r>
            <a:r>
              <a:rPr lang="ko-KR" altLang="en-US" dirty="0" smtClean="0"/>
              <a:t>모니터링</a:t>
            </a:r>
            <a:r>
              <a:rPr lang="en-US" altLang="ko-KR" dirty="0" smtClean="0"/>
              <a:t>(2/2)</a:t>
            </a:r>
            <a:endParaRPr lang="ko-KR" altLang="en-US" dirty="0" smtClean="0"/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187325" y="782637"/>
            <a:ext cx="8782050" cy="982965"/>
          </a:xfrm>
        </p:spPr>
        <p:txBody>
          <a:bodyPr/>
          <a:lstStyle/>
          <a:p>
            <a:pPr lvl="2"/>
            <a:r>
              <a:rPr lang="en-US" altLang="ko-KR" dirty="0" err="1" smtClean="0">
                <a:solidFill>
                  <a:schemeClr val="tx1"/>
                </a:solidFill>
              </a:rPr>
              <a:t>Webadmin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r>
              <a:rPr lang="ko-KR" altLang="en-US" dirty="0" smtClean="0">
                <a:solidFill>
                  <a:schemeClr val="tx1"/>
                </a:solidFill>
              </a:rPr>
              <a:t>콘솔 툴 사용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2"/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394985" y="3033908"/>
            <a:ext cx="1176640" cy="2226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484118" y="4034253"/>
            <a:ext cx="1106557" cy="2088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1831026" y="3105531"/>
            <a:ext cx="6046149" cy="37797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1805136" y="2260321"/>
            <a:ext cx="1103466" cy="19168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                      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360000" y="4638744"/>
            <a:ext cx="8352000" cy="1403488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</a:bodyPr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[DAS]</a:t>
            </a:r>
            <a:r>
              <a:rPr lang="en-US" altLang="ko-KR" sz="1200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jeus_domain.adminServer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-s -server server1 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st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-s -server [MS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009" y="4915780"/>
            <a:ext cx="80200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모서리가 둥근 직사각형 33"/>
          <p:cNvSpPr/>
          <p:nvPr/>
        </p:nvSpPr>
        <p:spPr bwMode="auto">
          <a:xfrm>
            <a:off x="476414" y="5508021"/>
            <a:ext cx="7842086" cy="29291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1967620" y="2571900"/>
            <a:ext cx="3209252" cy="18265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13963" y="2496883"/>
            <a:ext cx="2348720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세션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클러스터링을</a:t>
            </a:r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 사용할 경우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17014" y="3451477"/>
            <a:ext cx="1008609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200" b="1" dirty="0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백업 </a:t>
            </a:r>
            <a:r>
              <a:rPr lang="ko-KR" altLang="en-US" sz="1200" b="1" dirty="0" err="1" smtClean="0">
                <a:solidFill>
                  <a:schemeClr val="bg2"/>
                </a:solidFill>
                <a:latin typeface="맑은 고딕" pitchFamily="50" charset="-127"/>
                <a:ea typeface="맑은 고딕" pitchFamily="50" charset="-127"/>
              </a:rPr>
              <a:t>서버명</a:t>
            </a:r>
            <a:endParaRPr lang="ko-KR" altLang="en-US" sz="1200" b="1" dirty="0">
              <a:solidFill>
                <a:schemeClr val="bg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EAECC"/>
            </a:gs>
            <a:gs pos="100000">
              <a:srgbClr val="7199BD"/>
            </a:gs>
          </a:gsLst>
          <a:lin ang="5400000" scaled="1"/>
        </a:gradFill>
        <a:ln w="2857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72000" tIns="3600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gradFill rotWithShape="1">
          <a:gsLst>
            <a:gs pos="0">
              <a:srgbClr val="8EAECC"/>
            </a:gs>
            <a:gs pos="100000">
              <a:srgbClr val="7199BD"/>
            </a:gs>
          </a:gsLst>
          <a:lin ang="5400000" scaled="1"/>
        </a:gradFill>
        <a:ln w="19050" cap="flat" cmpd="sng" algn="ctr">
          <a:solidFill>
            <a:schemeClr val="bg1">
              <a:lumMod val="75000"/>
            </a:schemeClr>
          </a:solidFill>
          <a:prstDash val="sysDash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60749</TotalTime>
  <Words>11768</Words>
  <Application>Microsoft Office PowerPoint</Application>
  <PresentationFormat>화면 슬라이드 쇼(4:3)</PresentationFormat>
  <Paragraphs>4313</Paragraphs>
  <Slides>128</Slides>
  <Notes>95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128</vt:i4>
      </vt:variant>
    </vt:vector>
  </HeadingPairs>
  <TitlesOfParts>
    <vt:vector size="139" baseType="lpstr">
      <vt:lpstr>굴림</vt:lpstr>
      <vt:lpstr>돋움</vt:lpstr>
      <vt:lpstr>맑은 고딕</vt:lpstr>
      <vt:lpstr>바탕</vt:lpstr>
      <vt:lpstr>-윤고딕140</vt:lpstr>
      <vt:lpstr>Arial</vt:lpstr>
      <vt:lpstr>Calibri</vt:lpstr>
      <vt:lpstr>Courier New</vt:lpstr>
      <vt:lpstr>Times New Roman</vt:lpstr>
      <vt:lpstr>Wingdings</vt:lpstr>
      <vt:lpstr>기본 디자인</vt:lpstr>
      <vt:lpstr>PowerPoint 프레젠테이션</vt:lpstr>
      <vt:lpstr>PowerPoint 프레젠테이션</vt:lpstr>
      <vt:lpstr>Ⅰ    JEUS</vt:lpstr>
      <vt:lpstr>1. JEUS7 특징</vt:lpstr>
      <vt:lpstr>What’s New? JEUS7</vt:lpstr>
      <vt:lpstr>PowerPoint 프레젠테이션</vt:lpstr>
      <vt:lpstr>JEUS6 VS JEUS7</vt:lpstr>
      <vt:lpstr>2. 구성요소</vt:lpstr>
      <vt:lpstr>Domain(1/2)</vt:lpstr>
      <vt:lpstr>Domain(2/2)</vt:lpstr>
      <vt:lpstr>Domain Administration Server(DAS)</vt:lpstr>
      <vt:lpstr>Managed Server(MS)</vt:lpstr>
      <vt:lpstr>Node Manager</vt:lpstr>
      <vt:lpstr>디렉터리 구조(1/2)</vt:lpstr>
      <vt:lpstr>디렉터리 구조(2/2)</vt:lpstr>
      <vt:lpstr>환경파일</vt:lpstr>
      <vt:lpstr>PowerPoint 프레젠테이션</vt:lpstr>
      <vt:lpstr>사용자 프로파일(1/2)</vt:lpstr>
      <vt:lpstr>사용자 프로파일(2/2)</vt:lpstr>
      <vt:lpstr>DAS 기동/종료</vt:lpstr>
      <vt:lpstr>NodeManager 기동/종료</vt:lpstr>
      <vt:lpstr>Managed Server 기동/종료(1/3)</vt:lpstr>
      <vt:lpstr>Managed Server 기동/종료(2/3)</vt:lpstr>
      <vt:lpstr>Managed Server 기동/종료(3/3)</vt:lpstr>
      <vt:lpstr>윈도우 서비스로 기동/종료</vt:lpstr>
      <vt:lpstr>4. 기본 환경 설정</vt:lpstr>
      <vt:lpstr>JEUS 관리 툴(1/2)</vt:lpstr>
      <vt:lpstr>JEUS 관리 툴(2/2)</vt:lpstr>
      <vt:lpstr>Node 설정(1/2)</vt:lpstr>
      <vt:lpstr>Node 설정(2/2)</vt:lpstr>
      <vt:lpstr>MS 설정(1/25)</vt:lpstr>
      <vt:lpstr>MS 설정(2/25)</vt:lpstr>
      <vt:lpstr>MS 설정(3/25)</vt:lpstr>
      <vt:lpstr>MS 설정(4/25)</vt:lpstr>
      <vt:lpstr>MS 설정(5/25)</vt:lpstr>
      <vt:lpstr>MS 설정(6/25)</vt:lpstr>
      <vt:lpstr>MS 설정(7/25)</vt:lpstr>
      <vt:lpstr>MS 설정(8/25)</vt:lpstr>
      <vt:lpstr>MS 설정(9/25)</vt:lpstr>
      <vt:lpstr>MS 설정(10/25)</vt:lpstr>
      <vt:lpstr>MS 설정(11/25)</vt:lpstr>
      <vt:lpstr>MS 설정(12/25)</vt:lpstr>
      <vt:lpstr>MS 설정(13/25)</vt:lpstr>
      <vt:lpstr>MS 설정(14/25)</vt:lpstr>
      <vt:lpstr>MS 설정(15/25)</vt:lpstr>
      <vt:lpstr>MS 설정(16/25)</vt:lpstr>
      <vt:lpstr>MS 설정(17/25)</vt:lpstr>
      <vt:lpstr>MS 설정(18/25)</vt:lpstr>
      <vt:lpstr>MS 설정(19/25)</vt:lpstr>
      <vt:lpstr>MS 설정(20/25)</vt:lpstr>
      <vt:lpstr>MS 설정(21/25)</vt:lpstr>
      <vt:lpstr>MS 설정(22/25)</vt:lpstr>
      <vt:lpstr>MS 설정(23/25)</vt:lpstr>
      <vt:lpstr>MS 설정(24/25)</vt:lpstr>
      <vt:lpstr>MS 설정(25/25)</vt:lpstr>
      <vt:lpstr>Cluster 설정(1/4)</vt:lpstr>
      <vt:lpstr>Cluster 설정(2/4)</vt:lpstr>
      <vt:lpstr>Cluster 설정(3/4)</vt:lpstr>
      <vt:lpstr>Cluster 설정(4/4)</vt:lpstr>
      <vt:lpstr>Application 설정(1/6)</vt:lpstr>
      <vt:lpstr>Application 설정(2/6)</vt:lpstr>
      <vt:lpstr>Application 설정(3/6)</vt:lpstr>
      <vt:lpstr>Application 설정(4/6)</vt:lpstr>
      <vt:lpstr>Application 설정(5/6)</vt:lpstr>
      <vt:lpstr>Application 설정(6/6)</vt:lpstr>
      <vt:lpstr>DataSource 설정(1/7)</vt:lpstr>
      <vt:lpstr>DataSource 설정(2/7)</vt:lpstr>
      <vt:lpstr>DataSource 설정(3/7)</vt:lpstr>
      <vt:lpstr>DataSource 설정(4/7)</vt:lpstr>
      <vt:lpstr>DataSource 설정(5/7)</vt:lpstr>
      <vt:lpstr>DataSource 설정(6/7)</vt:lpstr>
      <vt:lpstr>DataSource 설정(7/7)</vt:lpstr>
      <vt:lpstr>Session Clustering 설정(1/6)</vt:lpstr>
      <vt:lpstr>Session Clustering 설정(2/6)</vt:lpstr>
      <vt:lpstr>Session Clustering 설정(3/6)</vt:lpstr>
      <vt:lpstr>Session Clustering 설정(4/6)</vt:lpstr>
      <vt:lpstr>Session Clustering 설정(5/6)</vt:lpstr>
      <vt:lpstr>Session Clustering 설정(6/6)</vt:lpstr>
      <vt:lpstr>5. 로그 및 모니터링</vt:lpstr>
      <vt:lpstr>로그 디렉터리 및 종류(1/2)</vt:lpstr>
      <vt:lpstr>로그 디렉터리 및 종류(2/2)</vt:lpstr>
      <vt:lpstr>로거 포맷</vt:lpstr>
      <vt:lpstr>서버 모니터링(1/2)</vt:lpstr>
      <vt:lpstr>서버 모니터링(2/2)</vt:lpstr>
      <vt:lpstr>Thread 모니터링(1/5)</vt:lpstr>
      <vt:lpstr>Thread 모니터링(2/5)</vt:lpstr>
      <vt:lpstr>Thread 모니터링(3/5)</vt:lpstr>
      <vt:lpstr>Thread 모니터링(4/5)</vt:lpstr>
      <vt:lpstr>Thread 모니터링(5/5)</vt:lpstr>
      <vt:lpstr>메모리 모니터링(1/3)</vt:lpstr>
      <vt:lpstr>메모리 모니터링(2/3)</vt:lpstr>
      <vt:lpstr>메모리 모니터링(3/3)</vt:lpstr>
      <vt:lpstr>Connection Pool 모니터링(1/3)</vt:lpstr>
      <vt:lpstr>Connection Pool 모니터링(2/3)</vt:lpstr>
      <vt:lpstr>Connection Pool 모니터링(3/3)</vt:lpstr>
      <vt:lpstr>Application 모니터링(1/2)</vt:lpstr>
      <vt:lpstr>Application 모니터링(2/2)</vt:lpstr>
      <vt:lpstr>Session 모니터링(1/2)</vt:lpstr>
      <vt:lpstr>Session 모니터링(2/2)</vt:lpstr>
      <vt:lpstr>Ⅱ    WebtoB</vt:lpstr>
      <vt:lpstr>1    개요 및 기본환경</vt:lpstr>
      <vt:lpstr>WebtoB 기능</vt:lpstr>
      <vt:lpstr>WebtoB 관리 툴</vt:lpstr>
      <vt:lpstr>WebtoB install</vt:lpstr>
      <vt:lpstr>WebtoB engine start/stop</vt:lpstr>
      <vt:lpstr>2    WebtoB 운영 및 관리 지침</vt:lpstr>
      <vt:lpstr>WebtoB 환경파일</vt:lpstr>
      <vt:lpstr>WebtoB port 설정(1)</vt:lpstr>
      <vt:lpstr>WebtoB port 설정(2)</vt:lpstr>
      <vt:lpstr>Virtual Host – 도메인/포트 추가</vt:lpstr>
      <vt:lpstr>WebtoB Logging 설정(1)</vt:lpstr>
      <vt:lpstr>WebtoB Logging 설정(2)</vt:lpstr>
      <vt:lpstr>WebtoB Logging 설정(3)</vt:lpstr>
      <vt:lpstr>UTF-8 한국어 encoding</vt:lpstr>
      <vt:lpstr>WebtoB error page 설정</vt:lpstr>
      <vt:lpstr>SERVER process와 Thread pool(1)</vt:lpstr>
      <vt:lpstr>SERVER process와 Thread pool(2)</vt:lpstr>
      <vt:lpstr>SERVER process와 Thread pool(3)</vt:lpstr>
      <vt:lpstr>SERVER process와 Thread pool(4)</vt:lpstr>
      <vt:lpstr>클라이언트 접속 제한</vt:lpstr>
      <vt:lpstr>SSL 보안</vt:lpstr>
      <vt:lpstr>KeepAlive 및 Timeout</vt:lpstr>
      <vt:lpstr>ServerTokens</vt:lpstr>
      <vt:lpstr>3    로그 및 장애 처리</vt:lpstr>
      <vt:lpstr>WebtoB 로그 종류와 위치</vt:lpstr>
      <vt:lpstr>WebtoB 장애처리</vt:lpstr>
      <vt:lpstr>WebtoB 장애처리</vt:lpstr>
      <vt:lpstr>WebtoB 장애 처리</vt:lpstr>
    </vt:vector>
  </TitlesOfParts>
  <Manager>.</Manager>
  <Company>TmaxSoft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컨설팅사업본부 운영방안</dc:title>
  <dc:creator>TmaxSoft 컨설팅사업본부</dc:creator>
  <cp:lastModifiedBy>iristech</cp:lastModifiedBy>
  <cp:revision>5994</cp:revision>
  <dcterms:created xsi:type="dcterms:W3CDTF">2005-09-06T03:54:13Z</dcterms:created>
  <dcterms:modified xsi:type="dcterms:W3CDTF">2016-12-11T07:56:34Z</dcterms:modified>
</cp:coreProperties>
</file>