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5"/>
  </p:notesMasterIdLst>
  <p:sldIdLst>
    <p:sldId id="379" r:id="rId2"/>
    <p:sldId id="890" r:id="rId3"/>
    <p:sldId id="845" r:id="rId4"/>
    <p:sldId id="888" r:id="rId5"/>
    <p:sldId id="889" r:id="rId6"/>
    <p:sldId id="757" r:id="rId7"/>
    <p:sldId id="758" r:id="rId8"/>
    <p:sldId id="759" r:id="rId9"/>
    <p:sldId id="760" r:id="rId10"/>
    <p:sldId id="761" r:id="rId11"/>
    <p:sldId id="762" r:id="rId12"/>
    <p:sldId id="767" r:id="rId13"/>
    <p:sldId id="768" r:id="rId14"/>
    <p:sldId id="769" r:id="rId15"/>
    <p:sldId id="775" r:id="rId16"/>
    <p:sldId id="765" r:id="rId17"/>
    <p:sldId id="764" r:id="rId18"/>
    <p:sldId id="770" r:id="rId19"/>
    <p:sldId id="772" r:id="rId20"/>
    <p:sldId id="781" r:id="rId21"/>
    <p:sldId id="773" r:id="rId22"/>
    <p:sldId id="774" r:id="rId23"/>
    <p:sldId id="788" r:id="rId24"/>
    <p:sldId id="789" r:id="rId25"/>
    <p:sldId id="790" r:id="rId26"/>
    <p:sldId id="787" r:id="rId27"/>
    <p:sldId id="855" r:id="rId28"/>
    <p:sldId id="794" r:id="rId29"/>
    <p:sldId id="793" r:id="rId30"/>
    <p:sldId id="854" r:id="rId31"/>
    <p:sldId id="864" r:id="rId32"/>
    <p:sldId id="865" r:id="rId33"/>
    <p:sldId id="867" r:id="rId34"/>
    <p:sldId id="874" r:id="rId35"/>
    <p:sldId id="866" r:id="rId36"/>
    <p:sldId id="860" r:id="rId37"/>
    <p:sldId id="877" r:id="rId38"/>
    <p:sldId id="880" r:id="rId39"/>
    <p:sldId id="884" r:id="rId40"/>
    <p:sldId id="885" r:id="rId41"/>
    <p:sldId id="886" r:id="rId42"/>
    <p:sldId id="887" r:id="rId43"/>
    <p:sldId id="838" r:id="rId44"/>
    <p:sldId id="883" r:id="rId45"/>
    <p:sldId id="837" r:id="rId46"/>
    <p:sldId id="840" r:id="rId47"/>
    <p:sldId id="847" r:id="rId48"/>
    <p:sldId id="846" r:id="rId49"/>
    <p:sldId id="878" r:id="rId50"/>
    <p:sldId id="848" r:id="rId51"/>
    <p:sldId id="912" r:id="rId52"/>
    <p:sldId id="895" r:id="rId53"/>
    <p:sldId id="897" r:id="rId54"/>
    <p:sldId id="904" r:id="rId55"/>
    <p:sldId id="898" r:id="rId56"/>
    <p:sldId id="900" r:id="rId57"/>
    <p:sldId id="899" r:id="rId58"/>
    <p:sldId id="892" r:id="rId59"/>
    <p:sldId id="901" r:id="rId60"/>
    <p:sldId id="902" r:id="rId61"/>
    <p:sldId id="903" r:id="rId62"/>
    <p:sldId id="893" r:id="rId63"/>
    <p:sldId id="894" r:id="rId64"/>
  </p:sldIdLst>
  <p:sldSz cx="10693400" cy="7561263"/>
  <p:notesSz cx="6797675" cy="9926638"/>
  <p:embeddedFontLst>
    <p:embeddedFont>
      <p:font typeface="Webdings" panose="05030102010509060703" pitchFamily="18" charset="2"/>
      <p:regular r:id="rId66"/>
    </p:embeddedFont>
    <p:embeddedFont>
      <p:font typeface="-웹윤고딕130" panose="02030504000101010101" pitchFamily="18" charset="-127"/>
      <p:regular r:id="rId67"/>
    </p:embeddedFont>
    <p:embeddedFont>
      <p:font typeface="Segoe UI" panose="020B0502040204020203" pitchFamily="34" charset="0"/>
      <p:regular r:id="rId68"/>
      <p:bold r:id="rId69"/>
      <p:italic r:id="rId70"/>
      <p:boldItalic r:id="rId71"/>
    </p:embeddedFont>
    <p:embeddedFont>
      <p:font typeface="-윤고딕330" panose="02030504000101010101" pitchFamily="18" charset="-127"/>
      <p:regular r:id="rId72"/>
    </p:embeddedFont>
    <p:embeddedFont>
      <p:font typeface="나눔고딕 ExtraBold" panose="020B0600000101010101" charset="-127"/>
      <p:bold r:id="rId73"/>
    </p:embeddedFont>
    <p:embeddedFont>
      <p:font typeface="HY견고딕" panose="02030600000101010101" pitchFamily="18" charset="-127"/>
      <p:regular r:id="rId74"/>
    </p:embeddedFont>
    <p:embeddedFont>
      <p:font typeface="-웹윤고딕140" panose="02030504000101010101" pitchFamily="18" charset="-127"/>
      <p:regular r:id="rId75"/>
    </p:embeddedFont>
    <p:embeddedFont>
      <p:font typeface="08서울남산체 B" panose="02020603020101020101" pitchFamily="18" charset="-127"/>
      <p:regular r:id="rId76"/>
    </p:embeddedFont>
    <p:embeddedFont>
      <p:font typeface="나눔고딕" panose="020B0600000101010101" charset="-127"/>
      <p:regular r:id="rId77"/>
      <p:bold r:id="rId78"/>
    </p:embeddedFont>
    <p:embeddedFont>
      <p:font typeface="맑은 고딕" panose="020B0503020000020004" pitchFamily="50" charset="-127"/>
      <p:regular r:id="rId79"/>
      <p:bold r:id="rId80"/>
    </p:embeddedFont>
    <p:embeddedFont>
      <p:font typeface="Trebuchet MS" panose="020B0603020202020204" pitchFamily="34" charset="0"/>
      <p:regular r:id="rId81"/>
      <p:bold r:id="rId82"/>
      <p:italic r:id="rId83"/>
      <p:boldItalic r:id="rId84"/>
    </p:embeddedFont>
    <p:embeddedFont>
      <p:font typeface="-웹윤고딕120" panose="02030504000101010101" pitchFamily="18" charset="-127"/>
      <p:regular r:id="rId85"/>
    </p:embeddedFont>
    <p:embeddedFont>
      <p:font typeface="Tahoma" panose="020B0604030504040204" pitchFamily="34" charset="0"/>
      <p:regular r:id="rId86"/>
      <p:bold r:id="rId87"/>
    </p:embeddedFont>
  </p:embeddedFontLst>
  <p:defaultTextStyle>
    <a:defPPr>
      <a:defRPr lang="ko-KR"/>
    </a:defPPr>
    <a:lvl1pPr algn="l" defTabSz="1042988" rtl="0" fontAlgn="base" latinLnBrk="1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1pPr>
    <a:lvl2pPr marL="520700" indent="-63500" algn="l" defTabSz="1042988" rtl="0" fontAlgn="base" latinLnBrk="1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2pPr>
    <a:lvl3pPr marL="1042988" indent="-128588" algn="l" defTabSz="1042988" rtl="0" fontAlgn="base" latinLnBrk="1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3pPr>
    <a:lvl4pPr marL="1563688" indent="-192088" algn="l" defTabSz="1042988" rtl="0" fontAlgn="base" latinLnBrk="1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4pPr>
    <a:lvl5pPr marL="2085975" indent="-257175" algn="l" defTabSz="1042988" rtl="0" fontAlgn="base" latinLnBrk="1">
      <a:spcBef>
        <a:spcPct val="0"/>
      </a:spcBef>
      <a:spcAft>
        <a:spcPct val="0"/>
      </a:spcAft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100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1FA"/>
    <a:srgbClr val="1385CC"/>
    <a:srgbClr val="F8AB8C"/>
    <a:srgbClr val="0062A9"/>
    <a:srgbClr val="4F81BD"/>
    <a:srgbClr val="095DA3"/>
    <a:srgbClr val="E7F9FF"/>
    <a:srgbClr val="B3E2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72" autoAdjust="0"/>
    <p:restoredTop sz="97532" autoAdjust="0"/>
  </p:normalViewPr>
  <p:slideViewPr>
    <p:cSldViewPr>
      <p:cViewPr>
        <p:scale>
          <a:sx n="100" d="100"/>
          <a:sy n="100" d="100"/>
        </p:scale>
        <p:origin x="-1524" y="-270"/>
      </p:cViewPr>
      <p:guideLst>
        <p:guide orient="horz" pos="2381"/>
        <p:guide orient="horz" pos="4423"/>
        <p:guide orient="horz" pos="1247"/>
        <p:guide orient="horz" pos="1292"/>
        <p:guide pos="329"/>
        <p:guide pos="6407"/>
        <p:guide pos="3277"/>
        <p:guide pos="4048"/>
        <p:guide pos="67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76" Type="http://schemas.openxmlformats.org/officeDocument/2006/relationships/font" Target="fonts/font11.fntdata"/><Relationship Id="rId84" Type="http://schemas.openxmlformats.org/officeDocument/2006/relationships/font" Target="fonts/font19.fntdata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87" Type="http://schemas.openxmlformats.org/officeDocument/2006/relationships/font" Target="fonts/font22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17.fntdata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font" Target="fonts/font2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font" Target="fonts/font18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86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05" tIns="45703" rIns="91405" bIns="45703" rtlCol="0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kumimoji="0"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05" tIns="45703" rIns="91405" bIns="45703" rtlCol="0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EA4656F-DDE0-4EC2-9C66-858DDA519C77}" type="datetimeFigureOut">
              <a:rPr lang="ko-KR" altLang="en-US"/>
              <a:pPr>
                <a:defRPr/>
              </a:pPr>
              <a:t>2015-11-05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5" tIns="45703" rIns="91405" bIns="45703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05" tIns="45703" rIns="91405" bIns="45703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05" tIns="45703" rIns="91405" bIns="45703" rtlCol="0" anchor="b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kumimoji="0"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05" tIns="45703" rIns="91405" bIns="45703" rtlCol="0" anchor="b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B0AB0AE4-DBD6-4E75-BDCA-3EACB4766E2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4010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AB0AE4-DBD6-4E75-BDCA-3EACB4766E24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9144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AB0AE4-DBD6-4E75-BDCA-3EACB4766E24}" type="slidenum">
              <a:rPr lang="ko-KR" altLang="en-US" smtClean="0"/>
              <a:pPr>
                <a:defRPr/>
              </a:pPr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945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모서리가 둥근 직사각형 2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해운항만물류 통합정보망 구축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(1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단계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)  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월간보고</a:t>
            </a:r>
            <a:endParaRPr kumimoji="0" lang="ko-KR" altLang="en-US" sz="1100" dirty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D42B779F-E6EC-4090-B6B6-D84B1F72C78D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754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모서리가 둥근 직사각형 2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해운항만물류 통합정보망 구축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(1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단계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)  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월간보고</a:t>
            </a:r>
            <a:endParaRPr kumimoji="0" lang="ko-KR" altLang="en-US" sz="1100" dirty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D97A8550-B6CE-4773-9DF3-46836B6B869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836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모서리가 둥근 직사각형 2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해운항만물류 통합정보망 구축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(1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단계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)  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월간보고</a:t>
            </a:r>
            <a:endParaRPr kumimoji="0" lang="ko-KR" altLang="en-US" sz="1100" dirty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0AACCB33-884E-4028-94CB-F7E5FC52A7A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4144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모서리가 둥근 직사각형 2"/>
          <p:cNvSpPr/>
          <p:nvPr userDrawn="1"/>
        </p:nvSpPr>
        <p:spPr>
          <a:xfrm>
            <a:off x="517197" y="444858"/>
            <a:ext cx="3245327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해운항만물류 통합정보망 구축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(1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단계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)  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월간보고</a:t>
            </a:r>
            <a:endParaRPr kumimoji="0" lang="ko-KR" altLang="en-US" sz="1100" dirty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B521FB4D-B63A-4501-9E94-A1D0FE67FE9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0270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모서리가 둥근 직사각형 2"/>
          <p:cNvSpPr/>
          <p:nvPr userDrawn="1"/>
        </p:nvSpPr>
        <p:spPr>
          <a:xfrm>
            <a:off x="517197" y="444858"/>
            <a:ext cx="3461351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해운항만물류 통합정보망 구축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(1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단계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)  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월간보고</a:t>
            </a:r>
            <a:endParaRPr kumimoji="0" lang="ko-KR" altLang="en-US" sz="1100" dirty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506A129E-15E7-4FE5-AE8D-B0127C645ECD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9685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모서리가 둥근 직사각형 2"/>
          <p:cNvSpPr/>
          <p:nvPr userDrawn="1"/>
        </p:nvSpPr>
        <p:spPr>
          <a:xfrm>
            <a:off x="517197" y="444858"/>
            <a:ext cx="3461351" cy="239429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해운항만물류 통합정보망 구축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(1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단계</a:t>
            </a:r>
            <a:r>
              <a:rPr kumimoji="0" lang="en-US" altLang="ko-KR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)  </a:t>
            </a:r>
            <a:r>
              <a:rPr kumimoji="0" lang="ko-KR" altLang="en-US" sz="1100" dirty="0">
                <a:solidFill>
                  <a:srgbClr val="0067B1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월간보고</a:t>
            </a:r>
            <a:endParaRPr kumimoji="0" lang="ko-KR" altLang="en-US" sz="1100" dirty="0">
              <a:solidFill>
                <a:srgbClr val="53B5FF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9A9E1305-472D-4269-A5B5-B2A3555AD7D6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6437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슬라이드 번호 개체 틀 5"/>
          <p:cNvSpPr>
            <a:spLocks noGrp="1"/>
          </p:cNvSpPr>
          <p:nvPr>
            <p:ph type="sldNum" sz="quarter" idx="10"/>
          </p:nvPr>
        </p:nvSpPr>
        <p:spPr>
          <a:xfrm>
            <a:off x="4975225" y="7164388"/>
            <a:ext cx="742950" cy="236537"/>
          </a:xfrm>
        </p:spPr>
        <p:txBody>
          <a:bodyPr lIns="91440" tIns="45720" rIns="91440" bIns="45720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 b="1" smtClean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>
              <a:defRPr/>
            </a:pPr>
            <a:fld id="{1661AF82-776A-4045-A657-A7F213BCC157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978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64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534988" y="303213"/>
            <a:ext cx="9623425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534988" y="1763713"/>
            <a:ext cx="9623425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4306" tIns="52153" rIns="104306" bIns="52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 defTabSz="1043056" fontAlgn="auto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550CBC1-2177-457A-8B83-E456948EA498}" type="datetimeFigureOut">
              <a:rPr lang="ko-KR" altLang="en-US"/>
              <a:pPr>
                <a:defRPr/>
              </a:pPr>
              <a:t>2015-11-05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 defTabSz="1043056" fontAlgn="auto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 defTabSz="1043056" fontAlgn="auto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CE32F3-948E-4D80-8840-8C043AED7C21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8" name="슬라이드 번호 개체 틀 5"/>
          <p:cNvSpPr txBox="1">
            <a:spLocks/>
          </p:cNvSpPr>
          <p:nvPr/>
        </p:nvSpPr>
        <p:spPr>
          <a:xfrm>
            <a:off x="4975225" y="7164388"/>
            <a:ext cx="742950" cy="236537"/>
          </a:xfrm>
          <a:prstGeom prst="rect">
            <a:avLst/>
          </a:prstGeom>
        </p:spPr>
        <p:txBody>
          <a:bodyPr anchor="ctr"/>
          <a:lstStyle>
            <a:defPPr>
              <a:defRPr lang="ko-KR"/>
            </a:defPPr>
            <a:lvl1pPr marL="0" algn="ctr" defTabSz="1043056" rtl="0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1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7F8BCCF-D544-4677-89A3-C8E64BC08144}" type="slidenum">
              <a:rPr lang="ko-KR" altLang="en-US" smtClean="0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</p:sldLayoutIdLst>
  <p:txStyles>
    <p:titleStyle>
      <a:lvl1pPr algn="ctr" defTabSz="1042988" rtl="0" fontAlgn="base" latinLnBrk="1">
        <a:spcBef>
          <a:spcPct val="0"/>
        </a:spcBef>
        <a:spcAft>
          <a:spcPct val="0"/>
        </a:spcAft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defTabSz="1042988" rtl="0" fontAlgn="base" latinLnBrk="1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90525" indent="-390525" algn="l" defTabSz="1042988" rtl="0" fontAlgn="base" latinLnBrk="1">
        <a:spcBef>
          <a:spcPct val="20000"/>
        </a:spcBef>
        <a:spcAft>
          <a:spcPct val="0"/>
        </a:spcAft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6138" indent="-325438" algn="l" defTabSz="1042988" rtl="0" fontAlgn="base" latinLnBrk="1">
        <a:spcBef>
          <a:spcPct val="20000"/>
        </a:spcBef>
        <a:spcAft>
          <a:spcPct val="0"/>
        </a:spcAft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338" indent="-260350" algn="l" defTabSz="1042988" rtl="0" fontAlgn="base" latinLnBrk="1">
        <a:spcBef>
          <a:spcPct val="20000"/>
        </a:spcBef>
        <a:spcAft>
          <a:spcPct val="0"/>
        </a:spcAft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038" indent="-260350" algn="l" defTabSz="1042988" rtl="0" fontAlgn="base" latinLnBrk="1">
        <a:spcBef>
          <a:spcPct val="20000"/>
        </a:spcBef>
        <a:spcAft>
          <a:spcPct val="0"/>
        </a:spcAft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325" indent="-260350" algn="l" defTabSz="1042988" rtl="0" fontAlgn="base" latinLnBrk="1">
        <a:spcBef>
          <a:spcPct val="20000"/>
        </a:spcBef>
        <a:spcAft>
          <a:spcPct val="0"/>
        </a:spcAft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1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1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4.png"/><Relationship Id="rId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4.png"/><Relationship Id="rId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yeosu.mof.go.kr/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usanpa.com/" TargetMode="External"/><Relationship Id="rId4" Type="http://schemas.openxmlformats.org/officeDocument/2006/relationships/hyperlink" Target="http://portbusan.go.kr/index.do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hyperlink" Target="http://www.clker.com/clipart-white-pointer.html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34.png"/><Relationship Id="rId12" Type="http://schemas.openxmlformats.org/officeDocument/2006/relationships/image" Target="../media/image37.jpeg"/><Relationship Id="rId2" Type="http://schemas.openxmlformats.org/officeDocument/2006/relationships/image" Target="../media/image17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image" Target="../media/image23.png"/><Relationship Id="rId9" Type="http://schemas.openxmlformats.org/officeDocument/2006/relationships/image" Target="../media/image36.png"/><Relationship Id="rId1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8.png"/><Relationship Id="rId7" Type="http://schemas.openxmlformats.org/officeDocument/2006/relationships/image" Target="../media/image4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png"/><Relationship Id="rId18" Type="http://schemas.openxmlformats.org/officeDocument/2006/relationships/image" Target="../media/image46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17" Type="http://schemas.openxmlformats.org/officeDocument/2006/relationships/image" Target="../media/image45.png"/><Relationship Id="rId2" Type="http://schemas.openxmlformats.org/officeDocument/2006/relationships/image" Target="../media/image12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42.png"/><Relationship Id="rId5" Type="http://schemas.openxmlformats.org/officeDocument/2006/relationships/image" Target="../media/image18.png"/><Relationship Id="rId15" Type="http://schemas.openxmlformats.org/officeDocument/2006/relationships/image" Target="../media/image20.pn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" Type="http://schemas.openxmlformats.org/officeDocument/2006/relationships/image" Target="../media/image12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42.png"/><Relationship Id="rId5" Type="http://schemas.openxmlformats.org/officeDocument/2006/relationships/image" Target="../media/image18.png"/><Relationship Id="rId15" Type="http://schemas.openxmlformats.org/officeDocument/2006/relationships/image" Target="../media/image20.pn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Relationship Id="rId1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hyperlink" Target="http://www.clker.com/clipart-white-pointer.html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35.png"/><Relationship Id="rId12" Type="http://schemas.openxmlformats.org/officeDocument/2006/relationships/image" Target="../media/image37.jpeg"/><Relationship Id="rId2" Type="http://schemas.openxmlformats.org/officeDocument/2006/relationships/image" Target="../media/image17.pn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13.png"/><Relationship Id="rId5" Type="http://schemas.openxmlformats.org/officeDocument/2006/relationships/image" Target="../media/image15.png"/><Relationship Id="rId15" Type="http://schemas.openxmlformats.org/officeDocument/2006/relationships/image" Target="../media/image7.png"/><Relationship Id="rId10" Type="http://schemas.openxmlformats.org/officeDocument/2006/relationships/image" Target="../media/image33.png"/><Relationship Id="rId4" Type="http://schemas.openxmlformats.org/officeDocument/2006/relationships/image" Target="../media/image23.png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1.png"/><Relationship Id="rId3" Type="http://schemas.openxmlformats.org/officeDocument/2006/relationships/image" Target="../media/image18.png"/><Relationship Id="rId7" Type="http://schemas.openxmlformats.org/officeDocument/2006/relationships/image" Target="../media/image34.png"/><Relationship Id="rId12" Type="http://schemas.openxmlformats.org/officeDocument/2006/relationships/hyperlink" Target="http://www.clker.com/clipart-white-pointer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49.png"/><Relationship Id="rId5" Type="http://schemas.openxmlformats.org/officeDocument/2006/relationships/image" Target="../media/image15.png"/><Relationship Id="rId10" Type="http://schemas.openxmlformats.org/officeDocument/2006/relationships/image" Target="../media/image13.png"/><Relationship Id="rId4" Type="http://schemas.openxmlformats.org/officeDocument/2006/relationships/image" Target="../media/image23.png"/><Relationship Id="rId9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6.png"/><Relationship Id="rId3" Type="http://schemas.openxmlformats.org/officeDocument/2006/relationships/image" Target="../media/image47.png"/><Relationship Id="rId7" Type="http://schemas.openxmlformats.org/officeDocument/2006/relationships/image" Target="../media/image52.png"/><Relationship Id="rId12" Type="http://schemas.microsoft.com/office/2007/relationships/hdphoto" Target="../media/hdphoto2.wdp"/><Relationship Id="rId2" Type="http://schemas.openxmlformats.org/officeDocument/2006/relationships/image" Target="../media/image12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5" Type="http://schemas.openxmlformats.org/officeDocument/2006/relationships/image" Target="../media/image58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1.png"/><Relationship Id="rId7" Type="http://schemas.openxmlformats.org/officeDocument/2006/relationships/image" Target="../media/image1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lker.com/clipart-white-pointer.html" TargetMode="External"/><Relationship Id="rId5" Type="http://schemas.openxmlformats.org/officeDocument/2006/relationships/image" Target="../media/image54.png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61.png"/><Relationship Id="rId3" Type="http://schemas.openxmlformats.org/officeDocument/2006/relationships/image" Target="../media/image18.png"/><Relationship Id="rId7" Type="http://schemas.openxmlformats.org/officeDocument/2006/relationships/image" Target="../media/image35.png"/><Relationship Id="rId12" Type="http://schemas.openxmlformats.org/officeDocument/2006/relationships/image" Target="../media/image37.jpeg"/><Relationship Id="rId2" Type="http://schemas.openxmlformats.org/officeDocument/2006/relationships/image" Target="../media/image17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6.png"/><Relationship Id="rId5" Type="http://schemas.openxmlformats.org/officeDocument/2006/relationships/image" Target="../media/image33.png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23.png"/><Relationship Id="rId9" Type="http://schemas.openxmlformats.org/officeDocument/2006/relationships/image" Target="../media/image47.png"/><Relationship Id="rId14" Type="http://schemas.openxmlformats.org/officeDocument/2006/relationships/image" Target="../media/image6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5.png"/><Relationship Id="rId7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microsoft.com/office/2007/relationships/hdphoto" Target="../media/hdphoto2.wdp"/><Relationship Id="rId10" Type="http://schemas.openxmlformats.org/officeDocument/2006/relationships/image" Target="../media/image52.png"/><Relationship Id="rId4" Type="http://schemas.openxmlformats.org/officeDocument/2006/relationships/image" Target="../media/image55.png"/><Relationship Id="rId9" Type="http://schemas.microsoft.com/office/2007/relationships/hdphoto" Target="../media/hdphoto3.wdp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clker.com/clipart-white-pointer.html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61.png"/><Relationship Id="rId3" Type="http://schemas.openxmlformats.org/officeDocument/2006/relationships/image" Target="../media/image18.png"/><Relationship Id="rId7" Type="http://schemas.openxmlformats.org/officeDocument/2006/relationships/image" Target="../media/image35.png"/><Relationship Id="rId12" Type="http://schemas.openxmlformats.org/officeDocument/2006/relationships/image" Target="../media/image37.jpeg"/><Relationship Id="rId2" Type="http://schemas.openxmlformats.org/officeDocument/2006/relationships/image" Target="../media/image17.png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6.png"/><Relationship Id="rId5" Type="http://schemas.openxmlformats.org/officeDocument/2006/relationships/image" Target="../media/image33.png"/><Relationship Id="rId1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23.png"/><Relationship Id="rId9" Type="http://schemas.openxmlformats.org/officeDocument/2006/relationships/image" Target="../media/image47.png"/><Relationship Id="rId14" Type="http://schemas.openxmlformats.org/officeDocument/2006/relationships/image" Target="../media/image6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hyperlink" Target="http://www.clker.com/clipart-white-pointer.html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png"/><Relationship Id="rId7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png"/><Relationship Id="rId7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6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png"/><Relationship Id="rId7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4.png"/><Relationship Id="rId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17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13.png"/><Relationship Id="rId5" Type="http://schemas.openxmlformats.org/officeDocument/2006/relationships/image" Target="../media/image17.png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22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950"/>
            <a:ext cx="10693400" cy="766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5210" y="2539333"/>
            <a:ext cx="3328603" cy="30008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350" spc="-150" dirty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해운항만물류 통합정보망 구축 </a:t>
            </a:r>
            <a:r>
              <a:rPr kumimoji="0" lang="en-US" altLang="ko-KR" sz="1350" spc="-150" dirty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(1</a:t>
            </a:r>
            <a:r>
              <a:rPr kumimoji="0" lang="ko-KR" altLang="en-US" sz="1350" spc="-150" dirty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단계</a:t>
            </a:r>
            <a:r>
              <a:rPr kumimoji="0" lang="en-US" altLang="ko-KR" sz="1350" spc="-150" dirty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)  </a:t>
            </a:r>
            <a:r>
              <a:rPr kumimoji="0" lang="ko-KR" altLang="en-US" sz="1350" spc="-150" dirty="0">
                <a:solidFill>
                  <a:schemeClr val="bg1"/>
                </a:solidFill>
                <a:latin typeface="08서울남산체 B" pitchFamily="18" charset="-127"/>
                <a:ea typeface="08서울남산체 B" pitchFamily="18" charset="-127"/>
              </a:rPr>
              <a:t>주간보고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01220" y="1908423"/>
            <a:ext cx="5498008" cy="403806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spc="-100" dirty="0">
                <a:solidFill>
                  <a:srgbClr val="095DA3"/>
                </a:solidFill>
                <a:latin typeface="-웹윤고딕140" pitchFamily="18" charset="-127"/>
                <a:ea typeface="-웹윤고딕140" pitchFamily="18" charset="-127"/>
              </a:rPr>
              <a:t>PC</a:t>
            </a:r>
            <a:r>
              <a:rPr kumimoji="0" lang="ko-KR" altLang="en-US" sz="2800" spc="-100" dirty="0">
                <a:solidFill>
                  <a:srgbClr val="095DA3"/>
                </a:solidFill>
                <a:latin typeface="-웹윤고딕140" pitchFamily="18" charset="-127"/>
                <a:ea typeface="-웹윤고딕140" pitchFamily="18" charset="-127"/>
              </a:rPr>
              <a:t>메인 화면설계</a:t>
            </a:r>
          </a:p>
        </p:txBody>
      </p:sp>
      <p:grpSp>
        <p:nvGrpSpPr>
          <p:cNvPr id="10245" name="그룹 10"/>
          <p:cNvGrpSpPr>
            <a:grpSpLocks/>
          </p:cNvGrpSpPr>
          <p:nvPr/>
        </p:nvGrpSpPr>
        <p:grpSpPr bwMode="auto">
          <a:xfrm>
            <a:off x="1703388" y="2081213"/>
            <a:ext cx="1050925" cy="117475"/>
            <a:chOff x="1560561" y="1188343"/>
            <a:chExt cx="1051371" cy="118048"/>
          </a:xfrm>
        </p:grpSpPr>
        <p:sp>
          <p:nvSpPr>
            <p:cNvPr id="12" name="타원 11"/>
            <p:cNvSpPr/>
            <p:nvPr/>
          </p:nvSpPr>
          <p:spPr>
            <a:xfrm>
              <a:off x="2495995" y="1191533"/>
              <a:ext cx="115937" cy="1148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13" name="타원 12"/>
            <p:cNvSpPr/>
            <p:nvPr/>
          </p:nvSpPr>
          <p:spPr>
            <a:xfrm>
              <a:off x="2021131" y="1188343"/>
              <a:ext cx="115936" cy="11485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14" name="타원 13"/>
            <p:cNvSpPr/>
            <p:nvPr/>
          </p:nvSpPr>
          <p:spPr>
            <a:xfrm>
              <a:off x="1560561" y="1188343"/>
              <a:ext cx="115936" cy="114858"/>
            </a:xfrm>
            <a:prstGeom prst="ellipse">
              <a:avLst/>
            </a:prstGeom>
            <a:noFill/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755650" y="3906838"/>
            <a:ext cx="7813675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5367" name="그림 2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8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15454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15455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15369" name="Picture 2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15372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15453" name="그림 19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15374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5375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5376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/>
          <p:cNvSpPr/>
          <p:nvPr/>
        </p:nvSpPr>
        <p:spPr>
          <a:xfrm>
            <a:off x="8162925" y="4268788"/>
            <a:ext cx="217488" cy="2079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76313" y="4278313"/>
            <a:ext cx="215900" cy="20637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sp>
        <p:nvSpPr>
          <p:cNvPr id="38" name="타원 37"/>
          <p:cNvSpPr/>
          <p:nvPr/>
        </p:nvSpPr>
        <p:spPr>
          <a:xfrm>
            <a:off x="23495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  <a:endParaRPr kumimoji="0" lang="en-US" altLang="ko-KR" sz="1100" b="1" dirty="0">
              <a:solidFill>
                <a:srgbClr val="1385CC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준비</a:t>
            </a:r>
          </a:p>
        </p:txBody>
      </p:sp>
      <p:sp>
        <p:nvSpPr>
          <p:cNvPr id="39" name="타원 38"/>
          <p:cNvSpPr/>
          <p:nvPr/>
        </p:nvSpPr>
        <p:spPr>
          <a:xfrm>
            <a:off x="3303588" y="2936875"/>
            <a:ext cx="795337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</a:p>
        </p:txBody>
      </p:sp>
      <p:sp>
        <p:nvSpPr>
          <p:cNvPr id="40" name="타원 39"/>
          <p:cNvSpPr/>
          <p:nvPr/>
        </p:nvSpPr>
        <p:spPr>
          <a:xfrm>
            <a:off x="42037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접안</a:t>
            </a:r>
          </a:p>
        </p:txBody>
      </p:sp>
      <p:sp>
        <p:nvSpPr>
          <p:cNvPr id="41" name="타원 40"/>
          <p:cNvSpPr/>
          <p:nvPr/>
        </p:nvSpPr>
        <p:spPr>
          <a:xfrm>
            <a:off x="5105400" y="2916238"/>
            <a:ext cx="795338" cy="749300"/>
          </a:xfrm>
          <a:prstGeom prst="ellipse">
            <a:avLst/>
          </a:prstGeom>
          <a:solidFill>
            <a:srgbClr val="0083CB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하역</a:t>
            </a:r>
          </a:p>
        </p:txBody>
      </p:sp>
      <p:pic>
        <p:nvPicPr>
          <p:cNvPr id="1538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직선 연결선 42"/>
          <p:cNvCxnSpPr/>
          <p:nvPr/>
        </p:nvCxnSpPr>
        <p:spPr>
          <a:xfrm flipV="1">
            <a:off x="755650" y="4895850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6048375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출항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539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6462713"/>
            <a:ext cx="6589713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9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4986338"/>
            <a:ext cx="2525713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95" name="그룹 60"/>
          <p:cNvGrpSpPr>
            <a:grpSpLocks/>
          </p:cNvGrpSpPr>
          <p:nvPr/>
        </p:nvGrpSpPr>
        <p:grpSpPr bwMode="auto">
          <a:xfrm>
            <a:off x="6869113" y="4978400"/>
            <a:ext cx="1643062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3585" y="5901988"/>
              <a:ext cx="878891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755650" y="6435725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98976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98976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15400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15445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5402" name="그룹 86"/>
          <p:cNvGrpSpPr>
            <a:grpSpLocks/>
          </p:cNvGrpSpPr>
          <p:nvPr/>
        </p:nvGrpSpPr>
        <p:grpSpPr bwMode="auto">
          <a:xfrm>
            <a:off x="890588" y="5426075"/>
            <a:ext cx="3187700" cy="876300"/>
            <a:chOff x="3467984" y="5635814"/>
            <a:chExt cx="3187450" cy="876373"/>
          </a:xfrm>
        </p:grpSpPr>
        <p:sp>
          <p:nvSpPr>
            <p:cNvPr id="88" name="직사각형 87"/>
            <p:cNvSpPr/>
            <p:nvPr/>
          </p:nvSpPr>
          <p:spPr>
            <a:xfrm>
              <a:off x="3471159" y="5635814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5836348" y="5635814"/>
              <a:ext cx="81749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3472746" y="5845381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5837935" y="5845381"/>
              <a:ext cx="817499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3471159" y="6058124"/>
              <a:ext cx="206358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5836348" y="6058124"/>
              <a:ext cx="81749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3467984" y="6264516"/>
              <a:ext cx="2065175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5834760" y="6264516"/>
              <a:ext cx="815911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graphicFrame>
        <p:nvGraphicFramePr>
          <p:cNvPr id="96" name="표 95"/>
          <p:cNvGraphicFramePr>
            <a:graphicFrameLocks noGrp="1"/>
          </p:cNvGraphicFramePr>
          <p:nvPr/>
        </p:nvGraphicFramePr>
        <p:xfrm>
          <a:off x="973138" y="5021263"/>
          <a:ext cx="3125788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358"/>
                <a:gridCol w="1064842"/>
                <a:gridCol w="1012588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5996" marR="35996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5414" name="그룹 363"/>
          <p:cNvGrpSpPr>
            <a:grpSpLocks/>
          </p:cNvGrpSpPr>
          <p:nvPr/>
        </p:nvGrpSpPr>
        <p:grpSpPr bwMode="auto">
          <a:xfrm>
            <a:off x="3546475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624263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01" name="직사각형 64"/>
          <p:cNvSpPr>
            <a:spLocks noChangeArrowheads="1"/>
          </p:cNvSpPr>
          <p:nvPr/>
        </p:nvSpPr>
        <p:spPr bwMode="auto">
          <a:xfrm>
            <a:off x="1185863" y="4383088"/>
            <a:ext cx="9509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선석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스케쥴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2" name="직사각형 66"/>
          <p:cNvSpPr>
            <a:spLocks noChangeArrowheads="1"/>
          </p:cNvSpPr>
          <p:nvPr/>
        </p:nvSpPr>
        <p:spPr bwMode="auto">
          <a:xfrm>
            <a:off x="1736725" y="4383088"/>
            <a:ext cx="1181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시설신청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허가현황</a:t>
            </a:r>
          </a:p>
        </p:txBody>
      </p:sp>
      <p:pic>
        <p:nvPicPr>
          <p:cNvPr id="103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092" y="4066783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15" descr="F:\한화손해보험\소스\아이콘\images\Iconset-(2)_161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59" y="4066783"/>
            <a:ext cx="408879" cy="35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35" y="4099340"/>
            <a:ext cx="357710" cy="3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직사각형 68"/>
          <p:cNvSpPr>
            <a:spLocks noChangeArrowheads="1"/>
          </p:cNvSpPr>
          <p:nvPr/>
        </p:nvSpPr>
        <p:spPr bwMode="auto">
          <a:xfrm>
            <a:off x="2563813" y="4383088"/>
            <a:ext cx="10144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컨테이너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이력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7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0" y="4078176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직사각형 68"/>
          <p:cNvSpPr>
            <a:spLocks noChangeArrowheads="1"/>
          </p:cNvSpPr>
          <p:nvPr/>
        </p:nvSpPr>
        <p:spPr bwMode="auto">
          <a:xfrm>
            <a:off x="3424238" y="4394200"/>
            <a:ext cx="1014412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내항화물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신고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9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04" y="4077706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" name="직사각형 68"/>
          <p:cNvSpPr>
            <a:spLocks noChangeArrowheads="1"/>
          </p:cNvSpPr>
          <p:nvPr/>
        </p:nvSpPr>
        <p:spPr bwMode="auto">
          <a:xfrm>
            <a:off x="4291013" y="43942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화물료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대납청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구</a:t>
            </a:r>
          </a:p>
        </p:txBody>
      </p:sp>
      <p:pic>
        <p:nvPicPr>
          <p:cNvPr id="111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4" y="40890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직사각형 68"/>
          <p:cNvSpPr>
            <a:spLocks noChangeArrowheads="1"/>
          </p:cNvSpPr>
          <p:nvPr/>
        </p:nvSpPr>
        <p:spPr bwMode="auto">
          <a:xfrm>
            <a:off x="5113338" y="4405313"/>
            <a:ext cx="10144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위험물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반입신고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3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23" y="4077297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직사각형 70"/>
          <p:cNvSpPr>
            <a:spLocks noChangeArrowheads="1"/>
          </p:cNvSpPr>
          <p:nvPr/>
        </p:nvSpPr>
        <p:spPr bwMode="auto">
          <a:xfrm>
            <a:off x="6700838" y="4384675"/>
            <a:ext cx="8556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모선별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반출현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황</a:t>
            </a:r>
          </a:p>
        </p:txBody>
      </p:sp>
      <p:pic>
        <p:nvPicPr>
          <p:cNvPr id="115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31" y="40732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직사각형 68"/>
          <p:cNvSpPr>
            <a:spLocks noChangeArrowheads="1"/>
          </p:cNvSpPr>
          <p:nvPr/>
        </p:nvSpPr>
        <p:spPr bwMode="auto">
          <a:xfrm>
            <a:off x="5900738" y="4408488"/>
            <a:ext cx="101282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위험물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적하일람표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7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10" y="4076883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직사각형 70"/>
          <p:cNvSpPr>
            <a:spLocks noChangeArrowheads="1"/>
          </p:cNvSpPr>
          <p:nvPr/>
        </p:nvSpPr>
        <p:spPr bwMode="auto">
          <a:xfrm>
            <a:off x="7402513" y="4384675"/>
            <a:ext cx="855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항만내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위험컨테이너</a:t>
            </a:r>
          </a:p>
        </p:txBody>
      </p:sp>
      <p:grpSp>
        <p:nvGrpSpPr>
          <p:cNvPr id="122" name="그룹 121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23" name="모서리가 둥근 직사각형 122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4" name="모서리가 둥근 직사각형 123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5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10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755650" y="3906838"/>
            <a:ext cx="7813675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6391" name="그림 2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92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16478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16479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16393" name="Picture 2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95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16396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16477" name="그림 19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16398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6399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6400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/>
          <p:cNvSpPr/>
          <p:nvPr/>
        </p:nvSpPr>
        <p:spPr>
          <a:xfrm>
            <a:off x="8162925" y="4268788"/>
            <a:ext cx="217488" cy="2079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76313" y="4278313"/>
            <a:ext cx="215900" cy="20637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sp>
        <p:nvSpPr>
          <p:cNvPr id="38" name="타원 37"/>
          <p:cNvSpPr/>
          <p:nvPr/>
        </p:nvSpPr>
        <p:spPr>
          <a:xfrm>
            <a:off x="23495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  <a:endParaRPr kumimoji="0" lang="en-US" altLang="ko-KR" sz="1100" b="1" dirty="0">
              <a:solidFill>
                <a:srgbClr val="1385CC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준비</a:t>
            </a:r>
          </a:p>
        </p:txBody>
      </p:sp>
      <p:sp>
        <p:nvSpPr>
          <p:cNvPr id="39" name="타원 38"/>
          <p:cNvSpPr/>
          <p:nvPr/>
        </p:nvSpPr>
        <p:spPr>
          <a:xfrm>
            <a:off x="3303588" y="2936875"/>
            <a:ext cx="795337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</a:p>
        </p:txBody>
      </p:sp>
      <p:sp>
        <p:nvSpPr>
          <p:cNvPr id="40" name="타원 39"/>
          <p:cNvSpPr/>
          <p:nvPr/>
        </p:nvSpPr>
        <p:spPr>
          <a:xfrm>
            <a:off x="42037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접안</a:t>
            </a:r>
          </a:p>
        </p:txBody>
      </p:sp>
      <p:sp>
        <p:nvSpPr>
          <p:cNvPr id="41" name="타원 40"/>
          <p:cNvSpPr/>
          <p:nvPr/>
        </p:nvSpPr>
        <p:spPr>
          <a:xfrm>
            <a:off x="5105400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하역</a:t>
            </a:r>
          </a:p>
        </p:txBody>
      </p:sp>
      <p:pic>
        <p:nvPicPr>
          <p:cNvPr id="1641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직선 연결선 42"/>
          <p:cNvCxnSpPr/>
          <p:nvPr/>
        </p:nvCxnSpPr>
        <p:spPr>
          <a:xfrm flipV="1">
            <a:off x="755650" y="4895850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6048375" y="2916238"/>
            <a:ext cx="795338" cy="749300"/>
          </a:xfrm>
          <a:prstGeom prst="ellipse">
            <a:avLst/>
          </a:prstGeom>
          <a:solidFill>
            <a:srgbClr val="0083CB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출항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64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6462713"/>
            <a:ext cx="6589713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1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4986338"/>
            <a:ext cx="2525713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419" name="그룹 60"/>
          <p:cNvGrpSpPr>
            <a:grpSpLocks/>
          </p:cNvGrpSpPr>
          <p:nvPr/>
        </p:nvGrpSpPr>
        <p:grpSpPr bwMode="auto">
          <a:xfrm>
            <a:off x="6869113" y="4978400"/>
            <a:ext cx="1643062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3585" y="5901988"/>
              <a:ext cx="878891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755650" y="6435725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98976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98976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16424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16469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6426" name="그룹 86"/>
          <p:cNvGrpSpPr>
            <a:grpSpLocks/>
          </p:cNvGrpSpPr>
          <p:nvPr/>
        </p:nvGrpSpPr>
        <p:grpSpPr bwMode="auto">
          <a:xfrm>
            <a:off x="890588" y="5426075"/>
            <a:ext cx="3187700" cy="876300"/>
            <a:chOff x="3467984" y="5635814"/>
            <a:chExt cx="3187450" cy="876373"/>
          </a:xfrm>
        </p:grpSpPr>
        <p:sp>
          <p:nvSpPr>
            <p:cNvPr id="88" name="직사각형 87"/>
            <p:cNvSpPr/>
            <p:nvPr/>
          </p:nvSpPr>
          <p:spPr>
            <a:xfrm>
              <a:off x="3471159" y="5635814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5836348" y="5635814"/>
              <a:ext cx="81749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3472746" y="5845381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5837935" y="5845381"/>
              <a:ext cx="817499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3471159" y="6058124"/>
              <a:ext cx="206358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5836348" y="6058124"/>
              <a:ext cx="81749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3467984" y="6264516"/>
              <a:ext cx="2065175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5834760" y="6264516"/>
              <a:ext cx="815911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graphicFrame>
        <p:nvGraphicFramePr>
          <p:cNvPr id="96" name="표 95"/>
          <p:cNvGraphicFramePr>
            <a:graphicFrameLocks noGrp="1"/>
          </p:cNvGraphicFramePr>
          <p:nvPr/>
        </p:nvGraphicFramePr>
        <p:xfrm>
          <a:off x="973138" y="5021263"/>
          <a:ext cx="3125788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358"/>
                <a:gridCol w="1064842"/>
                <a:gridCol w="1012588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5996" marR="35996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6438" name="그룹 363"/>
          <p:cNvGrpSpPr>
            <a:grpSpLocks/>
          </p:cNvGrpSpPr>
          <p:nvPr/>
        </p:nvGrpSpPr>
        <p:grpSpPr bwMode="auto">
          <a:xfrm>
            <a:off x="3546475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624263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01" name="직사각형 64"/>
          <p:cNvSpPr>
            <a:spLocks noChangeArrowheads="1"/>
          </p:cNvSpPr>
          <p:nvPr/>
        </p:nvSpPr>
        <p:spPr bwMode="auto">
          <a:xfrm>
            <a:off x="1185863" y="4383088"/>
            <a:ext cx="9509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선석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스케쥴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2" name="직사각형 66"/>
          <p:cNvSpPr>
            <a:spLocks noChangeArrowheads="1"/>
          </p:cNvSpPr>
          <p:nvPr/>
        </p:nvSpPr>
        <p:spPr bwMode="auto">
          <a:xfrm>
            <a:off x="1736725" y="4383088"/>
            <a:ext cx="1181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선박출항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신고조회</a:t>
            </a:r>
          </a:p>
        </p:txBody>
      </p:sp>
      <p:pic>
        <p:nvPicPr>
          <p:cNvPr id="103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092" y="4066783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15" descr="F:\한화손해보험\소스\아이콘\images\Iconset-(2)_161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59" y="4066783"/>
            <a:ext cx="408879" cy="35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35" y="4099340"/>
            <a:ext cx="357710" cy="3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직사각형 68"/>
          <p:cNvSpPr>
            <a:spLocks noChangeArrowheads="1"/>
          </p:cNvSpPr>
          <p:nvPr/>
        </p:nvSpPr>
        <p:spPr bwMode="auto">
          <a:xfrm>
            <a:off x="2563813" y="4383088"/>
            <a:ext cx="10144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내항선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출항신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고</a:t>
            </a:r>
          </a:p>
        </p:txBody>
      </p:sp>
      <p:pic>
        <p:nvPicPr>
          <p:cNvPr id="107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0" y="4078176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직사각형 68"/>
          <p:cNvSpPr>
            <a:spLocks noChangeArrowheads="1"/>
          </p:cNvSpPr>
          <p:nvPr/>
        </p:nvSpPr>
        <p:spPr bwMode="auto">
          <a:xfrm>
            <a:off x="3424238" y="4394200"/>
            <a:ext cx="1014412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외항선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출항신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고</a:t>
            </a:r>
          </a:p>
        </p:txBody>
      </p:sp>
      <p:pic>
        <p:nvPicPr>
          <p:cNvPr id="109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04" y="4077706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" name="직사각형 68"/>
          <p:cNvSpPr>
            <a:spLocks noChangeArrowheads="1"/>
          </p:cNvSpPr>
          <p:nvPr/>
        </p:nvSpPr>
        <p:spPr bwMode="auto">
          <a:xfrm>
            <a:off x="4291013" y="43942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선원명부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고</a:t>
            </a:r>
          </a:p>
        </p:txBody>
      </p:sp>
      <p:pic>
        <p:nvPicPr>
          <p:cNvPr id="111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4" y="40890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직사각형 68"/>
          <p:cNvSpPr>
            <a:spLocks noChangeArrowheads="1"/>
          </p:cNvSpPr>
          <p:nvPr/>
        </p:nvSpPr>
        <p:spPr bwMode="auto">
          <a:xfrm>
            <a:off x="5113338" y="4405313"/>
            <a:ext cx="10144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선박보안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신고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3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23" y="4077297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직사각형 70"/>
          <p:cNvSpPr>
            <a:spLocks noChangeArrowheads="1"/>
          </p:cNvSpPr>
          <p:nvPr/>
        </p:nvSpPr>
        <p:spPr bwMode="auto">
          <a:xfrm>
            <a:off x="6700838" y="4384675"/>
            <a:ext cx="8556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통합고지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청</a:t>
            </a:r>
          </a:p>
        </p:txBody>
      </p:sp>
      <p:pic>
        <p:nvPicPr>
          <p:cNvPr id="115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31" y="40732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직사각형 68"/>
          <p:cNvSpPr>
            <a:spLocks noChangeArrowheads="1"/>
          </p:cNvSpPr>
          <p:nvPr/>
        </p:nvSpPr>
        <p:spPr bwMode="auto">
          <a:xfrm>
            <a:off x="5900738" y="4408488"/>
            <a:ext cx="1012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선박제원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정보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7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10" y="4076883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직사각형 70"/>
          <p:cNvSpPr>
            <a:spLocks noChangeArrowheads="1"/>
          </p:cNvSpPr>
          <p:nvPr/>
        </p:nvSpPr>
        <p:spPr bwMode="auto">
          <a:xfrm>
            <a:off x="7402513" y="4384675"/>
            <a:ext cx="8556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사용료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납부조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회</a:t>
            </a:r>
          </a:p>
        </p:txBody>
      </p:sp>
      <p:grpSp>
        <p:nvGrpSpPr>
          <p:cNvPr id="97" name="그룹 96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19" name="모서리가 둥근 직사각형 118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0" name="모서리가 둥근 직사각형 119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1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11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1741037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1638300"/>
            <a:ext cx="8248650" cy="487838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1624013"/>
            <a:ext cx="8243888" cy="317500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2798763"/>
            <a:ext cx="8237537" cy="364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2486025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1941513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6" name="직사각형 330"/>
          <p:cNvSpPr>
            <a:spLocks noChangeArrowheads="1"/>
          </p:cNvSpPr>
          <p:nvPr/>
        </p:nvSpPr>
        <p:spPr bwMode="auto">
          <a:xfrm>
            <a:off x="2093913" y="1652588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17417" name="그룹 192"/>
          <p:cNvGrpSpPr>
            <a:grpSpLocks/>
          </p:cNvGrpSpPr>
          <p:nvPr/>
        </p:nvGrpSpPr>
        <p:grpSpPr bwMode="auto">
          <a:xfrm>
            <a:off x="755650" y="2058988"/>
            <a:ext cx="2593975" cy="442912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7127"/>
              <a:ext cx="223303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17468" name="그림 19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2478088"/>
            <a:ext cx="79803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17419" name="직사각형 330"/>
          <p:cNvSpPr>
            <a:spLocks noChangeArrowheads="1"/>
          </p:cNvSpPr>
          <p:nvPr/>
        </p:nvSpPr>
        <p:spPr bwMode="auto">
          <a:xfrm>
            <a:off x="6737350" y="16652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420" name="직사각형 330"/>
          <p:cNvSpPr>
            <a:spLocks noChangeArrowheads="1"/>
          </p:cNvSpPr>
          <p:nvPr/>
        </p:nvSpPr>
        <p:spPr bwMode="auto">
          <a:xfrm>
            <a:off x="574675" y="1668463"/>
            <a:ext cx="3092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421" name="직사각형 29"/>
          <p:cNvSpPr>
            <a:spLocks noChangeArrowheads="1"/>
          </p:cNvSpPr>
          <p:nvPr/>
        </p:nvSpPr>
        <p:spPr bwMode="auto">
          <a:xfrm>
            <a:off x="528638" y="16351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16240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162083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2300288" y="162083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2800350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06413" y="1635125"/>
            <a:ext cx="8248650" cy="481012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7427" name="그룹 79"/>
          <p:cNvGrpSpPr>
            <a:grpSpLocks/>
          </p:cNvGrpSpPr>
          <p:nvPr/>
        </p:nvGrpSpPr>
        <p:grpSpPr bwMode="auto">
          <a:xfrm>
            <a:off x="6702425" y="20431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1746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1652588"/>
            <a:ext cx="1470025" cy="1470025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0" name="직사각형 119"/>
          <p:cNvSpPr/>
          <p:nvPr/>
        </p:nvSpPr>
        <p:spPr bwMode="auto">
          <a:xfrm>
            <a:off x="495300" y="2773363"/>
            <a:ext cx="8270875" cy="3135312"/>
          </a:xfrm>
          <a:prstGeom prst="rect">
            <a:avLst/>
          </a:prstGeom>
          <a:solidFill>
            <a:schemeClr val="tx1">
              <a:lumMod val="85000"/>
              <a:lumOff val="15000"/>
              <a:alpha val="88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7430" name="그림 1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4" b="-391"/>
          <a:stretch>
            <a:fillRect/>
          </a:stretch>
        </p:blipFill>
        <p:spPr bwMode="auto">
          <a:xfrm>
            <a:off x="3657600" y="2768600"/>
            <a:ext cx="2536825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31" name="그룹 121"/>
          <p:cNvGrpSpPr>
            <a:grpSpLocks/>
          </p:cNvGrpSpPr>
          <p:nvPr/>
        </p:nvGrpSpPr>
        <p:grpSpPr bwMode="auto">
          <a:xfrm>
            <a:off x="1260475" y="4100513"/>
            <a:ext cx="1508125" cy="333375"/>
            <a:chOff x="6824762" y="2832915"/>
            <a:chExt cx="1508533" cy="334491"/>
          </a:xfrm>
        </p:grpSpPr>
        <p:sp>
          <p:nvSpPr>
            <p:cNvPr id="149" name="Rectangle 118"/>
            <p:cNvSpPr>
              <a:spLocks noChangeArrowheads="1"/>
            </p:cNvSpPr>
            <p:nvPr/>
          </p:nvSpPr>
          <p:spPr bwMode="auto">
            <a:xfrm>
              <a:off x="6824762" y="2832915"/>
              <a:ext cx="1508533" cy="334491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defTabSz="1043056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kern="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부산</a:t>
              </a:r>
              <a:r>
                <a:rPr kumimoji="0" lang="ko-KR" altLang="en-US" sz="800" kern="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항</a:t>
              </a:r>
              <a:r>
                <a:rPr kumimoji="0" lang="ko-KR" altLang="en-US" sz="800" kern="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                </a:t>
              </a:r>
              <a:r>
                <a:rPr kumimoji="0" lang="en-US" altLang="ko-KR" sz="800" kern="0" dirty="0" smtClean="0">
                  <a:solidFill>
                    <a:schemeClr val="bg1"/>
                  </a:solidFill>
                  <a:latin typeface="맑은 고딕"/>
                  <a:ea typeface="맑은 고딕"/>
                  <a:sym typeface="Webdings"/>
                </a:rPr>
                <a:t>▼</a:t>
              </a:r>
              <a:endParaRPr kumimoji="0" lang="en-US" altLang="ko-KR" sz="800" kern="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cxnSp>
          <p:nvCxnSpPr>
            <p:cNvPr id="151" name="직선 연결선 150"/>
            <p:cNvCxnSpPr/>
            <p:nvPr/>
          </p:nvCxnSpPr>
          <p:spPr>
            <a:xfrm>
              <a:off x="7945840" y="2832915"/>
              <a:ext cx="0" cy="32174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3" name="TextBox 122"/>
          <p:cNvSpPr txBox="1"/>
          <p:nvPr/>
        </p:nvSpPr>
        <p:spPr>
          <a:xfrm>
            <a:off x="1212334" y="3200157"/>
            <a:ext cx="2290355" cy="583054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spc="-10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주요항만</a:t>
            </a:r>
          </a:p>
        </p:txBody>
      </p:sp>
      <p:sp>
        <p:nvSpPr>
          <p:cNvPr id="126" name="직사각형 330"/>
          <p:cNvSpPr>
            <a:spLocks noChangeArrowheads="1"/>
          </p:cNvSpPr>
          <p:nvPr/>
        </p:nvSpPr>
        <p:spPr bwMode="auto">
          <a:xfrm>
            <a:off x="1157288" y="2954338"/>
            <a:ext cx="1550987" cy="24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돋움" pitchFamily="50" charset="-127"/>
                <a:ea typeface="돋움" pitchFamily="50" charset="-127"/>
              </a:rPr>
              <a:t>Beyond the  Ocean</a:t>
            </a:r>
            <a:endParaRPr lang="en-US" altLang="ko-KR" sz="800" b="1" dirty="0">
              <a:solidFill>
                <a:schemeClr val="accent6">
                  <a:lumMod val="60000"/>
                  <a:lumOff val="4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434" name="직사각형 330"/>
          <p:cNvSpPr>
            <a:spLocks noChangeArrowheads="1"/>
          </p:cNvSpPr>
          <p:nvPr/>
        </p:nvSpPr>
        <p:spPr bwMode="auto">
          <a:xfrm>
            <a:off x="1163638" y="3590925"/>
            <a:ext cx="1550987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무역항위치안내</a:t>
            </a:r>
            <a:endParaRPr lang="en-US" altLang="ko-KR" sz="80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28" name="Rectangle 118"/>
          <p:cNvSpPr>
            <a:spLocks noChangeArrowheads="1"/>
          </p:cNvSpPr>
          <p:nvPr/>
        </p:nvSpPr>
        <p:spPr bwMode="auto">
          <a:xfrm>
            <a:off x="8277225" y="2963863"/>
            <a:ext cx="379413" cy="334962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lIns="0" tIns="0" rIns="0" bIns="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x</a:t>
            </a:r>
            <a:r>
              <a:rPr kumimoji="0" lang="ko-KR" altLang="en-US" sz="1600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endParaRPr kumimoji="0" lang="en-US" altLang="ko-KR" sz="1600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859246" y="4450285"/>
            <a:ext cx="1408247" cy="265439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spc="-10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부산항</a:t>
            </a:r>
          </a:p>
        </p:txBody>
      </p:sp>
      <p:grpSp>
        <p:nvGrpSpPr>
          <p:cNvPr id="17437" name="그룹 129"/>
          <p:cNvGrpSpPr>
            <a:grpSpLocks/>
          </p:cNvGrpSpPr>
          <p:nvPr/>
        </p:nvGrpSpPr>
        <p:grpSpPr bwMode="auto">
          <a:xfrm>
            <a:off x="4256088" y="3048000"/>
            <a:ext cx="1720850" cy="1897063"/>
            <a:chOff x="4263502" y="2505630"/>
            <a:chExt cx="2184211" cy="2408477"/>
          </a:xfrm>
        </p:grpSpPr>
        <p:pic>
          <p:nvPicPr>
            <p:cNvPr id="136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0252" y="3912194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7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4513" y="2858084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8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328" y="3193414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9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9051" y="3803185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0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3502" y="4388434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1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2523" y="4596646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2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02608" y="4387273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6787" y="3619892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4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45680" y="2505630"/>
              <a:ext cx="317461" cy="3174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1" name="모서리가 둥근 직사각형 130"/>
          <p:cNvSpPr/>
          <p:nvPr/>
        </p:nvSpPr>
        <p:spPr>
          <a:xfrm>
            <a:off x="6429375" y="4365625"/>
            <a:ext cx="2254250" cy="1212850"/>
          </a:xfrm>
          <a:prstGeom prst="roundRect">
            <a:avLst>
              <a:gd name="adj" fmla="val 919"/>
            </a:avLst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32" name="Rectangle 118"/>
          <p:cNvSpPr>
            <a:spLocks noChangeArrowheads="1"/>
          </p:cNvSpPr>
          <p:nvPr/>
        </p:nvSpPr>
        <p:spPr bwMode="auto">
          <a:xfrm>
            <a:off x="6534150" y="5183188"/>
            <a:ext cx="1014413" cy="303212"/>
          </a:xfrm>
          <a:prstGeom prst="rect">
            <a:avLst/>
          </a:prstGeom>
          <a:solidFill>
            <a:srgbClr val="00A1F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부산청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440" name="직사각형 330"/>
          <p:cNvSpPr>
            <a:spLocks noChangeArrowheads="1"/>
          </p:cNvSpPr>
          <p:nvPr/>
        </p:nvSpPr>
        <p:spPr bwMode="auto">
          <a:xfrm>
            <a:off x="7578725" y="4449763"/>
            <a:ext cx="128428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시설현황</a:t>
            </a:r>
            <a:r>
              <a:rPr lang="en-US" altLang="ko-KR" sz="800" b="1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</a:t>
            </a:r>
          </a:p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일반부두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1</a:t>
            </a:r>
          </a:p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컨테이너터미널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10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34" name="Rectangle 118"/>
          <p:cNvSpPr>
            <a:spLocks noChangeArrowheads="1"/>
          </p:cNvSpPr>
          <p:nvPr/>
        </p:nvSpPr>
        <p:spPr bwMode="auto">
          <a:xfrm>
            <a:off x="7578725" y="5173663"/>
            <a:ext cx="1016000" cy="303212"/>
          </a:xfrm>
          <a:prstGeom prst="rect">
            <a:avLst/>
          </a:prstGeom>
          <a:solidFill>
            <a:srgbClr val="00A1FA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부산항만공사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744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32" t="47537" r="38582" b="32626"/>
          <a:stretch>
            <a:fillRect/>
          </a:stretch>
        </p:blipFill>
        <p:spPr bwMode="auto">
          <a:xfrm>
            <a:off x="6518275" y="4478338"/>
            <a:ext cx="1055688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" name="TextBox 15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메인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주요항만지도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(1/2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)-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UI-PM-MT-001-04</a:t>
            </a:r>
          </a:p>
        </p:txBody>
      </p:sp>
      <p:pic>
        <p:nvPicPr>
          <p:cNvPr id="154" name="Picture 34" descr="F:\한화손해보험\소스\아이콘\png\64 px\27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980" y="4517063"/>
            <a:ext cx="317461" cy="31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45" name="직사각형 330"/>
          <p:cNvSpPr>
            <a:spLocks noChangeArrowheads="1"/>
          </p:cNvSpPr>
          <p:nvPr/>
        </p:nvSpPr>
        <p:spPr bwMode="auto">
          <a:xfrm>
            <a:off x="2425700" y="4098925"/>
            <a:ext cx="376238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ko-KR" sz="1200" b="1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pic>
        <p:nvPicPr>
          <p:cNvPr id="157" name="Picture 34" descr="F:\한화손해보험\소스\아이콘\png\64 px\27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075" y="5246316"/>
            <a:ext cx="250062" cy="2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34" descr="F:\한화손해보험\소스\아이콘\png\64 px\27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717" y="5475593"/>
            <a:ext cx="250062" cy="2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34" descr="F:\한화손해보험\소스\아이콘\png\64 px\27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244" y="3366653"/>
            <a:ext cx="250062" cy="25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Rectangle 118"/>
          <p:cNvSpPr>
            <a:spLocks noChangeArrowheads="1"/>
          </p:cNvSpPr>
          <p:nvPr/>
        </p:nvSpPr>
        <p:spPr bwMode="auto">
          <a:xfrm>
            <a:off x="6427788" y="4143375"/>
            <a:ext cx="2273300" cy="30321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항만보안 </a:t>
            </a: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등급                                       </a:t>
            </a: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X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62" name="모서리가 둥근 직사각형 61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3" name="모서리가 둥근 직사각형 62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4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12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메인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주요항만지도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(2/2)- </a:t>
            </a:r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컨텐츠수급예정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1" t="24263" r="53510" b="27374"/>
          <a:stretch>
            <a:fillRect/>
          </a:stretch>
        </p:blipFill>
        <p:spPr bwMode="auto">
          <a:xfrm>
            <a:off x="450850" y="1547813"/>
            <a:ext cx="2762250" cy="39195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3402484" y="1548383"/>
          <a:ext cx="7056784" cy="571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771"/>
                <a:gridCol w="832357"/>
                <a:gridCol w="648072"/>
                <a:gridCol w="1296144"/>
                <a:gridCol w="2405027"/>
                <a:gridCol w="1555413"/>
              </a:tblGrid>
              <a:tr h="3932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순번</a:t>
                      </a:r>
                      <a:endParaRPr lang="ko-KR" altLang="en-US" sz="1050" kern="1200" spc="-70" dirty="0">
                        <a:solidFill>
                          <a:schemeClr val="bg1"/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2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항만명</a:t>
                      </a:r>
                      <a:endParaRPr lang="ko-KR" altLang="en-US" sz="1050" kern="1200" spc="-70" dirty="0">
                        <a:solidFill>
                          <a:schemeClr val="bg1"/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2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항만</a:t>
                      </a:r>
                      <a:r>
                        <a:rPr lang="en-US" altLang="ko-KR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/>
                      </a:r>
                      <a:br>
                        <a:rPr lang="en-US" altLang="ko-KR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ko-KR" altLang="en-US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보안등급</a:t>
                      </a:r>
                      <a:endParaRPr lang="ko-KR" altLang="en-US" sz="1050" kern="1200" spc="-70" dirty="0">
                        <a:solidFill>
                          <a:schemeClr val="bg1"/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2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항만시설요약정보</a:t>
                      </a:r>
                      <a:endParaRPr lang="ko-KR" altLang="en-US" sz="1050" kern="1200" spc="-70" dirty="0">
                        <a:solidFill>
                          <a:schemeClr val="bg1"/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2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지방해양수산청</a:t>
                      </a:r>
                      <a:r>
                        <a:rPr lang="en-US" altLang="ko-KR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(URL)</a:t>
                      </a:r>
                      <a:endParaRPr lang="ko-KR" altLang="en-US" sz="1050" kern="1200" spc="-70" dirty="0">
                        <a:solidFill>
                          <a:schemeClr val="bg1"/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2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항만공사</a:t>
                      </a:r>
                      <a:r>
                        <a:rPr lang="en-US" altLang="ko-KR" sz="1050" kern="1200" spc="-70" dirty="0" smtClean="0">
                          <a:solidFill>
                            <a:schemeClr val="bg1"/>
                          </a:soli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(URL)</a:t>
                      </a:r>
                      <a:endParaRPr lang="ko-KR" altLang="en-US" sz="1050" kern="1200" spc="-70" dirty="0">
                        <a:solidFill>
                          <a:schemeClr val="bg1"/>
                        </a:soli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62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</a:tr>
              <a:tr h="380608"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인천항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일반부두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2</a:t>
                      </a:r>
                    </a:p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컨테이너터미널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3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인천지방해양수산청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(http://www.portincheon.go.kr/)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인청항만공사</a:t>
                      </a:r>
                      <a:endParaRPr lang="en-US" altLang="ko-KR" sz="1050" kern="1200" spc="-70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(http://www.icpa.or.kr)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2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대산항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컨테이너터미널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3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장항항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일반부두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2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4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군산항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일반부두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2</a:t>
                      </a:r>
                      <a:b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컨테이너터미널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10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5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동해묵호항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일반부두</a:t>
                      </a:r>
                      <a:r>
                        <a:rPr lang="en-US" altLang="ko-KR" sz="1050" kern="1200" spc="-70" baseline="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 : 6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6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삼척항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컨테이너터미널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7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목포항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컨테이너터미널 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: 9</a:t>
                      </a:r>
                      <a:endParaRPr lang="ko-KR" altLang="en-US" sz="1050" kern="1200" spc="-70" dirty="0" smtClean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8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여천항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9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광양항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여수광양항만공사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207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10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여수항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여수지방해양수산청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/>
                      </a:r>
                      <a:b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  <a:hlinkClick r:id="rId3"/>
                        </a:rPr>
                        <a:t>http://yeosu.mof.go.kr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여수광양항만공사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/>
                      </a:r>
                      <a:b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(http://www.ygpa.or.kr/kr/release_information/port_mis/port_facilities_fee/control_procedure/)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마산항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12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부산신항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13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감천항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14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부산항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부산지방해양수산청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/>
                      </a:r>
                      <a:b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  <a:hlinkClick r:id="rId4"/>
                        </a:rPr>
                        <a:t>http://portbusan.go.kr/index.do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부산항만공사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/>
                      </a:r>
                      <a:b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  <a:hlinkClick r:id="rId5"/>
                        </a:rPr>
                        <a:t>http://www.busanpa.com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26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15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err="1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울산항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울산항만공사</a:t>
                      </a: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/>
                      </a:r>
                      <a:b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</a:br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)https://www.upa.or.kr)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32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16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포항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 spc="-70" dirty="0" smtClean="0">
                          <a:gradFill>
                            <a:gsLst>
                              <a:gs pos="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  <a:gs pos="100000">
                                <a:schemeClr val="tx1">
                                  <a:lumMod val="75000"/>
                                  <a:lumOff val="25000"/>
                                </a:schemeClr>
                              </a:gs>
                            </a:gsLst>
                            <a:lin ang="5400000" scaled="0"/>
                          </a:gradFill>
                          <a:latin typeface="-웹윤고딕130" pitchFamily="18" charset="-127"/>
                          <a:ea typeface="-웹윤고딕130" pitchFamily="18" charset="-127"/>
                          <a:cs typeface="+mn-cs"/>
                        </a:rPr>
                        <a:t>1</a:t>
                      </a:r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50" kern="1200" spc="-70" dirty="0">
                        <a:gradFill>
                          <a:gsLst>
                            <a:gs pos="0">
                              <a:schemeClr val="tx1">
                                <a:lumMod val="75000"/>
                                <a:lumOff val="25000"/>
                              </a:schemeClr>
                            </a:gs>
                            <a:gs pos="100000">
                              <a:schemeClr val="tx1">
                                <a:lumMod val="75000"/>
                                <a:lumOff val="25000"/>
                              </a:schemeClr>
                            </a:gs>
                          </a:gsLst>
                          <a:lin ang="5400000" scaled="0"/>
                        </a:gradFill>
                        <a:latin typeface="-웹윤고딕130" pitchFamily="18" charset="-127"/>
                        <a:ea typeface="-웹윤고딕130" pitchFamily="18" charset="-127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77825" y="5467350"/>
            <a:ext cx="26717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spc="-100" dirty="0">
                <a:latin typeface="-웹윤고딕140" pitchFamily="18" charset="-127"/>
                <a:ea typeface="-웹윤고딕140" pitchFamily="18" charset="-127"/>
              </a:rPr>
              <a:t>항만출입관리시스템 </a:t>
            </a:r>
            <a: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  <a:t/>
            </a:r>
            <a:b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  <a:t>https://pss.mof.go.kr/jsp/security_map.jsp</a:t>
            </a:r>
            <a:endParaRPr kumimoji="0" lang="ko-KR" altLang="en-US" sz="12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7" name="모서리가 둥근 직사각형 6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1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13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sp>
        <p:nvSpPr>
          <p:cNvPr id="12" name="타원 11"/>
          <p:cNvSpPr/>
          <p:nvPr/>
        </p:nvSpPr>
        <p:spPr>
          <a:xfrm>
            <a:off x="8985249" y="76200"/>
            <a:ext cx="1470025" cy="1471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컨텐츠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수급요청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이영수</a:t>
            </a: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B)</a:t>
            </a:r>
            <a:endParaRPr kumimoji="0" lang="ko-KR" altLang="en-US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메인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주요항만지도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(2/2)- </a:t>
            </a:r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컨텐츠수급예정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6388" y="5797550"/>
            <a:ext cx="1008062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spc="-100" dirty="0">
                <a:latin typeface="-웹윤고딕140" pitchFamily="18" charset="-127"/>
                <a:ea typeface="-웹윤고딕140" pitchFamily="18" charset="-127"/>
              </a:rPr>
              <a:t>해운항만물류정보센터</a:t>
            </a:r>
            <a: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  <a:t>(SP-IDC) </a:t>
            </a:r>
            <a:r>
              <a:rPr kumimoji="0" lang="ko-KR" altLang="en-US" sz="1200" spc="-100" dirty="0">
                <a:latin typeface="-웹윤고딕140" pitchFamily="18" charset="-127"/>
                <a:ea typeface="-웹윤고딕140" pitchFamily="18" charset="-127"/>
              </a:rPr>
              <a:t>국내외항만 지도</a:t>
            </a:r>
            <a: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  <a:t/>
            </a:r>
            <a:b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1200" spc="-100" dirty="0">
                <a:latin typeface="-웹윤고딕140" pitchFamily="18" charset="-127"/>
                <a:ea typeface="-웹윤고딕140" pitchFamily="18" charset="-127"/>
              </a:rPr>
              <a:t>https://www.spidc.go.kr:10443/websquare/websquare.html?w2xPath=/squ/com/main/frtSubMain.xml&amp;global_targetUrl=/squ/frt/ite/port/spiItePortMap.xml&amp;global_mGroupCode=01&amp;global_menuLevel=2&amp;global_menuCode=0103000000</a:t>
            </a:r>
            <a:endParaRPr kumimoji="0" lang="ko-KR" altLang="en-US" sz="12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981200"/>
            <a:ext cx="5135562" cy="3584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81200"/>
            <a:ext cx="4973638" cy="3311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6" name="그룹 5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7" name="모서리가 둥근 직사각형 6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8" name="모서리가 둥근 직사각형 7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14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sp>
        <p:nvSpPr>
          <p:cNvPr id="12" name="타원 11"/>
          <p:cNvSpPr/>
          <p:nvPr/>
        </p:nvSpPr>
        <p:spPr>
          <a:xfrm>
            <a:off x="8985249" y="76200"/>
            <a:ext cx="1470025" cy="1471613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컨텐츠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수급요청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이영수</a:t>
            </a: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B)</a:t>
            </a:r>
            <a:endParaRPr kumimoji="0" lang="ko-KR" altLang="en-US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2298" y="1719512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50863" y="1617663"/>
            <a:ext cx="8248650" cy="479266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50863" y="1603375"/>
            <a:ext cx="82438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0485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59788" y="2463800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636588" y="1919288"/>
            <a:ext cx="8158162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7" name="직사각형 330"/>
          <p:cNvSpPr>
            <a:spLocks noChangeArrowheads="1"/>
          </p:cNvSpPr>
          <p:nvPr/>
        </p:nvSpPr>
        <p:spPr bwMode="auto">
          <a:xfrm>
            <a:off x="2139950" y="1630363"/>
            <a:ext cx="584358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0488" name="그룹 192"/>
          <p:cNvGrpSpPr>
            <a:grpSpLocks/>
          </p:cNvGrpSpPr>
          <p:nvPr/>
        </p:nvGrpSpPr>
        <p:grpSpPr bwMode="auto">
          <a:xfrm>
            <a:off x="801688" y="2036763"/>
            <a:ext cx="2593975" cy="442912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4" y="1277127"/>
              <a:ext cx="2233039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0550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731838" y="2455863"/>
            <a:ext cx="7980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  사용료  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0490" name="직사각형 330"/>
          <p:cNvSpPr>
            <a:spLocks noChangeArrowheads="1"/>
          </p:cNvSpPr>
          <p:nvPr/>
        </p:nvSpPr>
        <p:spPr bwMode="auto">
          <a:xfrm>
            <a:off x="6783388" y="1643063"/>
            <a:ext cx="199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0491" name="직사각형 330"/>
          <p:cNvSpPr>
            <a:spLocks noChangeArrowheads="1"/>
          </p:cNvSpPr>
          <p:nvPr/>
        </p:nvSpPr>
        <p:spPr bwMode="auto">
          <a:xfrm>
            <a:off x="620713" y="1646238"/>
            <a:ext cx="3092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0492" name="직사각형 29"/>
          <p:cNvSpPr>
            <a:spLocks noChangeArrowheads="1"/>
          </p:cNvSpPr>
          <p:nvPr/>
        </p:nvSpPr>
        <p:spPr bwMode="auto">
          <a:xfrm>
            <a:off x="574675" y="1614488"/>
            <a:ext cx="455613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1038225" y="1603375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95425" y="159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2346325" y="159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96" name="그룹 79"/>
          <p:cNvGrpSpPr>
            <a:grpSpLocks/>
          </p:cNvGrpSpPr>
          <p:nvPr/>
        </p:nvGrpSpPr>
        <p:grpSpPr bwMode="auto">
          <a:xfrm>
            <a:off x="6748463" y="2020888"/>
            <a:ext cx="2160587" cy="260350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6" y="1905757"/>
              <a:ext cx="1996726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054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19" y="1968939"/>
              <a:ext cx="187441" cy="13268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8939"/>
              <a:ext cx="187441" cy="13268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8939"/>
              <a:ext cx="187441" cy="13268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TO-BE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메인 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민원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GNB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메뉴</a:t>
            </a:r>
          </a:p>
        </p:txBody>
      </p:sp>
      <p:sp>
        <p:nvSpPr>
          <p:cNvPr id="153" name="직사각형 152"/>
          <p:cNvSpPr/>
          <p:nvPr/>
        </p:nvSpPr>
        <p:spPr>
          <a:xfrm>
            <a:off x="566738" y="2814638"/>
            <a:ext cx="8237537" cy="4000500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56" name="직선 연결선 155"/>
          <p:cNvCxnSpPr/>
          <p:nvPr/>
        </p:nvCxnSpPr>
        <p:spPr>
          <a:xfrm>
            <a:off x="566738" y="2806700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01" name="그룹 158"/>
          <p:cNvGrpSpPr>
            <a:grpSpLocks/>
          </p:cNvGrpSpPr>
          <p:nvPr/>
        </p:nvGrpSpPr>
        <p:grpSpPr bwMode="auto">
          <a:xfrm>
            <a:off x="2028825" y="2797175"/>
            <a:ext cx="5287963" cy="4017963"/>
            <a:chOff x="2056260" y="3732277"/>
            <a:chExt cx="5288007" cy="3259286"/>
          </a:xfrm>
        </p:grpSpPr>
        <p:cxnSp>
          <p:nvCxnSpPr>
            <p:cNvPr id="160" name="직선 연결선 159"/>
            <p:cNvCxnSpPr/>
            <p:nvPr/>
          </p:nvCxnSpPr>
          <p:spPr bwMode="auto">
            <a:xfrm flipH="1">
              <a:off x="4648670" y="3732277"/>
              <a:ext cx="1905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1" name="직선 연결선 160"/>
            <p:cNvCxnSpPr/>
            <p:nvPr/>
          </p:nvCxnSpPr>
          <p:spPr bwMode="auto">
            <a:xfrm>
              <a:off x="3331034" y="3732277"/>
              <a:ext cx="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2" name="직선 연결선 161"/>
            <p:cNvCxnSpPr/>
            <p:nvPr/>
          </p:nvCxnSpPr>
          <p:spPr bwMode="auto">
            <a:xfrm>
              <a:off x="2056260" y="3732277"/>
              <a:ext cx="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3" name="직선 연결선 162"/>
            <p:cNvCxnSpPr/>
            <p:nvPr/>
          </p:nvCxnSpPr>
          <p:spPr bwMode="auto">
            <a:xfrm flipH="1">
              <a:off x="7325217" y="3732277"/>
              <a:ext cx="1905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4" name="직선 연결선 163"/>
            <p:cNvCxnSpPr/>
            <p:nvPr/>
          </p:nvCxnSpPr>
          <p:spPr bwMode="auto">
            <a:xfrm flipH="1">
              <a:off x="5979006" y="3732277"/>
              <a:ext cx="1905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5" name="직사각형 44"/>
          <p:cNvSpPr/>
          <p:nvPr/>
        </p:nvSpPr>
        <p:spPr>
          <a:xfrm>
            <a:off x="552450" y="1614488"/>
            <a:ext cx="8248650" cy="557847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54" name="Picture 40" descr="F:\한화손해보험\소스\아이콘\png\64 px\114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64" y="6851971"/>
            <a:ext cx="247135" cy="2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직사각형 330"/>
          <p:cNvSpPr>
            <a:spLocks noChangeArrowheads="1"/>
          </p:cNvSpPr>
          <p:nvPr/>
        </p:nvSpPr>
        <p:spPr bwMode="auto">
          <a:xfrm>
            <a:off x="630238" y="2965450"/>
            <a:ext cx="1330325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PORT-MIS</a:t>
            </a: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신고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선박운항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–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항만시설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예도선신청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화물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위험물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항만운송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67" name="직사각형 330"/>
          <p:cNvSpPr>
            <a:spLocks noChangeArrowheads="1"/>
          </p:cNvSpPr>
          <p:nvPr/>
        </p:nvSpPr>
        <p:spPr bwMode="auto">
          <a:xfrm>
            <a:off x="2043113" y="2952750"/>
            <a:ext cx="133032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조회</a:t>
            </a:r>
            <a:r>
              <a: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발급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민원신고내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역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응답여부조회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증명서발급이력조회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증명서발급신청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민원검증결과조회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미등록항만일시적영업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신고조회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731838" y="3563938"/>
            <a:ext cx="120967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/>
          <p:cNvCxnSpPr/>
          <p:nvPr/>
        </p:nvCxnSpPr>
        <p:spPr>
          <a:xfrm>
            <a:off x="690563" y="5410200"/>
            <a:ext cx="120967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직사각형 169"/>
          <p:cNvSpPr/>
          <p:nvPr/>
        </p:nvSpPr>
        <p:spPr>
          <a:xfrm>
            <a:off x="636588" y="3563938"/>
            <a:ext cx="1303337" cy="1846262"/>
          </a:xfrm>
          <a:prstGeom prst="rect">
            <a:avLst/>
          </a:prstGeom>
          <a:solidFill>
            <a:schemeClr val="tx1">
              <a:lumMod val="65000"/>
              <a:lumOff val="35000"/>
              <a:alpha val="1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외항선출항신고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내항선입항신고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내항선출항신고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선박보안신고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승무원승객명부신고     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항계내선박수리허가신고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항계내선박수리신고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  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공사작업허가신고    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선박수선계선신청    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항계내행사허가신고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  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부유등허가신고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          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외항통과선박사용료면제신청      </a:t>
            </a:r>
          </a:p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보건상태신고</a:t>
            </a:r>
          </a:p>
        </p:txBody>
      </p:sp>
      <p:sp>
        <p:nvSpPr>
          <p:cNvPr id="171" name="직사각형 330"/>
          <p:cNvSpPr>
            <a:spLocks noChangeArrowheads="1"/>
          </p:cNvSpPr>
          <p:nvPr/>
        </p:nvSpPr>
        <p:spPr bwMode="auto">
          <a:xfrm>
            <a:off x="3373438" y="2959100"/>
            <a:ext cx="1331912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사용료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고지신청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상계환급신청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사용료납부조회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사용료안내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3" name="직사각형 330"/>
          <p:cNvSpPr>
            <a:spLocks noChangeArrowheads="1"/>
          </p:cNvSpPr>
          <p:nvPr/>
        </p:nvSpPr>
        <p:spPr bwMode="auto">
          <a:xfrm>
            <a:off x="4672013" y="2938463"/>
            <a:ext cx="1331912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정보이용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선박운항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예도선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항만시설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화물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위험물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관제 </a:t>
            </a:r>
            <a:r>
              <a: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선박모니터링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4" name="직사각형 330"/>
          <p:cNvSpPr>
            <a:spLocks noChangeArrowheads="1"/>
          </p:cNvSpPr>
          <p:nvPr/>
        </p:nvSpPr>
        <p:spPr bwMode="auto">
          <a:xfrm>
            <a:off x="6019800" y="2955925"/>
            <a:ext cx="133032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지원서비스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민원안내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게시판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공인인증서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증명서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원본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위변조방지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항만물류용어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공통코드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항만별전산담당자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위젯다운로드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5" name="직사각형 330"/>
          <p:cNvSpPr>
            <a:spLocks noChangeArrowheads="1"/>
          </p:cNvSpPr>
          <p:nvPr/>
        </p:nvSpPr>
        <p:spPr bwMode="auto">
          <a:xfrm>
            <a:off x="7397750" y="2967038"/>
            <a:ext cx="13319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대쉬보드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민원신고처리맵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(MAP)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민원신고처리내역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PORT-MIS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신고현황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일반민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원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알림메세지내역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알림설정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나의메뉴관리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회원정보변경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3302000" y="4919663"/>
            <a:ext cx="133826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연결선 175"/>
          <p:cNvCxnSpPr/>
          <p:nvPr/>
        </p:nvCxnSpPr>
        <p:spPr>
          <a:xfrm>
            <a:off x="4640263" y="5759450"/>
            <a:ext cx="41338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연결선 176"/>
          <p:cNvCxnSpPr/>
          <p:nvPr/>
        </p:nvCxnSpPr>
        <p:spPr>
          <a:xfrm>
            <a:off x="2028825" y="5570538"/>
            <a:ext cx="127317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16" name="그룹 49"/>
          <p:cNvGrpSpPr>
            <a:grpSpLocks/>
          </p:cNvGrpSpPr>
          <p:nvPr/>
        </p:nvGrpSpPr>
        <p:grpSpPr bwMode="auto">
          <a:xfrm>
            <a:off x="2063750" y="5699125"/>
            <a:ext cx="1189038" cy="974725"/>
            <a:chOff x="2064325" y="5699177"/>
            <a:chExt cx="1187922" cy="975001"/>
          </a:xfrm>
        </p:grpSpPr>
        <p:pic>
          <p:nvPicPr>
            <p:cNvPr id="20535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789" y="6246126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" name="직사각형 330"/>
            <p:cNvSpPr>
              <a:spLocks noChangeArrowheads="1"/>
            </p:cNvSpPr>
            <p:nvPr/>
          </p:nvSpPr>
          <p:spPr bwMode="auto">
            <a:xfrm>
              <a:off x="2064325" y="5699177"/>
              <a:ext cx="1187922" cy="369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민원신고처리</a:t>
              </a: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알림신청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79" name="직사각형 178"/>
            <p:cNvSpPr/>
            <p:nvPr/>
          </p:nvSpPr>
          <p:spPr bwMode="auto">
            <a:xfrm>
              <a:off x="2138868" y="6480448"/>
              <a:ext cx="453599" cy="19373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20517" name="그룹 179"/>
          <p:cNvGrpSpPr>
            <a:grpSpLocks/>
          </p:cNvGrpSpPr>
          <p:nvPr/>
        </p:nvGrpSpPr>
        <p:grpSpPr bwMode="auto">
          <a:xfrm>
            <a:off x="3355975" y="5032375"/>
            <a:ext cx="1187450" cy="1654175"/>
            <a:chOff x="2064325" y="5699177"/>
            <a:chExt cx="1187922" cy="1653693"/>
          </a:xfrm>
        </p:grpSpPr>
        <p:pic>
          <p:nvPicPr>
            <p:cNvPr id="20532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789" y="6924818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2" name="직사각형 330"/>
            <p:cNvSpPr>
              <a:spLocks noChangeArrowheads="1"/>
            </p:cNvSpPr>
            <p:nvPr/>
          </p:nvSpPr>
          <p:spPr bwMode="auto">
            <a:xfrm>
              <a:off x="2064325" y="5699177"/>
              <a:ext cx="1187922" cy="230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통합고지신청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83" name="직사각형 182"/>
            <p:cNvSpPr/>
            <p:nvPr/>
          </p:nvSpPr>
          <p:spPr bwMode="auto">
            <a:xfrm>
              <a:off x="2138968" y="7157665"/>
              <a:ext cx="454205" cy="19520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184" name="직사각형 330"/>
          <p:cNvSpPr>
            <a:spLocks noChangeArrowheads="1"/>
          </p:cNvSpPr>
          <p:nvPr/>
        </p:nvSpPr>
        <p:spPr bwMode="auto">
          <a:xfrm>
            <a:off x="3376613" y="5299075"/>
            <a:ext cx="1314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한꺼번에 고지서를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받아보시려면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0519" name="그룹 184"/>
          <p:cNvGrpSpPr>
            <a:grpSpLocks/>
          </p:cNvGrpSpPr>
          <p:nvPr/>
        </p:nvGrpSpPr>
        <p:grpSpPr bwMode="auto">
          <a:xfrm>
            <a:off x="4657725" y="5868988"/>
            <a:ext cx="1187450" cy="822325"/>
            <a:chOff x="2064325" y="5557772"/>
            <a:chExt cx="1187922" cy="822695"/>
          </a:xfrm>
        </p:grpSpPr>
        <p:pic>
          <p:nvPicPr>
            <p:cNvPr id="20529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789" y="5952415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" name="직사각형 330"/>
            <p:cNvSpPr>
              <a:spLocks noChangeArrowheads="1"/>
            </p:cNvSpPr>
            <p:nvPr/>
          </p:nvSpPr>
          <p:spPr bwMode="auto">
            <a:xfrm>
              <a:off x="2064325" y="5557772"/>
              <a:ext cx="1187922" cy="370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AIS</a:t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선박모니터링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88" name="직사각형 187"/>
            <p:cNvSpPr/>
            <p:nvPr/>
          </p:nvSpPr>
          <p:spPr bwMode="auto">
            <a:xfrm>
              <a:off x="2138968" y="6186705"/>
              <a:ext cx="454205" cy="19376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20520" name="그룹 188"/>
          <p:cNvGrpSpPr>
            <a:grpSpLocks/>
          </p:cNvGrpSpPr>
          <p:nvPr/>
        </p:nvGrpSpPr>
        <p:grpSpPr bwMode="auto">
          <a:xfrm>
            <a:off x="6029325" y="5859463"/>
            <a:ext cx="1189038" cy="822325"/>
            <a:chOff x="2064325" y="5557772"/>
            <a:chExt cx="1187922" cy="822695"/>
          </a:xfrm>
        </p:grpSpPr>
        <p:pic>
          <p:nvPicPr>
            <p:cNvPr id="20526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789" y="5952415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1" name="직사각형 330"/>
            <p:cNvSpPr>
              <a:spLocks noChangeArrowheads="1"/>
            </p:cNvSpPr>
            <p:nvPr/>
          </p:nvSpPr>
          <p:spPr bwMode="auto">
            <a:xfrm>
              <a:off x="2064325" y="5557772"/>
              <a:ext cx="1187922" cy="508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새롭게 만나보는</a:t>
              </a: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편의기능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92" name="직사각형 191"/>
            <p:cNvSpPr/>
            <p:nvPr/>
          </p:nvSpPr>
          <p:spPr bwMode="auto">
            <a:xfrm>
              <a:off x="2138868" y="6186705"/>
              <a:ext cx="453599" cy="19376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20521" name="그룹 192"/>
          <p:cNvGrpSpPr>
            <a:grpSpLocks/>
          </p:cNvGrpSpPr>
          <p:nvPr/>
        </p:nvGrpSpPr>
        <p:grpSpPr bwMode="auto">
          <a:xfrm>
            <a:off x="7415213" y="5830888"/>
            <a:ext cx="1187450" cy="822325"/>
            <a:chOff x="2064325" y="5557772"/>
            <a:chExt cx="1187922" cy="822695"/>
          </a:xfrm>
        </p:grpSpPr>
        <p:pic>
          <p:nvPicPr>
            <p:cNvPr id="2052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789" y="5952415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" name="직사각형 330"/>
            <p:cNvSpPr>
              <a:spLocks noChangeArrowheads="1"/>
            </p:cNvSpPr>
            <p:nvPr/>
          </p:nvSpPr>
          <p:spPr bwMode="auto">
            <a:xfrm>
              <a:off x="2064325" y="5557772"/>
              <a:ext cx="1187922" cy="508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한눈에 보는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,</a:t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민원신고처리 </a:t>
              </a:r>
              <a:r>
                <a:rPr lang="ko-KR" altLang="en-US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맵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96" name="직사각형 195"/>
            <p:cNvSpPr/>
            <p:nvPr/>
          </p:nvSpPr>
          <p:spPr bwMode="auto">
            <a:xfrm>
              <a:off x="2138967" y="6186705"/>
              <a:ext cx="454205" cy="193762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197" name="직사각형 196"/>
          <p:cNvSpPr/>
          <p:nvPr/>
        </p:nvSpPr>
        <p:spPr bwMode="auto">
          <a:xfrm>
            <a:off x="1074738" y="2765425"/>
            <a:ext cx="547687" cy="4921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72" name="모서리가 둥근 직사각형 71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73" name="모서리가 둥근 직사각형 72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74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15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257" y="1725918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85788" y="1624013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5" name="직사각형 34"/>
          <p:cNvSpPr/>
          <p:nvPr/>
        </p:nvSpPr>
        <p:spPr bwMode="auto">
          <a:xfrm>
            <a:off x="585788" y="1609725"/>
            <a:ext cx="8242300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1510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93125" y="2470150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연결선 37"/>
          <p:cNvCxnSpPr/>
          <p:nvPr/>
        </p:nvCxnSpPr>
        <p:spPr>
          <a:xfrm>
            <a:off x="669925" y="1925638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직사각형 330"/>
          <p:cNvSpPr>
            <a:spLocks noChangeArrowheads="1"/>
          </p:cNvSpPr>
          <p:nvPr/>
        </p:nvSpPr>
        <p:spPr bwMode="auto">
          <a:xfrm>
            <a:off x="2173288" y="1636713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1513" name="그룹 192"/>
          <p:cNvGrpSpPr>
            <a:grpSpLocks/>
          </p:cNvGrpSpPr>
          <p:nvPr/>
        </p:nvGrpSpPr>
        <p:grpSpPr bwMode="auto">
          <a:xfrm>
            <a:off x="836613" y="2043113"/>
            <a:ext cx="2592387" cy="442912"/>
            <a:chOff x="340095" y="1172022"/>
            <a:chExt cx="2593308" cy="444308"/>
          </a:xfrm>
        </p:grpSpPr>
        <p:sp>
          <p:nvSpPr>
            <p:cNvPr id="41" name="직사각형 330"/>
            <p:cNvSpPr>
              <a:spLocks noChangeArrowheads="1"/>
            </p:cNvSpPr>
            <p:nvPr/>
          </p:nvSpPr>
          <p:spPr bwMode="auto">
            <a:xfrm>
              <a:off x="700585" y="1277127"/>
              <a:ext cx="223281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42" name="직사각형 330"/>
            <p:cNvSpPr>
              <a:spLocks noChangeArrowheads="1"/>
            </p:cNvSpPr>
            <p:nvPr/>
          </p:nvSpPr>
          <p:spPr bwMode="auto">
            <a:xfrm>
              <a:off x="654532" y="1172022"/>
              <a:ext cx="1418141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1643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직사각형 330"/>
          <p:cNvSpPr>
            <a:spLocks noChangeArrowheads="1"/>
          </p:cNvSpPr>
          <p:nvPr/>
        </p:nvSpPr>
        <p:spPr bwMode="auto">
          <a:xfrm>
            <a:off x="765175" y="2462213"/>
            <a:ext cx="7981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1515" name="직사각형 330"/>
          <p:cNvSpPr>
            <a:spLocks noChangeArrowheads="1"/>
          </p:cNvSpPr>
          <p:nvPr/>
        </p:nvSpPr>
        <p:spPr bwMode="auto">
          <a:xfrm>
            <a:off x="6818313" y="1649413"/>
            <a:ext cx="199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b="1" u="sng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모바일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6" name="직사각형 330"/>
          <p:cNvSpPr>
            <a:spLocks noChangeArrowheads="1"/>
          </p:cNvSpPr>
          <p:nvPr/>
        </p:nvSpPr>
        <p:spPr bwMode="auto">
          <a:xfrm>
            <a:off x="654050" y="1652588"/>
            <a:ext cx="3094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7" name="직사각형 47"/>
          <p:cNvSpPr>
            <a:spLocks noChangeArrowheads="1"/>
          </p:cNvSpPr>
          <p:nvPr/>
        </p:nvSpPr>
        <p:spPr bwMode="auto">
          <a:xfrm>
            <a:off x="609600" y="1620838"/>
            <a:ext cx="45402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49" name="직선 연결선 48"/>
          <p:cNvCxnSpPr/>
          <p:nvPr/>
        </p:nvCxnSpPr>
        <p:spPr>
          <a:xfrm>
            <a:off x="1073150" y="1609725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1528763" y="160496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79663" y="160496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/>
          <p:cNvSpPr/>
          <p:nvPr/>
        </p:nvSpPr>
        <p:spPr>
          <a:xfrm>
            <a:off x="587375" y="1620838"/>
            <a:ext cx="8248650" cy="5713412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1522" name="그룹 52"/>
          <p:cNvGrpSpPr>
            <a:grpSpLocks/>
          </p:cNvGrpSpPr>
          <p:nvPr/>
        </p:nvGrpSpPr>
        <p:grpSpPr bwMode="auto">
          <a:xfrm>
            <a:off x="6781800" y="2028825"/>
            <a:ext cx="2162175" cy="258763"/>
            <a:chOff x="4378923" y="1905757"/>
            <a:chExt cx="2161929" cy="259045"/>
          </a:xfrm>
        </p:grpSpPr>
        <p:sp>
          <p:nvSpPr>
            <p:cNvPr id="54" name="직사각형 330"/>
            <p:cNvSpPr>
              <a:spLocks noChangeArrowheads="1"/>
            </p:cNvSpPr>
            <p:nvPr/>
          </p:nvSpPr>
          <p:spPr bwMode="auto">
            <a:xfrm>
              <a:off x="4545592" y="1905757"/>
              <a:ext cx="1995260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163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모서리가 둥근 직사각형 55"/>
            <p:cNvSpPr/>
            <p:nvPr/>
          </p:nvSpPr>
          <p:spPr>
            <a:xfrm>
              <a:off x="4393209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5110678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8" name="모서리가 둥근 직사각형 57"/>
            <p:cNvSpPr/>
            <p:nvPr/>
          </p:nvSpPr>
          <p:spPr>
            <a:xfrm>
              <a:off x="5837670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TO-BE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메인 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전체메뉴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민원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)-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UI-PM-MT-001-03</a:t>
            </a:r>
          </a:p>
        </p:txBody>
      </p:sp>
      <p:cxnSp>
        <p:nvCxnSpPr>
          <p:cNvPr id="93" name="직선 연결선 92"/>
          <p:cNvCxnSpPr/>
          <p:nvPr/>
        </p:nvCxnSpPr>
        <p:spPr>
          <a:xfrm>
            <a:off x="566738" y="2806700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4" name="표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17474"/>
              </p:ext>
            </p:extLst>
          </p:nvPr>
        </p:nvGraphicFramePr>
        <p:xfrm>
          <a:off x="587375" y="3089275"/>
          <a:ext cx="1782775" cy="41477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646705"/>
                <a:gridCol w="179530"/>
                <a:gridCol w="208172"/>
                <a:gridCol w="208172"/>
              </a:tblGrid>
              <a:tr h="4349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메뉴명</a:t>
                      </a:r>
                      <a:r>
                        <a:rPr lang="en-US" altLang="ko-KR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/</a:t>
                      </a: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화면코드검색</a:t>
                      </a: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조회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발급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정보이용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지원서비스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064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6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2" y="3517587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74" name="직사각형 330"/>
          <p:cNvSpPr>
            <a:spLocks noChangeArrowheads="1"/>
          </p:cNvSpPr>
          <p:nvPr/>
        </p:nvSpPr>
        <p:spPr bwMode="auto">
          <a:xfrm rot="5400000">
            <a:off x="1931988" y="5473700"/>
            <a:ext cx="27463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21575" name="직사각형 330"/>
          <p:cNvSpPr>
            <a:spLocks noChangeArrowheads="1"/>
          </p:cNvSpPr>
          <p:nvPr/>
        </p:nvSpPr>
        <p:spPr bwMode="auto">
          <a:xfrm rot="5400000">
            <a:off x="1927225" y="5724526"/>
            <a:ext cx="2746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21576" name="직사각형 330"/>
          <p:cNvSpPr>
            <a:spLocks noChangeArrowheads="1"/>
          </p:cNvSpPr>
          <p:nvPr/>
        </p:nvSpPr>
        <p:spPr bwMode="auto">
          <a:xfrm rot="-5400000">
            <a:off x="1928019" y="5974557"/>
            <a:ext cx="2730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cxnSp>
        <p:nvCxnSpPr>
          <p:cNvPr id="101" name="직선 연결선 100"/>
          <p:cNvCxnSpPr/>
          <p:nvPr/>
        </p:nvCxnSpPr>
        <p:spPr>
          <a:xfrm>
            <a:off x="588963" y="2798763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2800350"/>
            <a:ext cx="8239125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2802475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2844800"/>
            <a:ext cx="29781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항만행정업무 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선박운항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관제 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정보관리 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선박제원관리</a:t>
            </a:r>
            <a:endParaRPr lang="en-US" altLang="ko-KR" sz="80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81" name="TextBox 219"/>
          <p:cNvSpPr txBox="1">
            <a:spLocks noChangeArrowheads="1"/>
          </p:cNvSpPr>
          <p:nvPr/>
        </p:nvSpPr>
        <p:spPr bwMode="auto">
          <a:xfrm>
            <a:off x="2751138" y="3457575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ko-KR" altLang="en-US" sz="900" b="1">
                <a:latin typeface="돋움" pitchFamily="50" charset="-127"/>
                <a:ea typeface="돋움" pitchFamily="50" charset="-127"/>
              </a:rPr>
              <a:t>전체메뉴</a:t>
            </a: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7648575" y="3152775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7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8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3128963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9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전체메뉴</a:t>
              </a:r>
              <a:endParaRPr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>
            <a:off x="2487613" y="3367088"/>
            <a:ext cx="6256337" cy="190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91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3424238"/>
            <a:ext cx="3095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74675" y="2801938"/>
            <a:ext cx="1793875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5042694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5011738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1595" name="그룹 148"/>
          <p:cNvGrpSpPr>
            <a:grpSpLocks/>
          </p:cNvGrpSpPr>
          <p:nvPr/>
        </p:nvGrpSpPr>
        <p:grpSpPr bwMode="auto">
          <a:xfrm>
            <a:off x="2406650" y="6648450"/>
            <a:ext cx="6345238" cy="539750"/>
            <a:chOff x="1020713" y="4652081"/>
            <a:chExt cx="6344239" cy="538703"/>
          </a:xfrm>
        </p:grpSpPr>
        <p:sp>
          <p:nvSpPr>
            <p:cNvPr id="150" name="직사각형 149"/>
            <p:cNvSpPr/>
            <p:nvPr/>
          </p:nvSpPr>
          <p:spPr>
            <a:xfrm>
              <a:off x="1020713" y="4721796"/>
              <a:ext cx="5333160" cy="4499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605" name="TextBox 150"/>
            <p:cNvSpPr txBox="1">
              <a:spLocks noChangeArrowheads="1"/>
            </p:cNvSpPr>
            <p:nvPr/>
          </p:nvSpPr>
          <p:spPr bwMode="auto">
            <a:xfrm>
              <a:off x="1110489" y="4822301"/>
              <a:ext cx="180209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[001]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조회처리가 완료되었습니다</a:t>
              </a: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.</a:t>
              </a:r>
              <a:endParaRPr kumimoji="0"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1606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478117" y="4817097"/>
              <a:ext cx="395926" cy="343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72000" anchor="b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이전</a:t>
              </a:r>
              <a:endParaRPr kumimoji="0"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1607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990693" y="4731640"/>
              <a:ext cx="257861" cy="22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21608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500143" y="4748934"/>
              <a:ext cx="266824" cy="215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&lt;</a:t>
              </a:r>
            </a:p>
          </p:txBody>
        </p:sp>
        <p:cxnSp>
          <p:nvCxnSpPr>
            <p:cNvPr id="155" name="직선 연결선 154"/>
            <p:cNvCxnSpPr/>
            <p:nvPr/>
          </p:nvCxnSpPr>
          <p:spPr>
            <a:xfrm>
              <a:off x="6533233" y="4731302"/>
              <a:ext cx="0" cy="421456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10" name="Rectangle 1028" descr="밝은 상향 대각선"/>
            <p:cNvSpPr>
              <a:spLocks noChangeArrowheads="1"/>
            </p:cNvSpPr>
            <p:nvPr/>
          </p:nvSpPr>
          <p:spPr bwMode="auto">
            <a:xfrm rot="-5400000">
              <a:off x="6961200" y="4755210"/>
              <a:ext cx="267287" cy="21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157" name="직사각형 156"/>
            <p:cNvSpPr/>
            <p:nvPr/>
          </p:nvSpPr>
          <p:spPr bwMode="auto">
            <a:xfrm>
              <a:off x="6893538" y="4704367"/>
              <a:ext cx="471414" cy="48641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36000" tIns="0" rIns="36000" bIns="0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 </a:t>
              </a:r>
            </a:p>
          </p:txBody>
        </p:sp>
        <p:sp>
          <p:nvSpPr>
            <p:cNvPr id="21612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940032" y="4898266"/>
              <a:ext cx="377072" cy="273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72000" anchor="b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다음</a:t>
              </a:r>
              <a:endParaRPr kumimoji="0"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159" name="직선 연결선 158"/>
            <p:cNvCxnSpPr/>
            <p:nvPr/>
          </p:nvCxnSpPr>
          <p:spPr>
            <a:xfrm flipV="1">
              <a:off x="5884047" y="4652081"/>
              <a:ext cx="0" cy="53553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직사각형 159"/>
            <p:cNvSpPr/>
            <p:nvPr/>
          </p:nvSpPr>
          <p:spPr bwMode="auto">
            <a:xfrm>
              <a:off x="6388793" y="4704367"/>
              <a:ext cx="485699" cy="4769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36000" tIns="0" rIns="36000" bIns="0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 </a:t>
              </a:r>
            </a:p>
          </p:txBody>
        </p:sp>
        <p:pic>
          <p:nvPicPr>
            <p:cNvPr id="21615" name="Picture 19" descr="F:\한화손해보험\소스\아이콘\images\Iconset-(2)_85.png"/>
            <p:cNvPicPr>
              <a:picLocks noChangeAspect="1" noChangeArrowheads="1"/>
            </p:cNvPicPr>
            <p:nvPr/>
          </p:nvPicPr>
          <p:blipFill>
            <a:blip r:embed="rId11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78" t="27753" r="36481" b="36249"/>
            <a:stretch>
              <a:fillRect/>
            </a:stretch>
          </p:blipFill>
          <p:spPr bwMode="auto">
            <a:xfrm>
              <a:off x="6549122" y="4850490"/>
              <a:ext cx="169269" cy="169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16" name="Rectangle 1028" descr="밝은 상향 대각선"/>
            <p:cNvSpPr>
              <a:spLocks noChangeArrowheads="1"/>
            </p:cNvSpPr>
            <p:nvPr/>
          </p:nvSpPr>
          <p:spPr bwMode="auto">
            <a:xfrm rot="-5400000">
              <a:off x="6993924" y="4783106"/>
              <a:ext cx="267287" cy="21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21617" name="TextBox 162"/>
            <p:cNvSpPr txBox="1">
              <a:spLocks noChangeArrowheads="1"/>
            </p:cNvSpPr>
            <p:nvPr/>
          </p:nvSpPr>
          <p:spPr bwMode="auto">
            <a:xfrm>
              <a:off x="6932184" y="4925622"/>
              <a:ext cx="38664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TOP</a:t>
              </a:r>
              <a:endParaRPr kumimoji="0"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164" name="직선 연결선 163"/>
            <p:cNvCxnSpPr/>
            <p:nvPr/>
          </p:nvCxnSpPr>
          <p:spPr>
            <a:xfrm flipV="1">
              <a:off x="5388825" y="4720212"/>
              <a:ext cx="0" cy="46740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596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88" y="3435350"/>
            <a:ext cx="4286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타원 5"/>
          <p:cNvSpPr/>
          <p:nvPr/>
        </p:nvSpPr>
        <p:spPr>
          <a:xfrm>
            <a:off x="8356600" y="2343150"/>
            <a:ext cx="538163" cy="50165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1598" name="그룹 142"/>
          <p:cNvGrpSpPr>
            <a:grpSpLocks/>
          </p:cNvGrpSpPr>
          <p:nvPr/>
        </p:nvGrpSpPr>
        <p:grpSpPr bwMode="auto">
          <a:xfrm>
            <a:off x="8467725" y="2671763"/>
            <a:ext cx="284163" cy="430212"/>
            <a:chOff x="1425841" y="5292808"/>
            <a:chExt cx="284162" cy="430212"/>
          </a:xfrm>
        </p:grpSpPr>
        <p:sp>
          <p:nvSpPr>
            <p:cNvPr id="144" name="타원 143"/>
            <p:cNvSpPr/>
            <p:nvPr/>
          </p:nvSpPr>
          <p:spPr bwMode="auto">
            <a:xfrm flipH="1">
              <a:off x="1475054" y="5292808"/>
              <a:ext cx="98425" cy="98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3056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45" name="Picture 2" descr="White Pointer Clip Art">
              <a:hlinkClick r:id="rId13"/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1425841" y="5320824"/>
              <a:ext cx="284162" cy="402196"/>
            </a:xfrm>
            <a:prstGeom prst="rect">
              <a:avLst/>
            </a:prstGeom>
            <a:noFill/>
          </p:spPr>
        </p:pic>
      </p:grpSp>
      <p:graphicFrame>
        <p:nvGraphicFramePr>
          <p:cNvPr id="123" name="표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038954"/>
              </p:ext>
            </p:extLst>
          </p:nvPr>
        </p:nvGraphicFramePr>
        <p:xfrm>
          <a:off x="2522361" y="3771505"/>
          <a:ext cx="6200952" cy="2890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59"/>
                <a:gridCol w="5896893"/>
              </a:tblGrid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126" marR="3612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신고</a:t>
                      </a: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조회</a:t>
                      </a:r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발급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sng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민원신고내역</a:t>
                      </a:r>
                      <a:endParaRPr kumimoji="0" lang="ko-KR" altLang="en-US" sz="800" b="0" i="0" u="sng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응답여부조회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증명서발급이력조회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미등록항만일시적영업신고조회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정보이용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지원서비스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7" name="Rectangle 63"/>
          <p:cNvSpPr>
            <a:spLocks noChangeArrowheads="1"/>
          </p:cNvSpPr>
          <p:nvPr/>
        </p:nvSpPr>
        <p:spPr bwMode="auto">
          <a:xfrm>
            <a:off x="8551091" y="4072214"/>
            <a:ext cx="186013" cy="23134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pic>
        <p:nvPicPr>
          <p:cNvPr id="12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260" y="4159881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9" name="그룹 128"/>
          <p:cNvGrpSpPr/>
          <p:nvPr/>
        </p:nvGrpSpPr>
        <p:grpSpPr>
          <a:xfrm>
            <a:off x="2957038" y="4494411"/>
            <a:ext cx="179437" cy="1173025"/>
            <a:chOff x="2173729" y="4130820"/>
            <a:chExt cx="179437" cy="1173025"/>
          </a:xfrm>
        </p:grpSpPr>
        <p:cxnSp>
          <p:nvCxnSpPr>
            <p:cNvPr id="130" name="직선 연결선 129"/>
            <p:cNvCxnSpPr/>
            <p:nvPr/>
          </p:nvCxnSpPr>
          <p:spPr>
            <a:xfrm>
              <a:off x="2178348" y="4130820"/>
              <a:ext cx="0" cy="117302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연결선 130"/>
            <p:cNvCxnSpPr/>
            <p:nvPr/>
          </p:nvCxnSpPr>
          <p:spPr>
            <a:xfrm>
              <a:off x="2178348" y="4716735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/>
            <p:cNvCxnSpPr/>
            <p:nvPr/>
          </p:nvCxnSpPr>
          <p:spPr>
            <a:xfrm>
              <a:off x="2173729" y="4444261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973" y="4413449"/>
            <a:ext cx="1524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78" y="5873227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495" y="6173409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6" name="직선 연결선 135"/>
          <p:cNvCxnSpPr/>
          <p:nvPr/>
        </p:nvCxnSpPr>
        <p:spPr>
          <a:xfrm>
            <a:off x="2976578" y="5667436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/>
          <p:nvPr/>
        </p:nvCxnSpPr>
        <p:spPr>
          <a:xfrm>
            <a:off x="2971959" y="5394962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8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664" y="6455593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2" name="그룹 142"/>
          <p:cNvGrpSpPr>
            <a:grpSpLocks/>
          </p:cNvGrpSpPr>
          <p:nvPr/>
        </p:nvGrpSpPr>
        <p:grpSpPr bwMode="auto">
          <a:xfrm>
            <a:off x="3918743" y="4749676"/>
            <a:ext cx="284163" cy="430212"/>
            <a:chOff x="1425841" y="5292808"/>
            <a:chExt cx="284162" cy="430212"/>
          </a:xfrm>
        </p:grpSpPr>
        <p:sp>
          <p:nvSpPr>
            <p:cNvPr id="163" name="타원 162"/>
            <p:cNvSpPr/>
            <p:nvPr/>
          </p:nvSpPr>
          <p:spPr bwMode="auto">
            <a:xfrm flipH="1">
              <a:off x="1475054" y="5292808"/>
              <a:ext cx="98425" cy="98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3056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65" name="Picture 2" descr="White Pointer Clip Art">
              <a:hlinkClick r:id="rId13"/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1425841" y="5320824"/>
              <a:ext cx="284162" cy="402196"/>
            </a:xfrm>
            <a:prstGeom prst="rect">
              <a:avLst/>
            </a:prstGeom>
            <a:noFill/>
          </p:spPr>
        </p:pic>
      </p:grpSp>
      <p:grpSp>
        <p:nvGrpSpPr>
          <p:cNvPr id="166" name="그룹 165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67" name="모서리가 둥근 직사각형 166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68" name="모서리가 둥근 직사각형 167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69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16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257" y="1725918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85788" y="1624013"/>
            <a:ext cx="8248650" cy="120015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5" name="직사각형 34"/>
          <p:cNvSpPr/>
          <p:nvPr/>
        </p:nvSpPr>
        <p:spPr bwMode="auto">
          <a:xfrm>
            <a:off x="585788" y="1609725"/>
            <a:ext cx="8242300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2534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93125" y="2470150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연결선 37"/>
          <p:cNvCxnSpPr/>
          <p:nvPr/>
        </p:nvCxnSpPr>
        <p:spPr>
          <a:xfrm>
            <a:off x="669925" y="1925638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6" name="직사각형 330"/>
          <p:cNvSpPr>
            <a:spLocks noChangeArrowheads="1"/>
          </p:cNvSpPr>
          <p:nvPr/>
        </p:nvSpPr>
        <p:spPr bwMode="auto">
          <a:xfrm>
            <a:off x="2173288" y="1636713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2537" name="그룹 192"/>
          <p:cNvGrpSpPr>
            <a:grpSpLocks/>
          </p:cNvGrpSpPr>
          <p:nvPr/>
        </p:nvGrpSpPr>
        <p:grpSpPr bwMode="auto">
          <a:xfrm>
            <a:off x="836613" y="2043113"/>
            <a:ext cx="2592387" cy="442912"/>
            <a:chOff x="340095" y="1172022"/>
            <a:chExt cx="2593308" cy="444308"/>
          </a:xfrm>
        </p:grpSpPr>
        <p:sp>
          <p:nvSpPr>
            <p:cNvPr id="41" name="직사각형 330"/>
            <p:cNvSpPr>
              <a:spLocks noChangeArrowheads="1"/>
            </p:cNvSpPr>
            <p:nvPr/>
          </p:nvSpPr>
          <p:spPr bwMode="auto">
            <a:xfrm>
              <a:off x="700585" y="1277127"/>
              <a:ext cx="223281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42" name="직사각형 330"/>
            <p:cNvSpPr>
              <a:spLocks noChangeArrowheads="1"/>
            </p:cNvSpPr>
            <p:nvPr/>
          </p:nvSpPr>
          <p:spPr bwMode="auto">
            <a:xfrm>
              <a:off x="654532" y="1172022"/>
              <a:ext cx="1418141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2572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직사각형 330"/>
          <p:cNvSpPr>
            <a:spLocks noChangeArrowheads="1"/>
          </p:cNvSpPr>
          <p:nvPr/>
        </p:nvSpPr>
        <p:spPr bwMode="auto">
          <a:xfrm>
            <a:off x="765175" y="2462213"/>
            <a:ext cx="7981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2539" name="직사각형 330"/>
          <p:cNvSpPr>
            <a:spLocks noChangeArrowheads="1"/>
          </p:cNvSpPr>
          <p:nvPr/>
        </p:nvSpPr>
        <p:spPr bwMode="auto">
          <a:xfrm>
            <a:off x="6818313" y="1649413"/>
            <a:ext cx="199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b="1" u="sng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모바일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2540" name="직사각형 330"/>
          <p:cNvSpPr>
            <a:spLocks noChangeArrowheads="1"/>
          </p:cNvSpPr>
          <p:nvPr/>
        </p:nvSpPr>
        <p:spPr bwMode="auto">
          <a:xfrm>
            <a:off x="654050" y="1652588"/>
            <a:ext cx="3094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2541" name="직사각형 47"/>
          <p:cNvSpPr>
            <a:spLocks noChangeArrowheads="1"/>
          </p:cNvSpPr>
          <p:nvPr/>
        </p:nvSpPr>
        <p:spPr bwMode="auto">
          <a:xfrm>
            <a:off x="609600" y="1620838"/>
            <a:ext cx="45402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49" name="직선 연결선 48"/>
          <p:cNvCxnSpPr/>
          <p:nvPr/>
        </p:nvCxnSpPr>
        <p:spPr>
          <a:xfrm>
            <a:off x="1073150" y="1609725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1528763" y="160496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79663" y="160496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/>
          <p:cNvSpPr/>
          <p:nvPr/>
        </p:nvSpPr>
        <p:spPr>
          <a:xfrm>
            <a:off x="587375" y="1620838"/>
            <a:ext cx="8248650" cy="120332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2546" name="그룹 52"/>
          <p:cNvGrpSpPr>
            <a:grpSpLocks/>
          </p:cNvGrpSpPr>
          <p:nvPr/>
        </p:nvGrpSpPr>
        <p:grpSpPr bwMode="auto">
          <a:xfrm>
            <a:off x="6781800" y="2028825"/>
            <a:ext cx="2162175" cy="258763"/>
            <a:chOff x="4378923" y="1905757"/>
            <a:chExt cx="2161929" cy="259045"/>
          </a:xfrm>
        </p:grpSpPr>
        <p:sp>
          <p:nvSpPr>
            <p:cNvPr id="54" name="직사각형 330"/>
            <p:cNvSpPr>
              <a:spLocks noChangeArrowheads="1"/>
            </p:cNvSpPr>
            <p:nvPr/>
          </p:nvSpPr>
          <p:spPr bwMode="auto">
            <a:xfrm>
              <a:off x="4545592" y="1905757"/>
              <a:ext cx="1995260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256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모서리가 둥근 직사각형 55"/>
            <p:cNvSpPr/>
            <p:nvPr/>
          </p:nvSpPr>
          <p:spPr>
            <a:xfrm>
              <a:off x="4393209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5110678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8" name="모서리가 둥근 직사각형 57"/>
            <p:cNvSpPr/>
            <p:nvPr/>
          </p:nvSpPr>
          <p:spPr>
            <a:xfrm>
              <a:off x="5837670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2547" name="그룹 8"/>
          <p:cNvGrpSpPr>
            <a:grpSpLocks/>
          </p:cNvGrpSpPr>
          <p:nvPr/>
        </p:nvGrpSpPr>
        <p:grpSpPr bwMode="auto">
          <a:xfrm>
            <a:off x="4803775" y="1892300"/>
            <a:ext cx="3943350" cy="3297238"/>
            <a:chOff x="4839855" y="4091931"/>
            <a:chExt cx="3943927" cy="3297160"/>
          </a:xfrm>
        </p:grpSpPr>
        <p:sp>
          <p:nvSpPr>
            <p:cNvPr id="59" name="직사각형 58"/>
            <p:cNvSpPr/>
            <p:nvPr/>
          </p:nvSpPr>
          <p:spPr>
            <a:xfrm>
              <a:off x="4839855" y="4091931"/>
              <a:ext cx="3943927" cy="329716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00A1F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60" name="직사각형 330"/>
            <p:cNvSpPr>
              <a:spLocks noChangeArrowheads="1"/>
            </p:cNvSpPr>
            <p:nvPr/>
          </p:nvSpPr>
          <p:spPr bwMode="auto">
            <a:xfrm>
              <a:off x="4955760" y="4455460"/>
              <a:ext cx="2365721" cy="538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t>해운항만물류통합정보</a:t>
              </a:r>
              <a: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t/>
              </a:r>
              <a:br>
                <a:rPr lang="en-US" altLang="ko-KR" sz="11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</a:br>
              <a:r>
                <a:rPr lang="ko-KR" altLang="en-US" sz="1800" dirty="0" err="1" smtClean="0">
                  <a:solidFill>
                    <a:srgbClr val="00A1FA"/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t>모바일</a:t>
              </a:r>
              <a:r>
                <a:rPr lang="ko-KR" altLang="en-US" sz="1800" dirty="0" smtClean="0">
                  <a:solidFill>
                    <a:srgbClr val="00A1FA"/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t> </a:t>
              </a:r>
              <a:r>
                <a:rPr lang="ko-KR" altLang="en-US" sz="1800" dirty="0" err="1" smtClean="0">
                  <a:solidFill>
                    <a:srgbClr val="00A1FA"/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t>케이포트</a:t>
              </a:r>
              <a:r>
                <a:rPr lang="en-US" altLang="ko-KR" sz="1800" dirty="0" smtClean="0">
                  <a:solidFill>
                    <a:srgbClr val="00A1FA"/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t>(KPS)</a:t>
              </a:r>
              <a:endParaRPr lang="en-US" altLang="ko-KR" sz="1800" dirty="0">
                <a:solidFill>
                  <a:srgbClr val="00A1FA"/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  <p:sp>
          <p:nvSpPr>
            <p:cNvPr id="22552" name="직사각형 330"/>
            <p:cNvSpPr>
              <a:spLocks noChangeArrowheads="1"/>
            </p:cNvSpPr>
            <p:nvPr/>
          </p:nvSpPr>
          <p:spPr bwMode="auto">
            <a:xfrm>
              <a:off x="4983109" y="4971362"/>
              <a:ext cx="1990965" cy="425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인터넷브라우저로 모든 스마트폰에서</a:t>
              </a:r>
              <a:r>
                <a:rPr lang="en-US" altLang="ko-KR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en-US" altLang="ko-KR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K-PORT</a:t>
              </a: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를 이용하실수 있습니다</a:t>
              </a:r>
              <a:r>
                <a:rPr lang="en-US" altLang="ko-KR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.</a:t>
              </a:r>
            </a:p>
          </p:txBody>
        </p:sp>
        <p:sp>
          <p:nvSpPr>
            <p:cNvPr id="22553" name="직사각형 330"/>
            <p:cNvSpPr>
              <a:spLocks noChangeArrowheads="1"/>
            </p:cNvSpPr>
            <p:nvPr/>
          </p:nvSpPr>
          <p:spPr bwMode="auto">
            <a:xfrm>
              <a:off x="4987728" y="5382380"/>
              <a:ext cx="1990965" cy="2704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en-US" altLang="ko-KR" sz="1200">
                  <a:solidFill>
                    <a:srgbClr val="00A1FA"/>
                  </a:solidFill>
                  <a:latin typeface="-웹윤고딕140" pitchFamily="18" charset="-127"/>
                  <a:ea typeface="-웹윤고딕140" pitchFamily="18" charset="-127"/>
                </a:rPr>
                <a:t>m.portmis.go.kr</a:t>
              </a:r>
            </a:p>
          </p:txBody>
        </p:sp>
        <p:sp>
          <p:nvSpPr>
            <p:cNvPr id="65" name="모서리가 둥근 직사각형 64"/>
            <p:cNvSpPr/>
            <p:nvPr/>
          </p:nvSpPr>
          <p:spPr>
            <a:xfrm>
              <a:off x="7685071" y="5398413"/>
              <a:ext cx="809743" cy="273044"/>
            </a:xfrm>
            <a:prstGeom prst="roundRect">
              <a:avLst>
                <a:gd name="adj" fmla="val 0"/>
              </a:avLst>
            </a:prstGeom>
            <a:solidFill>
              <a:srgbClr val="00A1FA"/>
            </a:solidFill>
            <a:ln w="6350" cap="flat" cmpd="sng" algn="ctr">
              <a:solidFill>
                <a:srgbClr val="2D87C6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indent="-166189" algn="ctr" defTabSz="1043056" latinLnBrk="0">
                <a:spcBef>
                  <a:spcPts val="0"/>
                </a:spcBef>
                <a:spcAft>
                  <a:spcPts val="220"/>
                </a:spcAft>
                <a:defRPr/>
              </a:pPr>
              <a:r>
                <a:rPr kumimoji="0" lang="ko-KR" altLang="en-US" sz="1050" kern="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바로가기</a:t>
              </a:r>
              <a:endParaRPr kumimoji="0" lang="ko-KR" altLang="en-US" sz="1050" kern="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  <p:pic>
          <p:nvPicPr>
            <p:cNvPr id="2255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8473" y="4515142"/>
              <a:ext cx="905163" cy="896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6" name="모서리가 둥근 직사각형 65"/>
            <p:cNvSpPr/>
            <p:nvPr/>
          </p:nvSpPr>
          <p:spPr>
            <a:xfrm>
              <a:off x="4847794" y="5919101"/>
              <a:ext cx="3935988" cy="1460465"/>
            </a:xfrm>
            <a:prstGeom prst="roundRect">
              <a:avLst>
                <a:gd name="adj" fmla="val 0"/>
              </a:avLst>
            </a:prstGeom>
            <a:solidFill>
              <a:srgbClr val="00A1FA"/>
            </a:solidFill>
            <a:ln w="6350" cap="flat" cmpd="sng" algn="ctr">
              <a:solidFill>
                <a:srgbClr val="2D87C6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indent="-166189" algn="ctr" defTabSz="1043056" latinLnBrk="0">
                <a:spcBef>
                  <a:spcPts val="0"/>
                </a:spcBef>
                <a:spcAft>
                  <a:spcPts val="220"/>
                </a:spcAft>
                <a:defRPr/>
              </a:pPr>
              <a:endParaRPr kumimoji="0" lang="ko-KR" altLang="en-US" sz="1050" kern="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  <p:sp>
          <p:nvSpPr>
            <p:cNvPr id="22557" name="직사각형 330"/>
            <p:cNvSpPr>
              <a:spLocks noChangeArrowheads="1"/>
            </p:cNvSpPr>
            <p:nvPr/>
          </p:nvSpPr>
          <p:spPr bwMode="auto">
            <a:xfrm>
              <a:off x="4959549" y="6029768"/>
              <a:ext cx="2365665" cy="815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lang="ko-KR" altLang="en-US" sz="110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신고처리알림서비스</a:t>
              </a:r>
              <a:r>
                <a:rPr lang="en-US" altLang="ko-KR" sz="110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/>
              </a:r>
              <a:br>
                <a:rPr lang="en-US" altLang="ko-KR" sz="110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</a:br>
              <a:r>
                <a:rPr lang="ko-KR" altLang="en-US" sz="180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스마트위젯</a:t>
              </a:r>
              <a:endParaRPr lang="en-US" altLang="ko-KR" sz="180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endParaRPr>
            </a:p>
            <a:p>
              <a:r>
                <a:rPr lang="en-US" altLang="ko-KR" sz="180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(Wiget)</a:t>
              </a:r>
              <a:endParaRPr lang="en-US" altLang="ko-KR" sz="320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  <p:pic>
          <p:nvPicPr>
            <p:cNvPr id="22558" name="그림 4"/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7217" y="6977704"/>
              <a:ext cx="241628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9" name="그림 7"/>
            <p:cNvPicPr>
              <a:picLocks noChangeAspect="1"/>
            </p:cNvPicPr>
            <p:nvPr/>
          </p:nvPicPr>
          <p:blipFill>
            <a:blip r:embed="rId7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5268" y="6280691"/>
              <a:ext cx="598877" cy="592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" name="모서리가 둥근 직사각형 74"/>
            <p:cNvSpPr/>
            <p:nvPr/>
          </p:nvSpPr>
          <p:spPr>
            <a:xfrm>
              <a:off x="6967416" y="6968413"/>
              <a:ext cx="809743" cy="274632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indent="-166189" algn="ctr" defTabSz="1043056" latinLnBrk="0">
                <a:spcBef>
                  <a:spcPts val="0"/>
                </a:spcBef>
                <a:spcAft>
                  <a:spcPts val="220"/>
                </a:spcAft>
                <a:defRPr/>
              </a:pPr>
              <a:r>
                <a:rPr kumimoji="0" lang="ko-KR" altLang="en-US" sz="1050" kern="0" dirty="0" err="1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안드로이드</a:t>
              </a:r>
              <a:endParaRPr kumimoji="0" lang="ko-KR" altLang="en-US" sz="1050" kern="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2814" y="7014653"/>
              <a:ext cx="197962" cy="184728"/>
            </a:xfrm>
            <a:prstGeom prst="rect">
              <a:avLst/>
            </a:prstGeom>
          </p:spPr>
        </p:pic>
        <p:sp>
          <p:nvSpPr>
            <p:cNvPr id="77" name="모서리가 둥근 직사각형 76"/>
            <p:cNvSpPr/>
            <p:nvPr/>
          </p:nvSpPr>
          <p:spPr>
            <a:xfrm>
              <a:off x="7923231" y="6965238"/>
              <a:ext cx="808156" cy="274632"/>
            </a:xfrm>
            <a:prstGeom prst="roundRect">
              <a:avLst>
                <a:gd name="adj" fmla="val 0"/>
              </a:avLst>
            </a:prstGeom>
            <a:noFill/>
            <a:ln w="635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/>
            <a:p>
              <a:pPr indent="-166189" algn="ctr" defTabSz="1043056" latinLnBrk="0">
                <a:spcBef>
                  <a:spcPts val="0"/>
                </a:spcBef>
                <a:spcAft>
                  <a:spcPts val="220"/>
                </a:spcAft>
                <a:defRPr/>
              </a:pPr>
              <a:r>
                <a:rPr kumimoji="0" lang="ko-KR" altLang="en-US" sz="1050" kern="0" dirty="0" err="1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아이폰</a:t>
              </a:r>
              <a:endParaRPr kumimoji="0" lang="ko-KR" altLang="en-US" sz="1050" kern="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endParaRPr>
            </a:p>
          </p:txBody>
        </p:sp>
        <p:pic>
          <p:nvPicPr>
            <p:cNvPr id="22563" name="그림 77"/>
            <p:cNvPicPr>
              <a:picLocks noChangeAspect="1"/>
            </p:cNvPicPr>
            <p:nvPr/>
          </p:nvPicPr>
          <p:blipFill>
            <a:blip r:embed="rId7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4530" y="6280691"/>
              <a:ext cx="598877" cy="592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64" name="직사각형 330"/>
            <p:cNvSpPr>
              <a:spLocks noChangeArrowheads="1"/>
            </p:cNvSpPr>
            <p:nvPr/>
          </p:nvSpPr>
          <p:spPr bwMode="auto">
            <a:xfrm>
              <a:off x="4987724" y="6809051"/>
              <a:ext cx="1990965" cy="425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바로바로 모바일로 </a:t>
              </a:r>
              <a:r>
                <a:rPr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24</a:t>
              </a:r>
              <a:r>
                <a:rPr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시간 </a:t>
              </a:r>
              <a:r>
                <a:rPr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365</a:t>
              </a:r>
              <a:r>
                <a:rPr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일 신고처리확인</a:t>
              </a:r>
              <a:r>
                <a:rPr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!</a:t>
              </a: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TO-BE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메인 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모바일안내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레이어팝업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)-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UI-PM-MT-006-03</a:t>
            </a:r>
          </a:p>
        </p:txBody>
      </p:sp>
      <p:pic>
        <p:nvPicPr>
          <p:cNvPr id="92" name="Picture 40" descr="F:\한화손해보험\소스\아이콘\png\64 px\114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386" y="1974627"/>
            <a:ext cx="247135" cy="2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그룹 44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6" name="모서리가 둥근 직사각형 45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8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17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63222" y="3579813"/>
            <a:ext cx="456695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>
                <a:latin typeface="-웹윤고딕140" pitchFamily="18" charset="-127"/>
                <a:ea typeface="-웹윤고딕140" pitchFamily="18" charset="-127"/>
              </a:rPr>
              <a:t>PC</a:t>
            </a:r>
            <a:r>
              <a:rPr kumimoji="0" lang="ko-KR" altLang="en-US" sz="4000" spc="-96" dirty="0">
                <a:latin typeface="-웹윤고딕140" pitchFamily="18" charset="-127"/>
                <a:ea typeface="-웹윤고딕140" pitchFamily="18" charset="-127"/>
              </a:rPr>
              <a:t>메인</a:t>
            </a:r>
            <a:r>
              <a:rPr kumimoji="0" lang="en-US" altLang="ko-KR" sz="4000" spc="-96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4000" spc="-96" dirty="0">
                <a:latin typeface="-웹윤고딕140" pitchFamily="18" charset="-127"/>
                <a:ea typeface="-웹윤고딕140" pitchFamily="18" charset="-127"/>
              </a:rPr>
              <a:t>업무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UI-PM-MT-001-02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18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319873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636588" y="3906838"/>
            <a:ext cx="7916862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24583" name="그림 2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4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24666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24667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24585" name="Picture 2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7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4588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4665" name="그림 19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민원          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행정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  선박모니터링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4590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4591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4592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pic>
        <p:nvPicPr>
          <p:cNvPr id="2459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460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6462713"/>
            <a:ext cx="658812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4986338"/>
            <a:ext cx="25273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602" name="그룹 60"/>
          <p:cNvGrpSpPr>
            <a:grpSpLocks/>
          </p:cNvGrpSpPr>
          <p:nvPr/>
        </p:nvGrpSpPr>
        <p:grpSpPr bwMode="auto">
          <a:xfrm>
            <a:off x="6748463" y="4978400"/>
            <a:ext cx="1644650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4433" y="5901988"/>
              <a:ext cx="878043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grpSp>
        <p:nvGrpSpPr>
          <p:cNvPr id="24603" name="그룹 65"/>
          <p:cNvGrpSpPr>
            <a:grpSpLocks/>
          </p:cNvGrpSpPr>
          <p:nvPr/>
        </p:nvGrpSpPr>
        <p:grpSpPr bwMode="auto">
          <a:xfrm>
            <a:off x="771525" y="5426075"/>
            <a:ext cx="3186113" cy="876300"/>
            <a:chOff x="3467984" y="5635814"/>
            <a:chExt cx="3187450" cy="876373"/>
          </a:xfrm>
        </p:grpSpPr>
        <p:sp>
          <p:nvSpPr>
            <p:cNvPr id="67" name="직사각형 66"/>
            <p:cNvSpPr/>
            <p:nvPr/>
          </p:nvSpPr>
          <p:spPr>
            <a:xfrm>
              <a:off x="3471160" y="5635814"/>
              <a:ext cx="2064616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5837528" y="5635814"/>
              <a:ext cx="816317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3472749" y="5845381"/>
              <a:ext cx="2064616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5839117" y="5845381"/>
              <a:ext cx="816317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3471160" y="6058124"/>
              <a:ext cx="2064616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5837528" y="6058124"/>
              <a:ext cx="816317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3467984" y="6264516"/>
              <a:ext cx="2064616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834352" y="6264516"/>
              <a:ext cx="816317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636588" y="6435725"/>
            <a:ext cx="7812087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86911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86911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24608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4649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7" name="타원 86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업무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1/3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91" name="표 90"/>
          <p:cNvGraphicFramePr>
            <a:graphicFrameLocks noGrp="1"/>
          </p:cNvGraphicFramePr>
          <p:nvPr/>
        </p:nvGraphicFramePr>
        <p:xfrm>
          <a:off x="852488" y="5021263"/>
          <a:ext cx="3127375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890"/>
                <a:gridCol w="1065383"/>
                <a:gridCol w="1013102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6014" marR="36014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6014" marR="36014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6014" marR="36014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4621" name="그룹 363"/>
          <p:cNvGrpSpPr>
            <a:grpSpLocks/>
          </p:cNvGrpSpPr>
          <p:nvPr/>
        </p:nvGrpSpPr>
        <p:grpSpPr bwMode="auto">
          <a:xfrm>
            <a:off x="3427413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505200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6" name="직사각형 85"/>
          <p:cNvSpPr/>
          <p:nvPr/>
        </p:nvSpPr>
        <p:spPr bwMode="auto">
          <a:xfrm>
            <a:off x="2908300" y="3906838"/>
            <a:ext cx="5641975" cy="9874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4624" name="그룹 87"/>
          <p:cNvGrpSpPr>
            <a:grpSpLocks/>
          </p:cNvGrpSpPr>
          <p:nvPr/>
        </p:nvGrpSpPr>
        <p:grpSpPr bwMode="auto">
          <a:xfrm>
            <a:off x="3160713" y="4151313"/>
            <a:ext cx="5106987" cy="542925"/>
            <a:chOff x="835175" y="4099697"/>
            <a:chExt cx="5107039" cy="542811"/>
          </a:xfrm>
        </p:grpSpPr>
        <p:sp>
          <p:nvSpPr>
            <p:cNvPr id="89" name="직사각형 64"/>
            <p:cNvSpPr>
              <a:spLocks noChangeArrowheads="1"/>
            </p:cNvSpPr>
            <p:nvPr/>
          </p:nvSpPr>
          <p:spPr bwMode="auto">
            <a:xfrm>
              <a:off x="835175" y="4421891"/>
              <a:ext cx="950922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민원신고내역</a:t>
              </a:r>
              <a:endPara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90" name="직사각형 65"/>
            <p:cNvSpPr>
              <a:spLocks noChangeArrowheads="1"/>
            </p:cNvSpPr>
            <p:nvPr/>
          </p:nvSpPr>
          <p:spPr bwMode="auto">
            <a:xfrm>
              <a:off x="1509869" y="4421891"/>
              <a:ext cx="1219212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통합민원검증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92" name="직사각형 66"/>
            <p:cNvSpPr>
              <a:spLocks noChangeArrowheads="1"/>
            </p:cNvSpPr>
            <p:nvPr/>
          </p:nvSpPr>
          <p:spPr bwMode="auto">
            <a:xfrm>
              <a:off x="2327440" y="4421891"/>
              <a:ext cx="1181112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선박모니터링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93" name="Picture 19" descr="F:\한화손해보험\소스\아이콘\images\Iconset-(2)_85.png"/>
            <p:cNvPicPr>
              <a:picLocks noChangeAspect="1" noChangeArrowheads="1"/>
            </p:cNvPicPr>
            <p:nvPr/>
          </p:nvPicPr>
          <p:blipFill>
            <a:blip r:embed="rId10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2704" y="4105176"/>
              <a:ext cx="452898" cy="375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Picture 23" descr="F:\한화손해보험\소스\아이콘\images\Iconset-(2)_150.png"/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2278" y="4187283"/>
              <a:ext cx="416343" cy="285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58" descr="F:\한화손해보험\소스\아이콘\images\Iconset-(2)_75.png"/>
            <p:cNvPicPr>
              <a:picLocks noChangeAspect="1" noChangeArrowheads="1"/>
            </p:cNvPicPr>
            <p:nvPr/>
          </p:nvPicPr>
          <p:blipFill>
            <a:blip r:embed="rId12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5456" y="4099697"/>
              <a:ext cx="413155" cy="385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15" descr="F:\한화손해보험\소스\아이콘\images\Iconset-(2)_161.png"/>
            <p:cNvPicPr>
              <a:picLocks noChangeAspect="1" noChangeArrowheads="1"/>
            </p:cNvPicPr>
            <p:nvPr/>
          </p:nvPicPr>
          <p:blipFill>
            <a:blip r:embed="rId13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2831" y="4105176"/>
              <a:ext cx="408879" cy="358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14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792" y="4137733"/>
              <a:ext cx="357710" cy="348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60" descr="F:\한화손해보험\소스\아이콘\images\Iconset-(2)_131.png"/>
            <p:cNvPicPr>
              <a:picLocks noChangeAspect="1" noChangeArrowheads="1"/>
            </p:cNvPicPr>
            <p:nvPr/>
          </p:nvPicPr>
          <p:blipFill>
            <a:blip r:embed="rId15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2651" y="4114348"/>
              <a:ext cx="427348" cy="357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" name="직사각형 68"/>
            <p:cNvSpPr>
              <a:spLocks noChangeArrowheads="1"/>
            </p:cNvSpPr>
            <p:nvPr/>
          </p:nvSpPr>
          <p:spPr bwMode="auto">
            <a:xfrm>
              <a:off x="3130723" y="4421891"/>
              <a:ext cx="1012835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관제현황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04" name="직사각형 69"/>
            <p:cNvSpPr>
              <a:spLocks noChangeArrowheads="1"/>
            </p:cNvSpPr>
            <p:nvPr/>
          </p:nvSpPr>
          <p:spPr bwMode="auto">
            <a:xfrm>
              <a:off x="3748267" y="4421891"/>
              <a:ext cx="1050936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통계자료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05" name="직사각형 70"/>
            <p:cNvSpPr>
              <a:spLocks noChangeArrowheads="1"/>
            </p:cNvSpPr>
            <p:nvPr/>
          </p:nvSpPr>
          <p:spPr bwMode="auto">
            <a:xfrm>
              <a:off x="5086543" y="4421891"/>
              <a:ext cx="855671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CIQ</a:t>
              </a: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전송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106" name="직사각형 105"/>
          <p:cNvSpPr/>
          <p:nvPr/>
        </p:nvSpPr>
        <p:spPr bwMode="auto">
          <a:xfrm>
            <a:off x="649288" y="3910013"/>
            <a:ext cx="2259012" cy="98107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4626" name="직사각형 330"/>
          <p:cNvSpPr>
            <a:spLocks noChangeArrowheads="1"/>
          </p:cNvSpPr>
          <p:nvPr/>
        </p:nvSpPr>
        <p:spPr bwMode="auto">
          <a:xfrm>
            <a:off x="765175" y="4017963"/>
            <a:ext cx="20320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 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아이디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dirty="0" err="1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비밀번호찾기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8" name="Picture 2"/>
          <p:cNvPicPr>
            <a:picLocks noChangeAspect="1" noChangeArrowheads="1"/>
          </p:cNvPicPr>
          <p:nvPr/>
        </p:nvPicPr>
        <p:blipFill>
          <a:blip r:embed="rId1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27" y="4280076"/>
            <a:ext cx="1383818" cy="57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Rectangle 118"/>
          <p:cNvSpPr>
            <a:spLocks noChangeArrowheads="1"/>
          </p:cNvSpPr>
          <p:nvPr/>
        </p:nvSpPr>
        <p:spPr bwMode="auto">
          <a:xfrm>
            <a:off x="2262188" y="4318000"/>
            <a:ext cx="493712" cy="45878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로그인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0" name="직사각형 70"/>
          <p:cNvSpPr>
            <a:spLocks noChangeArrowheads="1"/>
          </p:cNvSpPr>
          <p:nvPr/>
        </p:nvSpPr>
        <p:spPr bwMode="auto">
          <a:xfrm>
            <a:off x="6816725" y="4478338"/>
            <a:ext cx="88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세입징수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1" name="Picture 61" descr="F:\한화손해보험\소스\아이콘\images\Iconset-(2)_15.png"/>
          <p:cNvPicPr>
            <a:picLocks noChangeAspect="1" noChangeArrowheads="1"/>
          </p:cNvPicPr>
          <p:nvPr/>
        </p:nvPicPr>
        <p:blipFill>
          <a:blip r:embed="rId1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418" y="4134847"/>
            <a:ext cx="492439" cy="41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타원 111"/>
          <p:cNvSpPr/>
          <p:nvPr/>
        </p:nvSpPr>
        <p:spPr>
          <a:xfrm>
            <a:off x="8145463" y="4268788"/>
            <a:ext cx="215900" cy="2079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3" name="타원 112"/>
          <p:cNvSpPr/>
          <p:nvPr/>
        </p:nvSpPr>
        <p:spPr>
          <a:xfrm>
            <a:off x="3046413" y="4260850"/>
            <a:ext cx="217487" cy="20796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24633" name="Picture 26" descr="F:\한화손해보험\소스\아이콘\images\Iconset-(2)_23.png"/>
          <p:cNvPicPr>
            <a:picLocks noChangeAspect="1" noChangeArrowheads="1"/>
          </p:cNvPicPr>
          <p:nvPr/>
        </p:nvPicPr>
        <p:blipFill>
          <a:blip r:embed="rId18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0" y="4246563"/>
            <a:ext cx="32861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" name="그룹 87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97" name="모서리가 둥근 직사각형 96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7" name="모서리가 둥근 직사각형 106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14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19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PC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메인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/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/ MY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포트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UI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개발일정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3" name="Group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364463"/>
              </p:ext>
            </p:extLst>
          </p:nvPr>
        </p:nvGraphicFramePr>
        <p:xfrm>
          <a:off x="378148" y="1475976"/>
          <a:ext cx="10081123" cy="5920563"/>
        </p:xfrm>
        <a:graphic>
          <a:graphicData uri="http://schemas.openxmlformats.org/drawingml/2006/table">
            <a:tbl>
              <a:tblPr/>
              <a:tblGrid>
                <a:gridCol w="576064"/>
                <a:gridCol w="3576139"/>
                <a:gridCol w="556375"/>
                <a:gridCol w="556375"/>
                <a:gridCol w="556375"/>
                <a:gridCol w="520640"/>
                <a:gridCol w="436344"/>
                <a:gridCol w="474548"/>
                <a:gridCol w="474548"/>
                <a:gridCol w="474548"/>
                <a:gridCol w="474548"/>
                <a:gridCol w="474548"/>
                <a:gridCol w="474548"/>
                <a:gridCol w="455523"/>
              </a:tblGrid>
              <a:tr h="17909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업무구분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업무목록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상태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담당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11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월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12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월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비고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</a:tr>
              <a:tr h="3252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ko-KR" altLang="en-US" sz="8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(1.1.02-11.06)</a:t>
                      </a:r>
                      <a:endParaRPr lang="ko-KR" altLang="en-US" sz="8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(11.09-11.13)</a:t>
                      </a:r>
                      <a:endParaRPr lang="ko-KR" altLang="en-US" sz="11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(11.16-11.20)</a:t>
                      </a:r>
                      <a:endParaRPr lang="ko-KR" altLang="en-US" sz="8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(11.23-11.27)</a:t>
                      </a:r>
                      <a:endParaRPr lang="ko-KR" altLang="en-US" sz="11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5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(11.30-12.04)</a:t>
                      </a:r>
                      <a:endParaRPr lang="ko-KR" altLang="en-US" sz="8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(1.2.07-12.11)</a:t>
                      </a:r>
                      <a:endParaRPr lang="ko-KR" altLang="en-US" sz="8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(1214-112.18</a:t>
                      </a:r>
                      <a:endParaRPr lang="ko-KR" altLang="en-US" sz="11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3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(1221-12.25)</a:t>
                      </a:r>
                      <a:endParaRPr lang="ko-KR" altLang="en-US" sz="8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r>
                        <a:rPr lang="ko-KR" altLang="en-US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</a:t>
                      </a:r>
                      <a: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/>
                      </a:r>
                      <a:br>
                        <a:rPr lang="en-US" altLang="ko-KR" sz="11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80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(11228-01.01)</a:t>
                      </a:r>
                      <a:endParaRPr lang="ko-KR" altLang="en-US" sz="110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85C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251077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기획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PC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 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메뉴네비게이션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주요항만지도 </a:t>
                      </a:r>
                      <a:r>
                        <a:rPr lang="en-US" altLang="ko-KR" sz="900" b="1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1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b="1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-</a:t>
                      </a:r>
                      <a:r>
                        <a:rPr lang="ko-KR" altLang="en-US" sz="900" b="1" kern="1200" spc="-10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컨텐츠수급필요</a:t>
                      </a:r>
                      <a:r>
                        <a:rPr lang="en-US" altLang="ko-KR" sz="900" b="1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b="1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나미원</a:t>
                      </a: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컨텐츠구성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UI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설계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MY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포트 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민원신고처리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MAP ,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관심선박관리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MY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포트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 PORT-MIS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신고현황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링크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민원신고처리내역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설정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알림메세지내역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설정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02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MY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포트 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회원정보변경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,(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r>
                        <a:rPr lang="en-US" altLang="ko-KR" sz="900" u="sng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baseline="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나의메뉴관리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전체메뉴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도움말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baseline="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컨텐츠수급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 ,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이용안내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u="sng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진행중</a:t>
                      </a: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운영관리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메뉴관리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컨텐츠관리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–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메뉴등록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컨텐츠구성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모바일웹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 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로그인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아웃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MY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포트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이용안내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u="sng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위젯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알림푸시</a:t>
                      </a:r>
                      <a:r>
                        <a:rPr lang="en-US" altLang="ko-KR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Aapp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디자인</a:t>
                      </a:r>
                      <a:endParaRPr lang="en-US" altLang="ko-KR" sz="10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PC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</a:t>
                      </a:r>
                      <a:r>
                        <a:rPr lang="ko-KR" altLang="en-US" sz="900" u="sng" kern="1200" spc="-10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(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민원신고처리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MAP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팝업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b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이용안내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baseline="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미완요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도움말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en-US" altLang="ko-KR" sz="900" u="sng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진행중</a:t>
                      </a: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나현정</a:t>
                      </a: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모바일웹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로그인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아웃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b="0" u="sng" kern="1200" spc="-100" baseline="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모바일이용안내</a:t>
                      </a:r>
                      <a:r>
                        <a:rPr lang="en-US" altLang="ko-KR" sz="900" b="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b="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b="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en-US" altLang="ko-KR" sz="900" b="0" u="sng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위젯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baseline="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알림푸시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APP</a:t>
                      </a:r>
                      <a:endParaRPr lang="en-US" altLang="ko-KR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웹스퀘어</a:t>
                      </a:r>
                      <a:endParaRPr lang="en-US" altLang="ko-KR" sz="10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0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</a:t>
                      </a:r>
                      <a:r>
                        <a:rPr lang="ko-KR" altLang="en-US" sz="10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개발</a:t>
                      </a:r>
                      <a:endParaRPr lang="en-US" altLang="ko-KR" sz="10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PC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메인업무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완료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b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ko-KR" altLang="en-US" sz="900" u="sng" kern="1200" spc="-10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메뉴네비게이션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u="sng" kern="1200" spc="-100" baseline="0" dirty="0" err="1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(, 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민원신고처리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MAP(</a:t>
                      </a:r>
                      <a:r>
                        <a:rPr lang="ko-KR" altLang="en-US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baseline="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u="sng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진행중</a:t>
                      </a: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최수만</a:t>
                      </a: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Mobile 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민원용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템플릿 개발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전체메뉴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로그인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아웃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b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MY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포트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도움말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이용안내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미완료</a:t>
                      </a:r>
                      <a:r>
                        <a:rPr lang="en-US" altLang="ko-KR" sz="900" u="sng" kern="1200" spc="-100" dirty="0" smtClean="0">
                          <a:solidFill>
                            <a:srgbClr val="FF0000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u="sng" kern="1200" spc="-100" dirty="0" smtClean="0">
                        <a:solidFill>
                          <a:srgbClr val="FF0000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진행중</a:t>
                      </a: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위젯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템플릿 개발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설치화면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로그인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민원처리내역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알림메세제내역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환경설정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도움말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완료</a:t>
                      </a: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응용개발</a:t>
                      </a:r>
                      <a:endParaRPr lang="en-US" altLang="ko-KR" sz="10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PC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전체메뉴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b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</a:b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MY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포트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회원정보변경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나의메뉴관리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민원신고내역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설정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알림메세지내역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설정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민원신고처리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MAP,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관심선박</a:t>
                      </a:r>
                      <a:endParaRPr lang="en-US" altLang="ko-KR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모바일웹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로그인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아웃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MY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포트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업체코드</a:t>
                      </a:r>
                      <a:r>
                        <a:rPr lang="en-US" altLang="ko-KR" sz="900" kern="1200" spc="-100" baseline="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baseline="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네비게이션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운영관리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컨텐츠관리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메뉴관리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등록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ko-KR" altLang="en-US" sz="10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테스트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PC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웹브라우저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호환성테스트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 Window 10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대응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/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테블릿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Android /iOS 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스마트폰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웹브라우저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호환성테스트 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 Window 10 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대응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07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lang="ko-KR" altLang="en-US" sz="9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위젯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업무용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lang="ko-KR" altLang="en-US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민원용</a:t>
                      </a:r>
                      <a:r>
                        <a:rPr lang="en-US" altLang="ko-KR" sz="9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lang="ko-KR" altLang="en-US" sz="9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600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 horzOverflow="overflow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아래쪽 화살표 3"/>
          <p:cNvSpPr/>
          <p:nvPr/>
        </p:nvSpPr>
        <p:spPr>
          <a:xfrm rot="16200000">
            <a:off x="5941574" y="1695009"/>
            <a:ext cx="236447" cy="814836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5" name="아래쪽 화살표 4"/>
          <p:cNvSpPr/>
          <p:nvPr/>
        </p:nvSpPr>
        <p:spPr>
          <a:xfrm rot="16200000">
            <a:off x="6065393" y="3671704"/>
            <a:ext cx="236447" cy="1062475"/>
          </a:xfrm>
          <a:prstGeom prst="downArrow">
            <a:avLst>
              <a:gd name="adj1" fmla="val 50000"/>
              <a:gd name="adj2" fmla="val 39839"/>
            </a:avLst>
          </a:prstGeom>
          <a:pattFill prst="dkUpDiag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 w="9525">
            <a:solidFill>
              <a:srgbClr val="F94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 rot="16200000">
            <a:off x="5942744" y="4562546"/>
            <a:ext cx="236447" cy="812501"/>
          </a:xfrm>
          <a:prstGeom prst="downArrow">
            <a:avLst>
              <a:gd name="adj1" fmla="val 50000"/>
              <a:gd name="adj2" fmla="val 39839"/>
            </a:avLst>
          </a:prstGeom>
          <a:pattFill prst="lgCheck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아래쪽 화살표 10"/>
          <p:cNvSpPr/>
          <p:nvPr/>
        </p:nvSpPr>
        <p:spPr>
          <a:xfrm rot="16200000">
            <a:off x="6342460" y="4188925"/>
            <a:ext cx="236447" cy="518178"/>
          </a:xfrm>
          <a:prstGeom prst="downArrow">
            <a:avLst>
              <a:gd name="adj1" fmla="val 50000"/>
              <a:gd name="adj2" fmla="val 39839"/>
            </a:avLst>
          </a:prstGeom>
          <a:pattFill prst="dkUpDiag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 w="9525">
            <a:solidFill>
              <a:srgbClr val="F94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아래쪽 화살표 11"/>
          <p:cNvSpPr/>
          <p:nvPr/>
        </p:nvSpPr>
        <p:spPr>
          <a:xfrm rot="16200000">
            <a:off x="6200766" y="5403409"/>
            <a:ext cx="236447" cy="773226"/>
          </a:xfrm>
          <a:prstGeom prst="downArrow">
            <a:avLst>
              <a:gd name="adj1" fmla="val 50000"/>
              <a:gd name="adj2" fmla="val 39839"/>
            </a:avLst>
          </a:prstGeom>
          <a:pattFill prst="openDmnd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 rot="16200000">
            <a:off x="6048480" y="4743747"/>
            <a:ext cx="236447" cy="998704"/>
          </a:xfrm>
          <a:prstGeom prst="downArrow">
            <a:avLst>
              <a:gd name="adj1" fmla="val 50000"/>
              <a:gd name="adj2" fmla="val 39839"/>
            </a:avLst>
          </a:prstGeom>
          <a:pattFill prst="lgCheck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아래쪽 화살표 15"/>
          <p:cNvSpPr/>
          <p:nvPr/>
        </p:nvSpPr>
        <p:spPr>
          <a:xfrm rot="16200000">
            <a:off x="7110302" y="6266670"/>
            <a:ext cx="236447" cy="981999"/>
          </a:xfrm>
          <a:prstGeom prst="downArrow">
            <a:avLst>
              <a:gd name="adj1" fmla="val 50000"/>
              <a:gd name="adj2" fmla="val 39839"/>
            </a:avLst>
          </a:prstGeom>
          <a:pattFill prst="ltVert">
            <a:fgClr>
              <a:srgbClr val="FFC000"/>
            </a:fgClr>
            <a:bgClr>
              <a:schemeClr val="bg1"/>
            </a:bgClr>
          </a:patt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아래쪽 화살표 16"/>
          <p:cNvSpPr/>
          <p:nvPr/>
        </p:nvSpPr>
        <p:spPr>
          <a:xfrm rot="16200000">
            <a:off x="7095581" y="6546936"/>
            <a:ext cx="236447" cy="981999"/>
          </a:xfrm>
          <a:prstGeom prst="downArrow">
            <a:avLst>
              <a:gd name="adj1" fmla="val 50000"/>
              <a:gd name="adj2" fmla="val 39839"/>
            </a:avLst>
          </a:prstGeom>
          <a:pattFill prst="ltVert">
            <a:fgClr>
              <a:srgbClr val="FFC000"/>
            </a:fgClr>
            <a:bgClr>
              <a:schemeClr val="bg1"/>
            </a:bgClr>
          </a:patt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아래쪽 화살표 17"/>
          <p:cNvSpPr/>
          <p:nvPr/>
        </p:nvSpPr>
        <p:spPr>
          <a:xfrm rot="16200000">
            <a:off x="5799775" y="2102466"/>
            <a:ext cx="236447" cy="531237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19" name="아래쪽 화살표 18"/>
          <p:cNvSpPr/>
          <p:nvPr/>
        </p:nvSpPr>
        <p:spPr>
          <a:xfrm rot="16200000">
            <a:off x="5799774" y="2363477"/>
            <a:ext cx="236447" cy="531237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0" name="아래쪽 화살표 19"/>
          <p:cNvSpPr/>
          <p:nvPr/>
        </p:nvSpPr>
        <p:spPr>
          <a:xfrm rot="16200000">
            <a:off x="5799775" y="2581101"/>
            <a:ext cx="236447" cy="531237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1" name="아래쪽 화살표 20"/>
          <p:cNvSpPr/>
          <p:nvPr/>
        </p:nvSpPr>
        <p:spPr>
          <a:xfrm rot="16200000">
            <a:off x="6062934" y="2583643"/>
            <a:ext cx="236447" cy="1067393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2" name="아래쪽 화살표 21"/>
          <p:cNvSpPr/>
          <p:nvPr/>
        </p:nvSpPr>
        <p:spPr>
          <a:xfrm rot="16200000">
            <a:off x="6067853" y="2854923"/>
            <a:ext cx="236447" cy="1067393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3" name="아래쪽 화살표 22"/>
          <p:cNvSpPr/>
          <p:nvPr/>
        </p:nvSpPr>
        <p:spPr>
          <a:xfrm rot="16200000">
            <a:off x="6216181" y="3530544"/>
            <a:ext cx="236447" cy="265618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4" name="아래쪽 화살표 23"/>
          <p:cNvSpPr/>
          <p:nvPr/>
        </p:nvSpPr>
        <p:spPr>
          <a:xfrm rot="16200000">
            <a:off x="5814152" y="3647901"/>
            <a:ext cx="236447" cy="531237"/>
          </a:xfrm>
          <a:prstGeom prst="downArrow">
            <a:avLst>
              <a:gd name="adj1" fmla="val 50000"/>
              <a:gd name="adj2" fmla="val 39839"/>
            </a:avLst>
          </a:prstGeom>
          <a:pattFill prst="smCheck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ko-KR" altLang="en-US"/>
          </a:p>
        </p:txBody>
      </p:sp>
      <p:sp>
        <p:nvSpPr>
          <p:cNvPr id="25" name="아래쪽 화살표 24"/>
          <p:cNvSpPr/>
          <p:nvPr/>
        </p:nvSpPr>
        <p:spPr>
          <a:xfrm rot="16200000">
            <a:off x="5796122" y="4436216"/>
            <a:ext cx="236447" cy="518178"/>
          </a:xfrm>
          <a:prstGeom prst="downArrow">
            <a:avLst>
              <a:gd name="adj1" fmla="val 50000"/>
              <a:gd name="adj2" fmla="val 39839"/>
            </a:avLst>
          </a:prstGeom>
          <a:pattFill prst="dkUpDiag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 w="9525">
            <a:solidFill>
              <a:srgbClr val="F946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아래쪽 화살표 25"/>
          <p:cNvSpPr/>
          <p:nvPr/>
        </p:nvSpPr>
        <p:spPr>
          <a:xfrm rot="16200000">
            <a:off x="5787267" y="5233561"/>
            <a:ext cx="236447" cy="533425"/>
          </a:xfrm>
          <a:prstGeom prst="downArrow">
            <a:avLst>
              <a:gd name="adj1" fmla="val 50000"/>
              <a:gd name="adj2" fmla="val 39839"/>
            </a:avLst>
          </a:prstGeom>
          <a:pattFill prst="lgCheck">
            <a:fgClr>
              <a:schemeClr val="accent4">
                <a:lumMod val="60000"/>
                <a:lumOff val="40000"/>
              </a:schemeClr>
            </a:fgClr>
            <a:bgClr>
              <a:schemeClr val="bg1"/>
            </a:bgClr>
          </a:pattFill>
          <a:ln w="952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아래쪽 화살표 26"/>
          <p:cNvSpPr/>
          <p:nvPr/>
        </p:nvSpPr>
        <p:spPr>
          <a:xfrm rot="16200000">
            <a:off x="6205392" y="5628449"/>
            <a:ext cx="236447" cy="782480"/>
          </a:xfrm>
          <a:prstGeom prst="downArrow">
            <a:avLst>
              <a:gd name="adj1" fmla="val 50000"/>
              <a:gd name="adj2" fmla="val 39839"/>
            </a:avLst>
          </a:prstGeom>
          <a:pattFill prst="openDmnd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8" name="아래쪽 화살표 27"/>
          <p:cNvSpPr/>
          <p:nvPr/>
        </p:nvSpPr>
        <p:spPr>
          <a:xfrm rot="16200000">
            <a:off x="6348991" y="6021826"/>
            <a:ext cx="236447" cy="514350"/>
          </a:xfrm>
          <a:prstGeom prst="downArrow">
            <a:avLst>
              <a:gd name="adj1" fmla="val 50000"/>
              <a:gd name="adj2" fmla="val 39839"/>
            </a:avLst>
          </a:prstGeom>
          <a:pattFill prst="openDmnd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9" name="아래쪽 화살표 28"/>
          <p:cNvSpPr/>
          <p:nvPr/>
        </p:nvSpPr>
        <p:spPr>
          <a:xfrm rot="16200000">
            <a:off x="6038963" y="5993766"/>
            <a:ext cx="236447" cy="1017742"/>
          </a:xfrm>
          <a:prstGeom prst="downArrow">
            <a:avLst>
              <a:gd name="adj1" fmla="val 50000"/>
              <a:gd name="adj2" fmla="val 39839"/>
            </a:avLst>
          </a:prstGeom>
          <a:pattFill prst="openDmnd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0" name="아래쪽 화살표 29"/>
          <p:cNvSpPr/>
          <p:nvPr/>
        </p:nvSpPr>
        <p:spPr>
          <a:xfrm rot="16200000">
            <a:off x="7086056" y="6785061"/>
            <a:ext cx="236447" cy="981999"/>
          </a:xfrm>
          <a:prstGeom prst="downArrow">
            <a:avLst>
              <a:gd name="adj1" fmla="val 50000"/>
              <a:gd name="adj2" fmla="val 39839"/>
            </a:avLst>
          </a:prstGeom>
          <a:pattFill prst="ltVert">
            <a:fgClr>
              <a:srgbClr val="FFC000"/>
            </a:fgClr>
            <a:bgClr>
              <a:schemeClr val="bg1"/>
            </a:bgClr>
          </a:pattFill>
          <a:ln w="95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5620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636588" y="3906838"/>
            <a:ext cx="7916862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24583" name="그림 2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4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24666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24667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24585" name="Picture 2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7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4588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4665" name="그림 19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민원          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행정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  선박모니터링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4590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4591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4592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pic>
        <p:nvPicPr>
          <p:cNvPr id="2459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2460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6462713"/>
            <a:ext cx="658812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700" y="4986338"/>
            <a:ext cx="25273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602" name="그룹 60"/>
          <p:cNvGrpSpPr>
            <a:grpSpLocks/>
          </p:cNvGrpSpPr>
          <p:nvPr/>
        </p:nvGrpSpPr>
        <p:grpSpPr bwMode="auto">
          <a:xfrm>
            <a:off x="6748463" y="4978400"/>
            <a:ext cx="1644650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4433" y="5901988"/>
              <a:ext cx="878043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grpSp>
        <p:nvGrpSpPr>
          <p:cNvPr id="24603" name="그룹 65"/>
          <p:cNvGrpSpPr>
            <a:grpSpLocks/>
          </p:cNvGrpSpPr>
          <p:nvPr/>
        </p:nvGrpSpPr>
        <p:grpSpPr bwMode="auto">
          <a:xfrm>
            <a:off x="771525" y="5426075"/>
            <a:ext cx="3186113" cy="876300"/>
            <a:chOff x="3467984" y="5635814"/>
            <a:chExt cx="3187450" cy="876373"/>
          </a:xfrm>
        </p:grpSpPr>
        <p:sp>
          <p:nvSpPr>
            <p:cNvPr id="67" name="직사각형 66"/>
            <p:cNvSpPr/>
            <p:nvPr/>
          </p:nvSpPr>
          <p:spPr>
            <a:xfrm>
              <a:off x="3471160" y="5635814"/>
              <a:ext cx="2064616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5837528" y="5635814"/>
              <a:ext cx="816317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3472749" y="5845381"/>
              <a:ext cx="2064616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5839117" y="5845381"/>
              <a:ext cx="816317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3471160" y="6058124"/>
              <a:ext cx="2064616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5837528" y="6058124"/>
              <a:ext cx="816317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3467984" y="6264516"/>
              <a:ext cx="2064616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834352" y="6264516"/>
              <a:ext cx="816317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636588" y="6435725"/>
            <a:ext cx="7812087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86911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86911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24608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4649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7" name="타원 86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로그아웃</a:t>
            </a:r>
            <a:endParaRPr kumimoji="0" lang="en-US" altLang="ko-KR" sz="12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디자인요청</a:t>
            </a:r>
            <a:endParaRPr kumimoji="0" lang="en-US" altLang="ko-KR" sz="12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2015.11.02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91" name="표 90"/>
          <p:cNvGraphicFramePr>
            <a:graphicFrameLocks noGrp="1"/>
          </p:cNvGraphicFramePr>
          <p:nvPr/>
        </p:nvGraphicFramePr>
        <p:xfrm>
          <a:off x="852488" y="5021263"/>
          <a:ext cx="3127375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890"/>
                <a:gridCol w="1065383"/>
                <a:gridCol w="1013102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6014" marR="36014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6014" marR="36014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6014" marR="36014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4621" name="그룹 363"/>
          <p:cNvGrpSpPr>
            <a:grpSpLocks/>
          </p:cNvGrpSpPr>
          <p:nvPr/>
        </p:nvGrpSpPr>
        <p:grpSpPr bwMode="auto">
          <a:xfrm>
            <a:off x="3427413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505200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6" name="직사각형 85"/>
          <p:cNvSpPr/>
          <p:nvPr/>
        </p:nvSpPr>
        <p:spPr bwMode="auto">
          <a:xfrm>
            <a:off x="2908300" y="3906838"/>
            <a:ext cx="5641975" cy="98742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4624" name="그룹 87"/>
          <p:cNvGrpSpPr>
            <a:grpSpLocks/>
          </p:cNvGrpSpPr>
          <p:nvPr/>
        </p:nvGrpSpPr>
        <p:grpSpPr bwMode="auto">
          <a:xfrm>
            <a:off x="3160713" y="4151313"/>
            <a:ext cx="5106987" cy="542925"/>
            <a:chOff x="835175" y="4099697"/>
            <a:chExt cx="5107039" cy="542811"/>
          </a:xfrm>
        </p:grpSpPr>
        <p:sp>
          <p:nvSpPr>
            <p:cNvPr id="89" name="직사각형 64"/>
            <p:cNvSpPr>
              <a:spLocks noChangeArrowheads="1"/>
            </p:cNvSpPr>
            <p:nvPr/>
          </p:nvSpPr>
          <p:spPr bwMode="auto">
            <a:xfrm>
              <a:off x="835175" y="4421891"/>
              <a:ext cx="950922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민원신고내역</a:t>
              </a:r>
              <a:endPara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90" name="직사각형 65"/>
            <p:cNvSpPr>
              <a:spLocks noChangeArrowheads="1"/>
            </p:cNvSpPr>
            <p:nvPr/>
          </p:nvSpPr>
          <p:spPr bwMode="auto">
            <a:xfrm>
              <a:off x="1509869" y="4421891"/>
              <a:ext cx="1219212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통합민원검증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92" name="직사각형 66"/>
            <p:cNvSpPr>
              <a:spLocks noChangeArrowheads="1"/>
            </p:cNvSpPr>
            <p:nvPr/>
          </p:nvSpPr>
          <p:spPr bwMode="auto">
            <a:xfrm>
              <a:off x="2327440" y="4421891"/>
              <a:ext cx="1181112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선박모니터링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93" name="Picture 19" descr="F:\한화손해보험\소스\아이콘\images\Iconset-(2)_85.png"/>
            <p:cNvPicPr>
              <a:picLocks noChangeAspect="1" noChangeArrowheads="1"/>
            </p:cNvPicPr>
            <p:nvPr/>
          </p:nvPicPr>
          <p:blipFill>
            <a:blip r:embed="rId10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2704" y="4105176"/>
              <a:ext cx="452898" cy="3756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4" name="Picture 23" descr="F:\한화손해보험\소스\아이콘\images\Iconset-(2)_150.png"/>
            <p:cNvPicPr>
              <a:picLocks noChangeAspect="1" noChangeArrowheads="1"/>
            </p:cNvPicPr>
            <p:nvPr/>
          </p:nvPicPr>
          <p:blipFill>
            <a:blip r:embed="rId11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2278" y="4187283"/>
              <a:ext cx="416343" cy="285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5" name="Picture 58" descr="F:\한화손해보험\소스\아이콘\images\Iconset-(2)_75.png"/>
            <p:cNvPicPr>
              <a:picLocks noChangeAspect="1" noChangeArrowheads="1"/>
            </p:cNvPicPr>
            <p:nvPr/>
          </p:nvPicPr>
          <p:blipFill>
            <a:blip r:embed="rId12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55456" y="4099697"/>
              <a:ext cx="413155" cy="3851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15" descr="F:\한화손해보험\소스\아이콘\images\Iconset-(2)_161.png"/>
            <p:cNvPicPr>
              <a:picLocks noChangeAspect="1" noChangeArrowheads="1"/>
            </p:cNvPicPr>
            <p:nvPr/>
          </p:nvPicPr>
          <p:blipFill>
            <a:blip r:embed="rId13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2831" y="4105176"/>
              <a:ext cx="408879" cy="358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14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792" y="4137733"/>
              <a:ext cx="357710" cy="348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" name="Picture 60" descr="F:\한화손해보험\소스\아이콘\images\Iconset-(2)_131.png"/>
            <p:cNvPicPr>
              <a:picLocks noChangeAspect="1" noChangeArrowheads="1"/>
            </p:cNvPicPr>
            <p:nvPr/>
          </p:nvPicPr>
          <p:blipFill>
            <a:blip r:embed="rId15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2651" y="4114348"/>
              <a:ext cx="427348" cy="357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" name="직사각형 68"/>
            <p:cNvSpPr>
              <a:spLocks noChangeArrowheads="1"/>
            </p:cNvSpPr>
            <p:nvPr/>
          </p:nvSpPr>
          <p:spPr bwMode="auto">
            <a:xfrm>
              <a:off x="3130723" y="4421891"/>
              <a:ext cx="1012835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관제현황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04" name="직사각형 69"/>
            <p:cNvSpPr>
              <a:spLocks noChangeArrowheads="1"/>
            </p:cNvSpPr>
            <p:nvPr/>
          </p:nvSpPr>
          <p:spPr bwMode="auto">
            <a:xfrm>
              <a:off x="3748267" y="4421891"/>
              <a:ext cx="1050936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통계자료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05" name="직사각형 70"/>
            <p:cNvSpPr>
              <a:spLocks noChangeArrowheads="1"/>
            </p:cNvSpPr>
            <p:nvPr/>
          </p:nvSpPr>
          <p:spPr bwMode="auto">
            <a:xfrm>
              <a:off x="5086543" y="4421891"/>
              <a:ext cx="855671" cy="220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defTabSz="1101725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defTabSz="1101725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CIQ</a:t>
              </a: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itchFamily="50" charset="-127"/>
                  <a:ea typeface="돋움" pitchFamily="50" charset="-127"/>
                </a:rPr>
                <a:t>전송</a:t>
              </a:r>
              <a:endPara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106" name="직사각형 105"/>
          <p:cNvSpPr/>
          <p:nvPr/>
        </p:nvSpPr>
        <p:spPr bwMode="auto">
          <a:xfrm>
            <a:off x="649288" y="3910013"/>
            <a:ext cx="2259012" cy="98107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0" name="직사각형 70"/>
          <p:cNvSpPr>
            <a:spLocks noChangeArrowheads="1"/>
          </p:cNvSpPr>
          <p:nvPr/>
        </p:nvSpPr>
        <p:spPr bwMode="auto">
          <a:xfrm>
            <a:off x="6816725" y="4478338"/>
            <a:ext cx="8858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세입징수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1" name="Picture 61" descr="F:\한화손해보험\소스\아이콘\images\Iconset-(2)_15.png"/>
          <p:cNvPicPr>
            <a:picLocks noChangeAspect="1" noChangeArrowheads="1"/>
          </p:cNvPicPr>
          <p:nvPr/>
        </p:nvPicPr>
        <p:blipFill>
          <a:blip r:embed="rId1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418" y="4134847"/>
            <a:ext cx="492439" cy="41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타원 111"/>
          <p:cNvSpPr/>
          <p:nvPr/>
        </p:nvSpPr>
        <p:spPr>
          <a:xfrm>
            <a:off x="8145463" y="4268788"/>
            <a:ext cx="215900" cy="2079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3" name="타원 112"/>
          <p:cNvSpPr/>
          <p:nvPr/>
        </p:nvSpPr>
        <p:spPr>
          <a:xfrm>
            <a:off x="3046413" y="4260850"/>
            <a:ext cx="217487" cy="20796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88" name="TextBox 32"/>
          <p:cNvSpPr txBox="1">
            <a:spLocks noChangeArrowheads="1"/>
          </p:cNvSpPr>
          <p:nvPr/>
        </p:nvSpPr>
        <p:spPr bwMode="auto">
          <a:xfrm>
            <a:off x="1122362" y="4077286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97" name="그룹 181"/>
          <p:cNvGrpSpPr>
            <a:grpSpLocks/>
          </p:cNvGrpSpPr>
          <p:nvPr/>
        </p:nvGrpSpPr>
        <p:grpSpPr bwMode="auto">
          <a:xfrm>
            <a:off x="837225" y="3944084"/>
            <a:ext cx="303212" cy="428625"/>
            <a:chOff x="2314582" y="1932161"/>
            <a:chExt cx="952500" cy="1343025"/>
          </a:xfrm>
        </p:grpSpPr>
        <p:sp>
          <p:nvSpPr>
            <p:cNvPr id="107" name="타원 106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14" name="그림 183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6" name="Rectangle 118"/>
          <p:cNvSpPr>
            <a:spLocks noChangeArrowheads="1"/>
          </p:cNvSpPr>
          <p:nvPr/>
        </p:nvSpPr>
        <p:spPr bwMode="auto">
          <a:xfrm>
            <a:off x="1215811" y="4487158"/>
            <a:ext cx="669549" cy="270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로그아웃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7" name="Rectangle 118"/>
          <p:cNvSpPr>
            <a:spLocks noChangeArrowheads="1"/>
          </p:cNvSpPr>
          <p:nvPr/>
        </p:nvSpPr>
        <p:spPr bwMode="auto">
          <a:xfrm>
            <a:off x="1965513" y="4487158"/>
            <a:ext cx="669549" cy="270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정보변경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18" name="그룹 117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19" name="모서리가 둥근 직사각형 118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0" name="모서리가 둥근 직사각형 119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1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20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802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2298" y="1719512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50863" y="1617663"/>
            <a:ext cx="8248650" cy="4792662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50863" y="1603375"/>
            <a:ext cx="82438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5605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59788" y="2463800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636588" y="1919288"/>
            <a:ext cx="8158162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7" name="직사각형 330"/>
          <p:cNvSpPr>
            <a:spLocks noChangeArrowheads="1"/>
          </p:cNvSpPr>
          <p:nvPr/>
        </p:nvSpPr>
        <p:spPr bwMode="auto">
          <a:xfrm>
            <a:off x="2139950" y="1630363"/>
            <a:ext cx="5843588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5608" name="그룹 192"/>
          <p:cNvGrpSpPr>
            <a:grpSpLocks/>
          </p:cNvGrpSpPr>
          <p:nvPr/>
        </p:nvGrpSpPr>
        <p:grpSpPr bwMode="auto">
          <a:xfrm>
            <a:off x="801688" y="2036763"/>
            <a:ext cx="2593975" cy="442912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4" y="1277127"/>
              <a:ext cx="2233039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5663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5609" name="직사각형 330"/>
          <p:cNvSpPr>
            <a:spLocks noChangeArrowheads="1"/>
          </p:cNvSpPr>
          <p:nvPr/>
        </p:nvSpPr>
        <p:spPr bwMode="auto">
          <a:xfrm>
            <a:off x="6783388" y="1643063"/>
            <a:ext cx="199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5610" name="직사각형 330"/>
          <p:cNvSpPr>
            <a:spLocks noChangeArrowheads="1"/>
          </p:cNvSpPr>
          <p:nvPr/>
        </p:nvSpPr>
        <p:spPr bwMode="auto">
          <a:xfrm>
            <a:off x="620713" y="1646238"/>
            <a:ext cx="30924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5611" name="직사각형 29"/>
          <p:cNvSpPr>
            <a:spLocks noChangeArrowheads="1"/>
          </p:cNvSpPr>
          <p:nvPr/>
        </p:nvSpPr>
        <p:spPr bwMode="auto">
          <a:xfrm>
            <a:off x="574675" y="1614488"/>
            <a:ext cx="455613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1038225" y="1603375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95425" y="159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2346325" y="159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615" name="그룹 79"/>
          <p:cNvGrpSpPr>
            <a:grpSpLocks/>
          </p:cNvGrpSpPr>
          <p:nvPr/>
        </p:nvGrpSpPr>
        <p:grpSpPr bwMode="auto">
          <a:xfrm>
            <a:off x="6748463" y="2020888"/>
            <a:ext cx="2160587" cy="260350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6" y="1905757"/>
              <a:ext cx="1996726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565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19" y="1968939"/>
              <a:ext cx="187441" cy="13268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8939"/>
              <a:ext cx="187441" cy="13268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8939"/>
              <a:ext cx="187441" cy="132682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업무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2/3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TO-BE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메인 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업무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GNB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메뉴</a:t>
            </a:r>
          </a:p>
        </p:txBody>
      </p:sp>
      <p:sp>
        <p:nvSpPr>
          <p:cNvPr id="153" name="직사각형 152"/>
          <p:cNvSpPr/>
          <p:nvPr/>
        </p:nvSpPr>
        <p:spPr>
          <a:xfrm>
            <a:off x="566738" y="2814638"/>
            <a:ext cx="8237537" cy="4000500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cxnSp>
        <p:nvCxnSpPr>
          <p:cNvPr id="156" name="직선 연결선 155"/>
          <p:cNvCxnSpPr/>
          <p:nvPr/>
        </p:nvCxnSpPr>
        <p:spPr>
          <a:xfrm>
            <a:off x="566738" y="2806700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620" name="그룹 158"/>
          <p:cNvGrpSpPr>
            <a:grpSpLocks/>
          </p:cNvGrpSpPr>
          <p:nvPr/>
        </p:nvGrpSpPr>
        <p:grpSpPr bwMode="auto">
          <a:xfrm>
            <a:off x="2157413" y="2797175"/>
            <a:ext cx="5002212" cy="4017963"/>
            <a:chOff x="2185564" y="3732277"/>
            <a:chExt cx="5001691" cy="3259286"/>
          </a:xfrm>
        </p:grpSpPr>
        <p:cxnSp>
          <p:nvCxnSpPr>
            <p:cNvPr id="161" name="직선 연결선 160"/>
            <p:cNvCxnSpPr/>
            <p:nvPr/>
          </p:nvCxnSpPr>
          <p:spPr bwMode="auto">
            <a:xfrm>
              <a:off x="3958616" y="3732277"/>
              <a:ext cx="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2" name="직선 연결선 161"/>
            <p:cNvCxnSpPr/>
            <p:nvPr/>
          </p:nvCxnSpPr>
          <p:spPr bwMode="auto">
            <a:xfrm>
              <a:off x="2185564" y="3732277"/>
              <a:ext cx="0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3" name="직선 연결선 162"/>
            <p:cNvCxnSpPr/>
            <p:nvPr/>
          </p:nvCxnSpPr>
          <p:spPr bwMode="auto">
            <a:xfrm flipH="1">
              <a:off x="7168207" y="3732277"/>
              <a:ext cx="19048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4" name="직선 연결선 163"/>
            <p:cNvCxnSpPr/>
            <p:nvPr/>
          </p:nvCxnSpPr>
          <p:spPr bwMode="auto">
            <a:xfrm flipH="1">
              <a:off x="5536427" y="3732277"/>
              <a:ext cx="19048" cy="3259286"/>
            </a:xfrm>
            <a:prstGeom prst="line">
              <a:avLst/>
            </a:prstGeom>
            <a:noFill/>
            <a:ln w="9525" cap="flat" cmpd="sng" algn="ctr">
              <a:solidFill>
                <a:schemeClr val="bg1">
                  <a:lumMod val="7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5" name="직사각형 44"/>
          <p:cNvSpPr/>
          <p:nvPr/>
        </p:nvSpPr>
        <p:spPr>
          <a:xfrm>
            <a:off x="552450" y="1614488"/>
            <a:ext cx="8248650" cy="5578475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54" name="Picture 40" descr="F:\한화손해보험\소스\아이콘\png\64 px\114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64" y="6851971"/>
            <a:ext cx="247135" cy="24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" name="직사각형 330"/>
          <p:cNvSpPr>
            <a:spLocks noChangeArrowheads="1"/>
          </p:cNvSpPr>
          <p:nvPr/>
        </p:nvSpPr>
        <p:spPr bwMode="auto">
          <a:xfrm>
            <a:off x="630238" y="2965450"/>
            <a:ext cx="13303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PORT-MIS </a:t>
            </a:r>
            <a:r>
              <a: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</a:t>
            </a:r>
            <a: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PORT-MIS</a:t>
            </a: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신고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조회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발급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사용료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정보이용 </a:t>
            </a:r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67" name="직사각형 330"/>
          <p:cNvSpPr>
            <a:spLocks noChangeArrowheads="1"/>
          </p:cNvSpPr>
          <p:nvPr/>
        </p:nvSpPr>
        <p:spPr bwMode="auto">
          <a:xfrm>
            <a:off x="2355850" y="2952750"/>
            <a:ext cx="1331913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PORT-MIS </a:t>
            </a: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행정</a:t>
            </a:r>
            <a:endParaRPr lang="en-US" altLang="ko-KR" sz="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선박운항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해회수역어획물</a:t>
            </a: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항만시설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예도선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화물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위험물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위험물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CIP 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사용료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징수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관제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항만운송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통계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비관리청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운영관리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731838" y="3563938"/>
            <a:ext cx="120967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직선 연결선 168"/>
          <p:cNvCxnSpPr/>
          <p:nvPr/>
        </p:nvCxnSpPr>
        <p:spPr>
          <a:xfrm>
            <a:off x="690563" y="5410200"/>
            <a:ext cx="120967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직사각형 330"/>
          <p:cNvSpPr>
            <a:spLocks noChangeArrowheads="1"/>
          </p:cNvSpPr>
          <p:nvPr/>
        </p:nvSpPr>
        <p:spPr bwMode="auto">
          <a:xfrm>
            <a:off x="4141788" y="2938463"/>
            <a:ext cx="1330325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선박모니터링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전체선박검색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재박선박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위험물선박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시설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물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항만내위험컨테이</a:t>
            </a:r>
            <a:r>
              <a:rPr lang="ko-KR" altLang="en-US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너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4" name="직사각형 330"/>
          <p:cNvSpPr>
            <a:spLocks noChangeArrowheads="1"/>
          </p:cNvSpPr>
          <p:nvPr/>
        </p:nvSpPr>
        <p:spPr bwMode="auto">
          <a:xfrm>
            <a:off x="5751513" y="2909888"/>
            <a:ext cx="1331912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지원서비스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민원안내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 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게시판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공인인증서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증명서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원본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위변조방지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항만물류용어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공통코드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항만별전산담당자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위젯다운로드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5" name="직사각형 330"/>
          <p:cNvSpPr>
            <a:spLocks noChangeArrowheads="1"/>
          </p:cNvSpPr>
          <p:nvPr/>
        </p:nvSpPr>
        <p:spPr bwMode="auto">
          <a:xfrm>
            <a:off x="7286625" y="2871788"/>
            <a:ext cx="13319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9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대쉬보드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민원신고처리맵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(MAP)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민원신고처리내역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PORT-MIS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신고현황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+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일반민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원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알림메세지내역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알림설정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나의메뉴관리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회원정보변경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cxnSp>
        <p:nvCxnSpPr>
          <p:cNvPr id="176" name="직선 연결선 175"/>
          <p:cNvCxnSpPr/>
          <p:nvPr/>
        </p:nvCxnSpPr>
        <p:spPr>
          <a:xfrm>
            <a:off x="5530850" y="5678488"/>
            <a:ext cx="324326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직선 연결선 176"/>
          <p:cNvCxnSpPr/>
          <p:nvPr/>
        </p:nvCxnSpPr>
        <p:spPr>
          <a:xfrm>
            <a:off x="574675" y="5467350"/>
            <a:ext cx="159226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632" name="그룹 49"/>
          <p:cNvGrpSpPr>
            <a:grpSpLocks/>
          </p:cNvGrpSpPr>
          <p:nvPr/>
        </p:nvGrpSpPr>
        <p:grpSpPr bwMode="auto">
          <a:xfrm>
            <a:off x="5730875" y="5799138"/>
            <a:ext cx="1216025" cy="974725"/>
            <a:chOff x="2064325" y="5699177"/>
            <a:chExt cx="1215351" cy="975001"/>
          </a:xfrm>
        </p:grpSpPr>
        <p:pic>
          <p:nvPicPr>
            <p:cNvPr id="25649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9459" y="6194463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8" name="직사각형 330"/>
            <p:cNvSpPr>
              <a:spLocks noChangeArrowheads="1"/>
            </p:cNvSpPr>
            <p:nvPr/>
          </p:nvSpPr>
          <p:spPr bwMode="auto">
            <a:xfrm>
              <a:off x="2064325" y="5699177"/>
              <a:ext cx="1188379" cy="369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민원신고처리</a:t>
              </a: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알림신청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79" name="직사각형 178"/>
            <p:cNvSpPr/>
            <p:nvPr/>
          </p:nvSpPr>
          <p:spPr bwMode="auto">
            <a:xfrm>
              <a:off x="2138897" y="6480448"/>
              <a:ext cx="453773" cy="19373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184" name="직사각형 330"/>
          <p:cNvSpPr>
            <a:spLocks noChangeArrowheads="1"/>
          </p:cNvSpPr>
          <p:nvPr/>
        </p:nvSpPr>
        <p:spPr bwMode="auto">
          <a:xfrm>
            <a:off x="4049713" y="5632450"/>
            <a:ext cx="13128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지도로 만나는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rPr>
              <a:t>선박위치조회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5634" name="그룹 184"/>
          <p:cNvGrpSpPr>
            <a:grpSpLocks/>
          </p:cNvGrpSpPr>
          <p:nvPr/>
        </p:nvGrpSpPr>
        <p:grpSpPr bwMode="auto">
          <a:xfrm>
            <a:off x="4040188" y="5264150"/>
            <a:ext cx="1322387" cy="1325563"/>
            <a:chOff x="2064325" y="5474648"/>
            <a:chExt cx="1323724" cy="1324593"/>
          </a:xfrm>
        </p:grpSpPr>
        <p:pic>
          <p:nvPicPr>
            <p:cNvPr id="25646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7832" y="6371189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7" name="직사각형 330"/>
            <p:cNvSpPr>
              <a:spLocks noChangeArrowheads="1"/>
            </p:cNvSpPr>
            <p:nvPr/>
          </p:nvSpPr>
          <p:spPr bwMode="auto">
            <a:xfrm>
              <a:off x="2064325" y="5474648"/>
              <a:ext cx="1188651" cy="369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AIS</a:t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선박모니터링</a:t>
              </a: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88" name="직사각형 187"/>
            <p:cNvSpPr/>
            <p:nvPr/>
          </p:nvSpPr>
          <p:spPr bwMode="auto">
            <a:xfrm>
              <a:off x="2167616" y="6604121"/>
              <a:ext cx="452895" cy="19512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25635" name="그룹 188"/>
          <p:cNvGrpSpPr>
            <a:grpSpLocks/>
          </p:cNvGrpSpPr>
          <p:nvPr/>
        </p:nvGrpSpPr>
        <p:grpSpPr bwMode="auto">
          <a:xfrm>
            <a:off x="644525" y="5684838"/>
            <a:ext cx="1385888" cy="906462"/>
            <a:chOff x="2064325" y="5557772"/>
            <a:chExt cx="1386394" cy="905627"/>
          </a:xfrm>
        </p:grpSpPr>
        <p:pic>
          <p:nvPicPr>
            <p:cNvPr id="2564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0502" y="6035347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1" name="직사각형 330"/>
            <p:cNvSpPr>
              <a:spLocks noChangeArrowheads="1"/>
            </p:cNvSpPr>
            <p:nvPr/>
          </p:nvSpPr>
          <p:spPr bwMode="auto">
            <a:xfrm>
              <a:off x="2064325" y="5557772"/>
              <a:ext cx="1187884" cy="507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새롭게 만나보는</a:t>
              </a:r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편의기능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92" name="직사각형 191"/>
            <p:cNvSpPr/>
            <p:nvPr/>
          </p:nvSpPr>
          <p:spPr bwMode="auto">
            <a:xfrm>
              <a:off x="2205665" y="6200117"/>
              <a:ext cx="452602" cy="19349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err="1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25636" name="그룹 192"/>
          <p:cNvGrpSpPr>
            <a:grpSpLocks/>
          </p:cNvGrpSpPr>
          <p:nvPr/>
        </p:nvGrpSpPr>
        <p:grpSpPr bwMode="auto">
          <a:xfrm>
            <a:off x="7275513" y="5794375"/>
            <a:ext cx="1389062" cy="935038"/>
            <a:chOff x="2064325" y="5557772"/>
            <a:chExt cx="1388630" cy="934523"/>
          </a:xfrm>
        </p:grpSpPr>
        <p:pic>
          <p:nvPicPr>
            <p:cNvPr id="25640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2738" y="6064243"/>
              <a:ext cx="410217" cy="428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5" name="직사각형 330"/>
            <p:cNvSpPr>
              <a:spLocks noChangeArrowheads="1"/>
            </p:cNvSpPr>
            <p:nvPr/>
          </p:nvSpPr>
          <p:spPr bwMode="auto">
            <a:xfrm>
              <a:off x="2064325" y="5557772"/>
              <a:ext cx="1188667" cy="507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한눈에 보는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,</a:t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r>
                <a:rPr lang="ko-KR" altLang="en-US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민원신고처리 </a:t>
              </a:r>
              <a:r>
                <a:rPr lang="ko-KR" altLang="en-US" sz="9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>맵</a:t>
              </a:r>
              <a: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  <a:t/>
              </a:r>
              <a:br>
                <a:rPr lang="en-US" altLang="ko-KR" sz="9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" pitchFamily="50" charset="-127"/>
                  <a:ea typeface="돋움" pitchFamily="50" charset="-127"/>
                </a:rPr>
              </a:br>
              <a:endPara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96" name="직사각형 195"/>
            <p:cNvSpPr/>
            <p:nvPr/>
          </p:nvSpPr>
          <p:spPr bwMode="auto">
            <a:xfrm>
              <a:off x="2138914" y="6186076"/>
              <a:ext cx="453884" cy="19515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바로가기</a:t>
              </a:r>
              <a:endPara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70" name="직사각형 330"/>
          <p:cNvSpPr>
            <a:spLocks noChangeArrowheads="1"/>
          </p:cNvSpPr>
          <p:nvPr/>
        </p:nvSpPr>
        <p:spPr bwMode="auto">
          <a:xfrm>
            <a:off x="668338" y="2460625"/>
            <a:ext cx="7980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민원          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행정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  선박모니터링                지원서비스    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cxnSp>
        <p:nvCxnSpPr>
          <p:cNvPr id="74" name="직선 연결선 73"/>
          <p:cNvCxnSpPr/>
          <p:nvPr/>
        </p:nvCxnSpPr>
        <p:spPr>
          <a:xfrm>
            <a:off x="3937000" y="5148263"/>
            <a:ext cx="15938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/>
          <p:cNvSpPr/>
          <p:nvPr/>
        </p:nvSpPr>
        <p:spPr bwMode="auto">
          <a:xfrm>
            <a:off x="2705100" y="2760663"/>
            <a:ext cx="547688" cy="508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grpSp>
        <p:nvGrpSpPr>
          <p:cNvPr id="64" name="그룹 63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65" name="모서리가 둥근 직사각형 64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6" name="모서리가 둥근 직사각형 65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7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21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업무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2/3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257" y="1725918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85788" y="1624013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5" name="직사각형 34"/>
          <p:cNvSpPr/>
          <p:nvPr/>
        </p:nvSpPr>
        <p:spPr bwMode="auto">
          <a:xfrm>
            <a:off x="585788" y="1609725"/>
            <a:ext cx="8242300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6630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93125" y="2470150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연결선 37"/>
          <p:cNvCxnSpPr/>
          <p:nvPr/>
        </p:nvCxnSpPr>
        <p:spPr>
          <a:xfrm>
            <a:off x="669925" y="1925638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2" name="직사각형 330"/>
          <p:cNvSpPr>
            <a:spLocks noChangeArrowheads="1"/>
          </p:cNvSpPr>
          <p:nvPr/>
        </p:nvSpPr>
        <p:spPr bwMode="auto">
          <a:xfrm>
            <a:off x="2173288" y="1636713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6633" name="그룹 192"/>
          <p:cNvGrpSpPr>
            <a:grpSpLocks/>
          </p:cNvGrpSpPr>
          <p:nvPr/>
        </p:nvGrpSpPr>
        <p:grpSpPr bwMode="auto">
          <a:xfrm>
            <a:off x="836613" y="2043113"/>
            <a:ext cx="2592387" cy="442912"/>
            <a:chOff x="340095" y="1172022"/>
            <a:chExt cx="2593308" cy="444308"/>
          </a:xfrm>
        </p:grpSpPr>
        <p:sp>
          <p:nvSpPr>
            <p:cNvPr id="41" name="직사각형 330"/>
            <p:cNvSpPr>
              <a:spLocks noChangeArrowheads="1"/>
            </p:cNvSpPr>
            <p:nvPr/>
          </p:nvSpPr>
          <p:spPr bwMode="auto">
            <a:xfrm>
              <a:off x="700585" y="1277127"/>
              <a:ext cx="223281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42" name="직사각형 330"/>
            <p:cNvSpPr>
              <a:spLocks noChangeArrowheads="1"/>
            </p:cNvSpPr>
            <p:nvPr/>
          </p:nvSpPr>
          <p:spPr bwMode="auto">
            <a:xfrm>
              <a:off x="654532" y="1172022"/>
              <a:ext cx="1418141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6758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6634" name="직사각형 330"/>
          <p:cNvSpPr>
            <a:spLocks noChangeArrowheads="1"/>
          </p:cNvSpPr>
          <p:nvPr/>
        </p:nvSpPr>
        <p:spPr bwMode="auto">
          <a:xfrm>
            <a:off x="6818313" y="1649413"/>
            <a:ext cx="199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b="1" u="sng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모바일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6635" name="직사각형 330"/>
          <p:cNvSpPr>
            <a:spLocks noChangeArrowheads="1"/>
          </p:cNvSpPr>
          <p:nvPr/>
        </p:nvSpPr>
        <p:spPr bwMode="auto">
          <a:xfrm>
            <a:off x="654050" y="1652588"/>
            <a:ext cx="3094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6636" name="직사각형 47"/>
          <p:cNvSpPr>
            <a:spLocks noChangeArrowheads="1"/>
          </p:cNvSpPr>
          <p:nvPr/>
        </p:nvSpPr>
        <p:spPr bwMode="auto">
          <a:xfrm>
            <a:off x="609600" y="1620838"/>
            <a:ext cx="45402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49" name="직선 연결선 48"/>
          <p:cNvCxnSpPr/>
          <p:nvPr/>
        </p:nvCxnSpPr>
        <p:spPr>
          <a:xfrm>
            <a:off x="1073150" y="1609725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1528763" y="160496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79663" y="160496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/>
          <p:cNvSpPr/>
          <p:nvPr/>
        </p:nvSpPr>
        <p:spPr>
          <a:xfrm>
            <a:off x="587375" y="1620838"/>
            <a:ext cx="8248650" cy="5713412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6641" name="그룹 52"/>
          <p:cNvGrpSpPr>
            <a:grpSpLocks/>
          </p:cNvGrpSpPr>
          <p:nvPr/>
        </p:nvGrpSpPr>
        <p:grpSpPr bwMode="auto">
          <a:xfrm>
            <a:off x="6781800" y="2028825"/>
            <a:ext cx="2162175" cy="258763"/>
            <a:chOff x="4378923" y="1905757"/>
            <a:chExt cx="2161929" cy="259045"/>
          </a:xfrm>
        </p:grpSpPr>
        <p:sp>
          <p:nvSpPr>
            <p:cNvPr id="54" name="직사각형 330"/>
            <p:cNvSpPr>
              <a:spLocks noChangeArrowheads="1"/>
            </p:cNvSpPr>
            <p:nvPr/>
          </p:nvSpPr>
          <p:spPr bwMode="auto">
            <a:xfrm>
              <a:off x="4545592" y="1905757"/>
              <a:ext cx="1995260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675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모서리가 둥근 직사각형 55"/>
            <p:cNvSpPr/>
            <p:nvPr/>
          </p:nvSpPr>
          <p:spPr>
            <a:xfrm>
              <a:off x="4393209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5110678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8" name="모서리가 둥근 직사각형 57"/>
            <p:cNvSpPr/>
            <p:nvPr/>
          </p:nvSpPr>
          <p:spPr>
            <a:xfrm>
              <a:off x="5837670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36115" y="783943"/>
            <a:ext cx="7799053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TO-BE 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메인 상단영역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&gt; 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전체메뉴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(UI-PM-MT-001-021)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566738" y="2806700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4" name="표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191336"/>
              </p:ext>
            </p:extLst>
          </p:nvPr>
        </p:nvGraphicFramePr>
        <p:xfrm>
          <a:off x="587375" y="3089275"/>
          <a:ext cx="1782775" cy="394654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646705"/>
                <a:gridCol w="179530"/>
                <a:gridCol w="208172"/>
                <a:gridCol w="208172"/>
              </a:tblGrid>
              <a:tr h="43501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94" marB="45694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2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메뉴명</a:t>
                      </a:r>
                      <a:r>
                        <a:rPr lang="en-US" altLang="ko-KR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/</a:t>
                      </a: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화면코드검색</a:t>
                      </a: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91386" marR="91386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30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</a:t>
                      </a:r>
                    </a:p>
                  </a:txBody>
                  <a:tcPr marL="91386" marR="91386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30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행정</a:t>
                      </a:r>
                    </a:p>
                  </a:txBody>
                  <a:tcPr marL="91386" marR="91386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30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선박모니터링</a:t>
                      </a:r>
                    </a:p>
                  </a:txBody>
                  <a:tcPr marL="91386" marR="91386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302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지원서비스</a:t>
                      </a:r>
                    </a:p>
                  </a:txBody>
                  <a:tcPr marL="91386" marR="91386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1362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94" marB="45694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6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2" y="3517587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88" name="직사각형 330"/>
          <p:cNvSpPr>
            <a:spLocks noChangeArrowheads="1"/>
          </p:cNvSpPr>
          <p:nvPr/>
        </p:nvSpPr>
        <p:spPr bwMode="auto">
          <a:xfrm rot="5400000">
            <a:off x="1931988" y="5473700"/>
            <a:ext cx="27463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26689" name="직사각형 330"/>
          <p:cNvSpPr>
            <a:spLocks noChangeArrowheads="1"/>
          </p:cNvSpPr>
          <p:nvPr/>
        </p:nvSpPr>
        <p:spPr bwMode="auto">
          <a:xfrm rot="5400000">
            <a:off x="1927225" y="5724526"/>
            <a:ext cx="2746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26690" name="직사각형 330"/>
          <p:cNvSpPr>
            <a:spLocks noChangeArrowheads="1"/>
          </p:cNvSpPr>
          <p:nvPr/>
        </p:nvSpPr>
        <p:spPr bwMode="auto">
          <a:xfrm rot="-5400000">
            <a:off x="1928019" y="5974557"/>
            <a:ext cx="2730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cxnSp>
        <p:nvCxnSpPr>
          <p:cNvPr id="101" name="직선 연결선 100"/>
          <p:cNvCxnSpPr/>
          <p:nvPr/>
        </p:nvCxnSpPr>
        <p:spPr>
          <a:xfrm>
            <a:off x="588963" y="2798763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95" name="TextBox 219"/>
          <p:cNvSpPr txBox="1">
            <a:spLocks noChangeArrowheads="1"/>
          </p:cNvSpPr>
          <p:nvPr/>
        </p:nvSpPr>
        <p:spPr bwMode="auto">
          <a:xfrm>
            <a:off x="2751138" y="3457575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ko-KR" altLang="en-US" sz="900" b="1">
                <a:latin typeface="돋움" pitchFamily="50" charset="-127"/>
                <a:ea typeface="돋움" pitchFamily="50" charset="-127"/>
              </a:rPr>
              <a:t>전체메뉴</a:t>
            </a:r>
          </a:p>
        </p:txBody>
      </p:sp>
      <p:grpSp>
        <p:nvGrpSpPr>
          <p:cNvPr id="26696" name="그룹 16"/>
          <p:cNvGrpSpPr>
            <a:grpSpLocks/>
          </p:cNvGrpSpPr>
          <p:nvPr/>
        </p:nvGrpSpPr>
        <p:grpSpPr bwMode="auto">
          <a:xfrm>
            <a:off x="7648575" y="3152775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6741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743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6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6747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7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6697" name="그룹 117"/>
          <p:cNvGrpSpPr>
            <a:grpSpLocks/>
          </p:cNvGrpSpPr>
          <p:nvPr/>
        </p:nvGrpSpPr>
        <p:grpSpPr bwMode="auto">
          <a:xfrm>
            <a:off x="2493963" y="3128963"/>
            <a:ext cx="2816225" cy="246062"/>
            <a:chOff x="473527" y="1476456"/>
            <a:chExt cx="2816225" cy="246062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sp>
          <p:nvSpPr>
            <p:cNvPr id="120" name="양쪽 모서리가 둥근 사각형 119"/>
            <p:cNvSpPr/>
            <p:nvPr/>
          </p:nvSpPr>
          <p:spPr bwMode="auto">
            <a:xfrm>
              <a:off x="1862589" y="1485981"/>
              <a:ext cx="1284288" cy="236537"/>
            </a:xfrm>
            <a:prstGeom prst="round2SameRect">
              <a:avLst/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pic>
          <p:nvPicPr>
            <p:cNvPr id="121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4792" y="1560912"/>
              <a:ext cx="85086" cy="85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737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8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738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전체메뉴</a:t>
              </a:r>
              <a:endParaRPr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24" name="직사각형 330"/>
            <p:cNvSpPr>
              <a:spLocks noChangeArrowheads="1"/>
            </p:cNvSpPr>
            <p:nvPr/>
          </p:nvSpPr>
          <p:spPr bwMode="auto">
            <a:xfrm>
              <a:off x="1875289" y="1478043"/>
              <a:ext cx="1414463" cy="234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외항선입항대장관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리</a:t>
              </a: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>
            <a:off x="2487613" y="3367088"/>
            <a:ext cx="6256337" cy="190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705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3424238"/>
            <a:ext cx="3095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577850" y="2800350"/>
            <a:ext cx="8239125" cy="298705"/>
            <a:chOff x="577850" y="2800350"/>
            <a:chExt cx="8239125" cy="298705"/>
          </a:xfrm>
        </p:grpSpPr>
        <p:sp>
          <p:nvSpPr>
            <p:cNvPr id="102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77850" y="2800350"/>
              <a:ext cx="8239125" cy="284163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defTabSz="1043056" eaLnBrk="0" fontAlgn="auto" hangingPunct="0">
                <a:spcBef>
                  <a:spcPct val="20000"/>
                </a:spcBef>
                <a:spcAft>
                  <a:spcPts val="0"/>
                </a:spcAft>
                <a:defRPr/>
              </a:pPr>
              <a:endParaRPr kumimoji="0" lang="en-US" altLang="ko-KR" sz="700" b="1" dirty="0">
                <a:ea typeface="맑은 고딕" pitchFamily="50" charset="-127"/>
              </a:endParaRPr>
            </a:p>
          </p:txBody>
        </p:sp>
        <p:pic>
          <p:nvPicPr>
            <p:cNvPr id="103" name="Picture 27" descr="F:\한화손해보험\소스\아이콘\images\Iconset-(2)_09.png"/>
            <p:cNvPicPr>
              <a:picLocks noChangeAspect="1" noChangeArrowheads="1"/>
            </p:cNvPicPr>
            <p:nvPr/>
          </p:nvPicPr>
          <p:blipFill>
            <a:blip r:embed="rId10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8841" y="2802475"/>
              <a:ext cx="292219" cy="296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694" name="TextBox 63"/>
            <p:cNvSpPr txBox="1">
              <a:spLocks noChangeArrowheads="1"/>
            </p:cNvSpPr>
            <p:nvPr/>
          </p:nvSpPr>
          <p:spPr bwMode="auto">
            <a:xfrm>
              <a:off x="2571750" y="2844800"/>
              <a:ext cx="2978150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&gt; </a:t>
              </a:r>
              <a:r>
                <a:rPr lang="ko-KR" altLang="en-US" sz="800">
                  <a:latin typeface="돋움" pitchFamily="50" charset="-127"/>
                  <a:ea typeface="돋움" pitchFamily="50" charset="-127"/>
                </a:rPr>
                <a:t>항만행정업무 </a:t>
              </a: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&gt; </a:t>
              </a:r>
              <a:r>
                <a:rPr lang="ko-KR" altLang="en-US" sz="800">
                  <a:latin typeface="돋움" pitchFamily="50" charset="-127"/>
                  <a:ea typeface="돋움" pitchFamily="50" charset="-127"/>
                </a:rPr>
                <a:t>선박운항</a:t>
              </a: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/</a:t>
              </a:r>
              <a:r>
                <a:rPr lang="ko-KR" altLang="en-US" sz="800">
                  <a:latin typeface="돋움" pitchFamily="50" charset="-127"/>
                  <a:ea typeface="돋움" pitchFamily="50" charset="-127"/>
                </a:rPr>
                <a:t>관제 </a:t>
              </a: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&gt; </a:t>
              </a:r>
              <a:r>
                <a:rPr lang="ko-KR" altLang="en-US" sz="800">
                  <a:latin typeface="돋움" pitchFamily="50" charset="-127"/>
                  <a:ea typeface="돋움" pitchFamily="50" charset="-127"/>
                </a:rPr>
                <a:t>정보관리 </a:t>
              </a: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&gt; </a:t>
              </a:r>
              <a:r>
                <a:rPr lang="ko-KR" altLang="en-US" sz="800">
                  <a:latin typeface="돋움" pitchFamily="50" charset="-127"/>
                  <a:ea typeface="돋움" pitchFamily="50" charset="-127"/>
                </a:rPr>
                <a:t>선박제원관리</a:t>
              </a:r>
              <a:endParaRPr lang="en-US" altLang="ko-KR" sz="800"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146" name="Rectangle 118"/>
            <p:cNvSpPr>
              <a:spLocks noChangeArrowheads="1"/>
            </p:cNvSpPr>
            <p:nvPr/>
          </p:nvSpPr>
          <p:spPr bwMode="auto">
            <a:xfrm>
              <a:off x="588963" y="2801938"/>
              <a:ext cx="1779587" cy="28733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defTabSz="1043056">
                <a:lnSpc>
                  <a:spcPts val="1300"/>
                </a:lnSpc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itchFamily="50" charset="-127"/>
                  <a:ea typeface="돋움" pitchFamily="50" charset="-127"/>
                </a:rPr>
                <a:t>  해양해운</a:t>
              </a:r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itchFamily="50" charset="-127"/>
                  <a:ea typeface="돋움" pitchFamily="50" charset="-127"/>
                </a:rPr>
                <a:t>[SP-M_2015</a:t>
              </a: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itchFamily="50" charset="-127"/>
                  <a:ea typeface="돋움" pitchFamily="50" charset="-127"/>
                </a:rPr>
                <a:t>]            </a:t>
              </a: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itchFamily="50" charset="-127"/>
                  <a:ea typeface="돋움" pitchFamily="50" charset="-127"/>
                  <a:sym typeface="Webdings" pitchFamily="18" charset="2"/>
                </a:rPr>
                <a:t></a:t>
              </a:r>
              <a:endPara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sp>
        <p:nvSpPr>
          <p:cNvPr id="147" name="양쪽 모서리가 둥근 사각형 146"/>
          <p:cNvSpPr/>
          <p:nvPr/>
        </p:nvSpPr>
        <p:spPr bwMode="auto">
          <a:xfrm rot="5400000">
            <a:off x="2329657" y="5042694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5011738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6709" name="그룹 148"/>
          <p:cNvGrpSpPr>
            <a:grpSpLocks/>
          </p:cNvGrpSpPr>
          <p:nvPr/>
        </p:nvGrpSpPr>
        <p:grpSpPr bwMode="auto">
          <a:xfrm>
            <a:off x="2406650" y="6648450"/>
            <a:ext cx="6345238" cy="539750"/>
            <a:chOff x="1020713" y="4652081"/>
            <a:chExt cx="6344239" cy="538703"/>
          </a:xfrm>
        </p:grpSpPr>
        <p:sp>
          <p:nvSpPr>
            <p:cNvPr id="150" name="직사각형 149"/>
            <p:cNvSpPr/>
            <p:nvPr/>
          </p:nvSpPr>
          <p:spPr>
            <a:xfrm>
              <a:off x="1020713" y="4721796"/>
              <a:ext cx="5333160" cy="4499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6720" name="TextBox 150"/>
            <p:cNvSpPr txBox="1">
              <a:spLocks noChangeArrowheads="1"/>
            </p:cNvSpPr>
            <p:nvPr/>
          </p:nvSpPr>
          <p:spPr bwMode="auto">
            <a:xfrm>
              <a:off x="1110489" y="4822301"/>
              <a:ext cx="180209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[001]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조회처리가 완료되었습니다</a:t>
              </a: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.</a:t>
              </a:r>
              <a:endParaRPr kumimoji="0"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6721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478117" y="4817097"/>
              <a:ext cx="395926" cy="343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72000" anchor="b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이전</a:t>
              </a:r>
              <a:endParaRPr kumimoji="0"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6722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990693" y="4731640"/>
              <a:ext cx="257861" cy="22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26723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500143" y="4748934"/>
              <a:ext cx="266824" cy="215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&lt;</a:t>
              </a:r>
            </a:p>
          </p:txBody>
        </p:sp>
        <p:cxnSp>
          <p:nvCxnSpPr>
            <p:cNvPr id="155" name="직선 연결선 154"/>
            <p:cNvCxnSpPr/>
            <p:nvPr/>
          </p:nvCxnSpPr>
          <p:spPr>
            <a:xfrm>
              <a:off x="6533233" y="4731302"/>
              <a:ext cx="0" cy="421456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725" name="Rectangle 1028" descr="밝은 상향 대각선"/>
            <p:cNvSpPr>
              <a:spLocks noChangeArrowheads="1"/>
            </p:cNvSpPr>
            <p:nvPr/>
          </p:nvSpPr>
          <p:spPr bwMode="auto">
            <a:xfrm rot="-5400000">
              <a:off x="6961200" y="4755210"/>
              <a:ext cx="267287" cy="21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157" name="직사각형 156"/>
            <p:cNvSpPr/>
            <p:nvPr/>
          </p:nvSpPr>
          <p:spPr bwMode="auto">
            <a:xfrm>
              <a:off x="6893538" y="4704367"/>
              <a:ext cx="471414" cy="48641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36000" tIns="0" rIns="36000" bIns="0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 </a:t>
              </a:r>
            </a:p>
          </p:txBody>
        </p:sp>
        <p:sp>
          <p:nvSpPr>
            <p:cNvPr id="26727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940032" y="4898266"/>
              <a:ext cx="377072" cy="273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72000" anchor="b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다음</a:t>
              </a:r>
              <a:endParaRPr kumimoji="0"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159" name="직선 연결선 158"/>
            <p:cNvCxnSpPr/>
            <p:nvPr/>
          </p:nvCxnSpPr>
          <p:spPr>
            <a:xfrm flipV="1">
              <a:off x="5884047" y="4652081"/>
              <a:ext cx="0" cy="53553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직사각형 159"/>
            <p:cNvSpPr/>
            <p:nvPr/>
          </p:nvSpPr>
          <p:spPr bwMode="auto">
            <a:xfrm>
              <a:off x="6388793" y="4704367"/>
              <a:ext cx="485699" cy="4769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36000" tIns="0" rIns="36000" bIns="0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 </a:t>
              </a:r>
            </a:p>
          </p:txBody>
        </p:sp>
        <p:pic>
          <p:nvPicPr>
            <p:cNvPr id="26730" name="Picture 19" descr="F:\한화손해보험\소스\아이콘\images\Iconset-(2)_85.png"/>
            <p:cNvPicPr>
              <a:picLocks noChangeAspect="1" noChangeArrowheads="1"/>
            </p:cNvPicPr>
            <p:nvPr/>
          </p:nvPicPr>
          <p:blipFill>
            <a:blip r:embed="rId11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78" t="27753" r="36481" b="36249"/>
            <a:stretch>
              <a:fillRect/>
            </a:stretch>
          </p:blipFill>
          <p:spPr bwMode="auto">
            <a:xfrm>
              <a:off x="6549122" y="4850490"/>
              <a:ext cx="169269" cy="169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731" name="Rectangle 1028" descr="밝은 상향 대각선"/>
            <p:cNvSpPr>
              <a:spLocks noChangeArrowheads="1"/>
            </p:cNvSpPr>
            <p:nvPr/>
          </p:nvSpPr>
          <p:spPr bwMode="auto">
            <a:xfrm rot="-5400000">
              <a:off x="6993924" y="4783106"/>
              <a:ext cx="267287" cy="21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26732" name="TextBox 162"/>
            <p:cNvSpPr txBox="1">
              <a:spLocks noChangeArrowheads="1"/>
            </p:cNvSpPr>
            <p:nvPr/>
          </p:nvSpPr>
          <p:spPr bwMode="auto">
            <a:xfrm>
              <a:off x="6932184" y="4925622"/>
              <a:ext cx="38664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TOP</a:t>
              </a:r>
              <a:endParaRPr kumimoji="0"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164" name="직선 연결선 163"/>
            <p:cNvCxnSpPr/>
            <p:nvPr/>
          </p:nvCxnSpPr>
          <p:spPr>
            <a:xfrm flipV="1">
              <a:off x="5388825" y="4720212"/>
              <a:ext cx="0" cy="46740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710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688" y="3435350"/>
            <a:ext cx="4286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타원 5"/>
          <p:cNvSpPr/>
          <p:nvPr/>
        </p:nvSpPr>
        <p:spPr>
          <a:xfrm>
            <a:off x="8356600" y="2343150"/>
            <a:ext cx="538163" cy="50165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6712" name="그룹 142"/>
          <p:cNvGrpSpPr>
            <a:grpSpLocks/>
          </p:cNvGrpSpPr>
          <p:nvPr/>
        </p:nvGrpSpPr>
        <p:grpSpPr bwMode="auto">
          <a:xfrm>
            <a:off x="8467725" y="2671763"/>
            <a:ext cx="284163" cy="430212"/>
            <a:chOff x="1425841" y="5292808"/>
            <a:chExt cx="284162" cy="430212"/>
          </a:xfrm>
        </p:grpSpPr>
        <p:sp>
          <p:nvSpPr>
            <p:cNvPr id="144" name="타원 143"/>
            <p:cNvSpPr/>
            <p:nvPr/>
          </p:nvSpPr>
          <p:spPr bwMode="auto">
            <a:xfrm flipH="1">
              <a:off x="1475054" y="5292808"/>
              <a:ext cx="98425" cy="98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3056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45" name="Picture 2" descr="White Pointer Clip Art">
              <a:hlinkClick r:id="rId13"/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1425841" y="5320824"/>
              <a:ext cx="284162" cy="402196"/>
            </a:xfrm>
            <a:prstGeom prst="rect">
              <a:avLst/>
            </a:prstGeom>
            <a:noFill/>
          </p:spPr>
        </p:pic>
      </p:grpSp>
      <p:grpSp>
        <p:nvGrpSpPr>
          <p:cNvPr id="26713" name="그룹 190"/>
          <p:cNvGrpSpPr>
            <a:grpSpLocks/>
          </p:cNvGrpSpPr>
          <p:nvPr/>
        </p:nvGrpSpPr>
        <p:grpSpPr bwMode="auto">
          <a:xfrm>
            <a:off x="5167313" y="4727503"/>
            <a:ext cx="284163" cy="430213"/>
            <a:chOff x="1425841" y="5292808"/>
            <a:chExt cx="284162" cy="430212"/>
          </a:xfrm>
        </p:grpSpPr>
        <p:sp>
          <p:nvSpPr>
            <p:cNvPr id="192" name="타원 191"/>
            <p:cNvSpPr/>
            <p:nvPr/>
          </p:nvSpPr>
          <p:spPr bwMode="auto">
            <a:xfrm flipH="1">
              <a:off x="1475054" y="5292808"/>
              <a:ext cx="98425" cy="98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3056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93" name="Picture 2" descr="White Pointer Clip Art">
              <a:hlinkClick r:id="rId13"/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1425841" y="5320824"/>
              <a:ext cx="284162" cy="402196"/>
            </a:xfrm>
            <a:prstGeom prst="rect">
              <a:avLst/>
            </a:prstGeom>
            <a:noFill/>
          </p:spPr>
        </p:pic>
      </p:grpSp>
      <p:sp>
        <p:nvSpPr>
          <p:cNvPr id="88" name="직사각형 330"/>
          <p:cNvSpPr>
            <a:spLocks noChangeArrowheads="1"/>
          </p:cNvSpPr>
          <p:nvPr/>
        </p:nvSpPr>
        <p:spPr bwMode="auto">
          <a:xfrm>
            <a:off x="668338" y="2460625"/>
            <a:ext cx="7980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민원          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 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행정 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  선박모니터링                지원서비스    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graphicFrame>
        <p:nvGraphicFramePr>
          <p:cNvPr id="89" name="표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930564"/>
              </p:ext>
            </p:extLst>
          </p:nvPr>
        </p:nvGraphicFramePr>
        <p:xfrm>
          <a:off x="2522361" y="3771505"/>
          <a:ext cx="6200952" cy="2601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059"/>
                <a:gridCol w="5896893"/>
              </a:tblGrid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126" marR="3612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민원</a:t>
                      </a: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행정</a:t>
                      </a: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선박운항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항만시설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예도선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화물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선박모니터링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지원서비스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0" name="Rectangle 63"/>
          <p:cNvSpPr>
            <a:spLocks noChangeArrowheads="1"/>
          </p:cNvSpPr>
          <p:nvPr/>
        </p:nvSpPr>
        <p:spPr bwMode="auto">
          <a:xfrm>
            <a:off x="8541855" y="4072214"/>
            <a:ext cx="186013" cy="23134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260" y="4159881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5" name="그룹 94"/>
          <p:cNvGrpSpPr/>
          <p:nvPr/>
        </p:nvGrpSpPr>
        <p:grpSpPr>
          <a:xfrm>
            <a:off x="2957038" y="4494411"/>
            <a:ext cx="179437" cy="1173025"/>
            <a:chOff x="2173729" y="4130820"/>
            <a:chExt cx="179437" cy="1173025"/>
          </a:xfrm>
        </p:grpSpPr>
        <p:cxnSp>
          <p:nvCxnSpPr>
            <p:cNvPr id="97" name="직선 연결선 96"/>
            <p:cNvCxnSpPr/>
            <p:nvPr/>
          </p:nvCxnSpPr>
          <p:spPr>
            <a:xfrm>
              <a:off x="2178348" y="4130820"/>
              <a:ext cx="0" cy="117302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직선 연결선 97"/>
            <p:cNvCxnSpPr/>
            <p:nvPr/>
          </p:nvCxnSpPr>
          <p:spPr>
            <a:xfrm>
              <a:off x="2178348" y="4716735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직선 연결선 98"/>
            <p:cNvCxnSpPr/>
            <p:nvPr/>
          </p:nvCxnSpPr>
          <p:spPr>
            <a:xfrm>
              <a:off x="2173729" y="4444261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0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973" y="4413449"/>
            <a:ext cx="1524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78" y="5873227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495" y="6173409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6" name="직선 연결선 105"/>
          <p:cNvCxnSpPr/>
          <p:nvPr/>
        </p:nvCxnSpPr>
        <p:spPr>
          <a:xfrm>
            <a:off x="2976578" y="5667436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/>
          <p:cNvCxnSpPr/>
          <p:nvPr/>
        </p:nvCxnSpPr>
        <p:spPr>
          <a:xfrm>
            <a:off x="2971959" y="5394962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그룹 113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18" name="모서리가 둥근 직사각형 117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2" name="모서리가 둥근 직사각형 121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3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22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47248" y="3579813"/>
            <a:ext cx="41989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PC 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메뉴네비게이션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23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99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타원 85"/>
          <p:cNvSpPr/>
          <p:nvPr/>
        </p:nvSpPr>
        <p:spPr>
          <a:xfrm>
            <a:off x="8985367" y="87389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메뉴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메뉴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네비게이션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_Role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22" name="Rectangle 118"/>
          <p:cNvSpPr>
            <a:spLocks noChangeArrowheads="1"/>
          </p:cNvSpPr>
          <p:nvPr/>
        </p:nvSpPr>
        <p:spPr bwMode="auto">
          <a:xfrm>
            <a:off x="535709" y="1597890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전체메뉴검색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24" name="표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189804"/>
              </p:ext>
            </p:extLst>
          </p:nvPr>
        </p:nvGraphicFramePr>
        <p:xfrm>
          <a:off x="2610803" y="1996262"/>
          <a:ext cx="1782776" cy="455029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351192"/>
                <a:gridCol w="295514"/>
                <a:gridCol w="179530"/>
                <a:gridCol w="208172"/>
                <a:gridCol w="208172"/>
              </a:tblGrid>
              <a:tr h="4349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u="none" kern="1200" baseline="0" dirty="0" err="1" smtClean="0">
                          <a:solidFill>
                            <a:srgbClr val="00A1FA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검색어</a:t>
                      </a:r>
                      <a:r>
                        <a:rPr lang="ko-KR" altLang="en-US" sz="800" b="0" u="none" kern="1200" baseline="0" dirty="0" smtClean="0">
                          <a:solidFill>
                            <a:srgbClr val="00A1FA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                         </a:t>
                      </a:r>
                      <a:endParaRPr lang="en-US" altLang="ko-KR" sz="800" b="0" u="none" kern="1200" baseline="0" dirty="0" smtClean="0">
                        <a:solidFill>
                          <a:srgbClr val="00A1FA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u="none" kern="120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b="0" u="none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전체메뉴</a:t>
                      </a:r>
                      <a:endParaRPr lang="en-US" altLang="ko-KR" sz="800" dirty="0" smtClean="0">
                        <a:solidFill>
                          <a:schemeClr val="bg1"/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u="none" kern="1200" baseline="0" dirty="0" smtClean="0">
                        <a:solidFill>
                          <a:srgbClr val="00A1FA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  <a:latin typeface="굴림" pitchFamily="50" charset="-127"/>
                        </a:rPr>
                        <a:t>     </a:t>
                      </a:r>
                      <a:r>
                        <a:rPr lang="ko-KR" altLang="en-US" sz="800" b="0" u="none" kern="120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검색결과</a:t>
                      </a:r>
                      <a:r>
                        <a:rPr lang="en-US" altLang="ko-KR" sz="800" b="0" u="none" kern="120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(30)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u="sng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u="sng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01</a:t>
                      </a:r>
                      <a:endParaRPr lang="ko-KR" altLang="en-US" sz="800" b="0" u="sng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02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03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04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05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06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07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08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09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10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11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12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검색메뉴 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13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9" name="Rectangle 118"/>
          <p:cNvSpPr>
            <a:spLocks noChangeArrowheads="1"/>
          </p:cNvSpPr>
          <p:nvPr/>
        </p:nvSpPr>
        <p:spPr bwMode="auto">
          <a:xfrm>
            <a:off x="2610396" y="1587859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메뉴검색결과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40" name="Rectangle 63"/>
          <p:cNvSpPr>
            <a:spLocks noChangeArrowheads="1"/>
          </p:cNvSpPr>
          <p:nvPr/>
        </p:nvSpPr>
        <p:spPr bwMode="auto">
          <a:xfrm>
            <a:off x="4221018" y="2988543"/>
            <a:ext cx="171996" cy="352309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41" name="직사각형 140"/>
          <p:cNvSpPr/>
          <p:nvPr/>
        </p:nvSpPr>
        <p:spPr>
          <a:xfrm>
            <a:off x="2606558" y="2429385"/>
            <a:ext cx="1790166" cy="40822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42" name="표 1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40593"/>
              </p:ext>
            </p:extLst>
          </p:nvPr>
        </p:nvGraphicFramePr>
        <p:xfrm>
          <a:off x="4678692" y="2048913"/>
          <a:ext cx="1783192" cy="455237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073"/>
                <a:gridCol w="406253"/>
                <a:gridCol w="646861"/>
                <a:gridCol w="179573"/>
                <a:gridCol w="208216"/>
                <a:gridCol w="208216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21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b="0" kern="12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화면코드검색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19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+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+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sng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 Level</a:t>
                      </a:r>
                      <a:endParaRPr lang="ko-KR" altLang="en-US" sz="800" u="sng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/>
                        <a:t>-</a:t>
                      </a:r>
                      <a:endParaRPr lang="ko-KR" altLang="en-US" sz="900" dirty="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4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900" dirty="0" smtClean="0"/>
                        <a:t>-</a:t>
                      </a:r>
                      <a:endParaRPr lang="ko-KR" altLang="en-US" sz="900" dirty="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5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 dirty="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 dirty="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 Level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0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+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0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+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0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+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000" b="1" baseline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000" b="1" baseline="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+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3" name="Rectangle 63"/>
          <p:cNvSpPr>
            <a:spLocks noChangeArrowheads="1"/>
          </p:cNvSpPr>
          <p:nvPr/>
        </p:nvSpPr>
        <p:spPr bwMode="auto">
          <a:xfrm>
            <a:off x="6291865" y="2771380"/>
            <a:ext cx="201300" cy="38233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 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pic>
        <p:nvPicPr>
          <p:cNvPr id="149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661" y="2477199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직사각형 150"/>
          <p:cNvSpPr/>
          <p:nvPr/>
        </p:nvSpPr>
        <p:spPr>
          <a:xfrm>
            <a:off x="4692237" y="2761093"/>
            <a:ext cx="1800928" cy="38336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Rectangle 118"/>
          <p:cNvSpPr>
            <a:spLocks noChangeArrowheads="1"/>
          </p:cNvSpPr>
          <p:nvPr/>
        </p:nvSpPr>
        <p:spPr bwMode="auto">
          <a:xfrm>
            <a:off x="4678218" y="1593271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전체메</a:t>
            </a:r>
            <a:r>
              <a:rPr kumimoji="0" lang="ko-KR" altLang="en-US" sz="800" b="1" kern="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뉴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53" name="표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830633"/>
              </p:ext>
            </p:extLst>
          </p:nvPr>
        </p:nvGraphicFramePr>
        <p:xfrm>
          <a:off x="6750390" y="2044293"/>
          <a:ext cx="1783192" cy="454465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34073"/>
                <a:gridCol w="406253"/>
                <a:gridCol w="646861"/>
                <a:gridCol w="179573"/>
                <a:gridCol w="208216"/>
                <a:gridCol w="208216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21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b="0" kern="12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화면코드검색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sng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sng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1</a:t>
                      </a:r>
                      <a:endParaRPr lang="ko-KR" altLang="en-US" sz="800" u="sng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2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 dirty="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3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4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5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o-KR" altLang="en-US" sz="800"/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6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u="none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즐겨찾기메뉴</a:t>
                      </a:r>
                      <a:r>
                        <a:rPr lang="en-US" altLang="ko-KR" sz="800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7</a:t>
                      </a:r>
                      <a:endParaRPr lang="ko-KR" altLang="en-US" sz="800" u="non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528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4" name="Rectangle 63"/>
          <p:cNvSpPr>
            <a:spLocks noChangeArrowheads="1"/>
          </p:cNvSpPr>
          <p:nvPr/>
        </p:nvSpPr>
        <p:spPr bwMode="auto">
          <a:xfrm>
            <a:off x="8352365" y="2730280"/>
            <a:ext cx="180169" cy="385524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 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pic>
        <p:nvPicPr>
          <p:cNvPr id="156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59" y="2472579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8" name="직사각형 157"/>
          <p:cNvSpPr/>
          <p:nvPr/>
        </p:nvSpPr>
        <p:spPr>
          <a:xfrm>
            <a:off x="6749916" y="2734520"/>
            <a:ext cx="1800928" cy="15603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1" name="Rectangle 118"/>
          <p:cNvSpPr>
            <a:spLocks noChangeArrowheads="1"/>
          </p:cNvSpPr>
          <p:nvPr/>
        </p:nvSpPr>
        <p:spPr bwMode="auto">
          <a:xfrm>
            <a:off x="6749916" y="1588651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나의메뉴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66" name="표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216582"/>
              </p:ext>
            </p:extLst>
          </p:nvPr>
        </p:nvGraphicFramePr>
        <p:xfrm>
          <a:off x="8829544" y="2048912"/>
          <a:ext cx="1746092" cy="442587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8640"/>
                <a:gridCol w="450391"/>
                <a:gridCol w="526637"/>
                <a:gridCol w="389586"/>
                <a:gridCol w="230838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943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 Level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9" name="직사각형 168"/>
          <p:cNvSpPr/>
          <p:nvPr/>
        </p:nvSpPr>
        <p:spPr>
          <a:xfrm>
            <a:off x="8850878" y="2471355"/>
            <a:ext cx="1723815" cy="40402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0" name="Rectangle 118"/>
          <p:cNvSpPr>
            <a:spLocks noChangeArrowheads="1"/>
          </p:cNvSpPr>
          <p:nvPr/>
        </p:nvSpPr>
        <p:spPr bwMode="auto">
          <a:xfrm>
            <a:off x="8829070" y="1593270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MY PORT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1" name="TextBox 32"/>
          <p:cNvSpPr txBox="1">
            <a:spLocks noChangeArrowheads="1"/>
          </p:cNvSpPr>
          <p:nvPr/>
        </p:nvSpPr>
        <p:spPr bwMode="auto">
          <a:xfrm>
            <a:off x="9270504" y="2614772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72" name="그룹 181"/>
          <p:cNvGrpSpPr>
            <a:grpSpLocks/>
          </p:cNvGrpSpPr>
          <p:nvPr/>
        </p:nvGrpSpPr>
        <p:grpSpPr bwMode="auto">
          <a:xfrm>
            <a:off x="8985367" y="2481570"/>
            <a:ext cx="303212" cy="428625"/>
            <a:chOff x="2314582" y="1932161"/>
            <a:chExt cx="952500" cy="1343025"/>
          </a:xfrm>
        </p:grpSpPr>
        <p:sp>
          <p:nvSpPr>
            <p:cNvPr id="173" name="타원 172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74" name="그림 18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그룹 1"/>
          <p:cNvGrpSpPr/>
          <p:nvPr/>
        </p:nvGrpSpPr>
        <p:grpSpPr>
          <a:xfrm>
            <a:off x="8947100" y="3562936"/>
            <a:ext cx="1538959" cy="217695"/>
            <a:chOff x="8767919" y="3027841"/>
            <a:chExt cx="1538959" cy="217695"/>
          </a:xfrm>
        </p:grpSpPr>
        <p:grpSp>
          <p:nvGrpSpPr>
            <p:cNvPr id="175" name="그룹 174"/>
            <p:cNvGrpSpPr/>
            <p:nvPr/>
          </p:nvGrpSpPr>
          <p:grpSpPr>
            <a:xfrm>
              <a:off x="8767919" y="3027841"/>
              <a:ext cx="1000682" cy="216986"/>
              <a:chOff x="4642904" y="2509551"/>
              <a:chExt cx="1000682" cy="216986"/>
            </a:xfrm>
          </p:grpSpPr>
          <p:sp>
            <p:nvSpPr>
              <p:cNvPr id="184" name="TextBox 183"/>
              <p:cNvSpPr txBox="1">
                <a:spLocks noChangeArrowheads="1"/>
              </p:cNvSpPr>
              <p:nvPr/>
            </p:nvSpPr>
            <p:spPr bwMode="auto">
              <a:xfrm>
                <a:off x="4642904" y="2509551"/>
                <a:ext cx="59972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</a:t>
                </a: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대기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sp>
            <p:nvSpPr>
              <p:cNvPr id="182" name="TextBox 32"/>
              <p:cNvSpPr txBox="1">
                <a:spLocks noChangeArrowheads="1"/>
              </p:cNvSpPr>
              <p:nvPr/>
            </p:nvSpPr>
            <p:spPr bwMode="auto">
              <a:xfrm>
                <a:off x="5173595" y="2511093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처리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sp>
          <p:nvSpPr>
            <p:cNvPr id="186" name="TextBox 32"/>
            <p:cNvSpPr txBox="1">
              <a:spLocks noChangeArrowheads="1"/>
            </p:cNvSpPr>
            <p:nvPr/>
          </p:nvSpPr>
          <p:spPr bwMode="auto">
            <a:xfrm>
              <a:off x="9836887" y="3030092"/>
              <a:ext cx="4699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알</a:t>
              </a:r>
              <a:r>
                <a:rPr lang="ko-KR" altLang="en-US" sz="800" dirty="0">
                  <a:latin typeface="돋움" panose="020B0600000101010101" pitchFamily="50" charset="-127"/>
                  <a:ea typeface="돋움" panose="020B0600000101010101" pitchFamily="50" charset="-127"/>
                </a:rPr>
                <a:t>림</a:t>
              </a:r>
              <a:endPara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8985367" y="3785403"/>
            <a:ext cx="469701" cy="400666"/>
            <a:chOff x="8985367" y="3542700"/>
            <a:chExt cx="469701" cy="400666"/>
          </a:xfrm>
        </p:grpSpPr>
        <p:sp>
          <p:nvSpPr>
            <p:cNvPr id="189" name="타원 188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rPr>
                <a:t>13</a:t>
              </a:r>
              <a:endPara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88" name="타원 187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6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N</a:t>
              </a:r>
              <a:endParaRPr kumimoji="0" lang="ko-KR" altLang="en-US" sz="4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90" name="그룹 189"/>
          <p:cNvGrpSpPr/>
          <p:nvPr/>
        </p:nvGrpSpPr>
        <p:grpSpPr>
          <a:xfrm>
            <a:off x="9524223" y="3781548"/>
            <a:ext cx="469701" cy="400666"/>
            <a:chOff x="8985367" y="3542700"/>
            <a:chExt cx="469701" cy="400666"/>
          </a:xfrm>
        </p:grpSpPr>
        <p:sp>
          <p:nvSpPr>
            <p:cNvPr id="191" name="타원 190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rPr>
                <a:t>13</a:t>
              </a:r>
              <a:endPara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92" name="타원 191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6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N</a:t>
              </a:r>
              <a:endParaRPr kumimoji="0" lang="ko-KR" altLang="en-US" sz="4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93" name="그룹 192"/>
          <p:cNvGrpSpPr/>
          <p:nvPr/>
        </p:nvGrpSpPr>
        <p:grpSpPr>
          <a:xfrm>
            <a:off x="10053652" y="3791870"/>
            <a:ext cx="469701" cy="400666"/>
            <a:chOff x="8985367" y="3542700"/>
            <a:chExt cx="469701" cy="400666"/>
          </a:xfrm>
        </p:grpSpPr>
        <p:sp>
          <p:nvSpPr>
            <p:cNvPr id="194" name="타원 193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200" b="1" dirty="0" smtClean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rPr>
                <a:t>13</a:t>
              </a:r>
              <a:endPara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95" name="타원 194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600" dirty="0" smtClean="0"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N</a:t>
              </a:r>
              <a:endParaRPr kumimoji="0" lang="ko-KR" altLang="en-US" sz="400" dirty="0"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6" name="모서리가 둥근 직사각형 45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8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24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aphicFrame>
        <p:nvGraphicFramePr>
          <p:cNvPr id="55" name="표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136083"/>
              </p:ext>
            </p:extLst>
          </p:nvPr>
        </p:nvGraphicFramePr>
        <p:xfrm>
          <a:off x="535259" y="2018683"/>
          <a:ext cx="1782776" cy="4498252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351192"/>
                <a:gridCol w="295514"/>
                <a:gridCol w="179530"/>
                <a:gridCol w="208172"/>
                <a:gridCol w="208172"/>
              </a:tblGrid>
              <a:tr h="4349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b="0" u="none" kern="1200" baseline="0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b="0" u="none" kern="120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0" u="none" kern="120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화면코드검색</a:t>
                      </a:r>
                      <a:endParaRPr lang="en-US" altLang="ko-KR" sz="800" b="0" u="none" kern="1200" baseline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u="none" kern="120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800" b="1" u="none" kern="120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전체메뉴</a:t>
                      </a:r>
                      <a:endParaRPr lang="en-US" altLang="ko-KR" sz="800" b="1" dirty="0" smtClean="0">
                        <a:solidFill>
                          <a:schemeClr val="bg1"/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b="0" u="none" kern="1200" baseline="0" dirty="0" smtClean="0">
                        <a:solidFill>
                          <a:srgbClr val="00A1FA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dirty="0" smtClean="0">
                          <a:solidFill>
                            <a:schemeClr val="bg1"/>
                          </a:solidFill>
                          <a:latin typeface="굴림" pitchFamily="50" charset="-127"/>
                        </a:rPr>
                        <a:t>     </a:t>
                      </a:r>
                      <a:r>
                        <a:rPr lang="ko-KR" altLang="en-US" sz="800" b="0" u="none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검색결과 </a:t>
                      </a:r>
                      <a:r>
                        <a:rPr lang="en-US" altLang="ko-KR" sz="800" b="0" u="none" kern="120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(3)</a:t>
                      </a: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 Level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1319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6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39" y="2490630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531014" y="2433408"/>
            <a:ext cx="1790166" cy="301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직사각형 330"/>
          <p:cNvSpPr>
            <a:spLocks noChangeArrowheads="1"/>
          </p:cNvSpPr>
          <p:nvPr/>
        </p:nvSpPr>
        <p:spPr bwMode="auto">
          <a:xfrm>
            <a:off x="9270504" y="2949666"/>
            <a:ext cx="114085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정보변경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박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9" name="Rectangle 118"/>
          <p:cNvSpPr>
            <a:spLocks noChangeArrowheads="1"/>
          </p:cNvSpPr>
          <p:nvPr/>
        </p:nvSpPr>
        <p:spPr bwMode="auto">
          <a:xfrm>
            <a:off x="2622509" y="2460433"/>
            <a:ext cx="1768335" cy="256888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83CB"/>
            </a:solidFill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err="1" smtClean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검색어</a:t>
            </a:r>
            <a:r>
              <a:rPr kumimoji="0" lang="ko-KR" altLang="en-US" sz="800" b="1" kern="0" dirty="0" smtClean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 </a:t>
            </a:r>
            <a:r>
              <a:rPr kumimoji="0"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</a:t>
            </a: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0967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메뉴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네비게이션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110" name="표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41330"/>
              </p:ext>
            </p:extLst>
          </p:nvPr>
        </p:nvGraphicFramePr>
        <p:xfrm>
          <a:off x="536116" y="2024692"/>
          <a:ext cx="1782775" cy="41477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646705"/>
                <a:gridCol w="179530"/>
                <a:gridCol w="208172"/>
                <a:gridCol w="208172"/>
              </a:tblGrid>
              <a:tr h="4349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b="0" kern="12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화면코드검색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조회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발급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정보이용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지원서비스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064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9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97" y="2459693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Rectangle 118"/>
          <p:cNvSpPr>
            <a:spLocks noChangeArrowheads="1"/>
          </p:cNvSpPr>
          <p:nvPr/>
        </p:nvSpPr>
        <p:spPr bwMode="auto">
          <a:xfrm>
            <a:off x="535709" y="1597890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민원용 전체메뉴</a:t>
            </a: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514521" y="2452477"/>
            <a:ext cx="1785334" cy="290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그룹 44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6" name="모서리가 둥근 직사각형 45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8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25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aphicFrame>
        <p:nvGraphicFramePr>
          <p:cNvPr id="51" name="표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605385"/>
              </p:ext>
            </p:extLst>
          </p:nvPr>
        </p:nvGraphicFramePr>
        <p:xfrm>
          <a:off x="2447830" y="2031984"/>
          <a:ext cx="1782775" cy="387474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646705"/>
                <a:gridCol w="179530"/>
                <a:gridCol w="208172"/>
                <a:gridCol w="208172"/>
              </a:tblGrid>
              <a:tr h="4349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b="0" kern="120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r>
                        <a:rPr lang="en-US" altLang="ko-KR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lang="ko-KR" altLang="en-US" sz="800" b="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화면코드검색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행정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선박모니터링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지원서비스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064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2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11" y="2466985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 118"/>
          <p:cNvSpPr>
            <a:spLocks noChangeArrowheads="1"/>
          </p:cNvSpPr>
          <p:nvPr/>
        </p:nvSpPr>
        <p:spPr bwMode="auto">
          <a:xfrm>
            <a:off x="2447423" y="1605182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업무용 전체메뉴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426235" y="2459769"/>
            <a:ext cx="1785334" cy="2907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5" name="표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775752"/>
              </p:ext>
            </p:extLst>
          </p:nvPr>
        </p:nvGraphicFramePr>
        <p:xfrm>
          <a:off x="4932708" y="2065440"/>
          <a:ext cx="1746092" cy="49253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8640"/>
                <a:gridCol w="450391"/>
                <a:gridCol w="526637"/>
                <a:gridCol w="389586"/>
                <a:gridCol w="230838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498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항만사업신고현황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내정보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업체정보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7" name="직사각형 56"/>
          <p:cNvSpPr/>
          <p:nvPr/>
        </p:nvSpPr>
        <p:spPr>
          <a:xfrm>
            <a:off x="4921820" y="5209042"/>
            <a:ext cx="176629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Rectangle 118"/>
          <p:cNvSpPr>
            <a:spLocks noChangeArrowheads="1"/>
          </p:cNvSpPr>
          <p:nvPr/>
        </p:nvSpPr>
        <p:spPr bwMode="auto">
          <a:xfrm>
            <a:off x="4932234" y="1609798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 </a:t>
            </a: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 MY PORT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9" name="TextBox 32"/>
          <p:cNvSpPr txBox="1">
            <a:spLocks noChangeArrowheads="1"/>
          </p:cNvSpPr>
          <p:nvPr/>
        </p:nvSpPr>
        <p:spPr bwMode="auto">
          <a:xfrm>
            <a:off x="5373668" y="2631300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60" name="그룹 181"/>
          <p:cNvGrpSpPr>
            <a:grpSpLocks/>
          </p:cNvGrpSpPr>
          <p:nvPr/>
        </p:nvGrpSpPr>
        <p:grpSpPr bwMode="auto">
          <a:xfrm>
            <a:off x="5088531" y="2498098"/>
            <a:ext cx="303212" cy="428625"/>
            <a:chOff x="2314582" y="1932161"/>
            <a:chExt cx="952500" cy="1343025"/>
          </a:xfrm>
        </p:grpSpPr>
        <p:sp>
          <p:nvSpPr>
            <p:cNvPr id="61" name="타원 6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2" name="그림 18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그룹 4"/>
          <p:cNvGrpSpPr/>
          <p:nvPr/>
        </p:nvGrpSpPr>
        <p:grpSpPr>
          <a:xfrm>
            <a:off x="5050264" y="3613881"/>
            <a:ext cx="1576253" cy="598798"/>
            <a:chOff x="5050264" y="3367563"/>
            <a:chExt cx="1576253" cy="598798"/>
          </a:xfrm>
        </p:grpSpPr>
        <p:grpSp>
          <p:nvGrpSpPr>
            <p:cNvPr id="63" name="그룹 62"/>
            <p:cNvGrpSpPr/>
            <p:nvPr/>
          </p:nvGrpSpPr>
          <p:grpSpPr>
            <a:xfrm>
              <a:off x="5050264" y="3367563"/>
              <a:ext cx="1538959" cy="217695"/>
              <a:chOff x="8767919" y="3027841"/>
              <a:chExt cx="1538959" cy="217695"/>
            </a:xfrm>
          </p:grpSpPr>
          <p:grpSp>
            <p:nvGrpSpPr>
              <p:cNvPr id="64" name="그룹 63"/>
              <p:cNvGrpSpPr/>
              <p:nvPr/>
            </p:nvGrpSpPr>
            <p:grpSpPr>
              <a:xfrm>
                <a:off x="8767919" y="3027841"/>
                <a:ext cx="1000682" cy="216986"/>
                <a:chOff x="4642904" y="2509551"/>
                <a:chExt cx="1000682" cy="216986"/>
              </a:xfrm>
            </p:grpSpPr>
            <p:sp>
              <p:nvSpPr>
                <p:cNvPr id="66" name="TextBox 65"/>
                <p:cNvSpPr txBox="1">
                  <a:spLocks noChangeArrowheads="1"/>
                </p:cNvSpPr>
                <p:nvPr/>
              </p:nvSpPr>
              <p:spPr bwMode="auto">
                <a:xfrm>
                  <a:off x="4642904" y="2509551"/>
                  <a:ext cx="59972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 </a:t>
                  </a:r>
                  <a:r>
                    <a:rPr lang="ko-KR" altLang="en-US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대기</a:t>
                  </a:r>
                  <a:endPara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endParaRPr>
                </a:p>
              </p:txBody>
            </p:sp>
            <p:sp>
              <p:nvSpPr>
                <p:cNvPr id="67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5173595" y="2511093"/>
                  <a:ext cx="46999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ko-KR" altLang="en-US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 처리</a:t>
                  </a:r>
                  <a:endPara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endParaRPr>
                </a:p>
              </p:txBody>
            </p:sp>
          </p:grpSp>
          <p:sp>
            <p:nvSpPr>
              <p:cNvPr id="65" name="TextBox 32"/>
              <p:cNvSpPr txBox="1">
                <a:spLocks noChangeArrowheads="1"/>
              </p:cNvSpPr>
              <p:nvPr/>
            </p:nvSpPr>
            <p:spPr bwMode="auto">
              <a:xfrm>
                <a:off x="9836887" y="3030092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알</a:t>
                </a:r>
                <a:r>
                  <a:rPr lang="ko-KR" altLang="en-US" sz="800" dirty="0">
                    <a:latin typeface="돋움" panose="020B0600000101010101" pitchFamily="50" charset="-127"/>
                    <a:ea typeface="돋움" panose="020B0600000101010101" pitchFamily="50" charset="-127"/>
                  </a:rPr>
                  <a:t>림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grpSp>
          <p:nvGrpSpPr>
            <p:cNvPr id="68" name="그룹 67"/>
            <p:cNvGrpSpPr/>
            <p:nvPr/>
          </p:nvGrpSpPr>
          <p:grpSpPr>
            <a:xfrm>
              <a:off x="5088531" y="3559228"/>
              <a:ext cx="469701" cy="400666"/>
              <a:chOff x="8985367" y="3542700"/>
              <a:chExt cx="469701" cy="400666"/>
            </a:xfrm>
          </p:grpSpPr>
          <p:sp>
            <p:nvSpPr>
              <p:cNvPr id="69" name="타원 68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Tahoma" panose="020B0604030504040204" pitchFamily="34" charset="0"/>
                  </a:rPr>
                  <a:t>13</a:t>
                </a:r>
                <a:endParaRPr lang="en-US" altLang="ko-KR" sz="12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70" name="타원 69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600" dirty="0" smtClean="0">
                    <a:latin typeface="나눔고딕 ExtraBold" panose="020D0904000000000000" pitchFamily="50" charset="-127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4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  <p:grpSp>
          <p:nvGrpSpPr>
            <p:cNvPr id="71" name="그룹 70"/>
            <p:cNvGrpSpPr/>
            <p:nvPr/>
          </p:nvGrpSpPr>
          <p:grpSpPr>
            <a:xfrm>
              <a:off x="5627387" y="3555373"/>
              <a:ext cx="469701" cy="400666"/>
              <a:chOff x="8985367" y="3542700"/>
              <a:chExt cx="469701" cy="400666"/>
            </a:xfrm>
          </p:grpSpPr>
          <p:sp>
            <p:nvSpPr>
              <p:cNvPr id="72" name="타원 71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Tahoma" panose="020B0604030504040204" pitchFamily="34" charset="0"/>
                  </a:rPr>
                  <a:t>13</a:t>
                </a:r>
                <a:endParaRPr lang="en-US" altLang="ko-KR" sz="12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73" name="타원 72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600" dirty="0" smtClean="0">
                    <a:latin typeface="나눔고딕 ExtraBold" panose="020D0904000000000000" pitchFamily="50" charset="-127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4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  <p:grpSp>
          <p:nvGrpSpPr>
            <p:cNvPr id="74" name="그룹 73"/>
            <p:cNvGrpSpPr/>
            <p:nvPr/>
          </p:nvGrpSpPr>
          <p:grpSpPr>
            <a:xfrm>
              <a:off x="6156816" y="3565695"/>
              <a:ext cx="469701" cy="400666"/>
              <a:chOff x="8985367" y="3542700"/>
              <a:chExt cx="469701" cy="400666"/>
            </a:xfrm>
          </p:grpSpPr>
          <p:sp>
            <p:nvSpPr>
              <p:cNvPr id="75" name="타원 74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Tahoma" panose="020B0604030504040204" pitchFamily="34" charset="0"/>
                  </a:rPr>
                  <a:t>13</a:t>
                </a:r>
                <a:endParaRPr lang="en-US" altLang="ko-KR" sz="12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76" name="타원 75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600" dirty="0" smtClean="0">
                    <a:latin typeface="나눔고딕 ExtraBold" panose="020D0904000000000000" pitchFamily="50" charset="-127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4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</p:grpSp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165667"/>
              </p:ext>
            </p:extLst>
          </p:nvPr>
        </p:nvGraphicFramePr>
        <p:xfrm>
          <a:off x="7813028" y="2060824"/>
          <a:ext cx="1746092" cy="500196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8640"/>
                <a:gridCol w="450391"/>
                <a:gridCol w="526637"/>
                <a:gridCol w="389586"/>
                <a:gridCol w="230838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264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항만사업신고현황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내정보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업체정보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9" name="직사각형 78"/>
          <p:cNvSpPr/>
          <p:nvPr/>
        </p:nvSpPr>
        <p:spPr>
          <a:xfrm>
            <a:off x="7810330" y="5292799"/>
            <a:ext cx="1758108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118"/>
          <p:cNvSpPr>
            <a:spLocks noChangeArrowheads="1"/>
          </p:cNvSpPr>
          <p:nvPr/>
        </p:nvSpPr>
        <p:spPr bwMode="auto">
          <a:xfrm>
            <a:off x="7812554" y="1605182"/>
            <a:ext cx="1782618" cy="324861"/>
          </a:xfrm>
          <a:prstGeom prst="rect">
            <a:avLst/>
          </a:prstGeom>
          <a:solidFill>
            <a:srgbClr val="FF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defTabSz="10430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</a:t>
            </a: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-MY PORT</a:t>
            </a:r>
            <a:endParaRPr kumimoji="0" lang="en-US" altLang="ko-KR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81" name="TextBox 32"/>
          <p:cNvSpPr txBox="1">
            <a:spLocks noChangeArrowheads="1"/>
          </p:cNvSpPr>
          <p:nvPr/>
        </p:nvSpPr>
        <p:spPr bwMode="auto">
          <a:xfrm>
            <a:off x="8253988" y="2626684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82" name="그룹 181"/>
          <p:cNvGrpSpPr>
            <a:grpSpLocks/>
          </p:cNvGrpSpPr>
          <p:nvPr/>
        </p:nvGrpSpPr>
        <p:grpSpPr bwMode="auto">
          <a:xfrm>
            <a:off x="7968851" y="2493482"/>
            <a:ext cx="303212" cy="428625"/>
            <a:chOff x="2314582" y="1932161"/>
            <a:chExt cx="952500" cy="1343025"/>
          </a:xfrm>
        </p:grpSpPr>
        <p:sp>
          <p:nvSpPr>
            <p:cNvPr id="83" name="타원 82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4" name="그림 18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왼쪽/오른쪽 화살표 3"/>
          <p:cNvSpPr/>
          <p:nvPr/>
        </p:nvSpPr>
        <p:spPr>
          <a:xfrm>
            <a:off x="6667487" y="5192754"/>
            <a:ext cx="1095478" cy="288032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TextBox 128"/>
          <p:cNvSpPr txBox="1"/>
          <p:nvPr/>
        </p:nvSpPr>
        <p:spPr>
          <a:xfrm>
            <a:off x="6667487" y="5592423"/>
            <a:ext cx="1024439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spc="-100" dirty="0" err="1" smtClean="0">
                <a:solidFill>
                  <a:srgbClr val="FF0000"/>
                </a:solidFill>
                <a:latin typeface="-웹윤고딕140" pitchFamily="18" charset="-127"/>
                <a:ea typeface="-웹윤고딕140" pitchFamily="18" charset="-127"/>
              </a:rPr>
              <a:t>메뉴명제어</a:t>
            </a:r>
            <a:endParaRPr kumimoji="0" lang="en-US" altLang="ko-KR" sz="1200" spc="-100" dirty="0" smtClean="0">
              <a:solidFill>
                <a:srgbClr val="FF0000"/>
              </a:solidFill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200" spc="-100" dirty="0" smtClean="0">
                <a:solidFill>
                  <a:srgbClr val="FF0000"/>
                </a:solidFill>
                <a:latin typeface="-웹윤고딕140" pitchFamily="18" charset="-127"/>
                <a:ea typeface="-웹윤고딕140" pitchFamily="18" charset="-127"/>
              </a:rPr>
              <a:t>신고</a:t>
            </a:r>
            <a:r>
              <a:rPr kumimoji="0" lang="en-US" altLang="ko-KR" sz="1200" spc="-100" dirty="0" smtClean="0">
                <a:solidFill>
                  <a:srgbClr val="FF0000"/>
                </a:solidFill>
                <a:latin typeface="-웹윤고딕140" pitchFamily="18" charset="-127"/>
                <a:ea typeface="-웹윤고딕140" pitchFamily="18" charset="-127"/>
              </a:rPr>
              <a:t>&lt;-&gt;</a:t>
            </a:r>
            <a:r>
              <a:rPr kumimoji="0" lang="ko-KR" altLang="en-US" sz="1200" spc="-100" dirty="0" smtClean="0">
                <a:solidFill>
                  <a:srgbClr val="FF0000"/>
                </a:solidFill>
                <a:latin typeface="-웹윤고딕140" pitchFamily="18" charset="-127"/>
                <a:ea typeface="-웹윤고딕140" pitchFamily="18" charset="-127"/>
              </a:rPr>
              <a:t>수리</a:t>
            </a:r>
            <a:endParaRPr kumimoji="0" lang="en-US" altLang="ko-KR" sz="1200" spc="-100" dirty="0" smtClean="0">
              <a:solidFill>
                <a:srgbClr val="FF0000"/>
              </a:solidFill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1200" spc="-100" dirty="0">
              <a:solidFill>
                <a:srgbClr val="FF0000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30" name="왼쪽/오른쪽 화살표 129"/>
          <p:cNvSpPr/>
          <p:nvPr/>
        </p:nvSpPr>
        <p:spPr>
          <a:xfrm>
            <a:off x="6711631" y="1646627"/>
            <a:ext cx="1055368" cy="288032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2" name="그룹 131"/>
          <p:cNvGrpSpPr/>
          <p:nvPr/>
        </p:nvGrpSpPr>
        <p:grpSpPr>
          <a:xfrm>
            <a:off x="7917095" y="3671481"/>
            <a:ext cx="1576253" cy="598798"/>
            <a:chOff x="5050264" y="3367563"/>
            <a:chExt cx="1576253" cy="598798"/>
          </a:xfrm>
        </p:grpSpPr>
        <p:grpSp>
          <p:nvGrpSpPr>
            <p:cNvPr id="133" name="그룹 132"/>
            <p:cNvGrpSpPr/>
            <p:nvPr/>
          </p:nvGrpSpPr>
          <p:grpSpPr>
            <a:xfrm>
              <a:off x="5050264" y="3367563"/>
              <a:ext cx="1538959" cy="217695"/>
              <a:chOff x="8767919" y="3027841"/>
              <a:chExt cx="1538959" cy="217695"/>
            </a:xfrm>
          </p:grpSpPr>
          <p:grpSp>
            <p:nvGrpSpPr>
              <p:cNvPr id="148" name="그룹 147"/>
              <p:cNvGrpSpPr/>
              <p:nvPr/>
            </p:nvGrpSpPr>
            <p:grpSpPr>
              <a:xfrm>
                <a:off x="8767919" y="3027841"/>
                <a:ext cx="1000682" cy="216986"/>
                <a:chOff x="4642904" y="2509551"/>
                <a:chExt cx="1000682" cy="216986"/>
              </a:xfrm>
            </p:grpSpPr>
            <p:sp>
              <p:nvSpPr>
                <p:cNvPr id="155" name="TextBox 154"/>
                <p:cNvSpPr txBox="1">
                  <a:spLocks noChangeArrowheads="1"/>
                </p:cNvSpPr>
                <p:nvPr/>
              </p:nvSpPr>
              <p:spPr bwMode="auto">
                <a:xfrm>
                  <a:off x="4642904" y="2509551"/>
                  <a:ext cx="59972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 </a:t>
                  </a:r>
                  <a:r>
                    <a:rPr lang="ko-KR" altLang="en-US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대기</a:t>
                  </a:r>
                  <a:endPara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endParaRPr>
                </a:p>
              </p:txBody>
            </p:sp>
            <p:sp>
              <p:nvSpPr>
                <p:cNvPr id="156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5173595" y="2511093"/>
                  <a:ext cx="46999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ko-KR" altLang="en-US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 처리</a:t>
                  </a:r>
                  <a:endPara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endParaRPr>
                </a:p>
              </p:txBody>
            </p:sp>
          </p:grpSp>
          <p:sp>
            <p:nvSpPr>
              <p:cNvPr id="150" name="TextBox 32"/>
              <p:cNvSpPr txBox="1">
                <a:spLocks noChangeArrowheads="1"/>
              </p:cNvSpPr>
              <p:nvPr/>
            </p:nvSpPr>
            <p:spPr bwMode="auto">
              <a:xfrm>
                <a:off x="9836887" y="3030092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알</a:t>
                </a:r>
                <a:r>
                  <a:rPr lang="ko-KR" altLang="en-US" sz="800" dirty="0">
                    <a:latin typeface="돋움" panose="020B0600000101010101" pitchFamily="50" charset="-127"/>
                    <a:ea typeface="돋움" panose="020B0600000101010101" pitchFamily="50" charset="-127"/>
                  </a:rPr>
                  <a:t>림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grpSp>
          <p:nvGrpSpPr>
            <p:cNvPr id="134" name="그룹 133"/>
            <p:cNvGrpSpPr/>
            <p:nvPr/>
          </p:nvGrpSpPr>
          <p:grpSpPr>
            <a:xfrm>
              <a:off x="5088531" y="3559228"/>
              <a:ext cx="469701" cy="400666"/>
              <a:chOff x="8985367" y="3542700"/>
              <a:chExt cx="469701" cy="400666"/>
            </a:xfrm>
          </p:grpSpPr>
          <p:sp>
            <p:nvSpPr>
              <p:cNvPr id="146" name="타원 145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Tahoma" panose="020B0604030504040204" pitchFamily="34" charset="0"/>
                  </a:rPr>
                  <a:t>13</a:t>
                </a:r>
                <a:endParaRPr lang="en-US" altLang="ko-KR" sz="12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47" name="타원 146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600" dirty="0" smtClean="0">
                    <a:latin typeface="나눔고딕 ExtraBold" panose="020D0904000000000000" pitchFamily="50" charset="-127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4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  <p:grpSp>
          <p:nvGrpSpPr>
            <p:cNvPr id="135" name="그룹 134"/>
            <p:cNvGrpSpPr/>
            <p:nvPr/>
          </p:nvGrpSpPr>
          <p:grpSpPr>
            <a:xfrm>
              <a:off x="5627387" y="3555373"/>
              <a:ext cx="469701" cy="400666"/>
              <a:chOff x="8985367" y="3542700"/>
              <a:chExt cx="469701" cy="400666"/>
            </a:xfrm>
          </p:grpSpPr>
          <p:sp>
            <p:nvSpPr>
              <p:cNvPr id="144" name="타원 143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Tahoma" panose="020B0604030504040204" pitchFamily="34" charset="0"/>
                  </a:rPr>
                  <a:t>13</a:t>
                </a:r>
                <a:endParaRPr lang="en-US" altLang="ko-KR" sz="12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45" name="타원 144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600" dirty="0" smtClean="0">
                    <a:latin typeface="나눔고딕 ExtraBold" panose="020D0904000000000000" pitchFamily="50" charset="-127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4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  <p:grpSp>
          <p:nvGrpSpPr>
            <p:cNvPr id="136" name="그룹 135"/>
            <p:cNvGrpSpPr/>
            <p:nvPr/>
          </p:nvGrpSpPr>
          <p:grpSpPr>
            <a:xfrm>
              <a:off x="6156816" y="3565695"/>
              <a:ext cx="469701" cy="400666"/>
              <a:chOff x="8985367" y="3542700"/>
              <a:chExt cx="469701" cy="400666"/>
            </a:xfrm>
          </p:grpSpPr>
          <p:sp>
            <p:nvSpPr>
              <p:cNvPr id="137" name="타원 136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200" b="1" dirty="0" smtClean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Tahoma" panose="020B0604030504040204" pitchFamily="34" charset="0"/>
                  </a:rPr>
                  <a:t>13</a:t>
                </a:r>
                <a:endParaRPr lang="en-US" altLang="ko-KR" sz="12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38" name="타원 137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600" dirty="0" smtClean="0">
                    <a:latin typeface="나눔고딕 ExtraBold" panose="020D0904000000000000" pitchFamily="50" charset="-127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400" dirty="0">
                  <a:latin typeface="나눔고딕 ExtraBold" panose="020D0904000000000000" pitchFamily="50" charset="-127"/>
                  <a:ea typeface="나눔고딕 ExtraBold" panose="020D0904000000000000" pitchFamily="50" charset="-127"/>
                </a:endParaRPr>
              </a:p>
            </p:txBody>
          </p:sp>
        </p:grpSp>
      </p:grpSp>
      <p:sp>
        <p:nvSpPr>
          <p:cNvPr id="157" name="직사각형 330"/>
          <p:cNvSpPr>
            <a:spLocks noChangeArrowheads="1"/>
          </p:cNvSpPr>
          <p:nvPr/>
        </p:nvSpPr>
        <p:spPr bwMode="auto">
          <a:xfrm>
            <a:off x="8272810" y="3022838"/>
            <a:ext cx="1253354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정보변경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59" name="직사각형 330"/>
          <p:cNvSpPr>
            <a:spLocks noChangeArrowheads="1"/>
          </p:cNvSpPr>
          <p:nvPr/>
        </p:nvSpPr>
        <p:spPr bwMode="auto">
          <a:xfrm>
            <a:off x="5374491" y="3017929"/>
            <a:ext cx="1229734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정보변경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86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394678" y="3579813"/>
            <a:ext cx="1904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PC 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푸터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26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319873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291777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11" name="타원 10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디자인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344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 bwMode="auto">
          <a:xfrm rot="16200000">
            <a:off x="7179276" y="6326456"/>
            <a:ext cx="300038" cy="261938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ko-KR" sz="700" b="1" dirty="0">
                <a:solidFill>
                  <a:schemeClr val="bg1">
                    <a:lumMod val="6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lang="ko-KR" altLang="en-US" sz="600" b="1" dirty="0">
              <a:solidFill>
                <a:schemeClr val="bg1">
                  <a:lumMod val="6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" name="모서리가 둥근 직사각형 2"/>
          <p:cNvSpPr/>
          <p:nvPr/>
        </p:nvSpPr>
        <p:spPr bwMode="auto">
          <a:xfrm rot="16200000">
            <a:off x="8072245" y="6335187"/>
            <a:ext cx="298450" cy="261938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ko-KR" sz="700" b="1" dirty="0">
                <a:solidFill>
                  <a:schemeClr val="bg1">
                    <a:lumMod val="6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lang="ko-KR" altLang="en-US" sz="600" b="1" dirty="0">
              <a:solidFill>
                <a:schemeClr val="bg1">
                  <a:lumMod val="6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4" name="그룹 10"/>
          <p:cNvGrpSpPr>
            <a:grpSpLocks/>
          </p:cNvGrpSpPr>
          <p:nvPr/>
        </p:nvGrpSpPr>
        <p:grpSpPr bwMode="auto">
          <a:xfrm>
            <a:off x="594398" y="5617959"/>
            <a:ext cx="8241627" cy="1048305"/>
            <a:chOff x="190724" y="4556098"/>
            <a:chExt cx="8243069" cy="1048755"/>
          </a:xfrm>
        </p:grpSpPr>
        <p:sp>
          <p:nvSpPr>
            <p:cNvPr id="5" name="직사각형 4"/>
            <p:cNvSpPr/>
            <p:nvPr/>
          </p:nvSpPr>
          <p:spPr bwMode="auto">
            <a:xfrm>
              <a:off x="190724" y="4813383"/>
              <a:ext cx="8243069" cy="79147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898" y="4965308"/>
              <a:ext cx="427897" cy="400291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1066189" y="4991260"/>
              <a:ext cx="4844563" cy="4618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우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)339-012 </a:t>
              </a:r>
              <a:r>
                <a:rPr lang="ko-KR" altLang="en-US" sz="800" dirty="0" err="1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세종특별자차시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lang="ko-KR" altLang="en-US" sz="800" dirty="0" err="1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다솜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2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로 정부세종청사 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5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동 해양수산부   대표전화 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: 1800-1172</a:t>
              </a:r>
            </a:p>
            <a:p>
              <a:pPr>
                <a:defRPr/>
              </a:pPr>
              <a:r>
                <a:rPr lang="ko-KR" altLang="en-US" sz="800" dirty="0" err="1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본사이트는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1024*768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해상도에 최적화되었으며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, </a:t>
              </a:r>
              <a:r>
                <a:rPr lang="ko-KR" altLang="en-US" sz="800" dirty="0" err="1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익스플로러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9.0</a:t>
              </a:r>
              <a:r>
                <a:rPr lang="ko-KR" altLang="en-US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이상 브라우저사용을 권장합니다</a:t>
              </a:r>
              <a:r>
                <a:rPr lang="en-US" altLang="ko-KR" sz="800" dirty="0">
                  <a:solidFill>
                    <a:schemeClr val="bg1">
                      <a:lumMod val="7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.</a:t>
              </a:r>
            </a:p>
            <a:p>
              <a:pPr>
                <a:defRPr/>
              </a:pPr>
              <a:r>
                <a:rPr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Copyright © 2015 PORT-MIS. All rights reserved.</a:t>
              </a: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190724" y="4556098"/>
              <a:ext cx="8243069" cy="25728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267830" y="4573568"/>
              <a:ext cx="3619839" cy="2155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개인정보처리방침 </a:t>
              </a:r>
              <a:r>
                <a:rPr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| </a:t>
              </a:r>
              <a:r>
                <a:rPr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이용약관 </a:t>
              </a:r>
              <a:r>
                <a:rPr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| </a:t>
              </a:r>
              <a:r>
                <a:rPr lang="ko-KR" altLang="en-US" sz="800" dirty="0" err="1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항만별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전산담당자</a:t>
              </a:r>
              <a:endParaRPr lang="en-US" altLang="ko-KR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124404" y="5145314"/>
              <a:ext cx="1314680" cy="2604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ko-KR" sz="1100" dirty="0">
                  <a:solidFill>
                    <a:schemeClr val="bg1">
                      <a:lumMod val="95000"/>
                    </a:schemeClr>
                  </a:solidFill>
                  <a:latin typeface="Trebuchet MS" panose="020B0603020202020204" pitchFamily="34" charset="0"/>
                  <a:ea typeface="돋움체" panose="020B0609000101010101" pitchFamily="49" charset="-127"/>
                </a:rPr>
                <a:t>1800-1172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6856370" y="5169136"/>
              <a:ext cx="1376603" cy="21553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ko-KR" altLang="en-US" sz="800" dirty="0">
                  <a:solidFill>
                    <a:schemeClr val="bg1">
                      <a:lumMod val="9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평일 </a:t>
              </a:r>
              <a:r>
                <a:rPr lang="en-US" altLang="ko-KR" sz="800" dirty="0">
                  <a:solidFill>
                    <a:schemeClr val="bg1">
                      <a:lumMod val="95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09:00-18:00</a:t>
              </a:r>
            </a:p>
          </p:txBody>
        </p:sp>
        <p:sp>
          <p:nvSpPr>
            <p:cNvPr id="12" name="직사각형 119"/>
            <p:cNvSpPr>
              <a:spLocks noChangeArrowheads="1"/>
            </p:cNvSpPr>
            <p:nvPr/>
          </p:nvSpPr>
          <p:spPr bwMode="auto">
            <a:xfrm>
              <a:off x="6084665" y="4963685"/>
              <a:ext cx="2335402" cy="215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ko-KR" sz="800" b="1" dirty="0">
                  <a:solidFill>
                    <a:schemeClr val="bg1"/>
                  </a:solidFill>
                  <a:latin typeface="돋움체" pitchFamily="49" charset="-127"/>
                  <a:ea typeface="돋움체" pitchFamily="49" charset="-127"/>
                </a:rPr>
                <a:t> 해운항만고객지원센터</a:t>
              </a:r>
              <a:endParaRPr lang="ko-KR" altLang="ko-KR" sz="800" dirty="0">
                <a:solidFill>
                  <a:schemeClr val="bg1"/>
                </a:solidFill>
                <a:latin typeface="돋움체" pitchFamily="49" charset="-127"/>
                <a:ea typeface="돋움체" pitchFamily="49" charset="-127"/>
              </a:endParaRPr>
            </a:p>
          </p:txBody>
        </p:sp>
      </p:grpSp>
      <p:cxnSp>
        <p:nvCxnSpPr>
          <p:cNvPr id="13" name="직선 연결선 12"/>
          <p:cNvCxnSpPr/>
          <p:nvPr/>
        </p:nvCxnSpPr>
        <p:spPr bwMode="auto">
          <a:xfrm>
            <a:off x="6463445" y="5606849"/>
            <a:ext cx="0" cy="228600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직사각형 13"/>
          <p:cNvSpPr/>
          <p:nvPr/>
        </p:nvSpPr>
        <p:spPr bwMode="auto">
          <a:xfrm>
            <a:off x="6545962" y="5655846"/>
            <a:ext cx="2302952" cy="219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800" dirty="0" smtClean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관련사이트                           </a:t>
            </a:r>
            <a:r>
              <a:rPr lang="ko-KR" altLang="en-US" sz="800" dirty="0" smtClean="0">
                <a:solidFill>
                  <a:schemeClr val="bg1"/>
                </a:solidFill>
                <a:latin typeface="맑은 고딕"/>
                <a:ea typeface="맑은 고딕"/>
                <a:sym typeface="Webdings"/>
              </a:rPr>
              <a:t></a:t>
            </a:r>
            <a:endParaRPr lang="en-US" altLang="ko-KR" sz="800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561542" y="5856279"/>
            <a:ext cx="8287372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 bwMode="auto">
          <a:xfrm>
            <a:off x="585788" y="1412910"/>
            <a:ext cx="8242300" cy="960835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50" dirty="0" smtClean="0">
                <a:latin typeface="+mn-lt"/>
                <a:ea typeface="+mn-ea"/>
              </a:rPr>
              <a:t>상단메뉴영</a:t>
            </a:r>
            <a:r>
              <a:rPr kumimoji="0" lang="ko-KR" altLang="en-US" sz="1050" dirty="0">
                <a:latin typeface="+mn-lt"/>
                <a:ea typeface="+mn-ea"/>
              </a:rPr>
              <a:t>역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587375" y="1424023"/>
            <a:ext cx="8248650" cy="5242241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메인페이지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푸터영역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815532" y="3204567"/>
            <a:ext cx="7699519" cy="960835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50" dirty="0" err="1" smtClean="0">
                <a:latin typeface="+mn-lt"/>
                <a:ea typeface="+mn-ea"/>
              </a:rPr>
              <a:t>컨텐츠영역</a:t>
            </a:r>
            <a:endParaRPr kumimoji="0" lang="ko-KR" altLang="en-US" sz="105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42740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16257" y="152910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8578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5" name="직사각형 34"/>
          <p:cNvSpPr/>
          <p:nvPr/>
        </p:nvSpPr>
        <p:spPr bwMode="auto">
          <a:xfrm>
            <a:off x="585788" y="1412910"/>
            <a:ext cx="8242300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1510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93125" y="2273335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연결선 37"/>
          <p:cNvCxnSpPr/>
          <p:nvPr/>
        </p:nvCxnSpPr>
        <p:spPr>
          <a:xfrm>
            <a:off x="669925" y="1728823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직사각형 330"/>
          <p:cNvSpPr>
            <a:spLocks noChangeArrowheads="1"/>
          </p:cNvSpPr>
          <p:nvPr/>
        </p:nvSpPr>
        <p:spPr bwMode="auto">
          <a:xfrm>
            <a:off x="2173288" y="1439898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1513" name="그룹 192"/>
          <p:cNvGrpSpPr>
            <a:grpSpLocks/>
          </p:cNvGrpSpPr>
          <p:nvPr/>
        </p:nvGrpSpPr>
        <p:grpSpPr bwMode="auto">
          <a:xfrm>
            <a:off x="836613" y="1846298"/>
            <a:ext cx="2592387" cy="442912"/>
            <a:chOff x="340095" y="1172022"/>
            <a:chExt cx="2593308" cy="444308"/>
          </a:xfrm>
        </p:grpSpPr>
        <p:sp>
          <p:nvSpPr>
            <p:cNvPr id="41" name="직사각형 330"/>
            <p:cNvSpPr>
              <a:spLocks noChangeArrowheads="1"/>
            </p:cNvSpPr>
            <p:nvPr/>
          </p:nvSpPr>
          <p:spPr bwMode="auto">
            <a:xfrm>
              <a:off x="700585" y="1277127"/>
              <a:ext cx="223281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42" name="직사각형 330"/>
            <p:cNvSpPr>
              <a:spLocks noChangeArrowheads="1"/>
            </p:cNvSpPr>
            <p:nvPr/>
          </p:nvSpPr>
          <p:spPr bwMode="auto">
            <a:xfrm>
              <a:off x="654532" y="1172022"/>
              <a:ext cx="1418141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1643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직사각형 330"/>
          <p:cNvSpPr>
            <a:spLocks noChangeArrowheads="1"/>
          </p:cNvSpPr>
          <p:nvPr/>
        </p:nvSpPr>
        <p:spPr bwMode="auto">
          <a:xfrm>
            <a:off x="765175" y="2265398"/>
            <a:ext cx="7981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1515" name="직사각형 330"/>
          <p:cNvSpPr>
            <a:spLocks noChangeArrowheads="1"/>
          </p:cNvSpPr>
          <p:nvPr/>
        </p:nvSpPr>
        <p:spPr bwMode="auto">
          <a:xfrm>
            <a:off x="6818313" y="1452598"/>
            <a:ext cx="19907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b="1" u="sng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모바일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6" name="직사각형 330"/>
          <p:cNvSpPr>
            <a:spLocks noChangeArrowheads="1"/>
          </p:cNvSpPr>
          <p:nvPr/>
        </p:nvSpPr>
        <p:spPr bwMode="auto">
          <a:xfrm>
            <a:off x="654050" y="1455773"/>
            <a:ext cx="3094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7" name="직사각형 47"/>
          <p:cNvSpPr>
            <a:spLocks noChangeArrowheads="1"/>
          </p:cNvSpPr>
          <p:nvPr/>
        </p:nvSpPr>
        <p:spPr bwMode="auto">
          <a:xfrm>
            <a:off x="609600" y="1424023"/>
            <a:ext cx="45402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49" name="직선 연결선 48"/>
          <p:cNvCxnSpPr/>
          <p:nvPr/>
        </p:nvCxnSpPr>
        <p:spPr>
          <a:xfrm>
            <a:off x="1073150" y="141291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1528763" y="140814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79663" y="140814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직사각형 51"/>
          <p:cNvSpPr/>
          <p:nvPr/>
        </p:nvSpPr>
        <p:spPr>
          <a:xfrm>
            <a:off x="587375" y="1424023"/>
            <a:ext cx="8248650" cy="5713412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21522" name="그룹 52"/>
          <p:cNvGrpSpPr>
            <a:grpSpLocks/>
          </p:cNvGrpSpPr>
          <p:nvPr/>
        </p:nvGrpSpPr>
        <p:grpSpPr bwMode="auto">
          <a:xfrm>
            <a:off x="6781800" y="1832010"/>
            <a:ext cx="2162175" cy="258763"/>
            <a:chOff x="4378923" y="1905757"/>
            <a:chExt cx="2161929" cy="259045"/>
          </a:xfrm>
        </p:grpSpPr>
        <p:sp>
          <p:nvSpPr>
            <p:cNvPr id="54" name="직사각형 330"/>
            <p:cNvSpPr>
              <a:spLocks noChangeArrowheads="1"/>
            </p:cNvSpPr>
            <p:nvPr/>
          </p:nvSpPr>
          <p:spPr bwMode="auto">
            <a:xfrm>
              <a:off x="4545592" y="1905757"/>
              <a:ext cx="1995260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163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모서리가 둥근 직사각형 55"/>
            <p:cNvSpPr/>
            <p:nvPr/>
          </p:nvSpPr>
          <p:spPr>
            <a:xfrm>
              <a:off x="4393209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5110678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8" name="모서리가 둥근 직사각형 57"/>
            <p:cNvSpPr/>
            <p:nvPr/>
          </p:nvSpPr>
          <p:spPr>
            <a:xfrm>
              <a:off x="5837670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서브페이지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푸터영역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566738" y="2609885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4" name="표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38595"/>
              </p:ext>
            </p:extLst>
          </p:nvPr>
        </p:nvGraphicFramePr>
        <p:xfrm>
          <a:off x="587375" y="2892460"/>
          <a:ext cx="1782775" cy="41477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3850"/>
                <a:gridCol w="326346"/>
                <a:gridCol w="646705"/>
                <a:gridCol w="179530"/>
                <a:gridCol w="208172"/>
                <a:gridCol w="208172"/>
              </a:tblGrid>
              <a:tr h="43496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319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r>
                        <a:rPr lang="ko-KR" altLang="en-US" sz="8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메뉴명</a:t>
                      </a:r>
                      <a:r>
                        <a:rPr lang="en-US" altLang="ko-KR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/</a:t>
                      </a: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화면코드검색</a:t>
                      </a: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조회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발급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정보이용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72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지원서비스</a:t>
                      </a: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0646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86" marR="91386" marT="45689" marB="45689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96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82" y="3320772"/>
            <a:ext cx="283544" cy="2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74" name="직사각형 330"/>
          <p:cNvSpPr>
            <a:spLocks noChangeArrowheads="1"/>
          </p:cNvSpPr>
          <p:nvPr/>
        </p:nvSpPr>
        <p:spPr bwMode="auto">
          <a:xfrm rot="5400000">
            <a:off x="1931988" y="5276885"/>
            <a:ext cx="274637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21575" name="직사각형 330"/>
          <p:cNvSpPr>
            <a:spLocks noChangeArrowheads="1"/>
          </p:cNvSpPr>
          <p:nvPr/>
        </p:nvSpPr>
        <p:spPr bwMode="auto">
          <a:xfrm rot="5400000">
            <a:off x="1927225" y="5527711"/>
            <a:ext cx="27463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21576" name="직사각형 330"/>
          <p:cNvSpPr>
            <a:spLocks noChangeArrowheads="1"/>
          </p:cNvSpPr>
          <p:nvPr/>
        </p:nvSpPr>
        <p:spPr bwMode="auto">
          <a:xfrm rot="-5400000">
            <a:off x="1928019" y="5777742"/>
            <a:ext cx="2730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cxnSp>
        <p:nvCxnSpPr>
          <p:cNvPr id="101" name="직선 연결선 100"/>
          <p:cNvCxnSpPr/>
          <p:nvPr/>
        </p:nvCxnSpPr>
        <p:spPr>
          <a:xfrm>
            <a:off x="588963" y="2601948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2603535"/>
            <a:ext cx="8239125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2605660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2647985"/>
            <a:ext cx="29781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항만행정업무 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선박운항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관제 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정보관리 </a:t>
            </a:r>
            <a:r>
              <a:rPr lang="en-US" altLang="ko-KR" sz="80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>
                <a:latin typeface="돋움" pitchFamily="50" charset="-127"/>
                <a:ea typeface="돋움" pitchFamily="50" charset="-127"/>
              </a:rPr>
              <a:t>선박제원관리</a:t>
            </a:r>
            <a:endParaRPr lang="en-US" altLang="ko-KR" sz="80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7648575" y="2955960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7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8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2932148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9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 dirty="0" err="1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메뉴</a:t>
              </a:r>
              <a:r>
                <a:rPr lang="ko-KR" altLang="en-US" sz="800" dirty="0" err="1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명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>
            <a:off x="2487613" y="3170273"/>
            <a:ext cx="6256337" cy="190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74675" y="2605123"/>
            <a:ext cx="1793875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4845879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4814923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1595" name="그룹 148"/>
          <p:cNvGrpSpPr>
            <a:grpSpLocks/>
          </p:cNvGrpSpPr>
          <p:nvPr/>
        </p:nvGrpSpPr>
        <p:grpSpPr bwMode="auto">
          <a:xfrm>
            <a:off x="2406650" y="6451635"/>
            <a:ext cx="6345238" cy="539750"/>
            <a:chOff x="1020713" y="4652081"/>
            <a:chExt cx="6344239" cy="538703"/>
          </a:xfrm>
        </p:grpSpPr>
        <p:sp>
          <p:nvSpPr>
            <p:cNvPr id="150" name="직사각형 149"/>
            <p:cNvSpPr/>
            <p:nvPr/>
          </p:nvSpPr>
          <p:spPr>
            <a:xfrm>
              <a:off x="1020713" y="4721796"/>
              <a:ext cx="5333160" cy="4499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605" name="TextBox 150"/>
            <p:cNvSpPr txBox="1">
              <a:spLocks noChangeArrowheads="1"/>
            </p:cNvSpPr>
            <p:nvPr/>
          </p:nvSpPr>
          <p:spPr bwMode="auto">
            <a:xfrm>
              <a:off x="1110489" y="4822301"/>
              <a:ext cx="180209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[001]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조회처리가 완료되었습니다</a:t>
              </a: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.</a:t>
              </a:r>
              <a:endParaRPr kumimoji="0"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1606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478117" y="4817097"/>
              <a:ext cx="395926" cy="343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72000" anchor="b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이전</a:t>
              </a:r>
              <a:endParaRPr kumimoji="0"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1607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990693" y="4731640"/>
              <a:ext cx="257861" cy="228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21608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500143" y="4748934"/>
              <a:ext cx="266824" cy="215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&lt;</a:t>
              </a:r>
            </a:p>
          </p:txBody>
        </p:sp>
        <p:cxnSp>
          <p:nvCxnSpPr>
            <p:cNvPr id="155" name="직선 연결선 154"/>
            <p:cNvCxnSpPr/>
            <p:nvPr/>
          </p:nvCxnSpPr>
          <p:spPr>
            <a:xfrm>
              <a:off x="6533233" y="4731302"/>
              <a:ext cx="0" cy="421456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610" name="Rectangle 1028" descr="밝은 상향 대각선"/>
            <p:cNvSpPr>
              <a:spLocks noChangeArrowheads="1"/>
            </p:cNvSpPr>
            <p:nvPr/>
          </p:nvSpPr>
          <p:spPr bwMode="auto">
            <a:xfrm rot="-5400000">
              <a:off x="6961200" y="4755210"/>
              <a:ext cx="267287" cy="21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157" name="직사각형 156"/>
            <p:cNvSpPr/>
            <p:nvPr/>
          </p:nvSpPr>
          <p:spPr bwMode="auto">
            <a:xfrm>
              <a:off x="6893538" y="4704367"/>
              <a:ext cx="471414" cy="48641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36000" tIns="0" rIns="36000" bIns="0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 </a:t>
              </a:r>
            </a:p>
          </p:txBody>
        </p:sp>
        <p:sp>
          <p:nvSpPr>
            <p:cNvPr id="21612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940032" y="4898266"/>
              <a:ext cx="377072" cy="273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72000" anchor="b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kumimoji="0" lang="ko-KR" altLang="en-US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다음</a:t>
              </a:r>
              <a:endParaRPr kumimoji="0" lang="en-US" altLang="ko-KR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159" name="직선 연결선 158"/>
            <p:cNvCxnSpPr/>
            <p:nvPr/>
          </p:nvCxnSpPr>
          <p:spPr>
            <a:xfrm flipV="1">
              <a:off x="5884047" y="4652081"/>
              <a:ext cx="0" cy="53553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0" name="직사각형 159"/>
            <p:cNvSpPr/>
            <p:nvPr/>
          </p:nvSpPr>
          <p:spPr bwMode="auto">
            <a:xfrm>
              <a:off x="6388793" y="4704367"/>
              <a:ext cx="485699" cy="47691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36000" tIns="0" rIns="36000" bIns="0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 </a:t>
              </a:r>
            </a:p>
          </p:txBody>
        </p:sp>
        <p:pic>
          <p:nvPicPr>
            <p:cNvPr id="21615" name="Picture 19" descr="F:\한화손해보험\소스\아이콘\images\Iconset-(2)_85.png"/>
            <p:cNvPicPr>
              <a:picLocks noChangeAspect="1" noChangeArrowheads="1"/>
            </p:cNvPicPr>
            <p:nvPr/>
          </p:nvPicPr>
          <p:blipFill>
            <a:blip r:embed="rId10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78" t="27753" r="36481" b="36249"/>
            <a:stretch>
              <a:fillRect/>
            </a:stretch>
          </p:blipFill>
          <p:spPr bwMode="auto">
            <a:xfrm>
              <a:off x="6549122" y="4850490"/>
              <a:ext cx="169269" cy="169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16" name="Rectangle 1028" descr="밝은 상향 대각선"/>
            <p:cNvSpPr>
              <a:spLocks noChangeArrowheads="1"/>
            </p:cNvSpPr>
            <p:nvPr/>
          </p:nvSpPr>
          <p:spPr bwMode="auto">
            <a:xfrm rot="-5400000">
              <a:off x="6993924" y="4783106"/>
              <a:ext cx="267287" cy="216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 eaLnBrk="0" hangingPunct="0">
                <a:spcBef>
                  <a:spcPct val="20000"/>
                </a:spcBef>
              </a:pPr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&gt;</a:t>
              </a:r>
            </a:p>
          </p:txBody>
        </p:sp>
        <p:sp>
          <p:nvSpPr>
            <p:cNvPr id="21617" name="TextBox 162"/>
            <p:cNvSpPr txBox="1">
              <a:spLocks noChangeArrowheads="1"/>
            </p:cNvSpPr>
            <p:nvPr/>
          </p:nvSpPr>
          <p:spPr bwMode="auto">
            <a:xfrm>
              <a:off x="6932184" y="4925622"/>
              <a:ext cx="38664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r>
                <a:rPr kumimoji="0" lang="en-US" altLang="ko-KR" sz="80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TOP</a:t>
              </a:r>
              <a:endParaRPr kumimoji="0" lang="ko-KR" altLang="en-US" sz="80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164" name="직선 연결선 163"/>
            <p:cNvCxnSpPr/>
            <p:nvPr/>
          </p:nvCxnSpPr>
          <p:spPr>
            <a:xfrm flipV="1">
              <a:off x="5388825" y="4720212"/>
              <a:ext cx="0" cy="46740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타원 5"/>
          <p:cNvSpPr/>
          <p:nvPr/>
        </p:nvSpPr>
        <p:spPr>
          <a:xfrm>
            <a:off x="5843886" y="5780198"/>
            <a:ext cx="538163" cy="50165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7" name="직사각형 96"/>
          <p:cNvSpPr/>
          <p:nvPr/>
        </p:nvSpPr>
        <p:spPr bwMode="auto">
          <a:xfrm>
            <a:off x="2428892" y="5785175"/>
            <a:ext cx="5530930" cy="499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36000" tIns="0" rIns="36000" bIns="0" anchor="t">
            <a:noAutofit/>
          </a:bodyPr>
          <a:lstStyle/>
          <a:p>
            <a:pPr>
              <a:defRPr/>
            </a:pP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/>
            </a:r>
            <a:b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</a:br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 </a:t>
            </a:r>
            <a:r>
              <a:rPr lang="ko-KR" alt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개인정보처리방침 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|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이용약관 </a:t>
            </a: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| </a:t>
            </a:r>
            <a:r>
              <a:rPr lang="ko-KR" altLang="en-US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항만별전산담당자</a:t>
            </a:r>
            <a:endParaRPr lang="en-US" altLang="ko-KR" sz="800" dirty="0" smtClean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pPr>
              <a:defRPr/>
            </a:pPr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7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Copyright </a:t>
            </a:r>
            <a:r>
              <a:rPr lang="en-US" altLang="ko-KR" sz="700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© 2015 PORT-MIS. All rights reserved.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  <a:p>
            <a:pPr>
              <a:defRPr/>
            </a:pP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99" name="직사각형 98"/>
          <p:cNvSpPr/>
          <p:nvPr/>
        </p:nvSpPr>
        <p:spPr bwMode="auto">
          <a:xfrm>
            <a:off x="5843886" y="5731659"/>
            <a:ext cx="1674894" cy="59872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anchor="ctr">
            <a:noAutofit/>
          </a:bodyPr>
          <a:lstStyle/>
          <a:p>
            <a:pPr algn="ctr">
              <a:defRPr/>
            </a:pPr>
            <a:r>
              <a:rPr lang="ko-KR" altLang="en-US" sz="800" dirty="0" smtClean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ko-KR" altLang="en-US" sz="800" b="1" dirty="0" smtClean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관련사이트 </a:t>
            </a:r>
            <a:r>
              <a:rPr lang="ko-KR" altLang="en-US" sz="800" dirty="0" smtClean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 </a:t>
            </a:r>
            <a:r>
              <a:rPr lang="ko-KR" altLang="en-US" sz="1100" dirty="0" smtClean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ko-KR" altLang="en-US" sz="1100" dirty="0" smtClean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  <a:sym typeface="Webdings"/>
              </a:rPr>
              <a:t></a:t>
            </a:r>
            <a:endParaRPr lang="en-US" altLang="ko-KR" sz="800" dirty="0">
              <a:solidFill>
                <a:schemeClr val="bg1">
                  <a:lumMod val="9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2406650" y="5731663"/>
            <a:ext cx="5881911" cy="610033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5" name="직사각형 104"/>
          <p:cNvSpPr/>
          <p:nvPr/>
        </p:nvSpPr>
        <p:spPr bwMode="auto">
          <a:xfrm>
            <a:off x="7524989" y="5731664"/>
            <a:ext cx="782426" cy="6100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lIns="36000" tIns="0" rIns="36000" bIns="0" anchor="t">
            <a:noAutofit/>
          </a:bodyPr>
          <a:lstStyle/>
          <a:p>
            <a:pPr>
              <a:defRPr/>
            </a:pPr>
            <a:r>
              <a:rPr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/>
            </a:r>
            <a:br>
              <a:rPr lang="en-US" altLang="ko-KR" sz="800" dirty="0" smtClean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</a:br>
            <a:r>
              <a:rPr lang="en-US" altLang="ko-KR" sz="800" dirty="0" smtClean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 </a:t>
            </a:r>
            <a:endParaRPr lang="en-US" altLang="ko-KR" sz="800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06" name="이등변 삼각형 105"/>
          <p:cNvSpPr/>
          <p:nvPr/>
        </p:nvSpPr>
        <p:spPr>
          <a:xfrm rot="10800000">
            <a:off x="7810958" y="6219297"/>
            <a:ext cx="260785" cy="228802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lIns="36000" tIns="0" rIns="36000" bIns="0" anchor="t">
            <a:noAutofit/>
          </a:bodyPr>
          <a:lstStyle/>
          <a:p>
            <a:endParaRPr lang="ko-KR" altLang="en-US" sz="80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pic>
        <p:nvPicPr>
          <p:cNvPr id="108" name="Picture 53" descr="F:\한화손해보험\소스\아이콘\png\64 px\154.png"/>
          <p:cNvPicPr>
            <a:picLocks noChangeAspect="1" noChangeArrowheads="1"/>
          </p:cNvPicPr>
          <p:nvPr/>
        </p:nvPicPr>
        <p:blipFill>
          <a:blip r:embed="rId11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895" y="5864847"/>
            <a:ext cx="345163" cy="34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5843885" y="4459921"/>
            <a:ext cx="1658109" cy="1252927"/>
            <a:chOff x="5229184" y="4649648"/>
            <a:chExt cx="1152128" cy="1252927"/>
          </a:xfrm>
        </p:grpSpPr>
        <p:sp>
          <p:nvSpPr>
            <p:cNvPr id="110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229184" y="5652004"/>
              <a:ext cx="1152128" cy="25057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lIns="0" tIns="0" rIns="0" bIns="72000" anchor="b"/>
            <a:lstStyle/>
            <a:p>
              <a:pPr eaLnBrk="0" hangingPunct="0">
                <a:spcBef>
                  <a:spcPct val="20000"/>
                </a:spcBef>
                <a:defRPr/>
              </a:pPr>
              <a:r>
                <a: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 </a:t>
              </a:r>
              <a:r>
                <a:rPr lang="ko-KR" altLang="en-US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울산항만공사</a:t>
              </a:r>
              <a:endParaRPr lang="en-US" altLang="ko-KR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14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229184" y="5401433"/>
              <a:ext cx="1152128" cy="25057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lIns="0" tIns="0" rIns="0" bIns="72000" anchor="b"/>
            <a:lstStyle/>
            <a:p>
              <a:pPr eaLnBrk="0" hangingPunct="0">
                <a:spcBef>
                  <a:spcPct val="20000"/>
                </a:spcBef>
                <a:defRPr/>
              </a:pPr>
              <a:r>
                <a:rPr lang="en-US" altLang="ko-KR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 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여수지방해양수산청</a:t>
              </a:r>
              <a:endPara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18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229184" y="5146960"/>
              <a:ext cx="1152128" cy="25057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lIns="0" tIns="0" rIns="0" bIns="72000" anchor="b"/>
            <a:lstStyle/>
            <a:p>
              <a:pPr eaLnBrk="0" hangingPunct="0">
                <a:spcBef>
                  <a:spcPct val="20000"/>
                </a:spcBef>
                <a:defRPr/>
              </a:pPr>
              <a:r>
                <a:rPr lang="en-US" altLang="ko-KR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 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인천지방해양수산</a:t>
              </a:r>
              <a:r>
                <a:rPr lang="ko-KR" altLang="en-US" sz="8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청</a:t>
              </a:r>
              <a:endPara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20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229184" y="4896389"/>
              <a:ext cx="1152128" cy="25057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lIns="0" tIns="0" rIns="0" bIns="72000" anchor="b"/>
            <a:lstStyle/>
            <a:p>
              <a:pPr eaLnBrk="0" hangingPunct="0">
                <a:spcBef>
                  <a:spcPct val="20000"/>
                </a:spcBef>
                <a:defRPr/>
              </a:pPr>
              <a:r>
                <a:rPr lang="en-US" altLang="ko-KR" sz="8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부산지방해양수산</a:t>
              </a:r>
              <a:r>
                <a:rPr lang="ko-KR" altLang="en-US" sz="8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청</a:t>
              </a:r>
              <a:endPara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21" name="Rectangle 1028" descr="밝은 상향 대각선"/>
            <p:cNvSpPr>
              <a:spLocks noChangeArrowheads="1"/>
            </p:cNvSpPr>
            <p:nvPr/>
          </p:nvSpPr>
          <p:spPr bwMode="auto">
            <a:xfrm>
              <a:off x="5229184" y="4649648"/>
              <a:ext cx="1152128" cy="250571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 lIns="0" tIns="0" rIns="0" bIns="72000" anchor="b"/>
            <a:lstStyle/>
            <a:p>
              <a:pPr eaLnBrk="0" hangingPunct="0">
                <a:spcBef>
                  <a:spcPct val="20000"/>
                </a:spcBef>
                <a:defRPr/>
              </a:pPr>
              <a:r>
                <a:rPr lang="en-US" altLang="ko-KR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 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해양수산부</a:t>
              </a:r>
              <a:endPara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122" name="Rectangle 63"/>
          <p:cNvSpPr>
            <a:spLocks noChangeArrowheads="1"/>
          </p:cNvSpPr>
          <p:nvPr/>
        </p:nvSpPr>
        <p:spPr bwMode="auto">
          <a:xfrm>
            <a:off x="7342908" y="4449076"/>
            <a:ext cx="159085" cy="128462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6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600" kern="0" dirty="0" smtClean="0">
                <a:solidFill>
                  <a:srgbClr val="FFFFFF"/>
                </a:solidFill>
                <a:latin typeface="+mn-lt"/>
                <a:ea typeface="+mn-ea"/>
              </a:rPr>
              <a:t> 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6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6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6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24" name="직사각형 123"/>
          <p:cNvSpPr/>
          <p:nvPr/>
        </p:nvSpPr>
        <p:spPr>
          <a:xfrm>
            <a:off x="7762978" y="6490312"/>
            <a:ext cx="503568" cy="4772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직사각형 125"/>
          <p:cNvSpPr/>
          <p:nvPr/>
        </p:nvSpPr>
        <p:spPr>
          <a:xfrm>
            <a:off x="5855198" y="4452611"/>
            <a:ext cx="1646795" cy="19073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598" name="그룹 142"/>
          <p:cNvGrpSpPr>
            <a:grpSpLocks/>
          </p:cNvGrpSpPr>
          <p:nvPr/>
        </p:nvGrpSpPr>
        <p:grpSpPr bwMode="auto">
          <a:xfrm>
            <a:off x="7987434" y="6806803"/>
            <a:ext cx="284163" cy="430212"/>
            <a:chOff x="1425841" y="5292808"/>
            <a:chExt cx="284162" cy="430212"/>
          </a:xfrm>
        </p:grpSpPr>
        <p:sp>
          <p:nvSpPr>
            <p:cNvPr id="144" name="타원 143"/>
            <p:cNvSpPr/>
            <p:nvPr/>
          </p:nvSpPr>
          <p:spPr bwMode="auto">
            <a:xfrm flipH="1">
              <a:off x="1475054" y="5292808"/>
              <a:ext cx="98425" cy="984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043056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45" name="Picture 2" descr="White Pointer Clip Art">
              <a:hlinkClick r:id="rId12"/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1425841" y="5320824"/>
              <a:ext cx="284162" cy="402196"/>
            </a:xfrm>
            <a:prstGeom prst="rect">
              <a:avLst/>
            </a:prstGeom>
            <a:noFill/>
          </p:spPr>
        </p:pic>
      </p:grpSp>
      <p:grpSp>
        <p:nvGrpSpPr>
          <p:cNvPr id="95" name="그룹 94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0" name="모서리가 둥근 직사각형 99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3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28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8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85738" y="3579813"/>
            <a:ext cx="35219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PC 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포트메인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/>
            </a:r>
            <a:b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)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29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319873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291777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11" name="타원 10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디자인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4362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PC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메인 화면목록 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50304"/>
              </p:ext>
            </p:extLst>
          </p:nvPr>
        </p:nvGraphicFramePr>
        <p:xfrm>
          <a:off x="527685" y="1404364"/>
          <a:ext cx="9833392" cy="5132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551"/>
                <a:gridCol w="4960783"/>
                <a:gridCol w="2600057"/>
                <a:gridCol w="1630001"/>
              </a:tblGrid>
              <a:tr h="29553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400" b="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순번</a:t>
                      </a:r>
                      <a:endParaRPr kumimoji="0" lang="ko-KR" altLang="en-US" sz="1400" b="0" kern="1200" spc="-100" dirty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1400" b="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구분</a:t>
                      </a:r>
                      <a:endParaRPr kumimoji="0" lang="ko-KR" altLang="en-US" sz="1400" b="0" kern="1200" spc="-100" dirty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화면</a:t>
                      </a:r>
                      <a:r>
                        <a:rPr kumimoji="0" lang="en-US" altLang="ko-KR" sz="1400" b="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ID</a:t>
                      </a:r>
                      <a:endParaRPr kumimoji="0" lang="ko-KR" altLang="en-US" sz="1400" b="0" kern="1200" spc="-100" dirty="0" smtClean="0">
                        <a:solidFill>
                          <a:schemeClr val="bg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kern="1200" spc="-100" dirty="0" smtClean="0">
                          <a:solidFill>
                            <a:schemeClr val="bg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페이지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운영관리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</a:t>
                      </a: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운영관리컨텐츠메뉴관리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menu_cont.xml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5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PC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UI-PM-MT-001-01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7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3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상단메뉴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15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전체메뉴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UI-PM-MT-001-03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16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5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주요항만지도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팝업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UI-PM-MT-001-04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12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6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모바일서비스안내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팝업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UI-PM-MT-006-03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17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7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PC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UI-PM-MT-001-02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19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8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상단메뉴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21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9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전체메뉴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UI-PM-MT-001-02</a:t>
                      </a:r>
                      <a:r>
                        <a:rPr kumimoji="0" lang="en-US" altLang="ko-KR" sz="1400" kern="1200" spc="-100" dirty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22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10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 </a:t>
                      </a: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네비게이션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메뉴검색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24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11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푸터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메인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서브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27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12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기준정보 및 </a:t>
                      </a: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컨텐츠구성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0" lang="ko-KR" altLang="en-US" sz="1400" strike="sngStrike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30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13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민원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,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점검업무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UI-PM-MT-001-05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36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14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대쉬보드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 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 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관제현황 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&gt; 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관심선박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400" strike="sngStrike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38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15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신고처리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MAP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UI-PM-MT-001-08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44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16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관심선박관리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UI-PM-MT-008-01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40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17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내정보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UI-PM-MT-004-01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52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18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업체정보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항만관련업체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UI-PM-MT-004-01_1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55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19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업체정보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(</a:t>
                      </a:r>
                      <a:r>
                        <a:rPr kumimoji="0" lang="ko-KR" altLang="en-US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항만운송사업자</a:t>
                      </a: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)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UI-PM-MT-004-01_2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59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18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20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kern="1200" spc="-100" dirty="0" err="1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나의메뉴관리</a:t>
                      </a:r>
                      <a:endParaRPr kumimoji="0" lang="ko-KR" altLang="en-US" sz="1400" kern="1200" spc="-100" dirty="0" smtClean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UI-PM-MT-003-01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400" kern="1200" spc="-100" dirty="0" smtClean="0">
                          <a:solidFill>
                            <a:schemeClr val="tx1"/>
                          </a:solidFill>
                          <a:latin typeface="-웹윤고딕140" pitchFamily="18" charset="-127"/>
                          <a:ea typeface="-웹윤고딕140" pitchFamily="18" charset="-127"/>
                          <a:cs typeface="+mn-cs"/>
                        </a:rPr>
                        <a:t>60</a:t>
                      </a:r>
                      <a:endParaRPr kumimoji="0" lang="ko-KR" altLang="en-US" sz="1400" kern="1200" spc="-100" dirty="0">
                        <a:solidFill>
                          <a:schemeClr val="tx1"/>
                        </a:solidFill>
                        <a:latin typeface="-웹윤고딕140" pitchFamily="18" charset="-127"/>
                        <a:ea typeface="-웹윤고딕140" pitchFamily="18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272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산출기준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849677"/>
              </p:ext>
            </p:extLst>
          </p:nvPr>
        </p:nvGraphicFramePr>
        <p:xfrm>
          <a:off x="234132" y="1509410"/>
          <a:ext cx="10225132" cy="5711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078"/>
                <a:gridCol w="1160025"/>
                <a:gridCol w="955315"/>
                <a:gridCol w="614131"/>
                <a:gridCol w="545894"/>
                <a:gridCol w="545894"/>
                <a:gridCol w="614131"/>
                <a:gridCol w="545894"/>
                <a:gridCol w="535511"/>
                <a:gridCol w="535511"/>
                <a:gridCol w="628803"/>
                <a:gridCol w="531389"/>
                <a:gridCol w="531389"/>
                <a:gridCol w="531389"/>
                <a:gridCol w="531389"/>
                <a:gridCol w="531389"/>
              </a:tblGrid>
              <a:tr h="362763">
                <a:tc rowSpan="2"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구분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기준기간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비교정보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기준정보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청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)-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청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코드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369363">
                <a:tc gridSpan="3"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금일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월별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년간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누적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전년대비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증감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점검대비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900" b="1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위반율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등록번호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호출부호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항차</a:t>
                      </a:r>
                      <a:endParaRPr lang="ko-KR" altLang="en-US" sz="900" b="1" u="none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관할청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소속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전국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endParaRPr lang="en-US" altLang="ko-KR" sz="900" b="1" u="none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24387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입출항신고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통계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8003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b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800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5800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화물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반입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반출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항만시설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선박보안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항만운송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해외수역어획물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관제현황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재박선박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접안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정박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관심선박위치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위험물컨테이너적재선박위치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고지발부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투자비보전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사용료보전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면제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6569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점검현황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컨테이너점검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컨테이너위반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운영현황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이용신청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승인대기</a:t>
                      </a:r>
                      <a:endParaRPr lang="ko-KR" altLang="en-US" sz="900" b="1" u="none" kern="120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4387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kern="120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승인</a:t>
                      </a:r>
                      <a:endParaRPr lang="ko-KR" altLang="en-US" sz="900" b="1" u="none" kern="120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671639"/>
              </p:ext>
            </p:extLst>
          </p:nvPr>
        </p:nvGraphicFramePr>
        <p:xfrm>
          <a:off x="162124" y="8893199"/>
          <a:ext cx="10323888" cy="56555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175"/>
                <a:gridCol w="788111"/>
                <a:gridCol w="507773"/>
                <a:gridCol w="444270"/>
                <a:gridCol w="444270"/>
                <a:gridCol w="488697"/>
                <a:gridCol w="446587"/>
                <a:gridCol w="446587"/>
                <a:gridCol w="429753"/>
                <a:gridCol w="429753"/>
                <a:gridCol w="548390"/>
                <a:gridCol w="410414"/>
                <a:gridCol w="531649"/>
                <a:gridCol w="550065"/>
                <a:gridCol w="491683"/>
                <a:gridCol w="443346"/>
                <a:gridCol w="605153"/>
                <a:gridCol w="440053"/>
                <a:gridCol w="440053"/>
                <a:gridCol w="440053"/>
                <a:gridCol w="440053"/>
              </a:tblGrid>
              <a:tr h="262877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구분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구분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컨텐츠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3863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입출항신고통계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금일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월별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누적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월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관제현황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기준일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)</a:t>
                      </a: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사용료현황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누적건수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)</a:t>
                      </a: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실적통계 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월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)</a:t>
                      </a: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점검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통계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42060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화물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시설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보안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운송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관심선박본선동정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재박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관심선박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</a:b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위치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위험물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컨테이너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</a:b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선박위치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고지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발부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투자비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보전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보전처리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화물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(</a:t>
                      </a: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)</a:t>
                      </a:r>
                      <a:endParaRPr kumimoji="0" lang="ko-KR" altLang="en-US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컨테</a:t>
                      </a:r>
                      <a: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/>
                      </a:r>
                      <a:br>
                        <a:rPr kumimoji="0" lang="en-US" altLang="ko-KR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</a:br>
                      <a:r>
                        <a:rPr kumimoji="0" lang="ko-KR" altLang="en-US" sz="9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이너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</a:t>
                      </a: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5257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개인용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갑문입출거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이용회원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846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항만운송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376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민원용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선사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대리점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83951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화주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포워더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457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하역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운송사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457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물류업체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8102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청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/PA</a:t>
                      </a:r>
                      <a:b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업무담당자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844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점검업무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담당자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84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예선사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844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해양수산부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b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유관기관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3844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관리자용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항만별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전산담당자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280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컨텐츠정보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085085"/>
              </p:ext>
            </p:extLst>
          </p:nvPr>
        </p:nvGraphicFramePr>
        <p:xfrm>
          <a:off x="234132" y="1509409"/>
          <a:ext cx="10153129" cy="5439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6272"/>
                <a:gridCol w="1584082"/>
                <a:gridCol w="1339472"/>
                <a:gridCol w="1204257"/>
                <a:gridCol w="1140875"/>
                <a:gridCol w="1255621"/>
                <a:gridCol w="1216275"/>
                <a:gridCol w="1216275"/>
              </a:tblGrid>
              <a:tr h="356949"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사용자구분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컨텐츠정보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452992">
                <a:tc gridSpan="2"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A. 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입출항신고통계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B. 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현황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C. 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관제현황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D. 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사용료현황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E. 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점검현황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F.</a:t>
                      </a:r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운영현황</a:t>
                      </a:r>
                      <a:endParaRPr lang="en-US" altLang="ko-KR" sz="900" b="1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480267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민원용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항만운송사업자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0267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항만관련업체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4825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해양수산부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482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수산청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5482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PA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점검원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예선사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해양환경관리공단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국민안전처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수자원공사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국립수산물 품질관리원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20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관리자용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항만별</a:t>
                      </a:r>
                      <a:r>
                        <a:rPr lang="en-US" altLang="ko-KR" sz="900" b="1" u="none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전산담당자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</a:t>
                      </a:r>
                      <a:endParaRPr lang="ko-KR" altLang="en-US" sz="900" b="1" u="none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065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레이아웃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536116" y="1764406"/>
            <a:ext cx="2973361" cy="4871401"/>
            <a:chOff x="589971" y="1474945"/>
            <a:chExt cx="2973361" cy="4871401"/>
          </a:xfrm>
        </p:grpSpPr>
        <p:sp>
          <p:nvSpPr>
            <p:cNvPr id="25" name="직사각형 24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591543" y="5934612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1148049" y="3878084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D.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사용료현황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1148049" y="456405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E.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점검현황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1148049" y="524882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F.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운영현황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589971" y="1481404"/>
              <a:ext cx="2973361" cy="4864942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509947"/>
              </p:ext>
            </p:extLst>
          </p:nvPr>
        </p:nvGraphicFramePr>
        <p:xfrm>
          <a:off x="4194572" y="1751864"/>
          <a:ext cx="5832648" cy="4837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5042"/>
                <a:gridCol w="1620035"/>
                <a:gridCol w="1867571"/>
              </a:tblGrid>
              <a:tr h="33404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메뉴구분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0550">
                <a:tc rowSpan="2">
                  <a:txBody>
                    <a:bodyPr/>
                    <a:lstStyle/>
                    <a:p>
                      <a:pPr marL="228600" marR="0" indent="-22860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lphaUcPeriod"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입출항신고통계</a:t>
                      </a:r>
                      <a:endParaRPr lang="en-US" altLang="ko-KR" sz="900" b="1" u="none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2894">
                <a:tc rowSpan="9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B.</a:t>
                      </a: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입출항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289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2894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화물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반입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반출</a:t>
                      </a:r>
                      <a:endParaRPr lang="en-US" altLang="ko-KR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항만시설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선박보안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항만운송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해외수역어획물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C.</a:t>
                      </a: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관제현황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재박선박</a:t>
                      </a: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접안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정박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관심선박위치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위험물컨테이너적재선박위치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49846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D.</a:t>
                      </a: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고지발부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투자비보전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사용료보전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면제</a:t>
                      </a:r>
                      <a:r>
                        <a:rPr lang="en-US" altLang="ko-KR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49846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E.</a:t>
                      </a: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점검현황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컨테이너점검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컨테이너위반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2055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F. </a:t>
                      </a:r>
                      <a:r>
                        <a:rPr lang="ko-KR" altLang="en-US" sz="900" b="1" u="none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운영현황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이용신청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승인대기</a:t>
                      </a:r>
                      <a:endParaRPr lang="ko-KR" altLang="en-US" sz="900" b="1" u="none" kern="120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20550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1" u="none" kern="120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="1" u="none" kern="12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승인</a:t>
                      </a:r>
                      <a:endParaRPr lang="ko-KR" altLang="en-US" sz="900" b="1" u="none" kern="120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8480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컨텐츠구성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(1/3)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3913670" y="2109161"/>
            <a:ext cx="2973361" cy="3500721"/>
            <a:chOff x="589971" y="1474945"/>
            <a:chExt cx="2973361" cy="3500721"/>
          </a:xfrm>
        </p:grpSpPr>
        <p:sp>
          <p:nvSpPr>
            <p:cNvPr id="34" name="직사각형 33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591543" y="4563933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1148049" y="3878084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D.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사용료현황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589971" y="1481404"/>
              <a:ext cx="2973361" cy="3494262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42" name="직사각형 41"/>
          <p:cNvSpPr/>
          <p:nvPr/>
        </p:nvSpPr>
        <p:spPr bwMode="auto">
          <a:xfrm>
            <a:off x="3906540" y="1705906"/>
            <a:ext cx="171701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업무용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수산청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/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항만공사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7370054" y="2090689"/>
            <a:ext cx="2973361" cy="3508077"/>
            <a:chOff x="589971" y="1474945"/>
            <a:chExt cx="2973361" cy="3508077"/>
          </a:xfrm>
        </p:grpSpPr>
        <p:sp>
          <p:nvSpPr>
            <p:cNvPr id="44" name="직사각형 43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591543" y="4571289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1148049" y="3878917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E.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점검현황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89971" y="1481404"/>
              <a:ext cx="2973361" cy="3501618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52" name="직사각형 51"/>
          <p:cNvSpPr/>
          <p:nvPr/>
        </p:nvSpPr>
        <p:spPr bwMode="auto">
          <a:xfrm>
            <a:off x="7362924" y="1687434"/>
            <a:ext cx="171701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업무용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</a:t>
            </a:r>
            <a:r>
              <a:rPr lang="ko-KR" altLang="en-US" sz="800" b="1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점검원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/</a:t>
            </a:r>
            <a:r>
              <a:rPr lang="ko-KR" altLang="en-US" sz="800" b="1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예선사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553027" y="2124447"/>
            <a:ext cx="2973361" cy="4871401"/>
            <a:chOff x="589971" y="1474945"/>
            <a:chExt cx="2973361" cy="4871401"/>
          </a:xfrm>
        </p:grpSpPr>
        <p:sp>
          <p:nvSpPr>
            <p:cNvPr id="54" name="직사각형 53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91543" y="5934612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7" name="직사각형 56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1148049" y="3878084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D.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사용료현황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1" name="직사각형 60"/>
            <p:cNvSpPr/>
            <p:nvPr/>
          </p:nvSpPr>
          <p:spPr>
            <a:xfrm>
              <a:off x="1148049" y="456405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E.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점검현황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2" name="직사각형 61"/>
            <p:cNvSpPr/>
            <p:nvPr/>
          </p:nvSpPr>
          <p:spPr>
            <a:xfrm>
              <a:off x="1148049" y="5248638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F.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운영현황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589971" y="1481404"/>
              <a:ext cx="2973361" cy="4864942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64" name="직사각형 63"/>
          <p:cNvSpPr/>
          <p:nvPr/>
        </p:nvSpPr>
        <p:spPr bwMode="auto">
          <a:xfrm>
            <a:off x="545897" y="1721192"/>
            <a:ext cx="171701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업무용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해양수산부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8350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컨텐츠구성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(2/3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553027" y="2124447"/>
            <a:ext cx="2973361" cy="2815705"/>
            <a:chOff x="589971" y="1474945"/>
            <a:chExt cx="2973361" cy="2815705"/>
          </a:xfrm>
        </p:grpSpPr>
        <p:sp>
          <p:nvSpPr>
            <p:cNvPr id="54" name="직사각형 53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91543" y="3878917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7" name="직사각형 56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58" name="직사각형 57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589971" y="1481404"/>
              <a:ext cx="2973361" cy="2809246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61" name="직사각형 60"/>
          <p:cNvSpPr/>
          <p:nvPr/>
        </p:nvSpPr>
        <p:spPr bwMode="auto">
          <a:xfrm>
            <a:off x="545897" y="1721192"/>
            <a:ext cx="298049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해양환경관리공단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/</a:t>
            </a:r>
            <a:r>
              <a:rPr lang="ko-KR" altLang="en-US" sz="800" b="1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국민안전처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/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국립수산물 품질관리원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3990882" y="2090689"/>
            <a:ext cx="2973361" cy="2813825"/>
            <a:chOff x="589971" y="1474945"/>
            <a:chExt cx="2973361" cy="2813825"/>
          </a:xfrm>
        </p:grpSpPr>
        <p:sp>
          <p:nvSpPr>
            <p:cNvPr id="63" name="직사각형 62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4" name="직사각형 63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5" name="직사각형 64"/>
            <p:cNvSpPr/>
            <p:nvPr/>
          </p:nvSpPr>
          <p:spPr>
            <a:xfrm>
              <a:off x="591543" y="3877037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6" name="직사각형 65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67" name="직사각형 66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1148049" y="3193901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D.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사용료현황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9" name="직사각형 68"/>
            <p:cNvSpPr/>
            <p:nvPr/>
          </p:nvSpPr>
          <p:spPr>
            <a:xfrm>
              <a:off x="589971" y="1481404"/>
              <a:ext cx="2973361" cy="2807366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70" name="직사각형 69"/>
          <p:cNvSpPr/>
          <p:nvPr/>
        </p:nvSpPr>
        <p:spPr bwMode="auto">
          <a:xfrm>
            <a:off x="3983752" y="1687434"/>
            <a:ext cx="171701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업무용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수자원공사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7370054" y="2072217"/>
            <a:ext cx="2973361" cy="3500684"/>
            <a:chOff x="589971" y="1474945"/>
            <a:chExt cx="2973361" cy="3500684"/>
          </a:xfrm>
        </p:grpSpPr>
        <p:sp>
          <p:nvSpPr>
            <p:cNvPr id="72" name="직사각형 71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591543" y="4563896"/>
              <a:ext cx="2954957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5" name="직사각형 74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76" name="직사각형 75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1148049" y="3876078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F.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운영현황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589971" y="1481404"/>
              <a:ext cx="2973361" cy="3494225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80" name="직사각형 79"/>
          <p:cNvSpPr/>
          <p:nvPr/>
        </p:nvSpPr>
        <p:spPr bwMode="auto">
          <a:xfrm>
            <a:off x="7362924" y="1668962"/>
            <a:ext cx="171701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관리자용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494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컨텐츠구성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(3/3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550916" y="2128358"/>
            <a:ext cx="2973361" cy="3504166"/>
            <a:chOff x="589971" y="1474945"/>
            <a:chExt cx="2973361" cy="3504166"/>
          </a:xfrm>
        </p:grpSpPr>
        <p:sp>
          <p:nvSpPr>
            <p:cNvPr id="2" name="직사각형 1"/>
            <p:cNvSpPr/>
            <p:nvPr/>
          </p:nvSpPr>
          <p:spPr>
            <a:xfrm>
              <a:off x="589971" y="1474945"/>
              <a:ext cx="2956529" cy="344428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상단메뉴영역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1148049" y="1821555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A</a:t>
              </a:r>
              <a:r>
                <a:rPr lang="en-US" altLang="ko-KR" sz="8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입출항신고통계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591543" y="4567378"/>
              <a:ext cx="2971789" cy="411733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ko-KR" altLang="en-US" sz="80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푸터영역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 bwMode="auto">
            <a:xfrm>
              <a:off x="589971" y="1821524"/>
              <a:ext cx="558078" cy="1817223"/>
            </a:xfrm>
            <a:prstGeom prst="rect">
              <a:avLst/>
            </a:prstGeom>
            <a:pattFill prst="lt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952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MY</a:t>
              </a: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포트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메뉴</a:t>
              </a:r>
              <a:endPara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영</a:t>
              </a:r>
              <a:r>
                <a:rPr lang="ko-KR" altLang="en-US" sz="800" b="1" dirty="0">
                  <a:latin typeface="돋움" panose="020B0600000101010101" pitchFamily="50" charset="-127"/>
                  <a:ea typeface="돋움" panose="020B0600000101010101" pitchFamily="50" charset="-127"/>
                </a:rPr>
                <a:t>역</a:t>
              </a: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1148049" y="2507530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B.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1148049" y="3192109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C.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관</a:t>
              </a:r>
              <a:r>
                <a:rPr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제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1148049" y="3878084"/>
              <a:ext cx="2396429" cy="685975"/>
            </a:xfrm>
            <a:prstGeom prst="rect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D. </a:t>
              </a: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사용료현황</a:t>
              </a:r>
              <a:endPara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589971" y="1481404"/>
              <a:ext cx="2973361" cy="3497707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 bwMode="auto">
          <a:xfrm>
            <a:off x="545897" y="1721192"/>
            <a:ext cx="1717011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민원용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124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491383" y="1176151"/>
            <a:ext cx="8237837" cy="5995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6000" y="315011"/>
            <a:ext cx="8772401" cy="33239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000" spc="-100" dirty="0" smtClean="0">
                <a:latin typeface="-웹윤고딕140" pitchFamily="18" charset="-127"/>
                <a:ea typeface="-웹윤고딕140" pitchFamily="18" charset="-127"/>
              </a:rPr>
              <a:t>UI-PM-MT-001-05</a:t>
            </a:r>
            <a:r>
              <a:rPr kumimoji="0" lang="en-US" altLang="ko-KR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 </a:t>
            </a:r>
            <a:r>
              <a:rPr kumimoji="0" lang="ko-KR" altLang="en-US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</a:t>
            </a:r>
            <a:r>
              <a:rPr kumimoji="0" lang="en-US" altLang="ko-KR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(1/2) -</a:t>
            </a:r>
            <a:r>
              <a:rPr kumimoji="0" lang="ko-KR" altLang="en-US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계속</a:t>
            </a:r>
            <a:endParaRPr kumimoji="0" lang="ko-KR" altLang="en-US" sz="2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67536"/>
              </p:ext>
            </p:extLst>
          </p:nvPr>
        </p:nvGraphicFramePr>
        <p:xfrm>
          <a:off x="592093" y="1323816"/>
          <a:ext cx="1746092" cy="584119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8640"/>
                <a:gridCol w="450391"/>
                <a:gridCol w="526637"/>
                <a:gridCol w="389586"/>
                <a:gridCol w="230838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9938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항만사업신고현황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</a:t>
                      </a:r>
                      <a:r>
                        <a:rPr lang="en-US" altLang="ko-KR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86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0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196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9" name="TextBox 32"/>
          <p:cNvSpPr txBox="1">
            <a:spLocks noChangeArrowheads="1"/>
          </p:cNvSpPr>
          <p:nvPr/>
        </p:nvSpPr>
        <p:spPr bwMode="auto">
          <a:xfrm>
            <a:off x="1033053" y="1889676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30" name="그룹 181"/>
          <p:cNvGrpSpPr>
            <a:grpSpLocks/>
          </p:cNvGrpSpPr>
          <p:nvPr/>
        </p:nvGrpSpPr>
        <p:grpSpPr bwMode="auto">
          <a:xfrm>
            <a:off x="747916" y="1756474"/>
            <a:ext cx="303212" cy="428625"/>
            <a:chOff x="2314582" y="1932161"/>
            <a:chExt cx="952500" cy="1343025"/>
          </a:xfrm>
        </p:grpSpPr>
        <p:sp>
          <p:nvSpPr>
            <p:cNvPr id="31" name="타원 3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2" name="그림 18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55" name="그룹 354"/>
          <p:cNvGrpSpPr/>
          <p:nvPr/>
        </p:nvGrpSpPr>
        <p:grpSpPr>
          <a:xfrm>
            <a:off x="709649" y="2821793"/>
            <a:ext cx="1576253" cy="598798"/>
            <a:chOff x="709649" y="2625939"/>
            <a:chExt cx="1576253" cy="598798"/>
          </a:xfrm>
        </p:grpSpPr>
        <p:grpSp>
          <p:nvGrpSpPr>
            <p:cNvPr id="33" name="그룹 32"/>
            <p:cNvGrpSpPr/>
            <p:nvPr/>
          </p:nvGrpSpPr>
          <p:grpSpPr>
            <a:xfrm>
              <a:off x="709649" y="2625939"/>
              <a:ext cx="1538959" cy="217695"/>
              <a:chOff x="8767919" y="3027841"/>
              <a:chExt cx="1538959" cy="217695"/>
            </a:xfrm>
          </p:grpSpPr>
          <p:grpSp>
            <p:nvGrpSpPr>
              <p:cNvPr id="34" name="그룹 33"/>
              <p:cNvGrpSpPr/>
              <p:nvPr/>
            </p:nvGrpSpPr>
            <p:grpSpPr>
              <a:xfrm>
                <a:off x="8767919" y="3027841"/>
                <a:ext cx="1000682" cy="216986"/>
                <a:chOff x="4642904" y="2509551"/>
                <a:chExt cx="1000682" cy="216986"/>
              </a:xfrm>
            </p:grpSpPr>
            <p:sp>
              <p:nvSpPr>
                <p:cNvPr id="36" name="TextBox 35"/>
                <p:cNvSpPr txBox="1">
                  <a:spLocks noChangeArrowheads="1"/>
                </p:cNvSpPr>
                <p:nvPr/>
              </p:nvSpPr>
              <p:spPr bwMode="auto">
                <a:xfrm>
                  <a:off x="4642904" y="2509551"/>
                  <a:ext cx="599720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 </a:t>
                  </a:r>
                  <a:r>
                    <a:rPr lang="ko-KR" altLang="en-US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대기</a:t>
                  </a:r>
                  <a:endPara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endParaRPr>
                </a:p>
              </p:txBody>
            </p:sp>
            <p:sp>
              <p:nvSpPr>
                <p:cNvPr id="37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5173595" y="2511093"/>
                  <a:ext cx="469991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ko-KR" altLang="en-US" sz="800" dirty="0" smtClean="0">
                      <a:latin typeface="돋움" panose="020B0600000101010101" pitchFamily="50" charset="-127"/>
                      <a:ea typeface="돋움" panose="020B0600000101010101" pitchFamily="50" charset="-127"/>
                    </a:rPr>
                    <a:t> 처리</a:t>
                  </a:r>
                  <a:endPara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endParaRPr>
                </a:p>
              </p:txBody>
            </p:sp>
          </p:grpSp>
          <p:sp>
            <p:nvSpPr>
              <p:cNvPr id="35" name="TextBox 32"/>
              <p:cNvSpPr txBox="1">
                <a:spLocks noChangeArrowheads="1"/>
              </p:cNvSpPr>
              <p:nvPr/>
            </p:nvSpPr>
            <p:spPr bwMode="auto">
              <a:xfrm>
                <a:off x="9836887" y="3030092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알</a:t>
                </a:r>
                <a:r>
                  <a:rPr lang="ko-KR" altLang="en-US" sz="800" dirty="0">
                    <a:latin typeface="돋움" panose="020B0600000101010101" pitchFamily="50" charset="-127"/>
                    <a:ea typeface="돋움" panose="020B0600000101010101" pitchFamily="50" charset="-127"/>
                  </a:rPr>
                  <a:t>림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grpSp>
          <p:nvGrpSpPr>
            <p:cNvPr id="38" name="그룹 37"/>
            <p:cNvGrpSpPr/>
            <p:nvPr/>
          </p:nvGrpSpPr>
          <p:grpSpPr>
            <a:xfrm>
              <a:off x="747916" y="2817604"/>
              <a:ext cx="469701" cy="400666"/>
              <a:chOff x="8985367" y="3542700"/>
              <a:chExt cx="469701" cy="400666"/>
            </a:xfrm>
          </p:grpSpPr>
          <p:sp>
            <p:nvSpPr>
              <p:cNvPr id="39" name="타원 38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4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0</a:t>
                </a:r>
                <a:endParaRPr lang="en-US" altLang="ko-KR" sz="14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40" name="타원 39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700" dirty="0" smtClean="0">
                    <a:latin typeface="Trebuchet MS" panose="020B0603020202020204" pitchFamily="34" charset="0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500" dirty="0">
                  <a:latin typeface="Trebuchet MS" panose="020B0603020202020204" pitchFamily="34" charset="0"/>
                  <a:ea typeface="나눔고딕 ExtraBold" panose="020D0904000000000000" pitchFamily="50" charset="-127"/>
                </a:endParaRPr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1286772" y="2813749"/>
              <a:ext cx="469701" cy="400666"/>
              <a:chOff x="8985367" y="3542700"/>
              <a:chExt cx="469701" cy="400666"/>
            </a:xfrm>
          </p:grpSpPr>
          <p:sp>
            <p:nvSpPr>
              <p:cNvPr id="42" name="타원 41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4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0</a:t>
                </a:r>
                <a:endParaRPr lang="en-US" altLang="ko-KR" sz="14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43" name="타원 42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700" dirty="0" smtClean="0">
                    <a:latin typeface="Trebuchet MS" panose="020B0603020202020204" pitchFamily="34" charset="0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500" dirty="0">
                  <a:latin typeface="Trebuchet MS" panose="020B0603020202020204" pitchFamily="34" charset="0"/>
                  <a:ea typeface="나눔고딕 ExtraBold" panose="020D0904000000000000" pitchFamily="50" charset="-127"/>
                </a:endParaRPr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1816201" y="2824071"/>
              <a:ext cx="469701" cy="400666"/>
              <a:chOff x="8985367" y="3542700"/>
              <a:chExt cx="469701" cy="400666"/>
            </a:xfrm>
          </p:grpSpPr>
          <p:sp>
            <p:nvSpPr>
              <p:cNvPr id="45" name="타원 44"/>
              <p:cNvSpPr/>
              <p:nvPr/>
            </p:nvSpPr>
            <p:spPr>
              <a:xfrm>
                <a:off x="8985367" y="3549167"/>
                <a:ext cx="412627" cy="394199"/>
              </a:xfrm>
              <a:prstGeom prst="ellipse">
                <a:avLst/>
              </a:prstGeom>
              <a:pattFill prst="ltUpDiag">
                <a:fgClr>
                  <a:schemeClr val="bg1">
                    <a:lumMod val="75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4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0</a:t>
                </a:r>
                <a:endParaRPr lang="en-US" altLang="ko-KR" sz="14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46" name="타원 45"/>
              <p:cNvSpPr/>
              <p:nvPr/>
            </p:nvSpPr>
            <p:spPr>
              <a:xfrm>
                <a:off x="9288579" y="3542700"/>
                <a:ext cx="166489" cy="165562"/>
              </a:xfrm>
              <a:prstGeom prst="ellipse">
                <a:avLst/>
              </a:prstGeom>
              <a:solidFill>
                <a:srgbClr val="F9462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700" dirty="0" smtClean="0">
                    <a:latin typeface="Trebuchet MS" panose="020B0603020202020204" pitchFamily="34" charset="0"/>
                    <a:ea typeface="나눔고딕 ExtraBold" panose="020D0904000000000000" pitchFamily="50" charset="-127"/>
                  </a:rPr>
                  <a:t>N</a:t>
                </a:r>
                <a:endParaRPr kumimoji="0" lang="ko-KR" altLang="en-US" sz="500" dirty="0">
                  <a:latin typeface="Trebuchet MS" panose="020B0603020202020204" pitchFamily="34" charset="0"/>
                  <a:ea typeface="나눔고딕 ExtraBold" panose="020D0904000000000000" pitchFamily="50" charset="-127"/>
                </a:endParaRPr>
              </a:p>
            </p:txBody>
          </p:sp>
        </p:grpSp>
      </p:grpSp>
      <p:sp>
        <p:nvSpPr>
          <p:cNvPr id="53" name="모서리가 둥근 직사각형 52"/>
          <p:cNvSpPr/>
          <p:nvPr/>
        </p:nvSpPr>
        <p:spPr>
          <a:xfrm>
            <a:off x="2519237" y="1312700"/>
            <a:ext cx="5995401" cy="352588"/>
          </a:xfrm>
          <a:prstGeom prst="roundRect">
            <a:avLst>
              <a:gd name="adj" fmla="val 9764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0" name="직사각형 69"/>
          <p:cNvSpPr/>
          <p:nvPr/>
        </p:nvSpPr>
        <p:spPr bwMode="auto">
          <a:xfrm>
            <a:off x="522164" y="756295"/>
            <a:ext cx="8242300" cy="43436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상단메뉴영역</a:t>
            </a:r>
          </a:p>
        </p:txBody>
      </p:sp>
      <p:grpSp>
        <p:nvGrpSpPr>
          <p:cNvPr id="48" name="그룹 47"/>
          <p:cNvGrpSpPr/>
          <p:nvPr/>
        </p:nvGrpSpPr>
        <p:grpSpPr>
          <a:xfrm>
            <a:off x="2520536" y="1777871"/>
            <a:ext cx="3976560" cy="1645093"/>
            <a:chOff x="3793887" y="3115886"/>
            <a:chExt cx="3057600" cy="1292486"/>
          </a:xfrm>
        </p:grpSpPr>
        <p:sp>
          <p:nvSpPr>
            <p:cNvPr id="49" name="모서리가 둥근 직사각형 48"/>
            <p:cNvSpPr/>
            <p:nvPr/>
          </p:nvSpPr>
          <p:spPr>
            <a:xfrm>
              <a:off x="3793887" y="3115886"/>
              <a:ext cx="3057600" cy="1292486"/>
            </a:xfrm>
            <a:prstGeom prst="roundRect">
              <a:avLst>
                <a:gd name="adj" fmla="val 2424"/>
              </a:avLst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0" name="직사각형 330"/>
            <p:cNvSpPr>
              <a:spLocks noChangeArrowheads="1"/>
            </p:cNvSpPr>
            <p:nvPr/>
          </p:nvSpPr>
          <p:spPr bwMode="auto">
            <a:xfrm>
              <a:off x="3899724" y="3255861"/>
              <a:ext cx="1524663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입출항신고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  <p:sp>
          <p:nvSpPr>
            <p:cNvPr id="52" name="직사각형 330"/>
            <p:cNvSpPr>
              <a:spLocks noChangeArrowheads="1"/>
            </p:cNvSpPr>
            <p:nvPr/>
          </p:nvSpPr>
          <p:spPr bwMode="auto">
            <a:xfrm>
              <a:off x="3941669" y="3576643"/>
              <a:ext cx="509366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sp>
        <p:nvSpPr>
          <p:cNvPr id="66" name="모서리가 둥근 직사각형 65"/>
          <p:cNvSpPr/>
          <p:nvPr/>
        </p:nvSpPr>
        <p:spPr>
          <a:xfrm>
            <a:off x="6562210" y="1770206"/>
            <a:ext cx="1945066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73" name="그룹 72"/>
          <p:cNvGrpSpPr/>
          <p:nvPr/>
        </p:nvGrpSpPr>
        <p:grpSpPr>
          <a:xfrm>
            <a:off x="2519237" y="3521124"/>
            <a:ext cx="5988039" cy="1645093"/>
            <a:chOff x="3759820" y="3115886"/>
            <a:chExt cx="4604238" cy="1292486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3759820" y="3115886"/>
              <a:ext cx="4604238" cy="1292486"/>
            </a:xfrm>
            <a:prstGeom prst="roundRect">
              <a:avLst>
                <a:gd name="adj" fmla="val 2424"/>
              </a:avLst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직사각형 330"/>
            <p:cNvSpPr>
              <a:spLocks noChangeArrowheads="1"/>
            </p:cNvSpPr>
            <p:nvPr/>
          </p:nvSpPr>
          <p:spPr bwMode="auto">
            <a:xfrm>
              <a:off x="3877330" y="3270002"/>
              <a:ext cx="1524663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신고현황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89" name="그룹 88"/>
          <p:cNvGrpSpPr/>
          <p:nvPr/>
        </p:nvGrpSpPr>
        <p:grpSpPr>
          <a:xfrm>
            <a:off x="2511302" y="5274325"/>
            <a:ext cx="2073651" cy="1645093"/>
            <a:chOff x="3759821" y="3115886"/>
            <a:chExt cx="1594442" cy="1292486"/>
          </a:xfrm>
        </p:grpSpPr>
        <p:sp>
          <p:nvSpPr>
            <p:cNvPr id="100" name="모서리가 둥근 직사각형 99"/>
            <p:cNvSpPr/>
            <p:nvPr/>
          </p:nvSpPr>
          <p:spPr>
            <a:xfrm>
              <a:off x="3759821" y="3115886"/>
              <a:ext cx="1495573" cy="1292486"/>
            </a:xfrm>
            <a:prstGeom prst="roundRect">
              <a:avLst>
                <a:gd name="adj" fmla="val 2424"/>
              </a:avLst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직사각형 330"/>
            <p:cNvSpPr>
              <a:spLocks noChangeArrowheads="1"/>
            </p:cNvSpPr>
            <p:nvPr/>
          </p:nvSpPr>
          <p:spPr bwMode="auto">
            <a:xfrm>
              <a:off x="3829600" y="3255004"/>
              <a:ext cx="1524663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관제현황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4534857" y="5267984"/>
            <a:ext cx="2069736" cy="1645093"/>
            <a:chOff x="3759821" y="3115886"/>
            <a:chExt cx="1591432" cy="1292486"/>
          </a:xfrm>
        </p:grpSpPr>
        <p:sp>
          <p:nvSpPr>
            <p:cNvPr id="96" name="모서리가 둥근 직사각형 95"/>
            <p:cNvSpPr/>
            <p:nvPr/>
          </p:nvSpPr>
          <p:spPr>
            <a:xfrm>
              <a:off x="3759821" y="3115886"/>
              <a:ext cx="1495573" cy="1292486"/>
            </a:xfrm>
            <a:prstGeom prst="roundRect">
              <a:avLst>
                <a:gd name="adj" fmla="val 2424"/>
              </a:avLst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7" name="직사각형 330"/>
            <p:cNvSpPr>
              <a:spLocks noChangeArrowheads="1"/>
            </p:cNvSpPr>
            <p:nvPr/>
          </p:nvSpPr>
          <p:spPr bwMode="auto">
            <a:xfrm>
              <a:off x="3826590" y="3270002"/>
              <a:ext cx="1524663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재박선박현황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sp>
        <p:nvSpPr>
          <p:cNvPr id="17" name="직사각형 16"/>
          <p:cNvSpPr/>
          <p:nvPr/>
        </p:nvSpPr>
        <p:spPr>
          <a:xfrm>
            <a:off x="517236" y="767407"/>
            <a:ext cx="8227457" cy="6409247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39" name="그룹 138"/>
          <p:cNvGrpSpPr/>
          <p:nvPr/>
        </p:nvGrpSpPr>
        <p:grpSpPr>
          <a:xfrm>
            <a:off x="2835216" y="2696654"/>
            <a:ext cx="1457457" cy="641748"/>
            <a:chOff x="3139428" y="2055640"/>
            <a:chExt cx="1457457" cy="641748"/>
          </a:xfrm>
        </p:grpSpPr>
        <p:grpSp>
          <p:nvGrpSpPr>
            <p:cNvPr id="128" name="그룹 127"/>
            <p:cNvGrpSpPr/>
            <p:nvPr/>
          </p:nvGrpSpPr>
          <p:grpSpPr>
            <a:xfrm>
              <a:off x="3139428" y="2303189"/>
              <a:ext cx="877047" cy="394199"/>
              <a:chOff x="4475184" y="1834031"/>
              <a:chExt cx="877047" cy="394199"/>
            </a:xfrm>
          </p:grpSpPr>
          <p:sp>
            <p:nvSpPr>
              <p:cNvPr id="123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입항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24" name="타원 123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26" name="타원 125"/>
            <p:cNvSpPr/>
            <p:nvPr/>
          </p:nvSpPr>
          <p:spPr>
            <a:xfrm>
              <a:off x="3524913" y="2055640"/>
              <a:ext cx="412627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ts val="1300"/>
                </a:lnSpc>
              </a:pPr>
              <a:r>
                <a:rPr lang="ko-KR" altLang="en-US" sz="800" b="1" dirty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금일</a:t>
              </a:r>
              <a:endParaRPr lang="en-US" altLang="ko-KR" sz="800" b="1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129" name="그룹 128"/>
            <p:cNvGrpSpPr/>
            <p:nvPr/>
          </p:nvGrpSpPr>
          <p:grpSpPr>
            <a:xfrm>
              <a:off x="3719838" y="2302852"/>
              <a:ext cx="877047" cy="394199"/>
              <a:chOff x="4475184" y="1834031"/>
              <a:chExt cx="877047" cy="394199"/>
            </a:xfrm>
          </p:grpSpPr>
          <p:sp>
            <p:nvSpPr>
              <p:cNvPr id="130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출항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31" name="타원 130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</p:grpSp>
      <p:grpSp>
        <p:nvGrpSpPr>
          <p:cNvPr id="140" name="그룹 139"/>
          <p:cNvGrpSpPr/>
          <p:nvPr/>
        </p:nvGrpSpPr>
        <p:grpSpPr>
          <a:xfrm>
            <a:off x="4874541" y="2695626"/>
            <a:ext cx="1457457" cy="635148"/>
            <a:chOff x="3139428" y="2062240"/>
            <a:chExt cx="1457457" cy="635148"/>
          </a:xfrm>
        </p:grpSpPr>
        <p:grpSp>
          <p:nvGrpSpPr>
            <p:cNvPr id="141" name="그룹 140"/>
            <p:cNvGrpSpPr/>
            <p:nvPr/>
          </p:nvGrpSpPr>
          <p:grpSpPr>
            <a:xfrm>
              <a:off x="3139428" y="2303189"/>
              <a:ext cx="877047" cy="394199"/>
              <a:chOff x="4475184" y="1834031"/>
              <a:chExt cx="877047" cy="394199"/>
            </a:xfrm>
          </p:grpSpPr>
          <p:sp>
            <p:nvSpPr>
              <p:cNvPr id="146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입항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47" name="타원 146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42" name="타원 141"/>
            <p:cNvSpPr/>
            <p:nvPr/>
          </p:nvSpPr>
          <p:spPr>
            <a:xfrm>
              <a:off x="3513308" y="2062240"/>
              <a:ext cx="412627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ts val="1300"/>
                </a:lnSpc>
              </a:pPr>
              <a:r>
                <a:rPr lang="ko-KR" altLang="en-US" sz="800" b="1" dirty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당월</a:t>
              </a:r>
              <a:endParaRPr lang="en-US" altLang="ko-KR" sz="800" b="1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143" name="그룹 142"/>
            <p:cNvGrpSpPr/>
            <p:nvPr/>
          </p:nvGrpSpPr>
          <p:grpSpPr>
            <a:xfrm>
              <a:off x="3719838" y="2302852"/>
              <a:ext cx="877047" cy="394199"/>
              <a:chOff x="4475184" y="1834031"/>
              <a:chExt cx="877047" cy="394199"/>
            </a:xfrm>
          </p:grpSpPr>
          <p:sp>
            <p:nvSpPr>
              <p:cNvPr id="144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출항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45" name="타원 144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</p:grpSp>
      <p:grpSp>
        <p:nvGrpSpPr>
          <p:cNvPr id="148" name="그룹 147"/>
          <p:cNvGrpSpPr/>
          <p:nvPr/>
        </p:nvGrpSpPr>
        <p:grpSpPr>
          <a:xfrm>
            <a:off x="4931615" y="2410745"/>
            <a:ext cx="1338392" cy="259045"/>
            <a:chOff x="3139428" y="2414952"/>
            <a:chExt cx="1338392" cy="259045"/>
          </a:xfrm>
        </p:grpSpPr>
        <p:sp>
          <p:nvSpPr>
            <p:cNvPr id="154" name="직사각형 330"/>
            <p:cNvSpPr>
              <a:spLocks noChangeArrowheads="1"/>
            </p:cNvSpPr>
            <p:nvPr/>
          </p:nvSpPr>
          <p:spPr bwMode="auto">
            <a:xfrm>
              <a:off x="3139428" y="2415289"/>
              <a:ext cx="64938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입항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700</a:t>
              </a:r>
            </a:p>
          </p:txBody>
        </p:sp>
        <p:sp>
          <p:nvSpPr>
            <p:cNvPr id="152" name="직사각형 330"/>
            <p:cNvSpPr>
              <a:spLocks noChangeArrowheads="1"/>
            </p:cNvSpPr>
            <p:nvPr/>
          </p:nvSpPr>
          <p:spPr bwMode="auto">
            <a:xfrm>
              <a:off x="3719838" y="2414952"/>
              <a:ext cx="757982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출항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1,007</a:t>
              </a: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4776657" y="1860389"/>
            <a:ext cx="1433932" cy="563258"/>
            <a:chOff x="4576020" y="2142767"/>
            <a:chExt cx="1433932" cy="563258"/>
          </a:xfrm>
        </p:grpSpPr>
        <p:sp>
          <p:nvSpPr>
            <p:cNvPr id="120" name="타원 119"/>
            <p:cNvSpPr/>
            <p:nvPr/>
          </p:nvSpPr>
          <p:spPr>
            <a:xfrm>
              <a:off x="4576020" y="2311826"/>
              <a:ext cx="1268236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400" b="1" dirty="0" smtClean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1,707</a:t>
              </a:r>
              <a:endParaRPr lang="en-US" altLang="ko-KR" sz="2400" b="1" dirty="0">
                <a:solidFill>
                  <a:srgbClr val="00A1FA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6" name="직사각형 330"/>
            <p:cNvSpPr>
              <a:spLocks noChangeArrowheads="1"/>
            </p:cNvSpPr>
            <p:nvPr/>
          </p:nvSpPr>
          <p:spPr bwMode="auto">
            <a:xfrm>
              <a:off x="4698395" y="2142767"/>
              <a:ext cx="131155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금년누적</a:t>
              </a:r>
              <a:endParaRPr lang="en-US" altLang="ko-KR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59" name="직선 연결선 158"/>
          <p:cNvCxnSpPr/>
          <p:nvPr/>
        </p:nvCxnSpPr>
        <p:spPr>
          <a:xfrm>
            <a:off x="2563068" y="2745701"/>
            <a:ext cx="391685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162" y="2086838"/>
            <a:ext cx="309232" cy="29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7" name="그룹 166"/>
          <p:cNvGrpSpPr/>
          <p:nvPr/>
        </p:nvGrpSpPr>
        <p:grpSpPr>
          <a:xfrm>
            <a:off x="2553619" y="4057745"/>
            <a:ext cx="1433932" cy="994585"/>
            <a:chOff x="2487630" y="4057745"/>
            <a:chExt cx="1433932" cy="994585"/>
          </a:xfrm>
        </p:grpSpPr>
        <p:grpSp>
          <p:nvGrpSpPr>
            <p:cNvPr id="161" name="그룹 160"/>
            <p:cNvGrpSpPr/>
            <p:nvPr/>
          </p:nvGrpSpPr>
          <p:grpSpPr>
            <a:xfrm>
              <a:off x="2638245" y="4608438"/>
              <a:ext cx="795250" cy="443892"/>
              <a:chOff x="3135085" y="2415289"/>
              <a:chExt cx="795250" cy="443892"/>
            </a:xfrm>
          </p:grpSpPr>
          <p:sp>
            <p:nvSpPr>
              <p:cNvPr id="162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79090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대기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20</a:t>
                </a:r>
              </a:p>
            </p:txBody>
          </p:sp>
          <p:sp>
            <p:nvSpPr>
              <p:cNvPr id="163" name="직사각형 330"/>
              <p:cNvSpPr>
                <a:spLocks noChangeArrowheads="1"/>
              </p:cNvSpPr>
              <p:nvPr/>
            </p:nvSpPr>
            <p:spPr bwMode="auto">
              <a:xfrm>
                <a:off x="3135085" y="2600136"/>
                <a:ext cx="75798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   8</a:t>
                </a:r>
              </a:p>
            </p:txBody>
          </p:sp>
        </p:grpSp>
        <p:grpSp>
          <p:nvGrpSpPr>
            <p:cNvPr id="164" name="그룹 163"/>
            <p:cNvGrpSpPr/>
            <p:nvPr/>
          </p:nvGrpSpPr>
          <p:grpSpPr>
            <a:xfrm>
              <a:off x="2487630" y="4057745"/>
              <a:ext cx="1433932" cy="563258"/>
              <a:chOff x="4576020" y="2142767"/>
              <a:chExt cx="1433932" cy="563258"/>
            </a:xfrm>
          </p:grpSpPr>
          <p:sp>
            <p:nvSpPr>
              <p:cNvPr id="165" name="타원 164"/>
              <p:cNvSpPr/>
              <p:nvPr/>
            </p:nvSpPr>
            <p:spPr>
              <a:xfrm>
                <a:off x="4576020" y="2311826"/>
                <a:ext cx="126823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0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28</a:t>
                </a:r>
                <a:endParaRPr lang="en-US" altLang="ko-KR" sz="20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66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입출항현황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grpSp>
        <p:nvGrpSpPr>
          <p:cNvPr id="168" name="그룹 167"/>
          <p:cNvGrpSpPr/>
          <p:nvPr/>
        </p:nvGrpSpPr>
        <p:grpSpPr>
          <a:xfrm>
            <a:off x="3541471" y="4061768"/>
            <a:ext cx="1433932" cy="1009416"/>
            <a:chOff x="2487630" y="4057745"/>
            <a:chExt cx="1433932" cy="1009416"/>
          </a:xfrm>
        </p:grpSpPr>
        <p:grpSp>
          <p:nvGrpSpPr>
            <p:cNvPr id="169" name="그룹 168"/>
            <p:cNvGrpSpPr/>
            <p:nvPr/>
          </p:nvGrpSpPr>
          <p:grpSpPr>
            <a:xfrm>
              <a:off x="2642588" y="4608438"/>
              <a:ext cx="757982" cy="458723"/>
              <a:chOff x="3139428" y="2415289"/>
              <a:chExt cx="757982" cy="458723"/>
            </a:xfrm>
          </p:grpSpPr>
          <p:sp>
            <p:nvSpPr>
              <p:cNvPr id="173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64938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대기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700</a:t>
                </a:r>
              </a:p>
            </p:txBody>
          </p:sp>
          <p:sp>
            <p:nvSpPr>
              <p:cNvPr id="174" name="직사각형 330"/>
              <p:cNvSpPr>
                <a:spLocks noChangeArrowheads="1"/>
              </p:cNvSpPr>
              <p:nvPr/>
            </p:nvSpPr>
            <p:spPr bwMode="auto">
              <a:xfrm>
                <a:off x="3139428" y="2614967"/>
                <a:ext cx="75798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grpSp>
          <p:nvGrpSpPr>
            <p:cNvPr id="170" name="그룹 169"/>
            <p:cNvGrpSpPr/>
            <p:nvPr/>
          </p:nvGrpSpPr>
          <p:grpSpPr>
            <a:xfrm>
              <a:off x="2487630" y="4057745"/>
              <a:ext cx="1433932" cy="563258"/>
              <a:chOff x="4576020" y="2142767"/>
              <a:chExt cx="1433932" cy="563258"/>
            </a:xfrm>
          </p:grpSpPr>
          <p:sp>
            <p:nvSpPr>
              <p:cNvPr id="171" name="타원 170"/>
              <p:cNvSpPr/>
              <p:nvPr/>
            </p:nvSpPr>
            <p:spPr>
              <a:xfrm>
                <a:off x="4576020" y="2311826"/>
                <a:ext cx="126823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0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27</a:t>
                </a:r>
                <a:endParaRPr lang="en-US" altLang="ko-KR" sz="20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72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항만시설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grpSp>
        <p:nvGrpSpPr>
          <p:cNvPr id="175" name="그룹 174"/>
          <p:cNvGrpSpPr/>
          <p:nvPr/>
        </p:nvGrpSpPr>
        <p:grpSpPr>
          <a:xfrm>
            <a:off x="4553180" y="4056364"/>
            <a:ext cx="1433932" cy="1014820"/>
            <a:chOff x="2487630" y="4057745"/>
            <a:chExt cx="1433932" cy="1014820"/>
          </a:xfrm>
        </p:grpSpPr>
        <p:grpSp>
          <p:nvGrpSpPr>
            <p:cNvPr id="176" name="그룹 175"/>
            <p:cNvGrpSpPr/>
            <p:nvPr/>
          </p:nvGrpSpPr>
          <p:grpSpPr>
            <a:xfrm>
              <a:off x="2642588" y="4608438"/>
              <a:ext cx="766218" cy="464127"/>
              <a:chOff x="3139428" y="2415289"/>
              <a:chExt cx="766218" cy="464127"/>
            </a:xfrm>
          </p:grpSpPr>
          <p:sp>
            <p:nvSpPr>
              <p:cNvPr id="180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64938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대기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700</a:t>
                </a:r>
              </a:p>
            </p:txBody>
          </p:sp>
          <p:sp>
            <p:nvSpPr>
              <p:cNvPr id="181" name="직사각형 330"/>
              <p:cNvSpPr>
                <a:spLocks noChangeArrowheads="1"/>
              </p:cNvSpPr>
              <p:nvPr/>
            </p:nvSpPr>
            <p:spPr bwMode="auto">
              <a:xfrm>
                <a:off x="3147664" y="2620371"/>
                <a:ext cx="75798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grpSp>
          <p:nvGrpSpPr>
            <p:cNvPr id="177" name="그룹 176"/>
            <p:cNvGrpSpPr/>
            <p:nvPr/>
          </p:nvGrpSpPr>
          <p:grpSpPr>
            <a:xfrm>
              <a:off x="2487630" y="4057745"/>
              <a:ext cx="1433932" cy="563258"/>
              <a:chOff x="4576020" y="2142767"/>
              <a:chExt cx="1433932" cy="563258"/>
            </a:xfrm>
          </p:grpSpPr>
          <p:sp>
            <p:nvSpPr>
              <p:cNvPr id="178" name="타원 177"/>
              <p:cNvSpPr/>
              <p:nvPr/>
            </p:nvSpPr>
            <p:spPr>
              <a:xfrm>
                <a:off x="4576020" y="2311826"/>
                <a:ext cx="126823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8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110,707</a:t>
                </a:r>
                <a:endParaRPr lang="en-US" altLang="ko-KR" sz="18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79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화물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grpSp>
        <p:nvGrpSpPr>
          <p:cNvPr id="189" name="그룹 188"/>
          <p:cNvGrpSpPr/>
          <p:nvPr/>
        </p:nvGrpSpPr>
        <p:grpSpPr>
          <a:xfrm>
            <a:off x="5600447" y="4057745"/>
            <a:ext cx="1507676" cy="994585"/>
            <a:chOff x="2487630" y="4057745"/>
            <a:chExt cx="1507676" cy="994585"/>
          </a:xfrm>
        </p:grpSpPr>
        <p:grpSp>
          <p:nvGrpSpPr>
            <p:cNvPr id="190" name="그룹 189"/>
            <p:cNvGrpSpPr/>
            <p:nvPr/>
          </p:nvGrpSpPr>
          <p:grpSpPr>
            <a:xfrm>
              <a:off x="2638245" y="4608438"/>
              <a:ext cx="757982" cy="443892"/>
              <a:chOff x="3135085" y="2415289"/>
              <a:chExt cx="757982" cy="443892"/>
            </a:xfrm>
          </p:grpSpPr>
          <p:sp>
            <p:nvSpPr>
              <p:cNvPr id="194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64938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대기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700</a:t>
                </a:r>
              </a:p>
            </p:txBody>
          </p:sp>
          <p:sp>
            <p:nvSpPr>
              <p:cNvPr id="195" name="직사각형 330"/>
              <p:cNvSpPr>
                <a:spLocks noChangeArrowheads="1"/>
              </p:cNvSpPr>
              <p:nvPr/>
            </p:nvSpPr>
            <p:spPr bwMode="auto">
              <a:xfrm>
                <a:off x="3135085" y="2600136"/>
                <a:ext cx="75798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grpSp>
          <p:nvGrpSpPr>
            <p:cNvPr id="191" name="그룹 190"/>
            <p:cNvGrpSpPr/>
            <p:nvPr/>
          </p:nvGrpSpPr>
          <p:grpSpPr>
            <a:xfrm>
              <a:off x="2487630" y="4057745"/>
              <a:ext cx="1507676" cy="563258"/>
              <a:chOff x="4576020" y="2142767"/>
              <a:chExt cx="1507676" cy="563258"/>
            </a:xfrm>
          </p:grpSpPr>
          <p:sp>
            <p:nvSpPr>
              <p:cNvPr id="192" name="타원 191"/>
              <p:cNvSpPr/>
              <p:nvPr/>
            </p:nvSpPr>
            <p:spPr>
              <a:xfrm>
                <a:off x="4576020" y="2311826"/>
                <a:ext cx="150767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0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100,707</a:t>
                </a:r>
                <a:endParaRPr lang="en-US" altLang="ko-KR" sz="20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93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위험물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sp>
        <p:nvSpPr>
          <p:cNvPr id="211" name="양쪽 모서리가 둥근 사각형 210"/>
          <p:cNvSpPr/>
          <p:nvPr/>
        </p:nvSpPr>
        <p:spPr>
          <a:xfrm rot="5400000">
            <a:off x="6958879" y="3617823"/>
            <a:ext cx="1633333" cy="1463457"/>
          </a:xfrm>
          <a:prstGeom prst="round2SameRect">
            <a:avLst>
              <a:gd name="adj1" fmla="val 6412"/>
              <a:gd name="adj2" fmla="val 0"/>
            </a:avLst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19" name="그룹 218"/>
          <p:cNvGrpSpPr/>
          <p:nvPr/>
        </p:nvGrpSpPr>
        <p:grpSpPr>
          <a:xfrm>
            <a:off x="7092158" y="3586246"/>
            <a:ext cx="1539787" cy="526131"/>
            <a:chOff x="7092158" y="3586246"/>
            <a:chExt cx="1539787" cy="526131"/>
          </a:xfrm>
        </p:grpSpPr>
        <p:grpSp>
          <p:nvGrpSpPr>
            <p:cNvPr id="216" name="그룹 215"/>
            <p:cNvGrpSpPr/>
            <p:nvPr/>
          </p:nvGrpSpPr>
          <p:grpSpPr>
            <a:xfrm>
              <a:off x="7092158" y="3586246"/>
              <a:ext cx="1539787" cy="526131"/>
              <a:chOff x="7101585" y="3640183"/>
              <a:chExt cx="1539787" cy="526131"/>
            </a:xfrm>
          </p:grpSpPr>
          <p:sp>
            <p:nvSpPr>
              <p:cNvPr id="210" name="직사각형 330"/>
              <p:cNvSpPr>
                <a:spLocks noChangeArrowheads="1"/>
              </p:cNvSpPr>
              <p:nvPr/>
            </p:nvSpPr>
            <p:spPr bwMode="auto">
              <a:xfrm>
                <a:off x="7705429" y="3640183"/>
                <a:ext cx="81127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미신고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00</a:t>
                </a:r>
              </a:p>
            </p:txBody>
          </p:sp>
          <p:sp>
            <p:nvSpPr>
              <p:cNvPr id="212" name="타원 211"/>
              <p:cNvSpPr/>
              <p:nvPr/>
            </p:nvSpPr>
            <p:spPr>
              <a:xfrm>
                <a:off x="7117742" y="3772115"/>
                <a:ext cx="64837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0</a:t>
                </a:r>
                <a:endParaRPr lang="en-US" altLang="ko-KR" sz="16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213" name="직사각형 330"/>
              <p:cNvSpPr>
                <a:spLocks noChangeArrowheads="1"/>
              </p:cNvSpPr>
              <p:nvPr/>
            </p:nvSpPr>
            <p:spPr bwMode="auto">
              <a:xfrm>
                <a:off x="7101585" y="3651300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선박보안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15" name="직사각형 330"/>
              <p:cNvSpPr>
                <a:spLocks noChangeArrowheads="1"/>
              </p:cNvSpPr>
              <p:nvPr/>
            </p:nvSpPr>
            <p:spPr bwMode="auto">
              <a:xfrm>
                <a:off x="7709555" y="3846596"/>
                <a:ext cx="93181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cxnSp>
          <p:nvCxnSpPr>
            <p:cNvPr id="218" name="직선 연결선 217"/>
            <p:cNvCxnSpPr/>
            <p:nvPr/>
          </p:nvCxnSpPr>
          <p:spPr>
            <a:xfrm>
              <a:off x="7151553" y="4093523"/>
              <a:ext cx="124273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0" name="그룹 219"/>
          <p:cNvGrpSpPr/>
          <p:nvPr/>
        </p:nvGrpSpPr>
        <p:grpSpPr>
          <a:xfrm>
            <a:off x="7112739" y="4106751"/>
            <a:ext cx="1539787" cy="526131"/>
            <a:chOff x="7092158" y="3586246"/>
            <a:chExt cx="1539787" cy="526131"/>
          </a:xfrm>
        </p:grpSpPr>
        <p:grpSp>
          <p:nvGrpSpPr>
            <p:cNvPr id="221" name="그룹 220"/>
            <p:cNvGrpSpPr/>
            <p:nvPr/>
          </p:nvGrpSpPr>
          <p:grpSpPr>
            <a:xfrm>
              <a:off x="7092158" y="3586246"/>
              <a:ext cx="1539787" cy="526131"/>
              <a:chOff x="7101585" y="3640183"/>
              <a:chExt cx="1539787" cy="526131"/>
            </a:xfrm>
          </p:grpSpPr>
          <p:sp>
            <p:nvSpPr>
              <p:cNvPr id="223" name="직사각형 330"/>
              <p:cNvSpPr>
                <a:spLocks noChangeArrowheads="1"/>
              </p:cNvSpPr>
              <p:nvPr/>
            </p:nvSpPr>
            <p:spPr bwMode="auto">
              <a:xfrm>
                <a:off x="7705429" y="3640183"/>
                <a:ext cx="81127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미신고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00</a:t>
                </a:r>
              </a:p>
            </p:txBody>
          </p:sp>
          <p:sp>
            <p:nvSpPr>
              <p:cNvPr id="224" name="타원 223"/>
              <p:cNvSpPr/>
              <p:nvPr/>
            </p:nvSpPr>
            <p:spPr>
              <a:xfrm>
                <a:off x="7117742" y="3772115"/>
                <a:ext cx="64837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0</a:t>
                </a:r>
                <a:endParaRPr lang="en-US" altLang="ko-KR" sz="16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225" name="직사각형 330"/>
              <p:cNvSpPr>
                <a:spLocks noChangeArrowheads="1"/>
              </p:cNvSpPr>
              <p:nvPr/>
            </p:nvSpPr>
            <p:spPr bwMode="auto">
              <a:xfrm>
                <a:off x="7101585" y="3651300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해외어획물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26" name="직사각형 330"/>
              <p:cNvSpPr>
                <a:spLocks noChangeArrowheads="1"/>
              </p:cNvSpPr>
              <p:nvPr/>
            </p:nvSpPr>
            <p:spPr bwMode="auto">
              <a:xfrm>
                <a:off x="7709555" y="3846596"/>
                <a:ext cx="93181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cxnSp>
          <p:nvCxnSpPr>
            <p:cNvPr id="222" name="직선 연결선 221"/>
            <p:cNvCxnSpPr/>
            <p:nvPr/>
          </p:nvCxnSpPr>
          <p:spPr>
            <a:xfrm>
              <a:off x="7130972" y="4093523"/>
              <a:ext cx="1263316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8" name="그룹 227"/>
          <p:cNvGrpSpPr/>
          <p:nvPr/>
        </p:nvGrpSpPr>
        <p:grpSpPr>
          <a:xfrm>
            <a:off x="7135396" y="4632882"/>
            <a:ext cx="1539787" cy="526131"/>
            <a:chOff x="7101585" y="3640183"/>
            <a:chExt cx="1539787" cy="526131"/>
          </a:xfrm>
        </p:grpSpPr>
        <p:sp>
          <p:nvSpPr>
            <p:cNvPr id="230" name="직사각형 330"/>
            <p:cNvSpPr>
              <a:spLocks noChangeArrowheads="1"/>
            </p:cNvSpPr>
            <p:nvPr/>
          </p:nvSpPr>
          <p:spPr bwMode="auto">
            <a:xfrm>
              <a:off x="7705429" y="3640183"/>
              <a:ext cx="811272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  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0</a:t>
              </a:r>
            </a:p>
          </p:txBody>
        </p:sp>
        <p:sp>
          <p:nvSpPr>
            <p:cNvPr id="231" name="타원 230"/>
            <p:cNvSpPr/>
            <p:nvPr/>
          </p:nvSpPr>
          <p:spPr>
            <a:xfrm>
              <a:off x="7117742" y="3772115"/>
              <a:ext cx="648376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 smtClean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</a:t>
              </a:r>
              <a:endParaRPr lang="en-US" altLang="ko-KR" sz="1600" b="1" dirty="0">
                <a:solidFill>
                  <a:srgbClr val="00A1FA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232" name="직사각형 330"/>
            <p:cNvSpPr>
              <a:spLocks noChangeArrowheads="1"/>
            </p:cNvSpPr>
            <p:nvPr/>
          </p:nvSpPr>
          <p:spPr bwMode="auto">
            <a:xfrm>
              <a:off x="7101585" y="3651300"/>
              <a:ext cx="131155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항만운송</a:t>
              </a:r>
              <a:endParaRPr lang="en-US" altLang="ko-KR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33" name="직사각형 330"/>
            <p:cNvSpPr>
              <a:spLocks noChangeArrowheads="1"/>
            </p:cNvSpPr>
            <p:nvPr/>
          </p:nvSpPr>
          <p:spPr bwMode="auto">
            <a:xfrm>
              <a:off x="7709555" y="3846596"/>
              <a:ext cx="93181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처리 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1</a:t>
              </a:r>
            </a:p>
          </p:txBody>
        </p:sp>
      </p:grpSp>
      <p:cxnSp>
        <p:nvCxnSpPr>
          <p:cNvPr id="237" name="직선 연결선 236"/>
          <p:cNvCxnSpPr/>
          <p:nvPr/>
        </p:nvCxnSpPr>
        <p:spPr>
          <a:xfrm>
            <a:off x="4456367" y="2784921"/>
            <a:ext cx="0" cy="5248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직사각형 330"/>
          <p:cNvSpPr>
            <a:spLocks noChangeArrowheads="1"/>
          </p:cNvSpPr>
          <p:nvPr/>
        </p:nvSpPr>
        <p:spPr bwMode="auto">
          <a:xfrm>
            <a:off x="4617026" y="5674066"/>
            <a:ext cx="1259276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2015/12/15 21:35</a:t>
            </a:r>
          </a:p>
        </p:txBody>
      </p:sp>
      <p:graphicFrame>
        <p:nvGraphicFramePr>
          <p:cNvPr id="269" name="표 2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1345540"/>
              </p:ext>
            </p:extLst>
          </p:nvPr>
        </p:nvGraphicFramePr>
        <p:xfrm>
          <a:off x="2675994" y="5745197"/>
          <a:ext cx="1695752" cy="8453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7640"/>
                <a:gridCol w="1008112"/>
              </a:tblGrid>
              <a:tr h="169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선박명</a:t>
                      </a:r>
                      <a:endParaRPr lang="ko-KR" altLang="en-US" sz="8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u="non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해양해운호</a:t>
                      </a:r>
                      <a:endParaRPr lang="ko-KR" altLang="en-US" sz="800" b="0" u="none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0" marR="3600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9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호출부호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u="non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PMIS</a:t>
                      </a:r>
                      <a:endParaRPr lang="ko-KR" altLang="en-US" sz="800" b="0" u="none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0" marR="3600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9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국적</a:t>
                      </a:r>
                      <a:endParaRPr lang="ko-KR" altLang="en-US" sz="8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u="non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[KR]</a:t>
                      </a:r>
                      <a:r>
                        <a:rPr lang="ko-KR" altLang="en-US" sz="800" b="0" u="non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대한민국</a:t>
                      </a:r>
                      <a:endParaRPr lang="ko-KR" altLang="en-US" sz="800" b="0" u="none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0" marR="3600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9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도착예정시간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404040"/>
                          </a:solidFill>
                          <a:latin typeface="돋움" pitchFamily="50" charset="-127"/>
                          <a:ea typeface="돋움" pitchFamily="50" charset="-127"/>
                        </a:rPr>
                        <a:t> 2015/12/15 21:35</a:t>
                      </a:r>
                    </a:p>
                  </a:txBody>
                  <a:tcPr marL="0" marR="3600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90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계선장소</a:t>
                      </a: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u="none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b="1" u="non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lang="en-US" altLang="ko-KR" sz="800" b="0" u="none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1</a:t>
                      </a:r>
                      <a:r>
                        <a:rPr lang="ko-KR" altLang="en-US" sz="800" kern="1200" dirty="0" smtClean="0">
                          <a:solidFill>
                            <a:srgbClr val="404040"/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부두 </a:t>
                      </a:r>
                      <a:r>
                        <a:rPr lang="en-US" altLang="ko-KR" sz="800" kern="1200" dirty="0" smtClean="0">
                          <a:solidFill>
                            <a:srgbClr val="404040"/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1</a:t>
                      </a:r>
                      <a:r>
                        <a:rPr lang="ko-KR" altLang="en-US" sz="800" kern="1200" dirty="0" err="1" smtClean="0">
                          <a:solidFill>
                            <a:srgbClr val="404040"/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선석</a:t>
                      </a:r>
                      <a:endParaRPr lang="ko-KR" altLang="en-US" sz="800" kern="1200" dirty="0" smtClean="0">
                        <a:solidFill>
                          <a:srgbClr val="404040"/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0" marR="36000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71" name="그룹 270"/>
          <p:cNvGrpSpPr/>
          <p:nvPr/>
        </p:nvGrpSpPr>
        <p:grpSpPr>
          <a:xfrm>
            <a:off x="4556811" y="5995422"/>
            <a:ext cx="1022438" cy="795701"/>
            <a:chOff x="7014229" y="3651300"/>
            <a:chExt cx="1022438" cy="795701"/>
          </a:xfrm>
        </p:grpSpPr>
        <p:sp>
          <p:nvSpPr>
            <p:cNvPr id="273" name="직사각형 330"/>
            <p:cNvSpPr>
              <a:spLocks noChangeArrowheads="1"/>
            </p:cNvSpPr>
            <p:nvPr/>
          </p:nvSpPr>
          <p:spPr bwMode="auto">
            <a:xfrm>
              <a:off x="7100724" y="4057536"/>
              <a:ext cx="81127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외항  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1,230</a:t>
              </a:r>
            </a:p>
          </p:txBody>
        </p:sp>
        <p:sp>
          <p:nvSpPr>
            <p:cNvPr id="274" name="타원 273"/>
            <p:cNvSpPr/>
            <p:nvPr/>
          </p:nvSpPr>
          <p:spPr>
            <a:xfrm>
              <a:off x="7014229" y="3780741"/>
              <a:ext cx="992889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1,460</a:t>
              </a:r>
              <a:endParaRPr lang="en-US" altLang="ko-KR" sz="16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275" name="직사각형 330"/>
            <p:cNvSpPr>
              <a:spLocks noChangeArrowheads="1"/>
            </p:cNvSpPr>
            <p:nvPr/>
          </p:nvSpPr>
          <p:spPr bwMode="auto">
            <a:xfrm>
              <a:off x="7101585" y="3651300"/>
              <a:ext cx="710713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접</a:t>
              </a:r>
              <a:r>
                <a:rPr lang="ko-KR" altLang="en-US" sz="800" b="1" dirty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안</a:t>
              </a:r>
              <a:endParaRPr lang="en-US" altLang="ko-KR" sz="800" b="1" dirty="0" smtClean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76" name="직사각형 330"/>
            <p:cNvSpPr>
              <a:spLocks noChangeArrowheads="1"/>
            </p:cNvSpPr>
            <p:nvPr/>
          </p:nvSpPr>
          <p:spPr bwMode="auto">
            <a:xfrm>
              <a:off x="7104850" y="4212193"/>
              <a:ext cx="93181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내항  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230</a:t>
              </a:r>
            </a:p>
          </p:txBody>
        </p:sp>
      </p:grpSp>
      <p:grpSp>
        <p:nvGrpSpPr>
          <p:cNvPr id="277" name="그룹 276"/>
          <p:cNvGrpSpPr/>
          <p:nvPr/>
        </p:nvGrpSpPr>
        <p:grpSpPr>
          <a:xfrm>
            <a:off x="5420200" y="6008465"/>
            <a:ext cx="1022438" cy="795701"/>
            <a:chOff x="7014229" y="3651300"/>
            <a:chExt cx="1022438" cy="795701"/>
          </a:xfrm>
        </p:grpSpPr>
        <p:sp>
          <p:nvSpPr>
            <p:cNvPr id="278" name="직사각형 330"/>
            <p:cNvSpPr>
              <a:spLocks noChangeArrowheads="1"/>
            </p:cNvSpPr>
            <p:nvPr/>
          </p:nvSpPr>
          <p:spPr bwMode="auto">
            <a:xfrm>
              <a:off x="7100724" y="4057536"/>
              <a:ext cx="81127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외항  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1,230</a:t>
              </a:r>
            </a:p>
          </p:txBody>
        </p:sp>
        <p:sp>
          <p:nvSpPr>
            <p:cNvPr id="279" name="타원 278"/>
            <p:cNvSpPr/>
            <p:nvPr/>
          </p:nvSpPr>
          <p:spPr>
            <a:xfrm>
              <a:off x="7014229" y="3780741"/>
              <a:ext cx="992889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1,460</a:t>
              </a:r>
              <a:endParaRPr lang="en-US" altLang="ko-KR" sz="16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280" name="직사각형 330"/>
            <p:cNvSpPr>
              <a:spLocks noChangeArrowheads="1"/>
            </p:cNvSpPr>
            <p:nvPr/>
          </p:nvSpPr>
          <p:spPr bwMode="auto">
            <a:xfrm>
              <a:off x="7101585" y="3651300"/>
              <a:ext cx="710713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정박</a:t>
              </a:r>
              <a:endParaRPr lang="en-US" altLang="ko-KR" sz="800" b="1" dirty="0" smtClean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81" name="직사각형 330"/>
            <p:cNvSpPr>
              <a:spLocks noChangeArrowheads="1"/>
            </p:cNvSpPr>
            <p:nvPr/>
          </p:nvSpPr>
          <p:spPr bwMode="auto">
            <a:xfrm>
              <a:off x="7104850" y="4212193"/>
              <a:ext cx="93181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내항   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230</a:t>
              </a:r>
            </a:p>
          </p:txBody>
        </p:sp>
      </p:grpSp>
      <p:grpSp>
        <p:nvGrpSpPr>
          <p:cNvPr id="358" name="그룹 357"/>
          <p:cNvGrpSpPr/>
          <p:nvPr/>
        </p:nvGrpSpPr>
        <p:grpSpPr>
          <a:xfrm>
            <a:off x="5775593" y="5430519"/>
            <a:ext cx="547570" cy="521707"/>
            <a:chOff x="5775592" y="5430519"/>
            <a:chExt cx="651087" cy="642477"/>
          </a:xfrm>
        </p:grpSpPr>
        <p:sp>
          <p:nvSpPr>
            <p:cNvPr id="285" name="타원 284"/>
            <p:cNvSpPr/>
            <p:nvPr/>
          </p:nvSpPr>
          <p:spPr>
            <a:xfrm>
              <a:off x="5775592" y="5430519"/>
              <a:ext cx="651087" cy="642477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pic>
          <p:nvPicPr>
            <p:cNvPr id="288" name="Picture 34" descr="F:\한화손해보험\소스\아이콘\png\64 px\27.png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brightnessContrast bright="-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3872" y="5554069"/>
              <a:ext cx="252379" cy="232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0" name="직사각형 330"/>
          <p:cNvSpPr>
            <a:spLocks noChangeArrowheads="1"/>
          </p:cNvSpPr>
          <p:nvPr/>
        </p:nvSpPr>
        <p:spPr bwMode="auto">
          <a:xfrm>
            <a:off x="5988307" y="3663136"/>
            <a:ext cx="811272" cy="23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응답여부조</a:t>
            </a:r>
            <a:r>
              <a:rPr lang="ko-KR" altLang="en-US" sz="800" b="1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회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521" y="3718371"/>
            <a:ext cx="1714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3" name="양쪽 모서리가 둥근 사각형 292"/>
          <p:cNvSpPr/>
          <p:nvPr/>
        </p:nvSpPr>
        <p:spPr>
          <a:xfrm rot="10800000">
            <a:off x="2509674" y="6667190"/>
            <a:ext cx="1960435" cy="303372"/>
          </a:xfrm>
          <a:prstGeom prst="round2SameRect">
            <a:avLst>
              <a:gd name="adj1" fmla="val 18841"/>
              <a:gd name="adj2" fmla="val 0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94" name="그룹 293"/>
          <p:cNvGrpSpPr/>
          <p:nvPr/>
        </p:nvGrpSpPr>
        <p:grpSpPr>
          <a:xfrm>
            <a:off x="2486466" y="6642422"/>
            <a:ext cx="960710" cy="355747"/>
            <a:chOff x="6552837" y="6592847"/>
            <a:chExt cx="960710" cy="355747"/>
          </a:xfrm>
        </p:grpSpPr>
        <p:sp>
          <p:nvSpPr>
            <p:cNvPr id="295" name="직사각형 330"/>
            <p:cNvSpPr>
              <a:spLocks noChangeArrowheads="1"/>
            </p:cNvSpPr>
            <p:nvPr/>
          </p:nvSpPr>
          <p:spPr bwMode="auto">
            <a:xfrm>
              <a:off x="6552837" y="6638005"/>
              <a:ext cx="943044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lnSpc>
                  <a:spcPts val="1300"/>
                </a:lnSpc>
              </a:pPr>
              <a:r>
                <a:rPr lang="en-US" altLang="ko-KR" sz="800" b="1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PMIS  </a:t>
              </a:r>
              <a:r>
                <a:rPr lang="en-US" altLang="ko-KR" sz="800" b="1" dirty="0" smtClean="0">
                  <a:solidFill>
                    <a:schemeClr val="bg1"/>
                  </a:solidFill>
                  <a:latin typeface="맑은 고딕"/>
                  <a:ea typeface="맑은 고딕"/>
                </a:rPr>
                <a:t>▼</a:t>
              </a:r>
              <a:endParaRPr lang="en-US" altLang="ko-KR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96" name="직사각형 330"/>
            <p:cNvSpPr>
              <a:spLocks noChangeArrowheads="1"/>
            </p:cNvSpPr>
            <p:nvPr/>
          </p:nvSpPr>
          <p:spPr bwMode="auto">
            <a:xfrm rot="16200000">
              <a:off x="7216089" y="6651137"/>
              <a:ext cx="355747" cy="239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lnSpc>
                  <a:spcPts val="1300"/>
                </a:lnSpc>
              </a:pPr>
              <a:endParaRPr lang="en-US" altLang="ko-KR" sz="10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297" name="직선 연결선 296"/>
          <p:cNvCxnSpPr/>
          <p:nvPr/>
        </p:nvCxnSpPr>
        <p:spPr>
          <a:xfrm>
            <a:off x="3295393" y="6648975"/>
            <a:ext cx="0" cy="30337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직사각형 330"/>
          <p:cNvSpPr>
            <a:spLocks noChangeArrowheads="1"/>
          </p:cNvSpPr>
          <p:nvPr/>
        </p:nvSpPr>
        <p:spPr bwMode="auto">
          <a:xfrm>
            <a:off x="3288998" y="6684385"/>
            <a:ext cx="886591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en-US" altLang="ko-KR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2015-001</a:t>
            </a:r>
          </a:p>
        </p:txBody>
      </p:sp>
      <p:grpSp>
        <p:nvGrpSpPr>
          <p:cNvPr id="306" name="그룹 305"/>
          <p:cNvGrpSpPr/>
          <p:nvPr/>
        </p:nvGrpSpPr>
        <p:grpSpPr>
          <a:xfrm>
            <a:off x="5649658" y="1354076"/>
            <a:ext cx="2046344" cy="224353"/>
            <a:chOff x="6719390" y="6334142"/>
            <a:chExt cx="2046344" cy="224353"/>
          </a:xfrm>
        </p:grpSpPr>
        <p:sp>
          <p:nvSpPr>
            <p:cNvPr id="307" name="모서리가 둥근 직사각형 306"/>
            <p:cNvSpPr/>
            <p:nvPr/>
          </p:nvSpPr>
          <p:spPr bwMode="auto">
            <a:xfrm>
              <a:off x="6719390" y="6334142"/>
              <a:ext cx="1024699" cy="222173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  <a:alpha val="89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돋움" panose="020B0600000101010101" pitchFamily="50" charset="-127"/>
                  <a:ea typeface="돋움" panose="020B0600000101010101" pitchFamily="50" charset="-127"/>
                </a:rPr>
                <a:t>관심선박 </a:t>
              </a:r>
              <a:r>
                <a:rPr lang="ko-KR" altLang="en-US" sz="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/>
                  <a:ea typeface="맑은 고딕"/>
                </a:rPr>
                <a:t>▼</a:t>
              </a:r>
              <a:endParaRPr lang="en-US" altLang="ko-KR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08" name="모서리가 둥근 직사각형 307"/>
            <p:cNvSpPr/>
            <p:nvPr/>
          </p:nvSpPr>
          <p:spPr bwMode="auto">
            <a:xfrm>
              <a:off x="7777890" y="6338675"/>
              <a:ext cx="987844" cy="21982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  <a:alpha val="89000"/>
              </a:schemeClr>
            </a:solidFill>
            <a:ln w="317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ko-KR" altLang="en-US" sz="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돋움" panose="020B0600000101010101" pitchFamily="50" charset="-127"/>
                  <a:ea typeface="돋움" panose="020B0600000101010101" pitchFamily="50" charset="-127"/>
                </a:rPr>
                <a:t>호출부호</a:t>
              </a:r>
              <a:endParaRPr lang="en-US" altLang="ko-KR" sz="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310" name="모서리가 둥근 직사각형 309"/>
          <p:cNvSpPr/>
          <p:nvPr/>
        </p:nvSpPr>
        <p:spPr bwMode="auto">
          <a:xfrm>
            <a:off x="3507229" y="1368181"/>
            <a:ext cx="1024699" cy="2221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89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청</a:t>
            </a: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항만</a:t>
            </a: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코드 </a:t>
            </a:r>
            <a:r>
              <a:rPr lang="ko-KR" altLang="en-US" sz="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▼</a:t>
            </a:r>
            <a:endParaRPr lang="en-US" altLang="ko-K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11" name="모서리가 둥근 직사각형 310"/>
          <p:cNvSpPr/>
          <p:nvPr/>
        </p:nvSpPr>
        <p:spPr bwMode="auto">
          <a:xfrm>
            <a:off x="4572680" y="1356256"/>
            <a:ext cx="1024699" cy="2221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89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업체코드  </a:t>
            </a:r>
            <a:r>
              <a:rPr lang="ko-KR" altLang="en-US" sz="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▼</a:t>
            </a:r>
            <a:endParaRPr lang="en-US" altLang="ko-K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15" name="TextBox 314"/>
          <p:cNvSpPr txBox="1"/>
          <p:nvPr/>
        </p:nvSpPr>
        <p:spPr>
          <a:xfrm>
            <a:off x="2957988" y="1394059"/>
            <a:ext cx="814676" cy="33136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100" spc="-100" dirty="0" err="1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대시보드</a:t>
            </a:r>
            <a:endParaRPr lang="en-US" altLang="ko-KR" sz="1100" spc="-100" dirty="0">
              <a:solidFill>
                <a:schemeClr val="bg1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316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414" y="1344542"/>
            <a:ext cx="283544" cy="24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" name="모서리가 둥근 직사각형 316"/>
          <p:cNvSpPr/>
          <p:nvPr/>
        </p:nvSpPr>
        <p:spPr bwMode="auto">
          <a:xfrm>
            <a:off x="7778191" y="1353295"/>
            <a:ext cx="486708" cy="2221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89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검색</a:t>
            </a:r>
            <a:endParaRPr lang="en-US" altLang="ko-K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18" name="모서리가 둥근 직사각형 317"/>
          <p:cNvSpPr/>
          <p:nvPr/>
        </p:nvSpPr>
        <p:spPr>
          <a:xfrm>
            <a:off x="6565536" y="5267985"/>
            <a:ext cx="1945067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304" name="Picture 4"/>
          <p:cNvPicPr>
            <a:picLocks noChangeAspect="1" noChangeArrowheads="1"/>
          </p:cNvPicPr>
          <p:nvPr/>
        </p:nvPicPr>
        <p:blipFill rotWithShape="1">
          <a:blip r:embed="rId9" cstate="print">
            <a:grayscl/>
          </a:blip>
          <a:srcRect r="1974" b="55695"/>
          <a:stretch/>
        </p:blipFill>
        <p:spPr bwMode="auto">
          <a:xfrm>
            <a:off x="6576776" y="5803588"/>
            <a:ext cx="1937862" cy="814027"/>
          </a:xfrm>
          <a:prstGeom prst="roundRect">
            <a:avLst>
              <a:gd name="adj" fmla="val 1869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93" name="직사각형 330"/>
          <p:cNvSpPr>
            <a:spLocks noChangeArrowheads="1"/>
          </p:cNvSpPr>
          <p:nvPr/>
        </p:nvSpPr>
        <p:spPr bwMode="auto">
          <a:xfrm>
            <a:off x="6562211" y="5366757"/>
            <a:ext cx="19829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관심선박</a:t>
            </a:r>
          </a:p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위치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pic>
        <p:nvPicPr>
          <p:cNvPr id="255" name="Picture 34" descr="F:\한화손해보험\소스\아이콘\png\64 px\27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542" y="5933514"/>
            <a:ext cx="444503" cy="4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" name="모서리가 둥근 직사각형 300"/>
          <p:cNvSpPr/>
          <p:nvPr/>
        </p:nvSpPr>
        <p:spPr bwMode="auto">
          <a:xfrm>
            <a:off x="7562884" y="5416634"/>
            <a:ext cx="861412" cy="2221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89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호</a:t>
            </a:r>
            <a:r>
              <a:rPr lang="ko-KR" altLang="en-US" sz="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출</a:t>
            </a:r>
            <a:r>
              <a:rPr lang="ko-KR" altLang="en-US" sz="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부호 </a:t>
            </a:r>
            <a:r>
              <a:rPr lang="ko-KR" altLang="en-US" sz="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▼</a:t>
            </a:r>
            <a:endParaRPr lang="en-US" altLang="ko-K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47" name="양쪽 모서리가 둥근 사각형 246"/>
          <p:cNvSpPr/>
          <p:nvPr/>
        </p:nvSpPr>
        <p:spPr>
          <a:xfrm rot="10800000">
            <a:off x="6567419" y="6617615"/>
            <a:ext cx="1960435" cy="303372"/>
          </a:xfrm>
          <a:prstGeom prst="round2SameRect">
            <a:avLst>
              <a:gd name="adj1" fmla="val 18841"/>
              <a:gd name="adj2" fmla="val 0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56" name="직선 연결선 255"/>
          <p:cNvCxnSpPr/>
          <p:nvPr/>
        </p:nvCxnSpPr>
        <p:spPr>
          <a:xfrm>
            <a:off x="7591666" y="6617615"/>
            <a:ext cx="0" cy="30337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직사각형 330"/>
          <p:cNvSpPr>
            <a:spLocks noChangeArrowheads="1"/>
          </p:cNvSpPr>
          <p:nvPr/>
        </p:nvSpPr>
        <p:spPr bwMode="auto">
          <a:xfrm>
            <a:off x="6621182" y="6628254"/>
            <a:ext cx="1011631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관심선박등록</a:t>
            </a:r>
            <a:endParaRPr lang="en-US" altLang="ko-KR" sz="800" b="1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19" name="직사각형 330"/>
          <p:cNvSpPr>
            <a:spLocks noChangeArrowheads="1"/>
          </p:cNvSpPr>
          <p:nvPr/>
        </p:nvSpPr>
        <p:spPr bwMode="auto">
          <a:xfrm>
            <a:off x="7561027" y="6631547"/>
            <a:ext cx="739242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지도확대</a:t>
            </a:r>
            <a:endParaRPr lang="en-US" altLang="ko-KR" sz="800" b="1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300" name="Picture 2" descr="F:\한화손해보험\소스\아이콘\images\Iconset-(2)_173.png"/>
          <p:cNvPicPr>
            <a:picLocks noChangeAspect="1" noChangeArrowheads="1"/>
          </p:cNvPicPr>
          <p:nvPr/>
        </p:nvPicPr>
        <p:blipFill>
          <a:blip r:embed="rId10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994" y="6625088"/>
            <a:ext cx="410126" cy="33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" name="Picture 3" descr="C:\Users\injeinc\Documents\Downloads\icon.png"/>
          <p:cNvPicPr>
            <a:picLocks noChangeAspect="1" noChangeArrowheads="1"/>
          </p:cNvPicPr>
          <p:nvPr/>
        </p:nvPicPr>
        <p:blipFill>
          <a:blip r:embed="rId11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712" y="1350474"/>
            <a:ext cx="332127" cy="269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1" name="그룹 320"/>
          <p:cNvGrpSpPr/>
          <p:nvPr/>
        </p:nvGrpSpPr>
        <p:grpSpPr>
          <a:xfrm>
            <a:off x="6820859" y="2409616"/>
            <a:ext cx="1525765" cy="865395"/>
            <a:chOff x="6573488" y="5027828"/>
            <a:chExt cx="1701744" cy="1099500"/>
          </a:xfrm>
        </p:grpSpPr>
        <p:grpSp>
          <p:nvGrpSpPr>
            <p:cNvPr id="322" name="그룹 321"/>
            <p:cNvGrpSpPr/>
            <p:nvPr/>
          </p:nvGrpSpPr>
          <p:grpSpPr>
            <a:xfrm>
              <a:off x="6573488" y="5992182"/>
              <a:ext cx="1595069" cy="135146"/>
              <a:chOff x="5473712" y="4543178"/>
              <a:chExt cx="2577346" cy="256802"/>
            </a:xfrm>
          </p:grpSpPr>
          <p:pic>
            <p:nvPicPr>
              <p:cNvPr id="336" name="Picture 74"/>
              <p:cNvPicPr>
                <a:picLocks noChangeAspect="1" noChangeArrowheads="1"/>
              </p:cNvPicPr>
              <p:nvPr/>
            </p:nvPicPr>
            <p:blipFill>
              <a:blip r:embed="rId13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73712" y="4543178"/>
                <a:ext cx="847725" cy="2476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7" name="Picture 75"/>
              <p:cNvPicPr>
                <a:picLocks noChangeAspect="1" noChangeArrowheads="1"/>
              </p:cNvPicPr>
              <p:nvPr/>
            </p:nvPicPr>
            <p:blipFill>
              <a:blip r:embed="rId14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97419" y="4561855"/>
                <a:ext cx="876300" cy="238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38" name="Picture 76"/>
              <p:cNvPicPr>
                <a:picLocks noChangeAspect="1" noChangeArrowheads="1"/>
              </p:cNvPicPr>
              <p:nvPr/>
            </p:nvPicPr>
            <p:blipFill>
              <a:blip r:embed="rId15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93808" y="4580905"/>
                <a:ext cx="857250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23" name="Picture 77"/>
            <p:cNvPicPr>
              <a:picLocks noChangeAspect="1" noChangeArrowheads="1"/>
            </p:cNvPicPr>
            <p:nvPr/>
          </p:nvPicPr>
          <p:blipFill>
            <a:blip r:embed="rId1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1807" y="5190985"/>
              <a:ext cx="1614710" cy="680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4" name="사각형 설명선 323"/>
            <p:cNvSpPr/>
            <p:nvPr/>
          </p:nvSpPr>
          <p:spPr bwMode="auto">
            <a:xfrm>
              <a:off x="7114738" y="5062981"/>
              <a:ext cx="860742" cy="208340"/>
            </a:xfrm>
            <a:prstGeom prst="wedgeRectCallout">
              <a:avLst>
                <a:gd name="adj1" fmla="val 61971"/>
                <a:gd name="adj2" fmla="val 50433"/>
              </a:avLst>
            </a:prstGeom>
            <a:noFill/>
            <a:ln w="19050" cap="flat" cmpd="sng" algn="ctr">
              <a:solidFill>
                <a:srgbClr val="F16B2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25" name="직사각형 330"/>
            <p:cNvSpPr>
              <a:spLocks noChangeArrowheads="1"/>
            </p:cNvSpPr>
            <p:nvPr/>
          </p:nvSpPr>
          <p:spPr bwMode="auto">
            <a:xfrm>
              <a:off x="7066847" y="5027828"/>
              <a:ext cx="1208385" cy="273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/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2015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년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:2,245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척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cxnSp>
          <p:nvCxnSpPr>
            <p:cNvPr id="326" name="직선 연결선 325"/>
            <p:cNvCxnSpPr/>
            <p:nvPr/>
          </p:nvCxnSpPr>
          <p:spPr bwMode="auto">
            <a:xfrm flipV="1">
              <a:off x="6813144" y="5227883"/>
              <a:ext cx="253703" cy="334004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7" name="직선 연결선 326"/>
            <p:cNvCxnSpPr/>
            <p:nvPr/>
          </p:nvCxnSpPr>
          <p:spPr bwMode="auto">
            <a:xfrm>
              <a:off x="7066847" y="5227883"/>
              <a:ext cx="258834" cy="334004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8" name="직선 연결선 327"/>
            <p:cNvCxnSpPr/>
            <p:nvPr/>
          </p:nvCxnSpPr>
          <p:spPr bwMode="auto">
            <a:xfrm flipV="1">
              <a:off x="7340132" y="5370748"/>
              <a:ext cx="543586" cy="183976"/>
            </a:xfrm>
            <a:prstGeom prst="lin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0" name="타원 329"/>
            <p:cNvSpPr/>
            <p:nvPr/>
          </p:nvSpPr>
          <p:spPr bwMode="auto">
            <a:xfrm>
              <a:off x="6758057" y="5538556"/>
              <a:ext cx="95782" cy="9765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31" name="타원 330"/>
            <p:cNvSpPr/>
            <p:nvPr/>
          </p:nvSpPr>
          <p:spPr bwMode="auto">
            <a:xfrm>
              <a:off x="7018956" y="5173670"/>
              <a:ext cx="95782" cy="9765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32" name="타원 331"/>
            <p:cNvSpPr/>
            <p:nvPr/>
          </p:nvSpPr>
          <p:spPr bwMode="auto">
            <a:xfrm>
              <a:off x="7317730" y="5520131"/>
              <a:ext cx="95782" cy="9765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333" name="타원 332"/>
            <p:cNvSpPr/>
            <p:nvPr/>
          </p:nvSpPr>
          <p:spPr bwMode="auto">
            <a:xfrm>
              <a:off x="7827450" y="5334731"/>
              <a:ext cx="95782" cy="9765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339" name="직사각형 330"/>
          <p:cNvSpPr>
            <a:spLocks noChangeArrowheads="1"/>
          </p:cNvSpPr>
          <p:nvPr/>
        </p:nvSpPr>
        <p:spPr bwMode="auto">
          <a:xfrm>
            <a:off x="6674649" y="1901100"/>
            <a:ext cx="19829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화물처리실적통계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sp>
        <p:nvSpPr>
          <p:cNvPr id="340" name="직사각형 330"/>
          <p:cNvSpPr>
            <a:spLocks noChangeArrowheads="1"/>
          </p:cNvSpPr>
          <p:nvPr/>
        </p:nvSpPr>
        <p:spPr bwMode="auto">
          <a:xfrm>
            <a:off x="6698456" y="2120895"/>
            <a:ext cx="1190454" cy="23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전년대비증감비교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41" name="Rectangle 118"/>
          <p:cNvSpPr>
            <a:spLocks noChangeArrowheads="1"/>
          </p:cNvSpPr>
          <p:nvPr/>
        </p:nvSpPr>
        <p:spPr bwMode="auto">
          <a:xfrm rot="16200000">
            <a:off x="4081960" y="6719509"/>
            <a:ext cx="157891" cy="15348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043056">
              <a:lnSpc>
                <a:spcPts val="1300"/>
              </a:lnSpc>
            </a:pPr>
            <a:r>
              <a: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&lt;</a:t>
            </a:r>
          </a:p>
        </p:txBody>
      </p:sp>
      <p:sp>
        <p:nvSpPr>
          <p:cNvPr id="342" name="Rectangle 118"/>
          <p:cNvSpPr>
            <a:spLocks noChangeArrowheads="1"/>
          </p:cNvSpPr>
          <p:nvPr/>
        </p:nvSpPr>
        <p:spPr bwMode="auto">
          <a:xfrm rot="16200000">
            <a:off x="4261038" y="6710882"/>
            <a:ext cx="157889" cy="15348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1043056">
              <a:lnSpc>
                <a:spcPts val="1300"/>
              </a:lnSpc>
            </a:pPr>
            <a:r>
              <a: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grpSp>
        <p:nvGrpSpPr>
          <p:cNvPr id="344" name="그룹 343"/>
          <p:cNvGrpSpPr/>
          <p:nvPr/>
        </p:nvGrpSpPr>
        <p:grpSpPr>
          <a:xfrm>
            <a:off x="8943975" y="1312700"/>
            <a:ext cx="246208" cy="5630730"/>
            <a:chOff x="8985250" y="2737636"/>
            <a:chExt cx="462809" cy="3560591"/>
          </a:xfrm>
        </p:grpSpPr>
        <p:grpSp>
          <p:nvGrpSpPr>
            <p:cNvPr id="345" name="그룹 344"/>
            <p:cNvGrpSpPr/>
            <p:nvPr/>
          </p:nvGrpSpPr>
          <p:grpSpPr>
            <a:xfrm>
              <a:off x="8985250" y="2737636"/>
              <a:ext cx="462809" cy="3555330"/>
              <a:chOff x="85582" y="1749583"/>
              <a:chExt cx="2644222" cy="3555330"/>
            </a:xfrm>
          </p:grpSpPr>
          <p:cxnSp>
            <p:nvCxnSpPr>
              <p:cNvPr id="347" name="직선 연결선 346"/>
              <p:cNvCxnSpPr/>
              <p:nvPr/>
            </p:nvCxnSpPr>
            <p:spPr>
              <a:xfrm flipH="1">
                <a:off x="85582" y="422086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직선 연결선 347"/>
              <p:cNvCxnSpPr/>
              <p:nvPr/>
            </p:nvCxnSpPr>
            <p:spPr>
              <a:xfrm flipH="1">
                <a:off x="85582" y="174958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직선 연결선 348"/>
              <p:cNvCxnSpPr/>
              <p:nvPr/>
            </p:nvCxnSpPr>
            <p:spPr>
              <a:xfrm flipH="1">
                <a:off x="85582" y="1989686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직선 연결선 350"/>
              <p:cNvCxnSpPr/>
              <p:nvPr/>
            </p:nvCxnSpPr>
            <p:spPr>
              <a:xfrm flipH="1">
                <a:off x="85582" y="530491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46" name="직선 연결선 345"/>
            <p:cNvCxnSpPr/>
            <p:nvPr/>
          </p:nvCxnSpPr>
          <p:spPr>
            <a:xfrm>
              <a:off x="9216655" y="2745269"/>
              <a:ext cx="0" cy="355295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2" name="타원 351"/>
          <p:cNvSpPr/>
          <p:nvPr/>
        </p:nvSpPr>
        <p:spPr>
          <a:xfrm>
            <a:off x="9153220" y="2438930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2</a:t>
            </a:r>
            <a:endParaRPr lang="ko-KR" altLang="en-US" sz="900" dirty="0"/>
          </a:p>
        </p:txBody>
      </p:sp>
      <p:sp>
        <p:nvSpPr>
          <p:cNvPr id="353" name="직사각형 330"/>
          <p:cNvSpPr>
            <a:spLocks noChangeArrowheads="1"/>
          </p:cNvSpPr>
          <p:nvPr/>
        </p:nvSpPr>
        <p:spPr bwMode="auto">
          <a:xfrm>
            <a:off x="9324795" y="2402321"/>
            <a:ext cx="1494513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업체별 </a:t>
            </a:r>
            <a:endParaRPr lang="en-US" altLang="ko-KR" sz="800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b="1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입출항신고통계 </a:t>
            </a:r>
            <a:endParaRPr lang="en-US" altLang="ko-KR" sz="800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업체코드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+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호출부호 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업무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err="1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관항청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항만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전체업체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cxnSp>
        <p:nvCxnSpPr>
          <p:cNvPr id="354" name="직선 연결선 353"/>
          <p:cNvCxnSpPr/>
          <p:nvPr/>
        </p:nvCxnSpPr>
        <p:spPr>
          <a:xfrm flipH="1">
            <a:off x="8943975" y="3511245"/>
            <a:ext cx="24620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6" name="타원 355"/>
          <p:cNvSpPr/>
          <p:nvPr/>
        </p:nvSpPr>
        <p:spPr>
          <a:xfrm>
            <a:off x="9135967" y="1387083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1</a:t>
            </a:r>
            <a:endParaRPr lang="ko-KR" altLang="en-US" sz="900" dirty="0"/>
          </a:p>
        </p:txBody>
      </p:sp>
      <p:sp>
        <p:nvSpPr>
          <p:cNvPr id="357" name="직사각형 330"/>
          <p:cNvSpPr>
            <a:spLocks noChangeArrowheads="1"/>
          </p:cNvSpPr>
          <p:nvPr/>
        </p:nvSpPr>
        <p:spPr bwMode="auto">
          <a:xfrm>
            <a:off x="9307542" y="1350474"/>
            <a:ext cx="1250781" cy="759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대쉬보드</a:t>
            </a: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기본설정 </a:t>
            </a:r>
            <a: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: </a:t>
            </a:r>
            <a:b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소속항</a:t>
            </a:r>
            <a: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사업항만코드</a:t>
            </a:r>
            <a: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해양수산부</a:t>
            </a:r>
            <a: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유관기관</a:t>
            </a:r>
            <a: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소속항선택가능</a:t>
            </a:r>
            <a:r>
              <a:rPr lang="en-US" altLang="ko-KR" sz="8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)</a:t>
            </a:r>
            <a:endParaRPr lang="en-US" altLang="ko-KR" sz="8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59" name="직사각형 330"/>
          <p:cNvSpPr>
            <a:spLocks noChangeArrowheads="1"/>
          </p:cNvSpPr>
          <p:nvPr/>
        </p:nvSpPr>
        <p:spPr bwMode="auto">
          <a:xfrm>
            <a:off x="1020453" y="2206990"/>
            <a:ext cx="114085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정보변경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박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60" name="타원 359"/>
          <p:cNvSpPr/>
          <p:nvPr/>
        </p:nvSpPr>
        <p:spPr>
          <a:xfrm>
            <a:off x="9150737" y="4251330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3</a:t>
            </a:r>
            <a:endParaRPr lang="ko-KR" altLang="en-US" sz="900" dirty="0"/>
          </a:p>
        </p:txBody>
      </p:sp>
      <p:sp>
        <p:nvSpPr>
          <p:cNvPr id="361" name="직사각형 330"/>
          <p:cNvSpPr>
            <a:spLocks noChangeArrowheads="1"/>
          </p:cNvSpPr>
          <p:nvPr/>
        </p:nvSpPr>
        <p:spPr bwMode="auto">
          <a:xfrm>
            <a:off x="9322312" y="4214721"/>
            <a:ext cx="1250781" cy="92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PORT-MIS</a:t>
            </a: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신고현황</a:t>
            </a:r>
            <a:endParaRPr lang="en-US" altLang="ko-KR" sz="800" b="1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업체신고정보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관항청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항만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전체업체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62" name="타원 361"/>
          <p:cNvSpPr/>
          <p:nvPr/>
        </p:nvSpPr>
        <p:spPr>
          <a:xfrm>
            <a:off x="9165999" y="5835829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3</a:t>
            </a:r>
            <a:endParaRPr lang="ko-KR" altLang="en-US" sz="900" dirty="0"/>
          </a:p>
        </p:txBody>
      </p:sp>
      <p:sp>
        <p:nvSpPr>
          <p:cNvPr id="363" name="직사각형 330"/>
          <p:cNvSpPr>
            <a:spLocks noChangeArrowheads="1"/>
          </p:cNvSpPr>
          <p:nvPr/>
        </p:nvSpPr>
        <p:spPr bwMode="auto">
          <a:xfrm>
            <a:off x="9337574" y="5799220"/>
            <a:ext cx="1481734" cy="142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관제현황</a:t>
            </a:r>
            <a:endParaRPr lang="en-US" altLang="ko-KR" sz="800" b="1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선박정보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업체코드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호출부호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재박선박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관할청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항만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지도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소속항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호출부호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*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관심선박등록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목록노출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지도비노출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*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 위치표출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65" name="직사각형 330"/>
          <p:cNvSpPr>
            <a:spLocks noChangeArrowheads="1"/>
          </p:cNvSpPr>
          <p:nvPr/>
        </p:nvSpPr>
        <p:spPr bwMode="auto">
          <a:xfrm>
            <a:off x="5790438" y="5669697"/>
            <a:ext cx="752041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en-US" altLang="ko-KR" sz="80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AIS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지도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885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22164" y="1181421"/>
            <a:ext cx="8237837" cy="551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6001" y="315011"/>
            <a:ext cx="6432970" cy="33239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en-US" altLang="ko-KR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000" spc="-100" dirty="0" smtClean="0">
                <a:latin typeface="-웹윤고딕140" pitchFamily="18" charset="-127"/>
                <a:ea typeface="-웹윤고딕140" pitchFamily="18" charset="-127"/>
              </a:rPr>
              <a:t>UI-PM-MT-001-05)</a:t>
            </a:r>
            <a:r>
              <a:rPr kumimoji="0" lang="ko-KR" altLang="en-US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–</a:t>
            </a:r>
            <a:r>
              <a:rPr kumimoji="0" lang="ko-KR" altLang="en-US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 업무 </a:t>
            </a:r>
            <a:r>
              <a:rPr kumimoji="0" lang="en-US" altLang="ko-KR" sz="200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(2/2)</a:t>
            </a:r>
            <a:endParaRPr kumimoji="0" lang="ko-KR" altLang="en-US" sz="2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70" name="직사각형 69"/>
          <p:cNvSpPr/>
          <p:nvPr/>
        </p:nvSpPr>
        <p:spPr bwMode="auto">
          <a:xfrm>
            <a:off x="522164" y="756295"/>
            <a:ext cx="8242300" cy="43436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이전화면</a:t>
            </a:r>
            <a:endParaRPr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2520536" y="1301809"/>
            <a:ext cx="5985800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0" name="직사각형 330"/>
          <p:cNvSpPr>
            <a:spLocks noChangeArrowheads="1"/>
          </p:cNvSpPr>
          <p:nvPr/>
        </p:nvSpPr>
        <p:spPr bwMode="auto">
          <a:xfrm>
            <a:off x="2658182" y="1479971"/>
            <a:ext cx="19829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사용료현황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grpSp>
        <p:nvGrpSpPr>
          <p:cNvPr id="73" name="그룹 72"/>
          <p:cNvGrpSpPr/>
          <p:nvPr/>
        </p:nvGrpSpPr>
        <p:grpSpPr>
          <a:xfrm>
            <a:off x="2519237" y="3045062"/>
            <a:ext cx="5988039" cy="1645093"/>
            <a:chOff x="3759820" y="3115886"/>
            <a:chExt cx="4604238" cy="1292486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3759820" y="3115886"/>
              <a:ext cx="4604238" cy="1292486"/>
            </a:xfrm>
            <a:prstGeom prst="roundRect">
              <a:avLst>
                <a:gd name="adj" fmla="val 2424"/>
              </a:avLst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" name="직사각형 330"/>
            <p:cNvSpPr>
              <a:spLocks noChangeArrowheads="1"/>
            </p:cNvSpPr>
            <p:nvPr/>
          </p:nvSpPr>
          <p:spPr bwMode="auto">
            <a:xfrm>
              <a:off x="3877330" y="3270002"/>
              <a:ext cx="1524663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컨테이너점검현황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89" name="그룹 88"/>
          <p:cNvGrpSpPr/>
          <p:nvPr/>
        </p:nvGrpSpPr>
        <p:grpSpPr>
          <a:xfrm>
            <a:off x="2511302" y="4798263"/>
            <a:ext cx="3945276" cy="1645093"/>
            <a:chOff x="3759821" y="3115886"/>
            <a:chExt cx="3033545" cy="1292486"/>
          </a:xfrm>
        </p:grpSpPr>
        <p:sp>
          <p:nvSpPr>
            <p:cNvPr id="100" name="모서리가 둥근 직사각형 99"/>
            <p:cNvSpPr/>
            <p:nvPr/>
          </p:nvSpPr>
          <p:spPr>
            <a:xfrm>
              <a:off x="3759821" y="3115886"/>
              <a:ext cx="3033545" cy="1292486"/>
            </a:xfrm>
            <a:prstGeom prst="roundRect">
              <a:avLst>
                <a:gd name="adj" fmla="val 2424"/>
              </a:avLst>
            </a:prstGeom>
            <a:solidFill>
              <a:schemeClr val="bg1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1" name="직사각형 330"/>
            <p:cNvSpPr>
              <a:spLocks noChangeArrowheads="1"/>
            </p:cNvSpPr>
            <p:nvPr/>
          </p:nvSpPr>
          <p:spPr bwMode="auto">
            <a:xfrm>
              <a:off x="3829600" y="3255004"/>
              <a:ext cx="1524663" cy="205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이용신청현황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sp>
        <p:nvSpPr>
          <p:cNvPr id="92" name="모서리가 둥근 직사각형 91"/>
          <p:cNvSpPr/>
          <p:nvPr/>
        </p:nvSpPr>
        <p:spPr>
          <a:xfrm>
            <a:off x="6569573" y="4799834"/>
            <a:ext cx="1945067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17236" y="767407"/>
            <a:ext cx="8227457" cy="6409247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grpSp>
        <p:nvGrpSpPr>
          <p:cNvPr id="139" name="그룹 138"/>
          <p:cNvGrpSpPr/>
          <p:nvPr/>
        </p:nvGrpSpPr>
        <p:grpSpPr>
          <a:xfrm>
            <a:off x="2835216" y="2220592"/>
            <a:ext cx="1457457" cy="641748"/>
            <a:chOff x="3139428" y="2055640"/>
            <a:chExt cx="1457457" cy="641748"/>
          </a:xfrm>
        </p:grpSpPr>
        <p:grpSp>
          <p:nvGrpSpPr>
            <p:cNvPr id="128" name="그룹 127"/>
            <p:cNvGrpSpPr/>
            <p:nvPr/>
          </p:nvGrpSpPr>
          <p:grpSpPr>
            <a:xfrm>
              <a:off x="3139428" y="2303189"/>
              <a:ext cx="877047" cy="394199"/>
              <a:chOff x="4475184" y="1834031"/>
              <a:chExt cx="877047" cy="394199"/>
            </a:xfrm>
          </p:grpSpPr>
          <p:sp>
            <p:nvSpPr>
              <p:cNvPr id="123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신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24" name="타원 123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26" name="타원 125"/>
            <p:cNvSpPr/>
            <p:nvPr/>
          </p:nvSpPr>
          <p:spPr>
            <a:xfrm>
              <a:off x="3481783" y="2055640"/>
              <a:ext cx="754913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ts val="1300"/>
                </a:lnSpc>
              </a:pPr>
              <a:r>
                <a:rPr lang="ko-KR" altLang="en-US" sz="800" b="1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고지발부</a:t>
              </a:r>
              <a:endParaRPr lang="en-US" altLang="ko-KR" sz="800" b="1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129" name="그룹 128"/>
            <p:cNvGrpSpPr/>
            <p:nvPr/>
          </p:nvGrpSpPr>
          <p:grpSpPr>
            <a:xfrm>
              <a:off x="3719838" y="2302852"/>
              <a:ext cx="877047" cy="394199"/>
              <a:chOff x="4475184" y="1834031"/>
              <a:chExt cx="877047" cy="394199"/>
            </a:xfrm>
          </p:grpSpPr>
          <p:sp>
            <p:nvSpPr>
              <p:cNvPr id="130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처리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31" name="타원 130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</p:grpSp>
      <p:grpSp>
        <p:nvGrpSpPr>
          <p:cNvPr id="140" name="그룹 139"/>
          <p:cNvGrpSpPr/>
          <p:nvPr/>
        </p:nvGrpSpPr>
        <p:grpSpPr>
          <a:xfrm>
            <a:off x="4796907" y="2219564"/>
            <a:ext cx="1457457" cy="635148"/>
            <a:chOff x="3139428" y="2062240"/>
            <a:chExt cx="1457457" cy="635148"/>
          </a:xfrm>
        </p:grpSpPr>
        <p:grpSp>
          <p:nvGrpSpPr>
            <p:cNvPr id="141" name="그룹 140"/>
            <p:cNvGrpSpPr/>
            <p:nvPr/>
          </p:nvGrpSpPr>
          <p:grpSpPr>
            <a:xfrm>
              <a:off x="3139428" y="2303189"/>
              <a:ext cx="877047" cy="394199"/>
              <a:chOff x="4475184" y="1834031"/>
              <a:chExt cx="877047" cy="394199"/>
            </a:xfrm>
          </p:grpSpPr>
          <p:sp>
            <p:nvSpPr>
              <p:cNvPr id="146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신청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47" name="타원 146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42" name="타원 141"/>
            <p:cNvSpPr/>
            <p:nvPr/>
          </p:nvSpPr>
          <p:spPr>
            <a:xfrm>
              <a:off x="3513308" y="2062240"/>
              <a:ext cx="707303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투자비보전</a:t>
              </a:r>
              <a:endParaRPr lang="en-US" altLang="ko-KR" sz="800" b="1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143" name="그룹 142"/>
            <p:cNvGrpSpPr/>
            <p:nvPr/>
          </p:nvGrpSpPr>
          <p:grpSpPr>
            <a:xfrm>
              <a:off x="3719838" y="2302852"/>
              <a:ext cx="877047" cy="394199"/>
              <a:chOff x="4475184" y="1834031"/>
              <a:chExt cx="877047" cy="394199"/>
            </a:xfrm>
          </p:grpSpPr>
          <p:sp>
            <p:nvSpPr>
              <p:cNvPr id="144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리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45" name="타원 144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</p:grpSp>
      <p:grpSp>
        <p:nvGrpSpPr>
          <p:cNvPr id="157" name="그룹 156"/>
          <p:cNvGrpSpPr/>
          <p:nvPr/>
        </p:nvGrpSpPr>
        <p:grpSpPr>
          <a:xfrm>
            <a:off x="4846024" y="1555843"/>
            <a:ext cx="1433932" cy="563258"/>
            <a:chOff x="4576020" y="2142767"/>
            <a:chExt cx="1433932" cy="563258"/>
          </a:xfrm>
        </p:grpSpPr>
        <p:sp>
          <p:nvSpPr>
            <p:cNvPr id="120" name="타원 119"/>
            <p:cNvSpPr/>
            <p:nvPr/>
          </p:nvSpPr>
          <p:spPr>
            <a:xfrm>
              <a:off x="4576020" y="2311826"/>
              <a:ext cx="1268236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2400" b="1" dirty="0" smtClean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1,707</a:t>
              </a:r>
              <a:endParaRPr lang="en-US" altLang="ko-KR" sz="2400" b="1" dirty="0">
                <a:solidFill>
                  <a:srgbClr val="00A1FA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6" name="직사각형 330"/>
            <p:cNvSpPr>
              <a:spLocks noChangeArrowheads="1"/>
            </p:cNvSpPr>
            <p:nvPr/>
          </p:nvSpPr>
          <p:spPr bwMode="auto">
            <a:xfrm>
              <a:off x="4698395" y="2142767"/>
              <a:ext cx="131155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금년누적</a:t>
              </a:r>
              <a:endParaRPr lang="en-US" altLang="ko-KR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59" name="직선 연결선 158"/>
          <p:cNvCxnSpPr/>
          <p:nvPr/>
        </p:nvCxnSpPr>
        <p:spPr>
          <a:xfrm>
            <a:off x="2563068" y="2269639"/>
            <a:ext cx="58962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529" y="1765480"/>
            <a:ext cx="309232" cy="29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7" name="그룹 166"/>
          <p:cNvGrpSpPr/>
          <p:nvPr/>
        </p:nvGrpSpPr>
        <p:grpSpPr>
          <a:xfrm>
            <a:off x="2553619" y="3581683"/>
            <a:ext cx="1433932" cy="994585"/>
            <a:chOff x="2487630" y="4057745"/>
            <a:chExt cx="1433932" cy="994585"/>
          </a:xfrm>
        </p:grpSpPr>
        <p:grpSp>
          <p:nvGrpSpPr>
            <p:cNvPr id="161" name="그룹 160"/>
            <p:cNvGrpSpPr/>
            <p:nvPr/>
          </p:nvGrpSpPr>
          <p:grpSpPr>
            <a:xfrm>
              <a:off x="2638245" y="4608438"/>
              <a:ext cx="795250" cy="443892"/>
              <a:chOff x="3135085" y="2415289"/>
              <a:chExt cx="795250" cy="443892"/>
            </a:xfrm>
          </p:grpSpPr>
          <p:sp>
            <p:nvSpPr>
              <p:cNvPr id="162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79090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점검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20</a:t>
                </a:r>
              </a:p>
            </p:txBody>
          </p:sp>
          <p:sp>
            <p:nvSpPr>
              <p:cNvPr id="163" name="직사각형 330"/>
              <p:cNvSpPr>
                <a:spLocks noChangeArrowheads="1"/>
              </p:cNvSpPr>
              <p:nvPr/>
            </p:nvSpPr>
            <p:spPr bwMode="auto">
              <a:xfrm>
                <a:off x="3135085" y="2600136"/>
                <a:ext cx="75798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위반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   8</a:t>
                </a:r>
              </a:p>
            </p:txBody>
          </p:sp>
        </p:grpSp>
        <p:grpSp>
          <p:nvGrpSpPr>
            <p:cNvPr id="164" name="그룹 163"/>
            <p:cNvGrpSpPr/>
            <p:nvPr/>
          </p:nvGrpSpPr>
          <p:grpSpPr>
            <a:xfrm>
              <a:off x="2487630" y="4057745"/>
              <a:ext cx="1433932" cy="563258"/>
              <a:chOff x="4576020" y="2142767"/>
              <a:chExt cx="1433932" cy="563258"/>
            </a:xfrm>
          </p:grpSpPr>
          <p:sp>
            <p:nvSpPr>
              <p:cNvPr id="165" name="타원 164"/>
              <p:cNvSpPr/>
              <p:nvPr/>
            </p:nvSpPr>
            <p:spPr>
              <a:xfrm>
                <a:off x="4576020" y="2311826"/>
                <a:ext cx="126823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4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28</a:t>
                </a:r>
                <a:endParaRPr lang="en-US" altLang="ko-KR" sz="24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66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금일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grpSp>
        <p:nvGrpSpPr>
          <p:cNvPr id="168" name="그룹 167"/>
          <p:cNvGrpSpPr/>
          <p:nvPr/>
        </p:nvGrpSpPr>
        <p:grpSpPr>
          <a:xfrm>
            <a:off x="3765747" y="3585706"/>
            <a:ext cx="1433932" cy="1009416"/>
            <a:chOff x="2487630" y="4057745"/>
            <a:chExt cx="1433932" cy="1009416"/>
          </a:xfrm>
        </p:grpSpPr>
        <p:grpSp>
          <p:nvGrpSpPr>
            <p:cNvPr id="169" name="그룹 168"/>
            <p:cNvGrpSpPr/>
            <p:nvPr/>
          </p:nvGrpSpPr>
          <p:grpSpPr>
            <a:xfrm>
              <a:off x="2642588" y="4608438"/>
              <a:ext cx="876202" cy="458723"/>
              <a:chOff x="3139428" y="2415289"/>
              <a:chExt cx="876202" cy="458723"/>
            </a:xfrm>
          </p:grpSpPr>
          <p:sp>
            <p:nvSpPr>
              <p:cNvPr id="173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876202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점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검</a:t>
                </a: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700</a:t>
                </a:r>
              </a:p>
            </p:txBody>
          </p:sp>
          <p:sp>
            <p:nvSpPr>
              <p:cNvPr id="174" name="직사각형 330"/>
              <p:cNvSpPr>
                <a:spLocks noChangeArrowheads="1"/>
              </p:cNvSpPr>
              <p:nvPr/>
            </p:nvSpPr>
            <p:spPr bwMode="auto">
              <a:xfrm>
                <a:off x="3139428" y="2614967"/>
                <a:ext cx="757982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위반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grpSp>
          <p:nvGrpSpPr>
            <p:cNvPr id="170" name="그룹 169"/>
            <p:cNvGrpSpPr/>
            <p:nvPr/>
          </p:nvGrpSpPr>
          <p:grpSpPr>
            <a:xfrm>
              <a:off x="2487630" y="4057745"/>
              <a:ext cx="1433932" cy="563258"/>
              <a:chOff x="4576020" y="2142767"/>
              <a:chExt cx="1433932" cy="563258"/>
            </a:xfrm>
          </p:grpSpPr>
          <p:sp>
            <p:nvSpPr>
              <p:cNvPr id="171" name="타원 170"/>
              <p:cNvSpPr/>
              <p:nvPr/>
            </p:nvSpPr>
            <p:spPr>
              <a:xfrm>
                <a:off x="4576020" y="2311826"/>
                <a:ext cx="126823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4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107</a:t>
                </a:r>
                <a:endParaRPr lang="en-US" altLang="ko-KR" sz="24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72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당월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grpSp>
        <p:nvGrpSpPr>
          <p:cNvPr id="175" name="그룹 174"/>
          <p:cNvGrpSpPr/>
          <p:nvPr/>
        </p:nvGrpSpPr>
        <p:grpSpPr>
          <a:xfrm>
            <a:off x="4889594" y="3580302"/>
            <a:ext cx="1433932" cy="990583"/>
            <a:chOff x="2487630" y="4057745"/>
            <a:chExt cx="1433932" cy="990583"/>
          </a:xfrm>
        </p:grpSpPr>
        <p:grpSp>
          <p:nvGrpSpPr>
            <p:cNvPr id="176" name="그룹 175"/>
            <p:cNvGrpSpPr/>
            <p:nvPr/>
          </p:nvGrpSpPr>
          <p:grpSpPr>
            <a:xfrm>
              <a:off x="2642588" y="4608438"/>
              <a:ext cx="892753" cy="439890"/>
              <a:chOff x="3139428" y="2415289"/>
              <a:chExt cx="892753" cy="439890"/>
            </a:xfrm>
          </p:grpSpPr>
          <p:sp>
            <p:nvSpPr>
              <p:cNvPr id="180" name="직사각형 330"/>
              <p:cNvSpPr>
                <a:spLocks noChangeArrowheads="1"/>
              </p:cNvSpPr>
              <p:nvPr/>
            </p:nvSpPr>
            <p:spPr bwMode="auto">
              <a:xfrm>
                <a:off x="3139428" y="2415289"/>
                <a:ext cx="892753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점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검</a:t>
                </a: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700</a:t>
                </a:r>
              </a:p>
            </p:txBody>
          </p:sp>
          <p:sp>
            <p:nvSpPr>
              <p:cNvPr id="181" name="직사각형 330"/>
              <p:cNvSpPr>
                <a:spLocks noChangeArrowheads="1"/>
              </p:cNvSpPr>
              <p:nvPr/>
            </p:nvSpPr>
            <p:spPr bwMode="auto">
              <a:xfrm>
                <a:off x="3147663" y="2620371"/>
                <a:ext cx="88451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위반 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1,007</a:t>
                </a:r>
              </a:p>
            </p:txBody>
          </p:sp>
        </p:grpSp>
        <p:grpSp>
          <p:nvGrpSpPr>
            <p:cNvPr id="177" name="그룹 176"/>
            <p:cNvGrpSpPr/>
            <p:nvPr/>
          </p:nvGrpSpPr>
          <p:grpSpPr>
            <a:xfrm>
              <a:off x="2487630" y="4057745"/>
              <a:ext cx="1433932" cy="563258"/>
              <a:chOff x="4576020" y="2142767"/>
              <a:chExt cx="1433932" cy="563258"/>
            </a:xfrm>
          </p:grpSpPr>
          <p:sp>
            <p:nvSpPr>
              <p:cNvPr id="178" name="타원 177"/>
              <p:cNvSpPr/>
              <p:nvPr/>
            </p:nvSpPr>
            <p:spPr>
              <a:xfrm>
                <a:off x="4576020" y="2311826"/>
                <a:ext cx="1268236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2400" b="1" dirty="0" smtClean="0">
                    <a:solidFill>
                      <a:srgbClr val="00A1FA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1,707</a:t>
                </a:r>
                <a:endParaRPr lang="en-US" altLang="ko-KR" sz="2400" b="1" dirty="0">
                  <a:solidFill>
                    <a:srgbClr val="00A1FA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  <p:sp>
            <p:nvSpPr>
              <p:cNvPr id="179" name="직사각형 330"/>
              <p:cNvSpPr>
                <a:spLocks noChangeArrowheads="1"/>
              </p:cNvSpPr>
              <p:nvPr/>
            </p:nvSpPr>
            <p:spPr bwMode="auto">
              <a:xfrm>
                <a:off x="4698395" y="2142767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금년누적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</p:grpSp>
      </p:grpSp>
      <p:sp>
        <p:nvSpPr>
          <p:cNvPr id="211" name="양쪽 모서리가 둥근 사각형 210"/>
          <p:cNvSpPr/>
          <p:nvPr/>
        </p:nvSpPr>
        <p:spPr>
          <a:xfrm rot="5400000">
            <a:off x="6659378" y="2842263"/>
            <a:ext cx="1645094" cy="2050693"/>
          </a:xfrm>
          <a:prstGeom prst="round2SameRect">
            <a:avLst>
              <a:gd name="adj1" fmla="val 6412"/>
              <a:gd name="adj2" fmla="val 0"/>
            </a:avLst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237" name="직선 연결선 236"/>
          <p:cNvCxnSpPr/>
          <p:nvPr/>
        </p:nvCxnSpPr>
        <p:spPr>
          <a:xfrm>
            <a:off x="4456367" y="2317485"/>
            <a:ext cx="0" cy="5248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2" name="그룹 181"/>
          <p:cNvGrpSpPr/>
          <p:nvPr/>
        </p:nvGrpSpPr>
        <p:grpSpPr>
          <a:xfrm>
            <a:off x="6796759" y="2242577"/>
            <a:ext cx="1457457" cy="635148"/>
            <a:chOff x="3139428" y="2062240"/>
            <a:chExt cx="1457457" cy="635148"/>
          </a:xfrm>
        </p:grpSpPr>
        <p:grpSp>
          <p:nvGrpSpPr>
            <p:cNvPr id="183" name="그룹 182"/>
            <p:cNvGrpSpPr/>
            <p:nvPr/>
          </p:nvGrpSpPr>
          <p:grpSpPr>
            <a:xfrm>
              <a:off x="3139428" y="2303189"/>
              <a:ext cx="877047" cy="394199"/>
              <a:chOff x="4475184" y="1834031"/>
              <a:chExt cx="877047" cy="394199"/>
            </a:xfrm>
          </p:grpSpPr>
          <p:sp>
            <p:nvSpPr>
              <p:cNvPr id="188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신청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96" name="타원 195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84" name="타원 183"/>
            <p:cNvSpPr/>
            <p:nvPr/>
          </p:nvSpPr>
          <p:spPr>
            <a:xfrm>
              <a:off x="3306283" y="2062240"/>
              <a:ext cx="1180519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사용료보전처리</a:t>
              </a:r>
              <a:endParaRPr lang="en-US" altLang="ko-KR" sz="800" b="1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185" name="그룹 184"/>
            <p:cNvGrpSpPr/>
            <p:nvPr/>
          </p:nvGrpSpPr>
          <p:grpSpPr>
            <a:xfrm>
              <a:off x="3719838" y="2302852"/>
              <a:ext cx="877047" cy="394199"/>
              <a:chOff x="4475184" y="1834031"/>
              <a:chExt cx="877047" cy="394199"/>
            </a:xfrm>
          </p:grpSpPr>
          <p:sp>
            <p:nvSpPr>
              <p:cNvPr id="186" name="직사각형 330"/>
              <p:cNvSpPr>
                <a:spLocks noChangeArrowheads="1"/>
              </p:cNvSpPr>
              <p:nvPr/>
            </p:nvSpPr>
            <p:spPr bwMode="auto">
              <a:xfrm>
                <a:off x="4475184" y="1946131"/>
                <a:ext cx="480339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처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리</a:t>
                </a:r>
                <a:endPara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187" name="타원 186"/>
              <p:cNvSpPr/>
              <p:nvPr/>
            </p:nvSpPr>
            <p:spPr>
              <a:xfrm>
                <a:off x="4718113" y="1834031"/>
                <a:ext cx="634118" cy="394199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1600" b="1" dirty="0" smtClean="0">
                    <a:solidFill>
                      <a:schemeClr val="tx1"/>
                    </a:solidFill>
                    <a:latin typeface="Trebuchet MS" panose="020B0603020202020204" pitchFamily="34" charset="0"/>
                    <a:ea typeface="맑은 고딕" panose="020B0503020000020004" pitchFamily="50" charset="-127"/>
                    <a:cs typeface="Tahoma" panose="020B0604030504040204" pitchFamily="34" charset="0"/>
                  </a:rPr>
                  <a:t>17</a:t>
                </a:r>
                <a:endParaRPr lang="en-US" altLang="ko-KR" sz="1600" b="1" dirty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endParaRPr>
              </a:p>
            </p:txBody>
          </p:sp>
        </p:grpSp>
      </p:grpSp>
      <p:cxnSp>
        <p:nvCxnSpPr>
          <p:cNvPr id="197" name="직선 연결선 196"/>
          <p:cNvCxnSpPr/>
          <p:nvPr/>
        </p:nvCxnSpPr>
        <p:spPr>
          <a:xfrm>
            <a:off x="6421715" y="2331872"/>
            <a:ext cx="0" cy="5248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직사각형 330"/>
          <p:cNvSpPr>
            <a:spLocks noChangeArrowheads="1"/>
          </p:cNvSpPr>
          <p:nvPr/>
        </p:nvSpPr>
        <p:spPr bwMode="auto">
          <a:xfrm>
            <a:off x="5510033" y="3243301"/>
            <a:ext cx="811272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전체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청별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6384978" y="3161963"/>
            <a:ext cx="1997850" cy="707601"/>
            <a:chOff x="6384978" y="3638025"/>
            <a:chExt cx="1997850" cy="707601"/>
          </a:xfrm>
        </p:grpSpPr>
        <p:grpSp>
          <p:nvGrpSpPr>
            <p:cNvPr id="202" name="그룹 201"/>
            <p:cNvGrpSpPr/>
            <p:nvPr/>
          </p:nvGrpSpPr>
          <p:grpSpPr>
            <a:xfrm>
              <a:off x="6384978" y="3642564"/>
              <a:ext cx="855102" cy="703062"/>
              <a:chOff x="2752972" y="4079141"/>
              <a:chExt cx="855102" cy="703062"/>
            </a:xfrm>
          </p:grpSpPr>
          <p:sp>
            <p:nvSpPr>
              <p:cNvPr id="244" name="TextBox 219"/>
              <p:cNvSpPr txBox="1">
                <a:spLocks noChangeArrowheads="1"/>
              </p:cNvSpPr>
              <p:nvPr/>
            </p:nvSpPr>
            <p:spPr bwMode="auto">
              <a:xfrm>
                <a:off x="2752972" y="4451192"/>
                <a:ext cx="855102" cy="331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3969" tIns="41985" rIns="83969" bIns="41985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컨테이너</a:t>
                </a:r>
                <a:endParaRPr lang="en-US" altLang="ko-KR" sz="800" b="1" dirty="0" smtClean="0">
                  <a:latin typeface="돋움" pitchFamily="50" charset="-127"/>
                  <a:ea typeface="돋움" pitchFamily="50" charset="-127"/>
                </a:endParaRPr>
              </a:p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관리</a:t>
                </a:r>
                <a:endParaRPr lang="ko-KR" altLang="en-US" sz="800" b="1" dirty="0"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45" name="타원 244"/>
              <p:cNvSpPr/>
              <p:nvPr/>
            </p:nvSpPr>
            <p:spPr>
              <a:xfrm>
                <a:off x="2988306" y="4079141"/>
                <a:ext cx="366261" cy="3662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46" name="Picture 3" descr="C:\Users\injeinc\Documents\Downloads\ico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02508" y="4137423"/>
                <a:ext cx="332127" cy="2699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50" name="그룹 249"/>
            <p:cNvGrpSpPr/>
            <p:nvPr/>
          </p:nvGrpSpPr>
          <p:grpSpPr>
            <a:xfrm>
              <a:off x="7175774" y="3638226"/>
              <a:ext cx="650848" cy="703062"/>
              <a:chOff x="2865110" y="4079141"/>
              <a:chExt cx="650848" cy="703062"/>
            </a:xfrm>
          </p:grpSpPr>
          <p:sp>
            <p:nvSpPr>
              <p:cNvPr id="253" name="TextBox 219"/>
              <p:cNvSpPr txBox="1">
                <a:spLocks noChangeArrowheads="1"/>
              </p:cNvSpPr>
              <p:nvPr/>
            </p:nvSpPr>
            <p:spPr bwMode="auto">
              <a:xfrm>
                <a:off x="2865110" y="4451192"/>
                <a:ext cx="650848" cy="331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3969" tIns="41985" rIns="83969" bIns="41985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조사표</a:t>
                </a:r>
                <a:endParaRPr lang="en-US" altLang="ko-KR" sz="800" b="1" dirty="0" smtClean="0">
                  <a:latin typeface="돋움" pitchFamily="50" charset="-127"/>
                  <a:ea typeface="돋움" pitchFamily="50" charset="-127"/>
                </a:endParaRPr>
              </a:p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관리</a:t>
                </a:r>
                <a:endParaRPr lang="ko-KR" altLang="en-US" sz="800" b="1" dirty="0"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54" name="타원 253"/>
              <p:cNvSpPr/>
              <p:nvPr/>
            </p:nvSpPr>
            <p:spPr>
              <a:xfrm>
                <a:off x="2988306" y="4079141"/>
                <a:ext cx="366261" cy="3662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57" name="Picture 3" descr="C:\Users\injeinc\Documents\Downloads\ico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1134" y="4137423"/>
                <a:ext cx="332127" cy="2699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62" name="그룹 261"/>
            <p:cNvGrpSpPr/>
            <p:nvPr/>
          </p:nvGrpSpPr>
          <p:grpSpPr>
            <a:xfrm>
              <a:off x="7820094" y="3638025"/>
              <a:ext cx="562734" cy="703062"/>
              <a:chOff x="2899614" y="4079141"/>
              <a:chExt cx="562734" cy="703062"/>
            </a:xfrm>
          </p:grpSpPr>
          <p:sp>
            <p:nvSpPr>
              <p:cNvPr id="263" name="TextBox 219"/>
              <p:cNvSpPr txBox="1">
                <a:spLocks noChangeArrowheads="1"/>
              </p:cNvSpPr>
              <p:nvPr/>
            </p:nvSpPr>
            <p:spPr bwMode="auto">
              <a:xfrm>
                <a:off x="2899614" y="4451192"/>
                <a:ext cx="562734" cy="331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3969" tIns="41985" rIns="83969" bIns="41985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800" b="1" dirty="0" err="1" smtClean="0">
                    <a:latin typeface="돋움" pitchFamily="50" charset="-127"/>
                    <a:ea typeface="돋움" pitchFamily="50" charset="-127"/>
                  </a:rPr>
                  <a:t>점검표</a:t>
                </a:r>
                <a:endParaRPr lang="en-US" altLang="ko-KR" sz="800" b="1" dirty="0" smtClean="0">
                  <a:latin typeface="돋움" pitchFamily="50" charset="-127"/>
                  <a:ea typeface="돋움" pitchFamily="50" charset="-127"/>
                </a:endParaRPr>
              </a:p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관리</a:t>
                </a:r>
                <a:endParaRPr lang="ko-KR" altLang="en-US" sz="800" b="1" dirty="0"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64" name="타원 263"/>
              <p:cNvSpPr/>
              <p:nvPr/>
            </p:nvSpPr>
            <p:spPr>
              <a:xfrm>
                <a:off x="2988306" y="4079141"/>
                <a:ext cx="366261" cy="3662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65" name="Picture 3" descr="C:\Users\injeinc\Documents\Downloads\ico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1134" y="4137423"/>
                <a:ext cx="332127" cy="2699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66" name="그룹 265"/>
          <p:cNvGrpSpPr/>
          <p:nvPr/>
        </p:nvGrpSpPr>
        <p:grpSpPr>
          <a:xfrm>
            <a:off x="6484133" y="3928819"/>
            <a:ext cx="1976861" cy="707601"/>
            <a:chOff x="6436734" y="3638025"/>
            <a:chExt cx="1976861" cy="707601"/>
          </a:xfrm>
        </p:grpSpPr>
        <p:grpSp>
          <p:nvGrpSpPr>
            <p:cNvPr id="267" name="그룹 266"/>
            <p:cNvGrpSpPr/>
            <p:nvPr/>
          </p:nvGrpSpPr>
          <p:grpSpPr>
            <a:xfrm>
              <a:off x="6436734" y="3642564"/>
              <a:ext cx="764918" cy="703062"/>
              <a:chOff x="2804728" y="4079141"/>
              <a:chExt cx="764918" cy="703062"/>
            </a:xfrm>
          </p:grpSpPr>
          <p:sp>
            <p:nvSpPr>
              <p:cNvPr id="289" name="TextBox 219"/>
              <p:cNvSpPr txBox="1">
                <a:spLocks noChangeArrowheads="1"/>
              </p:cNvSpPr>
              <p:nvPr/>
            </p:nvSpPr>
            <p:spPr bwMode="auto">
              <a:xfrm>
                <a:off x="2804728" y="4451192"/>
                <a:ext cx="764918" cy="331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3969" tIns="41985" rIns="83969" bIns="41985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점검</a:t>
                </a:r>
                <a:endParaRPr lang="en-US" altLang="ko-KR" sz="800" b="1" dirty="0" smtClean="0">
                  <a:latin typeface="돋움" pitchFamily="50" charset="-127"/>
                  <a:ea typeface="돋움" pitchFamily="50" charset="-127"/>
                </a:endParaRPr>
              </a:p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이미지</a:t>
                </a:r>
                <a:endParaRPr lang="en-US" altLang="ko-KR" sz="800" b="1" dirty="0"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90" name="타원 289"/>
              <p:cNvSpPr/>
              <p:nvPr/>
            </p:nvSpPr>
            <p:spPr>
              <a:xfrm>
                <a:off x="2988306" y="4079141"/>
                <a:ext cx="366261" cy="3662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91" name="Picture 3" descr="C:\Users\injeinc\Documents\Downloads\ico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02508" y="4137423"/>
                <a:ext cx="332127" cy="2699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68" name="그룹 267"/>
            <p:cNvGrpSpPr/>
            <p:nvPr/>
          </p:nvGrpSpPr>
          <p:grpSpPr>
            <a:xfrm>
              <a:off x="7201652" y="3638226"/>
              <a:ext cx="855102" cy="579952"/>
              <a:chOff x="2890988" y="4079141"/>
              <a:chExt cx="855102" cy="579952"/>
            </a:xfrm>
          </p:grpSpPr>
          <p:sp>
            <p:nvSpPr>
              <p:cNvPr id="284" name="TextBox 219"/>
              <p:cNvSpPr txBox="1">
                <a:spLocks noChangeArrowheads="1"/>
              </p:cNvSpPr>
              <p:nvPr/>
            </p:nvSpPr>
            <p:spPr bwMode="auto">
              <a:xfrm>
                <a:off x="2890988" y="4451192"/>
                <a:ext cx="855102" cy="207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3969" tIns="41985" rIns="83969" bIns="41985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/>
                <a:r>
                  <a:rPr lang="ko-KR" altLang="en-US" sz="800" b="1" dirty="0">
                    <a:latin typeface="돋움" pitchFamily="50" charset="-127"/>
                    <a:ea typeface="돋움" pitchFamily="50" charset="-127"/>
                  </a:rPr>
                  <a:t>점검결과</a:t>
                </a:r>
              </a:p>
            </p:txBody>
          </p:sp>
          <p:sp>
            <p:nvSpPr>
              <p:cNvPr id="286" name="타원 285"/>
              <p:cNvSpPr/>
              <p:nvPr/>
            </p:nvSpPr>
            <p:spPr>
              <a:xfrm>
                <a:off x="2988306" y="4079141"/>
                <a:ext cx="366261" cy="3662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87" name="Picture 3" descr="C:\Users\injeinc\Documents\Downloads\ico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1134" y="4137423"/>
                <a:ext cx="332127" cy="2699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70" name="그룹 269"/>
            <p:cNvGrpSpPr/>
            <p:nvPr/>
          </p:nvGrpSpPr>
          <p:grpSpPr>
            <a:xfrm>
              <a:off x="7785590" y="3638025"/>
              <a:ext cx="628005" cy="703062"/>
              <a:chOff x="2865110" y="4079141"/>
              <a:chExt cx="628005" cy="703062"/>
            </a:xfrm>
          </p:grpSpPr>
          <p:sp>
            <p:nvSpPr>
              <p:cNvPr id="272" name="TextBox 219"/>
              <p:cNvSpPr txBox="1">
                <a:spLocks noChangeArrowheads="1"/>
              </p:cNvSpPr>
              <p:nvPr/>
            </p:nvSpPr>
            <p:spPr bwMode="auto">
              <a:xfrm>
                <a:off x="2865110" y="4451192"/>
                <a:ext cx="628005" cy="3310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83969" tIns="41985" rIns="83969" bIns="41985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위험물</a:t>
                </a:r>
                <a:endParaRPr lang="en-US" altLang="ko-KR" sz="800" b="1" dirty="0" smtClean="0">
                  <a:latin typeface="돋움" pitchFamily="50" charset="-127"/>
                  <a:ea typeface="돋움" pitchFamily="50" charset="-127"/>
                </a:endParaRPr>
              </a:p>
              <a:p>
                <a:pPr algn="ctr" eaLnBrk="1" hangingPunct="1"/>
                <a:r>
                  <a:rPr lang="ko-KR" altLang="en-US" sz="800" b="1" dirty="0" smtClean="0">
                    <a:latin typeface="돋움" pitchFamily="50" charset="-127"/>
                    <a:ea typeface="돋움" pitchFamily="50" charset="-127"/>
                  </a:rPr>
                  <a:t>컨테이너</a:t>
                </a:r>
                <a:endParaRPr lang="ko-KR" altLang="en-US" sz="800" b="1" dirty="0">
                  <a:latin typeface="돋움" pitchFamily="50" charset="-127"/>
                  <a:ea typeface="돋움" pitchFamily="50" charset="-127"/>
                </a:endParaRPr>
              </a:p>
            </p:txBody>
          </p:sp>
          <p:sp>
            <p:nvSpPr>
              <p:cNvPr id="282" name="타원 281"/>
              <p:cNvSpPr/>
              <p:nvPr/>
            </p:nvSpPr>
            <p:spPr>
              <a:xfrm>
                <a:off x="2988306" y="4079141"/>
                <a:ext cx="366261" cy="366261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83" name="Picture 3" descr="C:\Users\injeinc\Documents\Downloads\ico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biLevel thresh="2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harpenSoften amoun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1134" y="4137423"/>
                <a:ext cx="332127" cy="2699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" name="그룹 5"/>
          <p:cNvGrpSpPr/>
          <p:nvPr/>
        </p:nvGrpSpPr>
        <p:grpSpPr>
          <a:xfrm>
            <a:off x="2527410" y="5589035"/>
            <a:ext cx="1870749" cy="588893"/>
            <a:chOff x="2527410" y="5715130"/>
            <a:chExt cx="1870749" cy="588893"/>
          </a:xfrm>
        </p:grpSpPr>
        <p:sp>
          <p:nvSpPr>
            <p:cNvPr id="294" name="타원 293"/>
            <p:cNvSpPr/>
            <p:nvPr/>
          </p:nvSpPr>
          <p:spPr>
            <a:xfrm>
              <a:off x="2527410" y="5909824"/>
              <a:ext cx="992889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1,460</a:t>
              </a:r>
              <a:endParaRPr lang="en-US" altLang="ko-KR" sz="16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295" name="직사각형 330"/>
            <p:cNvSpPr>
              <a:spLocks noChangeArrowheads="1"/>
            </p:cNvSpPr>
            <p:nvPr/>
          </p:nvSpPr>
          <p:spPr bwMode="auto">
            <a:xfrm>
              <a:off x="2614766" y="5720001"/>
              <a:ext cx="710713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승인대기</a:t>
              </a:r>
              <a:endParaRPr lang="en-US" altLang="ko-KR" sz="800" b="1" dirty="0" smtClean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3462216" y="5715130"/>
              <a:ext cx="935943" cy="570000"/>
              <a:chOff x="2613905" y="6186619"/>
              <a:chExt cx="935943" cy="570000"/>
            </a:xfrm>
          </p:grpSpPr>
          <p:sp>
            <p:nvSpPr>
              <p:cNvPr id="293" name="직사각형 330"/>
              <p:cNvSpPr>
                <a:spLocks noChangeArrowheads="1"/>
              </p:cNvSpPr>
              <p:nvPr/>
            </p:nvSpPr>
            <p:spPr bwMode="auto">
              <a:xfrm>
                <a:off x="2613905" y="6186619"/>
                <a:ext cx="906394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금일 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1,230</a:t>
                </a:r>
              </a:p>
            </p:txBody>
          </p:sp>
          <p:sp>
            <p:nvSpPr>
              <p:cNvPr id="296" name="직사각형 330"/>
              <p:cNvSpPr>
                <a:spLocks noChangeArrowheads="1"/>
              </p:cNvSpPr>
              <p:nvPr/>
            </p:nvSpPr>
            <p:spPr bwMode="auto">
              <a:xfrm>
                <a:off x="2618031" y="6341276"/>
                <a:ext cx="93181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당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월</a:t>
                </a: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230</a:t>
                </a:r>
              </a:p>
            </p:txBody>
          </p:sp>
          <p:sp>
            <p:nvSpPr>
              <p:cNvPr id="302" name="직사각형 330"/>
              <p:cNvSpPr>
                <a:spLocks noChangeArrowheads="1"/>
              </p:cNvSpPr>
              <p:nvPr/>
            </p:nvSpPr>
            <p:spPr bwMode="auto">
              <a:xfrm>
                <a:off x="2614766" y="6497574"/>
                <a:ext cx="93181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누적    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230</a:t>
                </a:r>
              </a:p>
            </p:txBody>
          </p:sp>
        </p:grpSp>
      </p:grpSp>
      <p:grpSp>
        <p:nvGrpSpPr>
          <p:cNvPr id="309" name="그룹 308"/>
          <p:cNvGrpSpPr/>
          <p:nvPr/>
        </p:nvGrpSpPr>
        <p:grpSpPr>
          <a:xfrm>
            <a:off x="4440388" y="5595996"/>
            <a:ext cx="1870749" cy="588893"/>
            <a:chOff x="2527410" y="5715130"/>
            <a:chExt cx="1870749" cy="588893"/>
          </a:xfrm>
        </p:grpSpPr>
        <p:sp>
          <p:nvSpPr>
            <p:cNvPr id="310" name="타원 309"/>
            <p:cNvSpPr/>
            <p:nvPr/>
          </p:nvSpPr>
          <p:spPr>
            <a:xfrm>
              <a:off x="2527410" y="5909824"/>
              <a:ext cx="992889" cy="394199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1,460</a:t>
              </a:r>
              <a:endParaRPr lang="en-US" altLang="ko-KR" sz="16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311" name="직사각형 330"/>
            <p:cNvSpPr>
              <a:spLocks noChangeArrowheads="1"/>
            </p:cNvSpPr>
            <p:nvPr/>
          </p:nvSpPr>
          <p:spPr bwMode="auto">
            <a:xfrm>
              <a:off x="2614766" y="5720001"/>
              <a:ext cx="710713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00A1FA"/>
                  </a:solidFill>
                  <a:latin typeface="돋움" pitchFamily="50" charset="-127"/>
                  <a:ea typeface="돋움" pitchFamily="50" charset="-127"/>
                </a:rPr>
                <a:t>승인완료</a:t>
              </a:r>
              <a:endParaRPr lang="en-US" altLang="ko-KR" sz="800" b="1" dirty="0" smtClean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grpSp>
          <p:nvGrpSpPr>
            <p:cNvPr id="312" name="그룹 311"/>
            <p:cNvGrpSpPr/>
            <p:nvPr/>
          </p:nvGrpSpPr>
          <p:grpSpPr>
            <a:xfrm>
              <a:off x="3462216" y="5715130"/>
              <a:ext cx="935943" cy="570000"/>
              <a:chOff x="2613905" y="6186619"/>
              <a:chExt cx="935943" cy="570000"/>
            </a:xfrm>
          </p:grpSpPr>
          <p:sp>
            <p:nvSpPr>
              <p:cNvPr id="313" name="직사각형 330"/>
              <p:cNvSpPr>
                <a:spLocks noChangeArrowheads="1"/>
              </p:cNvSpPr>
              <p:nvPr/>
            </p:nvSpPr>
            <p:spPr bwMode="auto">
              <a:xfrm>
                <a:off x="2613905" y="6186619"/>
                <a:ext cx="906394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금일 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1,230</a:t>
                </a:r>
              </a:p>
            </p:txBody>
          </p:sp>
          <p:sp>
            <p:nvSpPr>
              <p:cNvPr id="314" name="직사각형 330"/>
              <p:cNvSpPr>
                <a:spLocks noChangeArrowheads="1"/>
              </p:cNvSpPr>
              <p:nvPr/>
            </p:nvSpPr>
            <p:spPr bwMode="auto">
              <a:xfrm>
                <a:off x="2618031" y="6341276"/>
                <a:ext cx="93181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당</a:t>
                </a:r>
                <a:r>
                  <a:rPr lang="ko-KR" altLang="en-US" sz="800" dirty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월</a:t>
                </a: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    230</a:t>
                </a:r>
              </a:p>
            </p:txBody>
          </p:sp>
          <p:sp>
            <p:nvSpPr>
              <p:cNvPr id="315" name="직사각형 330"/>
              <p:cNvSpPr>
                <a:spLocks noChangeArrowheads="1"/>
              </p:cNvSpPr>
              <p:nvPr/>
            </p:nvSpPr>
            <p:spPr bwMode="auto">
              <a:xfrm>
                <a:off x="2614766" y="6497574"/>
                <a:ext cx="93181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누적        </a:t>
                </a:r>
                <a:r>
                  <a:rPr lang="en-US" altLang="ko-KR" sz="800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230</a:t>
                </a:r>
              </a:p>
            </p:txBody>
          </p:sp>
        </p:grpSp>
      </p:grpSp>
      <p:cxnSp>
        <p:nvCxnSpPr>
          <p:cNvPr id="317" name="직선 연결선 316"/>
          <p:cNvCxnSpPr/>
          <p:nvPr/>
        </p:nvCxnSpPr>
        <p:spPr>
          <a:xfrm>
            <a:off x="4398159" y="5548703"/>
            <a:ext cx="0" cy="52486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직선 연결선 317"/>
          <p:cNvCxnSpPr/>
          <p:nvPr/>
        </p:nvCxnSpPr>
        <p:spPr>
          <a:xfrm>
            <a:off x="2741637" y="3538553"/>
            <a:ext cx="3478377" cy="17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타원 318"/>
          <p:cNvSpPr/>
          <p:nvPr/>
        </p:nvSpPr>
        <p:spPr>
          <a:xfrm>
            <a:off x="5385874" y="4962293"/>
            <a:ext cx="1268236" cy="394199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00A1FA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rPr>
              <a:t>27%</a:t>
            </a:r>
            <a:endParaRPr lang="en-US" altLang="ko-KR" sz="2400" b="1" dirty="0">
              <a:solidFill>
                <a:srgbClr val="00A1FA"/>
              </a:solidFill>
              <a:latin typeface="Trebuchet MS" panose="020B0603020202020204" pitchFamily="34" charset="0"/>
              <a:ea typeface="맑은 고딕" panose="020B0503020000020004" pitchFamily="50" charset="-127"/>
              <a:cs typeface="Tahoma" panose="020B0604030504040204" pitchFamily="34" charset="0"/>
            </a:endParaRPr>
          </a:p>
        </p:txBody>
      </p:sp>
      <p:sp>
        <p:nvSpPr>
          <p:cNvPr id="320" name="직사각형 330"/>
          <p:cNvSpPr>
            <a:spLocks noChangeArrowheads="1"/>
          </p:cNvSpPr>
          <p:nvPr/>
        </p:nvSpPr>
        <p:spPr bwMode="auto">
          <a:xfrm>
            <a:off x="4795007" y="4988735"/>
            <a:ext cx="1311557" cy="23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전년대비증감</a:t>
            </a:r>
            <a:endParaRPr lang="en-US" altLang="ko-KR" sz="800" b="1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6602876" y="4908420"/>
            <a:ext cx="1871664" cy="308156"/>
            <a:chOff x="6602876" y="5332374"/>
            <a:chExt cx="1871664" cy="308156"/>
          </a:xfrm>
        </p:grpSpPr>
        <p:grpSp>
          <p:nvGrpSpPr>
            <p:cNvPr id="324" name="그룹 323"/>
            <p:cNvGrpSpPr/>
            <p:nvPr/>
          </p:nvGrpSpPr>
          <p:grpSpPr>
            <a:xfrm>
              <a:off x="6602876" y="5349626"/>
              <a:ext cx="1779952" cy="290904"/>
              <a:chOff x="6766132" y="3563484"/>
              <a:chExt cx="1779952" cy="290904"/>
            </a:xfrm>
          </p:grpSpPr>
          <p:sp>
            <p:nvSpPr>
              <p:cNvPr id="329" name="직사각형 330"/>
              <p:cNvSpPr>
                <a:spLocks noChangeArrowheads="1"/>
              </p:cNvSpPr>
              <p:nvPr/>
            </p:nvSpPr>
            <p:spPr bwMode="auto">
              <a:xfrm>
                <a:off x="6766132" y="3563484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민원신고관리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cxnSp>
            <p:nvCxnSpPr>
              <p:cNvPr id="326" name="직선 연결선 325"/>
              <p:cNvCxnSpPr/>
              <p:nvPr/>
            </p:nvCxnSpPr>
            <p:spPr>
              <a:xfrm>
                <a:off x="6864270" y="3854388"/>
                <a:ext cx="1681814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1" name="타원 330"/>
            <p:cNvSpPr/>
            <p:nvPr/>
          </p:nvSpPr>
          <p:spPr>
            <a:xfrm>
              <a:off x="7381147" y="5384249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  <p:sp>
          <p:nvSpPr>
            <p:cNvPr id="333" name="직사각형 330"/>
            <p:cNvSpPr>
              <a:spLocks noChangeArrowheads="1"/>
            </p:cNvSpPr>
            <p:nvPr/>
          </p:nvSpPr>
          <p:spPr bwMode="auto">
            <a:xfrm>
              <a:off x="8149433" y="5332374"/>
              <a:ext cx="32510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334" name="그룹 333"/>
          <p:cNvGrpSpPr/>
          <p:nvPr/>
        </p:nvGrpSpPr>
        <p:grpSpPr>
          <a:xfrm>
            <a:off x="6617226" y="5294728"/>
            <a:ext cx="1871664" cy="308156"/>
            <a:chOff x="6602876" y="5332374"/>
            <a:chExt cx="1871664" cy="308156"/>
          </a:xfrm>
        </p:grpSpPr>
        <p:grpSp>
          <p:nvGrpSpPr>
            <p:cNvPr id="335" name="그룹 334"/>
            <p:cNvGrpSpPr/>
            <p:nvPr/>
          </p:nvGrpSpPr>
          <p:grpSpPr>
            <a:xfrm>
              <a:off x="6602876" y="5349626"/>
              <a:ext cx="1779952" cy="290904"/>
              <a:chOff x="6766132" y="3563484"/>
              <a:chExt cx="1779952" cy="290904"/>
            </a:xfrm>
          </p:grpSpPr>
          <p:sp>
            <p:nvSpPr>
              <p:cNvPr id="338" name="직사각형 330"/>
              <p:cNvSpPr>
                <a:spLocks noChangeArrowheads="1"/>
              </p:cNvSpPr>
              <p:nvPr/>
            </p:nvSpPr>
            <p:spPr bwMode="auto">
              <a:xfrm>
                <a:off x="6766132" y="3563484"/>
                <a:ext cx="1311557" cy="2590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메뉴</a:t>
                </a:r>
                <a:r>
                  <a:rPr lang="en-US" altLang="ko-KR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/</a:t>
                </a: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역할관리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cxnSp>
            <p:nvCxnSpPr>
              <p:cNvPr id="339" name="직선 연결선 338"/>
              <p:cNvCxnSpPr/>
              <p:nvPr/>
            </p:nvCxnSpPr>
            <p:spPr>
              <a:xfrm>
                <a:off x="6864270" y="3854388"/>
                <a:ext cx="1681814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6" name="타원 335"/>
            <p:cNvSpPr/>
            <p:nvPr/>
          </p:nvSpPr>
          <p:spPr>
            <a:xfrm>
              <a:off x="7432903" y="5384249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  <p:sp>
          <p:nvSpPr>
            <p:cNvPr id="337" name="직사각형 330"/>
            <p:cNvSpPr>
              <a:spLocks noChangeArrowheads="1"/>
            </p:cNvSpPr>
            <p:nvPr/>
          </p:nvSpPr>
          <p:spPr bwMode="auto">
            <a:xfrm>
              <a:off x="8149433" y="5332374"/>
              <a:ext cx="32510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340" name="그룹 339"/>
          <p:cNvGrpSpPr/>
          <p:nvPr/>
        </p:nvGrpSpPr>
        <p:grpSpPr>
          <a:xfrm>
            <a:off x="6623884" y="5681759"/>
            <a:ext cx="1871664" cy="308156"/>
            <a:chOff x="6602876" y="5332374"/>
            <a:chExt cx="1871664" cy="308156"/>
          </a:xfrm>
        </p:grpSpPr>
        <p:grpSp>
          <p:nvGrpSpPr>
            <p:cNvPr id="341" name="그룹 340"/>
            <p:cNvGrpSpPr/>
            <p:nvPr/>
          </p:nvGrpSpPr>
          <p:grpSpPr>
            <a:xfrm>
              <a:off x="6602876" y="5349626"/>
              <a:ext cx="1779952" cy="290904"/>
              <a:chOff x="6766132" y="3563484"/>
              <a:chExt cx="1779952" cy="290904"/>
            </a:xfrm>
          </p:grpSpPr>
          <p:sp>
            <p:nvSpPr>
              <p:cNvPr id="344" name="직사각형 330"/>
              <p:cNvSpPr>
                <a:spLocks noChangeArrowheads="1"/>
              </p:cNvSpPr>
              <p:nvPr/>
            </p:nvSpPr>
            <p:spPr bwMode="auto">
              <a:xfrm>
                <a:off x="6766132" y="3563484"/>
                <a:ext cx="1311557" cy="2348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algn="ctr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algn="l" eaLnBrk="1" hangingPunct="1">
                  <a:lnSpc>
                    <a:spcPts val="1300"/>
                  </a:lnSpc>
                </a:pPr>
                <a:r>
                  <a:rPr lang="ko-KR" altLang="en-US" sz="800" b="1" dirty="0" smtClean="0">
                    <a:solidFill>
                      <a:srgbClr val="404040"/>
                    </a:solidFill>
                    <a:latin typeface="돋움" pitchFamily="50" charset="-127"/>
                    <a:ea typeface="돋움" pitchFamily="50" charset="-127"/>
                  </a:rPr>
                  <a:t>게시판관리</a:t>
                </a:r>
                <a:endParaRPr lang="en-US" altLang="ko-KR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endParaRPr>
              </a:p>
            </p:txBody>
          </p:sp>
          <p:cxnSp>
            <p:nvCxnSpPr>
              <p:cNvPr id="345" name="직선 연결선 344"/>
              <p:cNvCxnSpPr/>
              <p:nvPr/>
            </p:nvCxnSpPr>
            <p:spPr>
              <a:xfrm>
                <a:off x="6864270" y="3854388"/>
                <a:ext cx="1681814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2" name="타원 341"/>
            <p:cNvSpPr/>
            <p:nvPr/>
          </p:nvSpPr>
          <p:spPr>
            <a:xfrm>
              <a:off x="7269009" y="5384249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  <p:sp>
          <p:nvSpPr>
            <p:cNvPr id="343" name="직사각형 330"/>
            <p:cNvSpPr>
              <a:spLocks noChangeArrowheads="1"/>
            </p:cNvSpPr>
            <p:nvPr/>
          </p:nvSpPr>
          <p:spPr bwMode="auto">
            <a:xfrm>
              <a:off x="8149433" y="5332374"/>
              <a:ext cx="32510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346" name="그룹 345"/>
          <p:cNvGrpSpPr/>
          <p:nvPr/>
        </p:nvGrpSpPr>
        <p:grpSpPr>
          <a:xfrm>
            <a:off x="6619606" y="6067295"/>
            <a:ext cx="1871664" cy="261610"/>
            <a:chOff x="6602876" y="5332374"/>
            <a:chExt cx="1871664" cy="261610"/>
          </a:xfrm>
        </p:grpSpPr>
        <p:sp>
          <p:nvSpPr>
            <p:cNvPr id="350" name="직사각형 330"/>
            <p:cNvSpPr>
              <a:spLocks noChangeArrowheads="1"/>
            </p:cNvSpPr>
            <p:nvPr/>
          </p:nvSpPr>
          <p:spPr bwMode="auto">
            <a:xfrm>
              <a:off x="6602876" y="5349626"/>
              <a:ext cx="1311557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b="1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시스템로그관리</a:t>
              </a:r>
              <a:endParaRPr lang="en-US" altLang="ko-KR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348" name="타원 347"/>
            <p:cNvSpPr/>
            <p:nvPr/>
          </p:nvSpPr>
          <p:spPr>
            <a:xfrm>
              <a:off x="7455706" y="5384249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  <p:sp>
          <p:nvSpPr>
            <p:cNvPr id="349" name="직사각형 330"/>
            <p:cNvSpPr>
              <a:spLocks noChangeArrowheads="1"/>
            </p:cNvSpPr>
            <p:nvPr/>
          </p:nvSpPr>
          <p:spPr bwMode="auto">
            <a:xfrm>
              <a:off x="8149433" y="5332374"/>
              <a:ext cx="325107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grpSp>
        <p:nvGrpSpPr>
          <p:cNvPr id="368" name="그룹 367"/>
          <p:cNvGrpSpPr/>
          <p:nvPr/>
        </p:nvGrpSpPr>
        <p:grpSpPr>
          <a:xfrm>
            <a:off x="8943975" y="1312700"/>
            <a:ext cx="246208" cy="5130656"/>
            <a:chOff x="8985250" y="2737636"/>
            <a:chExt cx="462809" cy="3560591"/>
          </a:xfrm>
        </p:grpSpPr>
        <p:grpSp>
          <p:nvGrpSpPr>
            <p:cNvPr id="369" name="그룹 368"/>
            <p:cNvGrpSpPr/>
            <p:nvPr/>
          </p:nvGrpSpPr>
          <p:grpSpPr>
            <a:xfrm>
              <a:off x="8985250" y="2737636"/>
              <a:ext cx="462809" cy="3555330"/>
              <a:chOff x="85582" y="1749583"/>
              <a:chExt cx="2644222" cy="3555330"/>
            </a:xfrm>
          </p:grpSpPr>
          <p:cxnSp>
            <p:nvCxnSpPr>
              <p:cNvPr id="371" name="직선 연결선 370"/>
              <p:cNvCxnSpPr/>
              <p:nvPr/>
            </p:nvCxnSpPr>
            <p:spPr>
              <a:xfrm flipH="1">
                <a:off x="85582" y="4149019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직선 연결선 371"/>
              <p:cNvCxnSpPr/>
              <p:nvPr/>
            </p:nvCxnSpPr>
            <p:spPr>
              <a:xfrm flipH="1">
                <a:off x="85582" y="174958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직선 연결선 373"/>
              <p:cNvCxnSpPr/>
              <p:nvPr/>
            </p:nvCxnSpPr>
            <p:spPr>
              <a:xfrm flipH="1">
                <a:off x="85582" y="530491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0" name="직선 연결선 369"/>
            <p:cNvCxnSpPr/>
            <p:nvPr/>
          </p:nvCxnSpPr>
          <p:spPr>
            <a:xfrm>
              <a:off x="9216655" y="2745269"/>
              <a:ext cx="0" cy="355295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7" name="직선 연결선 376"/>
          <p:cNvCxnSpPr/>
          <p:nvPr/>
        </p:nvCxnSpPr>
        <p:spPr>
          <a:xfrm flipH="1">
            <a:off x="8943975" y="2988543"/>
            <a:ext cx="24620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" name="타원 377"/>
          <p:cNvSpPr/>
          <p:nvPr/>
        </p:nvSpPr>
        <p:spPr>
          <a:xfrm>
            <a:off x="9135967" y="1387083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1</a:t>
            </a:r>
            <a:endParaRPr lang="ko-KR" altLang="en-US" sz="900" dirty="0"/>
          </a:p>
        </p:txBody>
      </p:sp>
      <p:sp>
        <p:nvSpPr>
          <p:cNvPr id="379" name="직사각형 330"/>
          <p:cNvSpPr>
            <a:spLocks noChangeArrowheads="1"/>
          </p:cNvSpPr>
          <p:nvPr/>
        </p:nvSpPr>
        <p:spPr bwMode="auto">
          <a:xfrm>
            <a:off x="9307542" y="1350474"/>
            <a:ext cx="1439758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사용자현황</a:t>
            </a:r>
            <a: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검토필요</a:t>
            </a:r>
            <a: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lnSpc>
                <a:spcPts val="1300"/>
              </a:lnSpc>
            </a:pPr>
            <a:endParaRPr lang="en-US" altLang="ko-KR" sz="800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민원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사용료현황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,</a:t>
            </a:r>
            <a:br>
              <a:rPr lang="en-US" altLang="ko-KR" sz="8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투자비보전신청내역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,</a:t>
            </a:r>
            <a:br>
              <a:rPr lang="en-US" altLang="ko-KR" sz="8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사용료보전처리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면제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누적현황노출 </a:t>
            </a:r>
            <a:endParaRPr lang="en-US" altLang="ko-KR" sz="800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80" name="타원 379"/>
          <p:cNvSpPr/>
          <p:nvPr/>
        </p:nvSpPr>
        <p:spPr>
          <a:xfrm>
            <a:off x="9126981" y="3354101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2</a:t>
            </a:r>
            <a:endParaRPr lang="ko-KR" altLang="en-US" sz="900" dirty="0"/>
          </a:p>
        </p:txBody>
      </p:sp>
      <p:sp>
        <p:nvSpPr>
          <p:cNvPr id="381" name="직사각형 330"/>
          <p:cNvSpPr>
            <a:spLocks noChangeArrowheads="1"/>
          </p:cNvSpPr>
          <p:nvPr/>
        </p:nvSpPr>
        <p:spPr bwMode="auto">
          <a:xfrm>
            <a:off x="9298556" y="3317492"/>
            <a:ext cx="1250781" cy="142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컨테이너점검현황</a:t>
            </a:r>
            <a:endParaRPr lang="en-US" altLang="ko-KR" sz="800" b="1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비노</a:t>
            </a:r>
            <a:r>
              <a:rPr lang="ko-KR" altLang="en-US" sz="800" dirty="0" err="1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관항청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항만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소속항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업체코드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+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호출부호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+BL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번호별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점검처리건수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82" name="타원 381"/>
          <p:cNvSpPr/>
          <p:nvPr/>
        </p:nvSpPr>
        <p:spPr>
          <a:xfrm>
            <a:off x="9127341" y="5514559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3</a:t>
            </a:r>
            <a:endParaRPr lang="ko-KR" altLang="en-US" sz="900" dirty="0"/>
          </a:p>
        </p:txBody>
      </p:sp>
      <p:sp>
        <p:nvSpPr>
          <p:cNvPr id="383" name="직사각형 330"/>
          <p:cNvSpPr>
            <a:spLocks noChangeArrowheads="1"/>
          </p:cNvSpPr>
          <p:nvPr/>
        </p:nvSpPr>
        <p:spPr bwMode="auto">
          <a:xfrm>
            <a:off x="9274800" y="4979313"/>
            <a:ext cx="1481734" cy="2259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이용신</a:t>
            </a:r>
            <a:r>
              <a:rPr lang="ko-KR" altLang="en-US" sz="800" b="1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청</a:t>
            </a: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현황</a:t>
            </a:r>
            <a:endParaRPr lang="en-US" altLang="ko-KR" sz="800" b="1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항만별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전산담당자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</a:t>
            </a: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권한관리자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이용정보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: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비노출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업무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일부노출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권한관리자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슈퍼관리자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노출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*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권한관리자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관할청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항만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이용승인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슈퍼권한관리자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lnSpc>
                <a:spcPts val="1300"/>
              </a:lnSpc>
            </a:pP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모든메뉴이용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482456" y="1648369"/>
            <a:ext cx="1525138" cy="463803"/>
            <a:chOff x="6157830" y="1614955"/>
            <a:chExt cx="1525138" cy="463803"/>
          </a:xfrm>
        </p:grpSpPr>
        <p:sp>
          <p:nvSpPr>
            <p:cNvPr id="52" name="직사각형 330"/>
            <p:cNvSpPr>
              <a:spLocks noChangeArrowheads="1"/>
            </p:cNvSpPr>
            <p:nvPr/>
          </p:nvSpPr>
          <p:spPr bwMode="auto">
            <a:xfrm>
              <a:off x="6157830" y="1618485"/>
              <a:ext cx="29874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  <p:sp>
          <p:nvSpPr>
            <p:cNvPr id="152" name="직사각형 330"/>
            <p:cNvSpPr>
              <a:spLocks noChangeArrowheads="1"/>
            </p:cNvSpPr>
            <p:nvPr/>
          </p:nvSpPr>
          <p:spPr bwMode="auto">
            <a:xfrm>
              <a:off x="6429753" y="1614955"/>
              <a:ext cx="1235478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사용료납부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/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연체현황</a:t>
              </a:r>
              <a:endPara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384" name="직사각형 330"/>
            <p:cNvSpPr>
              <a:spLocks noChangeArrowheads="1"/>
            </p:cNvSpPr>
            <p:nvPr/>
          </p:nvSpPr>
          <p:spPr bwMode="auto">
            <a:xfrm>
              <a:off x="6447490" y="1828339"/>
              <a:ext cx="1235478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algn="ctr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 eaLnBrk="1" hangingPunct="1"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고지서납부확인</a:t>
              </a:r>
              <a:endPara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385" name="직사각형 330"/>
            <p:cNvSpPr>
              <a:spLocks noChangeArrowheads="1"/>
            </p:cNvSpPr>
            <p:nvPr/>
          </p:nvSpPr>
          <p:spPr bwMode="auto">
            <a:xfrm>
              <a:off x="6164379" y="1817148"/>
              <a:ext cx="29874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defRPr/>
              </a:pPr>
              <a:r>
                <a:rPr lang="ko-KR" altLang="en-US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  <a:sym typeface="Wingdings"/>
                </a:rPr>
                <a:t></a:t>
              </a:r>
              <a:endPara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sp>
        <p:nvSpPr>
          <p:cNvPr id="388" name="타원 387"/>
          <p:cNvSpPr/>
          <p:nvPr/>
        </p:nvSpPr>
        <p:spPr>
          <a:xfrm>
            <a:off x="3165283" y="5624975"/>
            <a:ext cx="166489" cy="165562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700" dirty="0" smtClean="0">
                <a:latin typeface="Trebuchet MS" panose="020B0603020202020204" pitchFamily="34" charset="0"/>
                <a:ea typeface="나눔고딕 ExtraBold" panose="020D0904000000000000" pitchFamily="50" charset="-127"/>
              </a:rPr>
              <a:t>N</a:t>
            </a:r>
            <a:endParaRPr kumimoji="0" lang="ko-KR" altLang="en-US" sz="500" dirty="0">
              <a:latin typeface="Trebuchet MS" panose="020B0603020202020204" pitchFamily="34" charset="0"/>
              <a:ea typeface="나눔고딕 ExtraBold" panose="020D0904000000000000" pitchFamily="50" charset="-127"/>
            </a:endParaRPr>
          </a:p>
        </p:txBody>
      </p:sp>
      <p:pic>
        <p:nvPicPr>
          <p:cNvPr id="389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640" y="5015922"/>
            <a:ext cx="309232" cy="296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49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모서리가 둥근 직사각형 26"/>
          <p:cNvSpPr/>
          <p:nvPr/>
        </p:nvSpPr>
        <p:spPr>
          <a:xfrm>
            <a:off x="8324059" y="2246559"/>
            <a:ext cx="1945067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grayscl/>
          </a:blip>
          <a:srcRect r="1974" b="55695"/>
          <a:stretch/>
        </p:blipFill>
        <p:spPr bwMode="auto">
          <a:xfrm>
            <a:off x="8335299" y="2782162"/>
            <a:ext cx="1937862" cy="814027"/>
          </a:xfrm>
          <a:prstGeom prst="roundRect">
            <a:avLst>
              <a:gd name="adj" fmla="val 1869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29" name="직사각형 330"/>
          <p:cNvSpPr>
            <a:spLocks noChangeArrowheads="1"/>
          </p:cNvSpPr>
          <p:nvPr/>
        </p:nvSpPr>
        <p:spPr bwMode="auto">
          <a:xfrm>
            <a:off x="8320734" y="2345331"/>
            <a:ext cx="19829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관심선박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위치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pic>
        <p:nvPicPr>
          <p:cNvPr id="30" name="Picture 34" descr="F:\한화손해보험\소스\아이콘\png\64 px\2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065" y="2912088"/>
            <a:ext cx="444503" cy="4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양쪽 모서리가 둥근 사각형 31"/>
          <p:cNvSpPr/>
          <p:nvPr/>
        </p:nvSpPr>
        <p:spPr>
          <a:xfrm rot="10800000">
            <a:off x="8325942" y="3596189"/>
            <a:ext cx="1960435" cy="303372"/>
          </a:xfrm>
          <a:prstGeom prst="round2SameRect">
            <a:avLst>
              <a:gd name="adj1" fmla="val 18841"/>
              <a:gd name="adj2" fmla="val 0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9350189" y="3596189"/>
            <a:ext cx="0" cy="30337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0"/>
          <p:cNvSpPr>
            <a:spLocks noChangeArrowheads="1"/>
          </p:cNvSpPr>
          <p:nvPr/>
        </p:nvSpPr>
        <p:spPr bwMode="auto">
          <a:xfrm>
            <a:off x="8379705" y="3606828"/>
            <a:ext cx="1011631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관심선박등록</a:t>
            </a:r>
            <a:endParaRPr lang="en-US" altLang="ko-KR" sz="800" b="1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35" name="직사각형 330"/>
          <p:cNvSpPr>
            <a:spLocks noChangeArrowheads="1"/>
          </p:cNvSpPr>
          <p:nvPr/>
        </p:nvSpPr>
        <p:spPr bwMode="auto">
          <a:xfrm>
            <a:off x="9319550" y="3610121"/>
            <a:ext cx="739242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지도확대</a:t>
            </a:r>
            <a:endParaRPr lang="en-US" altLang="ko-KR" sz="800" b="1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36" name="Picture 2" descr="F:\한화손해보험\소스\아이콘\images\Iconset-(2)_173.png"/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517" y="3603662"/>
            <a:ext cx="410126" cy="33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kumimoji="0" lang="ko-KR" altLang="en-US" sz="2400" spc="-100" dirty="0" err="1">
                <a:latin typeface="-웹윤고딕140" pitchFamily="18" charset="-127"/>
                <a:ea typeface="-웹윤고딕140" pitchFamily="18" charset="-127"/>
              </a:rPr>
              <a:t>대쉬보드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관제현황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관심선박 영역정보  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8" name="모서리가 둥근 직사각형 37"/>
          <p:cNvSpPr/>
          <p:nvPr/>
        </p:nvSpPr>
        <p:spPr bwMode="auto">
          <a:xfrm>
            <a:off x="9278767" y="2395208"/>
            <a:ext cx="861412" cy="2221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89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ko-KR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PMIS </a:t>
            </a:r>
            <a:r>
              <a:rPr lang="ko-KR" altLang="en-US" sz="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▼</a:t>
            </a:r>
            <a:endParaRPr lang="en-US" altLang="ko-K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6005741" y="2246558"/>
            <a:ext cx="1945067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1" name="직사각형 330"/>
          <p:cNvSpPr>
            <a:spLocks noChangeArrowheads="1"/>
          </p:cNvSpPr>
          <p:nvPr/>
        </p:nvSpPr>
        <p:spPr bwMode="auto">
          <a:xfrm>
            <a:off x="6002416" y="2345330"/>
            <a:ext cx="19829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관심선박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위치</a:t>
            </a:r>
            <a:endParaRPr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sp>
        <p:nvSpPr>
          <p:cNvPr id="43" name="양쪽 모서리가 둥근 사각형 42"/>
          <p:cNvSpPr/>
          <p:nvPr/>
        </p:nvSpPr>
        <p:spPr>
          <a:xfrm rot="10800000">
            <a:off x="6007624" y="3596188"/>
            <a:ext cx="1960435" cy="303372"/>
          </a:xfrm>
          <a:prstGeom prst="round2SameRect">
            <a:avLst>
              <a:gd name="adj1" fmla="val 18841"/>
              <a:gd name="adj2" fmla="val 0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44" name="직선 연결선 43"/>
          <p:cNvCxnSpPr/>
          <p:nvPr/>
        </p:nvCxnSpPr>
        <p:spPr>
          <a:xfrm>
            <a:off x="7031871" y="3596188"/>
            <a:ext cx="0" cy="30337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직사각형 330"/>
          <p:cNvSpPr>
            <a:spLocks noChangeArrowheads="1"/>
          </p:cNvSpPr>
          <p:nvPr/>
        </p:nvSpPr>
        <p:spPr bwMode="auto">
          <a:xfrm>
            <a:off x="6061387" y="3606827"/>
            <a:ext cx="1011631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관심선박등록</a:t>
            </a:r>
            <a:endParaRPr lang="en-US" altLang="ko-KR" sz="800" b="1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46" name="직사각형 330"/>
          <p:cNvSpPr>
            <a:spLocks noChangeArrowheads="1"/>
          </p:cNvSpPr>
          <p:nvPr/>
        </p:nvSpPr>
        <p:spPr bwMode="auto">
          <a:xfrm>
            <a:off x="7001232" y="3610120"/>
            <a:ext cx="739242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지도확대</a:t>
            </a:r>
            <a:endParaRPr lang="en-US" altLang="ko-KR" sz="800" b="1" dirty="0" smtClean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47" name="Picture 2" descr="F:\한화손해보험\소스\아이콘\images\Iconset-(2)_173.png"/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199" y="3603661"/>
            <a:ext cx="410126" cy="33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모서리가 둥근 직사각형 47"/>
          <p:cNvSpPr/>
          <p:nvPr/>
        </p:nvSpPr>
        <p:spPr bwMode="auto">
          <a:xfrm>
            <a:off x="6960449" y="2395207"/>
            <a:ext cx="861412" cy="22217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  <a:alpha val="89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호</a:t>
            </a:r>
            <a:r>
              <a:rPr lang="ko-KR" altLang="en-US" sz="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출</a:t>
            </a:r>
            <a:r>
              <a:rPr lang="ko-KR" altLang="en-US" sz="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돋움" panose="020B0600000101010101" pitchFamily="50" charset="-127"/>
                <a:ea typeface="돋움" panose="020B0600000101010101" pitchFamily="50" charset="-127"/>
              </a:rPr>
              <a:t>부호 </a:t>
            </a:r>
            <a:r>
              <a:rPr lang="ko-KR" altLang="en-US" sz="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/>
                <a:ea typeface="맑은 고딕"/>
              </a:rPr>
              <a:t>▼</a:t>
            </a:r>
            <a:endParaRPr lang="en-US" altLang="ko-KR" sz="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6007625" y="2813352"/>
            <a:ext cx="1943184" cy="782836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3" name="모서리가 둥근 직사각형 102"/>
          <p:cNvSpPr/>
          <p:nvPr/>
        </p:nvSpPr>
        <p:spPr>
          <a:xfrm>
            <a:off x="598778" y="2243656"/>
            <a:ext cx="1945067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직사각형 330"/>
          <p:cNvSpPr>
            <a:spLocks noChangeArrowheads="1"/>
          </p:cNvSpPr>
          <p:nvPr/>
        </p:nvSpPr>
        <p:spPr bwMode="auto">
          <a:xfrm>
            <a:off x="595453" y="2342428"/>
            <a:ext cx="19829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관심선박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sp>
        <p:nvSpPr>
          <p:cNvPr id="105" name="양쪽 모서리가 둥근 사각형 104"/>
          <p:cNvSpPr/>
          <p:nvPr/>
        </p:nvSpPr>
        <p:spPr>
          <a:xfrm rot="10800000">
            <a:off x="600661" y="3593286"/>
            <a:ext cx="1960435" cy="303372"/>
          </a:xfrm>
          <a:prstGeom prst="round2SameRect">
            <a:avLst>
              <a:gd name="adj1" fmla="val 18841"/>
              <a:gd name="adj2" fmla="val 0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7" name="직사각형 330"/>
          <p:cNvSpPr>
            <a:spLocks noChangeArrowheads="1"/>
          </p:cNvSpPr>
          <p:nvPr/>
        </p:nvSpPr>
        <p:spPr bwMode="auto">
          <a:xfrm>
            <a:off x="654424" y="3603925"/>
            <a:ext cx="1889421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관심선박등록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119" name="직사각형 118"/>
          <p:cNvSpPr/>
          <p:nvPr/>
        </p:nvSpPr>
        <p:spPr bwMode="auto">
          <a:xfrm>
            <a:off x="545897" y="1721192"/>
            <a:ext cx="1997947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지도비노출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0" name="직사각형 119"/>
          <p:cNvSpPr/>
          <p:nvPr/>
        </p:nvSpPr>
        <p:spPr bwMode="auto">
          <a:xfrm>
            <a:off x="5970112" y="1724378"/>
            <a:ext cx="1997947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 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관심선박 최초화면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1" name="직사각형 120"/>
          <p:cNvSpPr/>
          <p:nvPr/>
        </p:nvSpPr>
        <p:spPr bwMode="auto">
          <a:xfrm>
            <a:off x="8305256" y="1721192"/>
            <a:ext cx="1997947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 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관심선박 위치정보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8319821" y="2766034"/>
            <a:ext cx="1954068" cy="813928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3" name="그룹 297"/>
          <p:cNvGrpSpPr>
            <a:grpSpLocks/>
          </p:cNvGrpSpPr>
          <p:nvPr/>
        </p:nvGrpSpPr>
        <p:grpSpPr bwMode="auto">
          <a:xfrm>
            <a:off x="10015481" y="3834709"/>
            <a:ext cx="284162" cy="430212"/>
            <a:chOff x="3223145" y="986923"/>
            <a:chExt cx="284083" cy="429762"/>
          </a:xfrm>
        </p:grpSpPr>
        <p:sp>
          <p:nvSpPr>
            <p:cNvPr id="124" name="타원 123"/>
            <p:cNvSpPr/>
            <p:nvPr/>
          </p:nvSpPr>
          <p:spPr>
            <a:xfrm flipH="1">
              <a:off x="3272343" y="986923"/>
              <a:ext cx="98398" cy="9832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25" name="Picture 2" descr="White Pointer Clip Art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223145" y="1014910"/>
              <a:ext cx="284083" cy="401775"/>
            </a:xfrm>
            <a:prstGeom prst="rect">
              <a:avLst/>
            </a:prstGeom>
            <a:noFill/>
          </p:spPr>
        </p:pic>
      </p:grpSp>
      <p:sp>
        <p:nvSpPr>
          <p:cNvPr id="126" name="직사각형 125"/>
          <p:cNvSpPr/>
          <p:nvPr/>
        </p:nvSpPr>
        <p:spPr>
          <a:xfrm>
            <a:off x="5999315" y="2817793"/>
            <a:ext cx="1962694" cy="7966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모서리가 둥근 직사각형 127"/>
          <p:cNvSpPr/>
          <p:nvPr/>
        </p:nvSpPr>
        <p:spPr>
          <a:xfrm>
            <a:off x="2925430" y="2246842"/>
            <a:ext cx="1945067" cy="1645093"/>
          </a:xfrm>
          <a:prstGeom prst="roundRect">
            <a:avLst>
              <a:gd name="adj" fmla="val 2424"/>
            </a:avLst>
          </a:prstGeom>
          <a:solidFill>
            <a:schemeClr val="bg1"/>
          </a:solid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9" name="직사각형 330"/>
          <p:cNvSpPr>
            <a:spLocks noChangeArrowheads="1"/>
          </p:cNvSpPr>
          <p:nvPr/>
        </p:nvSpPr>
        <p:spPr bwMode="auto">
          <a:xfrm>
            <a:off x="2922105" y="2345614"/>
            <a:ext cx="19829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defRPr/>
            </a:pPr>
            <a:r>
              <a:rPr lang="ko-KR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rPr>
              <a:t>관심선박</a:t>
            </a:r>
            <a:endParaRPr lang="en-US" altLang="ko-KR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rebuchet MS" pitchFamily="34" charset="0"/>
              <a:ea typeface="나눔고딕 ExtraBold" pitchFamily="50" charset="-127"/>
            </a:endParaRPr>
          </a:p>
        </p:txBody>
      </p:sp>
      <p:sp>
        <p:nvSpPr>
          <p:cNvPr id="130" name="양쪽 모서리가 둥근 사각형 129"/>
          <p:cNvSpPr/>
          <p:nvPr/>
        </p:nvSpPr>
        <p:spPr>
          <a:xfrm rot="10800000">
            <a:off x="2927313" y="3596472"/>
            <a:ext cx="1960435" cy="303372"/>
          </a:xfrm>
          <a:prstGeom prst="round2SameRect">
            <a:avLst>
              <a:gd name="adj1" fmla="val 18841"/>
              <a:gd name="adj2" fmla="val 0"/>
            </a:avLst>
          </a:prstGeom>
          <a:solidFill>
            <a:srgbClr val="00A1F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32" name="직사각형 330"/>
          <p:cNvSpPr>
            <a:spLocks noChangeArrowheads="1"/>
          </p:cNvSpPr>
          <p:nvPr/>
        </p:nvSpPr>
        <p:spPr bwMode="auto">
          <a:xfrm>
            <a:off x="2981076" y="3607111"/>
            <a:ext cx="1864485" cy="23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관심선박등록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&gt;</a:t>
            </a:r>
          </a:p>
        </p:txBody>
      </p:sp>
      <p:sp>
        <p:nvSpPr>
          <p:cNvPr id="135" name="직사각형 134"/>
          <p:cNvSpPr/>
          <p:nvPr/>
        </p:nvSpPr>
        <p:spPr>
          <a:xfrm>
            <a:off x="2927314" y="2813636"/>
            <a:ext cx="1943184" cy="782836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36" name="그룹 135"/>
          <p:cNvGrpSpPr/>
          <p:nvPr/>
        </p:nvGrpSpPr>
        <p:grpSpPr>
          <a:xfrm>
            <a:off x="2927313" y="2819247"/>
            <a:ext cx="1943183" cy="780128"/>
            <a:chOff x="1083878" y="2830211"/>
            <a:chExt cx="1446336" cy="698100"/>
          </a:xfrm>
        </p:grpSpPr>
        <p:sp>
          <p:nvSpPr>
            <p:cNvPr id="137" name="Rectangle 118"/>
            <p:cNvSpPr>
              <a:spLocks noChangeArrowheads="1"/>
            </p:cNvSpPr>
            <p:nvPr/>
          </p:nvSpPr>
          <p:spPr bwMode="auto">
            <a:xfrm>
              <a:off x="1083878" y="2830211"/>
              <a:ext cx="1446336" cy="1727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kern="0" dirty="0" smtClean="0">
                  <a:solidFill>
                    <a:sysClr val="windowText" lastClr="000000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PMIS2015</a:t>
              </a: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38" name="Rectangle 118"/>
            <p:cNvSpPr>
              <a:spLocks noChangeArrowheads="1"/>
            </p:cNvSpPr>
            <p:nvPr/>
          </p:nvSpPr>
          <p:spPr bwMode="auto">
            <a:xfrm>
              <a:off x="1083878" y="3000401"/>
              <a:ext cx="1446336" cy="187803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kern="0" dirty="0" smtClean="0">
                  <a:solidFill>
                    <a:sysClr val="windowText" lastClr="000000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PMIS2015</a:t>
              </a: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39" name="Rectangle 118"/>
            <p:cNvSpPr>
              <a:spLocks noChangeArrowheads="1"/>
            </p:cNvSpPr>
            <p:nvPr/>
          </p:nvSpPr>
          <p:spPr bwMode="auto">
            <a:xfrm>
              <a:off x="1083878" y="3187721"/>
              <a:ext cx="1446336" cy="1727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kern="0" dirty="0" smtClean="0">
                  <a:solidFill>
                    <a:sysClr val="windowText" lastClr="000000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PMIS2015</a:t>
              </a: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40" name="Rectangle 118"/>
            <p:cNvSpPr>
              <a:spLocks noChangeArrowheads="1"/>
            </p:cNvSpPr>
            <p:nvPr/>
          </p:nvSpPr>
          <p:spPr bwMode="auto">
            <a:xfrm>
              <a:off x="1083878" y="3357911"/>
              <a:ext cx="1446336" cy="1704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kern="0" dirty="0" smtClean="0">
                  <a:solidFill>
                    <a:sysClr val="windowText" lastClr="000000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PMIS2015</a:t>
              </a: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141" name="Rectangle 63"/>
          <p:cNvSpPr>
            <a:spLocks noChangeArrowheads="1"/>
          </p:cNvSpPr>
          <p:nvPr/>
        </p:nvSpPr>
        <p:spPr bwMode="auto">
          <a:xfrm>
            <a:off x="4697098" y="2819172"/>
            <a:ext cx="177306" cy="77299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42" name="직사각형 141"/>
          <p:cNvSpPr/>
          <p:nvPr/>
        </p:nvSpPr>
        <p:spPr bwMode="auto">
          <a:xfrm>
            <a:off x="2872549" y="1724378"/>
            <a:ext cx="1997947" cy="2984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지도비노출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관심선박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Y )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43" name="직사각형 142"/>
          <p:cNvSpPr/>
          <p:nvPr/>
        </p:nvSpPr>
        <p:spPr>
          <a:xfrm>
            <a:off x="2916616" y="2799797"/>
            <a:ext cx="1962694" cy="7966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직사각형 143"/>
          <p:cNvSpPr/>
          <p:nvPr/>
        </p:nvSpPr>
        <p:spPr>
          <a:xfrm>
            <a:off x="595341" y="2778845"/>
            <a:ext cx="1943184" cy="782836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</a:pPr>
            <a:endParaRPr lang="ko-KR" altLang="en-US" sz="800" b="1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45" name="직사각형 330"/>
          <p:cNvSpPr>
            <a:spLocks noChangeArrowheads="1"/>
          </p:cNvSpPr>
          <p:nvPr/>
        </p:nvSpPr>
        <p:spPr bwMode="auto">
          <a:xfrm>
            <a:off x="904318" y="3000839"/>
            <a:ext cx="1501809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관심선박등록후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위치정보를 확인하세요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.</a:t>
            </a:r>
          </a:p>
        </p:txBody>
      </p:sp>
      <p:sp>
        <p:nvSpPr>
          <p:cNvPr id="146" name="직사각형 145"/>
          <p:cNvSpPr/>
          <p:nvPr/>
        </p:nvSpPr>
        <p:spPr>
          <a:xfrm>
            <a:off x="587031" y="2783286"/>
            <a:ext cx="1962694" cy="796675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2" name="그룹 297"/>
          <p:cNvGrpSpPr>
            <a:grpSpLocks/>
          </p:cNvGrpSpPr>
          <p:nvPr/>
        </p:nvGrpSpPr>
        <p:grpSpPr bwMode="auto">
          <a:xfrm>
            <a:off x="1996185" y="3718028"/>
            <a:ext cx="284162" cy="430212"/>
            <a:chOff x="3223145" y="986923"/>
            <a:chExt cx="284083" cy="429762"/>
          </a:xfrm>
        </p:grpSpPr>
        <p:sp>
          <p:nvSpPr>
            <p:cNvPr id="83" name="타원 82"/>
            <p:cNvSpPr/>
            <p:nvPr/>
          </p:nvSpPr>
          <p:spPr>
            <a:xfrm flipH="1">
              <a:off x="3272343" y="986923"/>
              <a:ext cx="98398" cy="9832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84" name="Picture 2" descr="White Pointer Clip Art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223145" y="1014910"/>
              <a:ext cx="284083" cy="401775"/>
            </a:xfrm>
            <a:prstGeom prst="rect">
              <a:avLst/>
            </a:prstGeom>
            <a:noFill/>
          </p:spPr>
        </p:pic>
      </p:grpSp>
      <p:sp>
        <p:nvSpPr>
          <p:cNvPr id="147" name="모서리가 둥근 직사각형 146"/>
          <p:cNvSpPr/>
          <p:nvPr/>
        </p:nvSpPr>
        <p:spPr>
          <a:xfrm>
            <a:off x="576964" y="4412896"/>
            <a:ext cx="2045466" cy="663879"/>
          </a:xfrm>
          <a:prstGeom prst="roundRect">
            <a:avLst/>
          </a:prstGeom>
          <a:solidFill>
            <a:srgbClr val="0070C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&lt;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관심선박등록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&gt;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버튼클릭시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,</a:t>
            </a:r>
          </a:p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관심선박등록화면으로이동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48" name="모서리가 둥근 직사각형 147"/>
          <p:cNvSpPr/>
          <p:nvPr/>
        </p:nvSpPr>
        <p:spPr>
          <a:xfrm>
            <a:off x="6009138" y="4412896"/>
            <a:ext cx="2045466" cy="663879"/>
          </a:xfrm>
          <a:prstGeom prst="roundRect">
            <a:avLst/>
          </a:prstGeom>
          <a:solidFill>
            <a:srgbClr val="0070C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기본설정은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“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지도비노출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”</a:t>
            </a:r>
          </a:p>
          <a:p>
            <a:pPr algn="ctr"/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관심선박등록후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&lt;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호출부호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&gt;</a:t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</a:b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선택후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지도노출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149" name="그룹 297"/>
          <p:cNvGrpSpPr>
            <a:grpSpLocks/>
          </p:cNvGrpSpPr>
          <p:nvPr/>
        </p:nvGrpSpPr>
        <p:grpSpPr bwMode="auto">
          <a:xfrm>
            <a:off x="6845760" y="3708336"/>
            <a:ext cx="284162" cy="430212"/>
            <a:chOff x="3223145" y="986923"/>
            <a:chExt cx="284083" cy="429762"/>
          </a:xfrm>
        </p:grpSpPr>
        <p:sp>
          <p:nvSpPr>
            <p:cNvPr id="150" name="타원 149"/>
            <p:cNvSpPr/>
            <p:nvPr/>
          </p:nvSpPr>
          <p:spPr>
            <a:xfrm flipH="1">
              <a:off x="3272343" y="986923"/>
              <a:ext cx="98398" cy="9832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151" name="Picture 2" descr="White Pointer Clip Art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223145" y="1014910"/>
              <a:ext cx="284083" cy="401775"/>
            </a:xfrm>
            <a:prstGeom prst="rect">
              <a:avLst/>
            </a:prstGeom>
            <a:noFill/>
          </p:spPr>
        </p:pic>
      </p:grpSp>
      <p:sp>
        <p:nvSpPr>
          <p:cNvPr id="152" name="모서리가 둥근 직사각형 151"/>
          <p:cNvSpPr/>
          <p:nvPr/>
        </p:nvSpPr>
        <p:spPr>
          <a:xfrm>
            <a:off x="8300737" y="4412896"/>
            <a:ext cx="2045466" cy="663879"/>
          </a:xfrm>
          <a:prstGeom prst="roundRect">
            <a:avLst/>
          </a:prstGeom>
          <a:solidFill>
            <a:srgbClr val="0070C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&lt;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지도확대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&gt;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버튼클릭시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,</a:t>
            </a:r>
          </a:p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AIS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선박모니터링 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새창호출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53" name="모서리가 둥근 직사각형 152"/>
          <p:cNvSpPr/>
          <p:nvPr/>
        </p:nvSpPr>
        <p:spPr>
          <a:xfrm>
            <a:off x="6032763" y="5258019"/>
            <a:ext cx="2045466" cy="663879"/>
          </a:xfrm>
          <a:prstGeom prst="roundRect">
            <a:avLst/>
          </a:prstGeom>
          <a:solidFill>
            <a:srgbClr val="0070C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&lt;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관심선박등록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&gt;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버튼클릭시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,</a:t>
            </a:r>
          </a:p>
          <a:p>
            <a:pPr algn="ctr"/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관심선박등록화면으로이동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pic>
        <p:nvPicPr>
          <p:cNvPr id="154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90" y="3028167"/>
            <a:ext cx="390422" cy="37926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" name="직사각형 330"/>
          <p:cNvSpPr>
            <a:spLocks noChangeArrowheads="1"/>
          </p:cNvSpPr>
          <p:nvPr/>
        </p:nvSpPr>
        <p:spPr bwMode="auto">
          <a:xfrm>
            <a:off x="6320052" y="2990601"/>
            <a:ext cx="1501809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관심선박등록후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위치정보를 확인하세요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.</a:t>
            </a:r>
          </a:p>
        </p:txBody>
      </p:sp>
      <p:pic>
        <p:nvPicPr>
          <p:cNvPr id="156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824" y="3017929"/>
            <a:ext cx="390422" cy="37926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7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85481" y="2831554"/>
            <a:ext cx="569296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케이포트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100" dirty="0" smtClean="0">
                <a:latin typeface="-웹윤고딕140" pitchFamily="18" charset="-127"/>
                <a:ea typeface="-웹윤고딕140" pitchFamily="18" charset="-127"/>
              </a:rPr>
              <a:t>관심선박관리</a:t>
            </a:r>
            <a:endParaRPr kumimoji="0" lang="en-US" altLang="ko-KR" sz="4000" spc="-100" dirty="0" smtClean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100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4000" spc="-100" dirty="0">
                <a:latin typeface="-웹윤고딕140" pitchFamily="18" charset="-127"/>
                <a:ea typeface="-웹윤고딕140" pitchFamily="18" charset="-127"/>
              </a:rPr>
              <a:t>UI-PM-MT-008-01)</a:t>
            </a:r>
            <a:endParaRPr kumimoji="0" lang="ko-KR" altLang="en-US" sz="4000" spc="-100" dirty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39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401932" y="1007314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3454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77413" y="3579813"/>
            <a:ext cx="53385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PC </a:t>
            </a:r>
            <a:r>
              <a:rPr kumimoji="0" lang="ko-KR" altLang="en-US" sz="4000" spc="-96" dirty="0" smtClean="0">
                <a:latin typeface="-웹윤고딕140" pitchFamily="18" charset="-127"/>
                <a:ea typeface="-웹윤고딕140" pitchFamily="18" charset="-127"/>
              </a:rPr>
              <a:t>운영관리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컨텐츠관리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319873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131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16257" y="152910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5" name="직사각형 34"/>
          <p:cNvSpPr/>
          <p:nvPr/>
        </p:nvSpPr>
        <p:spPr bwMode="auto">
          <a:xfrm>
            <a:off x="585788" y="1412910"/>
            <a:ext cx="8242300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1510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93125" y="2273335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연결선 37"/>
          <p:cNvCxnSpPr/>
          <p:nvPr/>
        </p:nvCxnSpPr>
        <p:spPr>
          <a:xfrm>
            <a:off x="669925" y="1728823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직사각형 330"/>
          <p:cNvSpPr>
            <a:spLocks noChangeArrowheads="1"/>
          </p:cNvSpPr>
          <p:nvPr/>
        </p:nvSpPr>
        <p:spPr bwMode="auto">
          <a:xfrm>
            <a:off x="2173288" y="1439898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1513" name="그룹 192"/>
          <p:cNvGrpSpPr>
            <a:grpSpLocks/>
          </p:cNvGrpSpPr>
          <p:nvPr/>
        </p:nvGrpSpPr>
        <p:grpSpPr bwMode="auto">
          <a:xfrm>
            <a:off x="836613" y="1846298"/>
            <a:ext cx="2592387" cy="442912"/>
            <a:chOff x="340095" y="1172022"/>
            <a:chExt cx="2593308" cy="444308"/>
          </a:xfrm>
        </p:grpSpPr>
        <p:sp>
          <p:nvSpPr>
            <p:cNvPr id="41" name="직사각형 330"/>
            <p:cNvSpPr>
              <a:spLocks noChangeArrowheads="1"/>
            </p:cNvSpPr>
            <p:nvPr/>
          </p:nvSpPr>
          <p:spPr bwMode="auto">
            <a:xfrm>
              <a:off x="700585" y="1277127"/>
              <a:ext cx="223281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42" name="직사각형 330"/>
            <p:cNvSpPr>
              <a:spLocks noChangeArrowheads="1"/>
            </p:cNvSpPr>
            <p:nvPr/>
          </p:nvSpPr>
          <p:spPr bwMode="auto">
            <a:xfrm>
              <a:off x="654532" y="1172022"/>
              <a:ext cx="1418141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1643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직사각형 330"/>
          <p:cNvSpPr>
            <a:spLocks noChangeArrowheads="1"/>
          </p:cNvSpPr>
          <p:nvPr/>
        </p:nvSpPr>
        <p:spPr bwMode="auto">
          <a:xfrm>
            <a:off x="765175" y="2265398"/>
            <a:ext cx="7981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1515" name="직사각형 330"/>
          <p:cNvSpPr>
            <a:spLocks noChangeArrowheads="1"/>
          </p:cNvSpPr>
          <p:nvPr/>
        </p:nvSpPr>
        <p:spPr bwMode="auto">
          <a:xfrm>
            <a:off x="6818313" y="1452598"/>
            <a:ext cx="199072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로그아웃   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정보변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경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b="1" u="sng" dirty="0" err="1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모바일</a:t>
            </a:r>
            <a:r>
              <a:rPr lang="ko-KR" altLang="en-US" sz="800" b="1" u="sng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6" name="직사각형 330"/>
          <p:cNvSpPr>
            <a:spLocks noChangeArrowheads="1"/>
          </p:cNvSpPr>
          <p:nvPr/>
        </p:nvSpPr>
        <p:spPr bwMode="auto">
          <a:xfrm>
            <a:off x="654050" y="1455773"/>
            <a:ext cx="3094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7" name="직사각형 47"/>
          <p:cNvSpPr>
            <a:spLocks noChangeArrowheads="1"/>
          </p:cNvSpPr>
          <p:nvPr/>
        </p:nvSpPr>
        <p:spPr bwMode="auto">
          <a:xfrm>
            <a:off x="609600" y="1424023"/>
            <a:ext cx="45402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49" name="직선 연결선 48"/>
          <p:cNvCxnSpPr/>
          <p:nvPr/>
        </p:nvCxnSpPr>
        <p:spPr>
          <a:xfrm>
            <a:off x="1073150" y="141291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1528763" y="140814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79663" y="140814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22" name="그룹 52"/>
          <p:cNvGrpSpPr>
            <a:grpSpLocks/>
          </p:cNvGrpSpPr>
          <p:nvPr/>
        </p:nvGrpSpPr>
        <p:grpSpPr bwMode="auto">
          <a:xfrm>
            <a:off x="6781800" y="1832010"/>
            <a:ext cx="2162175" cy="258763"/>
            <a:chOff x="4378923" y="1905757"/>
            <a:chExt cx="2161929" cy="259045"/>
          </a:xfrm>
        </p:grpSpPr>
        <p:sp>
          <p:nvSpPr>
            <p:cNvPr id="54" name="직사각형 330"/>
            <p:cNvSpPr>
              <a:spLocks noChangeArrowheads="1"/>
            </p:cNvSpPr>
            <p:nvPr/>
          </p:nvSpPr>
          <p:spPr bwMode="auto">
            <a:xfrm>
              <a:off x="4545592" y="1905757"/>
              <a:ext cx="1995260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163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모서리가 둥근 직사각형 55"/>
            <p:cNvSpPr/>
            <p:nvPr/>
          </p:nvSpPr>
          <p:spPr>
            <a:xfrm>
              <a:off x="4393209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5110678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8" name="모서리가 둥근 직사각형 57"/>
            <p:cNvSpPr/>
            <p:nvPr/>
          </p:nvSpPr>
          <p:spPr>
            <a:xfrm>
              <a:off x="5837670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관심선박관리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UI-PM-MT-008-01)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566738" y="2609885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588963" y="2601948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2603535"/>
            <a:ext cx="8239125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2605660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2647985"/>
            <a:ext cx="158569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 dirty="0">
                <a:latin typeface="돋움" pitchFamily="50" charset="-127"/>
                <a:ea typeface="돋움" pitchFamily="50" charset="-127"/>
              </a:rPr>
              <a:t>&gt;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케이포트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관심선박관리</a:t>
            </a:r>
            <a:endParaRPr lang="en-US" altLang="ko-KR" sz="800" dirty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7648575" y="2955960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6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7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2932148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8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관심선박관</a:t>
              </a:r>
              <a:r>
                <a:rPr lang="ko-KR" altLang="en-US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리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>
            <a:off x="2487613" y="3170273"/>
            <a:ext cx="6256337" cy="190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93726" y="2595598"/>
            <a:ext cx="1749754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4845879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4814923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95" name="그룹 94"/>
          <p:cNvGrpSpPr/>
          <p:nvPr/>
        </p:nvGrpSpPr>
        <p:grpSpPr>
          <a:xfrm>
            <a:off x="4956179" y="7195343"/>
            <a:ext cx="742950" cy="289563"/>
            <a:chOff x="4975225" y="7235484"/>
            <a:chExt cx="742950" cy="28956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0" name="모서리가 둥근 직사각형 99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3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40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aphicFrame>
        <p:nvGraphicFramePr>
          <p:cNvPr id="127" name="표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859293"/>
              </p:ext>
            </p:extLst>
          </p:nvPr>
        </p:nvGraphicFramePr>
        <p:xfrm>
          <a:off x="589042" y="2897805"/>
          <a:ext cx="1746092" cy="441447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8640"/>
                <a:gridCol w="450391"/>
                <a:gridCol w="526637"/>
                <a:gridCol w="247614"/>
                <a:gridCol w="372810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83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45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565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9" name="TextBox 32"/>
          <p:cNvSpPr txBox="1">
            <a:spLocks noChangeArrowheads="1"/>
          </p:cNvSpPr>
          <p:nvPr/>
        </p:nvSpPr>
        <p:spPr bwMode="auto">
          <a:xfrm>
            <a:off x="1030002" y="3520446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30" name="그룹 181"/>
          <p:cNvGrpSpPr>
            <a:grpSpLocks/>
          </p:cNvGrpSpPr>
          <p:nvPr/>
        </p:nvGrpSpPr>
        <p:grpSpPr bwMode="auto">
          <a:xfrm>
            <a:off x="744865" y="3387244"/>
            <a:ext cx="303212" cy="428625"/>
            <a:chOff x="2314582" y="1932161"/>
            <a:chExt cx="952500" cy="1343025"/>
          </a:xfrm>
        </p:grpSpPr>
        <p:sp>
          <p:nvSpPr>
            <p:cNvPr id="131" name="타원 13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32" name="그림 18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" name="그룹 132"/>
          <p:cNvGrpSpPr/>
          <p:nvPr/>
        </p:nvGrpSpPr>
        <p:grpSpPr>
          <a:xfrm>
            <a:off x="706598" y="4256709"/>
            <a:ext cx="1538959" cy="217695"/>
            <a:chOff x="8767919" y="3027841"/>
            <a:chExt cx="1538959" cy="217695"/>
          </a:xfrm>
        </p:grpSpPr>
        <p:grpSp>
          <p:nvGrpSpPr>
            <p:cNvPr id="134" name="그룹 133"/>
            <p:cNvGrpSpPr/>
            <p:nvPr/>
          </p:nvGrpSpPr>
          <p:grpSpPr>
            <a:xfrm>
              <a:off x="8767919" y="3027841"/>
              <a:ext cx="1000682" cy="216986"/>
              <a:chOff x="4642904" y="2509551"/>
              <a:chExt cx="1000682" cy="216986"/>
            </a:xfrm>
          </p:grpSpPr>
          <p:sp>
            <p:nvSpPr>
              <p:cNvPr id="136" name="TextBox 135"/>
              <p:cNvSpPr txBox="1">
                <a:spLocks noChangeArrowheads="1"/>
              </p:cNvSpPr>
              <p:nvPr/>
            </p:nvSpPr>
            <p:spPr bwMode="auto">
              <a:xfrm>
                <a:off x="4642904" y="2509551"/>
                <a:ext cx="59972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</a:t>
                </a: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대기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sp>
            <p:nvSpPr>
              <p:cNvPr id="137" name="TextBox 32"/>
              <p:cNvSpPr txBox="1">
                <a:spLocks noChangeArrowheads="1"/>
              </p:cNvSpPr>
              <p:nvPr/>
            </p:nvSpPr>
            <p:spPr bwMode="auto">
              <a:xfrm>
                <a:off x="5173595" y="2511093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처리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sp>
          <p:nvSpPr>
            <p:cNvPr id="135" name="TextBox 32"/>
            <p:cNvSpPr txBox="1">
              <a:spLocks noChangeArrowheads="1"/>
            </p:cNvSpPr>
            <p:nvPr/>
          </p:nvSpPr>
          <p:spPr bwMode="auto">
            <a:xfrm>
              <a:off x="9836887" y="3030092"/>
              <a:ext cx="4699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알</a:t>
              </a:r>
              <a:r>
                <a:rPr lang="ko-KR" altLang="en-US" sz="800" dirty="0">
                  <a:latin typeface="돋움" panose="020B0600000101010101" pitchFamily="50" charset="-127"/>
                  <a:ea typeface="돋움" panose="020B0600000101010101" pitchFamily="50" charset="-127"/>
                </a:rPr>
                <a:t>림</a:t>
              </a:r>
              <a:endPara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38" name="그룹 137"/>
          <p:cNvGrpSpPr/>
          <p:nvPr/>
        </p:nvGrpSpPr>
        <p:grpSpPr>
          <a:xfrm>
            <a:off x="744865" y="4448374"/>
            <a:ext cx="469701" cy="400666"/>
            <a:chOff x="8985367" y="3542700"/>
            <a:chExt cx="469701" cy="400666"/>
          </a:xfrm>
        </p:grpSpPr>
        <p:sp>
          <p:nvSpPr>
            <p:cNvPr id="139" name="타원 138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0" name="타원 139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1283721" y="4444519"/>
            <a:ext cx="469701" cy="400666"/>
            <a:chOff x="8985367" y="3542700"/>
            <a:chExt cx="469701" cy="400666"/>
          </a:xfrm>
        </p:grpSpPr>
        <p:sp>
          <p:nvSpPr>
            <p:cNvPr id="142" name="타원 141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3" name="타원 142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813150" y="4454841"/>
            <a:ext cx="469701" cy="400666"/>
            <a:chOff x="8985367" y="3542700"/>
            <a:chExt cx="469701" cy="400666"/>
          </a:xfrm>
        </p:grpSpPr>
        <p:sp>
          <p:nvSpPr>
            <p:cNvPr id="151" name="타원 150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52" name="직사각형 51"/>
          <p:cNvSpPr/>
          <p:nvPr/>
        </p:nvSpPr>
        <p:spPr>
          <a:xfrm>
            <a:off x="587375" y="1424022"/>
            <a:ext cx="824865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sp>
        <p:nvSpPr>
          <p:cNvPr id="156" name="TextBox 219"/>
          <p:cNvSpPr txBox="1">
            <a:spLocks noChangeArrowheads="1"/>
          </p:cNvSpPr>
          <p:nvPr/>
        </p:nvSpPr>
        <p:spPr bwMode="auto">
          <a:xfrm>
            <a:off x="2772673" y="3309490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 b="1" dirty="0" smtClean="0">
                <a:latin typeface="돋움" pitchFamily="50" charset="-127"/>
                <a:ea typeface="돋움" pitchFamily="50" charset="-127"/>
              </a:rPr>
              <a:t>관심선박등록</a:t>
            </a:r>
            <a:endParaRPr lang="ko-KR" altLang="en-US" sz="900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161" name="표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4237490"/>
              </p:ext>
            </p:extLst>
          </p:nvPr>
        </p:nvGraphicFramePr>
        <p:xfrm>
          <a:off x="2488908" y="4343671"/>
          <a:ext cx="6235991" cy="2027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81"/>
                <a:gridCol w="370281"/>
                <a:gridCol w="1572765"/>
                <a:gridCol w="1490111"/>
                <a:gridCol w="1559465"/>
                <a:gridCol w="873088"/>
              </a:tblGrid>
              <a:tr h="3242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 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관심선박리스트</a:t>
                      </a: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242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총 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3,455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(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1/3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페이지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10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개씩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</a:rPr>
                        <a:t>▼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순번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호출부호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선박영문명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삭제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1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2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4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4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3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2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3276575"/>
            <a:ext cx="308571" cy="2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5" descr="C:\Users\injeinc\Documents\Downloads\아이콘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1" t="-2" r="2" b="-4580"/>
          <a:stretch/>
        </p:blipFill>
        <p:spPr bwMode="auto">
          <a:xfrm>
            <a:off x="8212663" y="4740267"/>
            <a:ext cx="512238" cy="1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761" y="3286413"/>
            <a:ext cx="4286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5" name="표 1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905218"/>
              </p:ext>
            </p:extLst>
          </p:nvPr>
        </p:nvGraphicFramePr>
        <p:xfrm>
          <a:off x="2504411" y="3629323"/>
          <a:ext cx="6242713" cy="367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049"/>
                <a:gridCol w="3854908"/>
                <a:gridCol w="1705756"/>
              </a:tblGrid>
              <a:tr h="36733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6" marR="914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6" marR="91436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6" marR="91436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77" name="직선 연결선 176"/>
          <p:cNvCxnSpPr/>
          <p:nvPr/>
        </p:nvCxnSpPr>
        <p:spPr>
          <a:xfrm>
            <a:off x="7902944" y="3647837"/>
            <a:ext cx="0" cy="30590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그룹 177"/>
          <p:cNvGrpSpPr/>
          <p:nvPr/>
        </p:nvGrpSpPr>
        <p:grpSpPr>
          <a:xfrm>
            <a:off x="8031533" y="3714770"/>
            <a:ext cx="666707" cy="202198"/>
            <a:chOff x="9290891" y="3613666"/>
            <a:chExt cx="796523" cy="244475"/>
          </a:xfrm>
        </p:grpSpPr>
        <p:sp>
          <p:nvSpPr>
            <p:cNvPr id="179" name="Rectangle 109"/>
            <p:cNvSpPr>
              <a:spLocks noChangeArrowheads="1"/>
            </p:cNvSpPr>
            <p:nvPr/>
          </p:nvSpPr>
          <p:spPr bwMode="auto">
            <a:xfrm>
              <a:off x="9290891" y="3613666"/>
              <a:ext cx="482133" cy="2444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b="1" kern="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검색</a:t>
              </a:r>
              <a:endParaRPr kumimoji="0" lang="ko-KR" altLang="en-US" sz="800" b="1" kern="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180" name="Picture 45" descr="F:\한화손해보험\소스\아이콘\png\64 px\126.png"/>
            <p:cNvPicPr>
              <a:picLocks noChangeAspect="1" noChangeArrowheads="1"/>
            </p:cNvPicPr>
            <p:nvPr/>
          </p:nvPicPr>
          <p:blipFill>
            <a:blip r:embed="rId13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5181" y="3680434"/>
              <a:ext cx="120631" cy="120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" name="Rectangle 118"/>
            <p:cNvSpPr>
              <a:spLocks noChangeArrowheads="1"/>
            </p:cNvSpPr>
            <p:nvPr/>
          </p:nvSpPr>
          <p:spPr bwMode="auto">
            <a:xfrm>
              <a:off x="9797774" y="3619810"/>
              <a:ext cx="289640" cy="234306"/>
            </a:xfrm>
            <a:prstGeom prst="rect">
              <a:avLst/>
            </a:prstGeom>
            <a:noFill/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186" name="Rectangle 63"/>
          <p:cNvSpPr>
            <a:spLocks noChangeArrowheads="1"/>
          </p:cNvSpPr>
          <p:nvPr/>
        </p:nvSpPr>
        <p:spPr bwMode="auto">
          <a:xfrm>
            <a:off x="8592939" y="5279410"/>
            <a:ext cx="131973" cy="109350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98" name="Rectangle 118"/>
          <p:cNvSpPr>
            <a:spLocks noChangeArrowheads="1"/>
          </p:cNvSpPr>
          <p:nvPr/>
        </p:nvSpPr>
        <p:spPr bwMode="auto">
          <a:xfrm>
            <a:off x="3339937" y="3701837"/>
            <a:ext cx="1108822" cy="205775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전체                  </a:t>
            </a:r>
            <a:r>
              <a:rPr kumimoji="0" lang="ko-KR" altLang="en-US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402484" y="5309297"/>
            <a:ext cx="1270027" cy="1015831"/>
            <a:chOff x="3140569" y="5065038"/>
            <a:chExt cx="1270027" cy="1015831"/>
          </a:xfrm>
        </p:grpSpPr>
        <p:grpSp>
          <p:nvGrpSpPr>
            <p:cNvPr id="163" name="그룹 55"/>
            <p:cNvGrpSpPr>
              <a:grpSpLocks/>
            </p:cNvGrpSpPr>
            <p:nvPr/>
          </p:nvGrpSpPr>
          <p:grpSpPr bwMode="auto">
            <a:xfrm>
              <a:off x="4188346" y="5065038"/>
              <a:ext cx="222250" cy="177800"/>
              <a:chOff x="3377973" y="2280103"/>
              <a:chExt cx="222477" cy="177347"/>
            </a:xfrm>
          </p:grpSpPr>
          <p:sp>
            <p:nvSpPr>
              <p:cNvPr id="165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66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90" name="Rectangle 118"/>
            <p:cNvSpPr>
              <a:spLocks noChangeArrowheads="1"/>
            </p:cNvSpPr>
            <p:nvPr/>
          </p:nvSpPr>
          <p:spPr bwMode="auto">
            <a:xfrm>
              <a:off x="3140569" y="5065038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24" name="그룹 55"/>
            <p:cNvGrpSpPr>
              <a:grpSpLocks/>
            </p:cNvGrpSpPr>
            <p:nvPr/>
          </p:nvGrpSpPr>
          <p:grpSpPr bwMode="auto">
            <a:xfrm>
              <a:off x="4188346" y="5334210"/>
              <a:ext cx="222250" cy="177800"/>
              <a:chOff x="3377973" y="2280103"/>
              <a:chExt cx="222477" cy="177347"/>
            </a:xfrm>
          </p:grpSpPr>
          <p:sp>
            <p:nvSpPr>
              <p:cNvPr id="126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44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45" name="Rectangle 118"/>
            <p:cNvSpPr>
              <a:spLocks noChangeArrowheads="1"/>
            </p:cNvSpPr>
            <p:nvPr/>
          </p:nvSpPr>
          <p:spPr bwMode="auto">
            <a:xfrm>
              <a:off x="3140569" y="5334210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dirty="0" smtClean="0">
                  <a:solidFill>
                    <a:srgbClr val="0066FF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5B7DW</a:t>
              </a:r>
              <a:endParaRPr lang="ko-KR" altLang="en-US" sz="800" dirty="0">
                <a:solidFill>
                  <a:srgbClr val="0066FF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50" name="그룹 55"/>
            <p:cNvGrpSpPr>
              <a:grpSpLocks/>
            </p:cNvGrpSpPr>
            <p:nvPr/>
          </p:nvGrpSpPr>
          <p:grpSpPr bwMode="auto">
            <a:xfrm>
              <a:off x="4188346" y="5605428"/>
              <a:ext cx="222250" cy="177800"/>
              <a:chOff x="3377973" y="2280103"/>
              <a:chExt cx="222477" cy="177347"/>
            </a:xfrm>
          </p:grpSpPr>
          <p:sp>
            <p:nvSpPr>
              <p:cNvPr id="153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54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5" name="Rectangle 118"/>
            <p:cNvSpPr>
              <a:spLocks noChangeArrowheads="1"/>
            </p:cNvSpPr>
            <p:nvPr/>
          </p:nvSpPr>
          <p:spPr bwMode="auto">
            <a:xfrm>
              <a:off x="3140569" y="5605428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dirty="0" smtClean="0">
                  <a:solidFill>
                    <a:srgbClr val="0066FF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5B7DW</a:t>
              </a:r>
              <a:endParaRPr lang="ko-KR" altLang="en-US" sz="800" dirty="0">
                <a:solidFill>
                  <a:srgbClr val="0066FF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57" name="그룹 55"/>
            <p:cNvGrpSpPr>
              <a:grpSpLocks/>
            </p:cNvGrpSpPr>
            <p:nvPr/>
          </p:nvGrpSpPr>
          <p:grpSpPr bwMode="auto">
            <a:xfrm>
              <a:off x="4188346" y="5890864"/>
              <a:ext cx="222250" cy="177800"/>
              <a:chOff x="3377973" y="2280103"/>
              <a:chExt cx="222477" cy="177347"/>
            </a:xfrm>
          </p:grpSpPr>
          <p:sp>
            <p:nvSpPr>
              <p:cNvPr id="159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60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64" name="Rectangle 118"/>
            <p:cNvSpPr>
              <a:spLocks noChangeArrowheads="1"/>
            </p:cNvSpPr>
            <p:nvPr/>
          </p:nvSpPr>
          <p:spPr bwMode="auto">
            <a:xfrm>
              <a:off x="3140569" y="5890864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dirty="0" smtClean="0">
                  <a:solidFill>
                    <a:srgbClr val="0066FF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5B7DW</a:t>
              </a:r>
              <a:endParaRPr lang="ko-KR" altLang="en-US" sz="800" dirty="0">
                <a:solidFill>
                  <a:srgbClr val="0066FF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204" name="Rectangle 109"/>
          <p:cNvSpPr>
            <a:spLocks noChangeArrowheads="1"/>
          </p:cNvSpPr>
          <p:nvPr/>
        </p:nvSpPr>
        <p:spPr bwMode="auto">
          <a:xfrm>
            <a:off x="8282149" y="4089959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05" name="Rectangle 109"/>
          <p:cNvSpPr>
            <a:spLocks noChangeArrowheads="1"/>
          </p:cNvSpPr>
          <p:nvPr/>
        </p:nvSpPr>
        <p:spPr bwMode="auto">
          <a:xfrm>
            <a:off x="7787874" y="4096096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삭제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06" name="Rectangle 109"/>
          <p:cNvSpPr>
            <a:spLocks noChangeArrowheads="1"/>
          </p:cNvSpPr>
          <p:nvPr/>
        </p:nvSpPr>
        <p:spPr bwMode="auto">
          <a:xfrm>
            <a:off x="7282630" y="4093845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초기화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07" name="그룹 206"/>
          <p:cNvGrpSpPr/>
          <p:nvPr/>
        </p:nvGrpSpPr>
        <p:grpSpPr>
          <a:xfrm>
            <a:off x="2970436" y="5075599"/>
            <a:ext cx="142875" cy="1192552"/>
            <a:chOff x="5824909" y="3948317"/>
            <a:chExt cx="142875" cy="1192552"/>
          </a:xfrm>
        </p:grpSpPr>
        <p:pic>
          <p:nvPicPr>
            <p:cNvPr id="208" name="Picture 9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3948317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217627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527221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750792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997994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8" name="그룹 117"/>
          <p:cNvGrpSpPr/>
          <p:nvPr/>
        </p:nvGrpSpPr>
        <p:grpSpPr>
          <a:xfrm>
            <a:off x="8698240" y="324050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120" name="타원 119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21" name="자유형 120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836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관심선박관리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(UI-PM-MT-008-01_pop)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57194" y="1841627"/>
            <a:ext cx="5681594" cy="2600977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219"/>
          <p:cNvSpPr txBox="1">
            <a:spLocks noChangeArrowheads="1"/>
          </p:cNvSpPr>
          <p:nvPr/>
        </p:nvSpPr>
        <p:spPr bwMode="auto">
          <a:xfrm>
            <a:off x="935257" y="2046049"/>
            <a:ext cx="1417909" cy="21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9" tIns="41985" rIns="83969" bIns="41985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업체관련 선박등록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6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73" y="2016195"/>
            <a:ext cx="309670" cy="26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 rot="10800000" flipV="1">
            <a:off x="450154" y="1731302"/>
            <a:ext cx="5688634" cy="22010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1975" rIns="0" bIns="41975" rtlCol="0" anchor="ctr"/>
          <a:lstStyle/>
          <a:p>
            <a:r>
              <a: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80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업체관현 선박등록                                                                                                                                          </a:t>
            </a:r>
            <a:r>
              <a: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x</a:t>
            </a:r>
            <a:endParaRPr lang="ko-KR" altLang="en-US" sz="80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28" name="표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609121"/>
              </p:ext>
            </p:extLst>
          </p:nvPr>
        </p:nvGraphicFramePr>
        <p:xfrm>
          <a:off x="648591" y="2389822"/>
          <a:ext cx="5346181" cy="621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3515"/>
                <a:gridCol w="3222546"/>
                <a:gridCol w="1080120"/>
              </a:tblGrid>
              <a:tr h="31089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신고일자</a:t>
                      </a: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29" name="그룹 28"/>
          <p:cNvGrpSpPr/>
          <p:nvPr/>
        </p:nvGrpSpPr>
        <p:grpSpPr>
          <a:xfrm>
            <a:off x="5202684" y="2636513"/>
            <a:ext cx="669083" cy="183392"/>
            <a:chOff x="9290891" y="3613666"/>
            <a:chExt cx="796523" cy="244475"/>
          </a:xfrm>
        </p:grpSpPr>
        <p:sp>
          <p:nvSpPr>
            <p:cNvPr id="30" name="Rectangle 109"/>
            <p:cNvSpPr>
              <a:spLocks noChangeArrowheads="1"/>
            </p:cNvSpPr>
            <p:nvPr/>
          </p:nvSpPr>
          <p:spPr bwMode="auto">
            <a:xfrm>
              <a:off x="9290891" y="3613666"/>
              <a:ext cx="482133" cy="2444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b="1" kern="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검색</a:t>
              </a:r>
            </a:p>
          </p:txBody>
        </p:sp>
        <p:pic>
          <p:nvPicPr>
            <p:cNvPr id="31" name="Picture 45" descr="F:\한화손해보험\소스\아이콘\png\64 px\126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5181" y="3680434"/>
              <a:ext cx="120631" cy="120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Rectangle 118"/>
            <p:cNvSpPr>
              <a:spLocks noChangeArrowheads="1"/>
            </p:cNvSpPr>
            <p:nvPr/>
          </p:nvSpPr>
          <p:spPr bwMode="auto">
            <a:xfrm>
              <a:off x="9797774" y="3619810"/>
              <a:ext cx="289640" cy="234306"/>
            </a:xfrm>
            <a:prstGeom prst="rect">
              <a:avLst/>
            </a:prstGeom>
            <a:noFill/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33" name="Rectangle 118"/>
          <p:cNvSpPr>
            <a:spLocks noChangeArrowheads="1"/>
          </p:cNvSpPr>
          <p:nvPr/>
        </p:nvSpPr>
        <p:spPr bwMode="auto">
          <a:xfrm>
            <a:off x="1733892" y="2456797"/>
            <a:ext cx="1646466" cy="188354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83CB"/>
            </a:solidFill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PMIS(</a:t>
            </a:r>
            <a:r>
              <a:rPr kumimoji="0" lang="ko-KR" altLang="en-US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해양해운님</a:t>
            </a: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               X</a:t>
            </a:r>
          </a:p>
        </p:txBody>
      </p:sp>
      <p:grpSp>
        <p:nvGrpSpPr>
          <p:cNvPr id="34" name="그룹 223"/>
          <p:cNvGrpSpPr>
            <a:grpSpLocks/>
          </p:cNvGrpSpPr>
          <p:nvPr/>
        </p:nvGrpSpPr>
        <p:grpSpPr bwMode="auto">
          <a:xfrm>
            <a:off x="4050556" y="2762569"/>
            <a:ext cx="197135" cy="159155"/>
            <a:chOff x="2166126" y="1977748"/>
            <a:chExt cx="196351" cy="175476"/>
          </a:xfrm>
        </p:grpSpPr>
        <p:sp>
          <p:nvSpPr>
            <p:cNvPr id="35" name="Rectangle 118"/>
            <p:cNvSpPr>
              <a:spLocks noChangeArrowheads="1"/>
            </p:cNvSpPr>
            <p:nvPr/>
          </p:nvSpPr>
          <p:spPr bwMode="auto">
            <a:xfrm>
              <a:off x="2165711" y="1978413"/>
              <a:ext cx="196766" cy="17462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3922" y="2013260"/>
              <a:ext cx="133043" cy="114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" name="Rectangle 118"/>
          <p:cNvSpPr>
            <a:spLocks noChangeArrowheads="1"/>
          </p:cNvSpPr>
          <p:nvPr/>
        </p:nvSpPr>
        <p:spPr bwMode="auto">
          <a:xfrm>
            <a:off x="1739894" y="2738862"/>
            <a:ext cx="1011932" cy="237251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호출부호</a:t>
            </a:r>
            <a:r>
              <a:rPr kumimoji="0"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</a:t>
            </a:r>
            <a:r>
              <a:rPr kumimoji="0"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6" name="Rectangle 118"/>
          <p:cNvSpPr>
            <a:spLocks noChangeArrowheads="1"/>
          </p:cNvSpPr>
          <p:nvPr/>
        </p:nvSpPr>
        <p:spPr bwMode="auto">
          <a:xfrm>
            <a:off x="2775064" y="2738862"/>
            <a:ext cx="1203484" cy="224475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48" name="표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04222"/>
              </p:ext>
            </p:extLst>
          </p:nvPr>
        </p:nvGraphicFramePr>
        <p:xfrm>
          <a:off x="608349" y="3135972"/>
          <a:ext cx="5386422" cy="551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25"/>
                <a:gridCol w="1444254"/>
                <a:gridCol w="1368354"/>
                <a:gridCol w="1432041"/>
                <a:gridCol w="801748"/>
              </a:tblGrid>
              <a:tr h="2758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순번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호출부호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선박영문명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1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" name="Rectangle 109"/>
          <p:cNvSpPr>
            <a:spLocks noChangeArrowheads="1"/>
          </p:cNvSpPr>
          <p:nvPr/>
        </p:nvSpPr>
        <p:spPr bwMode="auto">
          <a:xfrm>
            <a:off x="5350313" y="3455490"/>
            <a:ext cx="481144" cy="193484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선택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8698240" y="324050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21" name="타원 20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22" name="자유형 21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283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72" y="1680425"/>
            <a:ext cx="5944807" cy="4039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705205"/>
            <a:ext cx="442912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AS-IS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부산청선박등록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7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585738" y="3579813"/>
            <a:ext cx="352192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PC 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포트메인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/>
            </a:r>
            <a:b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4000" spc="-96" dirty="0" smtClean="0">
                <a:latin typeface="-웹윤고딕140" pitchFamily="18" charset="-127"/>
                <a:ea typeface="-웹윤고딕140" pitchFamily="18" charset="-127"/>
              </a:rPr>
              <a:t>신고처리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MAP)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43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319873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5291777" y="1692399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11" name="타원 10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디자인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2" name="자유형 11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249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63" y="1362124"/>
            <a:ext cx="8291941" cy="593582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522163" y="1370750"/>
            <a:ext cx="8319132" cy="5927197"/>
          </a:xfrm>
          <a:prstGeom prst="rect">
            <a:avLst/>
          </a:prstGeom>
          <a:solidFill>
            <a:schemeClr val="tx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/>
          </a:p>
        </p:txBody>
      </p:sp>
      <p:sp>
        <p:nvSpPr>
          <p:cNvPr id="4" name="직사각형 3"/>
          <p:cNvSpPr/>
          <p:nvPr/>
        </p:nvSpPr>
        <p:spPr>
          <a:xfrm rot="10800000" flipV="1">
            <a:off x="810196" y="1468798"/>
            <a:ext cx="7848872" cy="18262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5710" rIns="0" bIns="45710" rtlCol="0" anchor="ctr"/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   </a:t>
            </a:r>
            <a:r>
              <a:rPr lang="ko-KR" altLang="en-US" sz="8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민원신고처리</a:t>
            </a:r>
            <a:r>
              <a:rPr lang="en-US" altLang="ko-KR" sz="800" dirty="0" smtClean="0">
                <a:solidFill>
                  <a:schemeClr val="bg1"/>
                </a:solidFill>
                <a:latin typeface="-윤고딕330" pitchFamily="18" charset="-127"/>
                <a:ea typeface="-윤고딕330" pitchFamily="18" charset="-127"/>
              </a:rPr>
              <a:t>MAP                                                                                                                                                                                                          x</a:t>
            </a:r>
            <a:endParaRPr lang="ko-KR" altLang="en-US" sz="800" dirty="0">
              <a:solidFill>
                <a:schemeClr val="bg1"/>
              </a:solidFill>
              <a:latin typeface="-윤고딕330" pitchFamily="18" charset="-127"/>
              <a:ea typeface="-윤고딕330" pitchFamily="18" charset="-127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820506" y="1668678"/>
            <a:ext cx="7838562" cy="5539812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800"/>
          </a:p>
        </p:txBody>
      </p:sp>
      <p:sp>
        <p:nvSpPr>
          <p:cNvPr id="9" name="Rectangle 118"/>
          <p:cNvSpPr>
            <a:spLocks noChangeArrowheads="1"/>
          </p:cNvSpPr>
          <p:nvPr/>
        </p:nvSpPr>
        <p:spPr bwMode="auto">
          <a:xfrm>
            <a:off x="816594" y="1658156"/>
            <a:ext cx="7842474" cy="826618"/>
          </a:xfrm>
          <a:prstGeom prst="rect">
            <a:avLst/>
          </a:prstGeom>
          <a:solidFill>
            <a:srgbClr val="00A1FA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" name="Rectangle 118"/>
          <p:cNvSpPr>
            <a:spLocks noChangeArrowheads="1"/>
          </p:cNvSpPr>
          <p:nvPr/>
        </p:nvSpPr>
        <p:spPr bwMode="auto">
          <a:xfrm>
            <a:off x="7048557" y="1773982"/>
            <a:ext cx="662781" cy="55998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검</a:t>
            </a:r>
            <a:r>
              <a:rPr kumimoji="0" lang="ko-KR" altLang="en-US" sz="800" b="1" kern="0" dirty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색</a:t>
            </a:r>
            <a:endParaRPr kumimoji="0" lang="en-US" altLang="ko-KR" sz="800" b="1" kern="0" dirty="0" smtClean="0">
              <a:solidFill>
                <a:srgbClr val="00A1FA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682112" y="1754766"/>
            <a:ext cx="2200860" cy="275880"/>
            <a:chOff x="5559983" y="2849889"/>
            <a:chExt cx="2200860" cy="275880"/>
          </a:xfrm>
        </p:grpSpPr>
        <p:sp>
          <p:nvSpPr>
            <p:cNvPr id="12" name="TextBox 32"/>
            <p:cNvSpPr txBox="1">
              <a:spLocks noChangeArrowheads="1"/>
            </p:cNvSpPr>
            <p:nvPr/>
          </p:nvSpPr>
          <p:spPr bwMode="auto">
            <a:xfrm>
              <a:off x="5559983" y="2858239"/>
              <a:ext cx="108919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호출부호</a:t>
              </a:r>
              <a:endPara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3" name="Rectangle 118"/>
            <p:cNvSpPr>
              <a:spLocks noChangeArrowheads="1"/>
            </p:cNvSpPr>
            <p:nvPr/>
          </p:nvSpPr>
          <p:spPr bwMode="auto">
            <a:xfrm>
              <a:off x="6968118" y="2851754"/>
              <a:ext cx="792725" cy="25032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043056">
                <a:lnSpc>
                  <a:spcPts val="1300"/>
                </a:lnSpc>
              </a:pPr>
              <a:r>
                <a:rPr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itchFamily="50" charset="-127"/>
                  <a:ea typeface="돋움" pitchFamily="50" charset="-127"/>
                </a:rPr>
                <a:t>                   </a:t>
              </a:r>
            </a:p>
          </p:txBody>
        </p:sp>
        <p:pic>
          <p:nvPicPr>
            <p:cNvPr id="14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5192" y="2849889"/>
              <a:ext cx="283544" cy="275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18"/>
            <p:cNvSpPr>
              <a:spLocks noChangeArrowheads="1"/>
            </p:cNvSpPr>
            <p:nvPr/>
          </p:nvSpPr>
          <p:spPr bwMode="auto">
            <a:xfrm>
              <a:off x="6300534" y="2859269"/>
              <a:ext cx="618365" cy="25032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043056">
                <a:lnSpc>
                  <a:spcPts val="13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  <a:sym typeface="Webdings"/>
                </a:rPr>
                <a:t>PMIS 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4696414" y="2081420"/>
            <a:ext cx="2176700" cy="261828"/>
            <a:chOff x="5574285" y="3176543"/>
            <a:chExt cx="2176700" cy="261828"/>
          </a:xfrm>
        </p:grpSpPr>
        <p:sp>
          <p:nvSpPr>
            <p:cNvPr id="17" name="Rectangle 118"/>
            <p:cNvSpPr>
              <a:spLocks noChangeArrowheads="1"/>
            </p:cNvSpPr>
            <p:nvPr/>
          </p:nvSpPr>
          <p:spPr bwMode="auto">
            <a:xfrm>
              <a:off x="6309380" y="3186478"/>
              <a:ext cx="392152" cy="24951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043056">
                <a:lnSpc>
                  <a:spcPts val="13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2015</a:t>
              </a:r>
            </a:p>
          </p:txBody>
        </p:sp>
        <p:sp>
          <p:nvSpPr>
            <p:cNvPr id="18" name="Rectangle 118"/>
            <p:cNvSpPr>
              <a:spLocks noChangeArrowheads="1"/>
            </p:cNvSpPr>
            <p:nvPr/>
          </p:nvSpPr>
          <p:spPr bwMode="auto">
            <a:xfrm>
              <a:off x="6738336" y="3190662"/>
              <a:ext cx="398721" cy="24384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043056">
                <a:lnSpc>
                  <a:spcPts val="13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001</a:t>
              </a:r>
            </a:p>
          </p:txBody>
        </p:sp>
        <p:sp>
          <p:nvSpPr>
            <p:cNvPr id="19" name="TextBox 32"/>
            <p:cNvSpPr txBox="1">
              <a:spLocks noChangeArrowheads="1"/>
            </p:cNvSpPr>
            <p:nvPr/>
          </p:nvSpPr>
          <p:spPr bwMode="auto">
            <a:xfrm>
              <a:off x="5574285" y="3192625"/>
              <a:ext cx="72008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b="1" dirty="0" err="1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항차</a:t>
              </a:r>
              <a:endPara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20" name="Rectangle 118"/>
            <p:cNvSpPr>
              <a:spLocks noChangeArrowheads="1"/>
            </p:cNvSpPr>
            <p:nvPr/>
          </p:nvSpPr>
          <p:spPr bwMode="auto">
            <a:xfrm rot="-5400000">
              <a:off x="7215345" y="3186045"/>
              <a:ext cx="261828" cy="24282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043056">
                <a:lnSpc>
                  <a:spcPts val="13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&lt;</a:t>
              </a:r>
            </a:p>
          </p:txBody>
        </p:sp>
        <p:sp>
          <p:nvSpPr>
            <p:cNvPr id="21" name="Rectangle 118"/>
            <p:cNvSpPr>
              <a:spLocks noChangeArrowheads="1"/>
            </p:cNvSpPr>
            <p:nvPr/>
          </p:nvSpPr>
          <p:spPr bwMode="auto">
            <a:xfrm rot="16200000">
              <a:off x="7498659" y="3186045"/>
              <a:ext cx="261828" cy="24282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1043056">
                <a:lnSpc>
                  <a:spcPts val="1300"/>
                </a:lnSpc>
              </a:pPr>
              <a:r>
                <a:rPr lang="en-US" altLang="ko-KR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&gt;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522461" y="2093008"/>
            <a:ext cx="2109238" cy="280933"/>
            <a:chOff x="3390905" y="3188131"/>
            <a:chExt cx="2109238" cy="304468"/>
          </a:xfrm>
        </p:grpSpPr>
        <p:sp>
          <p:nvSpPr>
            <p:cNvPr id="23" name="TextBox 32"/>
            <p:cNvSpPr txBox="1">
              <a:spLocks noChangeArrowheads="1"/>
            </p:cNvSpPr>
            <p:nvPr/>
          </p:nvSpPr>
          <p:spPr bwMode="auto">
            <a:xfrm>
              <a:off x="3390905" y="3213296"/>
              <a:ext cx="108919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청</a:t>
              </a:r>
              <a:r>
                <a:rPr lang="en-US" altLang="ko-KR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(</a:t>
              </a:r>
              <a:r>
                <a:rPr lang="ko-KR" altLang="en-US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항만</a:t>
              </a:r>
              <a:r>
                <a:rPr lang="en-US" altLang="ko-KR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)</a:t>
              </a:r>
              <a:r>
                <a:rPr lang="ko-KR" altLang="en-US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코드</a:t>
              </a:r>
              <a:endPara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24" name="Rectangle 118"/>
            <p:cNvSpPr>
              <a:spLocks noChangeArrowheads="1"/>
            </p:cNvSpPr>
            <p:nvPr/>
          </p:nvSpPr>
          <p:spPr bwMode="auto">
            <a:xfrm>
              <a:off x="4160385" y="3193149"/>
              <a:ext cx="945349" cy="293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defTabSz="1043056">
                <a:lnSpc>
                  <a:spcPts val="1300"/>
                </a:lnSpc>
                <a:defRPr/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부산</a:t>
              </a:r>
              <a:r>
                <a:rPr lang="en-US" altLang="ko-KR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(020)     </a:t>
              </a:r>
              <a:r>
                <a:rPr lang="en-US" altLang="ko-KR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  <a:sym typeface="Webdings" pitchFamily="18" charset="2"/>
                </a:rPr>
                <a:t>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25" name="Rectangle 118"/>
            <p:cNvSpPr>
              <a:spLocks noChangeArrowheads="1"/>
            </p:cNvSpPr>
            <p:nvPr/>
          </p:nvSpPr>
          <p:spPr bwMode="auto">
            <a:xfrm>
              <a:off x="5162606" y="3188131"/>
              <a:ext cx="337537" cy="293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defTabSz="1043056">
                <a:lnSpc>
                  <a:spcPts val="1300"/>
                </a:lnSpc>
                <a:defRPr/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6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0233" y="3216719"/>
              <a:ext cx="283544" cy="275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1445477" y="1785783"/>
            <a:ext cx="1337478" cy="33136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4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신고처리조회</a:t>
            </a:r>
            <a:endParaRPr lang="en-US" altLang="ko-KR" sz="1400" spc="-100" dirty="0" smtClean="0">
              <a:solidFill>
                <a:schemeClr val="bg1"/>
              </a:solidFill>
              <a:latin typeface="-웹윤고딕140" pitchFamily="18" charset="-127"/>
              <a:ea typeface="-웹윤고딕140" pitchFamily="18" charset="-127"/>
            </a:endParaRPr>
          </a:p>
          <a:p>
            <a:r>
              <a:rPr lang="en-US" altLang="ko-KR" sz="14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MAP</a:t>
            </a:r>
            <a:endParaRPr lang="en-US" altLang="ko-KR" sz="1400" spc="-100" dirty="0">
              <a:solidFill>
                <a:schemeClr val="bg1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pic>
        <p:nvPicPr>
          <p:cNvPr id="28" name="Picture 3" descr="C:\Users\injeinc\Documents\Downloads\icon.png"/>
          <p:cNvPicPr>
            <a:picLocks noChangeAspect="1" noChangeArrowheads="1"/>
          </p:cNvPicPr>
          <p:nvPr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2" y="1751699"/>
            <a:ext cx="554702" cy="45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그룹 28"/>
          <p:cNvGrpSpPr/>
          <p:nvPr/>
        </p:nvGrpSpPr>
        <p:grpSpPr>
          <a:xfrm>
            <a:off x="2520900" y="1745997"/>
            <a:ext cx="2098497" cy="269726"/>
            <a:chOff x="3398771" y="3171808"/>
            <a:chExt cx="2098497" cy="302719"/>
          </a:xfrm>
        </p:grpSpPr>
        <p:sp>
          <p:nvSpPr>
            <p:cNvPr id="30" name="Rectangle 118"/>
            <p:cNvSpPr>
              <a:spLocks noChangeArrowheads="1"/>
            </p:cNvSpPr>
            <p:nvPr/>
          </p:nvSpPr>
          <p:spPr bwMode="auto">
            <a:xfrm>
              <a:off x="4165661" y="3177484"/>
              <a:ext cx="945349" cy="293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defTabSz="1043056">
                <a:lnSpc>
                  <a:spcPts val="1300"/>
                </a:lnSpc>
                <a:defRPr/>
              </a:pPr>
              <a:r>
                <a:rPr lang="ko-KR" altLang="en-US" sz="8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[</a:t>
              </a:r>
              <a:r>
                <a:rPr lang="en-US" altLang="ko-KR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SP-M_2015</a:t>
              </a:r>
              <a:r>
                <a:rPr lang="en-US" altLang="ko-KR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]</a:t>
              </a:r>
              <a:r>
                <a:rPr lang="en-US" altLang="ko-KR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  <a:sym typeface="Webdings" pitchFamily="18" charset="2"/>
                </a:rPr>
                <a:t>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31" name="TextBox 32"/>
            <p:cNvSpPr txBox="1">
              <a:spLocks noChangeArrowheads="1"/>
            </p:cNvSpPr>
            <p:nvPr/>
          </p:nvSpPr>
          <p:spPr bwMode="auto">
            <a:xfrm>
              <a:off x="3398771" y="3196374"/>
              <a:ext cx="108919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b="1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업체코</a:t>
              </a:r>
              <a:r>
                <a:rPr lang="ko-KR" altLang="en-US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드</a:t>
              </a:r>
              <a:endParaRPr lang="en-US" altLang="ko-KR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2" name="Rectangle 118"/>
            <p:cNvSpPr>
              <a:spLocks noChangeArrowheads="1"/>
            </p:cNvSpPr>
            <p:nvPr/>
          </p:nvSpPr>
          <p:spPr bwMode="auto">
            <a:xfrm>
              <a:off x="5159731" y="3171808"/>
              <a:ext cx="337537" cy="293444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defTabSz="1043056">
                <a:lnSpc>
                  <a:spcPts val="1300"/>
                </a:lnSpc>
                <a:defRPr/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33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5665" y="3198647"/>
              <a:ext cx="283544" cy="2758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4" name="Picture 23" descr="F:\한화손해보험\소스\아이콘\images\Iconset-(2)_150.png"/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900" y="3997964"/>
            <a:ext cx="294406" cy="21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3" descr="F:\한화손해보험\소스\아이콘\images\Iconset-(2)_150.png"/>
          <p:cNvPicPr>
            <a:picLocks noChangeAspect="1" noChangeArrowheads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429" y="3966820"/>
            <a:ext cx="294406" cy="21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3041117" y="2921517"/>
            <a:ext cx="267935" cy="338185"/>
          </a:xfrm>
          <a:prstGeom prst="rect">
            <a:avLst/>
          </a:prstGeom>
          <a:noFill/>
        </p:spPr>
      </p:pic>
      <p:pic>
        <p:nvPicPr>
          <p:cNvPr id="37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4772466" y="2912776"/>
            <a:ext cx="267935" cy="338185"/>
          </a:xfrm>
          <a:prstGeom prst="rect">
            <a:avLst/>
          </a:prstGeom>
          <a:noFill/>
        </p:spPr>
      </p:pic>
      <p:pic>
        <p:nvPicPr>
          <p:cNvPr id="38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6513594" y="2923578"/>
            <a:ext cx="267935" cy="338185"/>
          </a:xfrm>
          <a:prstGeom prst="rect">
            <a:avLst/>
          </a:prstGeom>
          <a:noFill/>
        </p:spPr>
      </p:pic>
      <p:sp>
        <p:nvSpPr>
          <p:cNvPr id="39" name="Rectangle 118"/>
          <p:cNvSpPr>
            <a:spLocks noChangeArrowheads="1"/>
          </p:cNvSpPr>
          <p:nvPr/>
        </p:nvSpPr>
        <p:spPr bwMode="auto">
          <a:xfrm>
            <a:off x="847275" y="2502026"/>
            <a:ext cx="6273930" cy="241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외항 </a:t>
            </a:r>
            <a:r>
              <a:rPr kumimoji="0" lang="en-US" altLang="ko-KR" sz="8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kumimoji="0" lang="en-US" altLang="ko-KR" sz="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[PMIS] </a:t>
            </a:r>
            <a:r>
              <a:rPr kumimoji="0" lang="ko-KR" altLang="en-US" sz="8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해양해운호</a:t>
            </a:r>
            <a:r>
              <a:rPr kumimoji="0" lang="ko-KR" altLang="en-US" sz="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kumimoji="0" lang="en-US" altLang="ko-KR" sz="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kumimoji="0" lang="en-US" altLang="ko-KR" sz="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|  </a:t>
            </a:r>
            <a:r>
              <a:rPr kumimoji="0" lang="ko-KR" altLang="en-US" sz="800" kern="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입항항차</a:t>
            </a:r>
            <a:r>
              <a:rPr kumimoji="0" lang="ko-KR" altLang="en-US" sz="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kumimoji="0" lang="en-US" altLang="ko-KR" sz="800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2015-001   </a:t>
            </a:r>
          </a:p>
        </p:txBody>
      </p:sp>
      <p:sp>
        <p:nvSpPr>
          <p:cNvPr id="40" name="Rectangle 118"/>
          <p:cNvSpPr>
            <a:spLocks noChangeArrowheads="1"/>
          </p:cNvSpPr>
          <p:nvPr/>
        </p:nvSpPr>
        <p:spPr bwMode="auto">
          <a:xfrm>
            <a:off x="820770" y="6348926"/>
            <a:ext cx="6273930" cy="2411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kumimoji="0" lang="en-US" altLang="ko-KR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*</a:t>
            </a:r>
            <a:endParaRPr kumimoji="0" lang="en-US" altLang="ko-KR" sz="800" kern="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41" name="직선 연결선 40"/>
          <p:cNvCxnSpPr/>
          <p:nvPr/>
        </p:nvCxnSpPr>
        <p:spPr>
          <a:xfrm>
            <a:off x="894185" y="2766165"/>
            <a:ext cx="6203728" cy="290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879974" y="6348926"/>
            <a:ext cx="6203728" cy="290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그룹 42"/>
          <p:cNvGrpSpPr/>
          <p:nvPr/>
        </p:nvGrpSpPr>
        <p:grpSpPr>
          <a:xfrm>
            <a:off x="821397" y="6348950"/>
            <a:ext cx="7827361" cy="911596"/>
            <a:chOff x="2442890" y="6472631"/>
            <a:chExt cx="7827361" cy="911596"/>
          </a:xfrm>
        </p:grpSpPr>
        <p:sp>
          <p:nvSpPr>
            <p:cNvPr id="44" name="Rectangle 118"/>
            <p:cNvSpPr>
              <a:spLocks noChangeArrowheads="1"/>
            </p:cNvSpPr>
            <p:nvPr/>
          </p:nvSpPr>
          <p:spPr bwMode="auto">
            <a:xfrm>
              <a:off x="2442890" y="6472631"/>
              <a:ext cx="7827361" cy="911596"/>
            </a:xfrm>
            <a:prstGeom prst="rect">
              <a:avLst/>
            </a:prstGeom>
            <a:pattFill prst="dkUpDiag">
              <a:fgClr>
                <a:schemeClr val="bg1">
                  <a:lumMod val="50000"/>
                </a:schemeClr>
              </a:fgClr>
              <a:bgClr>
                <a:schemeClr val="tx1">
                  <a:lumMod val="75000"/>
                  <a:lumOff val="25000"/>
                </a:schemeClr>
              </a:bgClr>
            </a:patt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lnSpc>
                  <a:spcPts val="1300"/>
                </a:lnSpc>
              </a:pP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55028" y="6671779"/>
              <a:ext cx="1046221" cy="30338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r>
                <a:rPr lang="ko-KR" altLang="en-US" sz="1100" spc="-100" dirty="0" smtClean="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사용료</a:t>
              </a: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4852011" y="6833695"/>
              <a:ext cx="564803" cy="303360"/>
            </a:xfrm>
            <a:prstGeom prst="roundRect">
              <a:avLst>
                <a:gd name="adj" fmla="val 10131"/>
              </a:avLst>
            </a:prstGeom>
            <a:solidFill>
              <a:schemeClr val="bg1">
                <a:lumMod val="50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</p:grpSp>
      <p:sp>
        <p:nvSpPr>
          <p:cNvPr id="172" name="Rectangle 118"/>
          <p:cNvSpPr>
            <a:spLocks noChangeArrowheads="1"/>
          </p:cNvSpPr>
          <p:nvPr/>
        </p:nvSpPr>
        <p:spPr bwMode="auto">
          <a:xfrm>
            <a:off x="816594" y="5436331"/>
            <a:ext cx="6288159" cy="911596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946046" y="5878596"/>
            <a:ext cx="1046221" cy="3033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위험</a:t>
            </a:r>
            <a:r>
              <a:rPr lang="ko-KR" altLang="en-US" sz="1100" spc="-100" dirty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물</a:t>
            </a:r>
            <a:endParaRPr lang="ko-KR" altLang="en-US" sz="1100" spc="-100" dirty="0" smtClean="0">
              <a:solidFill>
                <a:schemeClr val="bg1"/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74" name="Rectangle 118"/>
          <p:cNvSpPr>
            <a:spLocks noChangeArrowheads="1"/>
          </p:cNvSpPr>
          <p:nvPr/>
        </p:nvSpPr>
        <p:spPr bwMode="auto">
          <a:xfrm>
            <a:off x="1635912" y="5436329"/>
            <a:ext cx="6942521" cy="924354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75" name="TextBox 32"/>
          <p:cNvSpPr txBox="1">
            <a:spLocks noChangeArrowheads="1"/>
          </p:cNvSpPr>
          <p:nvPr/>
        </p:nvSpPr>
        <p:spPr bwMode="auto">
          <a:xfrm>
            <a:off x="1663750" y="5577408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위험물반입신고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76" name="그룹 175"/>
          <p:cNvGrpSpPr/>
          <p:nvPr/>
        </p:nvGrpSpPr>
        <p:grpSpPr>
          <a:xfrm>
            <a:off x="1753663" y="5813218"/>
            <a:ext cx="564803" cy="303360"/>
            <a:chOff x="1878703" y="5750348"/>
            <a:chExt cx="564803" cy="273377"/>
          </a:xfrm>
          <a:solidFill>
            <a:srgbClr val="00A1FA"/>
          </a:solidFill>
        </p:grpSpPr>
        <p:sp>
          <p:nvSpPr>
            <p:cNvPr id="190" name="모서리가 둥근 직사각형 189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91" name="모서리가 둥근 직사각형 190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수리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177" name="TextBox 32"/>
          <p:cNvSpPr txBox="1">
            <a:spLocks noChangeArrowheads="1"/>
          </p:cNvSpPr>
          <p:nvPr/>
        </p:nvSpPr>
        <p:spPr bwMode="auto">
          <a:xfrm>
            <a:off x="3354121" y="5572402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적하일람표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78" name="Picture 3" descr="C:\Users\injeinc\Documents\Downloads\icon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52" y="5585654"/>
            <a:ext cx="332127" cy="24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9" name="그룹 178"/>
          <p:cNvGrpSpPr/>
          <p:nvPr/>
        </p:nvGrpSpPr>
        <p:grpSpPr>
          <a:xfrm>
            <a:off x="2343616" y="5813465"/>
            <a:ext cx="345672" cy="304692"/>
            <a:chOff x="5081640" y="4787687"/>
            <a:chExt cx="481507" cy="441081"/>
          </a:xfrm>
        </p:grpSpPr>
        <p:sp>
          <p:nvSpPr>
            <p:cNvPr id="188" name="모서리가 둥근 직사각형 187"/>
            <p:cNvSpPr/>
            <p:nvPr/>
          </p:nvSpPr>
          <p:spPr>
            <a:xfrm>
              <a:off x="5081640" y="4787687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89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1" y="4836262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0" name="그룹 179"/>
          <p:cNvGrpSpPr/>
          <p:nvPr/>
        </p:nvGrpSpPr>
        <p:grpSpPr>
          <a:xfrm>
            <a:off x="3434217" y="5797395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186" name="모서리가 둥근 직사각형 185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87" name="모서리가 둥근 직사각형 186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미신고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181" name="그룹 180"/>
          <p:cNvGrpSpPr/>
          <p:nvPr/>
        </p:nvGrpSpPr>
        <p:grpSpPr>
          <a:xfrm>
            <a:off x="4025741" y="5797756"/>
            <a:ext cx="345672" cy="304692"/>
            <a:chOff x="4578519" y="4789246"/>
            <a:chExt cx="481507" cy="441081"/>
          </a:xfrm>
        </p:grpSpPr>
        <p:sp>
          <p:nvSpPr>
            <p:cNvPr id="184" name="모서리가 둥근 직사각형 183"/>
            <p:cNvSpPr/>
            <p:nvPr/>
          </p:nvSpPr>
          <p:spPr>
            <a:xfrm>
              <a:off x="4578519" y="4789246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85" name="Picture 23" descr="F:\한화손해보험\소스\아이콘\images\Iconset-(2)_150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7425" y="4869342"/>
              <a:ext cx="410095" cy="280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82" name="TextBox 32"/>
          <p:cNvSpPr txBox="1">
            <a:spLocks noChangeArrowheads="1"/>
          </p:cNvSpPr>
          <p:nvPr/>
        </p:nvSpPr>
        <p:spPr bwMode="auto">
          <a:xfrm>
            <a:off x="1694363" y="6121079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2015-001-2 07:30</a:t>
            </a:r>
          </a:p>
        </p:txBody>
      </p:sp>
      <p:sp>
        <p:nvSpPr>
          <p:cNvPr id="183" name="TextBox 32"/>
          <p:cNvSpPr txBox="1">
            <a:spLocks noChangeArrowheads="1"/>
          </p:cNvSpPr>
          <p:nvPr/>
        </p:nvSpPr>
        <p:spPr bwMode="auto">
          <a:xfrm>
            <a:off x="3384733" y="6116073"/>
            <a:ext cx="2682047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2015-001-2 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하역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:MBS-01 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신선대부두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선석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71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3109032" y="5812459"/>
            <a:ext cx="267935" cy="309625"/>
          </a:xfrm>
          <a:prstGeom prst="rect">
            <a:avLst/>
          </a:prstGeom>
          <a:noFill/>
        </p:spPr>
      </p:pic>
      <p:sp>
        <p:nvSpPr>
          <p:cNvPr id="135" name="Rectangle 118"/>
          <p:cNvSpPr>
            <a:spLocks noChangeArrowheads="1"/>
          </p:cNvSpPr>
          <p:nvPr/>
        </p:nvSpPr>
        <p:spPr bwMode="auto">
          <a:xfrm>
            <a:off x="3341267" y="5167062"/>
            <a:ext cx="1396244" cy="19131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>
              <a:lnSpc>
                <a:spcPts val="1300"/>
              </a:lnSpc>
            </a:pPr>
            <a:r>
              <a:rPr lang="ko-KR" altLang="en-US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신고처리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</a:rPr>
              <a:t>MAP   </a:t>
            </a:r>
            <a:r>
              <a:rPr lang="en-US" altLang="ko-KR" sz="800" b="1" dirty="0" smtClean="0">
                <a:solidFill>
                  <a:schemeClr val="bg1"/>
                </a:solidFill>
                <a:latin typeface="돋움" pitchFamily="50" charset="-127"/>
                <a:ea typeface="돋움" pitchFamily="50" charset="-127"/>
                <a:sym typeface="Webdings"/>
              </a:rPr>
              <a:t></a:t>
            </a:r>
            <a:endParaRPr lang="en-US" altLang="ko-KR" sz="800" b="1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39" name="Rectangle 118"/>
          <p:cNvSpPr>
            <a:spLocks noChangeArrowheads="1"/>
          </p:cNvSpPr>
          <p:nvPr/>
        </p:nvSpPr>
        <p:spPr bwMode="auto">
          <a:xfrm>
            <a:off x="818668" y="4568470"/>
            <a:ext cx="6261993" cy="91159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939494" y="5019361"/>
            <a:ext cx="1046221" cy="3033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화물</a:t>
            </a:r>
          </a:p>
        </p:txBody>
      </p:sp>
      <p:sp>
        <p:nvSpPr>
          <p:cNvPr id="141" name="Rectangle 118"/>
          <p:cNvSpPr>
            <a:spLocks noChangeArrowheads="1"/>
          </p:cNvSpPr>
          <p:nvPr/>
        </p:nvSpPr>
        <p:spPr bwMode="auto">
          <a:xfrm>
            <a:off x="1637986" y="4577094"/>
            <a:ext cx="6949074" cy="924355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2" name="TextBox 32"/>
          <p:cNvSpPr txBox="1">
            <a:spLocks noChangeArrowheads="1"/>
          </p:cNvSpPr>
          <p:nvPr/>
        </p:nvSpPr>
        <p:spPr bwMode="auto">
          <a:xfrm>
            <a:off x="1657198" y="4718172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화물료신고</a:t>
            </a: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43" name="그룹 142"/>
          <p:cNvGrpSpPr/>
          <p:nvPr/>
        </p:nvGrpSpPr>
        <p:grpSpPr>
          <a:xfrm>
            <a:off x="1747111" y="4953983"/>
            <a:ext cx="564803" cy="303360"/>
            <a:chOff x="1878703" y="5750348"/>
            <a:chExt cx="564803" cy="273377"/>
          </a:xfrm>
          <a:solidFill>
            <a:srgbClr val="00A1FA"/>
          </a:solidFill>
        </p:grpSpPr>
        <p:sp>
          <p:nvSpPr>
            <p:cNvPr id="168" name="모서리가 둥근 직사각형 167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69" name="모서리가 둥근 직사각형 168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수리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144" name="TextBox 32"/>
          <p:cNvSpPr txBox="1">
            <a:spLocks noChangeArrowheads="1"/>
          </p:cNvSpPr>
          <p:nvPr/>
        </p:nvSpPr>
        <p:spPr bwMode="auto">
          <a:xfrm>
            <a:off x="3348220" y="4713166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통합화물신고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반입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</p:txBody>
      </p:sp>
      <p:pic>
        <p:nvPicPr>
          <p:cNvPr id="145" name="Picture 3" descr="C:\Users\injeinc\Documents\Downloads\icon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00" y="4726419"/>
            <a:ext cx="332127" cy="24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6" name="그룹 145"/>
          <p:cNvGrpSpPr/>
          <p:nvPr/>
        </p:nvGrpSpPr>
        <p:grpSpPr>
          <a:xfrm>
            <a:off x="2337064" y="4954230"/>
            <a:ext cx="345672" cy="304692"/>
            <a:chOff x="5081640" y="4787687"/>
            <a:chExt cx="481507" cy="441081"/>
          </a:xfrm>
        </p:grpSpPr>
        <p:sp>
          <p:nvSpPr>
            <p:cNvPr id="166" name="모서리가 둥근 직사각형 165"/>
            <p:cNvSpPr/>
            <p:nvPr/>
          </p:nvSpPr>
          <p:spPr>
            <a:xfrm>
              <a:off x="5081640" y="4787687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67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1" y="4836262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7" name="그룹 146"/>
          <p:cNvGrpSpPr/>
          <p:nvPr/>
        </p:nvGrpSpPr>
        <p:grpSpPr>
          <a:xfrm>
            <a:off x="3428316" y="4938160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164" name="모서리가 둥근 직사각형 163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65" name="모서리가 둥근 직사각형 164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err="1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미통보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148" name="그룹 147"/>
          <p:cNvGrpSpPr/>
          <p:nvPr/>
        </p:nvGrpSpPr>
        <p:grpSpPr>
          <a:xfrm>
            <a:off x="4019840" y="4938521"/>
            <a:ext cx="345672" cy="304692"/>
            <a:chOff x="4578519" y="4789246"/>
            <a:chExt cx="481507" cy="441081"/>
          </a:xfrm>
        </p:grpSpPr>
        <p:sp>
          <p:nvSpPr>
            <p:cNvPr id="162" name="모서리가 둥근 직사각형 161"/>
            <p:cNvSpPr/>
            <p:nvPr/>
          </p:nvSpPr>
          <p:spPr>
            <a:xfrm>
              <a:off x="4578519" y="4789246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63" name="Picture 23" descr="F:\한화손해보험\소스\아이콘\images\Iconset-(2)_150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7425" y="4869342"/>
              <a:ext cx="410095" cy="280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9" name="TextBox 32"/>
          <p:cNvSpPr txBox="1">
            <a:spLocks noChangeArrowheads="1"/>
          </p:cNvSpPr>
          <p:nvPr/>
        </p:nvSpPr>
        <p:spPr bwMode="auto">
          <a:xfrm>
            <a:off x="5026391" y="4719634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통합화물신고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반출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</p:txBody>
      </p:sp>
      <p:grpSp>
        <p:nvGrpSpPr>
          <p:cNvPr id="150" name="그룹 149"/>
          <p:cNvGrpSpPr/>
          <p:nvPr/>
        </p:nvGrpSpPr>
        <p:grpSpPr>
          <a:xfrm>
            <a:off x="5116304" y="4955445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160" name="모서리가 둥근 직사각형 159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61" name="모서리가 둥근 직사각형 160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미신고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151" name="모서리가 둥근 직사각형 150"/>
          <p:cNvSpPr/>
          <p:nvPr/>
        </p:nvSpPr>
        <p:spPr>
          <a:xfrm>
            <a:off x="5706257" y="4955691"/>
            <a:ext cx="345672" cy="304692"/>
          </a:xfrm>
          <a:prstGeom prst="roundRect">
            <a:avLst>
              <a:gd name="adj" fmla="val 10131"/>
            </a:avLst>
          </a:prstGeom>
          <a:solidFill>
            <a:schemeClr val="accent6">
              <a:lumMod val="75000"/>
            </a:schemeClr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lIns="72000" tIns="0" rIns="0" bIns="0" anchor="ctr" anchorCtr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lvl="1" indent="-83095" algn="ctr" defTabSz="803249" eaLnBrk="0" latinLnBrk="0" hangingPunct="0">
              <a:lnSpc>
                <a:spcPct val="90000"/>
              </a:lnSpc>
              <a:buClr>
                <a:schemeClr val="bg1">
                  <a:lumMod val="65000"/>
                </a:schemeClr>
              </a:buClr>
              <a:buSzPct val="80000"/>
              <a:tabLst>
                <a:tab pos="5186857" algn="l"/>
              </a:tabLst>
              <a:defRPr/>
            </a:pPr>
            <a:endParaRPr lang="ko-KR" altLang="en-US" sz="90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  <a:sym typeface="Monotype Sorts"/>
            </a:endParaRPr>
          </a:p>
        </p:txBody>
      </p:sp>
      <p:sp>
        <p:nvSpPr>
          <p:cNvPr id="152" name="TextBox 32"/>
          <p:cNvSpPr txBox="1">
            <a:spLocks noChangeArrowheads="1"/>
          </p:cNvSpPr>
          <p:nvPr/>
        </p:nvSpPr>
        <p:spPr bwMode="auto">
          <a:xfrm>
            <a:off x="6665046" y="4721095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통합컨신고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53" name="그룹 152"/>
          <p:cNvGrpSpPr/>
          <p:nvPr/>
        </p:nvGrpSpPr>
        <p:grpSpPr>
          <a:xfrm>
            <a:off x="6754959" y="4956906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158" name="모서리가 둥근 직사각형 157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59" name="모서리가 둥근 직사각형 158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미신고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154" name="모서리가 둥근 직사각형 153"/>
          <p:cNvSpPr/>
          <p:nvPr/>
        </p:nvSpPr>
        <p:spPr>
          <a:xfrm>
            <a:off x="7344912" y="4957152"/>
            <a:ext cx="345672" cy="304692"/>
          </a:xfrm>
          <a:prstGeom prst="roundRect">
            <a:avLst>
              <a:gd name="adj" fmla="val 10131"/>
            </a:avLst>
          </a:prstGeom>
          <a:solidFill>
            <a:schemeClr val="accent6">
              <a:lumMod val="75000"/>
            </a:schemeClr>
          </a:solidFill>
          <a:ln w="12700" algn="ctr">
            <a:noFill/>
            <a:miter lim="800000"/>
            <a:headEnd/>
            <a:tailEnd/>
          </a:ln>
          <a:effectLst/>
        </p:spPr>
        <p:txBody>
          <a:bodyPr wrap="none" lIns="72000" tIns="0" rIns="0" bIns="0" anchor="ctr" anchorCtr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marL="0" lvl="1" indent="-83095" algn="ctr" defTabSz="803249" eaLnBrk="0" latinLnBrk="0" hangingPunct="0">
              <a:lnSpc>
                <a:spcPct val="90000"/>
              </a:lnSpc>
              <a:buClr>
                <a:schemeClr val="bg1">
                  <a:lumMod val="65000"/>
                </a:schemeClr>
              </a:buClr>
              <a:buSzPct val="80000"/>
              <a:tabLst>
                <a:tab pos="5186857" algn="l"/>
              </a:tabLst>
              <a:defRPr/>
            </a:pPr>
            <a:endParaRPr lang="ko-KR" altLang="en-US" sz="90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  <a:sym typeface="Monotype Sorts"/>
            </a:endParaRPr>
          </a:p>
        </p:txBody>
      </p:sp>
      <p:sp>
        <p:nvSpPr>
          <p:cNvPr id="155" name="TextBox 32"/>
          <p:cNvSpPr txBox="1">
            <a:spLocks noChangeArrowheads="1"/>
          </p:cNvSpPr>
          <p:nvPr/>
        </p:nvSpPr>
        <p:spPr bwMode="auto">
          <a:xfrm>
            <a:off x="1687811" y="5261844"/>
            <a:ext cx="1537904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사용료 </a:t>
            </a:r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769,000</a:t>
            </a:r>
            <a:r>
              <a:rPr lang="ko-KR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원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수입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6" name="TextBox 32"/>
          <p:cNvSpPr txBox="1">
            <a:spLocks noChangeArrowheads="1"/>
          </p:cNvSpPr>
          <p:nvPr/>
        </p:nvSpPr>
        <p:spPr bwMode="auto">
          <a:xfrm>
            <a:off x="3378833" y="5256838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입항목적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양적하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수입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7" name="직각 삼각형 156"/>
          <p:cNvSpPr/>
          <p:nvPr/>
        </p:nvSpPr>
        <p:spPr>
          <a:xfrm rot="19005074">
            <a:off x="1135896" y="5307435"/>
            <a:ext cx="244861" cy="229815"/>
          </a:xfrm>
          <a:prstGeom prst="rt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xtBox 32"/>
          <p:cNvSpPr txBox="1">
            <a:spLocks noChangeArrowheads="1"/>
          </p:cNvSpPr>
          <p:nvPr/>
        </p:nvSpPr>
        <p:spPr bwMode="auto">
          <a:xfrm>
            <a:off x="5054037" y="5285188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출</a:t>
            </a:r>
            <a:r>
              <a: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목적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수출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38" name="TextBox 32"/>
          <p:cNvSpPr txBox="1">
            <a:spLocks noChangeArrowheads="1"/>
          </p:cNvSpPr>
          <p:nvPr/>
        </p:nvSpPr>
        <p:spPr bwMode="auto">
          <a:xfrm>
            <a:off x="6644100" y="5291442"/>
            <a:ext cx="1574017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구분</a:t>
            </a:r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:20FT=531</a:t>
            </a:r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40FT=266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32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3105826" y="4945620"/>
            <a:ext cx="267935" cy="309625"/>
          </a:xfrm>
          <a:prstGeom prst="rect">
            <a:avLst/>
          </a:prstGeom>
          <a:noFill/>
        </p:spPr>
      </p:pic>
      <p:pic>
        <p:nvPicPr>
          <p:cNvPr id="133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4775229" y="4921094"/>
            <a:ext cx="267935" cy="309625"/>
          </a:xfrm>
          <a:prstGeom prst="rect">
            <a:avLst/>
          </a:prstGeom>
          <a:noFill/>
        </p:spPr>
      </p:pic>
      <p:pic>
        <p:nvPicPr>
          <p:cNvPr id="134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6426820" y="4930984"/>
            <a:ext cx="267935" cy="309625"/>
          </a:xfrm>
          <a:prstGeom prst="rect">
            <a:avLst/>
          </a:prstGeom>
          <a:noFill/>
        </p:spPr>
      </p:pic>
      <p:pic>
        <p:nvPicPr>
          <p:cNvPr id="129" name="Picture 23" descr="F:\한화손해보험\소스\아이콘\images\Iconset-(2)_150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806" y="5019810"/>
            <a:ext cx="294406" cy="19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23" descr="F:\한화손해보험\소스\아이콘\images\Iconset-(2)_150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740" y="5019810"/>
            <a:ext cx="294406" cy="19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118"/>
          <p:cNvSpPr>
            <a:spLocks noChangeArrowheads="1"/>
          </p:cNvSpPr>
          <p:nvPr/>
        </p:nvSpPr>
        <p:spPr bwMode="auto">
          <a:xfrm>
            <a:off x="807358" y="3662464"/>
            <a:ext cx="6255441" cy="91159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946046" y="4104729"/>
            <a:ext cx="1046221" cy="3033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100" spc="-100" dirty="0" err="1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선석</a:t>
            </a:r>
            <a:r>
              <a:rPr lang="en-US" altLang="ko-KR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/</a:t>
            </a:r>
            <a:r>
              <a:rPr lang="ko-KR" altLang="en-US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시설</a:t>
            </a:r>
          </a:p>
        </p:txBody>
      </p:sp>
      <p:sp>
        <p:nvSpPr>
          <p:cNvPr id="101" name="Rectangle 118"/>
          <p:cNvSpPr>
            <a:spLocks noChangeArrowheads="1"/>
          </p:cNvSpPr>
          <p:nvPr/>
        </p:nvSpPr>
        <p:spPr bwMode="auto">
          <a:xfrm>
            <a:off x="1637986" y="3662462"/>
            <a:ext cx="7010771" cy="924354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2" name="TextBox 32"/>
          <p:cNvSpPr txBox="1">
            <a:spLocks noChangeArrowheads="1"/>
          </p:cNvSpPr>
          <p:nvPr/>
        </p:nvSpPr>
        <p:spPr bwMode="auto">
          <a:xfrm>
            <a:off x="1663750" y="3718698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항만시설사용신청</a:t>
            </a: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03" name="그룹 102"/>
          <p:cNvGrpSpPr/>
          <p:nvPr/>
        </p:nvGrpSpPr>
        <p:grpSpPr>
          <a:xfrm>
            <a:off x="1753663" y="3954513"/>
            <a:ext cx="564803" cy="303360"/>
            <a:chOff x="1878703" y="5673893"/>
            <a:chExt cx="564803" cy="273377"/>
          </a:xfrm>
          <a:solidFill>
            <a:srgbClr val="00A1FA"/>
          </a:solidFill>
        </p:grpSpPr>
        <p:sp>
          <p:nvSpPr>
            <p:cNvPr id="126" name="모서리가 둥근 직사각형 125"/>
            <p:cNvSpPr/>
            <p:nvPr/>
          </p:nvSpPr>
          <p:spPr>
            <a:xfrm>
              <a:off x="1878703" y="5673893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27" name="모서리가 둥근 직사각형 126"/>
            <p:cNvSpPr/>
            <p:nvPr/>
          </p:nvSpPr>
          <p:spPr bwMode="auto">
            <a:xfrm>
              <a:off x="1924826" y="5703272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지정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104" name="TextBox 32"/>
          <p:cNvSpPr txBox="1">
            <a:spLocks noChangeArrowheads="1"/>
          </p:cNvSpPr>
          <p:nvPr/>
        </p:nvSpPr>
        <p:spPr bwMode="auto">
          <a:xfrm>
            <a:off x="3358956" y="3723119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도</a:t>
            </a: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선신청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05" name="Picture 3" descr="C:\Users\injeinc\Documents\Downloads\icon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52" y="3811787"/>
            <a:ext cx="332127" cy="24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6" name="그룹 105"/>
          <p:cNvGrpSpPr/>
          <p:nvPr/>
        </p:nvGrpSpPr>
        <p:grpSpPr>
          <a:xfrm>
            <a:off x="2343616" y="3954751"/>
            <a:ext cx="345672" cy="304692"/>
            <a:chOff x="5081640" y="4664864"/>
            <a:chExt cx="481507" cy="441081"/>
          </a:xfrm>
        </p:grpSpPr>
        <p:sp>
          <p:nvSpPr>
            <p:cNvPr id="124" name="모서리가 둥근 직사각형 123"/>
            <p:cNvSpPr/>
            <p:nvPr/>
          </p:nvSpPr>
          <p:spPr>
            <a:xfrm>
              <a:off x="5081640" y="4664864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25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2" y="4713439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" name="그룹 106"/>
          <p:cNvGrpSpPr/>
          <p:nvPr/>
        </p:nvGrpSpPr>
        <p:grpSpPr>
          <a:xfrm>
            <a:off x="3439052" y="3948116"/>
            <a:ext cx="564803" cy="303360"/>
            <a:chOff x="1878703" y="568238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122" name="모서리가 둥근 직사각형 121"/>
            <p:cNvSpPr/>
            <p:nvPr/>
          </p:nvSpPr>
          <p:spPr>
            <a:xfrm>
              <a:off x="1878703" y="568238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23" name="모서리가 둥근 직사각형 122"/>
            <p:cNvSpPr/>
            <p:nvPr/>
          </p:nvSpPr>
          <p:spPr bwMode="auto">
            <a:xfrm>
              <a:off x="1924826" y="571176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승선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108" name="그룹 107"/>
          <p:cNvGrpSpPr/>
          <p:nvPr/>
        </p:nvGrpSpPr>
        <p:grpSpPr>
          <a:xfrm>
            <a:off x="4030576" y="3948470"/>
            <a:ext cx="345672" cy="304692"/>
            <a:chOff x="4578519" y="4680070"/>
            <a:chExt cx="481507" cy="441081"/>
          </a:xfrm>
        </p:grpSpPr>
        <p:sp>
          <p:nvSpPr>
            <p:cNvPr id="120" name="모서리가 둥근 직사각형 119"/>
            <p:cNvSpPr/>
            <p:nvPr/>
          </p:nvSpPr>
          <p:spPr>
            <a:xfrm>
              <a:off x="4578519" y="4680070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21" name="Picture 23" descr="F:\한화손해보험\소스\아이콘\images\Iconset-(2)_150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7424" y="4760166"/>
              <a:ext cx="410096" cy="280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9" name="TextBox 32"/>
          <p:cNvSpPr txBox="1">
            <a:spLocks noChangeArrowheads="1"/>
          </p:cNvSpPr>
          <p:nvPr/>
        </p:nvSpPr>
        <p:spPr bwMode="auto">
          <a:xfrm>
            <a:off x="5037127" y="3729586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예선신청</a:t>
            </a: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10" name="그룹 109"/>
          <p:cNvGrpSpPr/>
          <p:nvPr/>
        </p:nvGrpSpPr>
        <p:grpSpPr>
          <a:xfrm>
            <a:off x="5127040" y="3965401"/>
            <a:ext cx="564803" cy="303360"/>
            <a:chOff x="1878703" y="568238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118" name="모서리가 둥근 직사각형 117"/>
            <p:cNvSpPr/>
            <p:nvPr/>
          </p:nvSpPr>
          <p:spPr>
            <a:xfrm>
              <a:off x="1878703" y="568238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119" name="모서리가 둥근 직사각형 118"/>
            <p:cNvSpPr/>
            <p:nvPr/>
          </p:nvSpPr>
          <p:spPr bwMode="auto">
            <a:xfrm>
              <a:off x="1924826" y="571176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예선지</a:t>
              </a:r>
              <a:r>
                <a: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정</a:t>
              </a:r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5716993" y="3965640"/>
            <a:ext cx="345672" cy="304692"/>
            <a:chOff x="5081640" y="4678511"/>
            <a:chExt cx="481507" cy="441081"/>
          </a:xfrm>
        </p:grpSpPr>
        <p:sp>
          <p:nvSpPr>
            <p:cNvPr id="116" name="모서리가 둥근 직사각형 115"/>
            <p:cNvSpPr/>
            <p:nvPr/>
          </p:nvSpPr>
          <p:spPr>
            <a:xfrm>
              <a:off x="5081640" y="4678511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117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2" y="4727086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2" name="모서리가 둥근 직사각형 111"/>
          <p:cNvSpPr/>
          <p:nvPr/>
        </p:nvSpPr>
        <p:spPr bwMode="auto">
          <a:xfrm>
            <a:off x="6541315" y="4074869"/>
            <a:ext cx="490899" cy="2402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smtClean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수리</a:t>
            </a:r>
            <a:endParaRPr kumimoji="0" lang="ko-KR" altLang="en-US" sz="800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13" name="TextBox 32"/>
          <p:cNvSpPr txBox="1">
            <a:spLocks noChangeArrowheads="1"/>
          </p:cNvSpPr>
          <p:nvPr/>
        </p:nvSpPr>
        <p:spPr bwMode="auto">
          <a:xfrm>
            <a:off x="1694363" y="4262369"/>
            <a:ext cx="1279753" cy="3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MBS-02</a:t>
            </a:r>
            <a:b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[</a:t>
            </a: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신선대부다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</a:t>
            </a:r>
            <a:r>
              <a:rPr lang="ko-KR" altLang="en-US" sz="8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선석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]</a:t>
            </a:r>
            <a:endParaRPr lang="en-US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4" name="TextBox 32"/>
          <p:cNvSpPr txBox="1">
            <a:spLocks noChangeArrowheads="1"/>
          </p:cNvSpPr>
          <p:nvPr/>
        </p:nvSpPr>
        <p:spPr bwMode="auto">
          <a:xfrm>
            <a:off x="5071269" y="4275826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2015-001-001</a:t>
            </a:r>
          </a:p>
        </p:txBody>
      </p:sp>
      <p:sp>
        <p:nvSpPr>
          <p:cNvPr id="115" name="직각 삼각형 114"/>
          <p:cNvSpPr/>
          <p:nvPr/>
        </p:nvSpPr>
        <p:spPr>
          <a:xfrm rot="19005074">
            <a:off x="1142448" y="4392803"/>
            <a:ext cx="244861" cy="229815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7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3116178" y="3964379"/>
            <a:ext cx="267935" cy="309625"/>
          </a:xfrm>
          <a:prstGeom prst="rect">
            <a:avLst/>
          </a:prstGeom>
          <a:noFill/>
        </p:spPr>
      </p:pic>
      <p:pic>
        <p:nvPicPr>
          <p:cNvPr id="98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4786731" y="3957992"/>
            <a:ext cx="267935" cy="309625"/>
          </a:xfrm>
          <a:prstGeom prst="rect">
            <a:avLst/>
          </a:prstGeom>
          <a:noFill/>
        </p:spPr>
      </p:pic>
      <p:sp>
        <p:nvSpPr>
          <p:cNvPr id="61" name="Rectangle 118"/>
          <p:cNvSpPr>
            <a:spLocks noChangeArrowheads="1"/>
          </p:cNvSpPr>
          <p:nvPr/>
        </p:nvSpPr>
        <p:spPr bwMode="auto">
          <a:xfrm>
            <a:off x="813361" y="2755797"/>
            <a:ext cx="6255441" cy="9115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42813" y="3198062"/>
            <a:ext cx="1046221" cy="30338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ko-KR" altLang="en-US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입</a:t>
            </a:r>
            <a:r>
              <a:rPr lang="en-US" altLang="ko-KR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/</a:t>
            </a:r>
            <a:r>
              <a:rPr lang="ko-KR" altLang="en-US" sz="1100" spc="-100" dirty="0" smtClean="0">
                <a:solidFill>
                  <a:schemeClr val="bg1"/>
                </a:solidFill>
                <a:latin typeface="-웹윤고딕140" pitchFamily="18" charset="-127"/>
                <a:ea typeface="-웹윤고딕140" pitchFamily="18" charset="-127"/>
              </a:rPr>
              <a:t>출항</a:t>
            </a:r>
          </a:p>
        </p:txBody>
      </p:sp>
      <p:sp>
        <p:nvSpPr>
          <p:cNvPr id="63" name="Rectangle 118"/>
          <p:cNvSpPr>
            <a:spLocks noChangeArrowheads="1"/>
          </p:cNvSpPr>
          <p:nvPr/>
        </p:nvSpPr>
        <p:spPr bwMode="auto">
          <a:xfrm>
            <a:off x="1641305" y="2755795"/>
            <a:ext cx="7007451" cy="924354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ts val="1300"/>
              </a:lnSpc>
            </a:pPr>
            <a:endParaRPr lang="en-US" altLang="ko-KR" sz="800" dirty="0">
              <a:solidFill>
                <a:schemeClr val="bg1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64" name="TextBox 32"/>
          <p:cNvSpPr txBox="1">
            <a:spLocks noChangeArrowheads="1"/>
          </p:cNvSpPr>
          <p:nvPr/>
        </p:nvSpPr>
        <p:spPr bwMode="auto">
          <a:xfrm>
            <a:off x="1660517" y="2896874"/>
            <a:ext cx="127975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외항입항신고 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최종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</p:txBody>
      </p:sp>
      <p:grpSp>
        <p:nvGrpSpPr>
          <p:cNvPr id="65" name="그룹 64"/>
          <p:cNvGrpSpPr/>
          <p:nvPr/>
        </p:nvGrpSpPr>
        <p:grpSpPr>
          <a:xfrm>
            <a:off x="1750430" y="3132684"/>
            <a:ext cx="564803" cy="303360"/>
            <a:chOff x="1878703" y="5750348"/>
            <a:chExt cx="564803" cy="273377"/>
          </a:xfrm>
          <a:solidFill>
            <a:srgbClr val="00A1FA"/>
          </a:solidFill>
        </p:grpSpPr>
        <p:sp>
          <p:nvSpPr>
            <p:cNvPr id="94" name="모서리가 둥근 직사각형 93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95" name="모서리가 둥근 직사각형 94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수리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66" name="TextBox 32"/>
          <p:cNvSpPr txBox="1">
            <a:spLocks noChangeArrowheads="1"/>
          </p:cNvSpPr>
          <p:nvPr/>
        </p:nvSpPr>
        <p:spPr bwMode="auto">
          <a:xfrm>
            <a:off x="3356015" y="2900494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해외어획물</a:t>
            </a:r>
            <a:endParaRPr lang="en-US" altLang="ko-KR" sz="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67" name="Picture 3" descr="C:\Users\injeinc\Documents\Downloads\icon.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19" y="2905120"/>
            <a:ext cx="332127" cy="24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그룹 67"/>
          <p:cNvGrpSpPr/>
          <p:nvPr/>
        </p:nvGrpSpPr>
        <p:grpSpPr>
          <a:xfrm>
            <a:off x="2340383" y="3132931"/>
            <a:ext cx="345672" cy="304692"/>
            <a:chOff x="5081640" y="4787687"/>
            <a:chExt cx="481507" cy="441081"/>
          </a:xfrm>
        </p:grpSpPr>
        <p:sp>
          <p:nvSpPr>
            <p:cNvPr id="92" name="모서리가 둥근 직사각형 91"/>
            <p:cNvSpPr/>
            <p:nvPr/>
          </p:nvSpPr>
          <p:spPr>
            <a:xfrm>
              <a:off x="5081640" y="4787687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93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1" y="4836262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그룹 68"/>
          <p:cNvGrpSpPr/>
          <p:nvPr/>
        </p:nvGrpSpPr>
        <p:grpSpPr>
          <a:xfrm>
            <a:off x="3436111" y="3125487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90" name="모서리가 둥근 직사각형 89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91" name="모서리가 둥근 직사각형 90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err="1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미신청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70" name="그룹 69"/>
          <p:cNvGrpSpPr/>
          <p:nvPr/>
        </p:nvGrpSpPr>
        <p:grpSpPr>
          <a:xfrm>
            <a:off x="4027635" y="3125848"/>
            <a:ext cx="345672" cy="304692"/>
            <a:chOff x="4578519" y="4789246"/>
            <a:chExt cx="481507" cy="441081"/>
          </a:xfrm>
        </p:grpSpPr>
        <p:sp>
          <p:nvSpPr>
            <p:cNvPr id="88" name="모서리가 둥근 직사각형 87"/>
            <p:cNvSpPr/>
            <p:nvPr/>
          </p:nvSpPr>
          <p:spPr>
            <a:xfrm>
              <a:off x="4578519" y="4789246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89" name="Picture 23" descr="F:\한화손해보험\소스\아이콘\images\Iconset-(2)_150.png"/>
            <p:cNvPicPr>
              <a:picLocks noChangeAspect="1" noChangeArrowheads="1"/>
            </p:cNvPicPr>
            <p:nvPr/>
          </p:nvPicPr>
          <p:blipFill>
            <a:blip r:embed="rId6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7425" y="4869342"/>
              <a:ext cx="410095" cy="280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" name="TextBox 32"/>
          <p:cNvSpPr txBox="1">
            <a:spLocks noChangeArrowheads="1"/>
          </p:cNvSpPr>
          <p:nvPr/>
        </p:nvSpPr>
        <p:spPr bwMode="auto">
          <a:xfrm>
            <a:off x="5045812" y="2906961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선박보안</a:t>
            </a: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5135725" y="3142772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86" name="모서리가 둥근 직사각형 85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87" name="모서리가 둥근 직사각형 86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err="1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미통보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73" name="그룹 72"/>
          <p:cNvGrpSpPr/>
          <p:nvPr/>
        </p:nvGrpSpPr>
        <p:grpSpPr>
          <a:xfrm>
            <a:off x="5725678" y="3143018"/>
            <a:ext cx="345672" cy="304692"/>
            <a:chOff x="5081640" y="4787687"/>
            <a:chExt cx="481507" cy="441081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5081640" y="4787687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85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1" y="4836262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TextBox 32"/>
          <p:cNvSpPr txBox="1">
            <a:spLocks noChangeArrowheads="1"/>
          </p:cNvSpPr>
          <p:nvPr/>
        </p:nvSpPr>
        <p:spPr bwMode="auto">
          <a:xfrm>
            <a:off x="6774004" y="2908422"/>
            <a:ext cx="127975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외항출항신고 </a:t>
            </a:r>
            <a:r>
              <a: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최초</a:t>
            </a:r>
            <a:r>
              <a:rPr lang="en-US" altLang="ko-KR" sz="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endParaRPr lang="en-US" altLang="ko-KR" sz="800" b="1" dirty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6863917" y="3144233"/>
            <a:ext cx="564803" cy="303360"/>
            <a:chOff x="1878703" y="5750348"/>
            <a:chExt cx="564803" cy="273377"/>
          </a:xfrm>
          <a:solidFill>
            <a:schemeClr val="bg1">
              <a:lumMod val="50000"/>
            </a:schemeClr>
          </a:solidFill>
        </p:grpSpPr>
        <p:sp>
          <p:nvSpPr>
            <p:cNvPr id="82" name="모서리가 둥근 직사각형 81"/>
            <p:cNvSpPr/>
            <p:nvPr/>
          </p:nvSpPr>
          <p:spPr>
            <a:xfrm>
              <a:off x="1878703" y="5750348"/>
              <a:ext cx="564803" cy="273377"/>
            </a:xfrm>
            <a:prstGeom prst="roundRect">
              <a:avLst>
                <a:gd name="adj" fmla="val 10131"/>
              </a:avLst>
            </a:prstGeom>
            <a:solidFill>
              <a:srgbClr val="00A1FA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83" name="모서리가 둥근 직사각형 82"/>
            <p:cNvSpPr/>
            <p:nvPr/>
          </p:nvSpPr>
          <p:spPr bwMode="auto">
            <a:xfrm>
              <a:off x="1924826" y="5779727"/>
              <a:ext cx="490899" cy="21647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수리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76" name="그룹 75"/>
          <p:cNvGrpSpPr/>
          <p:nvPr/>
        </p:nvGrpSpPr>
        <p:grpSpPr>
          <a:xfrm>
            <a:off x="7453870" y="3144479"/>
            <a:ext cx="345672" cy="304692"/>
            <a:chOff x="5081640" y="4787687"/>
            <a:chExt cx="481507" cy="441081"/>
          </a:xfrm>
        </p:grpSpPr>
        <p:sp>
          <p:nvSpPr>
            <p:cNvPr id="80" name="모서리가 둥근 직사각형 79"/>
            <p:cNvSpPr/>
            <p:nvPr/>
          </p:nvSpPr>
          <p:spPr>
            <a:xfrm>
              <a:off x="5081640" y="4787687"/>
              <a:ext cx="481507" cy="441081"/>
            </a:xfrm>
            <a:prstGeom prst="roundRect">
              <a:avLst>
                <a:gd name="adj" fmla="val 10131"/>
              </a:avLst>
            </a:prstGeom>
            <a:solidFill>
              <a:schemeClr val="accent6">
                <a:lumMod val="75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pic>
          <p:nvPicPr>
            <p:cNvPr id="81" name="Picture 25" descr="F:\한화손해보험\소스\아이콘\images\Iconset-(2)_48.png"/>
            <p:cNvPicPr>
              <a:picLocks noChangeAspect="1" noChangeArrowheads="1"/>
            </p:cNvPicPr>
            <p:nvPr/>
          </p:nvPicPr>
          <p:blipFill>
            <a:blip r:embed="rId3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0981" y="4836262"/>
              <a:ext cx="324845" cy="31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7" name="TextBox 32"/>
          <p:cNvSpPr txBox="1">
            <a:spLocks noChangeArrowheads="1"/>
          </p:cNvSpPr>
          <p:nvPr/>
        </p:nvSpPr>
        <p:spPr bwMode="auto">
          <a:xfrm>
            <a:off x="1691130" y="3440545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2015-001 07:30</a:t>
            </a:r>
          </a:p>
        </p:txBody>
      </p:sp>
      <p:sp>
        <p:nvSpPr>
          <p:cNvPr id="78" name="TextBox 32"/>
          <p:cNvSpPr txBox="1">
            <a:spLocks noChangeArrowheads="1"/>
          </p:cNvSpPr>
          <p:nvPr/>
        </p:nvSpPr>
        <p:spPr bwMode="auto">
          <a:xfrm>
            <a:off x="5079954" y="3453201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선박보안통보신고</a:t>
            </a:r>
            <a:endParaRPr lang="en-US" altLang="ko-KR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79" name="TextBox 32"/>
          <p:cNvSpPr txBox="1">
            <a:spLocks noChangeArrowheads="1"/>
          </p:cNvSpPr>
          <p:nvPr/>
        </p:nvSpPr>
        <p:spPr bwMode="auto">
          <a:xfrm>
            <a:off x="6803251" y="3451245"/>
            <a:ext cx="1279753" cy="1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2015-001 07:30</a:t>
            </a:r>
          </a:p>
        </p:txBody>
      </p:sp>
      <p:pic>
        <p:nvPicPr>
          <p:cNvPr id="58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3116966" y="3135853"/>
            <a:ext cx="267935" cy="309625"/>
          </a:xfrm>
          <a:prstGeom prst="rect">
            <a:avLst/>
          </a:prstGeom>
          <a:noFill/>
        </p:spPr>
      </p:pic>
      <p:pic>
        <p:nvPicPr>
          <p:cNvPr id="59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4790519" y="3138092"/>
            <a:ext cx="267935" cy="309625"/>
          </a:xfrm>
          <a:prstGeom prst="rect">
            <a:avLst/>
          </a:prstGeom>
          <a:noFill/>
        </p:spPr>
      </p:pic>
      <p:pic>
        <p:nvPicPr>
          <p:cNvPr id="60" name="Picture 9" descr="C:\Users\hipt3\Desktop\cxcxzc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6509302" y="3139545"/>
            <a:ext cx="267935" cy="309625"/>
          </a:xfrm>
          <a:prstGeom prst="rect">
            <a:avLst/>
          </a:prstGeom>
          <a:noFill/>
        </p:spPr>
      </p:pic>
      <p:sp>
        <p:nvSpPr>
          <p:cNvPr id="56" name="직각 삼각형 55"/>
          <p:cNvSpPr/>
          <p:nvPr/>
        </p:nvSpPr>
        <p:spPr>
          <a:xfrm rot="19005074">
            <a:off x="1108568" y="3487836"/>
            <a:ext cx="244861" cy="229815"/>
          </a:xfrm>
          <a:prstGeom prst="rt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각 삼각형 49"/>
          <p:cNvSpPr/>
          <p:nvPr/>
        </p:nvSpPr>
        <p:spPr>
          <a:xfrm rot="19005074">
            <a:off x="1158275" y="6153430"/>
            <a:ext cx="244861" cy="229815"/>
          </a:xfrm>
          <a:prstGeom prst="rt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2" name="그룹 191"/>
          <p:cNvGrpSpPr/>
          <p:nvPr/>
        </p:nvGrpSpPr>
        <p:grpSpPr>
          <a:xfrm>
            <a:off x="1635913" y="6521576"/>
            <a:ext cx="6840974" cy="534838"/>
            <a:chOff x="3348854" y="6652312"/>
            <a:chExt cx="4073107" cy="516183"/>
          </a:xfrm>
        </p:grpSpPr>
        <p:grpSp>
          <p:nvGrpSpPr>
            <p:cNvPr id="193" name="그룹 192"/>
            <p:cNvGrpSpPr/>
            <p:nvPr/>
          </p:nvGrpSpPr>
          <p:grpSpPr>
            <a:xfrm>
              <a:off x="5399280" y="6661548"/>
              <a:ext cx="651908" cy="506947"/>
              <a:chOff x="3378867" y="6714836"/>
              <a:chExt cx="651908" cy="506947"/>
            </a:xfrm>
          </p:grpSpPr>
          <p:sp>
            <p:nvSpPr>
              <p:cNvPr id="209" name="모서리가 둥근 직사각형 208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10" name="모서리가 둥근 직사각형 209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상계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/</a:t>
                </a: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환급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신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청</a:t>
                </a:r>
              </a:p>
            </p:txBody>
          </p:sp>
        </p:grpSp>
        <p:grpSp>
          <p:nvGrpSpPr>
            <p:cNvPr id="194" name="그룹 193"/>
            <p:cNvGrpSpPr/>
            <p:nvPr/>
          </p:nvGrpSpPr>
          <p:grpSpPr>
            <a:xfrm>
              <a:off x="6086428" y="6661548"/>
              <a:ext cx="642672" cy="506947"/>
              <a:chOff x="3378867" y="6714836"/>
              <a:chExt cx="642672" cy="506947"/>
            </a:xfrm>
          </p:grpSpPr>
          <p:sp>
            <p:nvSpPr>
              <p:cNvPr id="207" name="모서리가 둥근 직사각형 206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08" name="모서리가 둥근 직사각형 207"/>
              <p:cNvSpPr/>
              <p:nvPr/>
            </p:nvSpPr>
            <p:spPr bwMode="auto">
              <a:xfrm>
                <a:off x="3389535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외항통과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선박사용료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면제신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청</a:t>
                </a:r>
              </a:p>
            </p:txBody>
          </p:sp>
        </p:grpSp>
        <p:grpSp>
          <p:nvGrpSpPr>
            <p:cNvPr id="195" name="그룹 194"/>
            <p:cNvGrpSpPr/>
            <p:nvPr/>
          </p:nvGrpSpPr>
          <p:grpSpPr>
            <a:xfrm>
              <a:off x="6770053" y="6652312"/>
              <a:ext cx="651908" cy="506947"/>
              <a:chOff x="3378867" y="6714836"/>
              <a:chExt cx="651908" cy="506947"/>
            </a:xfrm>
          </p:grpSpPr>
          <p:sp>
            <p:nvSpPr>
              <p:cNvPr id="205" name="모서리가 둥근 직사각형 204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06" name="모서리가 둥근 직사각형 205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항만시설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사용료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면제신청</a:t>
                </a:r>
                <a:endPara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</p:txBody>
          </p:sp>
        </p:grpSp>
        <p:grpSp>
          <p:nvGrpSpPr>
            <p:cNvPr id="196" name="그룹 195"/>
            <p:cNvGrpSpPr/>
            <p:nvPr/>
          </p:nvGrpSpPr>
          <p:grpSpPr>
            <a:xfrm>
              <a:off x="3348854" y="6661548"/>
              <a:ext cx="651908" cy="506947"/>
              <a:chOff x="3378867" y="6714836"/>
              <a:chExt cx="651908" cy="506947"/>
            </a:xfrm>
          </p:grpSpPr>
          <p:sp>
            <p:nvSpPr>
              <p:cNvPr id="203" name="모서리가 둥근 직사각형 202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04" name="모서리가 둥근 직사각형 203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항만시설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사용료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고지확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인</a:t>
                </a:r>
              </a:p>
            </p:txBody>
          </p:sp>
        </p:grpSp>
        <p:grpSp>
          <p:nvGrpSpPr>
            <p:cNvPr id="197" name="그룹 196"/>
            <p:cNvGrpSpPr/>
            <p:nvPr/>
          </p:nvGrpSpPr>
          <p:grpSpPr>
            <a:xfrm>
              <a:off x="4034094" y="6661548"/>
              <a:ext cx="651908" cy="506947"/>
              <a:chOff x="3378867" y="6714836"/>
              <a:chExt cx="651908" cy="506947"/>
            </a:xfrm>
          </p:grpSpPr>
          <p:sp>
            <p:nvSpPr>
              <p:cNvPr id="201" name="모서리가 둥근 직사각형 200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02" name="모서리가 둥근 직사각형 201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사용료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납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부</a:t>
                </a:r>
              </a:p>
            </p:txBody>
          </p:sp>
        </p:grpSp>
        <p:grpSp>
          <p:nvGrpSpPr>
            <p:cNvPr id="198" name="그룹 197"/>
            <p:cNvGrpSpPr/>
            <p:nvPr/>
          </p:nvGrpSpPr>
          <p:grpSpPr>
            <a:xfrm>
              <a:off x="4719165" y="6661548"/>
              <a:ext cx="651908" cy="506947"/>
              <a:chOff x="3378867" y="6714836"/>
              <a:chExt cx="651908" cy="506947"/>
            </a:xfrm>
          </p:grpSpPr>
          <p:sp>
            <p:nvSpPr>
              <p:cNvPr id="199" name="모서리가 둥근 직사각형 198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00" name="모서리가 둥근 직사각형 199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대납경비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청구</a:t>
                </a:r>
                <a:endPara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</p:txBody>
          </p:sp>
        </p:grpSp>
      </p:grpSp>
      <p:grpSp>
        <p:nvGrpSpPr>
          <p:cNvPr id="212" name="그룹 211"/>
          <p:cNvGrpSpPr/>
          <p:nvPr/>
        </p:nvGrpSpPr>
        <p:grpSpPr>
          <a:xfrm>
            <a:off x="6096320" y="3966618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13" name="모서리가 둥근 직사각형 212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14" name="모서리가 둥근 직사각형 213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215" name="직사각형 214"/>
          <p:cNvSpPr/>
          <p:nvPr/>
        </p:nvSpPr>
        <p:spPr bwMode="auto">
          <a:xfrm>
            <a:off x="810196" y="1468310"/>
            <a:ext cx="7838562" cy="5792236"/>
          </a:xfrm>
          <a:prstGeom prst="rect">
            <a:avLst/>
          </a:prstGeom>
          <a:noFill/>
          <a:ln w="1905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 sz="800"/>
          </a:p>
        </p:txBody>
      </p:sp>
      <p:sp>
        <p:nvSpPr>
          <p:cNvPr id="216" name="직사각형 330"/>
          <p:cNvSpPr>
            <a:spLocks noChangeArrowheads="1"/>
          </p:cNvSpPr>
          <p:nvPr/>
        </p:nvSpPr>
        <p:spPr bwMode="auto">
          <a:xfrm>
            <a:off x="7517748" y="2506929"/>
            <a:ext cx="959138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algn="ctr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l" eaLnBrk="1" hangingPunct="1">
              <a:lnSpc>
                <a:spcPts val="1300"/>
              </a:lnSpc>
            </a:pPr>
            <a:r>
              <a:rPr lang="en-US" altLang="ko-KR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CIQ</a:t>
            </a:r>
            <a:r>
              <a:rPr lang="ko-KR" altLang="en-US" sz="800" b="1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응답여부조회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217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828" y="2562164"/>
            <a:ext cx="171450" cy="17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" name="Rectangle 118"/>
          <p:cNvSpPr>
            <a:spLocks noChangeArrowheads="1"/>
          </p:cNvSpPr>
          <p:nvPr/>
        </p:nvSpPr>
        <p:spPr bwMode="auto">
          <a:xfrm>
            <a:off x="7787549" y="1779397"/>
            <a:ext cx="662781" cy="55998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관심선박</a:t>
            </a:r>
            <a:endParaRPr kumimoji="0" lang="en-US" altLang="ko-KR" sz="800" b="1" kern="0" dirty="0" smtClean="0">
              <a:solidFill>
                <a:srgbClr val="00A1FA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</a:t>
            </a:r>
            <a:r>
              <a:rPr kumimoji="0" lang="ko-KR" altLang="en-US" sz="800" b="1" kern="0" dirty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록</a:t>
            </a:r>
            <a:endParaRPr kumimoji="0" lang="en-US" altLang="ko-KR" sz="800" b="1" kern="0" dirty="0" smtClean="0">
              <a:solidFill>
                <a:srgbClr val="00A1FA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19" name="그룹 218"/>
          <p:cNvGrpSpPr/>
          <p:nvPr/>
        </p:nvGrpSpPr>
        <p:grpSpPr>
          <a:xfrm>
            <a:off x="2708825" y="3127232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20" name="모서리가 둥근 직사각형 219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21" name="모서리가 둥근 직사각형 220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22" name="그룹 221"/>
          <p:cNvGrpSpPr/>
          <p:nvPr/>
        </p:nvGrpSpPr>
        <p:grpSpPr>
          <a:xfrm>
            <a:off x="4396614" y="3122314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23" name="모서리가 둥근 직사각형 222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24" name="모서리가 둥근 직사각형 223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31" name="그룹 230"/>
          <p:cNvGrpSpPr/>
          <p:nvPr/>
        </p:nvGrpSpPr>
        <p:grpSpPr>
          <a:xfrm>
            <a:off x="6097435" y="3137185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32" name="모서리가 둥근 직사각형 231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33" name="모서리가 둥근 직사각형 232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34" name="그룹 233"/>
          <p:cNvGrpSpPr/>
          <p:nvPr/>
        </p:nvGrpSpPr>
        <p:grpSpPr>
          <a:xfrm>
            <a:off x="7821343" y="3152243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35" name="모서리가 둥근 직사각형 234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36" name="모서리가 둥근 직사각형 235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37" name="그룹 236"/>
          <p:cNvGrpSpPr/>
          <p:nvPr/>
        </p:nvGrpSpPr>
        <p:grpSpPr>
          <a:xfrm>
            <a:off x="2714306" y="3952249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38" name="모서리가 둥근 직사각형 237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39" name="모서리가 둥근 직사각형 238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40" name="그룹 239"/>
          <p:cNvGrpSpPr/>
          <p:nvPr/>
        </p:nvGrpSpPr>
        <p:grpSpPr>
          <a:xfrm>
            <a:off x="4411020" y="3949366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41" name="모서리가 둥근 직사각형 240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42" name="모서리가 둥근 직사각형 241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43" name="그룹 242"/>
          <p:cNvGrpSpPr/>
          <p:nvPr/>
        </p:nvGrpSpPr>
        <p:grpSpPr>
          <a:xfrm>
            <a:off x="2711039" y="4949858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44" name="모서리가 둥근 직사각형 243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45" name="모서리가 둥근 직사각형 244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46" name="그룹 245"/>
          <p:cNvGrpSpPr/>
          <p:nvPr/>
        </p:nvGrpSpPr>
        <p:grpSpPr>
          <a:xfrm>
            <a:off x="4390818" y="4938439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47" name="모서리가 둥근 직사각형 246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48" name="모서리가 둥근 직사각형 247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49" name="그룹 248"/>
          <p:cNvGrpSpPr/>
          <p:nvPr/>
        </p:nvGrpSpPr>
        <p:grpSpPr>
          <a:xfrm>
            <a:off x="6084568" y="4952633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50" name="모서리가 둥근 직사각형 249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51" name="모서리가 둥근 직사각형 250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52" name="그룹 251"/>
          <p:cNvGrpSpPr/>
          <p:nvPr/>
        </p:nvGrpSpPr>
        <p:grpSpPr>
          <a:xfrm>
            <a:off x="7711338" y="4949858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53" name="모서리가 둥근 직사각형 252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54" name="모서리가 둥근 직사각형 253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55" name="그룹 254"/>
          <p:cNvGrpSpPr/>
          <p:nvPr/>
        </p:nvGrpSpPr>
        <p:grpSpPr>
          <a:xfrm>
            <a:off x="2714346" y="5812713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56" name="모서리가 둥근 직사각형 255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57" name="모서리가 둥근 직사각형 256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58" name="그룹 257"/>
          <p:cNvGrpSpPr/>
          <p:nvPr/>
        </p:nvGrpSpPr>
        <p:grpSpPr>
          <a:xfrm>
            <a:off x="4402666" y="5797395"/>
            <a:ext cx="326811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59" name="모서리가 둥근 직사각형 258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60" name="모서리가 둥근 직사각형 259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EDI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261" name="그룹 260"/>
          <p:cNvGrpSpPr/>
          <p:nvPr/>
        </p:nvGrpSpPr>
        <p:grpSpPr>
          <a:xfrm>
            <a:off x="8053758" y="4955674"/>
            <a:ext cx="524676" cy="303360"/>
            <a:chOff x="4335823" y="3248391"/>
            <a:chExt cx="326811" cy="303360"/>
          </a:xfrm>
          <a:solidFill>
            <a:schemeClr val="accent6">
              <a:lumMod val="75000"/>
            </a:schemeClr>
          </a:solidFill>
        </p:grpSpPr>
        <p:sp>
          <p:nvSpPr>
            <p:cNvPr id="262" name="모서리가 둥근 직사각형 261"/>
            <p:cNvSpPr/>
            <p:nvPr/>
          </p:nvSpPr>
          <p:spPr>
            <a:xfrm>
              <a:off x="4335823" y="3248391"/>
              <a:ext cx="326811" cy="303360"/>
            </a:xfrm>
            <a:prstGeom prst="roundRect">
              <a:avLst>
                <a:gd name="adj" fmla="val 10131"/>
              </a:avLst>
            </a:prstGeom>
            <a:grpFill/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  <p:sp>
          <p:nvSpPr>
            <p:cNvPr id="263" name="모서리가 둥근 직사각형 262"/>
            <p:cNvSpPr/>
            <p:nvPr/>
          </p:nvSpPr>
          <p:spPr bwMode="auto">
            <a:xfrm>
              <a:off x="4399198" y="3280992"/>
              <a:ext cx="221743" cy="24021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집계표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264" name="TextBox 263"/>
          <p:cNvSpPr txBox="1"/>
          <p:nvPr/>
        </p:nvSpPr>
        <p:spPr>
          <a:xfrm>
            <a:off x="536115" y="783943"/>
            <a:ext cx="7799053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민</a:t>
            </a:r>
            <a:r>
              <a:rPr kumimoji="0" lang="ko-KR" altLang="en-US" sz="2400" spc="-100" dirty="0">
                <a:latin typeface="-웹윤고딕140" pitchFamily="18" charset="-127"/>
                <a:ea typeface="-웹윤고딕140" pitchFamily="18" charset="-127"/>
              </a:rPr>
              <a:t>원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신고처리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MAP 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팝업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UI-PM-MT-001-08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) – </a:t>
            </a:r>
            <a:r>
              <a:rPr kumimoji="0" lang="ko-KR" altLang="en-US" sz="2400" spc="-100" dirty="0" smtClean="0">
                <a:solidFill>
                  <a:srgbClr val="FF0000"/>
                </a:solidFill>
                <a:latin typeface="-웹윤고딕140" pitchFamily="18" charset="-127"/>
                <a:ea typeface="-웹윤고딕140" pitchFamily="18" charset="-127"/>
              </a:rPr>
              <a:t>관심선박대</a:t>
            </a:r>
            <a:r>
              <a:rPr kumimoji="0" lang="ko-KR" altLang="en-US" sz="2400" spc="-100" dirty="0">
                <a:solidFill>
                  <a:srgbClr val="FF0000"/>
                </a:solidFill>
                <a:latin typeface="-웹윤고딕140" pitchFamily="18" charset="-127"/>
                <a:ea typeface="-웹윤고딕140" pitchFamily="18" charset="-127"/>
              </a:rPr>
              <a:t>상</a:t>
            </a:r>
          </a:p>
        </p:txBody>
      </p:sp>
      <p:grpSp>
        <p:nvGrpSpPr>
          <p:cNvPr id="265" name="그룹 264"/>
          <p:cNvGrpSpPr/>
          <p:nvPr/>
        </p:nvGrpSpPr>
        <p:grpSpPr>
          <a:xfrm>
            <a:off x="8943975" y="1668372"/>
            <a:ext cx="246208" cy="5609408"/>
            <a:chOff x="8985250" y="2737636"/>
            <a:chExt cx="462809" cy="3708070"/>
          </a:xfrm>
        </p:grpSpPr>
        <p:grpSp>
          <p:nvGrpSpPr>
            <p:cNvPr id="266" name="그룹 265"/>
            <p:cNvGrpSpPr/>
            <p:nvPr/>
          </p:nvGrpSpPr>
          <p:grpSpPr>
            <a:xfrm>
              <a:off x="8985250" y="2737636"/>
              <a:ext cx="462809" cy="3708070"/>
              <a:chOff x="85582" y="1749583"/>
              <a:chExt cx="2644222" cy="3708070"/>
            </a:xfrm>
          </p:grpSpPr>
          <p:cxnSp>
            <p:nvCxnSpPr>
              <p:cNvPr id="268" name="직선 연결선 267"/>
              <p:cNvCxnSpPr/>
              <p:nvPr/>
            </p:nvCxnSpPr>
            <p:spPr>
              <a:xfrm flipH="1">
                <a:off x="85582" y="2476562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직선 연결선 268"/>
              <p:cNvCxnSpPr/>
              <p:nvPr/>
            </p:nvCxnSpPr>
            <p:spPr>
              <a:xfrm flipH="1">
                <a:off x="85582" y="174958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직선 연결선 269"/>
              <p:cNvCxnSpPr/>
              <p:nvPr/>
            </p:nvCxnSpPr>
            <p:spPr>
              <a:xfrm flipH="1">
                <a:off x="85582" y="231659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직선 연결선 270"/>
              <p:cNvCxnSpPr/>
              <p:nvPr/>
            </p:nvCxnSpPr>
            <p:spPr>
              <a:xfrm flipH="1">
                <a:off x="85582" y="4857595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직선 연결선 271"/>
              <p:cNvCxnSpPr/>
              <p:nvPr/>
            </p:nvCxnSpPr>
            <p:spPr>
              <a:xfrm flipH="1">
                <a:off x="85582" y="5457653"/>
                <a:ext cx="264422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7" name="직선 연결선 266"/>
            <p:cNvCxnSpPr/>
            <p:nvPr/>
          </p:nvCxnSpPr>
          <p:spPr>
            <a:xfrm>
              <a:off x="9216654" y="2745269"/>
              <a:ext cx="0" cy="370043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3" name="타원 272"/>
          <p:cNvSpPr/>
          <p:nvPr/>
        </p:nvSpPr>
        <p:spPr>
          <a:xfrm>
            <a:off x="9153220" y="2022132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1</a:t>
            </a:r>
            <a:endParaRPr lang="ko-KR" altLang="en-US" sz="900" dirty="0"/>
          </a:p>
        </p:txBody>
      </p:sp>
      <p:sp>
        <p:nvSpPr>
          <p:cNvPr id="274" name="직사각형 330"/>
          <p:cNvSpPr>
            <a:spLocks noChangeArrowheads="1"/>
          </p:cNvSpPr>
          <p:nvPr/>
        </p:nvSpPr>
        <p:spPr bwMode="auto">
          <a:xfrm>
            <a:off x="9324795" y="1985523"/>
            <a:ext cx="1250781" cy="59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관심선박 신고처리</a:t>
            </a:r>
            <a: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진행프로세스</a:t>
            </a:r>
            <a:r>
              <a:rPr lang="en-US" altLang="ko-KR" sz="800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MAP</a:t>
            </a:r>
            <a:r>
              <a:rPr lang="ko-KR" altLang="en-US" sz="800" b="1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영옂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조회조건입력영역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75" name="타원 274"/>
          <p:cNvSpPr/>
          <p:nvPr/>
        </p:nvSpPr>
        <p:spPr>
          <a:xfrm>
            <a:off x="9153220" y="2581747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2</a:t>
            </a:r>
            <a:endParaRPr lang="ko-KR" altLang="en-US" sz="900" dirty="0"/>
          </a:p>
        </p:txBody>
      </p:sp>
      <p:sp>
        <p:nvSpPr>
          <p:cNvPr id="276" name="직사각형 330"/>
          <p:cNvSpPr>
            <a:spLocks noChangeArrowheads="1"/>
          </p:cNvSpPr>
          <p:nvPr/>
        </p:nvSpPr>
        <p:spPr bwMode="auto">
          <a:xfrm>
            <a:off x="9352502" y="2545138"/>
            <a:ext cx="1250781" cy="92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외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내항구분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입력데이터출력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&lt;CIQ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응답여부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  <a:r>
              <a:rPr lang="ko-KR" altLang="en-US" sz="800" dirty="0" err="1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새창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링크호출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77" name="타원 276"/>
          <p:cNvSpPr/>
          <p:nvPr/>
        </p:nvSpPr>
        <p:spPr>
          <a:xfrm>
            <a:off x="9153220" y="4136313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3</a:t>
            </a:r>
            <a:endParaRPr lang="ko-KR" altLang="en-US" sz="900" dirty="0"/>
          </a:p>
        </p:txBody>
      </p:sp>
      <p:sp>
        <p:nvSpPr>
          <p:cNvPr id="278" name="직사각형 330"/>
          <p:cNvSpPr>
            <a:spLocks noChangeArrowheads="1"/>
          </p:cNvSpPr>
          <p:nvPr/>
        </p:nvSpPr>
        <p:spPr bwMode="auto">
          <a:xfrm>
            <a:off x="9324795" y="4099704"/>
            <a:ext cx="1494513" cy="142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신고처리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MAP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노출여역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민원신고내역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수리여부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데이터출력 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예도선지정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데이터출력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3) EDI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클릭시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&lt;CIQ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응답여부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새창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링크호출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79" name="타원 278"/>
          <p:cNvSpPr/>
          <p:nvPr/>
        </p:nvSpPr>
        <p:spPr>
          <a:xfrm>
            <a:off x="9153220" y="6760457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4</a:t>
            </a:r>
            <a:endParaRPr lang="ko-KR" altLang="en-US" sz="900" dirty="0"/>
          </a:p>
        </p:txBody>
      </p:sp>
      <p:sp>
        <p:nvSpPr>
          <p:cNvPr id="280" name="직사각형 330"/>
          <p:cNvSpPr>
            <a:spLocks noChangeArrowheads="1"/>
          </p:cNvSpPr>
          <p:nvPr/>
        </p:nvSpPr>
        <p:spPr bwMode="auto">
          <a:xfrm>
            <a:off x="9274664" y="6723848"/>
            <a:ext cx="1494513" cy="401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버튼클릭시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바로가기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또는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알럿처리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660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808078"/>
              </p:ext>
            </p:extLst>
          </p:nvPr>
        </p:nvGraphicFramePr>
        <p:xfrm>
          <a:off x="682772" y="1868840"/>
          <a:ext cx="9649072" cy="4580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988"/>
                <a:gridCol w="820196"/>
                <a:gridCol w="1763506"/>
                <a:gridCol w="2409226"/>
                <a:gridCol w="1910078"/>
                <a:gridCol w="1910078"/>
              </a:tblGrid>
              <a:tr h="37038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외내항구분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신고구분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처리프로세스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처리정보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버튼정보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38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외항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입항신고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최초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변경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최종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1" u="sng" baseline="0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2015-01-01 07:30 </a:t>
                      </a:r>
                      <a:endParaRPr lang="ko-KR" altLang="en-US" sz="8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해외어획물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선박보안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err="1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미통보</a:t>
                      </a:r>
                      <a:endParaRPr lang="ko-KR" altLang="en-US" sz="8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출항신고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최초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변경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최종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1" u="sng" baseline="0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2015-01-01 07:30 </a:t>
                      </a:r>
                      <a:endParaRPr lang="ko-KR" altLang="en-US" sz="800" b="0" kern="12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rowSpan="3"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외항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선석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시설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항만시설사용신청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정박지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선석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미신청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1" u="sng" baseline="0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지정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endParaRPr lang="ko-KR" altLang="en-US" dirty="0" smtClean="0"/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하역장소 </a:t>
                      </a:r>
                      <a:r>
                        <a:rPr lang="en-US" altLang="ko-KR" sz="8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: MBS-01 </a:t>
                      </a:r>
                      <a:r>
                        <a:rPr lang="ko-KR" altLang="en-US" sz="800" b="0" kern="120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신선대부두</a:t>
                      </a:r>
                      <a:r>
                        <a:rPr lang="en-US" altLang="ko-KR" sz="800" b="0" kern="12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2</a:t>
                      </a:r>
                      <a:r>
                        <a:rPr lang="ko-KR" altLang="en-US" sz="800" b="0" kern="120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선석</a:t>
                      </a: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도선신청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err="1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미신청</a:t>
                      </a:r>
                      <a:r>
                        <a:rPr lang="ko-KR" altLang="en-US" sz="8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접수</a:t>
                      </a:r>
                      <a:r>
                        <a:rPr lang="en-US" altLang="ko-KR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지정 </a:t>
                      </a:r>
                      <a:r>
                        <a:rPr lang="en-US" altLang="ko-KR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승선</a:t>
                      </a:r>
                      <a:endParaRPr lang="ko-KR" altLang="en-US" sz="800" b="0" kern="1200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예선신청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err="1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미신청</a:t>
                      </a:r>
                      <a:r>
                        <a:rPr lang="ko-KR" altLang="en-US" sz="800" b="1" u="sng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지정</a:t>
                      </a:r>
                      <a:r>
                        <a:rPr lang="en-US" altLang="ko-KR" sz="800" b="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</a:t>
                      </a:r>
                      <a:r>
                        <a:rPr lang="ko-KR" altLang="en-US" sz="800" b="0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대기</a:t>
                      </a:r>
                      <a:r>
                        <a:rPr lang="en-US" altLang="ko-KR" sz="800" b="0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&gt;</a:t>
                      </a:r>
                      <a:r>
                        <a:rPr lang="ko-KR" altLang="en-US" sz="800" b="0" kern="1200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완료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내항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화물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통합화물신고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반입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</a:t>
                      </a:r>
                      <a:r>
                        <a:rPr lang="ko-KR" altLang="en-US" sz="800" b="1" u="none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  </a:t>
                      </a:r>
                      <a:endParaRPr lang="en-US" altLang="ko-KR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입항목적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: </a:t>
                      </a:r>
                      <a:r>
                        <a:rPr lang="ko-KR" altLang="en-US" sz="800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양적하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-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수입</a:t>
                      </a: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통합컨신고</a:t>
                      </a:r>
                      <a:endParaRPr lang="ko-KR" altLang="en-US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  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구분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: 20FT=531, 40FT=266</a:t>
                      </a: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통합화물신고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반출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</a:t>
                      </a:r>
                      <a:r>
                        <a:rPr lang="ko-KR" altLang="en-US" sz="800" b="1" u="none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  <a:endParaRPr lang="en-US" altLang="ko-KR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출항목적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: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수출</a:t>
                      </a: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화물료신고</a:t>
                      </a:r>
                      <a:endParaRPr lang="ko-KR" altLang="en-US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</a:t>
                      </a:r>
                      <a:r>
                        <a:rPr lang="ko-KR" altLang="en-US" sz="800" b="1" u="none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수리</a:t>
                      </a: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사용료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: 769,000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원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수입</a:t>
                      </a: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외항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위험물반입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1" u="sng" baseline="0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반려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2015-001-2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07:30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1995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적하일람정보</a:t>
                      </a:r>
                      <a:endParaRPr lang="en-US" altLang="ko-KR" sz="800" b="1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미신고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&gt; </a:t>
                      </a:r>
                      <a:r>
                        <a:rPr lang="ko-KR" altLang="en-US" sz="800" b="1" u="sng" baseline="0" dirty="0" smtClean="0">
                          <a:solidFill>
                            <a:srgbClr val="0066CC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</a:t>
                      </a:r>
                      <a:r>
                        <a:rPr lang="ko-KR" altLang="en-US" sz="800" b="0" baseline="0" dirty="0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 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2015-001-2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하역장소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(MBS-01 </a:t>
                      </a:r>
                      <a:r>
                        <a:rPr lang="ko-KR" altLang="en-US" sz="800" b="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신선대부두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r>
                        <a:rPr lang="ko-KR" altLang="en-US" sz="800" b="0" baseline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선석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kern="1200" baseline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7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72000" marT="36013" marB="36013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0" name="그룹 9"/>
          <p:cNvGrpSpPr/>
          <p:nvPr/>
        </p:nvGrpSpPr>
        <p:grpSpPr>
          <a:xfrm>
            <a:off x="8803084" y="2321708"/>
            <a:ext cx="1129670" cy="215210"/>
            <a:chOff x="6086143" y="4477907"/>
            <a:chExt cx="1314724" cy="307256"/>
          </a:xfrm>
          <a:solidFill>
            <a:schemeClr val="bg1"/>
          </a:solidFill>
        </p:grpSpPr>
        <p:sp>
          <p:nvSpPr>
            <p:cNvPr id="11" name="모서리가 둥근 직사각형 10"/>
            <p:cNvSpPr/>
            <p:nvPr/>
          </p:nvSpPr>
          <p:spPr bwMode="auto">
            <a:xfrm>
              <a:off x="6086143" y="4477907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신고정정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2" name="모서리가 둥근 직사각형 11"/>
            <p:cNvSpPr/>
            <p:nvPr/>
          </p:nvSpPr>
          <p:spPr bwMode="auto">
            <a:xfrm>
              <a:off x="6764762" y="4483014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상세정보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8805447" y="2662168"/>
            <a:ext cx="1129670" cy="215210"/>
            <a:chOff x="6086143" y="4477907"/>
            <a:chExt cx="1314724" cy="307256"/>
          </a:xfrm>
          <a:solidFill>
            <a:schemeClr val="bg1"/>
          </a:solidFill>
        </p:grpSpPr>
        <p:sp>
          <p:nvSpPr>
            <p:cNvPr id="14" name="모서리가 둥근 직사각형 13"/>
            <p:cNvSpPr/>
            <p:nvPr/>
          </p:nvSpPr>
          <p:spPr bwMode="auto">
            <a:xfrm>
              <a:off x="6086143" y="4477907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신고정정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5" name="모서리가 둥근 직사각형 14"/>
            <p:cNvSpPr/>
            <p:nvPr/>
          </p:nvSpPr>
          <p:spPr bwMode="auto">
            <a:xfrm>
              <a:off x="6764762" y="4483014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상세정보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8826098" y="3303935"/>
            <a:ext cx="1129670" cy="215210"/>
            <a:chOff x="6086143" y="4477907"/>
            <a:chExt cx="1314724" cy="307256"/>
          </a:xfrm>
          <a:solidFill>
            <a:schemeClr val="bg1"/>
          </a:solidFill>
        </p:grpSpPr>
        <p:sp>
          <p:nvSpPr>
            <p:cNvPr id="17" name="모서리가 둥근 직사각형 16"/>
            <p:cNvSpPr/>
            <p:nvPr/>
          </p:nvSpPr>
          <p:spPr bwMode="auto">
            <a:xfrm>
              <a:off x="6086143" y="4477907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신고정정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8" name="모서리가 둥근 직사각형 17"/>
            <p:cNvSpPr/>
            <p:nvPr/>
          </p:nvSpPr>
          <p:spPr bwMode="auto">
            <a:xfrm>
              <a:off x="6764762" y="4483014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상세정보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22" name="모서리가 둥근 직사각형 21"/>
          <p:cNvSpPr/>
          <p:nvPr/>
        </p:nvSpPr>
        <p:spPr bwMode="auto">
          <a:xfrm>
            <a:off x="8791154" y="4923932"/>
            <a:ext cx="1116999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집계표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8800290" y="2996788"/>
            <a:ext cx="1136340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선박보안통보신고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8805447" y="4586880"/>
            <a:ext cx="1103454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통합화물신고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 bwMode="auto">
          <a:xfrm>
            <a:off x="8805447" y="5522984"/>
            <a:ext cx="1116999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화물료신고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" name="모서리가 둥근 직사각형 25"/>
          <p:cNvSpPr/>
          <p:nvPr/>
        </p:nvSpPr>
        <p:spPr bwMode="auto">
          <a:xfrm>
            <a:off x="8824230" y="3623068"/>
            <a:ext cx="1103454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도선신청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 bwMode="auto">
          <a:xfrm>
            <a:off x="8810220" y="3947346"/>
            <a:ext cx="1103454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예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선신청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9" name="그룹 28"/>
          <p:cNvGrpSpPr/>
          <p:nvPr/>
        </p:nvGrpSpPr>
        <p:grpSpPr>
          <a:xfrm>
            <a:off x="8816793" y="6171056"/>
            <a:ext cx="1129670" cy="215210"/>
            <a:chOff x="6086143" y="4477907"/>
            <a:chExt cx="1314724" cy="307256"/>
          </a:xfrm>
          <a:solidFill>
            <a:schemeClr val="bg1"/>
          </a:solidFill>
        </p:grpSpPr>
        <p:sp>
          <p:nvSpPr>
            <p:cNvPr id="30" name="모서리가 둥근 직사각형 29"/>
            <p:cNvSpPr/>
            <p:nvPr/>
          </p:nvSpPr>
          <p:spPr bwMode="auto">
            <a:xfrm>
              <a:off x="6086143" y="4477907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신고정정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 bwMode="auto">
            <a:xfrm>
              <a:off x="6764762" y="4483014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상세정보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8835058" y="4273020"/>
            <a:ext cx="1129670" cy="215210"/>
            <a:chOff x="6086143" y="4477907"/>
            <a:chExt cx="1314724" cy="307256"/>
          </a:xfrm>
          <a:solidFill>
            <a:schemeClr val="bg1"/>
          </a:solidFill>
        </p:grpSpPr>
        <p:sp>
          <p:nvSpPr>
            <p:cNvPr id="33" name="모서리가 둥근 직사각형 32"/>
            <p:cNvSpPr/>
            <p:nvPr/>
          </p:nvSpPr>
          <p:spPr bwMode="auto">
            <a:xfrm>
              <a:off x="6086143" y="4477907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신고정정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4" name="모서리가 둥근 직사각형 33"/>
            <p:cNvSpPr/>
            <p:nvPr/>
          </p:nvSpPr>
          <p:spPr bwMode="auto">
            <a:xfrm>
              <a:off x="6764762" y="4483014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상세정보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35" name="모서리가 둥근 직사각형 34"/>
          <p:cNvSpPr/>
          <p:nvPr/>
        </p:nvSpPr>
        <p:spPr bwMode="auto">
          <a:xfrm>
            <a:off x="8800828" y="5219571"/>
            <a:ext cx="1103454" cy="21163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통합화물신고 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8821411" y="5861638"/>
            <a:ext cx="1129670" cy="215210"/>
            <a:chOff x="6086143" y="4477907"/>
            <a:chExt cx="1314724" cy="307256"/>
          </a:xfrm>
          <a:solidFill>
            <a:schemeClr val="bg1"/>
          </a:solidFill>
        </p:grpSpPr>
        <p:sp>
          <p:nvSpPr>
            <p:cNvPr id="37" name="모서리가 둥근 직사각형 36"/>
            <p:cNvSpPr/>
            <p:nvPr/>
          </p:nvSpPr>
          <p:spPr bwMode="auto">
            <a:xfrm>
              <a:off x="6086143" y="4477907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신고정정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 bwMode="auto">
            <a:xfrm>
              <a:off x="6764762" y="4483014"/>
              <a:ext cx="636105" cy="302149"/>
            </a:xfrm>
            <a:prstGeom prst="roundRect">
              <a:avLst>
                <a:gd name="adj" fmla="val 50000"/>
              </a:avLst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상세정보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신고처리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MAP 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정의 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1" name="모서리가 둥근 직사각형 40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43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45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951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537380" y="4481867"/>
            <a:ext cx="6288159" cy="911596"/>
            <a:chOff x="2442890" y="6472631"/>
            <a:chExt cx="6288159" cy="911596"/>
          </a:xfrm>
        </p:grpSpPr>
        <p:sp>
          <p:nvSpPr>
            <p:cNvPr id="3" name="Rectangle 118"/>
            <p:cNvSpPr>
              <a:spLocks noChangeArrowheads="1"/>
            </p:cNvSpPr>
            <p:nvPr/>
          </p:nvSpPr>
          <p:spPr bwMode="auto">
            <a:xfrm>
              <a:off x="2442890" y="6472631"/>
              <a:ext cx="6288159" cy="911596"/>
            </a:xfrm>
            <a:prstGeom prst="rect">
              <a:avLst/>
            </a:prstGeom>
            <a:pattFill prst="dkUpDiag">
              <a:fgClr>
                <a:schemeClr val="bg1">
                  <a:lumMod val="50000"/>
                </a:schemeClr>
              </a:fgClr>
              <a:bgClr>
                <a:schemeClr val="tx1">
                  <a:lumMod val="75000"/>
                  <a:lumOff val="25000"/>
                </a:schemeClr>
              </a:bgClr>
            </a:patt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>
                <a:lnSpc>
                  <a:spcPts val="1300"/>
                </a:lnSpc>
              </a:pP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572342" y="6664742"/>
              <a:ext cx="1046221" cy="303385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r>
                <a:rPr lang="ko-KR" altLang="en-US" sz="1100" spc="-100" dirty="0" smtClean="0">
                  <a:solidFill>
                    <a:schemeClr val="bg1"/>
                  </a:solidFill>
                  <a:latin typeface="-웹윤고딕140" pitchFamily="18" charset="-127"/>
                  <a:ea typeface="-웹윤고딕140" pitchFamily="18" charset="-127"/>
                </a:rPr>
                <a:t>사용료</a:t>
              </a:r>
            </a:p>
          </p:txBody>
        </p:sp>
        <p:sp>
          <p:nvSpPr>
            <p:cNvPr id="6" name="모서리가 둥근 직사각형 5"/>
            <p:cNvSpPr/>
            <p:nvPr/>
          </p:nvSpPr>
          <p:spPr>
            <a:xfrm>
              <a:off x="4852011" y="6833695"/>
              <a:ext cx="564803" cy="303360"/>
            </a:xfrm>
            <a:prstGeom prst="roundRect">
              <a:avLst>
                <a:gd name="adj" fmla="val 10131"/>
              </a:avLst>
            </a:prstGeom>
            <a:solidFill>
              <a:schemeClr val="bg1">
                <a:lumMod val="50000"/>
              </a:schemeClr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marL="0" lvl="1" indent="-83095" algn="ctr" defTabSz="803249" eaLnBrk="0" latinLnBrk="0" hangingPunct="0">
                <a:lnSpc>
                  <a:spcPct val="90000"/>
                </a:lnSpc>
                <a:buClr>
                  <a:schemeClr val="bg1">
                    <a:lumMod val="65000"/>
                  </a:schemeClr>
                </a:buClr>
                <a:buSzPct val="80000"/>
                <a:tabLst>
                  <a:tab pos="5186857" algn="l"/>
                </a:tabLst>
                <a:defRPr/>
              </a:pPr>
              <a:endParaRPr lang="ko-KR" altLang="en-US" sz="9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  <a:sym typeface="Monotype Sorts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1435264" y="4658045"/>
            <a:ext cx="5240355" cy="516183"/>
            <a:chOff x="3348854" y="6652312"/>
            <a:chExt cx="4073107" cy="516183"/>
          </a:xfrm>
        </p:grpSpPr>
        <p:grpSp>
          <p:nvGrpSpPr>
            <p:cNvPr id="8" name="그룹 7"/>
            <p:cNvGrpSpPr/>
            <p:nvPr/>
          </p:nvGrpSpPr>
          <p:grpSpPr>
            <a:xfrm>
              <a:off x="5399280" y="6661548"/>
              <a:ext cx="651908" cy="506947"/>
              <a:chOff x="3378867" y="6714836"/>
              <a:chExt cx="651908" cy="506947"/>
            </a:xfrm>
          </p:grpSpPr>
          <p:sp>
            <p:nvSpPr>
              <p:cNvPr id="24" name="모서리가 둥근 직사각형 23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5" name="모서리가 둥근 직사각형 24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상계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/</a:t>
                </a: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환급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신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청</a:t>
                </a:r>
              </a:p>
            </p:txBody>
          </p:sp>
        </p:grpSp>
        <p:grpSp>
          <p:nvGrpSpPr>
            <p:cNvPr id="9" name="그룹 8"/>
            <p:cNvGrpSpPr/>
            <p:nvPr/>
          </p:nvGrpSpPr>
          <p:grpSpPr>
            <a:xfrm>
              <a:off x="6086428" y="6661548"/>
              <a:ext cx="642672" cy="506947"/>
              <a:chOff x="3378867" y="6714836"/>
              <a:chExt cx="642672" cy="506947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3" name="모서리가 둥근 직사각형 22"/>
              <p:cNvSpPr/>
              <p:nvPr/>
            </p:nvSpPr>
            <p:spPr bwMode="auto">
              <a:xfrm>
                <a:off x="3389535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외항통과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선박사용료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면제신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청</a:t>
                </a:r>
              </a:p>
            </p:txBody>
          </p:sp>
        </p:grpSp>
        <p:grpSp>
          <p:nvGrpSpPr>
            <p:cNvPr id="10" name="그룹 9"/>
            <p:cNvGrpSpPr/>
            <p:nvPr/>
          </p:nvGrpSpPr>
          <p:grpSpPr>
            <a:xfrm>
              <a:off x="6770053" y="6652312"/>
              <a:ext cx="651908" cy="506947"/>
              <a:chOff x="3378867" y="6714836"/>
              <a:chExt cx="651908" cy="506947"/>
            </a:xfrm>
          </p:grpSpPr>
          <p:sp>
            <p:nvSpPr>
              <p:cNvPr id="20" name="모서리가 둥근 직사각형 19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21" name="모서리가 둥근 직사각형 20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항만시설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사용료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면제신청</a:t>
                </a:r>
                <a:endPara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</p:txBody>
          </p:sp>
        </p:grpSp>
        <p:grpSp>
          <p:nvGrpSpPr>
            <p:cNvPr id="11" name="그룹 10"/>
            <p:cNvGrpSpPr/>
            <p:nvPr/>
          </p:nvGrpSpPr>
          <p:grpSpPr>
            <a:xfrm>
              <a:off x="3348854" y="6661548"/>
              <a:ext cx="651908" cy="506947"/>
              <a:chOff x="3378867" y="6714836"/>
              <a:chExt cx="651908" cy="506947"/>
            </a:xfrm>
          </p:grpSpPr>
          <p:sp>
            <p:nvSpPr>
              <p:cNvPr id="18" name="모서리가 둥근 직사각형 17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19" name="모서리가 둥근 직사각형 18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항만시설</a:t>
                </a:r>
                <a: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/>
                </a:r>
                <a:br>
                  <a:rPr kumimoji="0" lang="en-US" altLang="ko-KR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</a:b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사용료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고지확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인</a:t>
                </a:r>
              </a:p>
            </p:txBody>
          </p:sp>
        </p:grpSp>
        <p:grpSp>
          <p:nvGrpSpPr>
            <p:cNvPr id="12" name="그룹 11"/>
            <p:cNvGrpSpPr/>
            <p:nvPr/>
          </p:nvGrpSpPr>
          <p:grpSpPr>
            <a:xfrm>
              <a:off x="4034094" y="6661548"/>
              <a:ext cx="651908" cy="506947"/>
              <a:chOff x="3378867" y="6714836"/>
              <a:chExt cx="651908" cy="506947"/>
            </a:xfrm>
          </p:grpSpPr>
          <p:sp>
            <p:nvSpPr>
              <p:cNvPr id="16" name="모서리가 둥근 직사각형 15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17" name="모서리가 둥근 직사각형 16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사용료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납</a:t>
                </a:r>
                <a:r>
                  <a:rPr kumimoji="0" lang="ko-KR" altLang="en-US" sz="800" dirty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부</a:t>
                </a:r>
              </a:p>
            </p:txBody>
          </p:sp>
        </p:grpSp>
        <p:grpSp>
          <p:nvGrpSpPr>
            <p:cNvPr id="13" name="그룹 12"/>
            <p:cNvGrpSpPr/>
            <p:nvPr/>
          </p:nvGrpSpPr>
          <p:grpSpPr>
            <a:xfrm>
              <a:off x="4719165" y="6661548"/>
              <a:ext cx="651908" cy="506947"/>
              <a:chOff x="3378867" y="6714836"/>
              <a:chExt cx="651908" cy="506947"/>
            </a:xfrm>
          </p:grpSpPr>
          <p:sp>
            <p:nvSpPr>
              <p:cNvPr id="14" name="모서리가 둥근 직사각형 13"/>
              <p:cNvSpPr/>
              <p:nvPr/>
            </p:nvSpPr>
            <p:spPr>
              <a:xfrm>
                <a:off x="3378867" y="6714836"/>
                <a:ext cx="638951" cy="506947"/>
              </a:xfrm>
              <a:prstGeom prst="roundRect">
                <a:avLst>
                  <a:gd name="adj" fmla="val 10131"/>
                </a:avLst>
              </a:prstGeom>
              <a:solidFill>
                <a:srgbClr val="00A1FA"/>
              </a:solidFill>
              <a:ln w="12700" algn="ctr">
                <a:noFill/>
                <a:miter lim="800000"/>
                <a:headEnd/>
                <a:tailEnd/>
              </a:ln>
              <a:effectLst/>
            </p:spPr>
            <p:txBody>
              <a:bodyPr wrap="none" lIns="72000" tIns="0" rIns="0" bIns="0" anchor="ctr" anchorCtr="0">
                <a:scene3d>
                  <a:camera prst="orthographicFront"/>
                  <a:lightRig rig="threePt" dir="t"/>
                </a:scene3d>
                <a:sp3d>
                  <a:bevelT w="1270" h="1270"/>
                  <a:bevelB w="1270" h="1270"/>
                </a:sp3d>
              </a:bodyPr>
              <a:lstStyle/>
              <a:p>
                <a:pPr marL="0" lvl="1" indent="-83095" algn="ctr" defTabSz="803249" eaLnBrk="0" latinLnBrk="0" hangingPunct="0">
                  <a:lnSpc>
                    <a:spcPct val="90000"/>
                  </a:lnSpc>
                  <a:buClr>
                    <a:schemeClr val="bg1">
                      <a:lumMod val="65000"/>
                    </a:schemeClr>
                  </a:buClr>
                  <a:buSzPct val="80000"/>
                  <a:tabLst>
                    <a:tab pos="5186857" algn="l"/>
                  </a:tabLst>
                  <a:defRPr/>
                </a:pPr>
                <a:endParaRPr lang="ko-KR" altLang="en-US" sz="90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  <a:sym typeface="Monotype Sorts"/>
                </a:endParaRPr>
              </a:p>
            </p:txBody>
          </p:sp>
          <p:sp>
            <p:nvSpPr>
              <p:cNvPr id="15" name="모서리가 둥근 직사각형 14"/>
              <p:cNvSpPr/>
              <p:nvPr/>
            </p:nvSpPr>
            <p:spPr bwMode="auto">
              <a:xfrm>
                <a:off x="3398771" y="6837198"/>
                <a:ext cx="632004" cy="265361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대납경비</a:t>
                </a:r>
                <a:endParaRPr kumimoji="0" lang="en-US" altLang="ko-KR" sz="800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800" dirty="0" smtClean="0">
                    <a:solidFill>
                      <a:schemeClr val="bg1"/>
                    </a:solidFill>
                    <a:latin typeface="돋움체" panose="020B0609000101010101" pitchFamily="49" charset="-127"/>
                    <a:ea typeface="돋움체" panose="020B0609000101010101" pitchFamily="49" charset="-127"/>
                  </a:rPr>
                  <a:t>청구</a:t>
                </a:r>
                <a:endParaRPr kumimoji="0" lang="ko-KR" altLang="en-US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endParaRPr>
              </a:p>
            </p:txBody>
          </p:sp>
        </p:grpSp>
      </p:grpSp>
      <p:grpSp>
        <p:nvGrpSpPr>
          <p:cNvPr id="51" name="그룹 297"/>
          <p:cNvGrpSpPr>
            <a:grpSpLocks/>
          </p:cNvGrpSpPr>
          <p:nvPr/>
        </p:nvGrpSpPr>
        <p:grpSpPr bwMode="auto">
          <a:xfrm>
            <a:off x="2056198" y="5016056"/>
            <a:ext cx="284162" cy="430212"/>
            <a:chOff x="3223145" y="986923"/>
            <a:chExt cx="284083" cy="429762"/>
          </a:xfrm>
        </p:grpSpPr>
        <p:sp>
          <p:nvSpPr>
            <p:cNvPr id="52" name="타원 51"/>
            <p:cNvSpPr/>
            <p:nvPr/>
          </p:nvSpPr>
          <p:spPr>
            <a:xfrm flipH="1">
              <a:off x="3272343" y="986923"/>
              <a:ext cx="98398" cy="9832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53" name="Picture 2" descr="White Pointer Clip Art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223145" y="1014910"/>
              <a:ext cx="284083" cy="401775"/>
            </a:xfrm>
            <a:prstGeom prst="rect">
              <a:avLst/>
            </a:prstGeom>
            <a:noFill/>
          </p:spPr>
        </p:pic>
      </p:grpSp>
      <p:sp>
        <p:nvSpPr>
          <p:cNvPr id="54" name="타원 53"/>
          <p:cNvSpPr/>
          <p:nvPr/>
        </p:nvSpPr>
        <p:spPr>
          <a:xfrm>
            <a:off x="1348298" y="4613432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1</a:t>
            </a:r>
            <a:endParaRPr lang="ko-KR" altLang="en-US" sz="900" dirty="0"/>
          </a:p>
        </p:txBody>
      </p:sp>
      <p:sp>
        <p:nvSpPr>
          <p:cNvPr id="56" name="타원 55"/>
          <p:cNvSpPr/>
          <p:nvPr/>
        </p:nvSpPr>
        <p:spPr>
          <a:xfrm>
            <a:off x="2273992" y="4609242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2</a:t>
            </a:r>
            <a:endParaRPr lang="ko-KR" altLang="en-US" sz="900" dirty="0"/>
          </a:p>
        </p:txBody>
      </p:sp>
      <p:sp>
        <p:nvSpPr>
          <p:cNvPr id="57" name="타원 56"/>
          <p:cNvSpPr/>
          <p:nvPr/>
        </p:nvSpPr>
        <p:spPr>
          <a:xfrm>
            <a:off x="3192551" y="4604352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3</a:t>
            </a:r>
            <a:endParaRPr lang="ko-KR" altLang="en-US" sz="900" dirty="0"/>
          </a:p>
        </p:txBody>
      </p:sp>
      <p:grpSp>
        <p:nvGrpSpPr>
          <p:cNvPr id="64" name="그룹 63"/>
          <p:cNvGrpSpPr/>
          <p:nvPr/>
        </p:nvGrpSpPr>
        <p:grpSpPr>
          <a:xfrm>
            <a:off x="1287348" y="3631201"/>
            <a:ext cx="5471372" cy="978040"/>
            <a:chOff x="1404942" y="1501509"/>
            <a:chExt cx="5471372" cy="978040"/>
          </a:xfrm>
        </p:grpSpPr>
        <p:grpSp>
          <p:nvGrpSpPr>
            <p:cNvPr id="26" name="그룹 25"/>
            <p:cNvGrpSpPr/>
            <p:nvPr/>
          </p:nvGrpSpPr>
          <p:grpSpPr>
            <a:xfrm>
              <a:off x="1532410" y="1725403"/>
              <a:ext cx="5343904" cy="754146"/>
              <a:chOff x="3267559" y="5721729"/>
              <a:chExt cx="5343904" cy="754146"/>
            </a:xfrm>
          </p:grpSpPr>
          <p:grpSp>
            <p:nvGrpSpPr>
              <p:cNvPr id="27" name="그룹 26"/>
              <p:cNvGrpSpPr/>
              <p:nvPr/>
            </p:nvGrpSpPr>
            <p:grpSpPr>
              <a:xfrm>
                <a:off x="3267559" y="5721729"/>
                <a:ext cx="5343904" cy="651189"/>
                <a:chOff x="3267559" y="5832737"/>
                <a:chExt cx="5343904" cy="651189"/>
              </a:xfrm>
            </p:grpSpPr>
            <p:sp>
              <p:nvSpPr>
                <p:cNvPr id="29" name="Rectangle 118"/>
                <p:cNvSpPr>
                  <a:spLocks noChangeArrowheads="1"/>
                </p:cNvSpPr>
                <p:nvPr/>
              </p:nvSpPr>
              <p:spPr bwMode="auto">
                <a:xfrm>
                  <a:off x="3267559" y="5832737"/>
                  <a:ext cx="3101291" cy="651189"/>
                </a:xfrm>
                <a:prstGeom prst="rect">
                  <a:avLst/>
                </a:prstGeom>
                <a:solidFill>
                  <a:srgbClr val="00A1FA">
                    <a:alpha val="82000"/>
                  </a:srgbClr>
                </a:solidFill>
                <a:ln w="9525" algn="ctr">
                  <a:solidFill>
                    <a:srgbClr val="80808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9pPr>
                </a:lstStyle>
                <a:p>
                  <a:pPr>
                    <a:lnSpc>
                      <a:spcPts val="1300"/>
                    </a:lnSpc>
                  </a:pPr>
                  <a:endParaRPr lang="en-US" altLang="ko-KR" sz="800" dirty="0">
                    <a:solidFill>
                      <a:schemeClr val="bg1"/>
                    </a:solidFill>
                    <a:latin typeface="돋움" pitchFamily="50" charset="-127"/>
                    <a:ea typeface="돋움" pitchFamily="50" charset="-127"/>
                  </a:endParaRPr>
                </a:p>
              </p:txBody>
            </p:sp>
            <p:sp>
              <p:nvSpPr>
                <p:cNvPr id="48" name="모서리가 둥근 직사각형 47"/>
                <p:cNvSpPr/>
                <p:nvPr/>
              </p:nvSpPr>
              <p:spPr>
                <a:xfrm>
                  <a:off x="3414598" y="587520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46" name="모서리가 둥근 직사각형 45"/>
                <p:cNvSpPr/>
                <p:nvPr/>
              </p:nvSpPr>
              <p:spPr>
                <a:xfrm>
                  <a:off x="4797685" y="587099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44" name="모서리가 둥근 직사각형 43"/>
                <p:cNvSpPr/>
                <p:nvPr/>
              </p:nvSpPr>
              <p:spPr>
                <a:xfrm>
                  <a:off x="6176108" y="586440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42" name="모서리가 둥근 직사각형 41"/>
                <p:cNvSpPr/>
                <p:nvPr/>
              </p:nvSpPr>
              <p:spPr>
                <a:xfrm>
                  <a:off x="7563173" y="583273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41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6061714" y="5855379"/>
                  <a:ext cx="307136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900" b="1" dirty="0" smtClean="0">
                      <a:solidFill>
                        <a:schemeClr val="bg1"/>
                      </a:solidFill>
                      <a:latin typeface="돋움" panose="020B0600000101010101" pitchFamily="50" charset="-127"/>
                      <a:ea typeface="돋움" panose="020B0600000101010101" pitchFamily="50" charset="-127"/>
                    </a:rPr>
                    <a:t>X</a:t>
                  </a:r>
                </a:p>
              </p:txBody>
            </p:sp>
          </p:grpSp>
          <p:sp>
            <p:nvSpPr>
              <p:cNvPr id="28" name="이등변 삼각형 27"/>
              <p:cNvSpPr/>
              <p:nvPr/>
            </p:nvSpPr>
            <p:spPr>
              <a:xfrm rot="10800000">
                <a:off x="3565443" y="6288846"/>
                <a:ext cx="279267" cy="187029"/>
              </a:xfrm>
              <a:prstGeom prst="triangle">
                <a:avLst/>
              </a:prstGeom>
              <a:solidFill>
                <a:srgbClr val="00B0F0">
                  <a:alpha val="82000"/>
                </a:srgb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457200" lvl="1"/>
                <a:endParaRPr lang="ko-KR" altLang="en-US" dirty="0">
                  <a:latin typeface="굴림" pitchFamily="50" charset="-127"/>
                  <a:sym typeface="Monotype Sorts"/>
                </a:endParaRPr>
              </a:p>
            </p:txBody>
          </p:sp>
        </p:grpSp>
        <p:sp>
          <p:nvSpPr>
            <p:cNvPr id="55" name="타원 54"/>
            <p:cNvSpPr/>
            <p:nvPr/>
          </p:nvSpPr>
          <p:spPr>
            <a:xfrm>
              <a:off x="1404942" y="1501509"/>
              <a:ext cx="347048" cy="37097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900" dirty="0" smtClean="0"/>
                <a:t>1-1</a:t>
              </a:r>
              <a:endParaRPr lang="ko-KR" altLang="en-US" sz="900" dirty="0"/>
            </a:p>
          </p:txBody>
        </p:sp>
        <p:sp>
          <p:nvSpPr>
            <p:cNvPr id="60" name="직사각형 59"/>
            <p:cNvSpPr/>
            <p:nvPr/>
          </p:nvSpPr>
          <p:spPr>
            <a:xfrm>
              <a:off x="1618972" y="1881720"/>
              <a:ext cx="250153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ko-KR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&lt;</a:t>
              </a:r>
              <a:r>
                <a:rPr kumimoji="0" lang="ko-KR" altLang="en-US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항만시설사용신청신고</a:t>
              </a:r>
              <a:r>
                <a:rPr kumimoji="0" lang="en-US" altLang="ko-KR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&gt;</a:t>
              </a:r>
              <a:r>
                <a:rPr kumimoji="0" lang="ko-KR" altLang="en-US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후</a:t>
              </a:r>
              <a:r>
                <a:rPr kumimoji="0" lang="en-US" altLang="ko-KR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,</a:t>
              </a:r>
              <a:r>
                <a:rPr kumimoji="0" lang="en-US" altLang="ko-KR" sz="800" b="1" dirty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ko-KR" altLang="en-US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항만시설사용료고지확인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이 </a:t>
              </a:r>
              <a:r>
                <a:rPr kumimoji="0" lang="ko-KR" altLang="en-US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가능합니다</a:t>
              </a:r>
            </a:p>
          </p:txBody>
        </p:sp>
        <p:sp>
          <p:nvSpPr>
            <p:cNvPr id="62" name="모서리가 둥근 직사각형 61"/>
            <p:cNvSpPr/>
            <p:nvPr/>
          </p:nvSpPr>
          <p:spPr>
            <a:xfrm>
              <a:off x="3586681" y="1900745"/>
              <a:ext cx="778495" cy="31952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kumimoji="0" lang="ko-KR" altLang="en-US" sz="800" b="1" dirty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63" name="직사각형 62"/>
            <p:cNvSpPr/>
            <p:nvPr/>
          </p:nvSpPr>
          <p:spPr>
            <a:xfrm>
              <a:off x="3598418" y="1943275"/>
              <a:ext cx="75502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0" lang="ko-KR" altLang="en-US" sz="800" b="1" dirty="0" err="1" smtClean="0">
                  <a:solidFill>
                    <a:srgbClr val="00A1FA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바로가기</a:t>
              </a:r>
              <a:endParaRPr kumimoji="0" lang="ko-KR" altLang="en-US" sz="800" b="1" dirty="0">
                <a:solidFill>
                  <a:srgbClr val="00A1FA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1257546" y="2614766"/>
            <a:ext cx="5471372" cy="978040"/>
            <a:chOff x="1404942" y="1501509"/>
            <a:chExt cx="5471372" cy="978040"/>
          </a:xfrm>
        </p:grpSpPr>
        <p:grpSp>
          <p:nvGrpSpPr>
            <p:cNvPr id="66" name="그룹 65"/>
            <p:cNvGrpSpPr/>
            <p:nvPr/>
          </p:nvGrpSpPr>
          <p:grpSpPr>
            <a:xfrm>
              <a:off x="1532410" y="1725403"/>
              <a:ext cx="5343904" cy="754146"/>
              <a:chOff x="3267559" y="5721729"/>
              <a:chExt cx="5343904" cy="754146"/>
            </a:xfrm>
          </p:grpSpPr>
          <p:grpSp>
            <p:nvGrpSpPr>
              <p:cNvPr id="71" name="그룹 70"/>
              <p:cNvGrpSpPr/>
              <p:nvPr/>
            </p:nvGrpSpPr>
            <p:grpSpPr>
              <a:xfrm>
                <a:off x="3267559" y="5721729"/>
                <a:ext cx="5343904" cy="651189"/>
                <a:chOff x="3267559" y="5832737"/>
                <a:chExt cx="5343904" cy="651189"/>
              </a:xfrm>
            </p:grpSpPr>
            <p:sp>
              <p:nvSpPr>
                <p:cNvPr id="73" name="Rectangle 118"/>
                <p:cNvSpPr>
                  <a:spLocks noChangeArrowheads="1"/>
                </p:cNvSpPr>
                <p:nvPr/>
              </p:nvSpPr>
              <p:spPr bwMode="auto">
                <a:xfrm>
                  <a:off x="3267559" y="5832737"/>
                  <a:ext cx="3101291" cy="651189"/>
                </a:xfrm>
                <a:prstGeom prst="rect">
                  <a:avLst/>
                </a:prstGeom>
                <a:solidFill>
                  <a:srgbClr val="00A1FA">
                    <a:alpha val="82000"/>
                  </a:srgbClr>
                </a:solidFill>
                <a:ln w="9525" algn="ctr">
                  <a:solidFill>
                    <a:srgbClr val="80808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9pPr>
                </a:lstStyle>
                <a:p>
                  <a:pPr>
                    <a:lnSpc>
                      <a:spcPts val="1300"/>
                    </a:lnSpc>
                  </a:pPr>
                  <a:endParaRPr lang="en-US" altLang="ko-KR" sz="800" dirty="0">
                    <a:solidFill>
                      <a:schemeClr val="bg1"/>
                    </a:solidFill>
                    <a:latin typeface="돋움" pitchFamily="50" charset="-127"/>
                    <a:ea typeface="돋움" pitchFamily="50" charset="-127"/>
                  </a:endParaRPr>
                </a:p>
              </p:txBody>
            </p:sp>
            <p:sp>
              <p:nvSpPr>
                <p:cNvPr id="74" name="모서리가 둥근 직사각형 73"/>
                <p:cNvSpPr/>
                <p:nvPr/>
              </p:nvSpPr>
              <p:spPr>
                <a:xfrm>
                  <a:off x="3414598" y="587520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75" name="모서리가 둥근 직사각형 74"/>
                <p:cNvSpPr/>
                <p:nvPr/>
              </p:nvSpPr>
              <p:spPr>
                <a:xfrm>
                  <a:off x="4797685" y="587099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76" name="모서리가 둥근 직사각형 75"/>
                <p:cNvSpPr/>
                <p:nvPr/>
              </p:nvSpPr>
              <p:spPr>
                <a:xfrm>
                  <a:off x="6176108" y="586440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77" name="모서리가 둥근 직사각형 76"/>
                <p:cNvSpPr/>
                <p:nvPr/>
              </p:nvSpPr>
              <p:spPr>
                <a:xfrm>
                  <a:off x="7563173" y="583273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78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6061714" y="5855379"/>
                  <a:ext cx="307136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900" b="1" dirty="0" smtClean="0">
                      <a:solidFill>
                        <a:schemeClr val="bg1"/>
                      </a:solidFill>
                      <a:latin typeface="돋움" panose="020B0600000101010101" pitchFamily="50" charset="-127"/>
                      <a:ea typeface="돋움" panose="020B0600000101010101" pitchFamily="50" charset="-127"/>
                    </a:rPr>
                    <a:t>X</a:t>
                  </a:r>
                </a:p>
              </p:txBody>
            </p:sp>
          </p:grpSp>
          <p:sp>
            <p:nvSpPr>
              <p:cNvPr id="72" name="이등변 삼각형 71"/>
              <p:cNvSpPr/>
              <p:nvPr/>
            </p:nvSpPr>
            <p:spPr>
              <a:xfrm rot="10800000">
                <a:off x="3565443" y="6288846"/>
                <a:ext cx="279267" cy="187029"/>
              </a:xfrm>
              <a:prstGeom prst="triangle">
                <a:avLst/>
              </a:prstGeom>
              <a:solidFill>
                <a:srgbClr val="00B0F0">
                  <a:alpha val="82000"/>
                </a:srgb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457200" lvl="1"/>
                <a:endParaRPr lang="ko-KR" altLang="en-US" dirty="0">
                  <a:latin typeface="굴림" pitchFamily="50" charset="-127"/>
                  <a:sym typeface="Monotype Sorts"/>
                </a:endParaRPr>
              </a:p>
            </p:txBody>
          </p:sp>
        </p:grpSp>
        <p:sp>
          <p:nvSpPr>
            <p:cNvPr id="67" name="타원 66"/>
            <p:cNvSpPr/>
            <p:nvPr/>
          </p:nvSpPr>
          <p:spPr>
            <a:xfrm>
              <a:off x="1404942" y="1501509"/>
              <a:ext cx="347048" cy="37097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900" dirty="0" smtClean="0"/>
                <a:t>2-1</a:t>
              </a:r>
              <a:endParaRPr lang="ko-KR" altLang="en-US" sz="900" dirty="0"/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1618972" y="1881720"/>
              <a:ext cx="250153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&lt;</a:t>
              </a:r>
              <a:r>
                <a:rPr lang="ko-KR" altLang="en-US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항만시설사용료</a:t>
              </a:r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(</a:t>
              </a:r>
              <a:r>
                <a:rPr lang="ko-KR" altLang="en-US" sz="800" b="1" dirty="0" err="1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화물료</a:t>
              </a:r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)</a:t>
              </a:r>
              <a:r>
                <a:rPr lang="ko-KR" altLang="en-US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신고</a:t>
              </a:r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&gt; 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후</a:t>
              </a:r>
              <a:r>
                <a:rPr kumimoji="0" lang="en-US" altLang="ko-KR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,</a:t>
              </a:r>
              <a:r>
                <a:rPr kumimoji="0" lang="en-US" altLang="ko-KR" sz="800" b="1" dirty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ko-KR" altLang="en-US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항만시설사용료고지확인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이 </a:t>
              </a:r>
              <a:r>
                <a:rPr kumimoji="0" lang="ko-KR" altLang="en-US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가능합니다</a:t>
              </a:r>
            </a:p>
          </p:txBody>
        </p:sp>
        <p:sp>
          <p:nvSpPr>
            <p:cNvPr id="69" name="모서리가 둥근 직사각형 68"/>
            <p:cNvSpPr/>
            <p:nvPr/>
          </p:nvSpPr>
          <p:spPr>
            <a:xfrm>
              <a:off x="3586681" y="1900745"/>
              <a:ext cx="778495" cy="31952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kumimoji="0" lang="ko-KR" altLang="en-US" sz="800" b="1" dirty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3598418" y="1943275"/>
              <a:ext cx="75502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0" lang="ko-KR" altLang="en-US" sz="800" b="1" dirty="0" err="1" smtClean="0">
                  <a:solidFill>
                    <a:srgbClr val="00A1FA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바로가기</a:t>
              </a:r>
              <a:endParaRPr kumimoji="0" lang="ko-KR" altLang="en-US" sz="800" b="1" dirty="0">
                <a:solidFill>
                  <a:srgbClr val="00A1FA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79" name="그룹 78"/>
          <p:cNvGrpSpPr/>
          <p:nvPr/>
        </p:nvGrpSpPr>
        <p:grpSpPr>
          <a:xfrm>
            <a:off x="1267224" y="1629631"/>
            <a:ext cx="5471372" cy="978040"/>
            <a:chOff x="1404942" y="1501509"/>
            <a:chExt cx="5471372" cy="978040"/>
          </a:xfrm>
        </p:grpSpPr>
        <p:grpSp>
          <p:nvGrpSpPr>
            <p:cNvPr id="80" name="그룹 79"/>
            <p:cNvGrpSpPr/>
            <p:nvPr/>
          </p:nvGrpSpPr>
          <p:grpSpPr>
            <a:xfrm>
              <a:off x="1532410" y="1725403"/>
              <a:ext cx="5343904" cy="754146"/>
              <a:chOff x="3267559" y="5721729"/>
              <a:chExt cx="5343904" cy="754146"/>
            </a:xfrm>
          </p:grpSpPr>
          <p:grpSp>
            <p:nvGrpSpPr>
              <p:cNvPr id="85" name="그룹 84"/>
              <p:cNvGrpSpPr/>
              <p:nvPr/>
            </p:nvGrpSpPr>
            <p:grpSpPr>
              <a:xfrm>
                <a:off x="3267559" y="5721729"/>
                <a:ext cx="5343904" cy="651189"/>
                <a:chOff x="3267559" y="5832737"/>
                <a:chExt cx="5343904" cy="651189"/>
              </a:xfrm>
            </p:grpSpPr>
            <p:sp>
              <p:nvSpPr>
                <p:cNvPr id="87" name="Rectangle 118"/>
                <p:cNvSpPr>
                  <a:spLocks noChangeArrowheads="1"/>
                </p:cNvSpPr>
                <p:nvPr/>
              </p:nvSpPr>
              <p:spPr bwMode="auto">
                <a:xfrm>
                  <a:off x="3267559" y="5832737"/>
                  <a:ext cx="3101291" cy="651189"/>
                </a:xfrm>
                <a:prstGeom prst="rect">
                  <a:avLst/>
                </a:prstGeom>
                <a:solidFill>
                  <a:srgbClr val="00A1FA">
                    <a:alpha val="82000"/>
                  </a:srgbClr>
                </a:solidFill>
                <a:ln w="9525" algn="ctr">
                  <a:solidFill>
                    <a:srgbClr val="80808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9pPr>
                </a:lstStyle>
                <a:p>
                  <a:pPr>
                    <a:lnSpc>
                      <a:spcPts val="1300"/>
                    </a:lnSpc>
                  </a:pPr>
                  <a:endParaRPr lang="en-US" altLang="ko-KR" sz="800" dirty="0">
                    <a:solidFill>
                      <a:schemeClr val="bg1"/>
                    </a:solidFill>
                    <a:latin typeface="돋움" pitchFamily="50" charset="-127"/>
                    <a:ea typeface="돋움" pitchFamily="50" charset="-127"/>
                  </a:endParaRPr>
                </a:p>
              </p:txBody>
            </p:sp>
            <p:sp>
              <p:nvSpPr>
                <p:cNvPr id="88" name="모서리가 둥근 직사각형 87"/>
                <p:cNvSpPr/>
                <p:nvPr/>
              </p:nvSpPr>
              <p:spPr>
                <a:xfrm>
                  <a:off x="3414598" y="587520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89" name="모서리가 둥근 직사각형 88"/>
                <p:cNvSpPr/>
                <p:nvPr/>
              </p:nvSpPr>
              <p:spPr>
                <a:xfrm>
                  <a:off x="4797685" y="587099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90" name="모서리가 둥근 직사각형 89"/>
                <p:cNvSpPr/>
                <p:nvPr/>
              </p:nvSpPr>
              <p:spPr>
                <a:xfrm>
                  <a:off x="6176108" y="586440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91" name="모서리가 둥근 직사각형 90"/>
                <p:cNvSpPr/>
                <p:nvPr/>
              </p:nvSpPr>
              <p:spPr>
                <a:xfrm>
                  <a:off x="7563173" y="583273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92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6061714" y="5855379"/>
                  <a:ext cx="307136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900" b="1" dirty="0" smtClean="0">
                      <a:solidFill>
                        <a:schemeClr val="bg1"/>
                      </a:solidFill>
                      <a:latin typeface="돋움" panose="020B0600000101010101" pitchFamily="50" charset="-127"/>
                      <a:ea typeface="돋움" panose="020B0600000101010101" pitchFamily="50" charset="-127"/>
                    </a:rPr>
                    <a:t>X</a:t>
                  </a:r>
                </a:p>
              </p:txBody>
            </p:sp>
          </p:grpSp>
          <p:sp>
            <p:nvSpPr>
              <p:cNvPr id="86" name="이등변 삼각형 85"/>
              <p:cNvSpPr/>
              <p:nvPr/>
            </p:nvSpPr>
            <p:spPr>
              <a:xfrm rot="10800000">
                <a:off x="3565443" y="6288846"/>
                <a:ext cx="279267" cy="187029"/>
              </a:xfrm>
              <a:prstGeom prst="triangle">
                <a:avLst/>
              </a:prstGeom>
              <a:solidFill>
                <a:srgbClr val="00B0F0">
                  <a:alpha val="82000"/>
                </a:srgb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457200" lvl="1"/>
                <a:endParaRPr lang="ko-KR" altLang="en-US" dirty="0">
                  <a:latin typeface="굴림" pitchFamily="50" charset="-127"/>
                  <a:sym typeface="Monotype Sorts"/>
                </a:endParaRPr>
              </a:p>
            </p:txBody>
          </p:sp>
        </p:grpSp>
        <p:sp>
          <p:nvSpPr>
            <p:cNvPr id="81" name="타원 80"/>
            <p:cNvSpPr/>
            <p:nvPr/>
          </p:nvSpPr>
          <p:spPr>
            <a:xfrm>
              <a:off x="1404942" y="1501509"/>
              <a:ext cx="347048" cy="37097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900" dirty="0" smtClean="0"/>
                <a:t>3-1</a:t>
              </a:r>
              <a:endParaRPr lang="ko-KR" altLang="en-US" sz="900" dirty="0"/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1618972" y="1881720"/>
              <a:ext cx="250153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&lt;</a:t>
              </a:r>
              <a:r>
                <a:rPr lang="ko-KR" altLang="en-US" sz="800" b="1" dirty="0" err="1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화물료납부완료</a:t>
              </a:r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&gt;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후</a:t>
              </a:r>
              <a:r>
                <a:rPr kumimoji="0" lang="en-US" altLang="ko-KR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,</a:t>
              </a:r>
              <a:r>
                <a:rPr kumimoji="0" lang="en-US" altLang="ko-KR" sz="800" b="1" dirty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ko-KR" altLang="en-US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대납경비청구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가 </a:t>
              </a:r>
              <a:r>
                <a:rPr kumimoji="0" lang="ko-KR" altLang="en-US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가능합니다</a:t>
              </a:r>
            </a:p>
          </p:txBody>
        </p:sp>
        <p:sp>
          <p:nvSpPr>
            <p:cNvPr id="83" name="모서리가 둥근 직사각형 82"/>
            <p:cNvSpPr/>
            <p:nvPr/>
          </p:nvSpPr>
          <p:spPr>
            <a:xfrm>
              <a:off x="3586681" y="1900745"/>
              <a:ext cx="778495" cy="31952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kumimoji="0" lang="ko-KR" altLang="en-US" sz="800" b="1" dirty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3598418" y="1943275"/>
              <a:ext cx="75502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0" lang="ko-KR" altLang="en-US" sz="800" b="1" dirty="0" err="1" smtClean="0">
                  <a:solidFill>
                    <a:srgbClr val="00A1FA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바로가기</a:t>
              </a:r>
              <a:endParaRPr kumimoji="0" lang="ko-KR" altLang="en-US" sz="800" b="1" dirty="0">
                <a:solidFill>
                  <a:srgbClr val="00A1FA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사용료 메뉴버튼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알럿처리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또는 링크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aphicFrame>
        <p:nvGraphicFramePr>
          <p:cNvPr id="102" name="표 1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4219892"/>
              </p:ext>
            </p:extLst>
          </p:nvPr>
        </p:nvGraphicFramePr>
        <p:xfrm>
          <a:off x="537380" y="5508823"/>
          <a:ext cx="9705864" cy="1667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702"/>
                <a:gridCol w="1697669"/>
                <a:gridCol w="1536446"/>
                <a:gridCol w="3542047"/>
              </a:tblGrid>
              <a:tr h="300810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 메뉴</a:t>
                      </a: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필수조건</a:t>
                      </a:r>
                    </a:p>
                  </a:txBody>
                  <a:tcPr marL="38998" marR="38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8998" marR="38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링크</a:t>
                      </a:r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URL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8998" marR="38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7515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1.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항만시설사용료 고지확인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항만시설사용신청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&lt;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신고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&gt;</a:t>
                      </a:r>
                      <a:b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</a:b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화물료신고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&lt;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수리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&gt;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항만시설사용료고지확인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1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2.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사용료납부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화물료신고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&lt;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수리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&gt;</a:t>
                      </a:r>
                      <a:endParaRPr kumimoji="0" lang="ko-KR" altLang="en-US" sz="8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사용료납부현황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1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3.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대납경부청구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사용료납부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화물료대납경비청구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1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4.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상계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환급신청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상계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환급신청</a:t>
                      </a: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1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5.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외항통과선박사용료 면제신청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외항통과선박사용료 면제신청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5901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6.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항만시설사용료 면제신청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항만시설사용료 면제신청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9000" marR="7800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03" name="그룹 102"/>
          <p:cNvGrpSpPr/>
          <p:nvPr/>
        </p:nvGrpSpPr>
        <p:grpSpPr>
          <a:xfrm>
            <a:off x="5410913" y="1582377"/>
            <a:ext cx="5471372" cy="978040"/>
            <a:chOff x="1404942" y="1501509"/>
            <a:chExt cx="5471372" cy="978040"/>
          </a:xfrm>
        </p:grpSpPr>
        <p:grpSp>
          <p:nvGrpSpPr>
            <p:cNvPr id="104" name="그룹 103"/>
            <p:cNvGrpSpPr/>
            <p:nvPr/>
          </p:nvGrpSpPr>
          <p:grpSpPr>
            <a:xfrm>
              <a:off x="1532410" y="1725403"/>
              <a:ext cx="5343904" cy="754146"/>
              <a:chOff x="3267559" y="5721729"/>
              <a:chExt cx="5343904" cy="754146"/>
            </a:xfrm>
          </p:grpSpPr>
          <p:grpSp>
            <p:nvGrpSpPr>
              <p:cNvPr id="109" name="그룹 108"/>
              <p:cNvGrpSpPr/>
              <p:nvPr/>
            </p:nvGrpSpPr>
            <p:grpSpPr>
              <a:xfrm>
                <a:off x="3267559" y="5721729"/>
                <a:ext cx="5343904" cy="651189"/>
                <a:chOff x="3267559" y="5832737"/>
                <a:chExt cx="5343904" cy="651189"/>
              </a:xfrm>
            </p:grpSpPr>
            <p:sp>
              <p:nvSpPr>
                <p:cNvPr id="111" name="Rectangle 118"/>
                <p:cNvSpPr>
                  <a:spLocks noChangeArrowheads="1"/>
                </p:cNvSpPr>
                <p:nvPr/>
              </p:nvSpPr>
              <p:spPr bwMode="auto">
                <a:xfrm>
                  <a:off x="3267559" y="5832737"/>
                  <a:ext cx="3101291" cy="651189"/>
                </a:xfrm>
                <a:prstGeom prst="rect">
                  <a:avLst/>
                </a:prstGeom>
                <a:solidFill>
                  <a:srgbClr val="00A1FA">
                    <a:alpha val="82000"/>
                  </a:srgbClr>
                </a:solidFill>
                <a:ln w="9525" algn="ctr">
                  <a:solidFill>
                    <a:srgbClr val="808080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kern="12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  <a:cs typeface="+mn-cs"/>
                    </a:defRPr>
                  </a:lvl9pPr>
                </a:lstStyle>
                <a:p>
                  <a:pPr>
                    <a:lnSpc>
                      <a:spcPts val="1300"/>
                    </a:lnSpc>
                  </a:pPr>
                  <a:endParaRPr lang="en-US" altLang="ko-KR" sz="800" dirty="0">
                    <a:solidFill>
                      <a:schemeClr val="bg1"/>
                    </a:solidFill>
                    <a:latin typeface="돋움" pitchFamily="50" charset="-127"/>
                    <a:ea typeface="돋움" pitchFamily="50" charset="-127"/>
                  </a:endParaRPr>
                </a:p>
              </p:txBody>
            </p:sp>
            <p:sp>
              <p:nvSpPr>
                <p:cNvPr id="112" name="모서리가 둥근 직사각형 111"/>
                <p:cNvSpPr/>
                <p:nvPr/>
              </p:nvSpPr>
              <p:spPr>
                <a:xfrm>
                  <a:off x="3414598" y="587520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113" name="모서리가 둥근 직사각형 112"/>
                <p:cNvSpPr/>
                <p:nvPr/>
              </p:nvSpPr>
              <p:spPr>
                <a:xfrm>
                  <a:off x="4797685" y="587099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114" name="모서리가 둥근 직사각형 113"/>
                <p:cNvSpPr/>
                <p:nvPr/>
              </p:nvSpPr>
              <p:spPr>
                <a:xfrm>
                  <a:off x="6176108" y="5864400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115" name="모서리가 둥근 직사각형 114"/>
                <p:cNvSpPr/>
                <p:nvPr/>
              </p:nvSpPr>
              <p:spPr>
                <a:xfrm>
                  <a:off x="7563173" y="5832738"/>
                  <a:ext cx="1048290" cy="506947"/>
                </a:xfrm>
                <a:prstGeom prst="roundRect">
                  <a:avLst>
                    <a:gd name="adj" fmla="val 10131"/>
                  </a:avLst>
                </a:prstGeom>
                <a:noFill/>
                <a:ln w="12700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 lIns="72000" tIns="0" rIns="0" bIns="0" anchor="ctr" anchorCtr="0">
                  <a:scene3d>
                    <a:camera prst="orthographicFront"/>
                    <a:lightRig rig="threePt" dir="t"/>
                  </a:scene3d>
                  <a:sp3d>
                    <a:bevelT w="1270" h="1270"/>
                    <a:bevelB w="1270" h="1270"/>
                  </a:sp3d>
                </a:bodyPr>
                <a:lstStyle/>
                <a:p>
                  <a:pPr marL="0" lvl="1" indent="-83095" defTabSz="803249" eaLnBrk="0" latinLnBrk="0" hangingPunct="0">
                    <a:lnSpc>
                      <a:spcPct val="90000"/>
                    </a:lnSpc>
                    <a:buClr>
                      <a:schemeClr val="bg1">
                        <a:lumMod val="65000"/>
                      </a:schemeClr>
                    </a:buClr>
                    <a:buSzPct val="80000"/>
                    <a:tabLst>
                      <a:tab pos="5186857" algn="l"/>
                    </a:tabLst>
                    <a:defRPr/>
                  </a:pPr>
                  <a:endParaRPr lang="ko-KR" altLang="en-US" sz="900" b="1" dirty="0">
                    <a:solidFill>
                      <a:schemeClr val="bg1"/>
                    </a:solidFill>
                    <a:latin typeface="돋움" panose="020B0600000101010101" pitchFamily="50" charset="-127"/>
                    <a:ea typeface="돋움" panose="020B0600000101010101" pitchFamily="50" charset="-127"/>
                    <a:sym typeface="Monotype Sorts"/>
                  </a:endParaRPr>
                </a:p>
              </p:txBody>
            </p:sp>
            <p:sp>
              <p:nvSpPr>
                <p:cNvPr id="116" name="TextBox 32"/>
                <p:cNvSpPr txBox="1">
                  <a:spLocks noChangeArrowheads="1"/>
                </p:cNvSpPr>
                <p:nvPr/>
              </p:nvSpPr>
              <p:spPr bwMode="auto">
                <a:xfrm>
                  <a:off x="6061714" y="5855379"/>
                  <a:ext cx="307136" cy="2308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1pPr>
                  <a:lvl2pPr marL="742950" indent="-28575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2pPr>
                  <a:lvl3pPr marL="11430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3pPr>
                  <a:lvl4pPr marL="16002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4pPr>
                  <a:lvl5pPr marL="2057400" indent="-228600" eaLnBrk="0" hangingPunct="0"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</a:pPr>
                  <a:r>
                    <a:rPr lang="en-US" altLang="ko-KR" sz="900" b="1" dirty="0" smtClean="0">
                      <a:solidFill>
                        <a:schemeClr val="bg1"/>
                      </a:solidFill>
                      <a:latin typeface="돋움" panose="020B0600000101010101" pitchFamily="50" charset="-127"/>
                      <a:ea typeface="돋움" panose="020B0600000101010101" pitchFamily="50" charset="-127"/>
                    </a:rPr>
                    <a:t>X</a:t>
                  </a:r>
                </a:p>
              </p:txBody>
            </p:sp>
          </p:grpSp>
          <p:sp>
            <p:nvSpPr>
              <p:cNvPr id="110" name="이등변 삼각형 109"/>
              <p:cNvSpPr/>
              <p:nvPr/>
            </p:nvSpPr>
            <p:spPr>
              <a:xfrm rot="10800000">
                <a:off x="3565443" y="6288846"/>
                <a:ext cx="279267" cy="187029"/>
              </a:xfrm>
              <a:prstGeom prst="triangle">
                <a:avLst/>
              </a:prstGeom>
              <a:solidFill>
                <a:srgbClr val="00B0F0">
                  <a:alpha val="82000"/>
                </a:srgbClr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marL="457200" lvl="1"/>
                <a:endParaRPr lang="ko-KR" altLang="en-US" dirty="0">
                  <a:latin typeface="굴림" pitchFamily="50" charset="-127"/>
                  <a:sym typeface="Monotype Sorts"/>
                </a:endParaRPr>
              </a:p>
            </p:txBody>
          </p:sp>
        </p:grpSp>
        <p:sp>
          <p:nvSpPr>
            <p:cNvPr id="105" name="타원 104"/>
            <p:cNvSpPr/>
            <p:nvPr/>
          </p:nvSpPr>
          <p:spPr>
            <a:xfrm>
              <a:off x="1404942" y="1501509"/>
              <a:ext cx="347048" cy="370973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900" dirty="0" smtClean="0"/>
                <a:t>3-1</a:t>
              </a:r>
              <a:endParaRPr lang="ko-KR" altLang="en-US" sz="900" dirty="0"/>
            </a:p>
          </p:txBody>
        </p:sp>
        <p:sp>
          <p:nvSpPr>
            <p:cNvPr id="106" name="직사각형 105"/>
            <p:cNvSpPr/>
            <p:nvPr/>
          </p:nvSpPr>
          <p:spPr>
            <a:xfrm>
              <a:off x="1618972" y="1881720"/>
              <a:ext cx="250153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&lt;</a:t>
              </a:r>
              <a:r>
                <a:rPr lang="ko-KR" altLang="en-US" sz="800" b="1" dirty="0" err="1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화물료납부완료</a:t>
              </a:r>
              <a:r>
                <a:rPr lang="en-US" altLang="ko-KR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&gt;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후</a:t>
              </a:r>
              <a:r>
                <a:rPr kumimoji="0" lang="en-US" altLang="ko-KR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,</a:t>
              </a:r>
              <a:r>
                <a:rPr kumimoji="0" lang="en-US" altLang="ko-KR" sz="800" b="1" dirty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 </a:t>
              </a:r>
              <a: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/>
              </a:r>
              <a:br>
                <a:rPr kumimoji="0" lang="en-US" altLang="ko-KR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</a:br>
              <a:r>
                <a:rPr kumimoji="0" lang="ko-KR" altLang="en-US" sz="800" b="1" dirty="0" smtClean="0">
                  <a:solidFill>
                    <a:srgbClr val="FFFF00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대납경비청구</a:t>
              </a:r>
              <a:r>
                <a:rPr kumimoji="0" lang="ko-KR" altLang="en-US" sz="800" b="1" dirty="0" smtClean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가 </a:t>
              </a:r>
              <a:r>
                <a:rPr kumimoji="0" lang="ko-KR" altLang="en-US" sz="800" b="1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가능합니다</a:t>
              </a:r>
            </a:p>
          </p:txBody>
        </p:sp>
        <p:sp>
          <p:nvSpPr>
            <p:cNvPr id="107" name="모서리가 둥근 직사각형 106"/>
            <p:cNvSpPr/>
            <p:nvPr/>
          </p:nvSpPr>
          <p:spPr>
            <a:xfrm>
              <a:off x="3586681" y="1900745"/>
              <a:ext cx="778495" cy="31952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wrap="none" lIns="72000" tIns="0" rIns="0" bIns="0" anchor="ctr" anchorCtr="0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endParaRPr kumimoji="0" lang="ko-KR" altLang="en-US" sz="800" b="1" dirty="0">
                <a:solidFill>
                  <a:srgbClr val="00A1FA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3598418" y="1943275"/>
              <a:ext cx="755020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kumimoji="0" lang="ko-KR" altLang="en-US" sz="800" b="1" dirty="0" err="1" smtClean="0">
                  <a:solidFill>
                    <a:srgbClr val="00A1FA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바로가기</a:t>
              </a:r>
              <a:endParaRPr kumimoji="0" lang="ko-KR" altLang="en-US" sz="800" b="1" dirty="0">
                <a:solidFill>
                  <a:srgbClr val="00A1FA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grpSp>
        <p:nvGrpSpPr>
          <p:cNvPr id="117" name="그룹 116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18" name="모서리가 둥근 직사각형 117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19" name="모서리가 둥근 직사각형 118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0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46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79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85481" y="2831554"/>
            <a:ext cx="569296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케이포트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100" dirty="0" smtClean="0">
                <a:latin typeface="-웹윤고딕140" pitchFamily="18" charset="-127"/>
                <a:ea typeface="-웹윤고딕140" pitchFamily="18" charset="-127"/>
              </a:rPr>
              <a:t>관심선박관리</a:t>
            </a:r>
            <a:endParaRPr kumimoji="0" lang="en-US" altLang="ko-KR" sz="4000" spc="-100" dirty="0" smtClean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100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4000" spc="-100" dirty="0">
                <a:latin typeface="-웹윤고딕140" pitchFamily="18" charset="-127"/>
                <a:ea typeface="-웹윤고딕140" pitchFamily="18" charset="-127"/>
              </a:rPr>
              <a:t>UI-PM-MT-008-01)</a:t>
            </a:r>
            <a:endParaRPr kumimoji="0" lang="ko-KR" altLang="en-US" sz="4000" spc="-100" dirty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47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7319873" y="814494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8" name="타원 7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116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616257" y="152910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35" name="직사각형 34"/>
          <p:cNvSpPr/>
          <p:nvPr/>
        </p:nvSpPr>
        <p:spPr bwMode="auto">
          <a:xfrm>
            <a:off x="585788" y="1412910"/>
            <a:ext cx="8242300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21510" name="Picture 2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93125" y="2273335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직선 연결선 37"/>
          <p:cNvCxnSpPr/>
          <p:nvPr/>
        </p:nvCxnSpPr>
        <p:spPr>
          <a:xfrm>
            <a:off x="669925" y="1728823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직사각형 330"/>
          <p:cNvSpPr>
            <a:spLocks noChangeArrowheads="1"/>
          </p:cNvSpPr>
          <p:nvPr/>
        </p:nvSpPr>
        <p:spPr bwMode="auto">
          <a:xfrm>
            <a:off x="2173288" y="1439898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21513" name="그룹 192"/>
          <p:cNvGrpSpPr>
            <a:grpSpLocks/>
          </p:cNvGrpSpPr>
          <p:nvPr/>
        </p:nvGrpSpPr>
        <p:grpSpPr bwMode="auto">
          <a:xfrm>
            <a:off x="836613" y="1846298"/>
            <a:ext cx="2592387" cy="442912"/>
            <a:chOff x="340095" y="1172022"/>
            <a:chExt cx="2593308" cy="444308"/>
          </a:xfrm>
        </p:grpSpPr>
        <p:sp>
          <p:nvSpPr>
            <p:cNvPr id="41" name="직사각형 330"/>
            <p:cNvSpPr>
              <a:spLocks noChangeArrowheads="1"/>
            </p:cNvSpPr>
            <p:nvPr/>
          </p:nvSpPr>
          <p:spPr bwMode="auto">
            <a:xfrm>
              <a:off x="700585" y="1277127"/>
              <a:ext cx="2232818" cy="339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42" name="직사각형 330"/>
            <p:cNvSpPr>
              <a:spLocks noChangeArrowheads="1"/>
            </p:cNvSpPr>
            <p:nvPr/>
          </p:nvSpPr>
          <p:spPr bwMode="auto">
            <a:xfrm>
              <a:off x="654532" y="1172022"/>
              <a:ext cx="1418141" cy="21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21643" name="그림 1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" name="직사각형 330"/>
          <p:cNvSpPr>
            <a:spLocks noChangeArrowheads="1"/>
          </p:cNvSpPr>
          <p:nvPr/>
        </p:nvSpPr>
        <p:spPr bwMode="auto">
          <a:xfrm>
            <a:off x="765175" y="2265398"/>
            <a:ext cx="798195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21515" name="직사각형 330"/>
          <p:cNvSpPr>
            <a:spLocks noChangeArrowheads="1"/>
          </p:cNvSpPr>
          <p:nvPr/>
        </p:nvSpPr>
        <p:spPr bwMode="auto">
          <a:xfrm>
            <a:off x="6818313" y="1452598"/>
            <a:ext cx="1990725" cy="259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로그아웃   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정보변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경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 b="1" u="sng" dirty="0" err="1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모바일</a:t>
            </a:r>
            <a:r>
              <a:rPr lang="ko-KR" altLang="en-US" sz="800" b="1" u="sng" dirty="0">
                <a:solidFill>
                  <a:srgbClr val="00A1FA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6" name="직사각형 330"/>
          <p:cNvSpPr>
            <a:spLocks noChangeArrowheads="1"/>
          </p:cNvSpPr>
          <p:nvPr/>
        </p:nvSpPr>
        <p:spPr bwMode="auto">
          <a:xfrm>
            <a:off x="654050" y="1455773"/>
            <a:ext cx="30940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1517" name="직사각형 47"/>
          <p:cNvSpPr>
            <a:spLocks noChangeArrowheads="1"/>
          </p:cNvSpPr>
          <p:nvPr/>
        </p:nvSpPr>
        <p:spPr bwMode="auto">
          <a:xfrm>
            <a:off x="609600" y="1424023"/>
            <a:ext cx="454025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49" name="직선 연결선 48"/>
          <p:cNvCxnSpPr/>
          <p:nvPr/>
        </p:nvCxnSpPr>
        <p:spPr>
          <a:xfrm>
            <a:off x="1073150" y="141291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1528763" y="140814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2379663" y="1408148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522" name="그룹 52"/>
          <p:cNvGrpSpPr>
            <a:grpSpLocks/>
          </p:cNvGrpSpPr>
          <p:nvPr/>
        </p:nvGrpSpPr>
        <p:grpSpPr bwMode="auto">
          <a:xfrm>
            <a:off x="6781800" y="1832010"/>
            <a:ext cx="2162175" cy="258763"/>
            <a:chOff x="4378923" y="1905757"/>
            <a:chExt cx="2161929" cy="259045"/>
          </a:xfrm>
        </p:grpSpPr>
        <p:sp>
          <p:nvSpPr>
            <p:cNvPr id="54" name="직사각형 330"/>
            <p:cNvSpPr>
              <a:spLocks noChangeArrowheads="1"/>
            </p:cNvSpPr>
            <p:nvPr/>
          </p:nvSpPr>
          <p:spPr bwMode="auto">
            <a:xfrm>
              <a:off x="4545592" y="1905757"/>
              <a:ext cx="1995260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2163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모서리가 둥근 직사각형 55"/>
            <p:cNvSpPr/>
            <p:nvPr/>
          </p:nvSpPr>
          <p:spPr>
            <a:xfrm>
              <a:off x="4393209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5110678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8" name="모서리가 둥근 직사각형 57"/>
            <p:cNvSpPr/>
            <p:nvPr/>
          </p:nvSpPr>
          <p:spPr>
            <a:xfrm>
              <a:off x="5837670" y="1969326"/>
              <a:ext cx="188891" cy="131907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관심선박관리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UI-PM-MT-008-01)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cxnSp>
        <p:nvCxnSpPr>
          <p:cNvPr id="93" name="직선 연결선 92"/>
          <p:cNvCxnSpPr/>
          <p:nvPr/>
        </p:nvCxnSpPr>
        <p:spPr>
          <a:xfrm>
            <a:off x="566738" y="2609885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588963" y="2601948"/>
            <a:ext cx="82486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2603535"/>
            <a:ext cx="8239125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2605660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2647985"/>
            <a:ext cx="158569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 dirty="0">
                <a:latin typeface="돋움" pitchFamily="50" charset="-127"/>
                <a:ea typeface="돋움" pitchFamily="50" charset="-127"/>
              </a:rPr>
              <a:t>&gt;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케이포트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관심선박관리</a:t>
            </a:r>
            <a:endParaRPr lang="en-US" altLang="ko-KR" sz="800" dirty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7648575" y="2955960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6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7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2932148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8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관심선박관</a:t>
              </a:r>
              <a:r>
                <a:rPr lang="ko-KR" altLang="en-US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리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>
            <a:off x="2487613" y="3170273"/>
            <a:ext cx="6256337" cy="1905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93726" y="2595598"/>
            <a:ext cx="1749754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4845879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4814923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95" name="그룹 94"/>
          <p:cNvGrpSpPr/>
          <p:nvPr/>
        </p:nvGrpSpPr>
        <p:grpSpPr>
          <a:xfrm>
            <a:off x="4956179" y="7195343"/>
            <a:ext cx="742950" cy="289563"/>
            <a:chOff x="4975225" y="7235484"/>
            <a:chExt cx="742950" cy="28956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0" name="모서리가 둥근 직사각형 99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3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48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graphicFrame>
        <p:nvGraphicFramePr>
          <p:cNvPr id="127" name="표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58975"/>
              </p:ext>
            </p:extLst>
          </p:nvPr>
        </p:nvGraphicFramePr>
        <p:xfrm>
          <a:off x="589042" y="2897805"/>
          <a:ext cx="1746092" cy="4414475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8640"/>
                <a:gridCol w="450391"/>
                <a:gridCol w="526637"/>
                <a:gridCol w="247614"/>
                <a:gridCol w="372810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834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45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565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9" name="TextBox 32"/>
          <p:cNvSpPr txBox="1">
            <a:spLocks noChangeArrowheads="1"/>
          </p:cNvSpPr>
          <p:nvPr/>
        </p:nvSpPr>
        <p:spPr bwMode="auto">
          <a:xfrm>
            <a:off x="1030002" y="3520446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30" name="그룹 181"/>
          <p:cNvGrpSpPr>
            <a:grpSpLocks/>
          </p:cNvGrpSpPr>
          <p:nvPr/>
        </p:nvGrpSpPr>
        <p:grpSpPr bwMode="auto">
          <a:xfrm>
            <a:off x="744865" y="3387244"/>
            <a:ext cx="303212" cy="428625"/>
            <a:chOff x="2314582" y="1932161"/>
            <a:chExt cx="952500" cy="1343025"/>
          </a:xfrm>
        </p:grpSpPr>
        <p:sp>
          <p:nvSpPr>
            <p:cNvPr id="131" name="타원 13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32" name="그림 18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" name="그룹 132"/>
          <p:cNvGrpSpPr/>
          <p:nvPr/>
        </p:nvGrpSpPr>
        <p:grpSpPr>
          <a:xfrm>
            <a:off x="706598" y="4256709"/>
            <a:ext cx="1538959" cy="217695"/>
            <a:chOff x="8767919" y="3027841"/>
            <a:chExt cx="1538959" cy="217695"/>
          </a:xfrm>
        </p:grpSpPr>
        <p:grpSp>
          <p:nvGrpSpPr>
            <p:cNvPr id="134" name="그룹 133"/>
            <p:cNvGrpSpPr/>
            <p:nvPr/>
          </p:nvGrpSpPr>
          <p:grpSpPr>
            <a:xfrm>
              <a:off x="8767919" y="3027841"/>
              <a:ext cx="1000682" cy="216986"/>
              <a:chOff x="4642904" y="2509551"/>
              <a:chExt cx="1000682" cy="216986"/>
            </a:xfrm>
          </p:grpSpPr>
          <p:sp>
            <p:nvSpPr>
              <p:cNvPr id="136" name="TextBox 135"/>
              <p:cNvSpPr txBox="1">
                <a:spLocks noChangeArrowheads="1"/>
              </p:cNvSpPr>
              <p:nvPr/>
            </p:nvSpPr>
            <p:spPr bwMode="auto">
              <a:xfrm>
                <a:off x="4642904" y="2509551"/>
                <a:ext cx="59972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</a:t>
                </a: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대기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sp>
            <p:nvSpPr>
              <p:cNvPr id="137" name="TextBox 32"/>
              <p:cNvSpPr txBox="1">
                <a:spLocks noChangeArrowheads="1"/>
              </p:cNvSpPr>
              <p:nvPr/>
            </p:nvSpPr>
            <p:spPr bwMode="auto">
              <a:xfrm>
                <a:off x="5173595" y="2511093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처리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sp>
          <p:nvSpPr>
            <p:cNvPr id="135" name="TextBox 32"/>
            <p:cNvSpPr txBox="1">
              <a:spLocks noChangeArrowheads="1"/>
            </p:cNvSpPr>
            <p:nvPr/>
          </p:nvSpPr>
          <p:spPr bwMode="auto">
            <a:xfrm>
              <a:off x="9836887" y="3030092"/>
              <a:ext cx="4699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알</a:t>
              </a:r>
              <a:r>
                <a:rPr lang="ko-KR" altLang="en-US" sz="800" dirty="0">
                  <a:latin typeface="돋움" panose="020B0600000101010101" pitchFamily="50" charset="-127"/>
                  <a:ea typeface="돋움" panose="020B0600000101010101" pitchFamily="50" charset="-127"/>
                </a:rPr>
                <a:t>림</a:t>
              </a:r>
              <a:endPara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38" name="그룹 137"/>
          <p:cNvGrpSpPr/>
          <p:nvPr/>
        </p:nvGrpSpPr>
        <p:grpSpPr>
          <a:xfrm>
            <a:off x="744865" y="4448374"/>
            <a:ext cx="469701" cy="400666"/>
            <a:chOff x="8985367" y="3542700"/>
            <a:chExt cx="469701" cy="400666"/>
          </a:xfrm>
        </p:grpSpPr>
        <p:sp>
          <p:nvSpPr>
            <p:cNvPr id="139" name="타원 138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0" name="타원 139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1283721" y="4444519"/>
            <a:ext cx="469701" cy="400666"/>
            <a:chOff x="8985367" y="3542700"/>
            <a:chExt cx="469701" cy="400666"/>
          </a:xfrm>
        </p:grpSpPr>
        <p:sp>
          <p:nvSpPr>
            <p:cNvPr id="142" name="타원 141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3" name="타원 142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813150" y="4454841"/>
            <a:ext cx="469701" cy="400666"/>
            <a:chOff x="8985367" y="3542700"/>
            <a:chExt cx="469701" cy="400666"/>
          </a:xfrm>
        </p:grpSpPr>
        <p:sp>
          <p:nvSpPr>
            <p:cNvPr id="151" name="타원 150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52" name="직사각형 51"/>
          <p:cNvSpPr/>
          <p:nvPr/>
        </p:nvSpPr>
        <p:spPr>
          <a:xfrm>
            <a:off x="587375" y="1424022"/>
            <a:ext cx="824865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sp>
        <p:nvSpPr>
          <p:cNvPr id="156" name="TextBox 219"/>
          <p:cNvSpPr txBox="1">
            <a:spLocks noChangeArrowheads="1"/>
          </p:cNvSpPr>
          <p:nvPr/>
        </p:nvSpPr>
        <p:spPr bwMode="auto">
          <a:xfrm>
            <a:off x="2772673" y="3309490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 b="1" dirty="0" smtClean="0">
                <a:latin typeface="돋움" pitchFamily="50" charset="-127"/>
                <a:ea typeface="돋움" pitchFamily="50" charset="-127"/>
              </a:rPr>
              <a:t>관심선박등록</a:t>
            </a:r>
            <a:endParaRPr lang="ko-KR" altLang="en-US" sz="900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161" name="표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874223"/>
              </p:ext>
            </p:extLst>
          </p:nvPr>
        </p:nvGraphicFramePr>
        <p:xfrm>
          <a:off x="2488908" y="4343671"/>
          <a:ext cx="6235991" cy="2027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281"/>
                <a:gridCol w="370281"/>
                <a:gridCol w="1572765"/>
                <a:gridCol w="1490111"/>
                <a:gridCol w="1559465"/>
                <a:gridCol w="873088"/>
              </a:tblGrid>
              <a:tr h="3242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 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관심선박리스트</a:t>
                      </a: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242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총 </a:t>
                      </a:r>
                      <a:r>
                        <a:rPr lang="en-US" altLang="ko-KR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3,455 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(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1/3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페이지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10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개씩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맑은 고딕"/>
                          <a:ea typeface="맑은 고딕"/>
                        </a:rPr>
                        <a:t>▼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5" marR="91435" marT="45706" marB="4570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순번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호출부호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선명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선박영문명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삭제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1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2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758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4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5B7DW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4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HEAWOON 3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2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3276575"/>
            <a:ext cx="308571" cy="2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3" name="Picture 5" descr="C:\Users\injeinc\Documents\Downloads\아이콘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91" t="-2" r="2" b="-4580"/>
          <a:stretch/>
        </p:blipFill>
        <p:spPr bwMode="auto">
          <a:xfrm>
            <a:off x="8212663" y="4740267"/>
            <a:ext cx="512238" cy="1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761" y="3286413"/>
            <a:ext cx="4286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5" name="표 1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12709"/>
              </p:ext>
            </p:extLst>
          </p:nvPr>
        </p:nvGraphicFramePr>
        <p:xfrm>
          <a:off x="2504411" y="3629323"/>
          <a:ext cx="6242713" cy="367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049"/>
                <a:gridCol w="3854908"/>
                <a:gridCol w="1705756"/>
              </a:tblGrid>
              <a:tr h="367332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6" marR="91436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6" marR="91436" marT="0" marB="0"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36" marR="91436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77" name="직선 연결선 176"/>
          <p:cNvCxnSpPr/>
          <p:nvPr/>
        </p:nvCxnSpPr>
        <p:spPr>
          <a:xfrm>
            <a:off x="7902944" y="3647837"/>
            <a:ext cx="0" cy="30590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그룹 177"/>
          <p:cNvGrpSpPr/>
          <p:nvPr/>
        </p:nvGrpSpPr>
        <p:grpSpPr>
          <a:xfrm>
            <a:off x="8031533" y="3714770"/>
            <a:ext cx="666707" cy="202198"/>
            <a:chOff x="9290891" y="3613666"/>
            <a:chExt cx="796523" cy="244475"/>
          </a:xfrm>
        </p:grpSpPr>
        <p:sp>
          <p:nvSpPr>
            <p:cNvPr id="179" name="Rectangle 109"/>
            <p:cNvSpPr>
              <a:spLocks noChangeArrowheads="1"/>
            </p:cNvSpPr>
            <p:nvPr/>
          </p:nvSpPr>
          <p:spPr bwMode="auto">
            <a:xfrm>
              <a:off x="9290891" y="3613666"/>
              <a:ext cx="482133" cy="2444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b="1" kern="0" dirty="0" smtClean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검색</a:t>
              </a:r>
              <a:endParaRPr kumimoji="0" lang="ko-KR" altLang="en-US" sz="800" b="1" kern="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180" name="Picture 45" descr="F:\한화손해보험\소스\아이콘\png\64 px\126.png"/>
            <p:cNvPicPr>
              <a:picLocks noChangeAspect="1" noChangeArrowheads="1"/>
            </p:cNvPicPr>
            <p:nvPr/>
          </p:nvPicPr>
          <p:blipFill>
            <a:blip r:embed="rId13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5181" y="3680434"/>
              <a:ext cx="120631" cy="120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" name="Rectangle 118"/>
            <p:cNvSpPr>
              <a:spLocks noChangeArrowheads="1"/>
            </p:cNvSpPr>
            <p:nvPr/>
          </p:nvSpPr>
          <p:spPr bwMode="auto">
            <a:xfrm>
              <a:off x="9797774" y="3619810"/>
              <a:ext cx="289640" cy="234306"/>
            </a:xfrm>
            <a:prstGeom prst="rect">
              <a:avLst/>
            </a:prstGeom>
            <a:noFill/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186" name="Rectangle 63"/>
          <p:cNvSpPr>
            <a:spLocks noChangeArrowheads="1"/>
          </p:cNvSpPr>
          <p:nvPr/>
        </p:nvSpPr>
        <p:spPr bwMode="auto">
          <a:xfrm>
            <a:off x="8592939" y="5279410"/>
            <a:ext cx="131973" cy="109350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rgbClr val="FFFFFF"/>
                </a:solidFill>
                <a:latin typeface="+mn-lt"/>
                <a:ea typeface="+mn-ea"/>
              </a:rPr>
              <a:t>▼</a:t>
            </a: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</p:txBody>
      </p:sp>
      <p:sp>
        <p:nvSpPr>
          <p:cNvPr id="198" name="Rectangle 118"/>
          <p:cNvSpPr>
            <a:spLocks noChangeArrowheads="1"/>
          </p:cNvSpPr>
          <p:nvPr/>
        </p:nvSpPr>
        <p:spPr bwMode="auto">
          <a:xfrm>
            <a:off x="3339937" y="3701837"/>
            <a:ext cx="1108822" cy="205775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전체                  </a:t>
            </a:r>
            <a:r>
              <a:rPr kumimoji="0" lang="ko-KR" altLang="en-US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402484" y="5309297"/>
            <a:ext cx="1270027" cy="1015831"/>
            <a:chOff x="3140569" y="5065038"/>
            <a:chExt cx="1270027" cy="1015831"/>
          </a:xfrm>
        </p:grpSpPr>
        <p:grpSp>
          <p:nvGrpSpPr>
            <p:cNvPr id="163" name="그룹 55"/>
            <p:cNvGrpSpPr>
              <a:grpSpLocks/>
            </p:cNvGrpSpPr>
            <p:nvPr/>
          </p:nvGrpSpPr>
          <p:grpSpPr bwMode="auto">
            <a:xfrm>
              <a:off x="4188346" y="5065038"/>
              <a:ext cx="222250" cy="177800"/>
              <a:chOff x="3377973" y="2280103"/>
              <a:chExt cx="222477" cy="177347"/>
            </a:xfrm>
          </p:grpSpPr>
          <p:sp>
            <p:nvSpPr>
              <p:cNvPr id="165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66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90" name="Rectangle 118"/>
            <p:cNvSpPr>
              <a:spLocks noChangeArrowheads="1"/>
            </p:cNvSpPr>
            <p:nvPr/>
          </p:nvSpPr>
          <p:spPr bwMode="auto">
            <a:xfrm>
              <a:off x="3140569" y="5065038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24" name="그룹 55"/>
            <p:cNvGrpSpPr>
              <a:grpSpLocks/>
            </p:cNvGrpSpPr>
            <p:nvPr/>
          </p:nvGrpSpPr>
          <p:grpSpPr bwMode="auto">
            <a:xfrm>
              <a:off x="4188346" y="5334210"/>
              <a:ext cx="222250" cy="177800"/>
              <a:chOff x="3377973" y="2280103"/>
              <a:chExt cx="222477" cy="177347"/>
            </a:xfrm>
          </p:grpSpPr>
          <p:sp>
            <p:nvSpPr>
              <p:cNvPr id="126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44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45" name="Rectangle 118"/>
            <p:cNvSpPr>
              <a:spLocks noChangeArrowheads="1"/>
            </p:cNvSpPr>
            <p:nvPr/>
          </p:nvSpPr>
          <p:spPr bwMode="auto">
            <a:xfrm>
              <a:off x="3140569" y="5334210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dirty="0" smtClean="0">
                  <a:solidFill>
                    <a:srgbClr val="0066FF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5B7DW</a:t>
              </a:r>
              <a:endParaRPr lang="ko-KR" altLang="en-US" sz="800" dirty="0">
                <a:solidFill>
                  <a:srgbClr val="0066FF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50" name="그룹 55"/>
            <p:cNvGrpSpPr>
              <a:grpSpLocks/>
            </p:cNvGrpSpPr>
            <p:nvPr/>
          </p:nvGrpSpPr>
          <p:grpSpPr bwMode="auto">
            <a:xfrm>
              <a:off x="4188346" y="5605428"/>
              <a:ext cx="222250" cy="177800"/>
              <a:chOff x="3377973" y="2280103"/>
              <a:chExt cx="222477" cy="177347"/>
            </a:xfrm>
          </p:grpSpPr>
          <p:sp>
            <p:nvSpPr>
              <p:cNvPr id="153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54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5" name="Rectangle 118"/>
            <p:cNvSpPr>
              <a:spLocks noChangeArrowheads="1"/>
            </p:cNvSpPr>
            <p:nvPr/>
          </p:nvSpPr>
          <p:spPr bwMode="auto">
            <a:xfrm>
              <a:off x="3140569" y="5605428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dirty="0" smtClean="0">
                  <a:solidFill>
                    <a:srgbClr val="0066FF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5B7DW</a:t>
              </a:r>
              <a:endParaRPr lang="ko-KR" altLang="en-US" sz="800" dirty="0">
                <a:solidFill>
                  <a:srgbClr val="0066FF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57" name="그룹 55"/>
            <p:cNvGrpSpPr>
              <a:grpSpLocks/>
            </p:cNvGrpSpPr>
            <p:nvPr/>
          </p:nvGrpSpPr>
          <p:grpSpPr bwMode="auto">
            <a:xfrm>
              <a:off x="4188346" y="5890864"/>
              <a:ext cx="222250" cy="177800"/>
              <a:chOff x="3377973" y="2280103"/>
              <a:chExt cx="222477" cy="177347"/>
            </a:xfrm>
          </p:grpSpPr>
          <p:sp>
            <p:nvSpPr>
              <p:cNvPr id="159" name="AutoShape 123"/>
              <p:cNvSpPr>
                <a:spLocks noChangeArrowheads="1"/>
              </p:cNvSpPr>
              <p:nvPr/>
            </p:nvSpPr>
            <p:spPr bwMode="auto">
              <a:xfrm>
                <a:off x="3377973" y="2280103"/>
                <a:ext cx="222477" cy="177347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 w="9525" algn="ctr">
                <a:solidFill>
                  <a:schemeClr val="bg1">
                    <a:lumMod val="75000"/>
                  </a:schemeClr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Arial" charset="0"/>
                    <a:ea typeface="굴림" pitchFamily="50" charset="-127"/>
                    <a:cs typeface="+mn-cs"/>
                  </a:defRPr>
                </a:lvl9pPr>
              </a:lstStyle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800" kern="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160" name="Picture 2"/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7228" y="2305731"/>
                <a:ext cx="152400" cy="1238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64" name="Rectangle 118"/>
            <p:cNvSpPr>
              <a:spLocks noChangeArrowheads="1"/>
            </p:cNvSpPr>
            <p:nvPr/>
          </p:nvSpPr>
          <p:spPr bwMode="auto">
            <a:xfrm>
              <a:off x="3140569" y="5890864"/>
              <a:ext cx="988142" cy="1900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800" dirty="0" smtClean="0">
                  <a:solidFill>
                    <a:srgbClr val="0066FF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5B7DW</a:t>
              </a:r>
              <a:endParaRPr lang="ko-KR" altLang="en-US" sz="800" dirty="0">
                <a:solidFill>
                  <a:srgbClr val="0066FF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204" name="Rectangle 109"/>
          <p:cNvSpPr>
            <a:spLocks noChangeArrowheads="1"/>
          </p:cNvSpPr>
          <p:nvPr/>
        </p:nvSpPr>
        <p:spPr bwMode="auto">
          <a:xfrm>
            <a:off x="8282149" y="4089959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05" name="Rectangle 109"/>
          <p:cNvSpPr>
            <a:spLocks noChangeArrowheads="1"/>
          </p:cNvSpPr>
          <p:nvPr/>
        </p:nvSpPr>
        <p:spPr bwMode="auto">
          <a:xfrm>
            <a:off x="7787874" y="4096096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삭제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06" name="Rectangle 109"/>
          <p:cNvSpPr>
            <a:spLocks noChangeArrowheads="1"/>
          </p:cNvSpPr>
          <p:nvPr/>
        </p:nvSpPr>
        <p:spPr bwMode="auto">
          <a:xfrm>
            <a:off x="7282630" y="4093845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초기화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07" name="그룹 206"/>
          <p:cNvGrpSpPr/>
          <p:nvPr/>
        </p:nvGrpSpPr>
        <p:grpSpPr>
          <a:xfrm>
            <a:off x="2970436" y="5075599"/>
            <a:ext cx="142875" cy="1192552"/>
            <a:chOff x="5824909" y="3948317"/>
            <a:chExt cx="142875" cy="1192552"/>
          </a:xfrm>
        </p:grpSpPr>
        <p:pic>
          <p:nvPicPr>
            <p:cNvPr id="208" name="Picture 96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3948317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217627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527221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750792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2" name="Picture 95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997994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8" name="그룹 117"/>
          <p:cNvGrpSpPr/>
          <p:nvPr/>
        </p:nvGrpSpPr>
        <p:grpSpPr>
          <a:xfrm>
            <a:off x="8747125" y="40855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120" name="타원 119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21" name="자유형 120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060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관심선박관리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(UI-PM-MT-008-01_pop)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83170" y="1620974"/>
            <a:ext cx="7046292" cy="2533084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219"/>
          <p:cNvSpPr txBox="1">
            <a:spLocks noChangeArrowheads="1"/>
          </p:cNvSpPr>
          <p:nvPr/>
        </p:nvSpPr>
        <p:spPr bwMode="auto">
          <a:xfrm>
            <a:off x="961233" y="1825395"/>
            <a:ext cx="1417909" cy="21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9" tIns="41985" rIns="83969" bIns="41985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업체관련 선박등록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6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49" y="1795541"/>
            <a:ext cx="309670" cy="26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273" y="1825395"/>
            <a:ext cx="430152" cy="1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 rot="10800000" flipV="1">
            <a:off x="476130" y="1510647"/>
            <a:ext cx="7053331" cy="22065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1975" rIns="0" bIns="41975" rtlCol="0" anchor="ctr"/>
          <a:lstStyle/>
          <a:p>
            <a:r>
              <a: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lang="ko-KR" altLang="en-US" sz="80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업체관련 선박등록                                                                                                                                                                                </a:t>
            </a:r>
            <a:r>
              <a: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x</a:t>
            </a:r>
            <a:endParaRPr lang="ko-KR" altLang="en-US" sz="80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919445"/>
              </p:ext>
            </p:extLst>
          </p:nvPr>
        </p:nvGraphicFramePr>
        <p:xfrm>
          <a:off x="674567" y="2100160"/>
          <a:ext cx="6642325" cy="621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6108"/>
                <a:gridCol w="4718105"/>
                <a:gridCol w="1008112"/>
              </a:tblGrid>
              <a:tr h="31089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호출부조</a:t>
                      </a: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2" marR="91762" marT="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6505041" y="2298948"/>
            <a:ext cx="669083" cy="183392"/>
            <a:chOff x="9290891" y="3613666"/>
            <a:chExt cx="796523" cy="244475"/>
          </a:xfrm>
        </p:grpSpPr>
        <p:sp>
          <p:nvSpPr>
            <p:cNvPr id="12" name="Rectangle 109"/>
            <p:cNvSpPr>
              <a:spLocks noChangeArrowheads="1"/>
            </p:cNvSpPr>
            <p:nvPr/>
          </p:nvSpPr>
          <p:spPr bwMode="auto">
            <a:xfrm>
              <a:off x="9290891" y="3613666"/>
              <a:ext cx="482133" cy="24447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800" b="1" kern="0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검색</a:t>
              </a:r>
            </a:p>
          </p:txBody>
        </p:sp>
        <p:pic>
          <p:nvPicPr>
            <p:cNvPr id="13" name="Picture 45" descr="F:\한화손해보험\소스\아이콘\png\64 px\126.png"/>
            <p:cNvPicPr>
              <a:picLocks noChangeAspect="1" noChangeArrowheads="1"/>
            </p:cNvPicPr>
            <p:nvPr/>
          </p:nvPicPr>
          <p:blipFill>
            <a:blip r:embed="rId4" cstate="print"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5181" y="3680434"/>
              <a:ext cx="120631" cy="120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ctangle 118"/>
            <p:cNvSpPr>
              <a:spLocks noChangeArrowheads="1"/>
            </p:cNvSpPr>
            <p:nvPr/>
          </p:nvSpPr>
          <p:spPr bwMode="auto">
            <a:xfrm>
              <a:off x="9797774" y="3619810"/>
              <a:ext cx="289640" cy="234306"/>
            </a:xfrm>
            <a:prstGeom prst="rect">
              <a:avLst/>
            </a:prstGeom>
            <a:noFill/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sp>
        <p:nvSpPr>
          <p:cNvPr id="15" name="Rectangle 118"/>
          <p:cNvSpPr>
            <a:spLocks noChangeArrowheads="1"/>
          </p:cNvSpPr>
          <p:nvPr/>
        </p:nvSpPr>
        <p:spPr bwMode="auto">
          <a:xfrm>
            <a:off x="1759868" y="2167135"/>
            <a:ext cx="1646466" cy="188354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83CB"/>
            </a:solidFill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PMIS(</a:t>
            </a:r>
            <a:r>
              <a:rPr kumimoji="0" lang="ko-KR" altLang="en-US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해양해운님</a:t>
            </a: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               X</a:t>
            </a:r>
          </a:p>
        </p:txBody>
      </p:sp>
      <p:grpSp>
        <p:nvGrpSpPr>
          <p:cNvPr id="16" name="그룹 223"/>
          <p:cNvGrpSpPr>
            <a:grpSpLocks/>
          </p:cNvGrpSpPr>
          <p:nvPr/>
        </p:nvGrpSpPr>
        <p:grpSpPr bwMode="auto">
          <a:xfrm>
            <a:off x="3457513" y="2162525"/>
            <a:ext cx="197135" cy="159155"/>
            <a:chOff x="2166126" y="1977748"/>
            <a:chExt cx="196351" cy="175476"/>
          </a:xfrm>
        </p:grpSpPr>
        <p:sp>
          <p:nvSpPr>
            <p:cNvPr id="17" name="Rectangle 118"/>
            <p:cNvSpPr>
              <a:spLocks noChangeArrowheads="1"/>
            </p:cNvSpPr>
            <p:nvPr/>
          </p:nvSpPr>
          <p:spPr bwMode="auto">
            <a:xfrm>
              <a:off x="2165711" y="1978413"/>
              <a:ext cx="196766" cy="17462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chemeClr val="bg1">
                  <a:lumMod val="8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3922" y="2013260"/>
              <a:ext cx="133043" cy="1149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622633"/>
              </p:ext>
            </p:extLst>
          </p:nvPr>
        </p:nvGraphicFramePr>
        <p:xfrm>
          <a:off x="635343" y="2888236"/>
          <a:ext cx="6700927" cy="500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4933"/>
                <a:gridCol w="1008112"/>
                <a:gridCol w="1698055"/>
                <a:gridCol w="2198450"/>
                <a:gridCol w="901377"/>
              </a:tblGrid>
              <a:tr h="25017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순번</a:t>
                      </a:r>
                      <a:endParaRPr lang="ko-KR" altLang="en-US" sz="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126" marR="3612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호출부호</a:t>
                      </a: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선박영문명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501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01</a:t>
                      </a:r>
                      <a:endParaRPr lang="ko-KR" altLang="en-US" sz="80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PMIS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해양해운호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HEAYANG SHIP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8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1" name="Rectangle 118"/>
          <p:cNvSpPr>
            <a:spLocks noChangeArrowheads="1"/>
          </p:cNvSpPr>
          <p:nvPr/>
        </p:nvSpPr>
        <p:spPr bwMode="auto">
          <a:xfrm>
            <a:off x="1781621" y="2479540"/>
            <a:ext cx="952054" cy="16841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호출부호     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2" name="Rectangle 118"/>
          <p:cNvSpPr>
            <a:spLocks noChangeArrowheads="1"/>
          </p:cNvSpPr>
          <p:nvPr/>
        </p:nvSpPr>
        <p:spPr bwMode="auto">
          <a:xfrm>
            <a:off x="2788477" y="2462798"/>
            <a:ext cx="871934" cy="1873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PMIS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3" name="Rectangle 93"/>
          <p:cNvSpPr>
            <a:spLocks noChangeArrowheads="1"/>
          </p:cNvSpPr>
          <p:nvPr/>
        </p:nvSpPr>
        <p:spPr bwMode="auto">
          <a:xfrm>
            <a:off x="6684148" y="3155243"/>
            <a:ext cx="373877" cy="197557"/>
          </a:xfrm>
          <a:prstGeom prst="rect">
            <a:avLst/>
          </a:prstGeom>
          <a:solidFill>
            <a:srgbClr val="CC990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latinLnBrk="0">
              <a:defRPr/>
            </a:pPr>
            <a:r>
              <a:rPr lang="ko-KR" altLang="en-US" sz="8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</a:t>
            </a:r>
            <a:r>
              <a:rPr lang="ko-KR" altLang="en-US" sz="800" b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택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44" name="그룹 43"/>
          <p:cNvGrpSpPr/>
          <p:nvPr/>
        </p:nvGrpSpPr>
        <p:grpSpPr>
          <a:xfrm>
            <a:off x="8747125" y="40855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45" name="타원 44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46" name="자유형 45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3934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770630" y="1653309"/>
            <a:ext cx="8248478" cy="5663476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TextBox 219"/>
          <p:cNvSpPr txBox="1">
            <a:spLocks noChangeArrowheads="1"/>
          </p:cNvSpPr>
          <p:nvPr/>
        </p:nvSpPr>
        <p:spPr bwMode="auto">
          <a:xfrm>
            <a:off x="1313025" y="1866114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 b="1" dirty="0" err="1" smtClean="0">
                <a:latin typeface="돋움" pitchFamily="50" charset="-127"/>
                <a:ea typeface="돋움" pitchFamily="50" charset="-127"/>
              </a:rPr>
              <a:t>컨텐츠관</a:t>
            </a:r>
            <a:r>
              <a:rPr lang="ko-KR" altLang="en-US" sz="900" b="1" dirty="0" err="1">
                <a:latin typeface="돋움" pitchFamily="50" charset="-127"/>
                <a:ea typeface="돋움" pitchFamily="50" charset="-127"/>
              </a:rPr>
              <a:t>리</a:t>
            </a:r>
            <a:endParaRPr lang="ko-KR" altLang="en-US" sz="9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0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3" y="1833199"/>
            <a:ext cx="308571" cy="2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직사각형 111"/>
          <p:cNvSpPr/>
          <p:nvPr/>
        </p:nvSpPr>
        <p:spPr bwMode="auto">
          <a:xfrm>
            <a:off x="776317" y="1450109"/>
            <a:ext cx="8242791" cy="304800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o-KR" altLang="en-US" sz="900" b="1" dirty="0">
                <a:latin typeface="돋움" pitchFamily="50" charset="-127"/>
                <a:ea typeface="돋움" pitchFamily="50" charset="-127"/>
              </a:rPr>
              <a:t>상단메뉴영역</a:t>
            </a:r>
          </a:p>
        </p:txBody>
      </p:sp>
      <p:sp>
        <p:nvSpPr>
          <p:cNvPr id="109" name="직사각형 108"/>
          <p:cNvSpPr/>
          <p:nvPr/>
        </p:nvSpPr>
        <p:spPr>
          <a:xfrm>
            <a:off x="763725" y="1450110"/>
            <a:ext cx="8248478" cy="5866676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aphicFrame>
        <p:nvGraphicFramePr>
          <p:cNvPr id="146" name="표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404746"/>
              </p:ext>
            </p:extLst>
          </p:nvPr>
        </p:nvGraphicFramePr>
        <p:xfrm>
          <a:off x="969503" y="2161324"/>
          <a:ext cx="7852066" cy="1211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956"/>
                <a:gridCol w="5350443"/>
                <a:gridCol w="2151667"/>
              </a:tblGrid>
              <a:tr h="21662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순번</a:t>
                      </a:r>
                      <a:endParaRPr lang="ko-KR" altLang="en-US" sz="8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사이트구분</a:t>
                      </a:r>
                      <a:endParaRPr lang="ko-KR" altLang="en-US" sz="800" b="1" dirty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216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u="sng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</a:t>
                      </a:r>
                      <a:endParaRPr lang="ko-KR" altLang="en-US" sz="800" b="1" u="sng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sng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u="none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</a:t>
                      </a:r>
                      <a:endParaRPr lang="ko-KR" altLang="en-US" sz="800" b="1" u="none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16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</a:t>
                      </a: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none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</a:t>
                      </a:r>
                      <a:endParaRPr lang="ko-KR" altLang="en-US" sz="8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166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err="1" smtClean="0">
                          <a:solidFill>
                            <a:srgbClr val="0066FF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모바일</a:t>
                      </a: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u="none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</a:t>
                      </a:r>
                      <a:endParaRPr lang="ko-KR" altLang="en-US" sz="800" b="1" u="none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1756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dirty="0" smtClean="0">
                        <a:solidFill>
                          <a:srgbClr val="0066FF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5998" marR="35998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7" name="Picture 5" descr="C:\Users\injeinc\Documents\Downloads\아이콘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9" t="2" r="2" b="-4681"/>
          <a:stretch/>
        </p:blipFill>
        <p:spPr bwMode="auto">
          <a:xfrm>
            <a:off x="8332855" y="1947300"/>
            <a:ext cx="488714" cy="1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0" name="표 1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20729"/>
              </p:ext>
            </p:extLst>
          </p:nvPr>
        </p:nvGraphicFramePr>
        <p:xfrm>
          <a:off x="3265147" y="3096622"/>
          <a:ext cx="2298524" cy="3519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642340"/>
              </a:tblGrid>
              <a:tr h="33980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800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컨텐츠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화면목록</a:t>
                      </a:r>
                    </a:p>
                  </a:txBody>
                  <a:tcPr marL="0" marR="91761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9046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삭제</a:t>
                      </a: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sng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A1FA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민원신고내역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X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CIQ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응답여부조회 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X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증명서발급이력조회 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X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증명서발급신청 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X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1" name="Rectangle 63"/>
          <p:cNvSpPr>
            <a:spLocks noChangeArrowheads="1"/>
          </p:cNvSpPr>
          <p:nvPr/>
        </p:nvSpPr>
        <p:spPr bwMode="auto">
          <a:xfrm>
            <a:off x="5377658" y="3742826"/>
            <a:ext cx="186013" cy="289114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pic>
        <p:nvPicPr>
          <p:cNvPr id="152" name="Picture 5" descr="C:\Users\injeinc\Documents\Downloads\아이콘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9" t="2" r="2" b="-4681"/>
          <a:stretch/>
        </p:blipFill>
        <p:spPr bwMode="auto">
          <a:xfrm>
            <a:off x="2645515" y="3183395"/>
            <a:ext cx="488714" cy="1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3" name="표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104887"/>
              </p:ext>
            </p:extLst>
          </p:nvPr>
        </p:nvGraphicFramePr>
        <p:xfrm>
          <a:off x="992983" y="3150152"/>
          <a:ext cx="2141246" cy="34473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9292"/>
                <a:gridCol w="511954"/>
              </a:tblGrid>
              <a:tr h="2678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 </a:t>
                      </a:r>
                      <a:r>
                        <a:rPr lang="ko-KR" altLang="en-US" sz="800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컨텐츠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메뉴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: 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</a:t>
                      </a:r>
                    </a:p>
                  </a:txBody>
                  <a:tcPr marL="0" marR="91761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91761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노출</a:t>
                      </a: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신고</a:t>
                      </a: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A1FA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조회</a:t>
                      </a:r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A1FA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A1FA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발급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A1FA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민원신고내역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sng" strike="noStrike" kern="1200" cap="none" spc="0" normalizeH="0" baseline="0" dirty="0">
                        <a:ln>
                          <a:noFill/>
                        </a:ln>
                        <a:solidFill>
                          <a:srgbClr val="00A1FA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CIQ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응답여부조회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증명서발급이력조회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증명서발급신청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사용료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정보이용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지원서비스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MY </a:t>
                      </a: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케이포트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4" name="Rectangle 63"/>
          <p:cNvSpPr>
            <a:spLocks noChangeArrowheads="1"/>
          </p:cNvSpPr>
          <p:nvPr/>
        </p:nvSpPr>
        <p:spPr bwMode="auto">
          <a:xfrm>
            <a:off x="2948216" y="3719316"/>
            <a:ext cx="179863" cy="285699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pic>
        <p:nvPicPr>
          <p:cNvPr id="15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80" y="3788510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" name="그룹 155"/>
          <p:cNvGrpSpPr/>
          <p:nvPr/>
        </p:nvGrpSpPr>
        <p:grpSpPr>
          <a:xfrm>
            <a:off x="1140858" y="4123040"/>
            <a:ext cx="179437" cy="1173025"/>
            <a:chOff x="2173729" y="4130820"/>
            <a:chExt cx="179437" cy="1173025"/>
          </a:xfrm>
        </p:grpSpPr>
        <p:cxnSp>
          <p:nvCxnSpPr>
            <p:cNvPr id="157" name="직선 연결선 156"/>
            <p:cNvCxnSpPr/>
            <p:nvPr/>
          </p:nvCxnSpPr>
          <p:spPr>
            <a:xfrm>
              <a:off x="2178348" y="4130820"/>
              <a:ext cx="0" cy="117302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직선 연결선 157"/>
            <p:cNvCxnSpPr/>
            <p:nvPr/>
          </p:nvCxnSpPr>
          <p:spPr>
            <a:xfrm>
              <a:off x="2178348" y="4716735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직선 연결선 158"/>
            <p:cNvCxnSpPr/>
            <p:nvPr/>
          </p:nvCxnSpPr>
          <p:spPr>
            <a:xfrm>
              <a:off x="2173729" y="4444261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93" y="4042078"/>
            <a:ext cx="1524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88" y="5501856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88" y="5820510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3" name="직선 연결선 162"/>
          <p:cNvCxnSpPr/>
          <p:nvPr/>
        </p:nvCxnSpPr>
        <p:spPr>
          <a:xfrm>
            <a:off x="1160398" y="5296065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직선 연결선 163"/>
          <p:cNvCxnSpPr/>
          <p:nvPr/>
        </p:nvCxnSpPr>
        <p:spPr>
          <a:xfrm>
            <a:off x="1155779" y="5023591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그룹 164"/>
          <p:cNvGrpSpPr/>
          <p:nvPr/>
        </p:nvGrpSpPr>
        <p:grpSpPr>
          <a:xfrm rot="5400000" flipV="1">
            <a:off x="5547356" y="4795958"/>
            <a:ext cx="370041" cy="226779"/>
            <a:chOff x="3261550" y="2913060"/>
            <a:chExt cx="607985" cy="357509"/>
          </a:xfrm>
        </p:grpSpPr>
        <p:sp>
          <p:nvSpPr>
            <p:cNvPr id="166" name="직사각형 165"/>
            <p:cNvSpPr/>
            <p:nvPr/>
          </p:nvSpPr>
          <p:spPr>
            <a:xfrm>
              <a:off x="3647310" y="3043267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167" name="직사각형 166"/>
            <p:cNvSpPr/>
            <p:nvPr/>
          </p:nvSpPr>
          <p:spPr>
            <a:xfrm>
              <a:off x="3518724" y="2913060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168" name="직사각형 167"/>
            <p:cNvSpPr/>
            <p:nvPr/>
          </p:nvSpPr>
          <p:spPr>
            <a:xfrm>
              <a:off x="3518725" y="3176934"/>
              <a:ext cx="93633" cy="93635"/>
            </a:xfrm>
            <a:prstGeom prst="rect">
              <a:avLst/>
            </a:prstGeom>
            <a:solidFill>
              <a:srgbClr val="6DA9D1"/>
            </a:solidFill>
            <a:ln w="9525">
              <a:solidFill>
                <a:srgbClr val="6DA9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169" name="직사각형 58"/>
            <p:cNvSpPr/>
            <p:nvPr/>
          </p:nvSpPr>
          <p:spPr>
            <a:xfrm>
              <a:off x="3390137" y="3043267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170" name="직사각형 169"/>
            <p:cNvSpPr/>
            <p:nvPr/>
          </p:nvSpPr>
          <p:spPr>
            <a:xfrm>
              <a:off x="3261550" y="3174266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>
                <a:solidFill>
                  <a:schemeClr val="lt1"/>
                </a:solidFill>
              </a:endParaRPr>
            </a:p>
          </p:txBody>
        </p:sp>
        <p:sp>
          <p:nvSpPr>
            <p:cNvPr id="171" name="직사각형 170"/>
            <p:cNvSpPr/>
            <p:nvPr/>
          </p:nvSpPr>
          <p:spPr>
            <a:xfrm>
              <a:off x="3775901" y="3174266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</p:grpSp>
      <p:graphicFrame>
        <p:nvGraphicFramePr>
          <p:cNvPr id="172" name="표 1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783733"/>
              </p:ext>
            </p:extLst>
          </p:nvPr>
        </p:nvGraphicFramePr>
        <p:xfrm>
          <a:off x="6006345" y="3110784"/>
          <a:ext cx="2875426" cy="3519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00"/>
                <a:gridCol w="1661930"/>
                <a:gridCol w="864096"/>
              </a:tblGrid>
              <a:tr h="33980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 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전체메뉴</a:t>
                      </a:r>
                    </a:p>
                  </a:txBody>
                  <a:tcPr marL="0" marR="0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1" marR="91761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algn="ctr" latinLnBrk="1"/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화면</a:t>
                      </a:r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ID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1FA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algn="l" latinLnBrk="1"/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운영관리</a:t>
                      </a: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선박운항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  민원처리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1" i="0" u="sng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00A1FA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외항선입항신고</a:t>
                      </a:r>
                      <a:endParaRPr kumimoji="0" lang="ko-KR" altLang="en-US" sz="800" b="1" i="0" u="sng" strike="noStrike" kern="1200" cap="none" spc="0" normalizeH="0" baseline="0" dirty="0">
                        <a:ln>
                          <a:noFill/>
                        </a:ln>
                        <a:solidFill>
                          <a:srgbClr val="00A1FA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50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내항선입항신고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50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외항선출항신고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50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내항선출항신고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50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해외수역어획물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예도선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3" name="Rectangle 63"/>
          <p:cNvSpPr>
            <a:spLocks noChangeArrowheads="1"/>
          </p:cNvSpPr>
          <p:nvPr/>
        </p:nvSpPr>
        <p:spPr bwMode="auto">
          <a:xfrm>
            <a:off x="8699802" y="3742826"/>
            <a:ext cx="162218" cy="285482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pic>
        <p:nvPicPr>
          <p:cNvPr id="1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619" y="3821150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32" y="4074718"/>
            <a:ext cx="1524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474" y="5833357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55" y="6133539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0" name="그룹 189"/>
          <p:cNvGrpSpPr/>
          <p:nvPr/>
        </p:nvGrpSpPr>
        <p:grpSpPr>
          <a:xfrm>
            <a:off x="6671629" y="4442261"/>
            <a:ext cx="194358" cy="1173025"/>
            <a:chOff x="6182686" y="4531248"/>
            <a:chExt cx="194358" cy="1173025"/>
          </a:xfrm>
        </p:grpSpPr>
        <p:grpSp>
          <p:nvGrpSpPr>
            <p:cNvPr id="175" name="그룹 174"/>
            <p:cNvGrpSpPr/>
            <p:nvPr/>
          </p:nvGrpSpPr>
          <p:grpSpPr>
            <a:xfrm>
              <a:off x="6182686" y="4531248"/>
              <a:ext cx="179437" cy="1173025"/>
              <a:chOff x="2173729" y="4130820"/>
              <a:chExt cx="179437" cy="1173025"/>
            </a:xfrm>
          </p:grpSpPr>
          <p:cxnSp>
            <p:nvCxnSpPr>
              <p:cNvPr id="176" name="직선 연결선 175"/>
              <p:cNvCxnSpPr/>
              <p:nvPr/>
            </p:nvCxnSpPr>
            <p:spPr>
              <a:xfrm>
                <a:off x="2178348" y="4130820"/>
                <a:ext cx="0" cy="1173025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직선 연결선 176"/>
              <p:cNvCxnSpPr/>
              <p:nvPr/>
            </p:nvCxnSpPr>
            <p:spPr>
              <a:xfrm>
                <a:off x="2178348" y="4716735"/>
                <a:ext cx="174818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직선 연결선 177"/>
              <p:cNvCxnSpPr/>
              <p:nvPr/>
            </p:nvCxnSpPr>
            <p:spPr>
              <a:xfrm>
                <a:off x="2173729" y="4444261"/>
                <a:ext cx="174818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2" name="직선 연결선 181"/>
            <p:cNvCxnSpPr/>
            <p:nvPr/>
          </p:nvCxnSpPr>
          <p:spPr>
            <a:xfrm>
              <a:off x="6202226" y="5704273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직선 연결선 182"/>
            <p:cNvCxnSpPr/>
            <p:nvPr/>
          </p:nvCxnSpPr>
          <p:spPr>
            <a:xfrm>
              <a:off x="6197607" y="5431799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8" name="Rectangle 93"/>
          <p:cNvSpPr>
            <a:spLocks noChangeArrowheads="1"/>
          </p:cNvSpPr>
          <p:nvPr/>
        </p:nvSpPr>
        <p:spPr bwMode="auto">
          <a:xfrm>
            <a:off x="6001451" y="6690337"/>
            <a:ext cx="2868824" cy="241423"/>
          </a:xfrm>
          <a:prstGeom prst="rect">
            <a:avLst/>
          </a:prstGeom>
          <a:solidFill>
            <a:srgbClr val="178BFF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latinLnBrk="0">
              <a:defRPr/>
            </a:pP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메</a:t>
            </a:r>
            <a:r>
              <a:rPr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뉴</a:t>
            </a:r>
            <a:r>
              <a:rPr lang="ko-KR" altLang="en-US" sz="800" b="1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추가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426" y="4400798"/>
            <a:ext cx="1524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5" name="직선 연결선 194"/>
          <p:cNvCxnSpPr>
            <a:stCxn id="179" idx="2"/>
          </p:cNvCxnSpPr>
          <p:nvPr/>
        </p:nvCxnSpPr>
        <p:spPr>
          <a:xfrm>
            <a:off x="6491532" y="4236643"/>
            <a:ext cx="0" cy="2640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직선 연결선 195"/>
          <p:cNvCxnSpPr/>
          <p:nvPr/>
        </p:nvCxnSpPr>
        <p:spPr>
          <a:xfrm>
            <a:off x="6487978" y="4481760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그룹 217"/>
          <p:cNvGrpSpPr/>
          <p:nvPr/>
        </p:nvGrpSpPr>
        <p:grpSpPr>
          <a:xfrm>
            <a:off x="6119620" y="3821894"/>
            <a:ext cx="142875" cy="1864438"/>
            <a:chOff x="5824909" y="3948317"/>
            <a:chExt cx="142875" cy="1864438"/>
          </a:xfrm>
        </p:grpSpPr>
        <p:pic>
          <p:nvPicPr>
            <p:cNvPr id="184" name="Picture 9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3948317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5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217627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9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4527221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0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5113084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1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5360286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2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909" y="5669880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88" y="6085336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88" y="6403990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946" y="6442957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32" name="그룹 231"/>
          <p:cNvGrpSpPr/>
          <p:nvPr/>
        </p:nvGrpSpPr>
        <p:grpSpPr>
          <a:xfrm>
            <a:off x="2740848" y="3798803"/>
            <a:ext cx="145543" cy="2711853"/>
            <a:chOff x="2446137" y="3925226"/>
            <a:chExt cx="145543" cy="2711853"/>
          </a:xfrm>
        </p:grpSpPr>
        <p:grpSp>
          <p:nvGrpSpPr>
            <p:cNvPr id="219" name="그룹 218"/>
            <p:cNvGrpSpPr/>
            <p:nvPr/>
          </p:nvGrpSpPr>
          <p:grpSpPr>
            <a:xfrm>
              <a:off x="2446137" y="3925226"/>
              <a:ext cx="142875" cy="1864438"/>
              <a:chOff x="5824909" y="3948317"/>
              <a:chExt cx="142875" cy="1864438"/>
            </a:xfrm>
          </p:grpSpPr>
          <p:pic>
            <p:nvPicPr>
              <p:cNvPr id="220" name="Picture 9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3948317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1" name="Picture 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4217627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2" name="Picture 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4527221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3" name="Picture 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4803490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4" name="Picture 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5113084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" name="Picture 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5360286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6" name="Picture 9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24909" y="5669880"/>
                <a:ext cx="142875" cy="142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9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805" y="5937408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0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805" y="6184610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1" name="Picture 9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805" y="6494204"/>
              <a:ext cx="142875" cy="142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6" name="Picture 5" descr="C:\Users\injeinc\Documents\Downloads\아이콘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19" t="2" r="2" b="-4681"/>
          <a:stretch/>
        </p:blipFill>
        <p:spPr bwMode="auto">
          <a:xfrm>
            <a:off x="2639366" y="3188952"/>
            <a:ext cx="488714" cy="1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7" name="Rectangle 93"/>
          <p:cNvSpPr>
            <a:spLocks noChangeArrowheads="1"/>
          </p:cNvSpPr>
          <p:nvPr/>
        </p:nvSpPr>
        <p:spPr bwMode="auto">
          <a:xfrm>
            <a:off x="992982" y="6648639"/>
            <a:ext cx="2135097" cy="241423"/>
          </a:xfrm>
          <a:prstGeom prst="rect">
            <a:avLst/>
          </a:prstGeom>
          <a:solidFill>
            <a:srgbClr val="178BFF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latinLnBrk="0">
              <a:defRPr/>
            </a:pPr>
            <a:r>
              <a:rPr lang="ko-KR" altLang="en-US" sz="8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lang="ko-KR" altLang="en-US" sz="800" b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lang="ko-KR" altLang="en-US" sz="8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6" name="타원 255"/>
          <p:cNvSpPr/>
          <p:nvPr/>
        </p:nvSpPr>
        <p:spPr>
          <a:xfrm>
            <a:off x="9153220" y="2132082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1</a:t>
            </a:r>
            <a:endParaRPr lang="ko-KR" altLang="en-US" sz="900" dirty="0"/>
          </a:p>
        </p:txBody>
      </p:sp>
      <p:sp>
        <p:nvSpPr>
          <p:cNvPr id="257" name="직사각형 330"/>
          <p:cNvSpPr>
            <a:spLocks noChangeArrowheads="1"/>
          </p:cNvSpPr>
          <p:nvPr/>
        </p:nvSpPr>
        <p:spPr bwMode="auto">
          <a:xfrm>
            <a:off x="9324795" y="2095473"/>
            <a:ext cx="1250781" cy="59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전체메뉴목록에서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더블클릭 또는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체크인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58" name="타원 257"/>
          <p:cNvSpPr/>
          <p:nvPr/>
        </p:nvSpPr>
        <p:spPr>
          <a:xfrm>
            <a:off x="7743821" y="4668096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9" name="타원 258"/>
          <p:cNvSpPr/>
          <p:nvPr/>
        </p:nvSpPr>
        <p:spPr>
          <a:xfrm>
            <a:off x="9160690" y="3200025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2</a:t>
            </a:r>
            <a:endParaRPr lang="ko-KR" altLang="en-US" sz="900" dirty="0"/>
          </a:p>
        </p:txBody>
      </p:sp>
      <p:sp>
        <p:nvSpPr>
          <p:cNvPr id="260" name="직사각형 330"/>
          <p:cNvSpPr>
            <a:spLocks noChangeArrowheads="1"/>
          </p:cNvSpPr>
          <p:nvPr/>
        </p:nvSpPr>
        <p:spPr bwMode="auto">
          <a:xfrm>
            <a:off x="9332265" y="3163416"/>
            <a:ext cx="1250781" cy="592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메뉴추가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 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버튼클릭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2-1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번영역에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선택된 메뉴추가</a:t>
            </a:r>
            <a:endParaRPr lang="en-US" altLang="ko-KR" sz="800" dirty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61" name="직사각형 260"/>
          <p:cNvSpPr/>
          <p:nvPr/>
        </p:nvSpPr>
        <p:spPr>
          <a:xfrm>
            <a:off x="3275933" y="3720019"/>
            <a:ext cx="1627723" cy="1083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2" name="그룹 297"/>
          <p:cNvGrpSpPr>
            <a:grpSpLocks/>
          </p:cNvGrpSpPr>
          <p:nvPr/>
        </p:nvGrpSpPr>
        <p:grpSpPr bwMode="auto">
          <a:xfrm>
            <a:off x="7815563" y="6806803"/>
            <a:ext cx="284162" cy="430212"/>
            <a:chOff x="3223145" y="986923"/>
            <a:chExt cx="284083" cy="429762"/>
          </a:xfrm>
        </p:grpSpPr>
        <p:sp>
          <p:nvSpPr>
            <p:cNvPr id="263" name="타원 262"/>
            <p:cNvSpPr/>
            <p:nvPr/>
          </p:nvSpPr>
          <p:spPr>
            <a:xfrm flipH="1">
              <a:off x="3272343" y="986923"/>
              <a:ext cx="98398" cy="9832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-윤고딕330" pitchFamily="18" charset="-127"/>
                <a:ea typeface="-윤고딕330" pitchFamily="18" charset="-127"/>
              </a:endParaRPr>
            </a:p>
          </p:txBody>
        </p:sp>
        <p:pic>
          <p:nvPicPr>
            <p:cNvPr id="264" name="Picture 2" descr="White Pointer Clip Art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rcRect/>
            <a:stretch>
              <a:fillRect/>
            </a:stretch>
          </p:blipFill>
          <p:spPr bwMode="auto">
            <a:xfrm>
              <a:off x="3223145" y="1014910"/>
              <a:ext cx="284083" cy="401775"/>
            </a:xfrm>
            <a:prstGeom prst="rect">
              <a:avLst/>
            </a:prstGeom>
            <a:noFill/>
          </p:spPr>
        </p:pic>
      </p:grpSp>
      <p:pic>
        <p:nvPicPr>
          <p:cNvPr id="265" name="Picture 9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507" y="4659672"/>
            <a:ext cx="142875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" name="타원 265"/>
          <p:cNvSpPr/>
          <p:nvPr/>
        </p:nvSpPr>
        <p:spPr>
          <a:xfrm>
            <a:off x="5910403" y="3776787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7" name="타원 266"/>
          <p:cNvSpPr/>
          <p:nvPr/>
        </p:nvSpPr>
        <p:spPr>
          <a:xfrm>
            <a:off x="6903312" y="6718569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2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8" name="타원 267"/>
          <p:cNvSpPr/>
          <p:nvPr/>
        </p:nvSpPr>
        <p:spPr>
          <a:xfrm>
            <a:off x="3121021" y="3527404"/>
            <a:ext cx="295581" cy="28784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2-1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9" name="타원 268"/>
          <p:cNvSpPr/>
          <p:nvPr/>
        </p:nvSpPr>
        <p:spPr>
          <a:xfrm>
            <a:off x="9160690" y="4098801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3</a:t>
            </a:r>
            <a:endParaRPr lang="ko-KR" altLang="en-US" sz="900" dirty="0"/>
          </a:p>
        </p:txBody>
      </p:sp>
      <p:sp>
        <p:nvSpPr>
          <p:cNvPr id="270" name="직사각형 330"/>
          <p:cNvSpPr>
            <a:spLocks noChangeArrowheads="1"/>
          </p:cNvSpPr>
          <p:nvPr/>
        </p:nvSpPr>
        <p:spPr bwMode="auto">
          <a:xfrm>
            <a:off x="9332265" y="4062192"/>
            <a:ext cx="1250781" cy="125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컨텐츠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대메뉴내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1 Depth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또는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2~4Depth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메뉴선택후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</a:t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2-1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번 메뉴 더블클릭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또는 드래그하면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컨텐츠</a:t>
            </a:r>
            <a:r>
              <a:rPr lang="ko-KR" altLang="en-US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화면 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2-1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번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메뉴추가완료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71" name="타원 270"/>
          <p:cNvSpPr/>
          <p:nvPr/>
        </p:nvSpPr>
        <p:spPr>
          <a:xfrm>
            <a:off x="876585" y="4026169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3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72" name="타원 271"/>
          <p:cNvSpPr/>
          <p:nvPr/>
        </p:nvSpPr>
        <p:spPr>
          <a:xfrm>
            <a:off x="2534513" y="3467369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4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73" name="타원 272"/>
          <p:cNvSpPr/>
          <p:nvPr/>
        </p:nvSpPr>
        <p:spPr>
          <a:xfrm>
            <a:off x="9217644" y="5540505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4</a:t>
            </a:r>
            <a:endParaRPr lang="ko-KR" altLang="en-US" sz="900" dirty="0"/>
          </a:p>
        </p:txBody>
      </p:sp>
      <p:sp>
        <p:nvSpPr>
          <p:cNvPr id="274" name="직사각형 330"/>
          <p:cNvSpPr>
            <a:spLocks noChangeArrowheads="1"/>
          </p:cNvSpPr>
          <p:nvPr/>
        </p:nvSpPr>
        <p:spPr bwMode="auto">
          <a:xfrm>
            <a:off x="9389219" y="5503896"/>
            <a:ext cx="1250781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노출제어기능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체크인시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메뉴비노출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78" name="그룹 28"/>
          <p:cNvGrpSpPr/>
          <p:nvPr/>
        </p:nvGrpSpPr>
        <p:grpSpPr>
          <a:xfrm>
            <a:off x="2019462" y="4551660"/>
            <a:ext cx="2268210" cy="433239"/>
            <a:chOff x="-859513" y="3387291"/>
            <a:chExt cx="2268210" cy="433239"/>
          </a:xfrm>
        </p:grpSpPr>
        <p:grpSp>
          <p:nvGrpSpPr>
            <p:cNvPr id="279" name="그룹 23"/>
            <p:cNvGrpSpPr/>
            <p:nvPr/>
          </p:nvGrpSpPr>
          <p:grpSpPr>
            <a:xfrm>
              <a:off x="1124614" y="3387291"/>
              <a:ext cx="284083" cy="433239"/>
              <a:chOff x="3231096" y="983446"/>
              <a:chExt cx="284083" cy="433239"/>
            </a:xfrm>
          </p:grpSpPr>
          <p:sp>
            <p:nvSpPr>
              <p:cNvPr id="281" name="타원 280"/>
              <p:cNvSpPr/>
              <p:nvPr/>
            </p:nvSpPr>
            <p:spPr>
              <a:xfrm flipH="1">
                <a:off x="3276408" y="983446"/>
                <a:ext cx="97808" cy="97808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63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latin typeface="-윤고딕330" pitchFamily="18" charset="-127"/>
                  <a:ea typeface="-윤고딕330" pitchFamily="18" charset="-127"/>
                </a:endParaRPr>
              </a:p>
            </p:txBody>
          </p:sp>
          <p:pic>
            <p:nvPicPr>
              <p:cNvPr id="282" name="Picture 2" descr="White Pointer Clip Art">
                <a:hlinkClick r:id="rId9"/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duotone>
                  <a:prstClr val="black"/>
                  <a:srgbClr val="D9C3A5">
                    <a:tint val="50000"/>
                    <a:satMod val="18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3231096" y="1014910"/>
                <a:ext cx="284083" cy="401775"/>
              </a:xfrm>
              <a:prstGeom prst="rect">
                <a:avLst/>
              </a:prstGeom>
              <a:noFill/>
            </p:spPr>
          </p:pic>
        </p:grpSp>
        <p:cxnSp>
          <p:nvCxnSpPr>
            <p:cNvPr id="280" name="직선 화살표 연결선 279"/>
            <p:cNvCxnSpPr/>
            <p:nvPr/>
          </p:nvCxnSpPr>
          <p:spPr>
            <a:xfrm flipH="1" flipV="1">
              <a:off x="-859513" y="3436195"/>
              <a:ext cx="2132792" cy="8990"/>
            </a:xfrm>
            <a:prstGeom prst="straightConnector1">
              <a:avLst/>
            </a:prstGeom>
            <a:ln w="12700">
              <a:solidFill>
                <a:srgbClr val="FF0000"/>
              </a:solidFill>
              <a:prstDash val="sys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5" name="직사각형 284"/>
          <p:cNvSpPr/>
          <p:nvPr/>
        </p:nvSpPr>
        <p:spPr>
          <a:xfrm>
            <a:off x="1265482" y="4293217"/>
            <a:ext cx="1380033" cy="1147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타원 285"/>
          <p:cNvSpPr/>
          <p:nvPr/>
        </p:nvSpPr>
        <p:spPr>
          <a:xfrm>
            <a:off x="1071916" y="4234079"/>
            <a:ext cx="295581" cy="28784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2-1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88" name="타원 287"/>
          <p:cNvSpPr/>
          <p:nvPr/>
        </p:nvSpPr>
        <p:spPr>
          <a:xfrm>
            <a:off x="1602284" y="6688519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5</a:t>
            </a:r>
            <a:endParaRPr lang="ko-KR" altLang="en-US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89" name="타원 288"/>
          <p:cNvSpPr/>
          <p:nvPr/>
        </p:nvSpPr>
        <p:spPr>
          <a:xfrm>
            <a:off x="9225114" y="6320933"/>
            <a:ext cx="195331" cy="18445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 smtClean="0"/>
              <a:t>5</a:t>
            </a:r>
            <a:endParaRPr lang="ko-KR" altLang="en-US" sz="900" dirty="0"/>
          </a:p>
        </p:txBody>
      </p:sp>
      <p:sp>
        <p:nvSpPr>
          <p:cNvPr id="290" name="직사각형 330"/>
          <p:cNvSpPr>
            <a:spLocks noChangeArrowheads="1"/>
          </p:cNvSpPr>
          <p:nvPr/>
        </p:nvSpPr>
        <p:spPr bwMode="auto">
          <a:xfrm>
            <a:off x="9396689" y="6284324"/>
            <a:ext cx="1250781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&lt;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저장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&gt;</a:t>
            </a: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버튼클릭시</a:t>
            </a:r>
            <a:r>
              <a:rPr lang="en-US" altLang="ko-KR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,</a:t>
            </a:r>
          </a:p>
          <a:p>
            <a:pPr>
              <a:lnSpc>
                <a:spcPts val="1300"/>
              </a:lnSpc>
            </a:pPr>
            <a:r>
              <a:rPr lang="ko-KR" altLang="en-US" sz="800" dirty="0" err="1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구성된메뉴</a:t>
            </a:r>
            <a:r>
              <a:rPr lang="ko-KR" altLang="en-US" sz="800" dirty="0" smtClean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저장</a:t>
            </a:r>
            <a:endParaRPr lang="en-US" altLang="ko-KR" sz="800" dirty="0" smtClean="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291" name="TextBox 219"/>
          <p:cNvSpPr txBox="1">
            <a:spLocks noChangeArrowheads="1"/>
          </p:cNvSpPr>
          <p:nvPr/>
        </p:nvSpPr>
        <p:spPr bwMode="auto">
          <a:xfrm>
            <a:off x="3194394" y="6642626"/>
            <a:ext cx="254725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뎌블클릭하시면</a:t>
            </a:r>
            <a:r>
              <a:rPr lang="ko-KR" altLang="en-US" sz="8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컨텐츠메뉴에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 추가됩니다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.</a:t>
            </a:r>
            <a:endParaRPr lang="ko-KR" altLang="en-US" sz="800" dirty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92" name="그룹 291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293" name="모서리가 둥근 직사각형 292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294" name="모서리가 둥근 직사각형 293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295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5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sp>
        <p:nvSpPr>
          <p:cNvPr id="296" name="TextBox 295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운영관리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운영관리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컨텐츠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 메뉴관리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(menu_cont.xml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116" name="그룹 115"/>
          <p:cNvGrpSpPr/>
          <p:nvPr/>
        </p:nvGrpSpPr>
        <p:grpSpPr>
          <a:xfrm>
            <a:off x="8699802" y="170535"/>
            <a:ext cx="1753848" cy="1703223"/>
            <a:chOff x="9082816" y="160317"/>
            <a:chExt cx="1420833" cy="1420833"/>
          </a:xfrm>
          <a:solidFill>
            <a:srgbClr val="0070C0"/>
          </a:solidFill>
        </p:grpSpPr>
        <p:sp>
          <p:nvSpPr>
            <p:cNvPr id="117" name="타원 116"/>
            <p:cNvSpPr/>
            <p:nvPr/>
          </p:nvSpPr>
          <p:spPr>
            <a:xfrm>
              <a:off x="9082816" y="160317"/>
              <a:ext cx="1420833" cy="142083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 err="1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퍼블수정</a:t>
              </a:r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/>
              </a:r>
              <a:b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</a:br>
              <a:r>
                <a:rPr lang="ko-KR" altLang="en-US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요청</a:t>
              </a:r>
              <a:endParaRPr lang="en-US" altLang="ko-KR" dirty="0" smtClean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  <a:p>
              <a:pPr algn="ctr"/>
              <a:r>
                <a:rPr lang="en-US" altLang="ko-KR" dirty="0" smtClean="0">
                  <a:latin typeface="08서울남산체 B" panose="02020603020101020101" pitchFamily="18" charset="-127"/>
                  <a:ea typeface="08서울남산체 B" panose="02020603020101020101" pitchFamily="18" charset="-127"/>
                </a:rPr>
                <a:t>11.05</a:t>
              </a:r>
              <a:endParaRPr lang="ko-KR" altLang="en-US" dirty="0">
                <a:latin typeface="08서울남산체 B" panose="02020603020101020101" pitchFamily="18" charset="-127"/>
                <a:ea typeface="08서울남산체 B" panose="02020603020101020101" pitchFamily="18" charset="-127"/>
              </a:endParaRPr>
            </a:p>
          </p:txBody>
        </p:sp>
        <p:sp>
          <p:nvSpPr>
            <p:cNvPr id="118" name="자유형 117"/>
            <p:cNvSpPr/>
            <p:nvPr/>
          </p:nvSpPr>
          <p:spPr>
            <a:xfrm>
              <a:off x="9124950" y="1009650"/>
              <a:ext cx="428625" cy="571500"/>
            </a:xfrm>
            <a:custGeom>
              <a:avLst/>
              <a:gdLst>
                <a:gd name="connsiteX0" fmla="*/ 228600 w 428625"/>
                <a:gd name="connsiteY0" fmla="*/ 0 h 571500"/>
                <a:gd name="connsiteX1" fmla="*/ 228600 w 428625"/>
                <a:gd name="connsiteY1" fmla="*/ 0 h 571500"/>
                <a:gd name="connsiteX2" fmla="*/ 190500 w 428625"/>
                <a:gd name="connsiteY2" fmla="*/ 85725 h 571500"/>
                <a:gd name="connsiteX3" fmla="*/ 0 w 428625"/>
                <a:gd name="connsiteY3" fmla="*/ 571500 h 571500"/>
                <a:gd name="connsiteX4" fmla="*/ 428625 w 428625"/>
                <a:gd name="connsiteY4" fmla="*/ 219075 h 571500"/>
                <a:gd name="connsiteX5" fmla="*/ 228600 w 428625"/>
                <a:gd name="connsiteY5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571500">
                  <a:moveTo>
                    <a:pt x="228600" y="0"/>
                  </a:moveTo>
                  <a:lnTo>
                    <a:pt x="228600" y="0"/>
                  </a:lnTo>
                  <a:cubicBezTo>
                    <a:pt x="215900" y="28575"/>
                    <a:pt x="202283" y="56760"/>
                    <a:pt x="190500" y="85725"/>
                  </a:cubicBezTo>
                  <a:cubicBezTo>
                    <a:pt x="124963" y="246836"/>
                    <a:pt x="0" y="397569"/>
                    <a:pt x="0" y="571500"/>
                  </a:cubicBezTo>
                  <a:lnTo>
                    <a:pt x="428625" y="219075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944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72" y="1680425"/>
            <a:ext cx="5944807" cy="4039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705205"/>
            <a:ext cx="4429125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AS-IS </a:t>
            </a:r>
            <a:r>
              <a:rPr kumimoji="0"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부산청선박등록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92815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884021" y="2831554"/>
            <a:ext cx="489589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케이포트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내정보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/>
            </a:r>
            <a:b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4000" spc="-100" dirty="0">
                <a:latin typeface="-웹윤고딕140" pitchFamily="18" charset="-127"/>
                <a:ea typeface="-웹윤고딕140" pitchFamily="18" charset="-127"/>
              </a:rPr>
              <a:t>(UI-PM-MT-004-01)</a:t>
            </a:r>
            <a:endParaRPr kumimoji="0" lang="ko-KR" altLang="en-US" sz="4000" spc="-100" dirty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51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sp>
        <p:nvSpPr>
          <p:cNvPr id="7" name="타원 6"/>
          <p:cNvSpPr/>
          <p:nvPr/>
        </p:nvSpPr>
        <p:spPr>
          <a:xfrm>
            <a:off x="1530276" y="4453174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갑문입출거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원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타원 7"/>
          <p:cNvSpPr/>
          <p:nvPr/>
        </p:nvSpPr>
        <p:spPr>
          <a:xfrm>
            <a:off x="3156377" y="4453174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민원인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타원 8"/>
          <p:cNvSpPr/>
          <p:nvPr/>
        </p:nvSpPr>
        <p:spPr>
          <a:xfrm>
            <a:off x="4778801" y="4453174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공무원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타원 9"/>
          <p:cNvSpPr/>
          <p:nvPr/>
        </p:nvSpPr>
        <p:spPr>
          <a:xfrm>
            <a:off x="6435785" y="4453174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예선</a:t>
            </a:r>
            <a:r>
              <a:rPr kumimoji="0" lang="ko-KR" altLang="en-US" sz="160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8083004" y="4453171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항만운송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사업자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X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133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 err="1" smtClean="0">
                <a:latin typeface="-웹윤고딕140" pitchFamily="18" charset="-127"/>
                <a:ea typeface="-웹윤고딕140" pitchFamily="18" charset="-127"/>
              </a:rPr>
              <a:t>내정보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계속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(1/2)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1737840"/>
            <a:ext cx="9877424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1739965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1782290"/>
            <a:ext cx="127791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 dirty="0">
                <a:latin typeface="돋움" pitchFamily="50" charset="-127"/>
                <a:ea typeface="돋움" pitchFamily="50" charset="-127"/>
              </a:rPr>
              <a:t>&gt;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케이포트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내정</a:t>
            </a:r>
            <a:r>
              <a:rPr lang="ko-KR" altLang="en-US" sz="800" dirty="0" err="1">
                <a:latin typeface="돋움" pitchFamily="50" charset="-127"/>
                <a:ea typeface="돋움" pitchFamily="50" charset="-127"/>
              </a:rPr>
              <a:t>보</a:t>
            </a:r>
            <a:endParaRPr lang="en-US" altLang="ko-KR" sz="800" dirty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9219877" y="2076251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3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4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2052439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5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 dirty="0" err="1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내정보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 flipV="1">
            <a:off x="2487613" y="2286000"/>
            <a:ext cx="7780014" cy="4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93726" y="1729903"/>
            <a:ext cx="1749754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4845879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4814923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27" name="표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563218"/>
              </p:ext>
            </p:extLst>
          </p:nvPr>
        </p:nvGraphicFramePr>
        <p:xfrm>
          <a:off x="594172" y="2026561"/>
          <a:ext cx="1740962" cy="494685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3510"/>
                <a:gridCol w="450391"/>
                <a:gridCol w="526637"/>
                <a:gridCol w="247614"/>
                <a:gridCol w="372810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887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내정보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업체정보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/>
                </a:tc>
              </a:tr>
              <a:tr h="145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565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9" name="TextBox 32"/>
          <p:cNvSpPr txBox="1">
            <a:spLocks noChangeArrowheads="1"/>
          </p:cNvSpPr>
          <p:nvPr/>
        </p:nvSpPr>
        <p:spPr bwMode="auto">
          <a:xfrm>
            <a:off x="1030002" y="2649202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30" name="그룹 181"/>
          <p:cNvGrpSpPr>
            <a:grpSpLocks/>
          </p:cNvGrpSpPr>
          <p:nvPr/>
        </p:nvGrpSpPr>
        <p:grpSpPr bwMode="auto">
          <a:xfrm>
            <a:off x="744865" y="2516000"/>
            <a:ext cx="303212" cy="428625"/>
            <a:chOff x="2314582" y="1932161"/>
            <a:chExt cx="952500" cy="1343025"/>
          </a:xfrm>
        </p:grpSpPr>
        <p:sp>
          <p:nvSpPr>
            <p:cNvPr id="131" name="타원 13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32" name="그림 18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" name="그룹 132"/>
          <p:cNvGrpSpPr/>
          <p:nvPr/>
        </p:nvGrpSpPr>
        <p:grpSpPr>
          <a:xfrm>
            <a:off x="706598" y="3639759"/>
            <a:ext cx="1538959" cy="217695"/>
            <a:chOff x="8767919" y="3027841"/>
            <a:chExt cx="1538959" cy="217695"/>
          </a:xfrm>
        </p:grpSpPr>
        <p:grpSp>
          <p:nvGrpSpPr>
            <p:cNvPr id="134" name="그룹 133"/>
            <p:cNvGrpSpPr/>
            <p:nvPr/>
          </p:nvGrpSpPr>
          <p:grpSpPr>
            <a:xfrm>
              <a:off x="8767919" y="3027841"/>
              <a:ext cx="1000682" cy="216986"/>
              <a:chOff x="4642904" y="2509551"/>
              <a:chExt cx="1000682" cy="216986"/>
            </a:xfrm>
          </p:grpSpPr>
          <p:sp>
            <p:nvSpPr>
              <p:cNvPr id="136" name="TextBox 135"/>
              <p:cNvSpPr txBox="1">
                <a:spLocks noChangeArrowheads="1"/>
              </p:cNvSpPr>
              <p:nvPr/>
            </p:nvSpPr>
            <p:spPr bwMode="auto">
              <a:xfrm>
                <a:off x="4642904" y="2509551"/>
                <a:ext cx="59972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</a:t>
                </a: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대기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sp>
            <p:nvSpPr>
              <p:cNvPr id="137" name="TextBox 32"/>
              <p:cNvSpPr txBox="1">
                <a:spLocks noChangeArrowheads="1"/>
              </p:cNvSpPr>
              <p:nvPr/>
            </p:nvSpPr>
            <p:spPr bwMode="auto">
              <a:xfrm>
                <a:off x="5173595" y="2511093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처리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sp>
          <p:nvSpPr>
            <p:cNvPr id="135" name="TextBox 32"/>
            <p:cNvSpPr txBox="1">
              <a:spLocks noChangeArrowheads="1"/>
            </p:cNvSpPr>
            <p:nvPr/>
          </p:nvSpPr>
          <p:spPr bwMode="auto">
            <a:xfrm>
              <a:off x="9836887" y="3030092"/>
              <a:ext cx="4699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알</a:t>
              </a:r>
              <a:r>
                <a:rPr lang="ko-KR" altLang="en-US" sz="800" dirty="0">
                  <a:latin typeface="돋움" panose="020B0600000101010101" pitchFamily="50" charset="-127"/>
                  <a:ea typeface="돋움" panose="020B0600000101010101" pitchFamily="50" charset="-127"/>
                </a:rPr>
                <a:t>림</a:t>
              </a:r>
              <a:endPara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38" name="그룹 137"/>
          <p:cNvGrpSpPr/>
          <p:nvPr/>
        </p:nvGrpSpPr>
        <p:grpSpPr>
          <a:xfrm>
            <a:off x="744865" y="3831424"/>
            <a:ext cx="469701" cy="400666"/>
            <a:chOff x="8985367" y="3542700"/>
            <a:chExt cx="469701" cy="400666"/>
          </a:xfrm>
        </p:grpSpPr>
        <p:sp>
          <p:nvSpPr>
            <p:cNvPr id="139" name="타원 138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0" name="타원 139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1283721" y="3827569"/>
            <a:ext cx="469701" cy="400666"/>
            <a:chOff x="8985367" y="3542700"/>
            <a:chExt cx="469701" cy="400666"/>
          </a:xfrm>
        </p:grpSpPr>
        <p:sp>
          <p:nvSpPr>
            <p:cNvPr id="142" name="타원 141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3" name="타원 142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813150" y="3837891"/>
            <a:ext cx="469701" cy="400666"/>
            <a:chOff x="8985367" y="3542700"/>
            <a:chExt cx="469701" cy="400666"/>
          </a:xfrm>
        </p:grpSpPr>
        <p:sp>
          <p:nvSpPr>
            <p:cNvPr id="151" name="타원 150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156" name="TextBox 219"/>
          <p:cNvSpPr txBox="1">
            <a:spLocks noChangeArrowheads="1"/>
          </p:cNvSpPr>
          <p:nvPr/>
        </p:nvSpPr>
        <p:spPr bwMode="auto">
          <a:xfrm>
            <a:off x="2772673" y="2429781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 b="1" dirty="0" err="1" smtClean="0">
                <a:latin typeface="돋움" pitchFamily="50" charset="-127"/>
                <a:ea typeface="돋움" pitchFamily="50" charset="-127"/>
              </a:rPr>
              <a:t>내정</a:t>
            </a:r>
            <a:r>
              <a:rPr lang="ko-KR" altLang="en-US" sz="900" b="1" dirty="0" err="1">
                <a:latin typeface="돋움" pitchFamily="50" charset="-127"/>
                <a:ea typeface="돋움" pitchFamily="50" charset="-127"/>
              </a:rPr>
              <a:t>보</a:t>
            </a:r>
            <a:endParaRPr lang="ko-KR" altLang="en-US" sz="9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62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2396866"/>
            <a:ext cx="308571" cy="2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836" y="2453333"/>
            <a:ext cx="4286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" name="Rectangle 109"/>
          <p:cNvSpPr>
            <a:spLocks noChangeArrowheads="1"/>
          </p:cNvSpPr>
          <p:nvPr/>
        </p:nvSpPr>
        <p:spPr bwMode="auto">
          <a:xfrm>
            <a:off x="9885927" y="2832963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latin typeface="돋움" pitchFamily="50" charset="-127"/>
                <a:ea typeface="돋움" pitchFamily="50" charset="-127"/>
              </a:rPr>
              <a:t>상단메뉴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sp>
        <p:nvSpPr>
          <p:cNvPr id="120" name="TextBox 32"/>
          <p:cNvSpPr txBox="1">
            <a:spLocks noChangeArrowheads="1"/>
          </p:cNvSpPr>
          <p:nvPr/>
        </p:nvSpPr>
        <p:spPr bwMode="auto">
          <a:xfrm>
            <a:off x="1071322" y="3000943"/>
            <a:ext cx="13051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정보변경 </a:t>
            </a:r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| </a:t>
            </a:r>
            <a:r>
              <a:rPr lang="ko-KR" altLang="en-US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관심선박</a:t>
            </a:r>
            <a:endParaRPr lang="en-US" altLang="ko-KR" sz="8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2" name="Rectangle 109"/>
          <p:cNvSpPr>
            <a:spLocks noChangeArrowheads="1"/>
          </p:cNvSpPr>
          <p:nvPr/>
        </p:nvSpPr>
        <p:spPr bwMode="auto">
          <a:xfrm>
            <a:off x="7494658" y="2828223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알림메세지설</a:t>
            </a:r>
            <a:r>
              <a:rPr kumimoji="0" lang="ko-KR" altLang="en-US" sz="800" b="1" kern="0" dirty="0" err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3" name="Rectangle 109"/>
          <p:cNvSpPr>
            <a:spLocks noChangeArrowheads="1"/>
          </p:cNvSpPr>
          <p:nvPr/>
        </p:nvSpPr>
        <p:spPr bwMode="auto">
          <a:xfrm>
            <a:off x="8690677" y="2827324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민원신고항목설정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191" name="직선 연결선 190"/>
          <p:cNvCxnSpPr/>
          <p:nvPr/>
        </p:nvCxnSpPr>
        <p:spPr>
          <a:xfrm>
            <a:off x="2520915" y="2734876"/>
            <a:ext cx="77943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4" name="표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376612"/>
              </p:ext>
            </p:extLst>
          </p:nvPr>
        </p:nvGraphicFramePr>
        <p:xfrm>
          <a:off x="2473325" y="3289376"/>
          <a:ext cx="7841927" cy="3494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466"/>
                <a:gridCol w="3022540"/>
                <a:gridCol w="1497918"/>
                <a:gridCol w="1963003"/>
              </a:tblGrid>
              <a:tr h="36901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</a:t>
                      </a: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 기본정보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891"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아이디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3891"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비밀번호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389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비밀번호</a:t>
                      </a:r>
                      <a:r>
                        <a:rPr lang="ko-KR" altLang="en-US" sz="800" b="0" dirty="0" smtClean="0">
                          <a:solidFill>
                            <a:schemeClr val="dk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확</a:t>
                      </a:r>
                      <a:r>
                        <a:rPr lang="ko-KR" altLang="en-US" sz="800" b="0" dirty="0">
                          <a:solidFill>
                            <a:schemeClr val="dk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인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389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비밀번호힌트</a:t>
                      </a: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비밀번호답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389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시용자명</a:t>
                      </a: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286"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소속항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전화번호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286"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핸드폰번호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FAX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번호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28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E-MAIL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E-MAIL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수신여부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미수신  ○ 수신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28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사용자구분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사용자그룹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11286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신청구분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신청일시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8708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2015-10-11 00:00:00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8862" marR="98708" marT="50408" marB="5040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55" name="Rectangle 118"/>
          <p:cNvSpPr>
            <a:spLocks noChangeArrowheads="1"/>
          </p:cNvSpPr>
          <p:nvPr/>
        </p:nvSpPr>
        <p:spPr bwMode="auto">
          <a:xfrm>
            <a:off x="3902469" y="3711582"/>
            <a:ext cx="1870900" cy="2081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test111</a:t>
            </a:r>
          </a:p>
        </p:txBody>
      </p:sp>
      <p:sp>
        <p:nvSpPr>
          <p:cNvPr id="157" name="Rectangle 118"/>
          <p:cNvSpPr>
            <a:spLocks noChangeArrowheads="1"/>
          </p:cNvSpPr>
          <p:nvPr/>
        </p:nvSpPr>
        <p:spPr bwMode="auto">
          <a:xfrm>
            <a:off x="3910315" y="6506588"/>
            <a:ext cx="1472955" cy="2081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kern="0" dirty="0">
                <a:solidFill>
                  <a:schemeClr val="bg1">
                    <a:lumMod val="6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신규</a:t>
            </a:r>
            <a:r>
              <a:rPr kumimoji="0" lang="ko-KR" altLang="en-US" sz="9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</a:t>
            </a:r>
            <a:r>
              <a:rPr kumimoji="0" lang="ko-KR" altLang="en-US" sz="9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</a:t>
            </a:r>
            <a:r>
              <a:rPr kumimoji="0" lang="ko-KR" altLang="en-US" sz="900" kern="0" dirty="0">
                <a:solidFill>
                  <a:schemeClr val="bg1">
                    <a:lumMod val="6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▼</a:t>
            </a:r>
            <a:endParaRPr kumimoji="0" lang="en-US" altLang="ko-KR" sz="900" kern="0" dirty="0">
              <a:solidFill>
                <a:schemeClr val="bg1">
                  <a:lumMod val="6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8" name="Rectangle 118"/>
          <p:cNvSpPr>
            <a:spLocks noChangeArrowheads="1"/>
          </p:cNvSpPr>
          <p:nvPr/>
        </p:nvSpPr>
        <p:spPr bwMode="auto">
          <a:xfrm>
            <a:off x="3902469" y="6189019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일반민원   </a:t>
            </a:r>
            <a:r>
              <a:rPr kumimoji="0" lang="ko-KR" altLang="en-US" sz="9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</a:t>
            </a:r>
            <a:r>
              <a:rPr kumimoji="0" lang="ko-KR" altLang="en-US" sz="9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kumimoji="0" lang="ko-KR" altLang="en-US" sz="9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▼</a:t>
            </a: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9" name="Rectangle 118"/>
          <p:cNvSpPr>
            <a:spLocks noChangeArrowheads="1"/>
          </p:cNvSpPr>
          <p:nvPr/>
        </p:nvSpPr>
        <p:spPr bwMode="auto">
          <a:xfrm>
            <a:off x="3902469" y="4935629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0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아무개</a:t>
            </a:r>
            <a:endParaRPr kumimoji="0" lang="en-US" altLang="ko-KR" sz="10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0" name="Rectangle 118"/>
          <p:cNvSpPr>
            <a:spLocks noChangeArrowheads="1"/>
          </p:cNvSpPr>
          <p:nvPr/>
        </p:nvSpPr>
        <p:spPr bwMode="auto">
          <a:xfrm>
            <a:off x="3902469" y="5248643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1" name="Rectangle 118"/>
          <p:cNvSpPr>
            <a:spLocks noChangeArrowheads="1"/>
          </p:cNvSpPr>
          <p:nvPr/>
        </p:nvSpPr>
        <p:spPr bwMode="auto">
          <a:xfrm>
            <a:off x="8407481" y="5269646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3" name="Rectangle 118"/>
          <p:cNvSpPr>
            <a:spLocks noChangeArrowheads="1"/>
          </p:cNvSpPr>
          <p:nvPr/>
        </p:nvSpPr>
        <p:spPr bwMode="auto">
          <a:xfrm>
            <a:off x="3902469" y="5562620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4" name="Rectangle 118"/>
          <p:cNvSpPr>
            <a:spLocks noChangeArrowheads="1"/>
          </p:cNvSpPr>
          <p:nvPr/>
        </p:nvSpPr>
        <p:spPr bwMode="auto">
          <a:xfrm>
            <a:off x="8407481" y="5562620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5" name="Rectangle 118"/>
          <p:cNvSpPr>
            <a:spLocks noChangeArrowheads="1"/>
          </p:cNvSpPr>
          <p:nvPr/>
        </p:nvSpPr>
        <p:spPr bwMode="auto">
          <a:xfrm>
            <a:off x="3902466" y="5866518"/>
            <a:ext cx="1671046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6" name="Rectangle 118"/>
          <p:cNvSpPr>
            <a:spLocks noChangeArrowheads="1"/>
          </p:cNvSpPr>
          <p:nvPr/>
        </p:nvSpPr>
        <p:spPr bwMode="auto">
          <a:xfrm>
            <a:off x="8417763" y="6187114"/>
            <a:ext cx="1472955" cy="20814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</a:t>
            </a:r>
            <a:r>
              <a:rPr kumimoji="0" lang="ko-KR" altLang="en-US" sz="9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        </a:t>
            </a:r>
            <a:r>
              <a:rPr kumimoji="0" lang="ko-KR" altLang="en-US" sz="9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▼</a:t>
            </a: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69" name="Rectangle 118"/>
          <p:cNvSpPr>
            <a:spLocks noChangeArrowheads="1"/>
          </p:cNvSpPr>
          <p:nvPr/>
        </p:nvSpPr>
        <p:spPr bwMode="auto">
          <a:xfrm>
            <a:off x="3893632" y="4016133"/>
            <a:ext cx="1879738" cy="2081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영</a:t>
            </a:r>
            <a:r>
              <a:rPr kumimoji="0" lang="en-US" altLang="ko-KR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숫자</a:t>
            </a:r>
            <a:r>
              <a:rPr kumimoji="0" lang="en-US" altLang="ko-KR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특수문자 </a:t>
            </a:r>
            <a:r>
              <a:rPr kumimoji="0" lang="en-US" altLang="ko-KR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8~20</a:t>
            </a: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이내</a:t>
            </a:r>
            <a:endParaRPr kumimoji="0" lang="en-US" altLang="ko-KR" sz="900" kern="0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0" name="Rectangle 118"/>
          <p:cNvSpPr>
            <a:spLocks noChangeArrowheads="1"/>
          </p:cNvSpPr>
          <p:nvPr/>
        </p:nvSpPr>
        <p:spPr bwMode="auto">
          <a:xfrm>
            <a:off x="3893632" y="4316792"/>
            <a:ext cx="1879738" cy="20814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영</a:t>
            </a:r>
            <a:r>
              <a:rPr kumimoji="0" lang="en-US" altLang="ko-KR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숫자</a:t>
            </a:r>
            <a:r>
              <a:rPr kumimoji="0" lang="en-US" altLang="ko-KR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특수문자 </a:t>
            </a:r>
            <a:r>
              <a:rPr kumimoji="0" lang="en-US" altLang="ko-KR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8~20</a:t>
            </a:r>
            <a:r>
              <a:rPr kumimoji="0" lang="ko-KR" altLang="en-US" sz="9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이내</a:t>
            </a:r>
            <a:endParaRPr kumimoji="0" lang="en-US" altLang="ko-KR" sz="900" kern="0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1" name="Rectangle 118"/>
          <p:cNvSpPr>
            <a:spLocks noChangeArrowheads="1"/>
          </p:cNvSpPr>
          <p:nvPr/>
        </p:nvSpPr>
        <p:spPr bwMode="auto">
          <a:xfrm>
            <a:off x="3912751" y="4634759"/>
            <a:ext cx="2833698" cy="21490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9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선택                                                                   ▼</a:t>
            </a: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2" name="Rectangle 118"/>
          <p:cNvSpPr>
            <a:spLocks noChangeArrowheads="1"/>
          </p:cNvSpPr>
          <p:nvPr/>
        </p:nvSpPr>
        <p:spPr bwMode="auto">
          <a:xfrm>
            <a:off x="8397198" y="4650043"/>
            <a:ext cx="1485296" cy="220624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9200" tIns="49785" rIns="99569" bIns="497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5" name="아래쪽 화살표 174"/>
          <p:cNvSpPr/>
          <p:nvPr/>
        </p:nvSpPr>
        <p:spPr>
          <a:xfrm>
            <a:off x="9239982" y="5374276"/>
            <a:ext cx="1201890" cy="1270803"/>
          </a:xfrm>
          <a:prstGeom prst="downArrow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계속</a:t>
            </a:r>
            <a:endParaRPr lang="ko-KR" altLang="en-US" sz="2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2464049" y="3660535"/>
            <a:ext cx="7841927" cy="27839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C00000"/>
            </a:solidFill>
            <a:prstDash val="sysDash"/>
          </a:ln>
        </p:spPr>
        <p:txBody>
          <a:bodyPr wrap="square" rtlCol="0">
            <a:noAutofit/>
          </a:bodyPr>
          <a:lstStyle/>
          <a:p>
            <a:pPr algn="r"/>
            <a:r>
              <a:rPr lang="ko-KR" altLang="en-US" sz="9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항만운송사업자 사용자</a:t>
            </a:r>
            <a:r>
              <a:rPr lang="en-US" altLang="ko-KR" sz="9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ID </a:t>
            </a:r>
            <a:r>
              <a:rPr lang="ko-KR" altLang="en-US" sz="9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임의생성</a:t>
            </a:r>
            <a:endParaRPr lang="ko-KR" altLang="en-US" sz="900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71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273015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이전화면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845602"/>
              </p:ext>
            </p:extLst>
          </p:nvPr>
        </p:nvGraphicFramePr>
        <p:xfrm>
          <a:off x="2313980" y="5336200"/>
          <a:ext cx="7929264" cy="1612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518"/>
                <a:gridCol w="2631125"/>
                <a:gridCol w="1524000"/>
                <a:gridCol w="2496621"/>
              </a:tblGrid>
              <a:tr h="23322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</a:t>
                      </a: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승인정보 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사용자구분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일반민원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처리상태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승인상태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처리일시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2015-10-20 00:00:00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업무권한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                                                 *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업무권한변경요청 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: </a:t>
                      </a:r>
                      <a:r>
                        <a:rPr lang="ko-KR" altLang="en-US" sz="800" b="0" dirty="0" err="1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항만별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전산담당자에게 전화문의 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-&gt;</a:t>
                      </a:r>
                      <a:r>
                        <a:rPr lang="ko-KR" altLang="en-US" sz="800" b="0" u="sng" dirty="0" err="1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바로가기</a:t>
                      </a:r>
                      <a:endParaRPr lang="ko-KR" altLang="en-US" sz="800" b="0" u="sng" dirty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업무권한담당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근무여부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ID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로그인허용</a:t>
                      </a: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2" name="AutoShape 56"/>
          <p:cNvSpPr>
            <a:spLocks noChangeArrowheads="1"/>
          </p:cNvSpPr>
          <p:nvPr/>
        </p:nvSpPr>
        <p:spPr bwMode="auto">
          <a:xfrm>
            <a:off x="7789783" y="5615087"/>
            <a:ext cx="437238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err="1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접수중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3" name="AutoShape 56"/>
          <p:cNvSpPr>
            <a:spLocks noChangeArrowheads="1"/>
          </p:cNvSpPr>
          <p:nvPr/>
        </p:nvSpPr>
        <p:spPr bwMode="auto">
          <a:xfrm>
            <a:off x="8273590" y="5615086"/>
            <a:ext cx="597370" cy="167364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서류확인중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4" name="AutoShape 56"/>
          <p:cNvSpPr>
            <a:spLocks noChangeArrowheads="1"/>
          </p:cNvSpPr>
          <p:nvPr/>
        </p:nvSpPr>
        <p:spPr bwMode="auto">
          <a:xfrm>
            <a:off x="8909069" y="5620837"/>
            <a:ext cx="597370" cy="167364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처리완료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6" name="AutoShape 56"/>
          <p:cNvSpPr>
            <a:spLocks noChangeArrowheads="1"/>
          </p:cNvSpPr>
          <p:nvPr/>
        </p:nvSpPr>
        <p:spPr bwMode="auto">
          <a:xfrm>
            <a:off x="9549701" y="5620837"/>
            <a:ext cx="597370" cy="167364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오류처리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7" name="AutoShape 56"/>
          <p:cNvSpPr>
            <a:spLocks noChangeArrowheads="1"/>
          </p:cNvSpPr>
          <p:nvPr/>
        </p:nvSpPr>
        <p:spPr bwMode="auto">
          <a:xfrm>
            <a:off x="3665591" y="5896883"/>
            <a:ext cx="581771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승인대기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8" name="AutoShape 56"/>
          <p:cNvSpPr>
            <a:spLocks noChangeArrowheads="1"/>
          </p:cNvSpPr>
          <p:nvPr/>
        </p:nvSpPr>
        <p:spPr bwMode="auto">
          <a:xfrm>
            <a:off x="4293931" y="5896882"/>
            <a:ext cx="597370" cy="167364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승인완료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6" name="Rectangle 118"/>
          <p:cNvSpPr>
            <a:spLocks noChangeArrowheads="1"/>
          </p:cNvSpPr>
          <p:nvPr/>
        </p:nvSpPr>
        <p:spPr bwMode="auto">
          <a:xfrm>
            <a:off x="3658361" y="6451096"/>
            <a:ext cx="1260000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dirty="0" smtClean="0">
                <a:solidFill>
                  <a:schemeClr val="bg1">
                    <a:lumMod val="6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Asdqwe12</a:t>
            </a:r>
            <a:endParaRPr kumimoji="0" lang="en-US" altLang="ko-KR" sz="900" kern="0" dirty="0">
              <a:solidFill>
                <a:schemeClr val="bg1">
                  <a:lumMod val="6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8" name="AutoShape 56"/>
          <p:cNvSpPr>
            <a:spLocks noChangeArrowheads="1"/>
          </p:cNvSpPr>
          <p:nvPr/>
        </p:nvSpPr>
        <p:spPr bwMode="auto">
          <a:xfrm>
            <a:off x="4961905" y="6472522"/>
            <a:ext cx="721015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담당자 관리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0" name="Rectangle 118"/>
          <p:cNvSpPr>
            <a:spLocks noChangeArrowheads="1"/>
          </p:cNvSpPr>
          <p:nvPr/>
        </p:nvSpPr>
        <p:spPr bwMode="auto">
          <a:xfrm>
            <a:off x="3649585" y="6175119"/>
            <a:ext cx="2319893" cy="196251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[</a:t>
            </a:r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선박운항</a:t>
            </a:r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] </a:t>
            </a:r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화물</a:t>
            </a:r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sz="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세임업무</a:t>
            </a:r>
            <a:r>
              <a:rPr lang="ko-KR" altLang="en-US" sz="800" dirty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</a:t>
            </a:r>
            <a:r>
              <a:rPr lang="ko-KR" altLang="en-US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 </a:t>
            </a:r>
            <a:r>
              <a:rPr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▼ 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1" name="Rectangle 118"/>
          <p:cNvSpPr>
            <a:spLocks noChangeArrowheads="1"/>
          </p:cNvSpPr>
          <p:nvPr/>
        </p:nvSpPr>
        <p:spPr bwMode="auto">
          <a:xfrm>
            <a:off x="7812291" y="6422321"/>
            <a:ext cx="696015" cy="1898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r>
              <a:rPr lang="ko-KR" altLang="en-US" sz="800" kern="0" dirty="0" err="1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근무</a:t>
            </a:r>
            <a:r>
              <a:rPr lang="ko-KR" altLang="en-US" sz="800" kern="0" dirty="0" err="1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중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▼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2" name="Rectangle 109"/>
          <p:cNvSpPr>
            <a:spLocks noChangeArrowheads="1"/>
          </p:cNvSpPr>
          <p:nvPr/>
        </p:nvSpPr>
        <p:spPr bwMode="auto">
          <a:xfrm>
            <a:off x="9815953" y="6960094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3" name="Rectangle 109"/>
          <p:cNvSpPr>
            <a:spLocks noChangeArrowheads="1"/>
          </p:cNvSpPr>
          <p:nvPr/>
        </p:nvSpPr>
        <p:spPr bwMode="auto">
          <a:xfrm>
            <a:off x="7424684" y="6955354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알림메세지설</a:t>
            </a:r>
            <a:r>
              <a:rPr kumimoji="0" lang="ko-KR" altLang="en-US" sz="800" b="1" kern="0" dirty="0" err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4" name="Rectangle 109"/>
          <p:cNvSpPr>
            <a:spLocks noChangeArrowheads="1"/>
          </p:cNvSpPr>
          <p:nvPr/>
        </p:nvSpPr>
        <p:spPr bwMode="auto">
          <a:xfrm>
            <a:off x="8620703" y="6954455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민원신고항목설정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5" name="Rectangle 118"/>
          <p:cNvSpPr>
            <a:spLocks noChangeArrowheads="1"/>
          </p:cNvSpPr>
          <p:nvPr/>
        </p:nvSpPr>
        <p:spPr bwMode="auto">
          <a:xfrm>
            <a:off x="3662346" y="6713933"/>
            <a:ext cx="568192" cy="18957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r>
              <a:rPr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Y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▼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430434" y="7246657"/>
            <a:ext cx="1164354" cy="27839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C00000"/>
            </a:solidFill>
            <a:prstDash val="sysDash"/>
          </a:ln>
        </p:spPr>
        <p:txBody>
          <a:bodyPr wrap="square" rtlCol="0">
            <a:noAutofit/>
          </a:bodyPr>
          <a:lstStyle/>
          <a:p>
            <a:pPr algn="ctr"/>
            <a:r>
              <a:rPr lang="ko-KR" altLang="en-US" sz="900" b="1" dirty="0" err="1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민원인만노출</a:t>
            </a:r>
            <a:endParaRPr lang="ko-KR" altLang="en-US" sz="900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76" name="표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791386"/>
              </p:ext>
            </p:extLst>
          </p:nvPr>
        </p:nvGraphicFramePr>
        <p:xfrm>
          <a:off x="2327490" y="1716812"/>
          <a:ext cx="7915754" cy="1703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106"/>
                <a:gridCol w="6638648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</a:t>
                      </a:r>
                      <a:r>
                        <a:rPr lang="ko-KR" altLang="en-US" sz="1000" b="1" baseline="0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추가정보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dk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 생년월일</a:t>
                      </a:r>
                      <a:endParaRPr lang="ko-KR" altLang="en-US" sz="9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주소</a:t>
                      </a: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사용자 주소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공인인증서</a:t>
                      </a:r>
                      <a:endParaRPr lang="ko-KR" altLang="en-US" sz="9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업체담당자여부</a:t>
                      </a:r>
                      <a:endParaRPr lang="ko-KR" altLang="en-US" sz="9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/>
                          <a:ea typeface="맑은 고딕"/>
                        </a:rPr>
                        <a:t>□ </a:t>
                      </a:r>
                      <a:r>
                        <a:rPr lang="ko-KR" altLang="en-US" sz="900" kern="1200" dirty="0" smtClean="0">
                          <a:solidFill>
                            <a:schemeClr val="dk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업체담당자</a:t>
                      </a:r>
                      <a:endParaRPr lang="ko-KR" altLang="en-US" sz="900" kern="1200" dirty="0">
                        <a:solidFill>
                          <a:schemeClr val="dk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6" name="Rectangle 118"/>
          <p:cNvSpPr>
            <a:spLocks noChangeArrowheads="1"/>
          </p:cNvSpPr>
          <p:nvPr/>
        </p:nvSpPr>
        <p:spPr bwMode="auto">
          <a:xfrm>
            <a:off x="3674403" y="2092693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97" name="Rectangle 118"/>
          <p:cNvSpPr>
            <a:spLocks noChangeArrowheads="1"/>
          </p:cNvSpPr>
          <p:nvPr/>
        </p:nvSpPr>
        <p:spPr bwMode="auto">
          <a:xfrm>
            <a:off x="3674367" y="2630794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98" name="그룹 97"/>
          <p:cNvGrpSpPr/>
          <p:nvPr/>
        </p:nvGrpSpPr>
        <p:grpSpPr>
          <a:xfrm>
            <a:off x="3674403" y="2352904"/>
            <a:ext cx="1102948" cy="185737"/>
            <a:chOff x="2552396" y="1963185"/>
            <a:chExt cx="1468026" cy="185737"/>
          </a:xfrm>
        </p:grpSpPr>
        <p:sp>
          <p:nvSpPr>
            <p:cNvPr id="99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00" name="그룹 99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101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pic>
            <p:nvPicPr>
              <p:cNvPr id="102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3" name="Rectangle 118"/>
          <p:cNvSpPr>
            <a:spLocks noChangeArrowheads="1"/>
          </p:cNvSpPr>
          <p:nvPr/>
        </p:nvSpPr>
        <p:spPr bwMode="auto">
          <a:xfrm>
            <a:off x="4868059" y="2352896"/>
            <a:ext cx="1364495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4" name="Rectangle 118"/>
          <p:cNvSpPr>
            <a:spLocks noChangeArrowheads="1"/>
          </p:cNvSpPr>
          <p:nvPr/>
        </p:nvSpPr>
        <p:spPr bwMode="auto">
          <a:xfrm>
            <a:off x="6277880" y="2352896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05" name="표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353703"/>
              </p:ext>
            </p:extLst>
          </p:nvPr>
        </p:nvGraphicFramePr>
        <p:xfrm>
          <a:off x="2333625" y="3425583"/>
          <a:ext cx="7953555" cy="18828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309"/>
                <a:gridCol w="6680246"/>
              </a:tblGrid>
              <a:tr h="263790">
                <a:tc rowSpan="4"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0" dirty="0" err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소속항</a:t>
                      </a: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9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BPA ERP ID                                ERP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</a:t>
                      </a: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ID1                                      ERP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업무</a:t>
                      </a: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ID2</a:t>
                      </a:r>
                      <a:endParaRPr lang="ko-KR" altLang="en-US" sz="800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3790">
                <a:tc vMerge="1"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지원코드                                            </a:t>
                      </a:r>
                      <a:r>
                        <a:rPr lang="ko-KR" altLang="en-US" sz="800" dirty="0" err="1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검색관코드</a:t>
                      </a:r>
                      <a:endParaRPr lang="ko-KR" altLang="en-US" sz="700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담당업무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권한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소속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국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.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청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소속부서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6" name="Rectangle 118"/>
          <p:cNvSpPr>
            <a:spLocks noChangeArrowheads="1"/>
          </p:cNvSpPr>
          <p:nvPr/>
        </p:nvSpPr>
        <p:spPr bwMode="auto">
          <a:xfrm>
            <a:off x="3702551" y="3748375"/>
            <a:ext cx="13680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</a:t>
            </a:r>
            <a:r>
              <a:rPr kumimoji="0"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항만공사      </a:t>
            </a: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7" name="Rectangle 118"/>
          <p:cNvSpPr>
            <a:spLocks noChangeArrowheads="1"/>
          </p:cNvSpPr>
          <p:nvPr/>
        </p:nvSpPr>
        <p:spPr bwMode="auto">
          <a:xfrm>
            <a:off x="3702551" y="4550390"/>
            <a:ext cx="13680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8" name="Rectangle 118"/>
          <p:cNvSpPr>
            <a:spLocks noChangeArrowheads="1"/>
          </p:cNvSpPr>
          <p:nvPr/>
        </p:nvSpPr>
        <p:spPr bwMode="auto">
          <a:xfrm>
            <a:off x="3702551" y="4824043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9" name="Rectangle 118"/>
          <p:cNvSpPr>
            <a:spLocks noChangeArrowheads="1"/>
          </p:cNvSpPr>
          <p:nvPr/>
        </p:nvSpPr>
        <p:spPr bwMode="auto">
          <a:xfrm>
            <a:off x="3702551" y="5114312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0" name="Rectangle 118"/>
          <p:cNvSpPr>
            <a:spLocks noChangeArrowheads="1"/>
          </p:cNvSpPr>
          <p:nvPr/>
        </p:nvSpPr>
        <p:spPr bwMode="auto">
          <a:xfrm>
            <a:off x="4408324" y="3997653"/>
            <a:ext cx="900915" cy="18976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1" name="Rectangle 118"/>
          <p:cNvSpPr>
            <a:spLocks noChangeArrowheads="1"/>
          </p:cNvSpPr>
          <p:nvPr/>
        </p:nvSpPr>
        <p:spPr bwMode="auto">
          <a:xfrm>
            <a:off x="6295660" y="3997653"/>
            <a:ext cx="900915" cy="18976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2" name="Rectangle 118"/>
          <p:cNvSpPr>
            <a:spLocks noChangeArrowheads="1"/>
          </p:cNvSpPr>
          <p:nvPr/>
        </p:nvSpPr>
        <p:spPr bwMode="auto">
          <a:xfrm>
            <a:off x="8446135" y="3997653"/>
            <a:ext cx="900915" cy="18976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3" name="Rectangle 118"/>
          <p:cNvSpPr>
            <a:spLocks noChangeArrowheads="1"/>
          </p:cNvSpPr>
          <p:nvPr/>
        </p:nvSpPr>
        <p:spPr bwMode="auto">
          <a:xfrm>
            <a:off x="4409651" y="4255816"/>
            <a:ext cx="900915" cy="18976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4" name="Rectangle 118"/>
          <p:cNvSpPr>
            <a:spLocks noChangeArrowheads="1"/>
          </p:cNvSpPr>
          <p:nvPr/>
        </p:nvSpPr>
        <p:spPr bwMode="auto">
          <a:xfrm>
            <a:off x="6296987" y="4255816"/>
            <a:ext cx="900915" cy="18976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3616849" y="3962079"/>
            <a:ext cx="6851485" cy="27839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C00000"/>
            </a:solidFill>
            <a:prstDash val="sysDash"/>
          </a:ln>
        </p:spPr>
        <p:txBody>
          <a:bodyPr wrap="square" rtlCol="0">
            <a:noAutofit/>
          </a:bodyPr>
          <a:lstStyle/>
          <a:p>
            <a:pPr algn="r"/>
            <a:r>
              <a:rPr lang="ko-KR" altLang="en-US" sz="9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항만공사 </a:t>
            </a:r>
            <a:r>
              <a:rPr lang="en-US" altLang="ko-KR" sz="9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BPA</a:t>
            </a:r>
            <a:r>
              <a:rPr lang="ko-KR" altLang="en-US" sz="900" b="1" dirty="0" err="1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인경우</a:t>
            </a:r>
            <a:endParaRPr lang="ko-KR" altLang="en-US" sz="900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6" name="Rectangle 118"/>
          <p:cNvSpPr>
            <a:spLocks noChangeArrowheads="1"/>
          </p:cNvSpPr>
          <p:nvPr/>
        </p:nvSpPr>
        <p:spPr bwMode="auto">
          <a:xfrm>
            <a:off x="5127701" y="3748375"/>
            <a:ext cx="13680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BPA</a:t>
            </a:r>
            <a:r>
              <a:rPr kumimoji="0"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</a:t>
            </a:r>
            <a:r>
              <a:rPr kumimoji="0" lang="en-US" altLang="ko-KR" sz="8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3621593" y="4258153"/>
            <a:ext cx="6851485" cy="278390"/>
          </a:xfrm>
          <a:prstGeom prst="rect">
            <a:avLst/>
          </a:prstGeom>
          <a:solidFill>
            <a:srgbClr val="FF0000">
              <a:alpha val="14000"/>
            </a:srgbClr>
          </a:solidFill>
          <a:ln>
            <a:solidFill>
              <a:srgbClr val="C00000"/>
            </a:solidFill>
            <a:prstDash val="sysDash"/>
          </a:ln>
        </p:spPr>
        <p:txBody>
          <a:bodyPr wrap="square" rtlCol="0">
            <a:noAutofit/>
          </a:bodyPr>
          <a:lstStyle/>
          <a:p>
            <a:pPr algn="r"/>
            <a:r>
              <a:rPr lang="ko-KR" altLang="en-US" sz="9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국립수산물품질관리원일 경우</a:t>
            </a:r>
            <a:endParaRPr lang="ko-KR" altLang="en-US" sz="900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19" name="Rectangle 109"/>
          <p:cNvSpPr>
            <a:spLocks noChangeArrowheads="1"/>
          </p:cNvSpPr>
          <p:nvPr/>
        </p:nvSpPr>
        <p:spPr bwMode="auto">
          <a:xfrm>
            <a:off x="3681853" y="2889207"/>
            <a:ext cx="823472" cy="225468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인증서등</a:t>
            </a:r>
            <a:r>
              <a:rPr kumimoji="0" lang="ko-KR" altLang="en-US" sz="800" b="1" kern="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록</a:t>
            </a:r>
          </a:p>
        </p:txBody>
      </p:sp>
      <p:sp>
        <p:nvSpPr>
          <p:cNvPr id="120" name="Rectangle 118"/>
          <p:cNvSpPr>
            <a:spLocks noChangeArrowheads="1"/>
          </p:cNvSpPr>
          <p:nvPr/>
        </p:nvSpPr>
        <p:spPr bwMode="auto">
          <a:xfrm>
            <a:off x="3712076" y="3461968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3" name="Rectangle 118"/>
          <p:cNvSpPr>
            <a:spLocks noChangeArrowheads="1"/>
          </p:cNvSpPr>
          <p:nvPr/>
        </p:nvSpPr>
        <p:spPr bwMode="auto">
          <a:xfrm>
            <a:off x="5132567" y="3464556"/>
            <a:ext cx="147521" cy="175476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FFFFFF">
                <a:lumMod val="85000"/>
              </a:srgbClr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450" y="3500068"/>
            <a:ext cx="99957" cy="114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" name="TextBox 126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 err="1" smtClean="0">
                <a:latin typeface="-웹윤고딕140" pitchFamily="18" charset="-127"/>
                <a:ea typeface="-웹윤고딕140" pitchFamily="18" charset="-127"/>
              </a:rPr>
              <a:t>내정보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계속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(1/2)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234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406791" y="2831554"/>
            <a:ext cx="785035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케이포트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96" dirty="0" smtClean="0">
                <a:latin typeface="-웹윤고딕140" pitchFamily="18" charset="-127"/>
                <a:ea typeface="-웹윤고딕140" pitchFamily="18" charset="-127"/>
              </a:rPr>
              <a:t>업체정보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4000" spc="-96" dirty="0" smtClean="0">
                <a:latin typeface="-웹윤고딕140" pitchFamily="18" charset="-127"/>
                <a:ea typeface="-웹윤고딕140" pitchFamily="18" charset="-127"/>
              </a:rPr>
              <a:t>항만관련업체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)</a:t>
            </a:r>
            <a:b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40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4000" spc="-100" dirty="0" smtClean="0">
                <a:latin typeface="-웹윤고딕140" pitchFamily="18" charset="-127"/>
                <a:ea typeface="-웹윤고딕140" pitchFamily="18" charset="-127"/>
              </a:rPr>
              <a:t>UI-PM-MT-004-01_1)</a:t>
            </a:r>
            <a:endParaRPr kumimoji="0" lang="ko-KR" altLang="en-US" sz="4000" spc="-100" dirty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54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sp>
        <p:nvSpPr>
          <p:cNvPr id="8" name="타원 7"/>
          <p:cNvSpPr/>
          <p:nvPr/>
        </p:nvSpPr>
        <p:spPr>
          <a:xfrm>
            <a:off x="3978548" y="4404989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민원인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387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 smtClean="0">
                <a:latin typeface="-웹윤고딕140" pitchFamily="18" charset="-127"/>
                <a:ea typeface="-웹윤고딕140" pitchFamily="18" charset="-127"/>
              </a:rPr>
              <a:t>업</a:t>
            </a:r>
            <a:r>
              <a:rPr kumimoji="0" lang="ko-KR" altLang="en-US" sz="2400" spc="-96" dirty="0">
                <a:latin typeface="-웹윤고딕140" pitchFamily="18" charset="-127"/>
                <a:ea typeface="-웹윤고딕140" pitchFamily="18" charset="-127"/>
              </a:rPr>
              <a:t>체</a:t>
            </a:r>
            <a:r>
              <a:rPr kumimoji="0" lang="ko-KR" altLang="en-US" sz="2400" spc="-96" dirty="0" smtClean="0">
                <a:latin typeface="-웹윤고딕140" pitchFamily="18" charset="-127"/>
                <a:ea typeface="-웹윤고딕140" pitchFamily="18" charset="-127"/>
              </a:rPr>
              <a:t>정보</a:t>
            </a:r>
            <a:r>
              <a:rPr kumimoji="0" lang="en-US" altLang="ko-KR" sz="2400" spc="-96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(UI-PM-MT-004-01_1) –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계속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(1/2)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1737840"/>
            <a:ext cx="9877424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1739965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1782290"/>
            <a:ext cx="138050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 dirty="0">
                <a:latin typeface="돋움" pitchFamily="50" charset="-127"/>
                <a:ea typeface="돋움" pitchFamily="50" charset="-127"/>
              </a:rPr>
              <a:t>&gt;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케이포트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업체정보</a:t>
            </a:r>
            <a:endParaRPr lang="en-US" altLang="ko-KR" sz="800" dirty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9219877" y="2076251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3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4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2052439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5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 dirty="0" err="1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내정보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 flipV="1">
            <a:off x="2487613" y="2286000"/>
            <a:ext cx="7780014" cy="4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93726" y="1729903"/>
            <a:ext cx="1749754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4845879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4814923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27" name="표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935161"/>
              </p:ext>
            </p:extLst>
          </p:nvPr>
        </p:nvGraphicFramePr>
        <p:xfrm>
          <a:off x="594172" y="2026561"/>
          <a:ext cx="1740962" cy="494685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3510"/>
                <a:gridCol w="450391"/>
                <a:gridCol w="526637"/>
                <a:gridCol w="247614"/>
                <a:gridCol w="372810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887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내정보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업체정보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/>
                </a:tc>
              </a:tr>
              <a:tr h="145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565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9" name="TextBox 32"/>
          <p:cNvSpPr txBox="1">
            <a:spLocks noChangeArrowheads="1"/>
          </p:cNvSpPr>
          <p:nvPr/>
        </p:nvSpPr>
        <p:spPr bwMode="auto">
          <a:xfrm>
            <a:off x="1030002" y="2649202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30" name="그룹 181"/>
          <p:cNvGrpSpPr>
            <a:grpSpLocks/>
          </p:cNvGrpSpPr>
          <p:nvPr/>
        </p:nvGrpSpPr>
        <p:grpSpPr bwMode="auto">
          <a:xfrm>
            <a:off x="744865" y="2516000"/>
            <a:ext cx="303212" cy="428625"/>
            <a:chOff x="2314582" y="1932161"/>
            <a:chExt cx="952500" cy="1343025"/>
          </a:xfrm>
        </p:grpSpPr>
        <p:sp>
          <p:nvSpPr>
            <p:cNvPr id="131" name="타원 13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32" name="그림 18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" name="그룹 132"/>
          <p:cNvGrpSpPr/>
          <p:nvPr/>
        </p:nvGrpSpPr>
        <p:grpSpPr>
          <a:xfrm>
            <a:off x="706598" y="3639759"/>
            <a:ext cx="1538959" cy="217695"/>
            <a:chOff x="8767919" y="3027841"/>
            <a:chExt cx="1538959" cy="217695"/>
          </a:xfrm>
        </p:grpSpPr>
        <p:grpSp>
          <p:nvGrpSpPr>
            <p:cNvPr id="134" name="그룹 133"/>
            <p:cNvGrpSpPr/>
            <p:nvPr/>
          </p:nvGrpSpPr>
          <p:grpSpPr>
            <a:xfrm>
              <a:off x="8767919" y="3027841"/>
              <a:ext cx="1000682" cy="216986"/>
              <a:chOff x="4642904" y="2509551"/>
              <a:chExt cx="1000682" cy="216986"/>
            </a:xfrm>
          </p:grpSpPr>
          <p:sp>
            <p:nvSpPr>
              <p:cNvPr id="136" name="TextBox 135"/>
              <p:cNvSpPr txBox="1">
                <a:spLocks noChangeArrowheads="1"/>
              </p:cNvSpPr>
              <p:nvPr/>
            </p:nvSpPr>
            <p:spPr bwMode="auto">
              <a:xfrm>
                <a:off x="4642904" y="2509551"/>
                <a:ext cx="59972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</a:t>
                </a: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대기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sp>
            <p:nvSpPr>
              <p:cNvPr id="137" name="TextBox 32"/>
              <p:cNvSpPr txBox="1">
                <a:spLocks noChangeArrowheads="1"/>
              </p:cNvSpPr>
              <p:nvPr/>
            </p:nvSpPr>
            <p:spPr bwMode="auto">
              <a:xfrm>
                <a:off x="5173595" y="2511093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처리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sp>
          <p:nvSpPr>
            <p:cNvPr id="135" name="TextBox 32"/>
            <p:cNvSpPr txBox="1">
              <a:spLocks noChangeArrowheads="1"/>
            </p:cNvSpPr>
            <p:nvPr/>
          </p:nvSpPr>
          <p:spPr bwMode="auto">
            <a:xfrm>
              <a:off x="9836887" y="3030092"/>
              <a:ext cx="4699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알</a:t>
              </a:r>
              <a:r>
                <a:rPr lang="ko-KR" altLang="en-US" sz="800" dirty="0">
                  <a:latin typeface="돋움" panose="020B0600000101010101" pitchFamily="50" charset="-127"/>
                  <a:ea typeface="돋움" panose="020B0600000101010101" pitchFamily="50" charset="-127"/>
                </a:rPr>
                <a:t>림</a:t>
              </a:r>
              <a:endPara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38" name="그룹 137"/>
          <p:cNvGrpSpPr/>
          <p:nvPr/>
        </p:nvGrpSpPr>
        <p:grpSpPr>
          <a:xfrm>
            <a:off x="744865" y="3831424"/>
            <a:ext cx="469701" cy="400666"/>
            <a:chOff x="8985367" y="3542700"/>
            <a:chExt cx="469701" cy="400666"/>
          </a:xfrm>
        </p:grpSpPr>
        <p:sp>
          <p:nvSpPr>
            <p:cNvPr id="139" name="타원 138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0" name="타원 139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1283721" y="3827569"/>
            <a:ext cx="469701" cy="400666"/>
            <a:chOff x="8985367" y="3542700"/>
            <a:chExt cx="469701" cy="400666"/>
          </a:xfrm>
        </p:grpSpPr>
        <p:sp>
          <p:nvSpPr>
            <p:cNvPr id="142" name="타원 141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3" name="타원 142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813150" y="3837891"/>
            <a:ext cx="469701" cy="400666"/>
            <a:chOff x="8985367" y="3542700"/>
            <a:chExt cx="469701" cy="400666"/>
          </a:xfrm>
        </p:grpSpPr>
        <p:sp>
          <p:nvSpPr>
            <p:cNvPr id="151" name="타원 150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156" name="TextBox 219"/>
          <p:cNvSpPr txBox="1">
            <a:spLocks noChangeArrowheads="1"/>
          </p:cNvSpPr>
          <p:nvPr/>
        </p:nvSpPr>
        <p:spPr bwMode="auto">
          <a:xfrm>
            <a:off x="2772673" y="2429781"/>
            <a:ext cx="14128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 b="1" dirty="0" smtClean="0">
                <a:latin typeface="돋움" pitchFamily="50" charset="-127"/>
                <a:ea typeface="돋움" pitchFamily="50" charset="-127"/>
              </a:rPr>
              <a:t>업체정보</a:t>
            </a:r>
            <a:r>
              <a:rPr lang="en-US" altLang="ko-KR" sz="900" b="1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900" b="1" dirty="0" smtClean="0">
                <a:latin typeface="돋움" pitchFamily="50" charset="-127"/>
                <a:ea typeface="돋움" pitchFamily="50" charset="-127"/>
              </a:rPr>
              <a:t>항만업체</a:t>
            </a:r>
            <a:r>
              <a:rPr lang="en-US" altLang="ko-KR" sz="900" b="1" dirty="0" smtClean="0">
                <a:latin typeface="돋움" pitchFamily="50" charset="-127"/>
                <a:ea typeface="돋움" pitchFamily="50" charset="-127"/>
              </a:rPr>
              <a:t>)</a:t>
            </a:r>
            <a:endParaRPr lang="ko-KR" altLang="en-US" sz="9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62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2396866"/>
            <a:ext cx="308571" cy="2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836" y="2453333"/>
            <a:ext cx="4286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latin typeface="돋움" pitchFamily="50" charset="-127"/>
                <a:ea typeface="돋움" pitchFamily="50" charset="-127"/>
              </a:rPr>
              <a:t>상단메뉴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sp>
        <p:nvSpPr>
          <p:cNvPr id="120" name="TextBox 32"/>
          <p:cNvSpPr txBox="1">
            <a:spLocks noChangeArrowheads="1"/>
          </p:cNvSpPr>
          <p:nvPr/>
        </p:nvSpPr>
        <p:spPr bwMode="auto">
          <a:xfrm>
            <a:off x="1071322" y="3000943"/>
            <a:ext cx="13051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정보변경 </a:t>
            </a:r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| </a:t>
            </a:r>
            <a:r>
              <a:rPr lang="ko-KR" altLang="en-US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관심선박</a:t>
            </a:r>
            <a:endParaRPr lang="en-US" altLang="ko-KR" sz="8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191" name="직선 연결선 190"/>
          <p:cNvCxnSpPr/>
          <p:nvPr/>
        </p:nvCxnSpPr>
        <p:spPr>
          <a:xfrm>
            <a:off x="2520915" y="2734876"/>
            <a:ext cx="77943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tangle 109"/>
          <p:cNvSpPr>
            <a:spLocks noChangeArrowheads="1"/>
          </p:cNvSpPr>
          <p:nvPr/>
        </p:nvSpPr>
        <p:spPr bwMode="auto">
          <a:xfrm>
            <a:off x="9885927" y="2832963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2" name="Rectangle 109"/>
          <p:cNvSpPr>
            <a:spLocks noChangeArrowheads="1"/>
          </p:cNvSpPr>
          <p:nvPr/>
        </p:nvSpPr>
        <p:spPr bwMode="auto">
          <a:xfrm>
            <a:off x="7494658" y="2828223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알림메세지설</a:t>
            </a:r>
            <a:r>
              <a:rPr kumimoji="0" lang="ko-KR" altLang="en-US" sz="800" b="1" kern="0" dirty="0" err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3" name="Rectangle 109"/>
          <p:cNvSpPr>
            <a:spLocks noChangeArrowheads="1"/>
          </p:cNvSpPr>
          <p:nvPr/>
        </p:nvSpPr>
        <p:spPr bwMode="auto">
          <a:xfrm>
            <a:off x="8690677" y="2827324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민원신고항목설정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10" name="표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378726"/>
              </p:ext>
            </p:extLst>
          </p:nvPr>
        </p:nvGraphicFramePr>
        <p:xfrm>
          <a:off x="2505020" y="3128845"/>
          <a:ext cx="7812172" cy="2866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518"/>
                <a:gridCol w="2631125"/>
                <a:gridCol w="1524000"/>
                <a:gridCol w="2379529"/>
              </a:tblGrid>
              <a:tr h="3243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</a:t>
                      </a:r>
                      <a:r>
                        <a:rPr lang="ko-KR" altLang="en-US" sz="9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기본정보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청코드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외국인 구분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국내  ○ 국외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국적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등록번호</a:t>
                      </a:r>
                      <a:endParaRPr lang="en-US" altLang="ko-KR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주민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법인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 </a:t>
                      </a:r>
                    </a:p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등록번호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사업자명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사업자명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상호명 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상호명 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부서명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주소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전화번호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 담당자 여부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latinLnBrk="1"/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    </a:t>
                      </a: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 담당자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14" name="그룹 113"/>
          <p:cNvGrpSpPr/>
          <p:nvPr/>
        </p:nvGrpSpPr>
        <p:grpSpPr>
          <a:xfrm>
            <a:off x="3847504" y="5828735"/>
            <a:ext cx="136800" cy="126000"/>
            <a:chOff x="3435495" y="4886931"/>
            <a:chExt cx="136800" cy="126000"/>
          </a:xfrm>
        </p:grpSpPr>
        <p:sp>
          <p:nvSpPr>
            <p:cNvPr id="121" name="직사각형 120"/>
            <p:cNvSpPr/>
            <p:nvPr/>
          </p:nvSpPr>
          <p:spPr>
            <a:xfrm>
              <a:off x="3435495" y="4886931"/>
              <a:ext cx="136800" cy="126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2" name="Accept"/>
            <p:cNvSpPr>
              <a:spLocks noChangeAspect="1"/>
            </p:cNvSpPr>
            <p:nvPr/>
          </p:nvSpPr>
          <p:spPr bwMode="auto">
            <a:xfrm>
              <a:off x="3453641" y="4889771"/>
              <a:ext cx="109521" cy="97200"/>
            </a:xfrm>
            <a:custGeom>
              <a:avLst/>
              <a:gdLst>
                <a:gd name="T0" fmla="*/ 504 w 525"/>
                <a:gd name="T1" fmla="*/ 3 h 467"/>
                <a:gd name="T2" fmla="*/ 495 w 525"/>
                <a:gd name="T3" fmla="*/ 9 h 467"/>
                <a:gd name="T4" fmla="*/ 223 w 525"/>
                <a:gd name="T5" fmla="*/ 431 h 467"/>
                <a:gd name="T6" fmla="*/ 35 w 525"/>
                <a:gd name="T7" fmla="*/ 262 h 467"/>
                <a:gd name="T8" fmla="*/ 18 w 525"/>
                <a:gd name="T9" fmla="*/ 282 h 467"/>
                <a:gd name="T10" fmla="*/ 217 w 525"/>
                <a:gd name="T11" fmla="*/ 462 h 467"/>
                <a:gd name="T12" fmla="*/ 237 w 525"/>
                <a:gd name="T13" fmla="*/ 459 h 467"/>
                <a:gd name="T14" fmla="*/ 518 w 525"/>
                <a:gd name="T15" fmla="*/ 23 h 467"/>
                <a:gd name="T16" fmla="*/ 504 w 525"/>
                <a:gd name="T17" fmla="*/ 3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5" h="467">
                  <a:moveTo>
                    <a:pt x="504" y="3"/>
                  </a:moveTo>
                  <a:cubicBezTo>
                    <a:pt x="500" y="3"/>
                    <a:pt x="497" y="6"/>
                    <a:pt x="495" y="9"/>
                  </a:cubicBezTo>
                  <a:lnTo>
                    <a:pt x="223" y="431"/>
                  </a:lnTo>
                  <a:lnTo>
                    <a:pt x="35" y="262"/>
                  </a:lnTo>
                  <a:cubicBezTo>
                    <a:pt x="22" y="245"/>
                    <a:pt x="0" y="271"/>
                    <a:pt x="18" y="282"/>
                  </a:cubicBezTo>
                  <a:lnTo>
                    <a:pt x="217" y="462"/>
                  </a:lnTo>
                  <a:cubicBezTo>
                    <a:pt x="223" y="467"/>
                    <a:pt x="232" y="466"/>
                    <a:pt x="237" y="459"/>
                  </a:cubicBezTo>
                  <a:lnTo>
                    <a:pt x="518" y="23"/>
                  </a:lnTo>
                  <a:cubicBezTo>
                    <a:pt x="525" y="13"/>
                    <a:pt x="515" y="0"/>
                    <a:pt x="504" y="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3600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돋움" panose="020B0600000101010101" pitchFamily="50" charset="-127"/>
                <a:ea typeface="돋움" panose="020B0600000101010101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23" name="그룹 122"/>
          <p:cNvGrpSpPr/>
          <p:nvPr/>
        </p:nvGrpSpPr>
        <p:grpSpPr>
          <a:xfrm>
            <a:off x="3832036" y="5245549"/>
            <a:ext cx="1102948" cy="185737"/>
            <a:chOff x="2552396" y="1963185"/>
            <a:chExt cx="1468026" cy="185737"/>
          </a:xfrm>
        </p:grpSpPr>
        <p:sp>
          <p:nvSpPr>
            <p:cNvPr id="124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lIns="3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26" name="그룹 125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128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lIns="3600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pic>
            <p:nvPicPr>
              <p:cNvPr id="144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45" name="Rectangle 118"/>
          <p:cNvSpPr>
            <a:spLocks noChangeArrowheads="1"/>
          </p:cNvSpPr>
          <p:nvPr/>
        </p:nvSpPr>
        <p:spPr bwMode="auto">
          <a:xfrm>
            <a:off x="5025692" y="5245541"/>
            <a:ext cx="1364495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0" name="Rectangle 118"/>
          <p:cNvSpPr>
            <a:spLocks noChangeArrowheads="1"/>
          </p:cNvSpPr>
          <p:nvPr/>
        </p:nvSpPr>
        <p:spPr bwMode="auto">
          <a:xfrm>
            <a:off x="6435512" y="5245541"/>
            <a:ext cx="2160000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3" name="Rectangle 118"/>
          <p:cNvSpPr>
            <a:spLocks noChangeArrowheads="1"/>
          </p:cNvSpPr>
          <p:nvPr/>
        </p:nvSpPr>
        <p:spPr bwMode="auto">
          <a:xfrm>
            <a:off x="3837437" y="5511801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54" name="그룹 153"/>
          <p:cNvGrpSpPr/>
          <p:nvPr/>
        </p:nvGrpSpPr>
        <p:grpSpPr>
          <a:xfrm>
            <a:off x="3832036" y="3493496"/>
            <a:ext cx="2250300" cy="189897"/>
            <a:chOff x="3449059" y="1729668"/>
            <a:chExt cx="2250300" cy="189897"/>
          </a:xfrm>
        </p:grpSpPr>
        <p:sp>
          <p:nvSpPr>
            <p:cNvPr id="155" name="Rectangle 118"/>
            <p:cNvSpPr>
              <a:spLocks noChangeArrowheads="1"/>
            </p:cNvSpPr>
            <p:nvPr/>
          </p:nvSpPr>
          <p:spPr bwMode="auto">
            <a:xfrm>
              <a:off x="3449059" y="1733828"/>
              <a:ext cx="886924" cy="18573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57" name="그룹 156"/>
            <p:cNvGrpSpPr/>
            <p:nvPr/>
          </p:nvGrpSpPr>
          <p:grpSpPr>
            <a:xfrm>
              <a:off x="5551838" y="1737434"/>
              <a:ext cx="147521" cy="175476"/>
              <a:chOff x="3619877" y="1977748"/>
              <a:chExt cx="196351" cy="175476"/>
            </a:xfrm>
          </p:grpSpPr>
          <p:sp>
            <p:nvSpPr>
              <p:cNvPr id="159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lIns="3600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pic>
            <p:nvPicPr>
              <p:cNvPr id="160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58" name="Rectangle 118"/>
            <p:cNvSpPr>
              <a:spLocks noChangeArrowheads="1"/>
            </p:cNvSpPr>
            <p:nvPr/>
          </p:nvSpPr>
          <p:spPr bwMode="auto">
            <a:xfrm>
              <a:off x="4371199" y="1729668"/>
              <a:ext cx="1125489" cy="18989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" anchor="ctr"/>
            <a:lstStyle/>
            <a:p>
              <a:pPr algn="l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kern="0" dirty="0" smtClean="0">
                  <a:solidFill>
                    <a:sysClr val="windowText" lastClr="000000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                             ▼</a:t>
              </a:r>
              <a:endPara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61" name="그룹 160"/>
          <p:cNvGrpSpPr/>
          <p:nvPr/>
        </p:nvGrpSpPr>
        <p:grpSpPr>
          <a:xfrm>
            <a:off x="7986496" y="3493496"/>
            <a:ext cx="2250300" cy="189897"/>
            <a:chOff x="3449059" y="1729668"/>
            <a:chExt cx="2250300" cy="189897"/>
          </a:xfrm>
        </p:grpSpPr>
        <p:sp>
          <p:nvSpPr>
            <p:cNvPr id="163" name="Rectangle 118"/>
            <p:cNvSpPr>
              <a:spLocks noChangeArrowheads="1"/>
            </p:cNvSpPr>
            <p:nvPr/>
          </p:nvSpPr>
          <p:spPr bwMode="auto">
            <a:xfrm>
              <a:off x="3449059" y="1733828"/>
              <a:ext cx="886924" cy="18573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lIns="3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64" name="그룹 163"/>
            <p:cNvGrpSpPr/>
            <p:nvPr/>
          </p:nvGrpSpPr>
          <p:grpSpPr>
            <a:xfrm>
              <a:off x="5551838" y="1737434"/>
              <a:ext cx="147521" cy="175476"/>
              <a:chOff x="3619877" y="1977748"/>
              <a:chExt cx="196351" cy="175476"/>
            </a:xfrm>
          </p:grpSpPr>
          <p:sp>
            <p:nvSpPr>
              <p:cNvPr id="166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lIns="3600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pic>
            <p:nvPicPr>
              <p:cNvPr id="167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65" name="Rectangle 118"/>
            <p:cNvSpPr>
              <a:spLocks noChangeArrowheads="1"/>
            </p:cNvSpPr>
            <p:nvPr/>
          </p:nvSpPr>
          <p:spPr bwMode="auto">
            <a:xfrm>
              <a:off x="4371199" y="1729668"/>
              <a:ext cx="1125489" cy="189897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lIns="36000" anchor="ctr"/>
            <a:lstStyle/>
            <a:p>
              <a:pPr algn="l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kern="0" dirty="0" smtClean="0">
                  <a:solidFill>
                    <a:sysClr val="windowText" lastClr="000000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 </a:t>
              </a:r>
              <a:endPara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68" name="그룹 167"/>
          <p:cNvGrpSpPr/>
          <p:nvPr/>
        </p:nvGrpSpPr>
        <p:grpSpPr>
          <a:xfrm>
            <a:off x="7986496" y="3766031"/>
            <a:ext cx="1102948" cy="185737"/>
            <a:chOff x="2552396" y="1963185"/>
            <a:chExt cx="1468026" cy="185737"/>
          </a:xfrm>
        </p:grpSpPr>
        <p:sp>
          <p:nvSpPr>
            <p:cNvPr id="169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lIns="3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grpSp>
          <p:nvGrpSpPr>
            <p:cNvPr id="170" name="그룹 169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171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lIns="3600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pic>
            <p:nvPicPr>
              <p:cNvPr id="172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73" name="Rectangle 118"/>
          <p:cNvSpPr>
            <a:spLocks noChangeArrowheads="1"/>
          </p:cNvSpPr>
          <p:nvPr/>
        </p:nvSpPr>
        <p:spPr bwMode="auto">
          <a:xfrm>
            <a:off x="3837437" y="4104299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5" name="Rectangle 118"/>
          <p:cNvSpPr>
            <a:spLocks noChangeArrowheads="1"/>
          </p:cNvSpPr>
          <p:nvPr/>
        </p:nvSpPr>
        <p:spPr bwMode="auto">
          <a:xfrm>
            <a:off x="7986496" y="4104299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560126-1589631</a:t>
            </a:r>
            <a:endParaRPr kumimoji="0" lang="en-US" altLang="ko-KR" sz="9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6" name="Rectangle 118"/>
          <p:cNvSpPr>
            <a:spLocks noChangeArrowheads="1"/>
          </p:cNvSpPr>
          <p:nvPr/>
        </p:nvSpPr>
        <p:spPr bwMode="auto">
          <a:xfrm>
            <a:off x="3837437" y="4413938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7" name="Rectangle 118"/>
          <p:cNvSpPr>
            <a:spLocks noChangeArrowheads="1"/>
          </p:cNvSpPr>
          <p:nvPr/>
        </p:nvSpPr>
        <p:spPr bwMode="auto">
          <a:xfrm>
            <a:off x="7986496" y="4413937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8" name="Rectangle 118"/>
          <p:cNvSpPr>
            <a:spLocks noChangeArrowheads="1"/>
          </p:cNvSpPr>
          <p:nvPr/>
        </p:nvSpPr>
        <p:spPr bwMode="auto">
          <a:xfrm>
            <a:off x="3847504" y="4684913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79" name="Rectangle 118"/>
          <p:cNvSpPr>
            <a:spLocks noChangeArrowheads="1"/>
          </p:cNvSpPr>
          <p:nvPr/>
        </p:nvSpPr>
        <p:spPr bwMode="auto">
          <a:xfrm>
            <a:off x="7982000" y="4684913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0" name="Rectangle 118"/>
          <p:cNvSpPr>
            <a:spLocks noChangeArrowheads="1"/>
          </p:cNvSpPr>
          <p:nvPr/>
        </p:nvSpPr>
        <p:spPr bwMode="auto">
          <a:xfrm>
            <a:off x="3847504" y="4959562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93" name="아래쪽 화살표 92"/>
          <p:cNvSpPr/>
          <p:nvPr/>
        </p:nvSpPr>
        <p:spPr>
          <a:xfrm>
            <a:off x="9267610" y="5679313"/>
            <a:ext cx="1201890" cy="1270803"/>
          </a:xfrm>
          <a:prstGeom prst="downArrow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계속</a:t>
            </a:r>
            <a:endParaRPr lang="ko-KR" altLang="en-US" sz="2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817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 smtClean="0">
                <a:latin typeface="-웹윤고딕140" pitchFamily="18" charset="-127"/>
                <a:ea typeface="-웹윤고딕140" pitchFamily="18" charset="-127"/>
              </a:rPr>
              <a:t>업</a:t>
            </a:r>
            <a:r>
              <a:rPr kumimoji="0" lang="ko-KR" altLang="en-US" sz="2400" spc="-96" dirty="0">
                <a:latin typeface="-웹윤고딕140" pitchFamily="18" charset="-127"/>
                <a:ea typeface="-웹윤고딕140" pitchFamily="18" charset="-127"/>
              </a:rPr>
              <a:t>체</a:t>
            </a:r>
            <a:r>
              <a:rPr kumimoji="0" lang="ko-KR" altLang="en-US" sz="2400" spc="-96" dirty="0" smtClean="0">
                <a:latin typeface="-웹윤고딕140" pitchFamily="18" charset="-127"/>
                <a:ea typeface="-웹윤고딕140" pitchFamily="18" charset="-127"/>
              </a:rPr>
              <a:t>정보</a:t>
            </a:r>
            <a:r>
              <a:rPr kumimoji="0" lang="en-US" altLang="ko-KR" sz="2400" spc="-96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(UI-PM-MT-004-01_1) –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계속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(1/2)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이전화면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224295"/>
              </p:ext>
            </p:extLst>
          </p:nvPr>
        </p:nvGraphicFramePr>
        <p:xfrm>
          <a:off x="2561537" y="1836415"/>
          <a:ext cx="7764282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4167"/>
                <a:gridCol w="6520115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정보 추가사항</a:t>
                      </a:r>
                      <a:endParaRPr lang="ko-KR" altLang="en-US" sz="10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2370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관리업체 구분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◎ 면허</a:t>
                      </a: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</a:t>
                      </a: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업체  ○ 기타업체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8" name="표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629348"/>
              </p:ext>
            </p:extLst>
          </p:nvPr>
        </p:nvGraphicFramePr>
        <p:xfrm>
          <a:off x="2561537" y="2547524"/>
          <a:ext cx="7781535" cy="783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8519"/>
                <a:gridCol w="3690310"/>
                <a:gridCol w="2402706"/>
              </a:tblGrid>
              <a:tr h="255741"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10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관리업체선택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2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순번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72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800" kern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BS-B-0000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해양해운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202966"/>
              </p:ext>
            </p:extLst>
          </p:nvPr>
        </p:nvGraphicFramePr>
        <p:xfrm>
          <a:off x="2555931" y="3348583"/>
          <a:ext cx="7761262" cy="3142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516"/>
                <a:gridCol w="2858773"/>
                <a:gridCol w="1352319"/>
                <a:gridCol w="2288654"/>
              </a:tblGrid>
              <a:tr h="3243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항만업체신고 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–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면허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등록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사업종류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사업항만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신고사유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신규설립  ○ 기타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업체명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신규설립  ○ 기타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업체명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dirty="0"/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소재지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전화번호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고지서</a:t>
                      </a:r>
                      <a:r>
                        <a:rPr lang="ko-KR" altLang="en-US" sz="8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명의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사업자등록번호  ○ 주민</a:t>
                      </a: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법인</a:t>
                      </a:r>
                      <a:r>
                        <a:rPr lang="en-US" altLang="ko-KR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번호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고지서 수령지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고지서 수령지 </a:t>
                      </a:r>
                      <a:endParaRPr lang="en-US" altLang="ko-KR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전화번호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관세청 등록 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ID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0" name="Rectangle 118"/>
          <p:cNvSpPr>
            <a:spLocks noChangeArrowheads="1"/>
          </p:cNvSpPr>
          <p:nvPr/>
        </p:nvSpPr>
        <p:spPr bwMode="auto">
          <a:xfrm>
            <a:off x="3877247" y="3717808"/>
            <a:ext cx="1364495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81" name="Rectangle 118"/>
          <p:cNvSpPr>
            <a:spLocks noChangeArrowheads="1"/>
          </p:cNvSpPr>
          <p:nvPr/>
        </p:nvSpPr>
        <p:spPr bwMode="auto">
          <a:xfrm>
            <a:off x="3877246" y="4548218"/>
            <a:ext cx="1364495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82" name="Rectangle 118"/>
          <p:cNvSpPr>
            <a:spLocks noChangeArrowheads="1"/>
          </p:cNvSpPr>
          <p:nvPr/>
        </p:nvSpPr>
        <p:spPr bwMode="auto">
          <a:xfrm>
            <a:off x="8078775" y="4548218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83" name="Rectangle 118"/>
          <p:cNvSpPr>
            <a:spLocks noChangeArrowheads="1"/>
          </p:cNvSpPr>
          <p:nvPr/>
        </p:nvSpPr>
        <p:spPr bwMode="auto">
          <a:xfrm>
            <a:off x="3877246" y="3996315"/>
            <a:ext cx="1125489" cy="18989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3877247" y="4825594"/>
            <a:ext cx="1092062" cy="185737"/>
            <a:chOff x="2552396" y="1963185"/>
            <a:chExt cx="1453537" cy="185737"/>
          </a:xfrm>
        </p:grpSpPr>
        <p:sp>
          <p:nvSpPr>
            <p:cNvPr id="85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87" name="그룹 86"/>
            <p:cNvGrpSpPr/>
            <p:nvPr/>
          </p:nvGrpSpPr>
          <p:grpSpPr>
            <a:xfrm>
              <a:off x="3809582" y="1968870"/>
              <a:ext cx="196351" cy="175476"/>
              <a:chOff x="3605388" y="1977748"/>
              <a:chExt cx="196351" cy="175476"/>
            </a:xfrm>
          </p:grpSpPr>
          <p:sp>
            <p:nvSpPr>
              <p:cNvPr id="88" name="Rectangle 118"/>
              <p:cNvSpPr>
                <a:spLocks noChangeArrowheads="1"/>
              </p:cNvSpPr>
              <p:nvPr/>
            </p:nvSpPr>
            <p:spPr bwMode="auto">
              <a:xfrm>
                <a:off x="3605388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8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318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90" name="Rectangle 118"/>
          <p:cNvSpPr>
            <a:spLocks noChangeArrowheads="1"/>
          </p:cNvSpPr>
          <p:nvPr/>
        </p:nvSpPr>
        <p:spPr bwMode="auto">
          <a:xfrm>
            <a:off x="5060017" y="4825586"/>
            <a:ext cx="1364495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92" name="Rectangle 118"/>
          <p:cNvSpPr>
            <a:spLocks noChangeArrowheads="1"/>
          </p:cNvSpPr>
          <p:nvPr/>
        </p:nvSpPr>
        <p:spPr bwMode="auto">
          <a:xfrm>
            <a:off x="6471873" y="4825586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93" name="Rectangle 118"/>
          <p:cNvSpPr>
            <a:spLocks noChangeArrowheads="1"/>
          </p:cNvSpPr>
          <p:nvPr/>
        </p:nvSpPr>
        <p:spPr bwMode="auto">
          <a:xfrm>
            <a:off x="3877247" y="5091846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94" name="그룹 93"/>
          <p:cNvGrpSpPr/>
          <p:nvPr/>
        </p:nvGrpSpPr>
        <p:grpSpPr>
          <a:xfrm>
            <a:off x="3877247" y="5646146"/>
            <a:ext cx="1092062" cy="185737"/>
            <a:chOff x="2552396" y="1963185"/>
            <a:chExt cx="1453537" cy="185737"/>
          </a:xfrm>
        </p:grpSpPr>
        <p:sp>
          <p:nvSpPr>
            <p:cNvPr id="95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96" name="그룹 95"/>
            <p:cNvGrpSpPr/>
            <p:nvPr/>
          </p:nvGrpSpPr>
          <p:grpSpPr>
            <a:xfrm>
              <a:off x="3809582" y="1968870"/>
              <a:ext cx="196351" cy="175476"/>
              <a:chOff x="3605388" y="1977748"/>
              <a:chExt cx="196351" cy="175476"/>
            </a:xfrm>
          </p:grpSpPr>
          <p:sp>
            <p:nvSpPr>
              <p:cNvPr id="97" name="Rectangle 118"/>
              <p:cNvSpPr>
                <a:spLocks noChangeArrowheads="1"/>
              </p:cNvSpPr>
              <p:nvPr/>
            </p:nvSpPr>
            <p:spPr bwMode="auto">
              <a:xfrm>
                <a:off x="3605388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98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318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99" name="Rectangle 118"/>
          <p:cNvSpPr>
            <a:spLocks noChangeArrowheads="1"/>
          </p:cNvSpPr>
          <p:nvPr/>
        </p:nvSpPr>
        <p:spPr bwMode="auto">
          <a:xfrm>
            <a:off x="5060017" y="5646138"/>
            <a:ext cx="1364495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0" name="Rectangle 118"/>
          <p:cNvSpPr>
            <a:spLocks noChangeArrowheads="1"/>
          </p:cNvSpPr>
          <p:nvPr/>
        </p:nvSpPr>
        <p:spPr bwMode="auto">
          <a:xfrm>
            <a:off x="6471873" y="5646138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1" name="AutoShape 56"/>
          <p:cNvSpPr>
            <a:spLocks noChangeArrowheads="1"/>
          </p:cNvSpPr>
          <p:nvPr/>
        </p:nvSpPr>
        <p:spPr bwMode="auto">
          <a:xfrm>
            <a:off x="7961253" y="5666219"/>
            <a:ext cx="900000" cy="146912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소재지주소와 상동</a:t>
            </a:r>
            <a:endParaRPr lang="ko-KR" altLang="en-US" sz="8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" name="Rectangle 118"/>
          <p:cNvSpPr>
            <a:spLocks noChangeArrowheads="1"/>
          </p:cNvSpPr>
          <p:nvPr/>
        </p:nvSpPr>
        <p:spPr bwMode="auto">
          <a:xfrm>
            <a:off x="3877247" y="5945056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5" name="Rectangle 118"/>
          <p:cNvSpPr>
            <a:spLocks noChangeArrowheads="1"/>
          </p:cNvSpPr>
          <p:nvPr/>
        </p:nvSpPr>
        <p:spPr bwMode="auto">
          <a:xfrm>
            <a:off x="3877247" y="6273910"/>
            <a:ext cx="1364495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6" name="Rectangle 118"/>
          <p:cNvSpPr>
            <a:spLocks noChangeArrowheads="1"/>
          </p:cNvSpPr>
          <p:nvPr/>
        </p:nvSpPr>
        <p:spPr bwMode="auto">
          <a:xfrm>
            <a:off x="8078775" y="3996538"/>
            <a:ext cx="1125489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2" name="아래쪽 화살표 31"/>
          <p:cNvSpPr/>
          <p:nvPr/>
        </p:nvSpPr>
        <p:spPr>
          <a:xfrm>
            <a:off x="9267610" y="5679313"/>
            <a:ext cx="1201890" cy="1270803"/>
          </a:xfrm>
          <a:prstGeom prst="downArrow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계속</a:t>
            </a:r>
            <a:endParaRPr lang="ko-KR" altLang="en-US" sz="2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681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>
                <a:latin typeface="-웹윤고딕140" pitchFamily="18" charset="-127"/>
                <a:ea typeface="-웹윤고딕140" pitchFamily="18" charset="-127"/>
              </a:rPr>
              <a:t>업체정보</a:t>
            </a:r>
            <a:r>
              <a:rPr kumimoji="0" lang="en-US" altLang="ko-KR" sz="2400" spc="-96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(UI-PM-MT-004-01_1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)-2/2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이전화면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sp>
        <p:nvSpPr>
          <p:cNvPr id="154" name="Rectangle 109"/>
          <p:cNvSpPr>
            <a:spLocks noChangeArrowheads="1"/>
          </p:cNvSpPr>
          <p:nvPr/>
        </p:nvSpPr>
        <p:spPr bwMode="auto">
          <a:xfrm>
            <a:off x="9927311" y="7193667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</a:p>
        </p:txBody>
      </p:sp>
      <p:sp>
        <p:nvSpPr>
          <p:cNvPr id="155" name="Rectangle 109"/>
          <p:cNvSpPr>
            <a:spLocks noChangeArrowheads="1"/>
          </p:cNvSpPr>
          <p:nvPr/>
        </p:nvSpPr>
        <p:spPr bwMode="auto">
          <a:xfrm>
            <a:off x="7536042" y="7188927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알림메세지설</a:t>
            </a:r>
            <a:r>
              <a:rPr kumimoji="0" lang="ko-KR" altLang="en-US" sz="800" b="1" kern="0" dirty="0" err="1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57" name="Rectangle 109"/>
          <p:cNvSpPr>
            <a:spLocks noChangeArrowheads="1"/>
          </p:cNvSpPr>
          <p:nvPr/>
        </p:nvSpPr>
        <p:spPr bwMode="auto">
          <a:xfrm>
            <a:off x="8732061" y="7188028"/>
            <a:ext cx="1153866" cy="252546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민원신고항목설정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634303"/>
              </p:ext>
            </p:extLst>
          </p:nvPr>
        </p:nvGraphicFramePr>
        <p:xfrm>
          <a:off x="2501787" y="1907819"/>
          <a:ext cx="7741457" cy="203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516"/>
                <a:gridCol w="2050852"/>
                <a:gridCol w="4429089"/>
              </a:tblGrid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비고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신청사유</a:t>
                      </a:r>
                      <a:r>
                        <a:rPr lang="en-US" altLang="ko-KR" sz="9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증빙서류 제출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</a:t>
                      </a: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인터넷스캔제출 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○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FAX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제출 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○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방문제출  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○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우편제출</a:t>
                      </a:r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31677">
                <a:tc rowSpan="5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이미지파일</a:t>
                      </a: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(jpg,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gif, bmp)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1.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등록증</a:t>
                      </a: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주민등록증 사본</a:t>
                      </a: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ABC0001.JPG</a:t>
                      </a:r>
                      <a:endParaRPr lang="ko-KR" altLang="en-US" sz="900" b="0" u="sng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16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2.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해운업등록증</a:t>
                      </a: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사본 </a:t>
                      </a: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ABC0002.JPG</a:t>
                      </a:r>
                      <a:endParaRPr lang="ko-KR" altLang="en-US" sz="900" b="0" u="sng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16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3.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해상화물운송면허증 사본</a:t>
                      </a:r>
                      <a:endParaRPr lang="en-US" altLang="ko-KR" sz="900" dirty="0" smtClean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ABC0003.JPG</a:t>
                      </a:r>
                      <a:endParaRPr lang="ko-KR" altLang="en-US" sz="900" b="0" u="sng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16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4. </a:t>
                      </a:r>
                      <a:r>
                        <a:rPr lang="ko-KR" altLang="en-US" sz="9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환급통장 사본</a:t>
                      </a:r>
                      <a:endParaRPr lang="ko-KR" altLang="en-US" sz="9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u="sng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ABC0004.JPG</a:t>
                      </a:r>
                      <a:endParaRPr lang="ko-KR" altLang="en-US" sz="900" b="0" u="sng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31677">
                <a:tc vMerge="1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" name="Rectangle 118"/>
          <p:cNvSpPr>
            <a:spLocks noChangeArrowheads="1"/>
          </p:cNvSpPr>
          <p:nvPr/>
        </p:nvSpPr>
        <p:spPr bwMode="auto">
          <a:xfrm>
            <a:off x="3837280" y="1943521"/>
            <a:ext cx="2160000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82882"/>
              </p:ext>
            </p:extLst>
          </p:nvPr>
        </p:nvGraphicFramePr>
        <p:xfrm>
          <a:off x="2529641" y="3996655"/>
          <a:ext cx="7713603" cy="1367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518"/>
                <a:gridCol w="2631125"/>
                <a:gridCol w="1524000"/>
                <a:gridCol w="2280960"/>
              </a:tblGrid>
              <a:tr h="263833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</a:t>
                      </a: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승인정보 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공무원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처리상태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오류사유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권한상태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권한변경사유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담당자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근무여부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처리일시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2015-10-17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00:00:00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승인일시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2015-10-20 00:00:00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6" name="Rectangle 118"/>
          <p:cNvSpPr>
            <a:spLocks noChangeArrowheads="1"/>
          </p:cNvSpPr>
          <p:nvPr/>
        </p:nvSpPr>
        <p:spPr bwMode="auto">
          <a:xfrm>
            <a:off x="3849431" y="4296160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r>
              <a:rPr lang="ko-KR" altLang="en-US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                 ▼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7" name="Rectangle 118"/>
          <p:cNvSpPr>
            <a:spLocks noChangeArrowheads="1"/>
          </p:cNvSpPr>
          <p:nvPr/>
        </p:nvSpPr>
        <p:spPr bwMode="auto">
          <a:xfrm>
            <a:off x="8006621" y="4297268"/>
            <a:ext cx="2160000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8" name="Rectangle 118"/>
          <p:cNvSpPr>
            <a:spLocks noChangeArrowheads="1"/>
          </p:cNvSpPr>
          <p:nvPr/>
        </p:nvSpPr>
        <p:spPr bwMode="auto">
          <a:xfrm>
            <a:off x="3849431" y="4579155"/>
            <a:ext cx="136440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r>
              <a:rPr lang="ko-KR" altLang="en-US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                 ▼ 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9" name="Rectangle 118"/>
          <p:cNvSpPr>
            <a:spLocks noChangeArrowheads="1"/>
          </p:cNvSpPr>
          <p:nvPr/>
        </p:nvSpPr>
        <p:spPr bwMode="auto">
          <a:xfrm>
            <a:off x="3849431" y="4848312"/>
            <a:ext cx="1260000" cy="18878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kern="0" dirty="0" smtClean="0">
                <a:solidFill>
                  <a:schemeClr val="bg1">
                    <a:lumMod val="6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Asdqwe12</a:t>
            </a:r>
            <a:endParaRPr kumimoji="0" lang="en-US" altLang="ko-KR" sz="900" kern="0" dirty="0">
              <a:solidFill>
                <a:schemeClr val="bg1">
                  <a:lumMod val="6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0" name="Rectangle 118"/>
          <p:cNvSpPr>
            <a:spLocks noChangeArrowheads="1"/>
          </p:cNvSpPr>
          <p:nvPr/>
        </p:nvSpPr>
        <p:spPr bwMode="auto">
          <a:xfrm>
            <a:off x="8006621" y="4579155"/>
            <a:ext cx="2160000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lIns="36000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1" name="AutoShape 56"/>
          <p:cNvSpPr>
            <a:spLocks noChangeArrowheads="1"/>
          </p:cNvSpPr>
          <p:nvPr/>
        </p:nvSpPr>
        <p:spPr bwMode="auto">
          <a:xfrm>
            <a:off x="5152975" y="4869738"/>
            <a:ext cx="721015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담당자 관리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2" name="Rectangle 118"/>
          <p:cNvSpPr>
            <a:spLocks noChangeArrowheads="1"/>
          </p:cNvSpPr>
          <p:nvPr/>
        </p:nvSpPr>
        <p:spPr bwMode="auto">
          <a:xfrm>
            <a:off x="8011855" y="4848312"/>
            <a:ext cx="696015" cy="18987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lIns="36000" anchor="ctr"/>
          <a:lstStyle/>
          <a:p>
            <a:pPr latinLnBrk="0"/>
            <a:r>
              <a:rPr lang="ko-KR" altLang="en-US" sz="800" kern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근무</a:t>
            </a:r>
            <a:r>
              <a:rPr lang="ko-KR" altLang="en-US" sz="800" ker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중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▼</a:t>
            </a: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89637"/>
              </p:ext>
            </p:extLst>
          </p:nvPr>
        </p:nvGraphicFramePr>
        <p:xfrm>
          <a:off x="2538388" y="5508823"/>
          <a:ext cx="7713603" cy="815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518"/>
                <a:gridCol w="2631125"/>
                <a:gridCol w="1524000"/>
                <a:gridCol w="2280960"/>
              </a:tblGrid>
              <a:tr h="263833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</a:t>
                      </a: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승인정보 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처리상태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처리일시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2015-10-17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00:00:00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승인일시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2015-10-20 00:00:00</a:t>
                      </a:r>
                      <a:endParaRPr lang="ko-KR" altLang="en-US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00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3" name="AutoShape 56"/>
          <p:cNvSpPr>
            <a:spLocks noChangeArrowheads="1"/>
          </p:cNvSpPr>
          <p:nvPr/>
        </p:nvSpPr>
        <p:spPr bwMode="auto">
          <a:xfrm>
            <a:off x="3882017" y="5815768"/>
            <a:ext cx="721015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처리완료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4" name="AutoShape 56"/>
          <p:cNvSpPr>
            <a:spLocks noChangeArrowheads="1"/>
          </p:cNvSpPr>
          <p:nvPr/>
        </p:nvSpPr>
        <p:spPr bwMode="auto">
          <a:xfrm>
            <a:off x="4650696" y="5815767"/>
            <a:ext cx="721015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marL="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52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305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6458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86112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07640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29168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0696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72224" algn="l" defTabSz="1043056" rtl="0" eaLnBrk="1" latinLnBrk="1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처리완료</a:t>
            </a:r>
            <a:endParaRPr lang="ko-KR" altLang="en-US" sz="800" dirty="0">
              <a:solidFill>
                <a:srgbClr val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562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77305" y="2831554"/>
            <a:ext cx="830932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케이포트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96" dirty="0" smtClean="0">
                <a:latin typeface="-웹윤고딕140" pitchFamily="18" charset="-127"/>
                <a:ea typeface="-웹윤고딕140" pitchFamily="18" charset="-127"/>
              </a:rPr>
              <a:t>업체정보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4000" spc="-96" dirty="0" smtClean="0">
                <a:latin typeface="-웹윤고딕140" pitchFamily="18" charset="-127"/>
                <a:ea typeface="-웹윤고딕140" pitchFamily="18" charset="-127"/>
              </a:rPr>
              <a:t>항만운송사업자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)</a:t>
            </a:r>
            <a:b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</a:br>
            <a:r>
              <a:rPr kumimoji="0" lang="en-US" altLang="ko-KR" sz="40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4000" spc="-100" dirty="0" smtClean="0">
                <a:latin typeface="-웹윤고딕140" pitchFamily="18" charset="-127"/>
                <a:ea typeface="-웹윤고딕140" pitchFamily="18" charset="-127"/>
              </a:rPr>
              <a:t>UI-PM-MT-004-01_1)</a:t>
            </a:r>
            <a:endParaRPr kumimoji="0" lang="ko-KR" altLang="en-US" sz="4000" spc="-100" dirty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58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  <p:sp>
        <p:nvSpPr>
          <p:cNvPr id="10" name="타원 9"/>
          <p:cNvSpPr/>
          <p:nvPr/>
        </p:nvSpPr>
        <p:spPr>
          <a:xfrm>
            <a:off x="4248150" y="4409899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항만운송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483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 smtClean="0">
                <a:latin typeface="-웹윤고딕140" pitchFamily="18" charset="-127"/>
                <a:ea typeface="-웹윤고딕140" pitchFamily="18" charset="-127"/>
              </a:rPr>
              <a:t>업</a:t>
            </a:r>
            <a:r>
              <a:rPr kumimoji="0" lang="ko-KR" altLang="en-US" sz="2400" spc="-96" dirty="0">
                <a:latin typeface="-웹윤고딕140" pitchFamily="18" charset="-127"/>
                <a:ea typeface="-웹윤고딕140" pitchFamily="18" charset="-127"/>
              </a:rPr>
              <a:t>체</a:t>
            </a:r>
            <a:r>
              <a:rPr kumimoji="0" lang="ko-KR" altLang="en-US" sz="2400" spc="-96" dirty="0" smtClean="0">
                <a:latin typeface="-웹윤고딕140" pitchFamily="18" charset="-127"/>
                <a:ea typeface="-웹윤고딕140" pitchFamily="18" charset="-127"/>
              </a:rPr>
              <a:t>정보</a:t>
            </a:r>
            <a:r>
              <a:rPr kumimoji="0" lang="en-US" altLang="ko-KR" sz="2400" spc="-96" dirty="0" smtClean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(UI-PM-MT-004-01_2) –</a:t>
            </a:r>
            <a:r>
              <a:rPr kumimoji="0" lang="ko-KR" altLang="en-US" sz="2400" spc="-100" dirty="0" smtClean="0">
                <a:latin typeface="-웹윤고딕140" pitchFamily="18" charset="-127"/>
                <a:ea typeface="-웹윤고딕140" pitchFamily="18" charset="-127"/>
              </a:rPr>
              <a:t>계속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(1/3)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02" name="Rectangle 1028" descr="밝은 상향 대각선"/>
          <p:cNvSpPr>
            <a:spLocks noChangeArrowheads="1"/>
          </p:cNvSpPr>
          <p:nvPr/>
        </p:nvSpPr>
        <p:spPr bwMode="auto">
          <a:xfrm>
            <a:off x="577850" y="1737840"/>
            <a:ext cx="9877424" cy="284163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/>
          <a:lstStyle/>
          <a:p>
            <a:pPr algn="ctr" defTabSz="1043056" eaLnBrk="0" fontAlgn="auto" hangingPunct="0">
              <a:spcBef>
                <a:spcPct val="20000"/>
              </a:spcBef>
              <a:spcAft>
                <a:spcPts val="0"/>
              </a:spcAft>
              <a:defRPr/>
            </a:pPr>
            <a:endParaRPr kumimoji="0" lang="en-US" altLang="ko-KR" sz="700" b="1" dirty="0">
              <a:ea typeface="맑은 고딕" pitchFamily="50" charset="-127"/>
            </a:endParaRPr>
          </a:p>
        </p:txBody>
      </p:sp>
      <p:pic>
        <p:nvPicPr>
          <p:cNvPr id="103" name="Picture 27" descr="F:\한화손해보험\소스\아이콘\images\Iconset-(2)_09.pn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841" y="1739965"/>
            <a:ext cx="292219" cy="29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80" name="TextBox 63"/>
          <p:cNvSpPr txBox="1">
            <a:spLocks noChangeArrowheads="1"/>
          </p:cNvSpPr>
          <p:nvPr/>
        </p:nvSpPr>
        <p:spPr bwMode="auto">
          <a:xfrm>
            <a:off x="2571750" y="1782290"/>
            <a:ext cx="138050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r>
              <a:rPr lang="en-US" altLang="ko-KR" sz="800" dirty="0">
                <a:latin typeface="돋움" pitchFamily="50" charset="-127"/>
                <a:ea typeface="돋움" pitchFamily="50" charset="-127"/>
              </a:rPr>
              <a:t>&gt;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MY</a:t>
            </a:r>
            <a:r>
              <a:rPr lang="ko-KR" altLang="en-US" sz="800" dirty="0" err="1" smtClean="0">
                <a:latin typeface="돋움" pitchFamily="50" charset="-127"/>
                <a:ea typeface="돋움" pitchFamily="50" charset="-127"/>
              </a:rPr>
              <a:t>케이포트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800" dirty="0" smtClean="0">
                <a:latin typeface="돋움" pitchFamily="50" charset="-127"/>
                <a:ea typeface="돋움" pitchFamily="50" charset="-127"/>
              </a:rPr>
              <a:t>&gt; </a:t>
            </a:r>
            <a:r>
              <a:rPr lang="ko-KR" altLang="en-US" sz="800" dirty="0" smtClean="0">
                <a:latin typeface="돋움" pitchFamily="50" charset="-127"/>
                <a:ea typeface="돋움" pitchFamily="50" charset="-127"/>
              </a:rPr>
              <a:t>업체정보</a:t>
            </a:r>
            <a:endParaRPr lang="en-US" altLang="ko-KR" sz="800" dirty="0"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21582" name="그룹 16"/>
          <p:cNvGrpSpPr>
            <a:grpSpLocks/>
          </p:cNvGrpSpPr>
          <p:nvPr/>
        </p:nvGrpSpPr>
        <p:grpSpPr bwMode="auto">
          <a:xfrm>
            <a:off x="9219877" y="2076251"/>
            <a:ext cx="1095375" cy="233363"/>
            <a:chOff x="3550272" y="1691145"/>
            <a:chExt cx="1096578" cy="233554"/>
          </a:xfrm>
        </p:grpSpPr>
        <p:sp>
          <p:nvSpPr>
            <p:cNvPr id="107" name="양쪽 모서리가 둥근 사각형 106"/>
            <p:cNvSpPr/>
            <p:nvPr/>
          </p:nvSpPr>
          <p:spPr bwMode="auto">
            <a:xfrm>
              <a:off x="3550272" y="1694323"/>
              <a:ext cx="1096578" cy="217666"/>
            </a:xfrm>
            <a:prstGeom prst="round2SameRect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>
                <a:latin typeface="+mn-lt"/>
                <a:ea typeface="+mn-ea"/>
              </a:endParaRPr>
            </a:p>
          </p:txBody>
        </p:sp>
        <p:grpSp>
          <p:nvGrpSpPr>
            <p:cNvPr id="21626" name="그룹 15"/>
            <p:cNvGrpSpPr>
              <a:grpSpLocks/>
            </p:cNvGrpSpPr>
            <p:nvPr/>
          </p:nvGrpSpPr>
          <p:grpSpPr bwMode="auto">
            <a:xfrm>
              <a:off x="3650255" y="1761418"/>
              <a:ext cx="142606" cy="84414"/>
              <a:chOff x="5258394" y="1932727"/>
              <a:chExt cx="142606" cy="84414"/>
            </a:xfrm>
          </p:grpSpPr>
          <p:cxnSp>
            <p:nvCxnSpPr>
              <p:cNvPr id="115" name="직선 연결선 114"/>
              <p:cNvCxnSpPr/>
              <p:nvPr/>
            </p:nvCxnSpPr>
            <p:spPr>
              <a:xfrm>
                <a:off x="5258534" y="1932361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/>
              <p:cNvCxnSpPr/>
              <p:nvPr/>
            </p:nvCxnSpPr>
            <p:spPr>
              <a:xfrm>
                <a:off x="5258534" y="1976847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직선 연결선 116"/>
              <p:cNvCxnSpPr/>
              <p:nvPr/>
            </p:nvCxnSpPr>
            <p:spPr>
              <a:xfrm>
                <a:off x="5258534" y="2016568"/>
                <a:ext cx="143031" cy="0"/>
              </a:xfrm>
              <a:prstGeom prst="line">
                <a:avLst/>
              </a:prstGeom>
              <a:ln w="19050" cap="rnd">
                <a:solidFill>
                  <a:schemeClr val="bg1">
                    <a:alpha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9" name="직선 연결선 108"/>
            <p:cNvCxnSpPr/>
            <p:nvPr/>
          </p:nvCxnSpPr>
          <p:spPr>
            <a:xfrm>
              <a:off x="3872889" y="1700678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628" name="Picture 44" descr="F:\한화손해보험\소스\아이콘\png\64 px\122.png"/>
            <p:cNvPicPr>
              <a:picLocks noChangeAspect="1" noChangeArrowheads="1"/>
            </p:cNvPicPr>
            <p:nvPr/>
          </p:nvPicPr>
          <p:blipFill>
            <a:blip r:embed="rId3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6821" y="1744711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11" name="직선 연결선 110"/>
            <p:cNvCxnSpPr/>
            <p:nvPr/>
          </p:nvCxnSpPr>
          <p:spPr>
            <a:xfrm>
              <a:off x="4144649" y="1691145"/>
              <a:ext cx="0" cy="22402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4392571" y="1692734"/>
              <a:ext cx="0" cy="22243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곱셈 기호 112"/>
            <p:cNvSpPr/>
            <p:nvPr/>
          </p:nvSpPr>
          <p:spPr>
            <a:xfrm>
              <a:off x="4437070" y="1735631"/>
              <a:ext cx="162103" cy="162058"/>
            </a:xfrm>
            <a:prstGeom prst="mathMultiply">
              <a:avLst>
                <a:gd name="adj1" fmla="val 23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1" dirty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  <p:pic>
          <p:nvPicPr>
            <p:cNvPr id="21632" name="Picture 43" descr="F:\한화손해보험\소스\아이콘\png\64 px\121.png"/>
            <p:cNvPicPr>
              <a:picLocks noChangeAspect="1" noChangeArrowheads="1"/>
            </p:cNvPicPr>
            <p:nvPr/>
          </p:nvPicPr>
          <p:blipFill>
            <a:blip r:embed="rId4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4542" y="1742157"/>
              <a:ext cx="134918" cy="134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583" name="그룹 117"/>
          <p:cNvGrpSpPr>
            <a:grpSpLocks/>
          </p:cNvGrpSpPr>
          <p:nvPr/>
        </p:nvGrpSpPr>
        <p:grpSpPr bwMode="auto">
          <a:xfrm>
            <a:off x="2493963" y="2052439"/>
            <a:ext cx="1520825" cy="236537"/>
            <a:chOff x="473527" y="1476456"/>
            <a:chExt cx="1520825" cy="236537"/>
          </a:xfrm>
        </p:grpSpPr>
        <p:sp>
          <p:nvSpPr>
            <p:cNvPr id="119" name="양쪽 모서리가 둥근 사각형 118"/>
            <p:cNvSpPr/>
            <p:nvPr/>
          </p:nvSpPr>
          <p:spPr bwMode="auto">
            <a:xfrm>
              <a:off x="473527" y="1485981"/>
              <a:ext cx="1389062" cy="227012"/>
            </a:xfrm>
            <a:prstGeom prst="round2SameRect">
              <a:avLst/>
            </a:prstGeom>
            <a:solidFill>
              <a:srgbClr val="178BFF"/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400">
                <a:latin typeface="+mn-lt"/>
                <a:ea typeface="+mn-ea"/>
              </a:endParaRPr>
            </a:p>
          </p:txBody>
        </p:sp>
        <p:pic>
          <p:nvPicPr>
            <p:cNvPr id="21622" name="Picture 40" descr="F:\한화손해보험\소스\아이콘\png\64 px\114.png"/>
            <p:cNvPicPr>
              <a:picLocks noChangeAspect="1" noChangeArrowheads="1"/>
            </p:cNvPicPr>
            <p:nvPr/>
          </p:nvPicPr>
          <p:blipFill>
            <a:blip r:embed="rId5">
              <a:grayscl/>
              <a:biLevel thresh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2252" y="1578056"/>
              <a:ext cx="85725" cy="85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623" name="직사각형 330"/>
            <p:cNvSpPr>
              <a:spLocks noChangeArrowheads="1"/>
            </p:cNvSpPr>
            <p:nvPr/>
          </p:nvSpPr>
          <p:spPr bwMode="auto">
            <a:xfrm>
              <a:off x="579890" y="1476456"/>
              <a:ext cx="1414462" cy="23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>
                <a:lnSpc>
                  <a:spcPts val="1300"/>
                </a:lnSpc>
              </a:pP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업</a:t>
              </a:r>
              <a:r>
                <a:rPr lang="ko-KR" altLang="en-US" sz="800" dirty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체</a:t>
              </a:r>
              <a:r>
                <a:rPr lang="ko-KR" altLang="en-US" sz="800" dirty="0" smtClean="0">
                  <a:solidFill>
                    <a:schemeClr val="bg1"/>
                  </a:solidFill>
                  <a:latin typeface="돋움" pitchFamily="50" charset="-127"/>
                  <a:ea typeface="돋움" pitchFamily="50" charset="-127"/>
                </a:rPr>
                <a:t>정보</a:t>
              </a:r>
              <a:endParaRPr lang="en-US" altLang="ko-KR" sz="800" dirty="0">
                <a:solidFill>
                  <a:schemeClr val="bg1"/>
                </a:solidFill>
                <a:latin typeface="돋움" pitchFamily="50" charset="-127"/>
                <a:ea typeface="돋움" pitchFamily="50" charset="-127"/>
              </a:endParaRPr>
            </a:p>
          </p:txBody>
        </p:sp>
      </p:grpSp>
      <p:cxnSp>
        <p:nvCxnSpPr>
          <p:cNvPr id="125" name="직선 연결선 124"/>
          <p:cNvCxnSpPr/>
          <p:nvPr/>
        </p:nvCxnSpPr>
        <p:spPr>
          <a:xfrm flipV="1">
            <a:off x="2487613" y="2286000"/>
            <a:ext cx="7780014" cy="4564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tangle 118"/>
          <p:cNvSpPr>
            <a:spLocks noChangeArrowheads="1"/>
          </p:cNvSpPr>
          <p:nvPr/>
        </p:nvSpPr>
        <p:spPr bwMode="auto">
          <a:xfrm>
            <a:off x="593726" y="1729903"/>
            <a:ext cx="1749754" cy="287337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defTabSz="1043056">
              <a:lnSpc>
                <a:spcPts val="1300"/>
              </a:lnSpc>
              <a:defRPr/>
            </a:pPr>
            <a:r>
              <a:rPr lang="ko-KR" alt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  해양해운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[SP-M_2015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</a:rPr>
              <a:t>]          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돋움" pitchFamily="50" charset="-127"/>
                <a:ea typeface="돋움" pitchFamily="50" charset="-127"/>
                <a:sym typeface="Webdings" pitchFamily="18" charset="2"/>
              </a:rPr>
              <a:t></a:t>
            </a:r>
            <a:endParaRPr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7" name="양쪽 모서리가 둥근 사각형 146"/>
          <p:cNvSpPr/>
          <p:nvPr/>
        </p:nvSpPr>
        <p:spPr bwMode="auto">
          <a:xfrm rot="5400000">
            <a:off x="2329657" y="4845879"/>
            <a:ext cx="287337" cy="193675"/>
          </a:xfrm>
          <a:prstGeom prst="round2SameRect">
            <a:avLst/>
          </a:prstGeom>
          <a:pattFill prst="dkUpDiag">
            <a:fgClr>
              <a:schemeClr val="tx1">
                <a:lumMod val="50000"/>
                <a:lumOff val="50000"/>
              </a:schemeClr>
            </a:fgClr>
            <a:bgClr>
              <a:schemeClr val="tx1">
                <a:lumMod val="75000"/>
                <a:lumOff val="25000"/>
              </a:schemeClr>
            </a:bgClr>
          </a:patt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sp>
        <p:nvSpPr>
          <p:cNvPr id="148" name="TextBox 93"/>
          <p:cNvSpPr txBox="1"/>
          <p:nvPr/>
        </p:nvSpPr>
        <p:spPr>
          <a:xfrm rot="10800000">
            <a:off x="2322513" y="4814923"/>
            <a:ext cx="273050" cy="27781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charset="-127"/>
                <a:ea typeface="굴림" charset="-127"/>
                <a:cs typeface="+mn-cs"/>
              </a:defRPr>
            </a:lvl9pPr>
          </a:lstStyle>
          <a:p>
            <a:pPr algn="r" defTabSz="1043056">
              <a:defRPr/>
            </a:pPr>
            <a:r>
              <a:rPr lang="en-US" altLang="ko-KR" sz="1200" b="1" dirty="0" smtClean="0">
                <a:solidFill>
                  <a:schemeClr val="bg1">
                    <a:lumMod val="95000"/>
                  </a:schemeClr>
                </a:solidFill>
                <a:latin typeface="HY견고딕" pitchFamily="18" charset="-127"/>
                <a:ea typeface="HY견고딕" pitchFamily="18" charset="-127"/>
              </a:rPr>
              <a:t>&lt;</a:t>
            </a:r>
            <a:endParaRPr lang="ko-KR" altLang="en-US" sz="1200" b="1" dirty="0">
              <a:solidFill>
                <a:schemeClr val="bg1">
                  <a:lumMod val="9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127" name="표 1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229543"/>
              </p:ext>
            </p:extLst>
          </p:nvPr>
        </p:nvGraphicFramePr>
        <p:xfrm>
          <a:off x="594172" y="2026561"/>
          <a:ext cx="1740962" cy="494685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43510"/>
                <a:gridCol w="450391"/>
                <a:gridCol w="526637"/>
                <a:gridCol w="247614"/>
                <a:gridCol w="372810"/>
              </a:tblGrid>
              <a:tr h="43329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My</a:t>
                      </a:r>
                    </a:p>
                    <a:p>
                      <a:pPr algn="ctr" latinLnBrk="1"/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b="1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390" marR="91390" marT="45698" marB="4569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/>
                      </a:r>
                      <a:b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</a:b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메뉴</a:t>
                      </a:r>
                      <a:endParaRPr lang="en-US" altLang="ko-KR" sz="8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887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굴림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굴림" pitchFamily="50" charset="-127"/>
                        </a:rPr>
                        <a:t>        </a:t>
                      </a:r>
                      <a:endParaRPr lang="en-US" altLang="ko-KR" sz="800" b="0" kern="1200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ko-KR" altLang="en-US" sz="8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민원신고처리내역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     </a:t>
                      </a:r>
                      <a:r>
                        <a:rPr lang="en-US" altLang="ko-KR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+</a:t>
                      </a:r>
                      <a:r>
                        <a:rPr lang="ko-KR" altLang="en-US" sz="800" b="1" u="none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800" b="0" u="none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  <a:cs typeface="+mn-cs"/>
                        </a:rPr>
                        <a:t>더보기</a:t>
                      </a:r>
                      <a:endParaRPr lang="ko-KR" altLang="en-US" sz="800" b="0" u="none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  <a:cs typeface="+mn-cs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521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defTabSz="1043056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대쉬보드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MAP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PORT-MIS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신고현황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ebdings"/>
                        </a:rPr>
                        <a:t>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61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민원신고처리내역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신고항목설정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알림메세지내역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알림설정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내정보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업체정보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구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회원정보변경</a:t>
                      </a:r>
                      <a:r>
                        <a:rPr lang="en-US" altLang="ko-KR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/>
                </a:tc>
              </a:tr>
              <a:tr h="1452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관심선박관리</a:t>
                      </a: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</a:tr>
              <a:tr h="22199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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baseline="0" dirty="0" err="1" smtClean="0">
                          <a:solidFill>
                            <a:schemeClr val="bg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나의메뉴관리</a:t>
                      </a: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1565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1" baseline="0" dirty="0" smtClean="0">
                        <a:solidFill>
                          <a:schemeClr val="bg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408" marR="91408" marT="45696" marB="45696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9" name="TextBox 32"/>
          <p:cNvSpPr txBox="1">
            <a:spLocks noChangeArrowheads="1"/>
          </p:cNvSpPr>
          <p:nvPr/>
        </p:nvSpPr>
        <p:spPr bwMode="auto">
          <a:xfrm>
            <a:off x="1030002" y="2649202"/>
            <a:ext cx="13144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ko-KR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PMI-R-2015</a:t>
            </a: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님</a:t>
            </a:r>
            <a: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800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안녕하세요</a:t>
            </a:r>
            <a:endParaRPr lang="en-US" altLang="ko-KR" sz="800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30" name="그룹 181"/>
          <p:cNvGrpSpPr>
            <a:grpSpLocks/>
          </p:cNvGrpSpPr>
          <p:nvPr/>
        </p:nvGrpSpPr>
        <p:grpSpPr bwMode="auto">
          <a:xfrm>
            <a:off x="744865" y="2516000"/>
            <a:ext cx="303212" cy="428625"/>
            <a:chOff x="2314582" y="1932161"/>
            <a:chExt cx="952500" cy="1343025"/>
          </a:xfrm>
        </p:grpSpPr>
        <p:sp>
          <p:nvSpPr>
            <p:cNvPr id="131" name="타원 130"/>
            <p:cNvSpPr/>
            <p:nvPr/>
          </p:nvSpPr>
          <p:spPr>
            <a:xfrm>
              <a:off x="2359463" y="2449474"/>
              <a:ext cx="693183" cy="69140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32" name="그림 18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4582" y="1932161"/>
              <a:ext cx="952500" cy="1343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3" name="그룹 132"/>
          <p:cNvGrpSpPr/>
          <p:nvPr/>
        </p:nvGrpSpPr>
        <p:grpSpPr>
          <a:xfrm>
            <a:off x="706598" y="3639759"/>
            <a:ext cx="1538959" cy="217695"/>
            <a:chOff x="8767919" y="3027841"/>
            <a:chExt cx="1538959" cy="217695"/>
          </a:xfrm>
        </p:grpSpPr>
        <p:grpSp>
          <p:nvGrpSpPr>
            <p:cNvPr id="134" name="그룹 133"/>
            <p:cNvGrpSpPr/>
            <p:nvPr/>
          </p:nvGrpSpPr>
          <p:grpSpPr>
            <a:xfrm>
              <a:off x="8767919" y="3027841"/>
              <a:ext cx="1000682" cy="216986"/>
              <a:chOff x="4642904" y="2509551"/>
              <a:chExt cx="1000682" cy="216986"/>
            </a:xfrm>
          </p:grpSpPr>
          <p:sp>
            <p:nvSpPr>
              <p:cNvPr id="136" name="TextBox 135"/>
              <p:cNvSpPr txBox="1">
                <a:spLocks noChangeArrowheads="1"/>
              </p:cNvSpPr>
              <p:nvPr/>
            </p:nvSpPr>
            <p:spPr bwMode="auto">
              <a:xfrm>
                <a:off x="4642904" y="2509551"/>
                <a:ext cx="599720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en-US" altLang="ko-KR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</a:t>
                </a: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대기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  <p:sp>
            <p:nvSpPr>
              <p:cNvPr id="137" name="TextBox 32"/>
              <p:cNvSpPr txBox="1">
                <a:spLocks noChangeArrowheads="1"/>
              </p:cNvSpPr>
              <p:nvPr/>
            </p:nvSpPr>
            <p:spPr bwMode="auto">
              <a:xfrm>
                <a:off x="5173595" y="2511093"/>
                <a:ext cx="469991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pPr eaLnBrk="1" hangingPunct="1">
                  <a:spcBef>
                    <a:spcPts val="600"/>
                  </a:spcBef>
                </a:pPr>
                <a:r>
                  <a:rPr lang="ko-KR" altLang="en-US" sz="800" dirty="0" smtClean="0">
                    <a:latin typeface="돋움" panose="020B0600000101010101" pitchFamily="50" charset="-127"/>
                    <a:ea typeface="돋움" panose="020B0600000101010101" pitchFamily="50" charset="-127"/>
                  </a:rPr>
                  <a:t> 처리</a:t>
                </a:r>
                <a:endParaRPr lang="en-US" altLang="ko-KR" sz="800" dirty="0" smtClean="0">
                  <a:latin typeface="돋움" panose="020B0600000101010101" pitchFamily="50" charset="-127"/>
                  <a:ea typeface="돋움" panose="020B0600000101010101" pitchFamily="50" charset="-127"/>
                </a:endParaRPr>
              </a:p>
            </p:txBody>
          </p:sp>
        </p:grpSp>
        <p:sp>
          <p:nvSpPr>
            <p:cNvPr id="135" name="TextBox 32"/>
            <p:cNvSpPr txBox="1">
              <a:spLocks noChangeArrowheads="1"/>
            </p:cNvSpPr>
            <p:nvPr/>
          </p:nvSpPr>
          <p:spPr bwMode="auto">
            <a:xfrm>
              <a:off x="9836887" y="3030092"/>
              <a:ext cx="46999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>
                <a:spcBef>
                  <a:spcPts val="600"/>
                </a:spcBef>
              </a:pPr>
              <a:r>
                <a:rPr lang="ko-KR" altLang="en-US" sz="800" dirty="0" smtClean="0">
                  <a:latin typeface="돋움" panose="020B0600000101010101" pitchFamily="50" charset="-127"/>
                  <a:ea typeface="돋움" panose="020B0600000101010101" pitchFamily="50" charset="-127"/>
                </a:rPr>
                <a:t> 알</a:t>
              </a:r>
              <a:r>
                <a:rPr lang="ko-KR" altLang="en-US" sz="800" dirty="0">
                  <a:latin typeface="돋움" panose="020B0600000101010101" pitchFamily="50" charset="-127"/>
                  <a:ea typeface="돋움" panose="020B0600000101010101" pitchFamily="50" charset="-127"/>
                </a:rPr>
                <a:t>림</a:t>
              </a:r>
              <a:endPara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endParaRPr>
            </a:p>
          </p:txBody>
        </p:sp>
      </p:grpSp>
      <p:grpSp>
        <p:nvGrpSpPr>
          <p:cNvPr id="138" name="그룹 137"/>
          <p:cNvGrpSpPr/>
          <p:nvPr/>
        </p:nvGrpSpPr>
        <p:grpSpPr>
          <a:xfrm>
            <a:off x="744865" y="3831424"/>
            <a:ext cx="469701" cy="400666"/>
            <a:chOff x="8985367" y="3542700"/>
            <a:chExt cx="469701" cy="400666"/>
          </a:xfrm>
        </p:grpSpPr>
        <p:sp>
          <p:nvSpPr>
            <p:cNvPr id="139" name="타원 138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0" name="타원 139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1" name="그룹 140"/>
          <p:cNvGrpSpPr/>
          <p:nvPr/>
        </p:nvGrpSpPr>
        <p:grpSpPr>
          <a:xfrm>
            <a:off x="1283721" y="3827569"/>
            <a:ext cx="469701" cy="400666"/>
            <a:chOff x="8985367" y="3542700"/>
            <a:chExt cx="469701" cy="400666"/>
          </a:xfrm>
        </p:grpSpPr>
        <p:sp>
          <p:nvSpPr>
            <p:cNvPr id="142" name="타원 141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43" name="타원 142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149" name="그룹 148"/>
          <p:cNvGrpSpPr/>
          <p:nvPr/>
        </p:nvGrpSpPr>
        <p:grpSpPr>
          <a:xfrm>
            <a:off x="1813150" y="3837891"/>
            <a:ext cx="469701" cy="400666"/>
            <a:chOff x="8985367" y="3542700"/>
            <a:chExt cx="469701" cy="400666"/>
          </a:xfrm>
        </p:grpSpPr>
        <p:sp>
          <p:nvSpPr>
            <p:cNvPr id="151" name="타원 150"/>
            <p:cNvSpPr/>
            <p:nvPr/>
          </p:nvSpPr>
          <p:spPr>
            <a:xfrm>
              <a:off x="8985367" y="3549167"/>
              <a:ext cx="412627" cy="394199"/>
            </a:xfrm>
            <a:prstGeom prst="ellipse">
              <a:avLst/>
            </a:prstGeom>
            <a:pattFill prst="ltUpDiag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400" b="1" dirty="0" smtClean="0">
                  <a:solidFill>
                    <a:schemeClr val="tx1"/>
                  </a:solidFill>
                  <a:latin typeface="Trebuchet MS" panose="020B0603020202020204" pitchFamily="34" charset="0"/>
                  <a:ea typeface="맑은 고딕" panose="020B0503020000020004" pitchFamily="50" charset="-127"/>
                  <a:cs typeface="Tahoma" panose="020B0604030504040204" pitchFamily="34" charset="0"/>
                </a:rPr>
                <a:t>0</a:t>
              </a:r>
              <a:endParaRPr lang="en-US" altLang="ko-KR" sz="1400" b="1" dirty="0">
                <a:solidFill>
                  <a:schemeClr val="tx1"/>
                </a:solidFill>
                <a:latin typeface="Trebuchet MS" panose="020B0603020202020204" pitchFamily="34" charset="0"/>
                <a:ea typeface="맑은 고딕" panose="020B0503020000020004" pitchFamily="50" charset="-127"/>
                <a:cs typeface="Tahoma" panose="020B0604030504040204" pitchFamily="34" charset="0"/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9288579" y="3542700"/>
              <a:ext cx="166489" cy="165562"/>
            </a:xfrm>
            <a:prstGeom prst="ellipse">
              <a:avLst/>
            </a:prstGeom>
            <a:solidFill>
              <a:srgbClr val="F946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700" dirty="0" smtClean="0">
                  <a:latin typeface="Trebuchet MS" panose="020B0603020202020204" pitchFamily="34" charset="0"/>
                  <a:ea typeface="나눔고딕 ExtraBold" panose="020D0904000000000000" pitchFamily="50" charset="-127"/>
                </a:rPr>
                <a:t>N</a:t>
              </a:r>
              <a:endParaRPr kumimoji="0" lang="ko-KR" altLang="en-US" sz="500" dirty="0">
                <a:latin typeface="Trebuchet MS" panose="020B0603020202020204" pitchFamily="34" charset="0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156" name="TextBox 219"/>
          <p:cNvSpPr txBox="1">
            <a:spLocks noChangeArrowheads="1"/>
          </p:cNvSpPr>
          <p:nvPr/>
        </p:nvSpPr>
        <p:spPr bwMode="auto">
          <a:xfrm>
            <a:off x="2772673" y="2429781"/>
            <a:ext cx="191839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 b="1" dirty="0" smtClean="0">
                <a:latin typeface="돋움" pitchFamily="50" charset="-127"/>
                <a:ea typeface="돋움" pitchFamily="50" charset="-127"/>
              </a:rPr>
              <a:t>업체정보</a:t>
            </a:r>
            <a:r>
              <a:rPr lang="en-US" altLang="ko-KR" sz="900" b="1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900" b="1" dirty="0" smtClean="0">
                <a:latin typeface="돋움" pitchFamily="50" charset="-127"/>
                <a:ea typeface="돋움" pitchFamily="50" charset="-127"/>
              </a:rPr>
              <a:t>항만운송사업자</a:t>
            </a:r>
            <a:r>
              <a:rPr lang="en-US" altLang="ko-KR" sz="900" b="1" dirty="0" smtClean="0">
                <a:latin typeface="돋움" pitchFamily="50" charset="-127"/>
                <a:ea typeface="돋움" pitchFamily="50" charset="-127"/>
              </a:rPr>
              <a:t>)</a:t>
            </a:r>
            <a:endParaRPr lang="ko-KR" altLang="en-US" sz="9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62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380" y="2396866"/>
            <a:ext cx="308571" cy="29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836" y="2453333"/>
            <a:ext cx="42862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latin typeface="돋움" pitchFamily="50" charset="-127"/>
                <a:ea typeface="돋움" pitchFamily="50" charset="-127"/>
              </a:rPr>
              <a:t>상단메뉴</a:t>
            </a: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sp>
        <p:nvSpPr>
          <p:cNvPr id="120" name="TextBox 32"/>
          <p:cNvSpPr txBox="1">
            <a:spLocks noChangeArrowheads="1"/>
          </p:cNvSpPr>
          <p:nvPr/>
        </p:nvSpPr>
        <p:spPr bwMode="auto">
          <a:xfrm>
            <a:off x="1071322" y="3000943"/>
            <a:ext cx="13051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ko-KR" altLang="en-US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정보변경 </a:t>
            </a:r>
            <a:r>
              <a:rPr lang="en-US" altLang="ko-KR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| </a:t>
            </a:r>
            <a:r>
              <a:rPr lang="ko-KR" altLang="en-US" sz="800" dirty="0" smtClean="0">
                <a:latin typeface="돋움" panose="020B0600000101010101" pitchFamily="50" charset="-127"/>
                <a:ea typeface="돋움" panose="020B0600000101010101" pitchFamily="50" charset="-127"/>
              </a:rPr>
              <a:t>관심선박</a:t>
            </a:r>
            <a:endParaRPr lang="en-US" altLang="ko-KR" sz="8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191" name="직선 연결선 190"/>
          <p:cNvCxnSpPr/>
          <p:nvPr/>
        </p:nvCxnSpPr>
        <p:spPr>
          <a:xfrm>
            <a:off x="2520915" y="2734876"/>
            <a:ext cx="77943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tangle 109"/>
          <p:cNvSpPr>
            <a:spLocks noChangeArrowheads="1"/>
          </p:cNvSpPr>
          <p:nvPr/>
        </p:nvSpPr>
        <p:spPr bwMode="auto">
          <a:xfrm>
            <a:off x="9885927" y="2832963"/>
            <a:ext cx="452779" cy="247866"/>
          </a:xfrm>
          <a:prstGeom prst="rect">
            <a:avLst/>
          </a:prstGeom>
          <a:solidFill>
            <a:srgbClr val="00A1FA"/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kern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저</a:t>
            </a:r>
            <a:r>
              <a:rPr kumimoji="0" lang="ko-KR" altLang="en-US" sz="800" b="1" ker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장</a:t>
            </a:r>
            <a:endParaRPr kumimoji="0" lang="ko-KR" altLang="en-US" sz="8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93" name="표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434736"/>
              </p:ext>
            </p:extLst>
          </p:nvPr>
        </p:nvGraphicFramePr>
        <p:xfrm>
          <a:off x="2536932" y="3000943"/>
          <a:ext cx="7706312" cy="3694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309"/>
                <a:gridCol w="6374003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기본정보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*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 담당자 여부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 업체 담당자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내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외국인 구분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국내  ○ 국외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국적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‘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국외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’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경우 활성화</a:t>
                      </a:r>
                      <a:endParaRPr lang="en-US" altLang="ko-KR" sz="800" b="0" dirty="0" smtClean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등록번호</a:t>
                      </a:r>
                      <a:endParaRPr lang="en-US" altLang="ko-KR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명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명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사업자 주민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법인</a:t>
                      </a:r>
                      <a:r>
                        <a:rPr lang="en-US" altLang="ko-KR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 </a:t>
                      </a:r>
                      <a:r>
                        <a:rPr lang="ko-KR" altLang="en-US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등록번호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상호명 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상호명 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부서명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주소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전화번호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94" name="그룹 93"/>
          <p:cNvGrpSpPr/>
          <p:nvPr/>
        </p:nvGrpSpPr>
        <p:grpSpPr>
          <a:xfrm>
            <a:off x="3945877" y="3923798"/>
            <a:ext cx="1150252" cy="185737"/>
            <a:chOff x="2552396" y="1963185"/>
            <a:chExt cx="1468026" cy="185737"/>
          </a:xfrm>
        </p:grpSpPr>
        <p:sp>
          <p:nvSpPr>
            <p:cNvPr id="95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96" name="그룹 95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97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98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99" name="Rectangle 118"/>
          <p:cNvSpPr>
            <a:spLocks noChangeArrowheads="1"/>
          </p:cNvSpPr>
          <p:nvPr/>
        </p:nvSpPr>
        <p:spPr bwMode="auto">
          <a:xfrm>
            <a:off x="3945878" y="4194978"/>
            <a:ext cx="1423017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0" name="AutoShape 56"/>
          <p:cNvSpPr>
            <a:spLocks noChangeArrowheads="1"/>
          </p:cNvSpPr>
          <p:nvPr/>
        </p:nvSpPr>
        <p:spPr bwMode="auto">
          <a:xfrm>
            <a:off x="5485103" y="4210398"/>
            <a:ext cx="751938" cy="167363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사업자검증</a:t>
            </a:r>
            <a:endParaRPr lang="ko-KR" altLang="en-US" sz="8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Rectangle 118"/>
          <p:cNvSpPr>
            <a:spLocks noChangeArrowheads="1"/>
          </p:cNvSpPr>
          <p:nvPr/>
        </p:nvSpPr>
        <p:spPr bwMode="auto">
          <a:xfrm>
            <a:off x="3945878" y="4471287"/>
            <a:ext cx="1423017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4" name="Rectangle 118"/>
          <p:cNvSpPr>
            <a:spLocks noChangeArrowheads="1"/>
          </p:cNvSpPr>
          <p:nvPr/>
        </p:nvSpPr>
        <p:spPr bwMode="auto">
          <a:xfrm>
            <a:off x="3945877" y="5075926"/>
            <a:ext cx="1423017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5" name="Rectangle 118"/>
          <p:cNvSpPr>
            <a:spLocks noChangeArrowheads="1"/>
          </p:cNvSpPr>
          <p:nvPr/>
        </p:nvSpPr>
        <p:spPr bwMode="auto">
          <a:xfrm>
            <a:off x="3945878" y="5399127"/>
            <a:ext cx="1423017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6" name="Rectangle 118"/>
          <p:cNvSpPr>
            <a:spLocks noChangeArrowheads="1"/>
          </p:cNvSpPr>
          <p:nvPr/>
        </p:nvSpPr>
        <p:spPr bwMode="auto">
          <a:xfrm>
            <a:off x="3945876" y="5668109"/>
            <a:ext cx="1423017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08" name="Rectangle 118"/>
          <p:cNvSpPr>
            <a:spLocks noChangeArrowheads="1"/>
          </p:cNvSpPr>
          <p:nvPr/>
        </p:nvSpPr>
        <p:spPr bwMode="auto">
          <a:xfrm>
            <a:off x="3945878" y="6496132"/>
            <a:ext cx="1423017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1" name="Rectangle 118"/>
          <p:cNvSpPr>
            <a:spLocks noChangeArrowheads="1"/>
          </p:cNvSpPr>
          <p:nvPr/>
        </p:nvSpPr>
        <p:spPr bwMode="auto">
          <a:xfrm>
            <a:off x="3945878" y="5933953"/>
            <a:ext cx="1423017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84" name="Rectangle 118"/>
          <p:cNvSpPr>
            <a:spLocks noChangeArrowheads="1"/>
          </p:cNvSpPr>
          <p:nvPr/>
        </p:nvSpPr>
        <p:spPr bwMode="auto">
          <a:xfrm>
            <a:off x="3945878" y="4735873"/>
            <a:ext cx="1423017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185" name="그룹 184"/>
          <p:cNvGrpSpPr/>
          <p:nvPr/>
        </p:nvGrpSpPr>
        <p:grpSpPr>
          <a:xfrm>
            <a:off x="3946299" y="6214669"/>
            <a:ext cx="1150252" cy="185737"/>
            <a:chOff x="2552396" y="1963185"/>
            <a:chExt cx="1468026" cy="185737"/>
          </a:xfrm>
        </p:grpSpPr>
        <p:sp>
          <p:nvSpPr>
            <p:cNvPr id="186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187" name="그룹 186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188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189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90" name="Rectangle 118"/>
          <p:cNvSpPr>
            <a:spLocks noChangeArrowheads="1"/>
          </p:cNvSpPr>
          <p:nvPr/>
        </p:nvSpPr>
        <p:spPr bwMode="auto">
          <a:xfrm>
            <a:off x="5239426" y="6214661"/>
            <a:ext cx="1423017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92" name="Rectangle 118"/>
          <p:cNvSpPr>
            <a:spLocks noChangeArrowheads="1"/>
          </p:cNvSpPr>
          <p:nvPr/>
        </p:nvSpPr>
        <p:spPr bwMode="auto">
          <a:xfrm>
            <a:off x="6778010" y="6214661"/>
            <a:ext cx="1423017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94" name="아래쪽 화살표 193"/>
          <p:cNvSpPr/>
          <p:nvPr/>
        </p:nvSpPr>
        <p:spPr>
          <a:xfrm>
            <a:off x="9267610" y="5679313"/>
            <a:ext cx="1201890" cy="1270803"/>
          </a:xfrm>
          <a:prstGeom prst="downArrow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계속</a:t>
            </a:r>
            <a:endParaRPr lang="ko-KR" altLang="en-US" sz="2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95" name="타원 194"/>
          <p:cNvSpPr/>
          <p:nvPr/>
        </p:nvSpPr>
        <p:spPr>
          <a:xfrm>
            <a:off x="7345363" y="2037014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내정보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없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음</a:t>
            </a:r>
            <a:endParaRPr kumimoji="0" lang="en-US" altLang="ko-KR" sz="16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220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413669" y="3579813"/>
            <a:ext cx="78660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>
                <a:latin typeface="-웹윤고딕140" pitchFamily="18" charset="-127"/>
                <a:ea typeface="-웹윤고딕140" pitchFamily="18" charset="-127"/>
              </a:rPr>
              <a:t>PC</a:t>
            </a:r>
            <a:r>
              <a:rPr kumimoji="0" lang="ko-KR" altLang="en-US" sz="4000" spc="-96" dirty="0">
                <a:latin typeface="-웹윤고딕140" pitchFamily="18" charset="-127"/>
                <a:ea typeface="-웹윤고딕140" pitchFamily="18" charset="-127"/>
              </a:rPr>
              <a:t>메인</a:t>
            </a:r>
            <a:r>
              <a:rPr kumimoji="0" lang="en-US" altLang="ko-KR" sz="4000" spc="-96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ko-KR" altLang="en-US" sz="4000" spc="-96" dirty="0">
                <a:latin typeface="-웹윤고딕140" pitchFamily="18" charset="-127"/>
                <a:ea typeface="-웹윤고딕140" pitchFamily="18" charset="-127"/>
              </a:rPr>
              <a:t>민원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)-</a:t>
            </a:r>
            <a:r>
              <a:rPr kumimoji="0" lang="en-US" altLang="ko-KR" sz="4000" spc="-96" dirty="0">
                <a:latin typeface="-웹윤고딕140" pitchFamily="18" charset="-127"/>
                <a:ea typeface="-웹윤고딕140" pitchFamily="18" charset="-127"/>
              </a:rPr>
              <a:t>UI-PM-MT-001-01</a:t>
            </a: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8" name="모서리가 둥근 직사각형 7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0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6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>
                <a:latin typeface="-웹윤고딕140" pitchFamily="18" charset="-127"/>
                <a:ea typeface="-웹윤고딕140" pitchFamily="18" charset="-127"/>
              </a:rPr>
              <a:t>업체정보</a:t>
            </a:r>
            <a:r>
              <a:rPr kumimoji="0" lang="en-US" altLang="ko-KR" sz="2400" spc="-96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UI-PM-MT-004-01_2)-2/3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이전화면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548591"/>
              </p:ext>
            </p:extLst>
          </p:nvPr>
        </p:nvGraphicFramePr>
        <p:xfrm>
          <a:off x="2158332" y="1882513"/>
          <a:ext cx="8156920" cy="5290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1792"/>
                <a:gridCol w="2943800"/>
                <a:gridCol w="1500174"/>
                <a:gridCol w="2261154"/>
              </a:tblGrid>
              <a:tr h="324368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항만운송사업자 신고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신고유형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신규  ○ 변경  ○ 상속   ○ 양수   ○ 합병   ○ 인수   ○ 휴업   ○ 폐업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업체코드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‘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신규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’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를 제외한 경우 항목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+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중복체크 버튼 활성화</a:t>
                      </a:r>
                      <a:endParaRPr lang="ko-KR" altLang="en-US" sz="800" b="0" dirty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사업종류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‘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항만하역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항만용역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물품공급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선박급유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err="1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컨테이너수리업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err="1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검수업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err="1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검량감정업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’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이 있음</a:t>
                      </a:r>
                      <a:endParaRPr lang="ko-KR" altLang="en-US" sz="800" b="0" dirty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면허</a:t>
                      </a:r>
                      <a:r>
                        <a:rPr lang="en-US" altLang="ko-KR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등록</a:t>
                      </a:r>
                      <a:r>
                        <a:rPr lang="en-US" altLang="ko-KR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관할 청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사업항만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업체구분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‘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주식회사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합명회사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합자회사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유한회사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조합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en-US" altLang="ko-KR" sz="800" b="0" baseline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baseline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개인</a:t>
                      </a: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’ </a:t>
                      </a:r>
                      <a:r>
                        <a:rPr lang="ko-KR" altLang="en-US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이 있음</a:t>
                      </a: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업체명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한글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업체명 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영문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소재지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전화번호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자본금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설립일자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사업개시예정일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일반한정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일반  ○ 한정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한정내역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비고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신청사유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신고일자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신고인 성명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신고인 휴대전화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dirty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* 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신고인 이메일</a:t>
                      </a:r>
                      <a:endParaRPr lang="ko-KR" altLang="en-US" sz="800" b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" name="Rectangle 118"/>
          <p:cNvSpPr>
            <a:spLocks noChangeArrowheads="1"/>
          </p:cNvSpPr>
          <p:nvPr/>
        </p:nvSpPr>
        <p:spPr bwMode="auto">
          <a:xfrm>
            <a:off x="3682444" y="3079939"/>
            <a:ext cx="117239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4" name="Rectangle 118"/>
          <p:cNvSpPr>
            <a:spLocks noChangeArrowheads="1"/>
          </p:cNvSpPr>
          <p:nvPr/>
        </p:nvSpPr>
        <p:spPr bwMode="auto">
          <a:xfrm>
            <a:off x="3682443" y="2539771"/>
            <a:ext cx="1421356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" name="Rectangle 118"/>
          <p:cNvSpPr>
            <a:spLocks noChangeArrowheads="1"/>
          </p:cNvSpPr>
          <p:nvPr/>
        </p:nvSpPr>
        <p:spPr bwMode="auto">
          <a:xfrm>
            <a:off x="3682442" y="3903820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" name="Rectangle 118"/>
          <p:cNvSpPr>
            <a:spLocks noChangeArrowheads="1"/>
          </p:cNvSpPr>
          <p:nvPr/>
        </p:nvSpPr>
        <p:spPr bwMode="auto">
          <a:xfrm>
            <a:off x="8291710" y="3903819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7" name="Rectangle 118"/>
          <p:cNvSpPr>
            <a:spLocks noChangeArrowheads="1"/>
          </p:cNvSpPr>
          <p:nvPr/>
        </p:nvSpPr>
        <p:spPr bwMode="auto">
          <a:xfrm>
            <a:off x="3682443" y="2796506"/>
            <a:ext cx="117239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3682443" y="4181746"/>
            <a:ext cx="1148910" cy="185737"/>
            <a:chOff x="2552396" y="1963185"/>
            <a:chExt cx="1468026" cy="185737"/>
          </a:xfrm>
        </p:grpSpPr>
        <p:sp>
          <p:nvSpPr>
            <p:cNvPr id="29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31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4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5" name="Rectangle 118"/>
          <p:cNvSpPr>
            <a:spLocks noChangeArrowheads="1"/>
          </p:cNvSpPr>
          <p:nvPr/>
        </p:nvSpPr>
        <p:spPr bwMode="auto">
          <a:xfrm>
            <a:off x="4975571" y="4181738"/>
            <a:ext cx="1421356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6" name="Rectangle 118"/>
          <p:cNvSpPr>
            <a:spLocks noChangeArrowheads="1"/>
          </p:cNvSpPr>
          <p:nvPr/>
        </p:nvSpPr>
        <p:spPr bwMode="auto">
          <a:xfrm>
            <a:off x="6528668" y="4181738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7" name="Rectangle 118"/>
          <p:cNvSpPr>
            <a:spLocks noChangeArrowheads="1"/>
          </p:cNvSpPr>
          <p:nvPr/>
        </p:nvSpPr>
        <p:spPr bwMode="auto">
          <a:xfrm>
            <a:off x="3682443" y="4442221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8" name="Rectangle 118"/>
          <p:cNvSpPr>
            <a:spLocks noChangeArrowheads="1"/>
          </p:cNvSpPr>
          <p:nvPr/>
        </p:nvSpPr>
        <p:spPr bwMode="auto">
          <a:xfrm>
            <a:off x="3682441" y="4712532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9" name="AutoShape 56"/>
          <p:cNvSpPr>
            <a:spLocks noChangeArrowheads="1"/>
          </p:cNvSpPr>
          <p:nvPr/>
        </p:nvSpPr>
        <p:spPr bwMode="auto">
          <a:xfrm>
            <a:off x="9307140" y="1995141"/>
            <a:ext cx="900104" cy="146912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업체 추가</a:t>
            </a:r>
            <a:endParaRPr lang="ko-KR" altLang="en-US" sz="8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AutoShape 56"/>
          <p:cNvSpPr>
            <a:spLocks noChangeArrowheads="1"/>
          </p:cNvSpPr>
          <p:nvPr/>
        </p:nvSpPr>
        <p:spPr bwMode="auto">
          <a:xfrm>
            <a:off x="5246619" y="2560708"/>
            <a:ext cx="900104" cy="146912"/>
          </a:xfrm>
          <a:prstGeom prst="roundRect">
            <a:avLst>
              <a:gd name="adj" fmla="val 16667"/>
            </a:avLst>
          </a:prstGeom>
          <a:solidFill>
            <a:srgbClr val="EAEAEA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000" kern="1200">
                <a:solidFill>
                  <a:schemeClr val="tx1"/>
                </a:solidFill>
                <a:latin typeface="Arial" charset="0"/>
                <a:ea typeface="굴림" pitchFamily="50" charset="-127"/>
                <a:cs typeface="+mn-cs"/>
              </a:defRPr>
            </a:lvl9pPr>
          </a:lstStyle>
          <a:p>
            <a:pPr algn="ctr"/>
            <a:r>
              <a:rPr lang="ko-KR" altLang="en-US" sz="8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중복체크</a:t>
            </a:r>
            <a:endParaRPr lang="ko-KR" altLang="en-US" sz="800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1" name="Rectangle 118"/>
          <p:cNvSpPr>
            <a:spLocks noChangeArrowheads="1"/>
          </p:cNvSpPr>
          <p:nvPr/>
        </p:nvSpPr>
        <p:spPr bwMode="auto">
          <a:xfrm>
            <a:off x="3682444" y="3353830"/>
            <a:ext cx="117239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5" name="Rectangle 118"/>
          <p:cNvSpPr>
            <a:spLocks noChangeArrowheads="1"/>
          </p:cNvSpPr>
          <p:nvPr/>
        </p:nvSpPr>
        <p:spPr bwMode="auto">
          <a:xfrm>
            <a:off x="3682444" y="3624038"/>
            <a:ext cx="1172390" cy="18989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                </a:t>
            </a:r>
            <a:r>
              <a:rPr kumimoji="0" lang="ko-KR" altLang="en-US" sz="700" kern="0" dirty="0" smtClean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       </a:t>
            </a:r>
            <a:r>
              <a:rPr kumimoji="0" lang="en-US" altLang="ko-KR" sz="700" kern="0" dirty="0">
                <a:solidFill>
                  <a:sysClr val="windowText" lastClr="000000"/>
                </a:solidFill>
                <a:latin typeface="돋움" panose="020B0600000101010101" pitchFamily="50" charset="-127"/>
                <a:ea typeface="돋움" panose="020B0600000101010101" pitchFamily="50" charset="-127"/>
                <a:sym typeface="Webdings"/>
              </a:rPr>
              <a:t></a:t>
            </a:r>
            <a:endParaRPr kumimoji="0" lang="en-US" altLang="ko-KR" sz="7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6" name="Rectangle 118"/>
          <p:cNvSpPr>
            <a:spLocks noChangeArrowheads="1"/>
          </p:cNvSpPr>
          <p:nvPr/>
        </p:nvSpPr>
        <p:spPr bwMode="auto">
          <a:xfrm>
            <a:off x="3682440" y="4982772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7" name="Rectangle 118"/>
          <p:cNvSpPr>
            <a:spLocks noChangeArrowheads="1"/>
          </p:cNvSpPr>
          <p:nvPr/>
        </p:nvSpPr>
        <p:spPr bwMode="auto">
          <a:xfrm>
            <a:off x="3682443" y="5261847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8" name="Rectangle 118"/>
          <p:cNvSpPr>
            <a:spLocks noChangeArrowheads="1"/>
          </p:cNvSpPr>
          <p:nvPr/>
        </p:nvSpPr>
        <p:spPr bwMode="auto">
          <a:xfrm>
            <a:off x="3682437" y="5823043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9" name="Rectangle 118"/>
          <p:cNvSpPr>
            <a:spLocks noChangeArrowheads="1"/>
          </p:cNvSpPr>
          <p:nvPr/>
        </p:nvSpPr>
        <p:spPr bwMode="auto">
          <a:xfrm>
            <a:off x="3682436" y="6107464"/>
            <a:ext cx="337501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0" name="Rectangle 118"/>
          <p:cNvSpPr>
            <a:spLocks noChangeArrowheads="1"/>
          </p:cNvSpPr>
          <p:nvPr/>
        </p:nvSpPr>
        <p:spPr bwMode="auto">
          <a:xfrm>
            <a:off x="3682437" y="6376171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1" name="Rectangle 118"/>
          <p:cNvSpPr>
            <a:spLocks noChangeArrowheads="1"/>
          </p:cNvSpPr>
          <p:nvPr/>
        </p:nvSpPr>
        <p:spPr bwMode="auto">
          <a:xfrm>
            <a:off x="3682437" y="6646493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2" name="Rectangle 118"/>
          <p:cNvSpPr>
            <a:spLocks noChangeArrowheads="1"/>
          </p:cNvSpPr>
          <p:nvPr/>
        </p:nvSpPr>
        <p:spPr bwMode="auto">
          <a:xfrm>
            <a:off x="3682437" y="6936909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3" name="Rectangle 118"/>
          <p:cNvSpPr>
            <a:spLocks noChangeArrowheads="1"/>
          </p:cNvSpPr>
          <p:nvPr/>
        </p:nvSpPr>
        <p:spPr bwMode="auto">
          <a:xfrm>
            <a:off x="8128971" y="6936909"/>
            <a:ext cx="1421356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4" name="아래쪽 화살표 63"/>
          <p:cNvSpPr/>
          <p:nvPr/>
        </p:nvSpPr>
        <p:spPr>
          <a:xfrm>
            <a:off x="9267610" y="5679313"/>
            <a:ext cx="1201890" cy="1270803"/>
          </a:xfrm>
          <a:prstGeom prst="downArrow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계속</a:t>
            </a:r>
            <a:endParaRPr lang="ko-KR" altLang="en-US" sz="2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162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직사각형 33"/>
          <p:cNvSpPr/>
          <p:nvPr/>
        </p:nvSpPr>
        <p:spPr>
          <a:xfrm>
            <a:off x="566738" y="1427198"/>
            <a:ext cx="8248650" cy="518160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91" name="TextBox 90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spc="-96" dirty="0">
                <a:latin typeface="-웹윤고딕140" pitchFamily="18" charset="-127"/>
                <a:ea typeface="-웹윤고딕140" pitchFamily="18" charset="-127"/>
              </a:rPr>
              <a:t>업체정보</a:t>
            </a:r>
            <a:r>
              <a:rPr kumimoji="0" lang="en-US" altLang="ko-KR" sz="2400" spc="-96" dirty="0">
                <a:latin typeface="-웹윤고딕140" pitchFamily="18" charset="-127"/>
                <a:ea typeface="-웹윤고딕140" pitchFamily="18" charset="-127"/>
              </a:rPr>
              <a:t> </a:t>
            </a:r>
            <a:r>
              <a:rPr kumimoji="0" lang="en-US" altLang="ko-KR" sz="24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kumimoji="0"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UI-PM-MT-004-01_2)-2/3</a:t>
            </a:r>
            <a:endParaRPr kumimoji="0"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118" name="직사각형 117"/>
          <p:cNvSpPr/>
          <p:nvPr/>
        </p:nvSpPr>
        <p:spPr bwMode="auto">
          <a:xfrm>
            <a:off x="585787" y="1412910"/>
            <a:ext cx="9869487" cy="315913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latin typeface="돋움" pitchFamily="50" charset="-127"/>
                <a:ea typeface="돋움" pitchFamily="50" charset="-127"/>
              </a:rPr>
              <a:t>이전화면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587375" y="1424022"/>
            <a:ext cx="9867900" cy="5891178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/>
              <a:t>\</a:t>
            </a:r>
            <a:endParaRPr kumimoji="0" lang="ko-KR" altLang="en-US" dirty="0"/>
          </a:p>
        </p:txBody>
      </p:sp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6265029"/>
              </p:ext>
            </p:extLst>
          </p:nvPr>
        </p:nvGraphicFramePr>
        <p:xfrm>
          <a:off x="2106340" y="1620391"/>
          <a:ext cx="8148874" cy="1330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079"/>
                <a:gridCol w="7024795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항만하역</a:t>
                      </a:r>
                      <a:r>
                        <a:rPr lang="en-US" altLang="ko-KR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항만용역 추가사항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항만하역종사자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일반근무자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항만하역종사자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장비기사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항만하역종사자</a:t>
                      </a:r>
                      <a:endParaRPr lang="en-US" altLang="ko-KR" sz="800" b="0" dirty="0" smtClean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현장근무자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" name="Rectangle 118"/>
          <p:cNvSpPr>
            <a:spLocks noChangeArrowheads="1"/>
          </p:cNvSpPr>
          <p:nvPr/>
        </p:nvSpPr>
        <p:spPr bwMode="auto">
          <a:xfrm>
            <a:off x="3319099" y="2020638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5" name="Rectangle 118"/>
          <p:cNvSpPr>
            <a:spLocks noChangeArrowheads="1"/>
          </p:cNvSpPr>
          <p:nvPr/>
        </p:nvSpPr>
        <p:spPr bwMode="auto">
          <a:xfrm>
            <a:off x="3319093" y="2361828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26" name="Rectangle 118"/>
          <p:cNvSpPr>
            <a:spLocks noChangeArrowheads="1"/>
          </p:cNvSpPr>
          <p:nvPr/>
        </p:nvSpPr>
        <p:spPr bwMode="auto">
          <a:xfrm>
            <a:off x="3319099" y="2659014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821469"/>
              </p:ext>
            </p:extLst>
          </p:nvPr>
        </p:nvGraphicFramePr>
        <p:xfrm>
          <a:off x="2106340" y="2999282"/>
          <a:ext cx="8148874" cy="600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079"/>
                <a:gridCol w="7024795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항만용역 추가사항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항만용역업 구분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 통선   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경비줄잡이 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선박청소 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급수 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폐기물수집</a:t>
                      </a:r>
                      <a:r>
                        <a:rPr lang="en-US" altLang="ko-KR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운반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화물고정 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오물제거 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소독   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□</a:t>
                      </a:r>
                      <a:r>
                        <a:rPr lang="ko-KR" altLang="en-US" sz="800" baseline="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칠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53135"/>
              </p:ext>
            </p:extLst>
          </p:nvPr>
        </p:nvGraphicFramePr>
        <p:xfrm>
          <a:off x="2106340" y="3695915"/>
          <a:ext cx="8103298" cy="876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079"/>
                <a:gridCol w="6979219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검량 감정업 추가사항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검량업 등록일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ko-KR" altLang="en-US" sz="800" b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감정업 등록일</a:t>
                      </a:r>
                      <a:endParaRPr lang="ko-KR" altLang="en-US" sz="800" b="0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1" name="Rectangle 118"/>
          <p:cNvSpPr>
            <a:spLocks noChangeArrowheads="1"/>
          </p:cNvSpPr>
          <p:nvPr/>
        </p:nvSpPr>
        <p:spPr bwMode="auto">
          <a:xfrm>
            <a:off x="3319099" y="4055955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4" name="Rectangle 118"/>
          <p:cNvSpPr>
            <a:spLocks noChangeArrowheads="1"/>
          </p:cNvSpPr>
          <p:nvPr/>
        </p:nvSpPr>
        <p:spPr bwMode="auto">
          <a:xfrm>
            <a:off x="3319099" y="4340418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261782"/>
              </p:ext>
            </p:extLst>
          </p:nvPr>
        </p:nvGraphicFramePr>
        <p:xfrm>
          <a:off x="2106340" y="4616957"/>
          <a:ext cx="8112902" cy="2807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1951"/>
                <a:gridCol w="6960951"/>
              </a:tblGrid>
              <a:tr h="324368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■ </a:t>
                      </a:r>
                      <a:r>
                        <a:rPr lang="ko-KR" altLang="en-US" sz="8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추가 입력 항목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en-US" altLang="ko-KR" sz="800" b="0" smtClean="0">
                          <a:solidFill>
                            <a:srgbClr val="FF0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 </a:t>
                      </a:r>
                      <a:r>
                        <a:rPr lang="ko-KR" altLang="en-US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대상등록번호</a:t>
                      </a:r>
                      <a:r>
                        <a:rPr lang="en-US" altLang="ko-KR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1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대상등록번호</a:t>
                      </a:r>
                      <a:r>
                        <a:rPr lang="en-US" altLang="ko-KR" sz="800" b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2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사업내역의 승계</a:t>
                      </a: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dirty="0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◎ 승계  ○ </a:t>
                      </a:r>
                      <a:r>
                        <a:rPr lang="ko-KR" altLang="en-US" sz="800" b="0" dirty="0" err="1" smtClean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미승계</a:t>
                      </a:r>
                      <a:endParaRPr lang="en-US" altLang="ko-KR" sz="800" b="0" dirty="0" smtClean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indent="0" algn="r" latinLnBrk="1">
                        <a:buFont typeface="Arial" charset="0"/>
                        <a:buNone/>
                      </a:pP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양</a:t>
                      </a:r>
                      <a:r>
                        <a:rPr lang="en-US" altLang="ko-KR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/</a:t>
                      </a:r>
                      <a:r>
                        <a:rPr lang="ko-KR" altLang="en-US" sz="8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인수 가격</a:t>
                      </a:r>
                      <a:endParaRPr lang="en-US" altLang="ko-KR" sz="8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800" dirty="0" smtClean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상속합병폐업일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latinLnBrk="1"/>
                      <a:endParaRPr lang="ko-KR" altLang="en-US" sz="800" b="0" dirty="0">
                        <a:solidFill>
                          <a:srgbClr val="FF0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휴업기간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피 상속인 성명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피상속인과 관계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75911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방법과 조건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(</a:t>
                      </a:r>
                      <a:r>
                        <a:rPr lang="ko-KR" altLang="en-US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합병</a:t>
                      </a:r>
                      <a:r>
                        <a:rPr lang="en-US" altLang="ko-KR" sz="800" dirty="0" smtClean="0"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)</a:t>
                      </a:r>
                      <a:endParaRPr lang="ko-KR" altLang="en-US" sz="800" dirty="0"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8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9060" marR="99060"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6" name="Rectangle 118"/>
          <p:cNvSpPr>
            <a:spLocks noChangeArrowheads="1"/>
          </p:cNvSpPr>
          <p:nvPr/>
        </p:nvSpPr>
        <p:spPr bwMode="auto">
          <a:xfrm>
            <a:off x="3357199" y="5810992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7" name="Rectangle 118"/>
          <p:cNvSpPr>
            <a:spLocks noChangeArrowheads="1"/>
          </p:cNvSpPr>
          <p:nvPr/>
        </p:nvSpPr>
        <p:spPr bwMode="auto">
          <a:xfrm>
            <a:off x="3357199" y="7182459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8" name="Rectangle 118"/>
          <p:cNvSpPr>
            <a:spLocks noChangeArrowheads="1"/>
          </p:cNvSpPr>
          <p:nvPr/>
        </p:nvSpPr>
        <p:spPr bwMode="auto">
          <a:xfrm>
            <a:off x="3357199" y="6387056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9" name="Rectangle 118"/>
          <p:cNvSpPr>
            <a:spLocks noChangeArrowheads="1"/>
          </p:cNvSpPr>
          <p:nvPr/>
        </p:nvSpPr>
        <p:spPr bwMode="auto">
          <a:xfrm>
            <a:off x="3357199" y="6081015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0" name="Rectangle 118"/>
          <p:cNvSpPr>
            <a:spLocks noChangeArrowheads="1"/>
          </p:cNvSpPr>
          <p:nvPr/>
        </p:nvSpPr>
        <p:spPr bwMode="auto">
          <a:xfrm>
            <a:off x="3357199" y="6651189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1" name="Rectangle 118"/>
          <p:cNvSpPr>
            <a:spLocks noChangeArrowheads="1"/>
          </p:cNvSpPr>
          <p:nvPr/>
        </p:nvSpPr>
        <p:spPr bwMode="auto">
          <a:xfrm>
            <a:off x="3357199" y="6921213"/>
            <a:ext cx="1393608" cy="188789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55" name="그룹 54"/>
          <p:cNvGrpSpPr/>
          <p:nvPr/>
        </p:nvGrpSpPr>
        <p:grpSpPr>
          <a:xfrm>
            <a:off x="6474581" y="5260461"/>
            <a:ext cx="1126480" cy="185737"/>
            <a:chOff x="2552396" y="1963185"/>
            <a:chExt cx="1468026" cy="185737"/>
          </a:xfrm>
        </p:grpSpPr>
        <p:sp>
          <p:nvSpPr>
            <p:cNvPr id="56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57" name="그룹 56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58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5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0" name="Rectangle 118"/>
          <p:cNvSpPr>
            <a:spLocks noChangeArrowheads="1"/>
          </p:cNvSpPr>
          <p:nvPr/>
        </p:nvSpPr>
        <p:spPr bwMode="auto">
          <a:xfrm>
            <a:off x="4909377" y="5265029"/>
            <a:ext cx="1393608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1" name="Rectangle 118"/>
          <p:cNvSpPr>
            <a:spLocks noChangeArrowheads="1"/>
          </p:cNvSpPr>
          <p:nvPr/>
        </p:nvSpPr>
        <p:spPr bwMode="auto">
          <a:xfrm>
            <a:off x="3357199" y="5274210"/>
            <a:ext cx="1393608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6469870" y="4963248"/>
            <a:ext cx="1126480" cy="185737"/>
            <a:chOff x="2552396" y="1963185"/>
            <a:chExt cx="1468026" cy="185737"/>
          </a:xfrm>
        </p:grpSpPr>
        <p:sp>
          <p:nvSpPr>
            <p:cNvPr id="63" name="Rectangle 118"/>
            <p:cNvSpPr>
              <a:spLocks noChangeArrowheads="1"/>
            </p:cNvSpPr>
            <p:nvPr/>
          </p:nvSpPr>
          <p:spPr bwMode="auto">
            <a:xfrm>
              <a:off x="2552396" y="1963185"/>
              <a:ext cx="1180497" cy="18573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 algn="ctr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돋움" panose="020B0600000101010101" pitchFamily="50" charset="-127"/>
                <a:ea typeface="돋움" panose="020B0600000101010101" pitchFamily="50" charset="-127"/>
                <a:cs typeface="+mn-cs"/>
              </a:endParaRPr>
            </a:p>
          </p:txBody>
        </p:sp>
        <p:grpSp>
          <p:nvGrpSpPr>
            <p:cNvPr id="64" name="그룹 63"/>
            <p:cNvGrpSpPr/>
            <p:nvPr/>
          </p:nvGrpSpPr>
          <p:grpSpPr>
            <a:xfrm>
              <a:off x="3824071" y="1968870"/>
              <a:ext cx="196351" cy="175476"/>
              <a:chOff x="3619877" y="1977748"/>
              <a:chExt cx="196351" cy="175476"/>
            </a:xfrm>
          </p:grpSpPr>
          <p:sp>
            <p:nvSpPr>
              <p:cNvPr id="65" name="Rectangle 118"/>
              <p:cNvSpPr>
                <a:spLocks noChangeArrowheads="1"/>
              </p:cNvSpPr>
              <p:nvPr/>
            </p:nvSpPr>
            <p:spPr bwMode="auto">
              <a:xfrm>
                <a:off x="3619877" y="1977748"/>
                <a:ext cx="196351" cy="175476"/>
              </a:xfrm>
              <a:prstGeom prst="rect">
                <a:avLst/>
              </a:prstGeom>
              <a:solidFill>
                <a:srgbClr val="FFFFFF"/>
              </a:solidFill>
              <a:ln w="9525" algn="ctr">
                <a:solidFill>
                  <a:srgbClr val="FFFFFF">
                    <a:lumMod val="85000"/>
                  </a:srgbClr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돋움" panose="020B0600000101010101" pitchFamily="50" charset="-127"/>
                  <a:ea typeface="돋움" panose="020B0600000101010101" pitchFamily="50" charset="-127"/>
                  <a:cs typeface="+mn-cs"/>
                </a:endParaRPr>
              </a:p>
            </p:txBody>
          </p:sp>
          <p:pic>
            <p:nvPicPr>
              <p:cNvPr id="6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7673" y="2013260"/>
                <a:ext cx="133043" cy="114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7" name="Rectangle 118"/>
          <p:cNvSpPr>
            <a:spLocks noChangeArrowheads="1"/>
          </p:cNvSpPr>
          <p:nvPr/>
        </p:nvSpPr>
        <p:spPr bwMode="auto">
          <a:xfrm>
            <a:off x="4904666" y="4967816"/>
            <a:ext cx="1393608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8" name="Rectangle 118"/>
          <p:cNvSpPr>
            <a:spLocks noChangeArrowheads="1"/>
          </p:cNvSpPr>
          <p:nvPr/>
        </p:nvSpPr>
        <p:spPr bwMode="auto">
          <a:xfrm>
            <a:off x="3357199" y="4976997"/>
            <a:ext cx="1393608" cy="188789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latinLnBrk="0"/>
            <a:endParaRPr lang="en-US" altLang="ko-KR" sz="800" kern="0" dirty="0">
              <a:solidFill>
                <a:sysClr val="windowText" lastClr="0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47940" y="4675022"/>
            <a:ext cx="35701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&lt;=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신고 유형 </a:t>
            </a:r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신규를 제외한 경우 </a:t>
            </a:r>
            <a:r>
              <a:rPr lang="ko-KR" altLang="en-US" sz="800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추가로 받는 항목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819230" y="3059716"/>
            <a:ext cx="41831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&lt;=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사업종류 </a:t>
            </a:r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–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항만용역</a:t>
            </a:r>
            <a:r>
              <a:rPr lang="ko-KR" altLang="en-US" sz="800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800" dirty="0" err="1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셀렉트박스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선택 시 </a:t>
            </a:r>
            <a:r>
              <a:rPr lang="ko-KR" altLang="en-US" sz="800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추가로 받는 항목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369837" y="1680382"/>
            <a:ext cx="46012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&lt;=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사업종류 </a:t>
            </a:r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–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항만하역</a:t>
            </a:r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항만용역 </a:t>
            </a:r>
            <a:r>
              <a:rPr lang="ko-KR" altLang="en-US" sz="800" dirty="0" err="1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셀렉트박스</a:t>
            </a:r>
            <a:r>
              <a:rPr lang="ko-KR" altLang="en-US" sz="800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선택 시 추가로 받는 항목</a:t>
            </a:r>
            <a:endParaRPr lang="ko-KR" altLang="en-US" sz="800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931001" y="3774751"/>
            <a:ext cx="41493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&lt;=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사업종류 </a:t>
            </a:r>
            <a:r>
              <a:rPr lang="en-US" altLang="ko-KR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– 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검량 감정업 </a:t>
            </a:r>
            <a:r>
              <a:rPr lang="ko-KR" altLang="en-US" sz="800" dirty="0" err="1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셀렉트박스</a:t>
            </a:r>
            <a:r>
              <a:rPr lang="ko-KR" altLang="en-US" sz="800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선택 시 </a:t>
            </a:r>
            <a:r>
              <a:rPr lang="ko-KR" altLang="en-US" sz="800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추가로 받는 항목</a:t>
            </a:r>
          </a:p>
        </p:txBody>
      </p:sp>
      <p:sp>
        <p:nvSpPr>
          <p:cNvPr id="73" name="아래쪽 화살표 72"/>
          <p:cNvSpPr/>
          <p:nvPr/>
        </p:nvSpPr>
        <p:spPr>
          <a:xfrm>
            <a:off x="9267610" y="5679313"/>
            <a:ext cx="1201890" cy="1270803"/>
          </a:xfrm>
          <a:prstGeom prst="downArrow">
            <a:avLst/>
          </a:prstGeom>
          <a:solidFill>
            <a:schemeClr val="tx1">
              <a:lumMod val="75000"/>
              <a:lumOff val="25000"/>
              <a:alpha val="3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계속</a:t>
            </a:r>
            <a:endParaRPr lang="ko-KR" altLang="en-US" sz="2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058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83943" y="2831554"/>
            <a:ext cx="5696046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MY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케이포트</a:t>
            </a:r>
            <a:r>
              <a:rPr kumimoji="0" lang="en-US" altLang="ko-KR" sz="4000" spc="-96" dirty="0" smtClean="0">
                <a:latin typeface="-웹윤고딕140" pitchFamily="18" charset="-127"/>
                <a:ea typeface="-웹윤고딕140" pitchFamily="18" charset="-127"/>
              </a:rPr>
              <a:t>&gt;</a:t>
            </a:r>
            <a:r>
              <a:rPr kumimoji="0" lang="ko-KR" altLang="en-US" sz="4000" spc="-96" dirty="0" err="1" smtClean="0">
                <a:latin typeface="-웹윤고딕140" pitchFamily="18" charset="-127"/>
                <a:ea typeface="-웹윤고딕140" pitchFamily="18" charset="-127"/>
              </a:rPr>
              <a:t>나의메뉴관리</a:t>
            </a:r>
            <a:endParaRPr kumimoji="0" lang="en-US" altLang="ko-KR" sz="4000" spc="-96" dirty="0" smtClean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000" spc="-100" dirty="0" smtClean="0">
                <a:latin typeface="-웹윤고딕140" pitchFamily="18" charset="-127"/>
                <a:ea typeface="-웹윤고딕140" pitchFamily="18" charset="-127"/>
              </a:rPr>
              <a:t>(UI-PM-MT-004-01_1)</a:t>
            </a:r>
            <a:endParaRPr kumimoji="0" lang="ko-KR" altLang="en-US" sz="4000" spc="-100" dirty="0">
              <a:latin typeface="-웹윤고딕140" pitchFamily="18" charset="-127"/>
              <a:ea typeface="-웹윤고딕140" pitchFamily="18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4000" spc="-96" dirty="0">
              <a:latin typeface="-웹윤고딕140" pitchFamily="18" charset="-127"/>
              <a:ea typeface="-웹윤고딕140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4" name="모서리가 둥근 직사각형 3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6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62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581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6116" y="783943"/>
            <a:ext cx="6432970" cy="47640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r>
              <a:rPr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PC </a:t>
            </a:r>
            <a:r>
              <a:rPr lang="ko-KR" altLang="en-US" sz="2400" spc="-100" dirty="0" err="1" smtClean="0">
                <a:latin typeface="-웹윤고딕140" pitchFamily="18" charset="-127"/>
                <a:ea typeface="-웹윤고딕140" pitchFamily="18" charset="-127"/>
              </a:rPr>
              <a:t>나의메뉴</a:t>
            </a:r>
            <a:r>
              <a:rPr lang="en-US" altLang="ko-KR" sz="2400" spc="-100" dirty="0">
                <a:latin typeface="-웹윤고딕140" pitchFamily="18" charset="-127"/>
                <a:ea typeface="-웹윤고딕140" pitchFamily="18" charset="-127"/>
              </a:rPr>
              <a:t>(</a:t>
            </a:r>
            <a:r>
              <a:rPr lang="en-US" altLang="ko-KR" sz="2400" spc="-100" dirty="0" smtClean="0">
                <a:latin typeface="-웹윤고딕140" pitchFamily="18" charset="-127"/>
                <a:ea typeface="-웹윤고딕140" pitchFamily="18" charset="-127"/>
              </a:rPr>
              <a:t>UI-PM-MT-003-01)</a:t>
            </a:r>
            <a:endParaRPr lang="ko-KR" altLang="en-US" sz="2400" spc="-100" dirty="0"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3" name="Rectangle 109"/>
          <p:cNvSpPr>
            <a:spLocks noChangeArrowheads="1"/>
          </p:cNvSpPr>
          <p:nvPr/>
        </p:nvSpPr>
        <p:spPr bwMode="auto">
          <a:xfrm>
            <a:off x="471969" y="1377960"/>
            <a:ext cx="1423987" cy="2937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headEnd/>
            <a:tailEnd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b="1" kern="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PC </a:t>
            </a:r>
            <a:r>
              <a:rPr kumimoji="0" lang="ko-KR" altLang="en-US" sz="900" b="1" kern="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나의메뉴</a:t>
            </a:r>
            <a:endParaRPr kumimoji="0" lang="ko-KR" altLang="en-US" sz="900" b="1" kern="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57194" y="1841627"/>
            <a:ext cx="7046292" cy="506616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" name="TextBox 219"/>
          <p:cNvSpPr txBox="1">
            <a:spLocks noChangeArrowheads="1"/>
          </p:cNvSpPr>
          <p:nvPr/>
        </p:nvSpPr>
        <p:spPr bwMode="auto">
          <a:xfrm>
            <a:off x="935257" y="2046049"/>
            <a:ext cx="1417909" cy="21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969" tIns="41985" rIns="83969" bIns="41985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800" b="1" dirty="0" err="1" smtClean="0">
                <a:latin typeface="돋움" pitchFamily="50" charset="-127"/>
                <a:ea typeface="돋움" pitchFamily="50" charset="-127"/>
              </a:rPr>
              <a:t>나의메뉴설정</a:t>
            </a:r>
            <a:endParaRPr lang="ko-KR" altLang="en-US" sz="800" b="1" dirty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6" name="Picture 2" descr="C:\Users\injeinc\Documents\Downloads\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73" y="2016195"/>
            <a:ext cx="309670" cy="26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\\192.168.0.101\pmis\해운항만물류구축1단계\88.팀별공유\나.공통지원팀\03.웹기획파트\아이콘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97" y="2046049"/>
            <a:ext cx="430152" cy="1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그룹 7"/>
          <p:cNvGrpSpPr/>
          <p:nvPr/>
        </p:nvGrpSpPr>
        <p:grpSpPr>
          <a:xfrm>
            <a:off x="6079285" y="5859771"/>
            <a:ext cx="1228164" cy="225116"/>
            <a:chOff x="7292786" y="5694892"/>
            <a:chExt cx="1223803" cy="248201"/>
          </a:xfrm>
        </p:grpSpPr>
        <p:sp>
          <p:nvSpPr>
            <p:cNvPr id="9" name="Rectangle 93"/>
            <p:cNvSpPr>
              <a:spLocks noChangeArrowheads="1"/>
            </p:cNvSpPr>
            <p:nvPr/>
          </p:nvSpPr>
          <p:spPr bwMode="auto">
            <a:xfrm>
              <a:off x="7292786" y="5701736"/>
              <a:ext cx="587552" cy="241357"/>
            </a:xfrm>
            <a:prstGeom prst="rect">
              <a:avLst/>
            </a:prstGeom>
            <a:solidFill>
              <a:srgbClr val="CC9900"/>
            </a:solidFill>
            <a:ln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초기화</a:t>
              </a:r>
            </a:p>
          </p:txBody>
        </p:sp>
        <p:sp>
          <p:nvSpPr>
            <p:cNvPr id="10" name="Rectangle 93"/>
            <p:cNvSpPr>
              <a:spLocks noChangeArrowheads="1"/>
            </p:cNvSpPr>
            <p:nvPr/>
          </p:nvSpPr>
          <p:spPr bwMode="auto">
            <a:xfrm>
              <a:off x="7929037" y="5694892"/>
              <a:ext cx="587552" cy="241357"/>
            </a:xfrm>
            <a:prstGeom prst="rect">
              <a:avLst/>
            </a:prstGeom>
            <a:solidFill>
              <a:srgbClr val="178BFF"/>
            </a:solidFill>
            <a:ln>
              <a:solidFill>
                <a:schemeClr val="tx1">
                  <a:lumMod val="50000"/>
                  <a:lumOff val="50000"/>
                </a:schemeClr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 latinLnBrk="0">
                <a:defRPr/>
              </a:pPr>
              <a:r>
                <a:rPr lang="ko-KR" altLang="en-US" sz="800" b="1" dirty="0">
                  <a:solidFill>
                    <a:schemeClr val="bg1"/>
                  </a:solidFill>
                  <a:latin typeface="돋움" panose="020B0600000101010101" pitchFamily="50" charset="-127"/>
                  <a:ea typeface="돋움" panose="020B0600000101010101" pitchFamily="50" charset="-127"/>
                </a:rPr>
                <a:t>저장</a:t>
              </a:r>
            </a:p>
          </p:txBody>
        </p:sp>
      </p:grpSp>
      <p:sp>
        <p:nvSpPr>
          <p:cNvPr id="11" name="직사각형 10"/>
          <p:cNvSpPr/>
          <p:nvPr/>
        </p:nvSpPr>
        <p:spPr>
          <a:xfrm rot="10800000" flipV="1">
            <a:off x="450154" y="1731301"/>
            <a:ext cx="7053331" cy="22065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1975" rIns="0" bIns="41975" rtlCol="0" anchor="ctr"/>
          <a:lstStyle/>
          <a:p>
            <a:r>
              <a: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lang="ko-KR" altLang="en-US" sz="800" dirty="0" err="1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나의메뉴설정</a:t>
            </a:r>
            <a:r>
              <a:rPr lang="ko-KR" altLang="en-US" sz="800" dirty="0" smtClean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                                                                                                                                                                                </a:t>
            </a:r>
            <a:r>
              <a:rPr lang="en-US" altLang="ko-KR" sz="800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x</a:t>
            </a:r>
            <a:endParaRPr lang="ko-KR" altLang="en-US" sz="800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6174"/>
              </p:ext>
            </p:extLst>
          </p:nvPr>
        </p:nvGraphicFramePr>
        <p:xfrm>
          <a:off x="658397" y="2714816"/>
          <a:ext cx="3041355" cy="2941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42"/>
                <a:gridCol w="2732913"/>
              </a:tblGrid>
              <a:tr h="33980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 </a:t>
                      </a:r>
                      <a:r>
                        <a:rPr lang="ko-KR" altLang="en-US" sz="800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나의메뉴</a:t>
                      </a:r>
                      <a:endParaRPr lang="ko-KR" altLang="en-US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91761" marR="91761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05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126" marR="3612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외항선입항신고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내항선입항신고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외항선출항신고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내항선출항신고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선원승객명부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항만시설사용신청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선박보안통보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통합화물신고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Rectangle 63"/>
          <p:cNvSpPr>
            <a:spLocks noChangeArrowheads="1"/>
          </p:cNvSpPr>
          <p:nvPr/>
        </p:nvSpPr>
        <p:spPr bwMode="auto">
          <a:xfrm>
            <a:off x="3509818" y="3342548"/>
            <a:ext cx="186013" cy="23134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21159"/>
              </p:ext>
            </p:extLst>
          </p:nvPr>
        </p:nvGraphicFramePr>
        <p:xfrm>
          <a:off x="4249561" y="2714810"/>
          <a:ext cx="3041355" cy="2941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442"/>
                <a:gridCol w="2732913"/>
              </a:tblGrid>
              <a:tr h="339809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■  </a:t>
                      </a: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전체메뉴</a:t>
                      </a:r>
                    </a:p>
                  </a:txBody>
                  <a:tcPr marL="91761" marR="91761" marT="41455" marB="41455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05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36126" marR="36126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ko-KR" altLang="en-US" sz="800" b="1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메뉴명</a:t>
                      </a:r>
                      <a:endParaRPr kumimoji="0" lang="ko-KR" altLang="en-US" sz="800" b="1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6126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385CC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민원</a:t>
                      </a:r>
                    </a:p>
                  </a:txBody>
                  <a:tcPr marL="252000" marR="36126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선박운항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ltUpDiag">
                      <a:fgClr>
                        <a:schemeClr val="bg1">
                          <a:lumMod val="8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외항선입항신고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내항선입항신고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외항선출항신고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 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내항선출항신고</a:t>
                      </a:r>
                      <a:endParaRPr kumimoji="0" lang="ko-KR" alt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324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en-US" altLang="ko-KR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PORT-MIS</a:t>
                      </a: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행정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9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endParaRPr lang="ko-KR" altLang="en-US" sz="1100" b="1" baseline="0" dirty="0" smtClean="0">
                        <a:solidFill>
                          <a:srgbClr val="FFC000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kumimoji="0" lang="ko-KR" altLang="en-US" sz="800" b="1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해운항만정보</a:t>
                      </a:r>
                      <a:endParaRPr kumimoji="0" lang="ko-KR" altLang="en-US" sz="8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25200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Rectangle 63"/>
          <p:cNvSpPr>
            <a:spLocks noChangeArrowheads="1"/>
          </p:cNvSpPr>
          <p:nvPr/>
        </p:nvSpPr>
        <p:spPr bwMode="auto">
          <a:xfrm>
            <a:off x="7100982" y="3342542"/>
            <a:ext cx="186013" cy="231348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83969" tIns="41985" rIns="83969" bIns="41985"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▲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 smtClean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kern="0" dirty="0">
              <a:solidFill>
                <a:srgbClr val="FFFFFF"/>
              </a:solidFill>
              <a:latin typeface="+mn-lt"/>
              <a:ea typeface="+mn-ea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kern="0" dirty="0">
                <a:solidFill>
                  <a:srgbClr val="FFFFFF"/>
                </a:solidFill>
                <a:latin typeface="+mn-lt"/>
                <a:ea typeface="+mn-ea"/>
              </a:rPr>
              <a:t>▼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460" y="3411736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그룹 16"/>
          <p:cNvGrpSpPr/>
          <p:nvPr/>
        </p:nvGrpSpPr>
        <p:grpSpPr>
          <a:xfrm>
            <a:off x="4684238" y="3746266"/>
            <a:ext cx="179437" cy="1173025"/>
            <a:chOff x="2173729" y="4130820"/>
            <a:chExt cx="179437" cy="1173025"/>
          </a:xfrm>
        </p:grpSpPr>
        <p:cxnSp>
          <p:nvCxnSpPr>
            <p:cNvPr id="18" name="직선 연결선 17"/>
            <p:cNvCxnSpPr/>
            <p:nvPr/>
          </p:nvCxnSpPr>
          <p:spPr>
            <a:xfrm>
              <a:off x="2178348" y="4130820"/>
              <a:ext cx="0" cy="1173025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2178348" y="4716735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>
              <a:off x="2173729" y="4444261"/>
              <a:ext cx="17481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173" y="3665304"/>
            <a:ext cx="1524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078" y="5125082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23" y="5443736"/>
            <a:ext cx="13335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" name="그룹 23"/>
          <p:cNvGrpSpPr/>
          <p:nvPr/>
        </p:nvGrpSpPr>
        <p:grpSpPr>
          <a:xfrm rot="5400000" flipV="1">
            <a:off x="3779445" y="4207696"/>
            <a:ext cx="370041" cy="272961"/>
            <a:chOff x="3261550" y="2913060"/>
            <a:chExt cx="607985" cy="357509"/>
          </a:xfrm>
        </p:grpSpPr>
        <p:sp>
          <p:nvSpPr>
            <p:cNvPr id="25" name="직사각형 24"/>
            <p:cNvSpPr/>
            <p:nvPr/>
          </p:nvSpPr>
          <p:spPr>
            <a:xfrm>
              <a:off x="3647310" y="3043267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3518724" y="2913060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3518725" y="3176934"/>
              <a:ext cx="93633" cy="93635"/>
            </a:xfrm>
            <a:prstGeom prst="rect">
              <a:avLst/>
            </a:prstGeom>
            <a:solidFill>
              <a:srgbClr val="6DA9D1"/>
            </a:solidFill>
            <a:ln w="9525">
              <a:solidFill>
                <a:srgbClr val="6DA9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28" name="직사각형 58"/>
            <p:cNvSpPr/>
            <p:nvPr/>
          </p:nvSpPr>
          <p:spPr>
            <a:xfrm>
              <a:off x="3390137" y="3043267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3261550" y="3174266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>
                <a:solidFill>
                  <a:schemeClr val="lt1"/>
                </a:solidFill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3775901" y="3174266"/>
              <a:ext cx="93634" cy="93634"/>
            </a:xfrm>
            <a:prstGeom prst="rect">
              <a:avLst/>
            </a:prstGeom>
            <a:solidFill>
              <a:srgbClr val="3391D1"/>
            </a:solidFill>
            <a:ln w="9525">
              <a:solidFill>
                <a:srgbClr val="3391D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166189" algn="ctr" fontAlgn="base">
                <a:spcBef>
                  <a:spcPct val="0"/>
                </a:spcBef>
                <a:spcAft>
                  <a:spcPct val="0"/>
                </a:spcAft>
                <a:buClr>
                  <a:schemeClr val="bg1">
                    <a:lumMod val="65000"/>
                  </a:schemeClr>
                </a:buClr>
                <a:buSzPct val="80000"/>
                <a:defRPr/>
              </a:pPr>
              <a:endParaRPr lang="ko-KR" altLang="en-US" sz="2400" dirty="0"/>
            </a:p>
          </p:txBody>
        </p:sp>
      </p:grpSp>
      <p:cxnSp>
        <p:nvCxnSpPr>
          <p:cNvPr id="31" name="직선 연결선 30"/>
          <p:cNvCxnSpPr/>
          <p:nvPr/>
        </p:nvCxnSpPr>
        <p:spPr>
          <a:xfrm>
            <a:off x="4703778" y="4919291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4699159" y="4646817"/>
            <a:ext cx="17481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535432"/>
              </p:ext>
            </p:extLst>
          </p:nvPr>
        </p:nvGraphicFramePr>
        <p:xfrm>
          <a:off x="653779" y="2322271"/>
          <a:ext cx="6653670" cy="289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53670"/>
              </a:tblGrid>
              <a:tr h="2890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   </a:t>
                      </a: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를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클릭하시면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, </a:t>
                      </a: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나의메뉴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즐겨찾기로</a:t>
                      </a:r>
                      <a:r>
                        <a:rPr kumimoji="0" lang="ko-KR" altLang="en-US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 등록됩니다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. </a:t>
                      </a:r>
                      <a:r>
                        <a:rPr kumimoji="0" lang="ko-KR" altLang="en-US" sz="8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해제하실경우</a:t>
                      </a:r>
                      <a:r>
                        <a:rPr kumimoji="0" lang="en-US" altLang="ko-KR" sz="8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  <a:sym typeface="Wingdings"/>
                        </a:rPr>
                        <a:t>, </a:t>
                      </a:r>
                      <a:r>
                        <a:rPr lang="ko-KR" altLang="en-US" sz="10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</a:t>
                      </a:r>
                      <a:r>
                        <a:rPr lang="ko-KR" altLang="en-US" sz="800" b="1" baseline="0" dirty="0" smtClean="0">
                          <a:solidFill>
                            <a:srgbClr val="FFC000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 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를 </a:t>
                      </a:r>
                      <a:r>
                        <a:rPr lang="ko-KR" altLang="en-US" sz="800" b="0" baseline="0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두번</a:t>
                      </a:r>
                      <a:r>
                        <a:rPr lang="ko-KR" altLang="en-US" sz="8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 클릭하십시오</a:t>
                      </a:r>
                      <a:r>
                        <a:rPr lang="en-US" altLang="ko-KR" sz="800" b="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sym typeface="Wingdings"/>
                        </a:rPr>
                        <a:t>.</a:t>
                      </a:r>
                      <a:endParaRPr kumimoji="0" lang="ko-KR" altLang="en-US" sz="800" b="0" i="0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uLnTx/>
                        <a:uFillTx/>
                        <a:latin typeface="돋움" panose="020B0600000101010101" pitchFamily="50" charset="-127"/>
                        <a:ea typeface="돋움" panose="020B0600000101010101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54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755650" y="3906838"/>
            <a:ext cx="7813675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12295" name="직사각형 64"/>
          <p:cNvSpPr>
            <a:spLocks noChangeArrowheads="1"/>
          </p:cNvSpPr>
          <p:nvPr/>
        </p:nvSpPr>
        <p:spPr bwMode="auto">
          <a:xfrm>
            <a:off x="1185863" y="4376738"/>
            <a:ext cx="950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defTabSz="1101725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defTabSz="1101725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defTabSz="1101725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defTabSz="1101725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101725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101725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101725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101725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0" hangingPunct="0">
              <a:lnSpc>
                <a:spcPct val="120000"/>
              </a:lnSpc>
            </a:pPr>
            <a:r>
              <a:rPr lang="ko-KR" altLang="en-US" sz="800" b="1">
                <a:solidFill>
                  <a:srgbClr val="0062A9"/>
                </a:solidFill>
                <a:latin typeface="돋움" pitchFamily="50" charset="-127"/>
                <a:ea typeface="돋움" pitchFamily="50" charset="-127"/>
              </a:rPr>
              <a:t>선박</a:t>
            </a:r>
            <a:r>
              <a:rPr lang="en-US" altLang="ko-KR" sz="800" b="1">
                <a:solidFill>
                  <a:srgbClr val="0062A9"/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b="1">
                <a:solidFill>
                  <a:srgbClr val="0062A9"/>
                </a:solidFill>
                <a:latin typeface="돋움" pitchFamily="50" charset="-127"/>
                <a:ea typeface="돋움" pitchFamily="50" charset="-127"/>
              </a:rPr>
              <a:t>선석</a:t>
            </a:r>
            <a:r>
              <a:rPr lang="en-US" altLang="ko-KR" sz="800" b="1">
                <a:solidFill>
                  <a:srgbClr val="0062A9"/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>
                <a:solidFill>
                  <a:srgbClr val="0062A9"/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>
                <a:solidFill>
                  <a:srgbClr val="0062A9"/>
                </a:solidFill>
                <a:latin typeface="돋움" pitchFamily="50" charset="-127"/>
                <a:ea typeface="돋움" pitchFamily="50" charset="-127"/>
              </a:rPr>
              <a:t>스케쥴 </a:t>
            </a:r>
            <a:endParaRPr lang="en-US" altLang="ko-KR" sz="800" b="1">
              <a:solidFill>
                <a:srgbClr val="0062A9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" name="직사각형 66"/>
          <p:cNvSpPr>
            <a:spLocks noChangeArrowheads="1"/>
          </p:cNvSpPr>
          <p:nvPr/>
        </p:nvSpPr>
        <p:spPr bwMode="auto">
          <a:xfrm>
            <a:off x="1736725" y="4376738"/>
            <a:ext cx="1181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갑문입출거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예정시간표</a:t>
            </a:r>
          </a:p>
        </p:txBody>
      </p:sp>
      <p:pic>
        <p:nvPicPr>
          <p:cNvPr id="11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092" y="4059344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 descr="F:\한화손해보험\소스\아이콘\images\Iconset-(2)_161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59" y="4068580"/>
            <a:ext cx="408879" cy="35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35" y="4091901"/>
            <a:ext cx="357710" cy="3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68"/>
          <p:cNvSpPr>
            <a:spLocks noChangeArrowheads="1"/>
          </p:cNvSpPr>
          <p:nvPr/>
        </p:nvSpPr>
        <p:spPr bwMode="auto">
          <a:xfrm>
            <a:off x="2563813" y="4376738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외항입항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신고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2301" name="그림 20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02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12382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12383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12303" name="Picture 2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05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12306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12381" name="그림 19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12308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2309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2310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/>
          <p:cNvSpPr/>
          <p:nvPr/>
        </p:nvSpPr>
        <p:spPr>
          <a:xfrm>
            <a:off x="8162925" y="4268788"/>
            <a:ext cx="217488" cy="207962"/>
          </a:xfrm>
          <a:prstGeom prst="ellipse">
            <a:avLst/>
          </a:prstGeom>
          <a:solidFill>
            <a:srgbClr val="006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76313" y="4278313"/>
            <a:ext cx="215900" cy="206375"/>
          </a:xfrm>
          <a:prstGeom prst="ellipse">
            <a:avLst/>
          </a:prstGeom>
          <a:solidFill>
            <a:srgbClr val="006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sp>
        <p:nvSpPr>
          <p:cNvPr id="38" name="타원 37"/>
          <p:cNvSpPr/>
          <p:nvPr/>
        </p:nvSpPr>
        <p:spPr>
          <a:xfrm>
            <a:off x="2349500" y="2936875"/>
            <a:ext cx="795338" cy="747713"/>
          </a:xfrm>
          <a:prstGeom prst="ellipse">
            <a:avLst/>
          </a:prstGeom>
          <a:solidFill>
            <a:srgbClr val="0083CB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  <a:endParaRPr kumimoji="0" lang="en-US" altLang="ko-KR" sz="11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준비</a:t>
            </a:r>
          </a:p>
        </p:txBody>
      </p:sp>
      <p:sp>
        <p:nvSpPr>
          <p:cNvPr id="39" name="타원 38"/>
          <p:cNvSpPr/>
          <p:nvPr/>
        </p:nvSpPr>
        <p:spPr>
          <a:xfrm>
            <a:off x="3303588" y="2936875"/>
            <a:ext cx="795337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</a:p>
        </p:txBody>
      </p:sp>
      <p:sp>
        <p:nvSpPr>
          <p:cNvPr id="40" name="타원 39"/>
          <p:cNvSpPr/>
          <p:nvPr/>
        </p:nvSpPr>
        <p:spPr>
          <a:xfrm>
            <a:off x="42037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접안</a:t>
            </a:r>
          </a:p>
        </p:txBody>
      </p:sp>
      <p:sp>
        <p:nvSpPr>
          <p:cNvPr id="41" name="타원 40"/>
          <p:cNvSpPr/>
          <p:nvPr/>
        </p:nvSpPr>
        <p:spPr>
          <a:xfrm>
            <a:off x="5105400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하역</a:t>
            </a:r>
          </a:p>
        </p:txBody>
      </p:sp>
      <p:pic>
        <p:nvPicPr>
          <p:cNvPr id="1232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직선 연결선 42"/>
          <p:cNvCxnSpPr/>
          <p:nvPr/>
        </p:nvCxnSpPr>
        <p:spPr>
          <a:xfrm flipV="1">
            <a:off x="755650" y="4895850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6048375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출항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47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0" y="4061501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직사각형 68"/>
          <p:cNvSpPr>
            <a:spLocks noChangeArrowheads="1"/>
          </p:cNvSpPr>
          <p:nvPr/>
        </p:nvSpPr>
        <p:spPr bwMode="auto">
          <a:xfrm>
            <a:off x="3424238" y="438785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내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항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입항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신고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49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04" y="4070267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직사각형 68"/>
          <p:cNvSpPr>
            <a:spLocks noChangeArrowheads="1"/>
          </p:cNvSpPr>
          <p:nvPr/>
        </p:nvSpPr>
        <p:spPr bwMode="auto">
          <a:xfrm>
            <a:off x="4291013" y="4386263"/>
            <a:ext cx="1014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예도선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신청</a:t>
            </a:r>
          </a:p>
        </p:txBody>
      </p:sp>
      <p:pic>
        <p:nvPicPr>
          <p:cNvPr id="51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4" y="4081660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직사각형 68"/>
          <p:cNvSpPr>
            <a:spLocks noChangeArrowheads="1"/>
          </p:cNvSpPr>
          <p:nvPr/>
        </p:nvSpPr>
        <p:spPr bwMode="auto">
          <a:xfrm>
            <a:off x="5113338" y="4398963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시설사용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청</a:t>
            </a:r>
          </a:p>
        </p:txBody>
      </p:sp>
      <p:pic>
        <p:nvPicPr>
          <p:cNvPr id="53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23" y="4069858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직사각형 70"/>
          <p:cNvSpPr>
            <a:spLocks noChangeArrowheads="1"/>
          </p:cNvSpPr>
          <p:nvPr/>
        </p:nvSpPr>
        <p:spPr bwMode="auto">
          <a:xfrm>
            <a:off x="6700838" y="4376738"/>
            <a:ext cx="85566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위험물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반입신고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55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31" y="4084714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직사각형 68"/>
          <p:cNvSpPr>
            <a:spLocks noChangeArrowheads="1"/>
          </p:cNvSpPr>
          <p:nvPr/>
        </p:nvSpPr>
        <p:spPr bwMode="auto">
          <a:xfrm>
            <a:off x="5900738" y="4402138"/>
            <a:ext cx="10128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정박료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면제신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청</a:t>
            </a:r>
          </a:p>
        </p:txBody>
      </p:sp>
      <p:pic>
        <p:nvPicPr>
          <p:cNvPr id="57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10" y="4069444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직사각형 70"/>
          <p:cNvSpPr>
            <a:spLocks noChangeArrowheads="1"/>
          </p:cNvSpPr>
          <p:nvPr/>
        </p:nvSpPr>
        <p:spPr bwMode="auto">
          <a:xfrm>
            <a:off x="7402513" y="4376738"/>
            <a:ext cx="855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증명서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발급신청</a:t>
            </a:r>
          </a:p>
        </p:txBody>
      </p:sp>
      <p:pic>
        <p:nvPicPr>
          <p:cNvPr id="12339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6462713"/>
            <a:ext cx="6589713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40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4986338"/>
            <a:ext cx="2525713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41" name="그룹 60"/>
          <p:cNvGrpSpPr>
            <a:grpSpLocks/>
          </p:cNvGrpSpPr>
          <p:nvPr/>
        </p:nvGrpSpPr>
        <p:grpSpPr bwMode="auto">
          <a:xfrm>
            <a:off x="6869113" y="4978400"/>
            <a:ext cx="1643062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3585" y="5901988"/>
              <a:ext cx="878891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grpSp>
        <p:nvGrpSpPr>
          <p:cNvPr id="12342" name="그룹 65"/>
          <p:cNvGrpSpPr>
            <a:grpSpLocks/>
          </p:cNvGrpSpPr>
          <p:nvPr/>
        </p:nvGrpSpPr>
        <p:grpSpPr bwMode="auto">
          <a:xfrm>
            <a:off x="890588" y="5426075"/>
            <a:ext cx="3187700" cy="876300"/>
            <a:chOff x="3467984" y="5635814"/>
            <a:chExt cx="3187450" cy="876373"/>
          </a:xfrm>
        </p:grpSpPr>
        <p:sp>
          <p:nvSpPr>
            <p:cNvPr id="67" name="직사각형 66"/>
            <p:cNvSpPr/>
            <p:nvPr/>
          </p:nvSpPr>
          <p:spPr>
            <a:xfrm>
              <a:off x="3471159" y="5635814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68" name="직사각형 67"/>
            <p:cNvSpPr/>
            <p:nvPr/>
          </p:nvSpPr>
          <p:spPr>
            <a:xfrm>
              <a:off x="5836348" y="5635814"/>
              <a:ext cx="81749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0" name="직사각형 69"/>
            <p:cNvSpPr/>
            <p:nvPr/>
          </p:nvSpPr>
          <p:spPr>
            <a:xfrm>
              <a:off x="3472746" y="5845381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1" name="직사각형 70"/>
            <p:cNvSpPr/>
            <p:nvPr/>
          </p:nvSpPr>
          <p:spPr>
            <a:xfrm>
              <a:off x="5837935" y="5845381"/>
              <a:ext cx="817499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2" name="직사각형 71"/>
            <p:cNvSpPr/>
            <p:nvPr/>
          </p:nvSpPr>
          <p:spPr>
            <a:xfrm>
              <a:off x="3471159" y="6058124"/>
              <a:ext cx="206358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5836348" y="6058124"/>
              <a:ext cx="81749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74" name="직사각형 73"/>
            <p:cNvSpPr/>
            <p:nvPr/>
          </p:nvSpPr>
          <p:spPr>
            <a:xfrm>
              <a:off x="3467984" y="6264516"/>
              <a:ext cx="2065175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75" name="직사각형 74"/>
            <p:cNvSpPr/>
            <p:nvPr/>
          </p:nvSpPr>
          <p:spPr>
            <a:xfrm>
              <a:off x="5834760" y="6264516"/>
              <a:ext cx="815911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755650" y="6435725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98976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98976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12347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12365" name="Picture 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7" name="타원 86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91" name="표 90"/>
          <p:cNvGraphicFramePr>
            <a:graphicFrameLocks noGrp="1"/>
          </p:cNvGraphicFramePr>
          <p:nvPr/>
        </p:nvGraphicFramePr>
        <p:xfrm>
          <a:off x="973138" y="5021263"/>
          <a:ext cx="3125788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358"/>
                <a:gridCol w="1064842"/>
                <a:gridCol w="1012588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5996" marR="35996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2360" name="그룹 363"/>
          <p:cNvGrpSpPr>
            <a:grpSpLocks/>
          </p:cNvGrpSpPr>
          <p:nvPr/>
        </p:nvGrpSpPr>
        <p:grpSpPr bwMode="auto">
          <a:xfrm>
            <a:off x="3546475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624263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94" name="그룹 93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95" name="모서리가 둥근 직사각형 94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96" name="모서리가 둥근 직사각형 95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97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7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755650" y="3906838"/>
            <a:ext cx="7813675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3319" name="그림 20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0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13406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13407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13321" name="Picture 2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3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13324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13405" name="그림 19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13326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3327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3328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/>
          <p:cNvSpPr/>
          <p:nvPr/>
        </p:nvSpPr>
        <p:spPr>
          <a:xfrm>
            <a:off x="8162925" y="4268788"/>
            <a:ext cx="217488" cy="2079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76313" y="4278313"/>
            <a:ext cx="215900" cy="20637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sp>
        <p:nvSpPr>
          <p:cNvPr id="38" name="타원 37"/>
          <p:cNvSpPr/>
          <p:nvPr/>
        </p:nvSpPr>
        <p:spPr>
          <a:xfrm>
            <a:off x="23495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  <a:endParaRPr kumimoji="0" lang="en-US" altLang="ko-KR" sz="1100" b="1" dirty="0">
              <a:solidFill>
                <a:srgbClr val="1385CC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준비</a:t>
            </a:r>
          </a:p>
        </p:txBody>
      </p:sp>
      <p:sp>
        <p:nvSpPr>
          <p:cNvPr id="39" name="타원 38"/>
          <p:cNvSpPr/>
          <p:nvPr/>
        </p:nvSpPr>
        <p:spPr>
          <a:xfrm>
            <a:off x="3303588" y="2936875"/>
            <a:ext cx="795337" cy="747713"/>
          </a:xfrm>
          <a:prstGeom prst="ellipse">
            <a:avLst/>
          </a:prstGeom>
          <a:solidFill>
            <a:srgbClr val="0083CB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</a:p>
        </p:txBody>
      </p:sp>
      <p:sp>
        <p:nvSpPr>
          <p:cNvPr id="40" name="타원 39"/>
          <p:cNvSpPr/>
          <p:nvPr/>
        </p:nvSpPr>
        <p:spPr>
          <a:xfrm>
            <a:off x="42037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접안</a:t>
            </a:r>
          </a:p>
        </p:txBody>
      </p:sp>
      <p:sp>
        <p:nvSpPr>
          <p:cNvPr id="41" name="타원 40"/>
          <p:cNvSpPr/>
          <p:nvPr/>
        </p:nvSpPr>
        <p:spPr>
          <a:xfrm>
            <a:off x="5105400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하역</a:t>
            </a:r>
          </a:p>
        </p:txBody>
      </p:sp>
      <p:pic>
        <p:nvPicPr>
          <p:cNvPr id="1334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직선 연결선 42"/>
          <p:cNvCxnSpPr/>
          <p:nvPr/>
        </p:nvCxnSpPr>
        <p:spPr>
          <a:xfrm flipV="1">
            <a:off x="755650" y="4895850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6048375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출항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334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6462713"/>
            <a:ext cx="6589713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46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4986338"/>
            <a:ext cx="2525713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47" name="그룹 60"/>
          <p:cNvGrpSpPr>
            <a:grpSpLocks/>
          </p:cNvGrpSpPr>
          <p:nvPr/>
        </p:nvGrpSpPr>
        <p:grpSpPr bwMode="auto">
          <a:xfrm>
            <a:off x="6869113" y="4978400"/>
            <a:ext cx="1643062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3585" y="5901988"/>
              <a:ext cx="878891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755650" y="6435725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98976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98976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13352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13397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3354" name="그룹 86"/>
          <p:cNvGrpSpPr>
            <a:grpSpLocks/>
          </p:cNvGrpSpPr>
          <p:nvPr/>
        </p:nvGrpSpPr>
        <p:grpSpPr bwMode="auto">
          <a:xfrm>
            <a:off x="890588" y="5426075"/>
            <a:ext cx="3187700" cy="876300"/>
            <a:chOff x="3467984" y="5635814"/>
            <a:chExt cx="3187450" cy="876373"/>
          </a:xfrm>
        </p:grpSpPr>
        <p:sp>
          <p:nvSpPr>
            <p:cNvPr id="88" name="직사각형 87"/>
            <p:cNvSpPr/>
            <p:nvPr/>
          </p:nvSpPr>
          <p:spPr>
            <a:xfrm>
              <a:off x="3471159" y="5635814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5836348" y="5635814"/>
              <a:ext cx="81749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3472746" y="5845381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5837935" y="5845381"/>
              <a:ext cx="817499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3471159" y="6058124"/>
              <a:ext cx="206358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5836348" y="6058124"/>
              <a:ext cx="81749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3467984" y="6264516"/>
              <a:ext cx="2065175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5834760" y="6264516"/>
              <a:ext cx="815911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graphicFrame>
        <p:nvGraphicFramePr>
          <p:cNvPr id="96" name="표 95"/>
          <p:cNvGraphicFramePr>
            <a:graphicFrameLocks noGrp="1"/>
          </p:cNvGraphicFramePr>
          <p:nvPr/>
        </p:nvGraphicFramePr>
        <p:xfrm>
          <a:off x="973138" y="5021263"/>
          <a:ext cx="3125788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358"/>
                <a:gridCol w="1064842"/>
                <a:gridCol w="1012588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5996" marR="35996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3366" name="그룹 363"/>
          <p:cNvGrpSpPr>
            <a:grpSpLocks/>
          </p:cNvGrpSpPr>
          <p:nvPr/>
        </p:nvGrpSpPr>
        <p:grpSpPr bwMode="auto">
          <a:xfrm>
            <a:off x="3546475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624263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01" name="직사각형 66"/>
          <p:cNvSpPr>
            <a:spLocks noChangeArrowheads="1"/>
          </p:cNvSpPr>
          <p:nvPr/>
        </p:nvSpPr>
        <p:spPr bwMode="auto">
          <a:xfrm>
            <a:off x="1736725" y="4383088"/>
            <a:ext cx="1181100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모선별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관제현황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2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092" y="41221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Picture 15" descr="F:\한화손해보험\소스\아이콘\images\Iconset-(2)_161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59" y="4122199"/>
            <a:ext cx="408879" cy="35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35" y="4117812"/>
            <a:ext cx="357710" cy="3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" name="직사각형 68"/>
          <p:cNvSpPr>
            <a:spLocks noChangeArrowheads="1"/>
          </p:cNvSpPr>
          <p:nvPr/>
        </p:nvSpPr>
        <p:spPr bwMode="auto">
          <a:xfrm>
            <a:off x="2563813" y="4383088"/>
            <a:ext cx="10144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민원신고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내역조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회</a:t>
            </a:r>
          </a:p>
        </p:txBody>
      </p:sp>
      <p:pic>
        <p:nvPicPr>
          <p:cNvPr id="106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0" y="41221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직사각형 68"/>
          <p:cNvSpPr>
            <a:spLocks noChangeArrowheads="1"/>
          </p:cNvSpPr>
          <p:nvPr/>
        </p:nvSpPr>
        <p:spPr bwMode="auto">
          <a:xfrm>
            <a:off x="3424238" y="4394200"/>
            <a:ext cx="1014412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선박입항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신고조회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8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04" y="41221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직사각형 68"/>
          <p:cNvSpPr>
            <a:spLocks noChangeArrowheads="1"/>
          </p:cNvSpPr>
          <p:nvPr/>
        </p:nvSpPr>
        <p:spPr bwMode="auto">
          <a:xfrm>
            <a:off x="4291013" y="43942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예도선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신청현황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0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4" y="41221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" name="직사각형 68"/>
          <p:cNvSpPr>
            <a:spLocks noChangeArrowheads="1"/>
          </p:cNvSpPr>
          <p:nvPr/>
        </p:nvSpPr>
        <p:spPr bwMode="auto">
          <a:xfrm>
            <a:off x="5113338" y="4405313"/>
            <a:ext cx="1014412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시설신청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허가현황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2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23" y="4132713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" name="직사각형 70"/>
          <p:cNvSpPr>
            <a:spLocks noChangeArrowheads="1"/>
          </p:cNvSpPr>
          <p:nvPr/>
        </p:nvSpPr>
        <p:spPr bwMode="auto">
          <a:xfrm>
            <a:off x="6700838" y="4384675"/>
            <a:ext cx="855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증명서</a:t>
            </a:r>
            <a:endParaRPr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발급조회</a:t>
            </a:r>
          </a:p>
        </p:txBody>
      </p:sp>
      <p:pic>
        <p:nvPicPr>
          <p:cNvPr id="114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31" y="4122199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" name="직사각형 68"/>
          <p:cNvSpPr>
            <a:spLocks noChangeArrowheads="1"/>
          </p:cNvSpPr>
          <p:nvPr/>
        </p:nvSpPr>
        <p:spPr bwMode="auto">
          <a:xfrm>
            <a:off x="5900738" y="4408488"/>
            <a:ext cx="1012825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사용료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납부조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회</a:t>
            </a:r>
          </a:p>
        </p:txBody>
      </p:sp>
      <p:pic>
        <p:nvPicPr>
          <p:cNvPr id="116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10" y="4132299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직사각형 70"/>
          <p:cNvSpPr>
            <a:spLocks noChangeArrowheads="1"/>
          </p:cNvSpPr>
          <p:nvPr/>
        </p:nvSpPr>
        <p:spPr bwMode="auto">
          <a:xfrm>
            <a:off x="7402513" y="4384675"/>
            <a:ext cx="85566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응답여부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조회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18" name="직사각형 64"/>
          <p:cNvSpPr>
            <a:spLocks noChangeArrowheads="1"/>
          </p:cNvSpPr>
          <p:nvPr/>
        </p:nvSpPr>
        <p:spPr bwMode="auto">
          <a:xfrm>
            <a:off x="1185863" y="4376738"/>
            <a:ext cx="9509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선석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스케쥴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grpSp>
        <p:nvGrpSpPr>
          <p:cNvPr id="122" name="그룹 121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23" name="모서리가 둥근 직사각형 122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4" name="모서리가 둥근 직사각형 123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5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8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6116" y="444893"/>
            <a:ext cx="6432970" cy="332392"/>
          </a:xfrm>
          <a:prstGeom prst="rect">
            <a:avLst/>
          </a:prstGeom>
          <a:noFill/>
        </p:spPr>
        <p:txBody>
          <a:bodyPr wrap="none" lIns="0" tIns="0" rIns="0" bIns="0"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메인화면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UI (</a:t>
            </a:r>
            <a:r>
              <a:rPr kumimoji="0" lang="ko-KR" altLang="en-US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업무용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-</a:t>
            </a:r>
            <a:r>
              <a:rPr kumimoji="0" lang="ko-KR" altLang="en-US" sz="3000" spc="-1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로그인전</a:t>
            </a:r>
            <a:r>
              <a:rPr kumimoji="0" lang="en-US" altLang="ko-KR" sz="300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-웹윤고딕140" pitchFamily="18" charset="-127"/>
                <a:ea typeface="-웹윤고딕140" pitchFamily="18" charset="-127"/>
              </a:rPr>
              <a:t>)(1/2)</a:t>
            </a:r>
            <a:endParaRPr kumimoji="0" lang="ko-KR" altLang="en-US" sz="3000" spc="-100" dirty="0">
              <a:solidFill>
                <a:schemeClr val="tx1">
                  <a:lumMod val="50000"/>
                  <a:lumOff val="50000"/>
                </a:schemeClr>
              </a:solidFill>
              <a:latin typeface="-웹윤고딕140" pitchFamily="18" charset="-127"/>
              <a:ea typeface="-웹윤고딕140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04825" y="342900"/>
            <a:ext cx="8248650" cy="6954838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6" name="직사각형 5"/>
          <p:cNvSpPr/>
          <p:nvPr/>
        </p:nvSpPr>
        <p:spPr bwMode="auto">
          <a:xfrm>
            <a:off x="504825" y="328613"/>
            <a:ext cx="8243888" cy="315912"/>
          </a:xfrm>
          <a:prstGeom prst="rect">
            <a:avLst/>
          </a:prstGeom>
          <a:pattFill prst="lt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973" b="11533"/>
          <a:stretch>
            <a:fillRect/>
          </a:stretch>
        </p:blipFill>
        <p:spPr bwMode="auto">
          <a:xfrm>
            <a:off x="515938" y="1503363"/>
            <a:ext cx="8237537" cy="555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직사각형 7"/>
          <p:cNvSpPr/>
          <p:nvPr/>
        </p:nvSpPr>
        <p:spPr bwMode="auto">
          <a:xfrm>
            <a:off x="755650" y="3906838"/>
            <a:ext cx="7813675" cy="298608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pic>
        <p:nvPicPr>
          <p:cNvPr id="14343" name="그림 20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2370138"/>
            <a:ext cx="1844675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44" name="그룹 15"/>
          <p:cNvGrpSpPr>
            <a:grpSpLocks/>
          </p:cNvGrpSpPr>
          <p:nvPr/>
        </p:nvGrpSpPr>
        <p:grpSpPr bwMode="auto">
          <a:xfrm>
            <a:off x="2640013" y="1925638"/>
            <a:ext cx="4194175" cy="755650"/>
            <a:chOff x="883659" y="3048316"/>
            <a:chExt cx="4194175" cy="755650"/>
          </a:xfrm>
        </p:grpSpPr>
        <p:sp>
          <p:nvSpPr>
            <p:cNvPr id="14430" name="직사각형 330"/>
            <p:cNvSpPr>
              <a:spLocks noChangeArrowheads="1"/>
            </p:cNvSpPr>
            <p:nvPr/>
          </p:nvSpPr>
          <p:spPr bwMode="auto">
            <a:xfrm>
              <a:off x="1520297" y="3048316"/>
              <a:ext cx="29765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ko-KR" sz="800">
                  <a:latin typeface="돋움" pitchFamily="50" charset="-127"/>
                  <a:ea typeface="돋움" pitchFamily="50" charset="-127"/>
                </a:rPr>
                <a:t>Beyond the Ocean, Korea shipping &amp; Port</a:t>
              </a:r>
            </a:p>
          </p:txBody>
        </p:sp>
        <p:sp>
          <p:nvSpPr>
            <p:cNvPr id="14431" name="직사각형 330"/>
            <p:cNvSpPr>
              <a:spLocks noChangeArrowheads="1"/>
            </p:cNvSpPr>
            <p:nvPr/>
          </p:nvSpPr>
          <p:spPr bwMode="auto">
            <a:xfrm>
              <a:off x="904296" y="3280091"/>
              <a:ext cx="4173538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defTabSz="1042988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>
                <a:solidFill>
                  <a:schemeClr val="bg1"/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/>
              <a:r>
                <a:rPr lang="ko-KR" altLang="en-US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>
                  <a:solidFill>
                    <a:schemeClr val="bg1"/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</a:p>
          </p:txBody>
        </p:sp>
        <p:sp>
          <p:nvSpPr>
            <p:cNvPr id="19" name="직사각형 330"/>
            <p:cNvSpPr>
              <a:spLocks noChangeArrowheads="1"/>
            </p:cNvSpPr>
            <p:nvPr/>
          </p:nvSpPr>
          <p:spPr bwMode="auto">
            <a:xfrm>
              <a:off x="883659" y="3275328"/>
              <a:ext cx="41751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해양수산부 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</a:t>
              </a: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포트는 </a:t>
              </a:r>
              <a:endPara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맞춤형 해운항만물류통합정보를 제공합니다</a:t>
              </a:r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.</a:t>
              </a:r>
              <a:endPara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나눔고딕 ExtraBold" pitchFamily="50" charset="-127"/>
              </a:endParaRPr>
            </a:p>
          </p:txBody>
        </p:sp>
      </p:grpSp>
      <p:pic>
        <p:nvPicPr>
          <p:cNvPr id="14345" name="Picture 2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3" t="21664" r="23999" b="27901"/>
          <a:stretch>
            <a:fillRect/>
          </a:stretch>
        </p:blipFill>
        <p:spPr bwMode="auto">
          <a:xfrm>
            <a:off x="8413750" y="1189038"/>
            <a:ext cx="231775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3399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직선 연결선 20"/>
          <p:cNvCxnSpPr/>
          <p:nvPr/>
        </p:nvCxnSpPr>
        <p:spPr>
          <a:xfrm>
            <a:off x="590550" y="644525"/>
            <a:ext cx="8158163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직사각형 330"/>
          <p:cNvSpPr>
            <a:spLocks noChangeArrowheads="1"/>
          </p:cNvSpPr>
          <p:nvPr/>
        </p:nvSpPr>
        <p:spPr bwMode="auto">
          <a:xfrm>
            <a:off x="2093913" y="355600"/>
            <a:ext cx="5843587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en-US" altLang="ko-KR" sz="800">
                <a:solidFill>
                  <a:srgbClr val="404040"/>
                </a:solidFill>
                <a:latin typeface="나눔고딕" pitchFamily="50" charset="-127"/>
                <a:ea typeface="굴림" pitchFamily="50" charset="-127"/>
              </a:rPr>
              <a:t> </a:t>
            </a:r>
          </a:p>
        </p:txBody>
      </p:sp>
      <p:grpSp>
        <p:nvGrpSpPr>
          <p:cNvPr id="14348" name="그룹 192"/>
          <p:cNvGrpSpPr>
            <a:grpSpLocks/>
          </p:cNvGrpSpPr>
          <p:nvPr/>
        </p:nvGrpSpPr>
        <p:grpSpPr bwMode="auto">
          <a:xfrm>
            <a:off x="755650" y="762000"/>
            <a:ext cx="2593975" cy="444500"/>
            <a:chOff x="340095" y="1172022"/>
            <a:chExt cx="2593308" cy="444308"/>
          </a:xfrm>
        </p:grpSpPr>
        <p:sp>
          <p:nvSpPr>
            <p:cNvPr id="24" name="직사각형 330"/>
            <p:cNvSpPr>
              <a:spLocks noChangeArrowheads="1"/>
            </p:cNvSpPr>
            <p:nvPr/>
          </p:nvSpPr>
          <p:spPr bwMode="auto">
            <a:xfrm>
              <a:off x="700365" y="1278339"/>
              <a:ext cx="2233038" cy="337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itchFamily="34" charset="0"/>
                  <a:ea typeface="나눔고딕 ExtraBold" pitchFamily="50" charset="-127"/>
                </a:rPr>
                <a:t>K-PORT</a:t>
              </a:r>
            </a:p>
          </p:txBody>
        </p:sp>
        <p:sp>
          <p:nvSpPr>
            <p:cNvPr id="25" name="직사각형 330"/>
            <p:cNvSpPr>
              <a:spLocks noChangeArrowheads="1"/>
            </p:cNvSpPr>
            <p:nvPr/>
          </p:nvSpPr>
          <p:spPr bwMode="auto">
            <a:xfrm>
              <a:off x="654339" y="1172022"/>
              <a:ext cx="1418860" cy="215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-웹윤고딕120" panose="02030504000101010101" pitchFamily="18" charset="-127"/>
                  <a:ea typeface="-웹윤고딕120" panose="02030504000101010101" pitchFamily="18" charset="-127"/>
                </a:rPr>
                <a:t>해운항만물류통합정보센터</a:t>
              </a:r>
              <a:endPara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20" panose="02030504000101010101" pitchFamily="18" charset="-127"/>
                <a:ea typeface="-웹윤고딕120" panose="02030504000101010101" pitchFamily="18" charset="-127"/>
              </a:endParaRPr>
            </a:p>
          </p:txBody>
        </p:sp>
        <p:pic>
          <p:nvPicPr>
            <p:cNvPr id="14429" name="그림 19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95" y="1202388"/>
              <a:ext cx="363344" cy="339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7" name="직사각형 330"/>
          <p:cNvSpPr>
            <a:spLocks noChangeArrowheads="1"/>
          </p:cNvSpPr>
          <p:nvPr/>
        </p:nvSpPr>
        <p:spPr bwMode="auto">
          <a:xfrm>
            <a:off x="685800" y="1181100"/>
            <a:ext cx="7980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PORT-MIS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신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고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 조회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/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발급           사용료             정보이용              지원서비스          </a:t>
            </a:r>
            <a:r>
              <a:rPr lang="en-US" altLang="ko-KR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MY</a:t>
            </a:r>
            <a:r>
              <a:rPr lang="ko-KR" altLang="en-US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케이포트</a:t>
            </a:r>
            <a:r>
              <a:rPr lang="ko-KR" alt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rPr>
              <a:t>         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sp>
        <p:nvSpPr>
          <p:cNvPr id="14350" name="직사각형 330"/>
          <p:cNvSpPr>
            <a:spLocks noChangeArrowheads="1"/>
          </p:cNvSpPr>
          <p:nvPr/>
        </p:nvSpPr>
        <p:spPr bwMode="auto">
          <a:xfrm>
            <a:off x="6737350" y="369888"/>
            <a:ext cx="19907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로그인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이용신청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| 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모바일   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351" name="직사각형 330"/>
          <p:cNvSpPr>
            <a:spLocks noChangeArrowheads="1"/>
          </p:cNvSpPr>
          <p:nvPr/>
        </p:nvSpPr>
        <p:spPr bwMode="auto">
          <a:xfrm>
            <a:off x="574675" y="371475"/>
            <a:ext cx="30924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ts val="1300"/>
              </a:lnSpc>
            </a:pP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              행정       </a:t>
            </a:r>
            <a:r>
              <a:rPr lang="en-US" altLang="ko-KR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MY </a:t>
            </a:r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케이포트</a:t>
            </a:r>
            <a:endParaRPr lang="en-US" altLang="ko-KR" sz="800">
              <a:solidFill>
                <a:srgbClr val="40404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4352" name="직사각형 29"/>
          <p:cNvSpPr>
            <a:spLocks noChangeArrowheads="1"/>
          </p:cNvSpPr>
          <p:nvPr/>
        </p:nvSpPr>
        <p:spPr bwMode="auto">
          <a:xfrm>
            <a:off x="528638" y="339725"/>
            <a:ext cx="455612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1042988" fontAlgn="base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/>
            <a:r>
              <a:rPr lang="ko-KR" altLang="en-US" sz="800">
                <a:solidFill>
                  <a:srgbClr val="404040"/>
                </a:solidFill>
                <a:latin typeface="돋움" pitchFamily="50" charset="-127"/>
                <a:ea typeface="돋움" pitchFamily="50" charset="-127"/>
              </a:rPr>
              <a:t>민원</a:t>
            </a:r>
          </a:p>
        </p:txBody>
      </p:sp>
      <p:cxnSp>
        <p:nvCxnSpPr>
          <p:cNvPr id="31" name="직선 연결선 30"/>
          <p:cNvCxnSpPr/>
          <p:nvPr/>
        </p:nvCxnSpPr>
        <p:spPr>
          <a:xfrm>
            <a:off x="992188" y="328613"/>
            <a:ext cx="0" cy="31591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14493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15938" y="1503363"/>
            <a:ext cx="8232775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타원 33"/>
          <p:cNvSpPr/>
          <p:nvPr/>
        </p:nvSpPr>
        <p:spPr>
          <a:xfrm>
            <a:off x="8162925" y="4268788"/>
            <a:ext cx="217488" cy="20796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976313" y="4278313"/>
            <a:ext cx="215900" cy="20637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00" b="1" dirty="0"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endParaRPr kumimoji="0" lang="ko-KR" altLang="en-US" sz="8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2300288" y="323850"/>
            <a:ext cx="0" cy="31591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 bwMode="auto">
          <a:xfrm>
            <a:off x="7975600" y="1503363"/>
            <a:ext cx="769938" cy="2984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주요항만</a:t>
            </a:r>
          </a:p>
        </p:txBody>
      </p:sp>
      <p:sp>
        <p:nvSpPr>
          <p:cNvPr id="38" name="타원 37"/>
          <p:cNvSpPr/>
          <p:nvPr/>
        </p:nvSpPr>
        <p:spPr>
          <a:xfrm>
            <a:off x="2349500" y="2936875"/>
            <a:ext cx="795338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  <a:endParaRPr kumimoji="0" lang="en-US" altLang="ko-KR" sz="1100" b="1" dirty="0">
              <a:solidFill>
                <a:srgbClr val="1385CC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준비</a:t>
            </a:r>
          </a:p>
        </p:txBody>
      </p:sp>
      <p:sp>
        <p:nvSpPr>
          <p:cNvPr id="39" name="타원 38"/>
          <p:cNvSpPr/>
          <p:nvPr/>
        </p:nvSpPr>
        <p:spPr>
          <a:xfrm>
            <a:off x="3303588" y="2936875"/>
            <a:ext cx="795337" cy="747713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입항</a:t>
            </a:r>
          </a:p>
        </p:txBody>
      </p:sp>
      <p:sp>
        <p:nvSpPr>
          <p:cNvPr id="40" name="타원 39"/>
          <p:cNvSpPr/>
          <p:nvPr/>
        </p:nvSpPr>
        <p:spPr>
          <a:xfrm>
            <a:off x="4203700" y="2936875"/>
            <a:ext cx="795338" cy="747713"/>
          </a:xfrm>
          <a:prstGeom prst="ellipse">
            <a:avLst/>
          </a:prstGeom>
          <a:solidFill>
            <a:srgbClr val="0083CB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접안</a:t>
            </a:r>
          </a:p>
        </p:txBody>
      </p:sp>
      <p:sp>
        <p:nvSpPr>
          <p:cNvPr id="41" name="타원 40"/>
          <p:cNvSpPr/>
          <p:nvPr/>
        </p:nvSpPr>
        <p:spPr>
          <a:xfrm>
            <a:off x="5105400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하역</a:t>
            </a:r>
          </a:p>
        </p:txBody>
      </p:sp>
      <p:pic>
        <p:nvPicPr>
          <p:cNvPr id="14364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462713"/>
            <a:ext cx="9334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3" name="직선 연결선 42"/>
          <p:cNvCxnSpPr/>
          <p:nvPr/>
        </p:nvCxnSpPr>
        <p:spPr>
          <a:xfrm flipV="1">
            <a:off x="755650" y="4895850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6048375" y="2916238"/>
            <a:ext cx="795338" cy="7493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100" b="1" dirty="0">
                <a:solidFill>
                  <a:srgbClr val="1385CC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출항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06413" y="339725"/>
            <a:ext cx="8248650" cy="6711950"/>
          </a:xfrm>
          <a:prstGeom prst="rect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pic>
        <p:nvPicPr>
          <p:cNvPr id="1436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6462713"/>
            <a:ext cx="6589713" cy="3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7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4986338"/>
            <a:ext cx="2525713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71" name="그룹 60"/>
          <p:cNvGrpSpPr>
            <a:grpSpLocks/>
          </p:cNvGrpSpPr>
          <p:nvPr/>
        </p:nvGrpSpPr>
        <p:grpSpPr bwMode="auto">
          <a:xfrm>
            <a:off x="6869113" y="4978400"/>
            <a:ext cx="1643062" cy="1368425"/>
            <a:chOff x="6652335" y="5172165"/>
            <a:chExt cx="1780141" cy="1446223"/>
          </a:xfrm>
        </p:grpSpPr>
        <p:grpSp>
          <p:nvGrpSpPr>
            <p:cNvPr id="62" name="그룹 61"/>
            <p:cNvGrpSpPr/>
            <p:nvPr/>
          </p:nvGrpSpPr>
          <p:grpSpPr>
            <a:xfrm>
              <a:off x="6652335" y="5172165"/>
              <a:ext cx="1780141" cy="1445451"/>
              <a:chOff x="6661761" y="5172165"/>
              <a:chExt cx="3888562" cy="1184651"/>
            </a:xfrm>
            <a:solidFill>
              <a:schemeClr val="bg1">
                <a:lumMod val="75000"/>
              </a:schemeClr>
            </a:solidFill>
          </p:grpSpPr>
          <p:sp>
            <p:nvSpPr>
              <p:cNvPr id="64" name="직사각형 63"/>
              <p:cNvSpPr/>
              <p:nvPr/>
            </p:nvSpPr>
            <p:spPr>
              <a:xfrm>
                <a:off x="6664922" y="5172165"/>
                <a:ext cx="3885401" cy="58761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/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6661761" y="5769204"/>
                <a:ext cx="1918428" cy="58761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위젯</a:t>
                </a:r>
                <a:endParaRPr lang="en-US" altLang="ko-KR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endParaRPr>
              </a:p>
              <a:p>
                <a:pPr algn="ctr" defTabSz="104305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체" pitchFamily="49" charset="-127"/>
                    <a:ea typeface="돋움체" pitchFamily="49" charset="-127"/>
                  </a:rPr>
                  <a:t>다운로드</a:t>
                </a:r>
              </a:p>
            </p:txBody>
          </p:sp>
        </p:grpSp>
        <p:sp>
          <p:nvSpPr>
            <p:cNvPr id="63" name="직사각형 62"/>
            <p:cNvSpPr/>
            <p:nvPr/>
          </p:nvSpPr>
          <p:spPr>
            <a:xfrm>
              <a:off x="7553585" y="5901988"/>
              <a:ext cx="878891" cy="716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이용</a:t>
              </a:r>
              <a:endParaRPr lang="en-US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endParaRPr>
            </a:p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돋움체" pitchFamily="49" charset="-127"/>
                  <a:ea typeface="돋움체" pitchFamily="49" charset="-127"/>
                </a:rPr>
                <a:t>안내</a:t>
              </a:r>
            </a:p>
          </p:txBody>
        </p:sp>
      </p:grpSp>
      <p:cxnSp>
        <p:nvCxnSpPr>
          <p:cNvPr id="76" name="직선 연결선 75"/>
          <p:cNvCxnSpPr/>
          <p:nvPr/>
        </p:nvCxnSpPr>
        <p:spPr>
          <a:xfrm flipV="1">
            <a:off x="755650" y="6435725"/>
            <a:ext cx="7813675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119"/>
          <p:cNvSpPr>
            <a:spLocks noChangeArrowheads="1"/>
          </p:cNvSpPr>
          <p:nvPr/>
        </p:nvSpPr>
        <p:spPr bwMode="auto">
          <a:xfrm>
            <a:off x="6926263" y="5078413"/>
            <a:ext cx="23352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defTabSz="1043056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ko-KR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돋움체" pitchFamily="49" charset="-127"/>
                <a:ea typeface="돋움체" pitchFamily="49" charset="-127"/>
              </a:rPr>
              <a:t> 해운항만고객지원센터</a:t>
            </a:r>
            <a:endParaRPr lang="ko-KR" altLang="ko-KR" sz="800" dirty="0">
              <a:solidFill>
                <a:schemeClr val="tx1">
                  <a:lumMod val="75000"/>
                  <a:lumOff val="25000"/>
                </a:schemeClr>
              </a:solidFill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78" name="직사각형 77"/>
          <p:cNvSpPr/>
          <p:nvPr/>
        </p:nvSpPr>
        <p:spPr bwMode="auto">
          <a:xfrm>
            <a:off x="6989763" y="5278438"/>
            <a:ext cx="1314450" cy="26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603020202020204" pitchFamily="34" charset="0"/>
                <a:ea typeface="돋움체" panose="020B0609000101010101" pitchFamily="49" charset="-127"/>
              </a:rPr>
              <a:t>1800-1172</a:t>
            </a:r>
          </a:p>
        </p:txBody>
      </p:sp>
      <p:sp>
        <p:nvSpPr>
          <p:cNvPr id="79" name="직사각형 78"/>
          <p:cNvSpPr/>
          <p:nvPr/>
        </p:nvSpPr>
        <p:spPr bwMode="auto">
          <a:xfrm>
            <a:off x="6989763" y="5434013"/>
            <a:ext cx="1376362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평일 </a:t>
            </a:r>
            <a:r>
              <a:rPr kumimoji="0" lang="en-US" altLang="ko-KR" sz="800" dirty="0">
                <a:solidFill>
                  <a:schemeClr val="bg1">
                    <a:lumMod val="95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09:00-18:00</a:t>
            </a:r>
          </a:p>
        </p:txBody>
      </p:sp>
      <p:grpSp>
        <p:nvGrpSpPr>
          <p:cNvPr id="14376" name="그룹 79"/>
          <p:cNvGrpSpPr>
            <a:grpSpLocks/>
          </p:cNvGrpSpPr>
          <p:nvPr/>
        </p:nvGrpSpPr>
        <p:grpSpPr bwMode="auto">
          <a:xfrm>
            <a:off x="6702425" y="747713"/>
            <a:ext cx="2160588" cy="258762"/>
            <a:chOff x="4378923" y="1905757"/>
            <a:chExt cx="2161929" cy="259045"/>
          </a:xfrm>
        </p:grpSpPr>
        <p:sp>
          <p:nvSpPr>
            <p:cNvPr id="81" name="직사각형 330"/>
            <p:cNvSpPr>
              <a:spLocks noChangeArrowheads="1"/>
            </p:cNvSpPr>
            <p:nvPr/>
          </p:nvSpPr>
          <p:spPr bwMode="auto">
            <a:xfrm>
              <a:off x="4544125" y="1905757"/>
              <a:ext cx="1996727" cy="2590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defTabSz="1043056" eaLnBrk="1" fontAlgn="auto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대기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 |         </a:t>
              </a:r>
              <a:r>
                <a:rPr lang="ko-KR" altLang="en-US" sz="800" dirty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처리  </a:t>
              </a:r>
              <a:r>
                <a:rPr lang="en-US" altLang="ko-KR" sz="800" dirty="0" smtClean="0">
                  <a:solidFill>
                    <a:schemeClr val="bg1">
                      <a:lumMod val="75000"/>
                    </a:schemeClr>
                  </a:solidFill>
                  <a:latin typeface="돋움" pitchFamily="50" charset="-127"/>
                  <a:ea typeface="돋움" pitchFamily="50" charset="-127"/>
                </a:rPr>
                <a:t>| </a:t>
              </a:r>
              <a:r>
                <a:rPr lang="en-US" altLang="ko-KR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           </a:t>
              </a:r>
              <a:r>
                <a:rPr lang="ko-KR" altLang="en-US" sz="800" dirty="0" smtClean="0">
                  <a:solidFill>
                    <a:srgbClr val="404040"/>
                  </a:solidFill>
                  <a:latin typeface="돋움" pitchFamily="50" charset="-127"/>
                  <a:ea typeface="돋움" pitchFamily="50" charset="-127"/>
                </a:rPr>
                <a:t>알림</a:t>
              </a:r>
              <a:endParaRPr lang="en-US" altLang="ko-KR" sz="800" dirty="0">
                <a:solidFill>
                  <a:srgbClr val="404040"/>
                </a:solidFill>
                <a:latin typeface="돋움" pitchFamily="50" charset="-127"/>
                <a:ea typeface="돋움" pitchFamily="50" charset="-127"/>
              </a:endParaRPr>
            </a:p>
          </p:txBody>
        </p:sp>
        <p:pic>
          <p:nvPicPr>
            <p:cNvPr id="14421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t="2" r="85538" b="13963"/>
            <a:stretch>
              <a:fillRect/>
            </a:stretch>
          </p:blipFill>
          <p:spPr bwMode="auto">
            <a:xfrm>
              <a:off x="4378923" y="1914662"/>
              <a:ext cx="214507" cy="24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모서리가 둥근 직사각형 82"/>
            <p:cNvSpPr/>
            <p:nvPr/>
          </p:nvSpPr>
          <p:spPr>
            <a:xfrm>
              <a:off x="4393220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4" name="모서리가 둥근 직사각형 83"/>
            <p:cNvSpPr/>
            <p:nvPr/>
          </p:nvSpPr>
          <p:spPr>
            <a:xfrm>
              <a:off x="5111215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3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85" name="모서리가 둥근 직사각형 84"/>
            <p:cNvSpPr/>
            <p:nvPr/>
          </p:nvSpPr>
          <p:spPr>
            <a:xfrm>
              <a:off x="5838741" y="1969326"/>
              <a:ext cx="187441" cy="131906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bg1"/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4</a:t>
              </a:r>
              <a:endParaRPr kumimoji="0" lang="ko-KR" altLang="en-US" sz="800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</p:grpSp>
      <p:sp>
        <p:nvSpPr>
          <p:cNvPr id="86" name="타원 85"/>
          <p:cNvSpPr/>
          <p:nvPr/>
        </p:nvSpPr>
        <p:spPr>
          <a:xfrm>
            <a:off x="8985250" y="355600"/>
            <a:ext cx="1470025" cy="1471613"/>
          </a:xfrm>
          <a:prstGeom prst="ellipse">
            <a:avLst/>
          </a:prstGeom>
          <a:solidFill>
            <a:srgbClr val="F946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PC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메인</a:t>
            </a:r>
            <a:endParaRPr kumimoji="0" lang="en-US" altLang="ko-KR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kumimoji="0"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민원</a:t>
            </a: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</a:p>
          <a:p>
            <a:pPr algn="ctr" defTabSz="10430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3/5</a:t>
            </a:r>
            <a:endParaRPr kumimoji="0" lang="ko-KR" altLang="en-US" sz="12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pSp>
        <p:nvGrpSpPr>
          <p:cNvPr id="14378" name="그룹 86"/>
          <p:cNvGrpSpPr>
            <a:grpSpLocks/>
          </p:cNvGrpSpPr>
          <p:nvPr/>
        </p:nvGrpSpPr>
        <p:grpSpPr bwMode="auto">
          <a:xfrm>
            <a:off x="890588" y="5426075"/>
            <a:ext cx="3187700" cy="876300"/>
            <a:chOff x="3467984" y="5635814"/>
            <a:chExt cx="3187450" cy="876373"/>
          </a:xfrm>
        </p:grpSpPr>
        <p:sp>
          <p:nvSpPr>
            <p:cNvPr id="88" name="직사각형 87"/>
            <p:cNvSpPr/>
            <p:nvPr/>
          </p:nvSpPr>
          <p:spPr>
            <a:xfrm>
              <a:off x="3471159" y="5635814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5836348" y="5635814"/>
              <a:ext cx="81749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0" name="직사각형 89"/>
            <p:cNvSpPr/>
            <p:nvPr/>
          </p:nvSpPr>
          <p:spPr>
            <a:xfrm>
              <a:off x="3472746" y="5845381"/>
              <a:ext cx="2063588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1" name="직사각형 90"/>
            <p:cNvSpPr/>
            <p:nvPr/>
          </p:nvSpPr>
          <p:spPr>
            <a:xfrm>
              <a:off x="5837935" y="5845381"/>
              <a:ext cx="817499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3471159" y="6058124"/>
              <a:ext cx="206358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5836348" y="6058124"/>
              <a:ext cx="817498" cy="24925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3467984" y="6264516"/>
              <a:ext cx="2065175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[</a:t>
              </a:r>
              <a:r>
                <a:rPr kumimoji="0" lang="ko-KR" altLang="en-US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해양수산부</a:t>
              </a: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] SMART PORT-MIS3.0 </a:t>
              </a: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5834760" y="6264516"/>
              <a:ext cx="815911" cy="2476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 defTabSz="1043056" fontAlgn="auto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돋움체" panose="020B0609000101010101" pitchFamily="49" charset="-127"/>
                  <a:ea typeface="돋움체" panose="020B0609000101010101" pitchFamily="49" charset="-127"/>
                </a:rPr>
                <a:t>15-07-25</a:t>
              </a:r>
            </a:p>
          </p:txBody>
        </p:sp>
      </p:grpSp>
      <p:graphicFrame>
        <p:nvGraphicFramePr>
          <p:cNvPr id="96" name="표 95"/>
          <p:cNvGraphicFramePr>
            <a:graphicFrameLocks noGrp="1"/>
          </p:cNvGraphicFramePr>
          <p:nvPr/>
        </p:nvGraphicFramePr>
        <p:xfrm>
          <a:off x="973138" y="5021263"/>
          <a:ext cx="3125788" cy="2301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48358"/>
                <a:gridCol w="1064842"/>
                <a:gridCol w="1012588"/>
              </a:tblGrid>
              <a:tr h="23018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itchFamily="50" charset="-127"/>
                          <a:ea typeface="돋움" pitchFamily="50" charset="-127"/>
                        </a:rPr>
                        <a:t>공지사항</a:t>
                      </a:r>
                      <a:endParaRPr lang="en-US" altLang="ko-KR" sz="800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민원서식</a:t>
                      </a:r>
                    </a:p>
                  </a:txBody>
                  <a:tcPr marL="35996" marR="35996" marT="35909" marB="35909" anchor="ctr">
                    <a:lnL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  <a:cs typeface="+mn-cs"/>
                        </a:rPr>
                        <a:t>법령정보</a:t>
                      </a:r>
                    </a:p>
                  </a:txBody>
                  <a:tcPr marL="35996" marR="35996" marT="35909" marB="35909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A1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4390" name="그룹 363"/>
          <p:cNvGrpSpPr>
            <a:grpSpLocks/>
          </p:cNvGrpSpPr>
          <p:nvPr/>
        </p:nvGrpSpPr>
        <p:grpSpPr bwMode="auto">
          <a:xfrm>
            <a:off x="3546475" y="5348288"/>
            <a:ext cx="92075" cy="104775"/>
            <a:chOff x="375517" y="4380561"/>
            <a:chExt cx="278778" cy="280713"/>
          </a:xfrm>
        </p:grpSpPr>
        <p:sp>
          <p:nvSpPr>
            <p:cNvPr id="98" name="모서리가 둥근 직사각형 97"/>
            <p:cNvSpPr/>
            <p:nvPr/>
          </p:nvSpPr>
          <p:spPr>
            <a:xfrm>
              <a:off x="471647" y="4380561"/>
              <a:ext cx="86517" cy="280713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indent="0" algn="ctr" defTabSz="1043056" fontAlgn="auto">
                <a:lnSpc>
                  <a:spcPts val="918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140000"/>
                <a:tabLst>
                  <a:tab pos="5186857" algn="l"/>
                </a:tabLst>
                <a:defRPr/>
              </a:pPr>
              <a:endParaRPr kumimoji="0" lang="ko-KR" altLang="en-US" dirty="0">
                <a:sym typeface="Monotype Sorts"/>
              </a:endParaRPr>
            </a:p>
          </p:txBody>
        </p:sp>
        <p:sp>
          <p:nvSpPr>
            <p:cNvPr id="99" name="모서리가 둥근 직사각형 98"/>
            <p:cNvSpPr/>
            <p:nvPr/>
          </p:nvSpPr>
          <p:spPr>
            <a:xfrm rot="5400000">
              <a:off x="468120" y="4381529"/>
              <a:ext cx="93571" cy="278778"/>
            </a:xfrm>
            <a:prstGeom prst="roundRect">
              <a:avLst>
                <a:gd name="adj" fmla="val 50000"/>
              </a:avLst>
            </a:prstGeom>
            <a:solidFill>
              <a:srgbClr val="2E92D6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04305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3624263" y="5246688"/>
            <a:ext cx="5143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43056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더보기</a:t>
            </a:r>
            <a:endParaRPr kumimoji="0" lang="en-US" altLang="ko-KR" sz="800" dirty="0">
              <a:solidFill>
                <a:schemeClr val="tx1">
                  <a:lumMod val="50000"/>
                  <a:lumOff val="50000"/>
                </a:scheme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01" name="직사각형 64"/>
          <p:cNvSpPr>
            <a:spLocks noChangeArrowheads="1"/>
          </p:cNvSpPr>
          <p:nvPr/>
        </p:nvSpPr>
        <p:spPr bwMode="auto">
          <a:xfrm>
            <a:off x="1185863" y="4356100"/>
            <a:ext cx="9509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선석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스케쥴</a:t>
            </a: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2" name="직사각형 66"/>
          <p:cNvSpPr>
            <a:spLocks noChangeArrowheads="1"/>
          </p:cNvSpPr>
          <p:nvPr/>
        </p:nvSpPr>
        <p:spPr bwMode="auto">
          <a:xfrm>
            <a:off x="1736725" y="4356100"/>
            <a:ext cx="11811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재박선박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3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092" y="4057547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15" descr="F:\한화손해보험\소스\아이콘\images\Iconset-(2)_161.png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859" y="4066783"/>
            <a:ext cx="408879" cy="35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" name="Picture 25" descr="F:\한화손해보험\소스\아이콘\images\Iconset-(2)_48.png"/>
          <p:cNvPicPr>
            <a:picLocks noChangeAspect="1" noChangeArrowheads="1"/>
          </p:cNvPicPr>
          <p:nvPr/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35" y="4071632"/>
            <a:ext cx="357710" cy="34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직사각형 68"/>
          <p:cNvSpPr>
            <a:spLocks noChangeArrowheads="1"/>
          </p:cNvSpPr>
          <p:nvPr/>
        </p:nvSpPr>
        <p:spPr bwMode="auto">
          <a:xfrm>
            <a:off x="2563813" y="43561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모선별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관제현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황</a:t>
            </a:r>
          </a:p>
        </p:txBody>
      </p:sp>
      <p:pic>
        <p:nvPicPr>
          <p:cNvPr id="107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840" y="4057547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" name="직사각형 68"/>
          <p:cNvSpPr>
            <a:spLocks noChangeArrowheads="1"/>
          </p:cNvSpPr>
          <p:nvPr/>
        </p:nvSpPr>
        <p:spPr bwMode="auto">
          <a:xfrm>
            <a:off x="3424238" y="43561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선박입출항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현</a:t>
            </a: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황</a:t>
            </a:r>
          </a:p>
        </p:txBody>
      </p:sp>
      <p:pic>
        <p:nvPicPr>
          <p:cNvPr id="109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304" y="4057547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" name="직사각형 68"/>
          <p:cNvSpPr>
            <a:spLocks noChangeArrowheads="1"/>
          </p:cNvSpPr>
          <p:nvPr/>
        </p:nvSpPr>
        <p:spPr bwMode="auto">
          <a:xfrm>
            <a:off x="4291013" y="43561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갑문입출거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1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344" y="4057547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" name="직사각형 68"/>
          <p:cNvSpPr>
            <a:spLocks noChangeArrowheads="1"/>
          </p:cNvSpPr>
          <p:nvPr/>
        </p:nvSpPr>
        <p:spPr bwMode="auto">
          <a:xfrm>
            <a:off x="5113338" y="4356100"/>
            <a:ext cx="10144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선박보안</a:t>
            </a:r>
            <a:endParaRPr lang="en-US" altLang="ko-KR" sz="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정보현황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3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123" y="4049589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" name="직사각형 70"/>
          <p:cNvSpPr>
            <a:spLocks noChangeArrowheads="1"/>
          </p:cNvSpPr>
          <p:nvPr/>
        </p:nvSpPr>
        <p:spPr bwMode="auto">
          <a:xfrm>
            <a:off x="6700838" y="4356100"/>
            <a:ext cx="855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주요항만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지도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5" name="Picture 19" descr="F:\한화손해보험\소스\아이콘\images\Iconset-(2)_85.png"/>
          <p:cNvPicPr>
            <a:picLocks noChangeAspect="1" noChangeArrowheads="1"/>
          </p:cNvPicPr>
          <p:nvPr/>
        </p:nvPicPr>
        <p:blipFill>
          <a:blip r:embed="rId11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431" y="4057547"/>
            <a:ext cx="452898" cy="375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" name="직사각형 68"/>
          <p:cNvSpPr>
            <a:spLocks noChangeArrowheads="1"/>
          </p:cNvSpPr>
          <p:nvPr/>
        </p:nvSpPr>
        <p:spPr bwMode="auto">
          <a:xfrm>
            <a:off x="5900738" y="4356100"/>
            <a:ext cx="101282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시설신청</a:t>
            </a:r>
            <a: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허가현황</a:t>
            </a:r>
            <a:endParaRPr lang="ko-KR" altLang="en-US" sz="800" b="1" dirty="0">
              <a:solidFill>
                <a:schemeClr val="tx1">
                  <a:lumMod val="65000"/>
                  <a:lumOff val="35000"/>
                </a:schemeClr>
              </a:solidFill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17" name="Picture 60" descr="F:\한화손해보험\소스\아이콘\images\Iconset-(2)_131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810" y="4049175"/>
            <a:ext cx="427348" cy="357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직사각형 70"/>
          <p:cNvSpPr>
            <a:spLocks noChangeArrowheads="1"/>
          </p:cNvSpPr>
          <p:nvPr/>
        </p:nvSpPr>
        <p:spPr bwMode="auto">
          <a:xfrm>
            <a:off x="7402513" y="4356100"/>
            <a:ext cx="8556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defTabSz="1101725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defTabSz="1101725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8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항만내</a:t>
            </a:r>
            <a: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/>
            </a:r>
            <a:br>
              <a:rPr lang="en-US" altLang="ko-KR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</a:br>
            <a:r>
              <a:rPr lang="ko-KR" altLang="en-US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돋움" pitchFamily="50" charset="-127"/>
                <a:ea typeface="돋움" pitchFamily="50" charset="-127"/>
              </a:rPr>
              <a:t>위험컨테이너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4975225" y="7235484"/>
            <a:ext cx="742950" cy="289563"/>
            <a:chOff x="4975225" y="7235484"/>
            <a:chExt cx="742950" cy="289563"/>
          </a:xfrm>
        </p:grpSpPr>
        <p:sp>
          <p:nvSpPr>
            <p:cNvPr id="126" name="모서리가 둥근 직사각형 125"/>
            <p:cNvSpPr/>
            <p:nvPr/>
          </p:nvSpPr>
          <p:spPr>
            <a:xfrm>
              <a:off x="5109311" y="7235484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8" name="모서리가 둥근 직사각형 127"/>
            <p:cNvSpPr/>
            <p:nvPr/>
          </p:nvSpPr>
          <p:spPr>
            <a:xfrm>
              <a:off x="5109311" y="7276389"/>
              <a:ext cx="474778" cy="2092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30" pitchFamily="18" charset="-127"/>
                <a:ea typeface="-웹윤고딕130" pitchFamily="18" charset="-127"/>
              </a:endParaRPr>
            </a:p>
          </p:txBody>
        </p:sp>
        <p:sp>
          <p:nvSpPr>
            <p:cNvPr id="129" name="슬라이드 번호 개체 틀 3"/>
            <p:cNvSpPr txBox="1">
              <a:spLocks/>
            </p:cNvSpPr>
            <p:nvPr/>
          </p:nvSpPr>
          <p:spPr>
            <a:xfrm>
              <a:off x="4975225" y="7237015"/>
              <a:ext cx="742950" cy="288032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ko-KR"/>
              </a:defPPr>
              <a:lvl1pPr marL="0" algn="ctr" defTabSz="1043056" rtl="0" eaLnBrk="1" fontAlgn="auto" latinLnBrk="1" hangingPunct="1">
                <a:spcBef>
                  <a:spcPts val="0"/>
                </a:spcBef>
                <a:spcAft>
                  <a:spcPts val="0"/>
                </a:spcAft>
                <a:defRPr kumimoji="0" sz="1200" b="1" kern="1200">
                  <a:solidFill>
                    <a:schemeClr val="tx1"/>
                  </a:solidFill>
                  <a:latin typeface="+mn-ea"/>
                  <a:ea typeface="+mn-ea"/>
                  <a:cs typeface="+mn-cs"/>
                </a:defRPr>
              </a:lvl1pPr>
              <a:lvl2pPr marL="52152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4305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56458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86112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07640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129168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650696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172224" algn="l" defTabSz="1043056" rtl="0" eaLnBrk="1" latinLnBrk="1" hangingPunct="1">
                <a:defRPr sz="2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fld id="{57130410-0A2F-41CB-B223-A1672F0EE241}" type="slidenum">
                <a:rPr lang="ko-KR" altLang="en-US" sz="1100" b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-웹윤고딕140" panose="02030504000101010101" pitchFamily="18" charset="-127"/>
                  <a:ea typeface="-웹윤고딕140" panose="02030504000101010101" pitchFamily="18" charset="-127"/>
                </a:rPr>
                <a:pPr>
                  <a:defRPr/>
                </a:pPr>
                <a:t>9</a:t>
              </a:fld>
              <a:endParaRPr lang="ko-KR" altLang="en-US" sz="11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-웹윤고딕140" panose="02030504000101010101" pitchFamily="18" charset="-127"/>
                <a:ea typeface="-웹윤고딕140" panose="02030504000101010101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40861</TotalTime>
  <Words>6184</Words>
  <Application>Microsoft Office PowerPoint</Application>
  <PresentationFormat>사용자 지정</PresentationFormat>
  <Paragraphs>3492</Paragraphs>
  <Slides>63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19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63</vt:i4>
      </vt:variant>
    </vt:vector>
  </HeadingPairs>
  <TitlesOfParts>
    <vt:vector size="83" baseType="lpstr">
      <vt:lpstr>굴림</vt:lpstr>
      <vt:lpstr>Arial</vt:lpstr>
      <vt:lpstr>Webdings</vt:lpstr>
      <vt:lpstr>-웹윤고딕130</vt:lpstr>
      <vt:lpstr>Segoe UI</vt:lpstr>
      <vt:lpstr>-윤고딕330</vt:lpstr>
      <vt:lpstr>나눔고딕 ExtraBold</vt:lpstr>
      <vt:lpstr>돋움</vt:lpstr>
      <vt:lpstr>HY견고딕</vt:lpstr>
      <vt:lpstr>-웹윤고딕140</vt:lpstr>
      <vt:lpstr>08서울남산체 B</vt:lpstr>
      <vt:lpstr>Wingdings</vt:lpstr>
      <vt:lpstr>나눔고딕</vt:lpstr>
      <vt:lpstr>맑은 고딕</vt:lpstr>
      <vt:lpstr>Trebuchet MS</vt:lpstr>
      <vt:lpstr>돋움체</vt:lpstr>
      <vt:lpstr>-웹윤고딕120</vt:lpstr>
      <vt:lpstr>Monotype Sorts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hoya</dc:creator>
  <cp:lastModifiedBy>disc</cp:lastModifiedBy>
  <cp:revision>1163</cp:revision>
  <cp:lastPrinted>2015-11-05T07:27:05Z</cp:lastPrinted>
  <dcterms:created xsi:type="dcterms:W3CDTF">2015-05-14T06:29:04Z</dcterms:created>
  <dcterms:modified xsi:type="dcterms:W3CDTF">2015-11-05T09:00:05Z</dcterms:modified>
</cp:coreProperties>
</file>