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327" r:id="rId3"/>
    <p:sldId id="299" r:id="rId4"/>
    <p:sldId id="286" r:id="rId5"/>
    <p:sldId id="369" r:id="rId6"/>
    <p:sldId id="384" r:id="rId7"/>
    <p:sldId id="356" r:id="rId8"/>
    <p:sldId id="287" r:id="rId9"/>
    <p:sldId id="357" r:id="rId10"/>
    <p:sldId id="358" r:id="rId11"/>
    <p:sldId id="367" r:id="rId12"/>
    <p:sldId id="368" r:id="rId13"/>
    <p:sldId id="370" r:id="rId14"/>
    <p:sldId id="360" r:id="rId15"/>
    <p:sldId id="328" r:id="rId16"/>
    <p:sldId id="300" r:id="rId17"/>
    <p:sldId id="289" r:id="rId18"/>
    <p:sldId id="288" r:id="rId19"/>
    <p:sldId id="329" r:id="rId20"/>
    <p:sldId id="301" r:id="rId21"/>
    <p:sldId id="291" r:id="rId22"/>
    <p:sldId id="290" r:id="rId23"/>
    <p:sldId id="371" r:id="rId24"/>
    <p:sldId id="372" r:id="rId25"/>
    <p:sldId id="373" r:id="rId26"/>
    <p:sldId id="374" r:id="rId27"/>
    <p:sldId id="333" r:id="rId28"/>
    <p:sldId id="302" r:id="rId29"/>
    <p:sldId id="293" r:id="rId30"/>
    <p:sldId id="292" r:id="rId31"/>
    <p:sldId id="303" r:id="rId32"/>
    <p:sldId id="295" r:id="rId33"/>
    <p:sldId id="294" r:id="rId34"/>
    <p:sldId id="334" r:id="rId35"/>
    <p:sldId id="335" r:id="rId36"/>
    <p:sldId id="336" r:id="rId37"/>
    <p:sldId id="337" r:id="rId38"/>
    <p:sldId id="354" r:id="rId39"/>
  </p:sldIdLst>
  <p:sldSz cx="9906000" cy="6858000" type="A4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020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pos="6114">
          <p15:clr>
            <a:srgbClr val="A4A3A4"/>
          </p15:clr>
        </p15:guide>
        <p15:guide id="4" pos="3120">
          <p15:clr>
            <a:srgbClr val="A4A3A4"/>
          </p15:clr>
        </p15:guide>
        <p15:guide id="5" pos="1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iGl26k8289xqEpCJDXbwPVxL4N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209521-F6AE-4A11-8796-1C74ECA84012}">
  <a:tblStyle styleId="{E5209521-F6AE-4A11-8796-1C74ECA840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>
        <p:guide orient="horz" pos="4020"/>
        <p:guide orient="horz" pos="618"/>
        <p:guide pos="6114"/>
        <p:guide pos="3120"/>
        <p:guide pos="17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96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66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5767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Malgun Gothic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o-KR" altLang="en-US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285" y="0"/>
            <a:ext cx="2945767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Malgun Gothic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o-KR" altLang="en-US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28614"/>
            <a:ext cx="2945767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Malgun Gothic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ko-KR" altLang="en-US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285" y="9428614"/>
            <a:ext cx="2945767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b" anchorCtr="0">
            <a:noAutofit/>
          </a:bodyPr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algn="r"/>
            <a:fld id="{00000000-1234-1234-1234-123412341234}" type="slidenum">
              <a:rPr lang="en-US" altLang="ko-KR" sz="1200" smtClean="0">
                <a:solidFill>
                  <a:schemeClr val="dk1"/>
                </a:solidFill>
                <a:cs typeface="Malgun Gothic"/>
                <a:sym typeface="Malgun Gothic"/>
              </a:rPr>
              <a:pPr algn="r"/>
              <a:t>‹#›</a:t>
            </a:fld>
            <a:endParaRPr lang="ko-KR" altLang="en-US" sz="1200" dirty="0">
              <a:solidFill>
                <a:schemeClr val="dk1"/>
              </a:solidFill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맑은 고딕" panose="020B0503020000020004" pitchFamily="50" charset="-127"/>
        <a:ea typeface="맑은 고딕" panose="020B0503020000020004" pitchFamily="50" charset="-127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Google Shape;28;p1:notes"/>
          <p:cNvSpPr txBox="1">
            <a:spLocks noGrp="1"/>
          </p:cNvSpPr>
          <p:nvPr>
            <p:ph type="sldNum" idx="12"/>
          </p:nvPr>
        </p:nvSpPr>
        <p:spPr>
          <a:xfrm>
            <a:off x="3850285" y="9428614"/>
            <a:ext cx="2945767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46000" rIns="92000" bIns="460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fld>
            <a:endParaRPr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3866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7703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9800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525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7082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9299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9342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633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1275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1051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302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1545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7705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70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1229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176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337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0418" y="4715919"/>
            <a:ext cx="5436841" cy="4466101"/>
          </a:xfrm>
          <a:prstGeom prst="rect">
            <a:avLst/>
          </a:prstGeom>
        </p:spPr>
        <p:txBody>
          <a:bodyPr spcFirstLastPara="1" wrap="square" lIns="92000" tIns="46000" rIns="92000" bIns="460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3687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318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제목 슬라이드" type="title">
  <p:cSld name="TITLE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각 삼각형 4"/>
          <p:cNvSpPr/>
          <p:nvPr userDrawn="1"/>
        </p:nvSpPr>
        <p:spPr>
          <a:xfrm>
            <a:off x="9236" y="3278909"/>
            <a:ext cx="9896764" cy="3579091"/>
          </a:xfrm>
          <a:prstGeom prst="rtTriangle">
            <a:avLst/>
          </a:prstGeom>
          <a:solidFill>
            <a:schemeClr val="bg1">
              <a:lumMod val="7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15" name="Google Shape;15;p9"/>
          <p:cNvSpPr txBox="1"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-8626" y="0"/>
            <a:ext cx="9921600" cy="69011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1" hangingPunct="1"/>
            <a:endParaRPr lang="ko-KR" altLang="en-US" sz="1800" kern="1200" dirty="0">
              <a:ln>
                <a:noFill/>
              </a:ln>
              <a:latin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1" y="6500883"/>
            <a:ext cx="1586561" cy="2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3"/>
          <p:cNvPicPr>
            <a:picLocks noChangeAspect="1"/>
          </p:cNvPicPr>
          <p:nvPr userDrawn="1"/>
        </p:nvPicPr>
        <p:blipFill rotWithShape="1">
          <a:blip r:embed="rId2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>
            <a:off x="128464" y="6410324"/>
            <a:ext cx="1656184" cy="447676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5" name="그림 2" descr="steg.png"/>
          <p:cNvPicPr>
            <a:picLocks noChangeAspect="1"/>
          </p:cNvPicPr>
          <p:nvPr userDrawn="1"/>
        </p:nvPicPr>
        <p:blipFill rotWithShape="1">
          <a:blip r:embed="rId3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1" y="6500883"/>
            <a:ext cx="158656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74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0" descr="steg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7776" y="6475457"/>
            <a:ext cx="792609" cy="31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직사각형 14"/>
          <p:cNvSpPr/>
          <p:nvPr userDrawn="1"/>
        </p:nvSpPr>
        <p:spPr>
          <a:xfrm>
            <a:off x="464344" y="6429396"/>
            <a:ext cx="8970433" cy="174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 userDrawn="1"/>
        </p:nvSpPr>
        <p:spPr bwMode="auto">
          <a:xfrm>
            <a:off x="467784" y="516585"/>
            <a:ext cx="1559852" cy="428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2027635" y="516585"/>
            <a:ext cx="1559851" cy="428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 userDrawn="1"/>
        </p:nvSpPr>
        <p:spPr bwMode="auto">
          <a:xfrm>
            <a:off x="3585767" y="516585"/>
            <a:ext cx="5850731" cy="428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948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7287144" y="604838"/>
            <a:ext cx="2134800" cy="360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472943" y="604838"/>
            <a:ext cx="6829200" cy="3603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 userDrawn="1"/>
        </p:nvSpPr>
        <p:spPr bwMode="auto">
          <a:xfrm>
            <a:off x="467784" y="516585"/>
            <a:ext cx="1559852" cy="428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2027635" y="516585"/>
            <a:ext cx="1559851" cy="428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 userDrawn="1"/>
        </p:nvSpPr>
        <p:spPr bwMode="auto">
          <a:xfrm>
            <a:off x="3585767" y="516585"/>
            <a:ext cx="5850731" cy="428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림 10" descr="steg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7776" y="6475457"/>
            <a:ext cx="792609" cy="31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텍스트 개체 틀 16"/>
          <p:cNvSpPr>
            <a:spLocks noGrp="1"/>
          </p:cNvSpPr>
          <p:nvPr userDrawn="1">
            <p:ph type="body" sz="quarter" idx="13"/>
          </p:nvPr>
        </p:nvSpPr>
        <p:spPr>
          <a:xfrm>
            <a:off x="7291884" y="634442"/>
            <a:ext cx="2138400" cy="285750"/>
          </a:xfrm>
          <a:prstGeom prst="rect">
            <a:avLst/>
          </a:prstGeom>
        </p:spPr>
        <p:txBody>
          <a:bodyPr/>
          <a:lstStyle>
            <a:lvl1pPr algn="r">
              <a:buFontTx/>
              <a:buNone/>
              <a:defRPr sz="12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algn="r">
              <a:buFontTx/>
              <a:buNone/>
              <a:defRPr sz="12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r">
              <a:buFontTx/>
              <a:buNone/>
              <a:defRPr sz="12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r">
              <a:buFontTx/>
              <a:buNone/>
              <a:defRPr sz="12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r">
              <a:buFontTx/>
              <a:buNone/>
              <a:defRPr sz="12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9" name="내용 개체 틀 18"/>
          <p:cNvSpPr>
            <a:spLocks noGrp="1"/>
          </p:cNvSpPr>
          <p:nvPr userDrawn="1">
            <p:ph sz="quarter" idx="14"/>
          </p:nvPr>
        </p:nvSpPr>
        <p:spPr>
          <a:xfrm>
            <a:off x="522357" y="1048678"/>
            <a:ext cx="8861289" cy="52293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defRPr sz="1200" b="0" spc="-2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>
              <a:buFontTx/>
              <a:buNone/>
              <a:defRPr sz="1100" b="1" spc="-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FontTx/>
              <a:buNone/>
              <a:defRPr sz="1100" b="1" spc="-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FontTx/>
              <a:buNone/>
              <a:defRPr sz="1100" b="1" spc="-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FontTx/>
              <a:buNone/>
              <a:defRPr sz="1100" b="1" spc="-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20" name="제목 10"/>
          <p:cNvSpPr>
            <a:spLocks noGrp="1"/>
          </p:cNvSpPr>
          <p:nvPr>
            <p:ph type="title"/>
          </p:nvPr>
        </p:nvSpPr>
        <p:spPr>
          <a:xfrm>
            <a:off x="464312" y="630886"/>
            <a:ext cx="6829200" cy="289306"/>
          </a:xfrm>
          <a:prstGeom prst="rect">
            <a:avLst/>
          </a:prstGeom>
        </p:spPr>
        <p:txBody>
          <a:bodyPr/>
          <a:lstStyle>
            <a:lvl1pPr algn="l">
              <a:defRPr sz="1600" b="1" spc="-50" baseline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8" name="직사각형 17"/>
          <p:cNvSpPr/>
          <p:nvPr userDrawn="1"/>
        </p:nvSpPr>
        <p:spPr>
          <a:xfrm>
            <a:off x="464344" y="6429396"/>
            <a:ext cx="8970433" cy="174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889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991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>
            <a:grpSpLocks/>
          </p:cNvGrpSpPr>
          <p:nvPr userDrawn="1"/>
        </p:nvGrpSpPr>
        <p:grpSpPr bwMode="auto">
          <a:xfrm>
            <a:off x="3732281" y="2598739"/>
            <a:ext cx="2441438" cy="1660525"/>
            <a:chOff x="3444740" y="2571744"/>
            <a:chExt cx="2254519" cy="1659258"/>
          </a:xfrm>
        </p:grpSpPr>
        <p:sp>
          <p:nvSpPr>
            <p:cNvPr id="3" name="TextBox 2"/>
            <p:cNvSpPr txBox="1"/>
            <p:nvPr userDrawn="1"/>
          </p:nvSpPr>
          <p:spPr>
            <a:xfrm>
              <a:off x="3444740" y="2571744"/>
              <a:ext cx="2254519" cy="5535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lnSpc>
                  <a:spcPts val="3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700" b="1" spc="-100" dirty="0">
                  <a:solidFill>
                    <a:srgbClr val="348ED8"/>
                  </a:solidFill>
                  <a:latin typeface="맑은 고딕" pitchFamily="50" charset="-127"/>
                  <a:ea typeface="맑은 고딕" pitchFamily="50" charset="-127"/>
                </a:rPr>
                <a:t>Thank you</a:t>
              </a:r>
              <a:endParaRPr kumimoji="0" lang="ko-KR" altLang="en-US" sz="3700" b="1" spc="-100" dirty="0">
                <a:solidFill>
                  <a:srgbClr val="348ED8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" name="그림 3" descr="steg.png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13905" y="3593326"/>
              <a:ext cx="716191" cy="304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그림 4" descr="endtxt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93905" y="4008145"/>
              <a:ext cx="1956191" cy="2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46632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>
  <p:cSld name="빈 화면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3800475" y="6473825"/>
            <a:ext cx="23114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fld id="{00000000-1234-1234-1234-123412341234}" type="slidenum">
              <a:rPr 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‹#›</a:t>
            </a:fld>
            <a:r>
              <a:rPr 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</a:t>
            </a:r>
            <a:endParaRPr sz="1400" b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273050" y="981075"/>
            <a:ext cx="9359900" cy="79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defRPr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" name="Google Shape;21;p11"/>
          <p:cNvSpPr/>
          <p:nvPr/>
        </p:nvSpPr>
        <p:spPr>
          <a:xfrm>
            <a:off x="160338" y="364917"/>
            <a:ext cx="709691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99FF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만">
  <p:cSld name="1_제목만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>
            <a:spLocks noGrp="1"/>
          </p:cNvSpPr>
          <p:nvPr>
            <p:ph type="title"/>
          </p:nvPr>
        </p:nvSpPr>
        <p:spPr>
          <a:xfrm>
            <a:off x="272480" y="119807"/>
            <a:ext cx="6264696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Malgun Gothic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 dirty="0"/>
          </a:p>
        </p:txBody>
      </p:sp>
      <p:sp>
        <p:nvSpPr>
          <p:cNvPr id="24" name="Google Shape;24;p12"/>
          <p:cNvSpPr txBox="1">
            <a:spLocks noGrp="1"/>
          </p:cNvSpPr>
          <p:nvPr>
            <p:ph type="body" idx="1"/>
          </p:nvPr>
        </p:nvSpPr>
        <p:spPr>
          <a:xfrm>
            <a:off x="6608763" y="115888"/>
            <a:ext cx="3221037" cy="56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304800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1"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Malgun Gothic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5105"/>
          <a:stretch/>
        </p:blipFill>
        <p:spPr>
          <a:xfrm>
            <a:off x="953" y="0"/>
            <a:ext cx="9904094" cy="6507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40" y="178737"/>
            <a:ext cx="487313" cy="92333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47734"/>
            <a:ext cx="570669" cy="24237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709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5225"/>
          <a:stretch/>
        </p:blipFill>
        <p:spPr>
          <a:xfrm>
            <a:off x="953" y="0"/>
            <a:ext cx="9904094" cy="64996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40" y="238208"/>
            <a:ext cx="487313" cy="80438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b="0" i="0" u="none" strike="noStrike" cap="none" dirty="0" smtClean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Ⅱ</a:t>
            </a:r>
            <a:endParaRPr lang="en-US" altLang="ko-KR" sz="4000" b="0" i="0" u="none" strike="noStrike" cap="none" dirty="0">
              <a:ln w="9525">
                <a:solidFill>
                  <a:srgbClr val="0067B1">
                    <a:alpha val="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63347"/>
            <a:ext cx="570669" cy="2111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84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4985"/>
          <a:stretch/>
        </p:blipFill>
        <p:spPr>
          <a:xfrm>
            <a:off x="953" y="0"/>
            <a:ext cx="9904094" cy="651613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40" y="238208"/>
            <a:ext cx="487313" cy="80438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b="0" i="0" u="none" strike="noStrike" cap="none" dirty="0" smtClean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Ⅲ</a:t>
            </a:r>
            <a:endParaRPr lang="en-US" altLang="ko-KR" sz="4000" b="0" i="0" u="none" strike="noStrike" cap="none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63347"/>
            <a:ext cx="570669" cy="2111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8473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5705"/>
          <a:stretch/>
        </p:blipFill>
        <p:spPr>
          <a:xfrm>
            <a:off x="953" y="0"/>
            <a:ext cx="9904094" cy="646670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40" y="238208"/>
            <a:ext cx="487313" cy="80438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b="0" i="0" u="none" strike="noStrike" cap="none" dirty="0" smtClean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Ⅳ</a:t>
            </a:r>
            <a:endParaRPr lang="en-US" altLang="ko-KR" sz="4000" b="0" i="0" u="none" strike="noStrike" cap="none" dirty="0">
              <a:ln w="9525">
                <a:solidFill>
                  <a:srgbClr val="0067B1">
                    <a:alpha val="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63347"/>
            <a:ext cx="570669" cy="2111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10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5106"/>
          <a:stretch/>
        </p:blipFill>
        <p:spPr>
          <a:xfrm>
            <a:off x="953" y="0"/>
            <a:ext cx="9904094" cy="6507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39" y="238208"/>
            <a:ext cx="487313" cy="80438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b="0" i="0" u="none" strike="noStrike" cap="none" dirty="0" smtClean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Ⅴ</a:t>
            </a:r>
            <a:endParaRPr lang="en-US" altLang="ko-KR" sz="4000" b="0" i="0" u="none" strike="noStrike" cap="none" dirty="0">
              <a:ln w="9525">
                <a:solidFill>
                  <a:srgbClr val="0067B1">
                    <a:alpha val="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63347"/>
            <a:ext cx="570669" cy="2111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3371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 preserve="1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 userDrawn="1"/>
        </p:nvGrpSpPr>
        <p:grpSpPr>
          <a:xfrm>
            <a:off x="339070" y="1352939"/>
            <a:ext cx="9226272" cy="5057385"/>
            <a:chOff x="370936" y="1804393"/>
            <a:chExt cx="9162540" cy="5479483"/>
          </a:xfrm>
        </p:grpSpPr>
        <p:sp>
          <p:nvSpPr>
            <p:cNvPr id="9" name="직사각형 8"/>
            <p:cNvSpPr/>
            <p:nvPr userDrawn="1"/>
          </p:nvSpPr>
          <p:spPr>
            <a:xfrm>
              <a:off x="370936" y="2370517"/>
              <a:ext cx="9162540" cy="4913359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370936" y="1804393"/>
              <a:ext cx="9162540" cy="547948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 w="9525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맑은 고딕" panose="020B0503020000020004" pitchFamily="50" charset="-127"/>
              </a:endParaRPr>
            </a:p>
          </p:txBody>
        </p:sp>
      </p:grpSp>
      <p:pic>
        <p:nvPicPr>
          <p:cNvPr id="3074" name="Picture 2" descr="C:\Users\JC\Desktop\대우_우정사업\대우_우정사업 PT 마스터(최종).png"/>
          <p:cNvPicPr>
            <a:picLocks noChangeAspect="1" noChangeArrowheads="1"/>
          </p:cNvPicPr>
          <p:nvPr userDrawn="1"/>
        </p:nvPicPr>
        <p:blipFill rotWithShape="1">
          <a:blip r:embed="rId2"/>
          <a:srcRect b="5105"/>
          <a:stretch/>
        </p:blipFill>
        <p:spPr>
          <a:xfrm>
            <a:off x="953" y="0"/>
            <a:ext cx="9904094" cy="6507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332439" y="238208"/>
            <a:ext cx="487313" cy="80438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4000" b="0" i="0" u="none" strike="noStrike" cap="none" dirty="0" smtClean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Ⅵ</a:t>
            </a:r>
            <a:endParaRPr lang="en-US" altLang="ko-KR" sz="4000" b="0" i="0" u="none" strike="noStrike" cap="none" dirty="0">
              <a:ln w="9525">
                <a:solidFill>
                  <a:srgbClr val="0067B1">
                    <a:alpha val="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90761" y="263347"/>
            <a:ext cx="570669" cy="2111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en-US" altLang="ko-KR" sz="1050" dirty="0">
                <a:ln w="9525">
                  <a:solidFill>
                    <a:srgbClr val="0067B1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CHAPTER</a:t>
            </a:r>
          </a:p>
        </p:txBody>
      </p:sp>
      <p:sp>
        <p:nvSpPr>
          <p:cNvPr id="12" name="슬라이드 번호 개체 틀 5"/>
          <p:cNvSpPr txBox="1"/>
          <p:nvPr/>
        </p:nvSpPr>
        <p:spPr>
          <a:xfrm>
            <a:off x="4718049" y="6546473"/>
            <a:ext cx="468314" cy="164297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91432" tIns="45716" rIns="91432" bIns="45716" anchor="ctr"/>
          <a:lstStyle>
            <a:defPPr>
              <a:defRPr lang="ko-KR"/>
            </a:defPPr>
            <a:lvl1pPr marL="0" algn="ctr" defTabSz="957838" rtl="0" eaLnBrk="1" latinLnBrk="1" hangingPunct="1">
              <a:defRPr lang="ko-KR" altLang="en-US" sz="1400" kern="1200" spc="-60" smtClean="0">
                <a:solidFill>
                  <a:schemeClr val="tx1">
                    <a:lumMod val="75000"/>
                    <a:lumOff val="25000"/>
                  </a:schemeClr>
                </a:solidFill>
                <a:latin typeface="-웹윤고딕130"/>
                <a:ea typeface="-웹윤고딕130"/>
                <a:cs typeface="+mn-cs"/>
              </a:defRPr>
            </a:lvl1pPr>
            <a:lvl2pPr marL="478919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38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5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77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96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515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434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353" algn="l" defTabSz="957838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endParaRPr lang="en-US" sz="11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4871254" y="6551678"/>
            <a:ext cx="161904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anchor="ctr" anchorCtr="0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900" b="0" kern="1200">
                <a:solidFill>
                  <a:schemeClr val="tx1"/>
                </a:solidFill>
                <a:latin typeface="Rix모던고딕 M"/>
                <a:ea typeface="Rix모던고딕 M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/>
                <a:ea typeface="굴림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E81BA3D-65FB-4B09-89EB-BF3511329DF3}" type="slidenum">
              <a:rPr kumimoji="1" lang="en-US" altLang="ko-KR" sz="1000" b="0" i="0" u="none" strike="noStrike" kern="1200" cap="none" spc="0" normalizeH="0" baseline="0">
                <a:ln w="9525">
                  <a:solidFill>
                    <a:srgbClr val="006699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pPr marL="0" marR="0" lvl="0" indent="0"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umimoji="1" lang="ko-KR" altLang="ko-KR" sz="2000" b="0" i="0" u="none" strike="noStrike" kern="1200" cap="none" spc="0" normalizeH="0" baseline="0" dirty="0">
              <a:ln w="9525">
                <a:solidFill>
                  <a:srgbClr val="006699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굴림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352600" y="332656"/>
            <a:ext cx="2160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3"/>
          <a:srcRect t="2860" b="21920"/>
          <a:stretch>
            <a:fillRect/>
          </a:stretch>
        </p:blipFill>
        <p:spPr>
          <a:xfrm>
            <a:off x="8913440" y="6550987"/>
            <a:ext cx="915041" cy="237897"/>
          </a:xfrm>
          <a:prstGeom prst="rect">
            <a:avLst/>
          </a:prstGeom>
        </p:spPr>
      </p:pic>
      <p:sp>
        <p:nvSpPr>
          <p:cNvPr id="3076" name="직사각형 3075"/>
          <p:cNvSpPr/>
          <p:nvPr userDrawn="1"/>
        </p:nvSpPr>
        <p:spPr>
          <a:xfrm>
            <a:off x="8193360" y="6464848"/>
            <a:ext cx="1656184" cy="32403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0" lang="en-US" sz="2400" b="0" i="0" u="none" strike="noStrike" kern="1200" cap="none" spc="0" normalizeH="0" baseline="0" dirty="0">
              <a:solidFill>
                <a:srgbClr val="000000"/>
              </a:solidFill>
              <a:effectLst/>
              <a:latin typeface="Times New Roman"/>
              <a:ea typeface="맑은 고딕" panose="020B0503020000020004" pitchFamily="50" charset="-127"/>
            </a:endParaRPr>
          </a:p>
        </p:txBody>
      </p:sp>
      <p:pic>
        <p:nvPicPr>
          <p:cNvPr id="3077" name="그림 2" descr="steg.png"/>
          <p:cNvPicPr>
            <a:picLocks noChangeAspect="1"/>
          </p:cNvPicPr>
          <p:nvPr userDrawn="1"/>
        </p:nvPicPr>
        <p:blipFill rotWithShape="1">
          <a:blip r:embed="rId4"/>
          <a:srcRect/>
          <a:stretch>
            <a:fillRect/>
          </a:stretch>
        </p:blipFill>
        <p:spPr>
          <a:xfrm>
            <a:off x="8973650" y="6555261"/>
            <a:ext cx="591823" cy="25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334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body" idx="1"/>
          </p:nvPr>
        </p:nvSpPr>
        <p:spPr>
          <a:xfrm>
            <a:off x="342900" y="1125538"/>
            <a:ext cx="9220200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 dirty="0"/>
          </a:p>
        </p:txBody>
      </p:sp>
      <p:sp>
        <p:nvSpPr>
          <p:cNvPr id="11" name="Google Shape;11;p8"/>
          <p:cNvSpPr txBox="1"/>
          <p:nvPr/>
        </p:nvSpPr>
        <p:spPr>
          <a:xfrm>
            <a:off x="4208463" y="6529388"/>
            <a:ext cx="148431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 sz="900" b="1" i="0" u="none" strike="noStrike" cap="none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‹#›</a:t>
            </a:fld>
            <a:r>
              <a:rPr lang="ko-KR" sz="900" b="1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1" y="6500883"/>
            <a:ext cx="1586561" cy="2880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65" r:id="rId4"/>
    <p:sldLayoutId id="2147483655" r:id="rId5"/>
    <p:sldLayoutId id="2147483656" r:id="rId6"/>
    <p:sldLayoutId id="2147483657" r:id="rId7"/>
    <p:sldLayoutId id="2147483661" r:id="rId8"/>
    <p:sldLayoutId id="2147483666" r:id="rId9"/>
    <p:sldLayoutId id="2147483654" r:id="rId10"/>
    <p:sldLayoutId id="2147483663" r:id="rId11"/>
    <p:sldLayoutId id="2147483664" r:id="rId12"/>
    <p:sldLayoutId id="2147483667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맑은 고딕" panose="020B0503020000020004" pitchFamily="34" charset="-127"/>
          <a:ea typeface="맑은 고딕" panose="020B0503020000020004" pitchFamily="34" charset="-12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/>
          <p:nvPr/>
        </p:nvSpPr>
        <p:spPr>
          <a:xfrm>
            <a:off x="1" y="2069605"/>
            <a:ext cx="9906000" cy="164352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3500000" scaled="1"/>
            <a:tileRect/>
          </a:gradFill>
        </p:spPr>
        <p:txBody>
          <a:bodyPr wrap="square" anchor="ctr">
            <a:spAutoFit/>
          </a:bodyPr>
          <a:lstStyle>
            <a:defPPr>
              <a:defRPr lang="ko-KR"/>
            </a:defPPr>
            <a:lvl1pPr marL="0" indent="0" defTabSz="913938" eaLnBrk="1" fontAlgn="auto" latinLnBrk="1" hangingPunct="1">
              <a:lnSpc>
                <a:spcPct val="120000"/>
              </a:lnSpc>
              <a:buClrTx/>
              <a:buSzTx/>
              <a:buFontTx/>
              <a:buNone/>
              <a:tabLst/>
              <a:defRPr sz="3200" b="1" kern="1200">
                <a:solidFill>
                  <a:srgbClr val="00579F">
                    <a:lumMod val="75000"/>
                  </a:srgbClr>
                </a:solidFill>
                <a:latin typeface="+mn-ea"/>
                <a:ea typeface="+mn-ea"/>
                <a:cs typeface="+mn-cs"/>
              </a:defRPr>
            </a:lvl1pPr>
            <a:lvl2pPr marL="456970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938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10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878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848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818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787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759" defTabSz="913938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    강원랜드</a:t>
            </a:r>
            <a:endParaRPr dirty="0" smtClean="0"/>
          </a:p>
          <a:p>
            <a:r>
              <a:rPr lang="ko-KR" altLang="en-US" dirty="0" smtClean="0"/>
              <a:t>    </a:t>
            </a:r>
            <a:r>
              <a:rPr lang="en-US" altLang="ko-KR" dirty="0" smtClean="0"/>
              <a:t>ITSM </a:t>
            </a:r>
            <a:r>
              <a:rPr lang="ko-KR" altLang="en-US" dirty="0" err="1" smtClean="0"/>
              <a:t>재</a:t>
            </a:r>
            <a:r>
              <a:rPr lang="ko-KR" dirty="0" err="1" smtClean="0"/>
              <a:t>구축</a:t>
            </a:r>
            <a:r>
              <a:rPr lang="ko-KR" dirty="0" smtClean="0"/>
              <a:t> </a:t>
            </a:r>
            <a:r>
              <a:rPr lang="ko-KR" altLang="en-US" dirty="0" smtClean="0"/>
              <a:t>사업</a:t>
            </a:r>
            <a:endParaRPr lang="en-US" altLang="ko-KR" dirty="0" smtClean="0"/>
          </a:p>
          <a:p>
            <a:r>
              <a:rPr lang="en-US" sz="2000" dirty="0" smtClean="0"/>
              <a:t>        [</a:t>
            </a:r>
            <a:r>
              <a:rPr lang="ko-KR" altLang="en-US" sz="2000" spc="-125" dirty="0" smtClean="0"/>
              <a:t>프로세스 정의서</a:t>
            </a:r>
            <a:r>
              <a:rPr lang="en-US" altLang="ko-KR" sz="2000" dirty="0" smtClean="0"/>
              <a:t>]</a:t>
            </a:r>
            <a:endParaRPr sz="2000" dirty="0"/>
          </a:p>
        </p:txBody>
      </p:sp>
      <p:sp>
        <p:nvSpPr>
          <p:cNvPr id="31" name="Google Shape;31;p1"/>
          <p:cNvSpPr txBox="1"/>
          <p:nvPr/>
        </p:nvSpPr>
        <p:spPr>
          <a:xfrm>
            <a:off x="619521" y="3780795"/>
            <a:ext cx="183905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i="0" u="none" strike="noStrike" cap="none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202</a:t>
            </a:r>
            <a:r>
              <a:rPr lang="en-US" altLang="ko-KR" sz="1600" b="1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sz="1600" b="1" i="0" u="none" strike="noStrike" cap="none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 0</a:t>
            </a:r>
            <a:r>
              <a:rPr lang="en-US" altLang="ko-KR" sz="1600" b="1" i="0" u="none" strike="noStrike" cap="none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r>
              <a:rPr lang="ko-KR" sz="1600" b="1" i="0" u="none" strike="noStrike" cap="none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 </a:t>
            </a:r>
            <a:r>
              <a:rPr lang="en-US" altLang="ko-KR" sz="1600" b="1" i="0" u="none" strike="noStrike" cap="none" dirty="0" smtClean="0">
                <a:solidFill>
                  <a:srgbClr val="035DC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24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3140426C-9694-42D7-BD53-962B80218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284" y="6383048"/>
            <a:ext cx="1558689" cy="36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r">
              <a:defRPr/>
            </a:pPr>
            <a:r>
              <a:rPr lang="ko-KR" altLang="en-US" sz="2000" spc="-134" dirty="0">
                <a:latin typeface="맑은 고딕" panose="020B0503020000020004" pitchFamily="50" charset="-127"/>
                <a:ea typeface="맑은 고딕" panose="020B0503020000020004" pitchFamily="50" charset="-127"/>
                <a:cs typeface="Droid Sans Fallback" pitchFamily="50" charset="-127"/>
              </a:rPr>
              <a:t>㈜ 에스티이지</a:t>
            </a:r>
            <a:endParaRPr lang="en-US" altLang="ko-KR" sz="2000" spc="-134" dirty="0">
              <a:latin typeface="맑은 고딕" panose="020B0503020000020004" pitchFamily="50" charset="-127"/>
              <a:ea typeface="맑은 고딕" panose="020B0503020000020004" pitchFamily="50" charset="-127"/>
              <a:cs typeface="Droid Sans Fallback" pitchFamily="50" charset="-127"/>
            </a:endParaRPr>
          </a:p>
          <a:p>
            <a:pPr algn="r">
              <a:defRPr/>
            </a:pPr>
            <a:endParaRPr lang="en-US" altLang="ko-KR" sz="1000" spc="-134" dirty="0">
              <a:latin typeface="맑은 고딕" panose="020B0503020000020004" pitchFamily="50" charset="-127"/>
              <a:ea typeface="맑은 고딕" panose="020B0503020000020004" pitchFamily="50" charset="-127"/>
              <a:cs typeface="Droid Sans Fallback" pitchFamily="50" charset="-127"/>
            </a:endParaRPr>
          </a:p>
        </p:txBody>
      </p:sp>
      <p:pic>
        <p:nvPicPr>
          <p:cNvPr id="8" name="Picture 23" descr="logo_type02">
            <a:extLst>
              <a:ext uri="{FF2B5EF4-FFF2-40B4-BE49-F238E27FC236}">
                <a16:creationId xmlns:a16="http://schemas.microsoft.com/office/drawing/2014/main" id="{C35A9B5D-D0EE-4308-B8A1-46D567232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775" y="5931207"/>
            <a:ext cx="1543865" cy="76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 지원</a:t>
            </a:r>
            <a:endParaRPr lang="ko-KR" altLang="en-US" sz="6000" b="1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Service Support Management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2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서비스지원관리 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Google Shape;922;p36"/>
          <p:cNvSpPr txBox="1"/>
          <p:nvPr/>
        </p:nvSpPr>
        <p:spPr>
          <a:xfrm>
            <a:off x="101483" y="1108108"/>
            <a:ext cx="93160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고객의 서비스 요청을 해결하기 위한 추가적인 지원 작업을 관리하는 프로세스로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</a:rPr>
              <a:t>계획수립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 </a:t>
            </a:r>
            <a:r>
              <a:rPr lang="ko-KR" altLang="en-US" sz="1200" dirty="0" err="1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계획승인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err="1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사전테스트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err="1" smtClean="0">
                <a:solidFill>
                  <a:srgbClr val="3F3F3F"/>
                </a:solidFill>
                <a:latin typeface="+mn-ea"/>
                <a:ea typeface="+mn-ea"/>
              </a:rPr>
              <a:t>요청처리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처리 승인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(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확인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)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</a:rPr>
              <a:t>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단계로 진행 됩니다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. </a:t>
            </a:r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4" name="Google Shape;923;p36"/>
          <p:cNvSpPr/>
          <p:nvPr/>
        </p:nvSpPr>
        <p:spPr>
          <a:xfrm>
            <a:off x="177158" y="2294024"/>
            <a:ext cx="52021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서비스 </a:t>
            </a:r>
            <a:r>
              <a:rPr lang="ko-KR" altLang="en-US" sz="1600" b="1" dirty="0" err="1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지원관리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044511" y="3172204"/>
            <a:ext cx="6324021" cy="1636364"/>
            <a:chOff x="227393" y="3258343"/>
            <a:chExt cx="6956423" cy="1800000"/>
          </a:xfrm>
        </p:grpSpPr>
        <p:sp>
          <p:nvSpPr>
            <p:cNvPr id="7" name="Google Shape;546;p21"/>
            <p:cNvSpPr/>
            <p:nvPr/>
          </p:nvSpPr>
          <p:spPr>
            <a:xfrm>
              <a:off x="227393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8" name="Google Shape;547;p21"/>
            <p:cNvSpPr txBox="1"/>
            <p:nvPr/>
          </p:nvSpPr>
          <p:spPr>
            <a:xfrm>
              <a:off x="475825" y="3789743"/>
              <a:ext cx="1321203" cy="643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6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서비스요청에서 이관</a:t>
              </a:r>
              <a:endParaRPr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Google Shape;548;p21"/>
            <p:cNvSpPr/>
            <p:nvPr/>
          </p:nvSpPr>
          <p:spPr>
            <a:xfrm>
              <a:off x="2805948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0" name="Google Shape;549;p21"/>
            <p:cNvSpPr txBox="1"/>
            <p:nvPr/>
          </p:nvSpPr>
          <p:spPr>
            <a:xfrm>
              <a:off x="2888759" y="3780599"/>
              <a:ext cx="1645919" cy="643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6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처리를 위한</a:t>
              </a:r>
              <a:endParaRPr lang="en-US" altLang="ko-KR" sz="1600" b="1" dirty="0" smtClean="0">
                <a:solidFill>
                  <a:srgbClr val="595959"/>
                </a:solidFill>
                <a:latin typeface="+mn-ea"/>
                <a:ea typeface="+mn-ea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6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계획 수립</a:t>
              </a:r>
              <a:endParaRPr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Google Shape;550;p21"/>
            <p:cNvSpPr/>
            <p:nvPr/>
          </p:nvSpPr>
          <p:spPr>
            <a:xfrm>
              <a:off x="5383816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2" name="Google Shape;551;p21"/>
            <p:cNvSpPr txBox="1"/>
            <p:nvPr/>
          </p:nvSpPr>
          <p:spPr>
            <a:xfrm>
              <a:off x="5632248" y="3799054"/>
              <a:ext cx="1321203" cy="406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err="1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요청처리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5" name="Google Shape;925;p36"/>
          <p:cNvSpPr txBox="1"/>
          <p:nvPr/>
        </p:nvSpPr>
        <p:spPr>
          <a:xfrm>
            <a:off x="154042" y="5726636"/>
            <a:ext cx="97519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서비스 지원 관리는 서비스요청에서 이관되어 생성되며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</a:rPr>
              <a:t>,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</a:rPr>
              <a:t>처리를 위한 계획 수립 및 승인 처리를 수행할 </a:t>
            </a:r>
            <a:r>
              <a:rPr lang="ko-KR" altLang="en-US" sz="1200" dirty="0" err="1" smtClean="0">
                <a:solidFill>
                  <a:srgbClr val="3F3F3F"/>
                </a:solidFill>
                <a:latin typeface="+mn-ea"/>
                <a:ea typeface="+mn-ea"/>
              </a:rPr>
              <a:t>수</a:t>
            </a:r>
            <a:r>
              <a:rPr lang="ko-KR" altLang="en-US" sz="1200" dirty="0" err="1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있습니다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.</a:t>
            </a:r>
            <a:endParaRPr lang="ko-KR" altLang="en-US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2045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서비스지원 </a:t>
            </a: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 흐름도</a:t>
            </a:r>
          </a:p>
        </p:txBody>
      </p:sp>
      <p:sp>
        <p:nvSpPr>
          <p:cNvPr id="16" name="Google Shape;209;p8"/>
          <p:cNvSpPr/>
          <p:nvPr/>
        </p:nvSpPr>
        <p:spPr>
          <a:xfrm>
            <a:off x="8726" y="2431629"/>
            <a:ext cx="9861456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Google Shape;210;p8"/>
          <p:cNvSpPr/>
          <p:nvPr/>
        </p:nvSpPr>
        <p:spPr>
          <a:xfrm>
            <a:off x="107190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Google Shape;211;p8"/>
          <p:cNvSpPr txBox="1"/>
          <p:nvPr/>
        </p:nvSpPr>
        <p:spPr>
          <a:xfrm>
            <a:off x="727569" y="1842389"/>
            <a:ext cx="10385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 err="1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Google Shape;216;p8"/>
          <p:cNvSpPr/>
          <p:nvPr/>
        </p:nvSpPr>
        <p:spPr>
          <a:xfrm>
            <a:off x="7948246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Google Shape;219;p8"/>
          <p:cNvSpPr txBox="1"/>
          <p:nvPr/>
        </p:nvSpPr>
        <p:spPr>
          <a:xfrm>
            <a:off x="7429502" y="1842586"/>
            <a:ext cx="133668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종료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Google Shape;220;p8"/>
          <p:cNvSpPr/>
          <p:nvPr/>
        </p:nvSpPr>
        <p:spPr>
          <a:xfrm>
            <a:off x="9047774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Google Shape;221;p8"/>
          <p:cNvSpPr txBox="1"/>
          <p:nvPr/>
        </p:nvSpPr>
        <p:spPr>
          <a:xfrm>
            <a:off x="8699704" y="1842389"/>
            <a:ext cx="100427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 err="1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만족도조사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Google Shape;222;p8"/>
          <p:cNvSpPr txBox="1"/>
          <p:nvPr/>
        </p:nvSpPr>
        <p:spPr>
          <a:xfrm>
            <a:off x="8726" y="1913559"/>
            <a:ext cx="108745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SERVICE</a:t>
            </a:r>
          </a:p>
          <a:p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SUPPORT</a:t>
            </a:r>
          </a:p>
          <a:p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Google Shape;223;p8"/>
          <p:cNvSpPr txBox="1"/>
          <p:nvPr/>
        </p:nvSpPr>
        <p:spPr>
          <a:xfrm>
            <a:off x="227711" y="3136804"/>
            <a:ext cx="21251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서비스요청에서 서비스 지원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 유형을 이관 등록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2550810" y="1848771"/>
            <a:ext cx="2366187" cy="2007737"/>
            <a:chOff x="1702079" y="1848771"/>
            <a:chExt cx="2366187" cy="2007737"/>
          </a:xfrm>
        </p:grpSpPr>
        <p:sp>
          <p:nvSpPr>
            <p:cNvPr id="26" name="Google Shape;212;p8"/>
            <p:cNvSpPr/>
            <p:nvPr/>
          </p:nvSpPr>
          <p:spPr>
            <a:xfrm>
              <a:off x="2708035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Google Shape;213;p8"/>
            <p:cNvSpPr txBox="1"/>
            <p:nvPr/>
          </p:nvSpPr>
          <p:spPr>
            <a:xfrm>
              <a:off x="2192981" y="1848771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계획 승인</a:t>
              </a:r>
              <a:endPara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Google Shape;224;p8"/>
            <p:cNvSpPr txBox="1"/>
            <p:nvPr/>
          </p:nvSpPr>
          <p:spPr>
            <a:xfrm>
              <a:off x="1702079" y="3140968"/>
              <a:ext cx="2366187" cy="715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처리자의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계획은 검토</a:t>
              </a:r>
              <a:endPara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처리의 진행 여부의 승인을 득하는 단계</a:t>
              </a:r>
              <a:r>
                <a:rPr lang="en-US" alt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승인시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요청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처리단계로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이동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29" name="Google Shape;226;p8"/>
          <p:cNvCxnSpPr/>
          <p:nvPr/>
        </p:nvCxnSpPr>
        <p:spPr>
          <a:xfrm>
            <a:off x="1246843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30" name="그룹 29"/>
          <p:cNvGrpSpPr/>
          <p:nvPr/>
        </p:nvGrpSpPr>
        <p:grpSpPr>
          <a:xfrm>
            <a:off x="5400048" y="1825136"/>
            <a:ext cx="2289256" cy="2207018"/>
            <a:chOff x="3271773" y="1825136"/>
            <a:chExt cx="2289256" cy="2207018"/>
          </a:xfrm>
        </p:grpSpPr>
        <p:sp>
          <p:nvSpPr>
            <p:cNvPr id="31" name="Google Shape;214;p8"/>
            <p:cNvSpPr/>
            <p:nvPr/>
          </p:nvSpPr>
          <p:spPr>
            <a:xfrm>
              <a:off x="4248259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" name="Google Shape;215;p8"/>
            <p:cNvSpPr txBox="1"/>
            <p:nvPr/>
          </p:nvSpPr>
          <p:spPr>
            <a:xfrm>
              <a:off x="3762952" y="1825136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 err="1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처리확인</a:t>
              </a:r>
              <a:endPara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" name="Google Shape;227;p8"/>
            <p:cNvSpPr txBox="1"/>
            <p:nvPr/>
          </p:nvSpPr>
          <p:spPr>
            <a:xfrm>
              <a:off x="3271773" y="3108865"/>
              <a:ext cx="2289256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처리자의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요청 처리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내역확인</a:t>
              </a:r>
              <a:endPara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 내역을 검증하고 업무 종료를 수행</a:t>
              </a:r>
              <a:r>
                <a:rPr lang="en-US" alt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미흡시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다시 처리를 수행하도록 반려 수행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4" name="Google Shape;228;p8"/>
            <p:cNvCxnSpPr/>
            <p:nvPr/>
          </p:nvCxnSpPr>
          <p:spPr>
            <a:xfrm>
              <a:off x="4417187" y="2732928"/>
              <a:ext cx="0" cy="360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5" name="그룹 34"/>
          <p:cNvGrpSpPr/>
          <p:nvPr/>
        </p:nvGrpSpPr>
        <p:grpSpPr>
          <a:xfrm>
            <a:off x="3923884" y="1829164"/>
            <a:ext cx="2289256" cy="2689179"/>
            <a:chOff x="4842350" y="1859680"/>
            <a:chExt cx="2289256" cy="2689179"/>
          </a:xfrm>
        </p:grpSpPr>
        <p:sp>
          <p:nvSpPr>
            <p:cNvPr id="36" name="Google Shape;217;p8"/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</a:t>
              </a:r>
              <a:endPara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7" name="Google Shape;216;p8"/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8" name="Google Shape;230;p8"/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39" name="Google Shape;231;p8"/>
            <p:cNvSpPr txBox="1"/>
            <p:nvPr/>
          </p:nvSpPr>
          <p:spPr>
            <a:xfrm>
              <a:off x="4842350" y="4041068"/>
              <a:ext cx="2289256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계획이 수립된 요청의 처리를 수행</a:t>
              </a:r>
              <a:endPara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계획과 다른 실제 처리 수행 내역을 기록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0" name="Google Shape;229;p8"/>
          <p:cNvSpPr txBox="1"/>
          <p:nvPr/>
        </p:nvSpPr>
        <p:spPr>
          <a:xfrm>
            <a:off x="7245020" y="4005064"/>
            <a:ext cx="1776432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처리가 완료된 서비스 지원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종료시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이관된 서비스요청을 만족도 </a:t>
            </a:r>
            <a:r>
              <a:rPr lang="ko-KR" altLang="en-US" sz="9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조사단계로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이동</a:t>
            </a:r>
            <a:endParaRPr lang="en-US" altLang="ko-KR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1" name="Google Shape;226;p8"/>
          <p:cNvCxnSpPr/>
          <p:nvPr/>
        </p:nvCxnSpPr>
        <p:spPr>
          <a:xfrm>
            <a:off x="3728864" y="2753353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2" name="그룹 41"/>
          <p:cNvGrpSpPr/>
          <p:nvPr/>
        </p:nvGrpSpPr>
        <p:grpSpPr>
          <a:xfrm>
            <a:off x="1295592" y="1844994"/>
            <a:ext cx="2289256" cy="2896928"/>
            <a:chOff x="4842350" y="1859680"/>
            <a:chExt cx="2289256" cy="2896928"/>
          </a:xfrm>
        </p:grpSpPr>
        <p:sp>
          <p:nvSpPr>
            <p:cNvPr id="43" name="Google Shape;217;p8"/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계획 수립</a:t>
              </a:r>
              <a:endPara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Google Shape;216;p8"/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5" name="Google Shape;230;p8"/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46" name="Google Shape;231;p8"/>
            <p:cNvSpPr txBox="1"/>
            <p:nvPr/>
          </p:nvSpPr>
          <p:spPr>
            <a:xfrm>
              <a:off x="4842350" y="4041068"/>
              <a:ext cx="2289256" cy="715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서비스 지원 업무를 처리하기 위해</a:t>
              </a:r>
              <a:endPara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처리 계획을 수립</a:t>
              </a:r>
              <a:endPara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데이터 </a:t>
              </a:r>
              <a:r>
                <a:rPr lang="ko-KR" altLang="en-US" sz="900" dirty="0" err="1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수정시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사전 테스트 수행</a:t>
              </a:r>
              <a:r>
                <a:rPr lang="en-US" alt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47" name="Google Shape;230;p8"/>
          <p:cNvCxnSpPr/>
          <p:nvPr/>
        </p:nvCxnSpPr>
        <p:spPr>
          <a:xfrm>
            <a:off x="8121352" y="27090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10536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서비스지원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0" name="표 89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8046"/>
              </p:ext>
            </p:extLst>
          </p:nvPr>
        </p:nvGraphicFramePr>
        <p:xfrm>
          <a:off x="200025" y="1167474"/>
          <a:ext cx="9502024" cy="5150200"/>
        </p:xfrm>
        <a:graphic>
          <a:graphicData uri="http://schemas.openxmlformats.org/drawingml/2006/table">
            <a:tbl>
              <a:tblPr firstRow="1" bandRow="1"/>
              <a:tblGrid>
                <a:gridCol w="100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9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80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SSM_100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계획수립</a:t>
                      </a:r>
                      <a:endParaRPr lang="ko-KR" altLang="en-US" sz="10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SSM_200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요청 처리</a:t>
                      </a:r>
                      <a:endParaRPr lang="ko-KR" altLang="en-US" sz="10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SSM_300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요청 </a:t>
                      </a: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89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요청자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0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처리자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057883"/>
                  </a:ext>
                </a:extLst>
              </a:tr>
              <a:tr h="1070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-1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처리승인자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1070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4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075" y="331024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계획수립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96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605" y="331024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SSM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_210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요청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98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19" y="470657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M_220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처리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승인</a:t>
            </a:r>
          </a:p>
        </p:txBody>
      </p:sp>
      <p:cxnSp>
        <p:nvCxnSpPr>
          <p:cNvPr id="10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6" idx="2"/>
            <a:endCxn id="98" idx="1"/>
          </p:cNvCxnSpPr>
          <p:nvPr/>
        </p:nvCxnSpPr>
        <p:spPr bwMode="auto">
          <a:xfrm rot="16200000" flipH="1">
            <a:off x="5216947" y="4261203"/>
            <a:ext cx="1180331" cy="142414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6" name="직사각형 145"/>
          <p:cNvSpPr/>
          <p:nvPr/>
        </p:nvSpPr>
        <p:spPr>
          <a:xfrm>
            <a:off x="3118892" y="4141082"/>
            <a:ext cx="154575" cy="110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endParaRPr lang="ko-KR" altLang="en-US" sz="1200" dirty="0" smtClean="0">
              <a:latin typeface="+mn-ea"/>
            </a:endParaRPr>
          </a:p>
        </p:txBody>
      </p:sp>
      <p:cxnSp>
        <p:nvCxnSpPr>
          <p:cNvPr id="5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27" idx="0"/>
            <a:endCxn id="94" idx="1"/>
          </p:cNvCxnSpPr>
          <p:nvPr/>
        </p:nvCxnSpPr>
        <p:spPr bwMode="auto">
          <a:xfrm rot="5400000" flipH="1" flipV="1">
            <a:off x="803315" y="4530155"/>
            <a:ext cx="2137670" cy="129850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394" y="470657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M_130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계획</a:t>
            </a:r>
            <a:r>
              <a:rPr kumimoji="0" lang="ko-KR" altLang="en-US" sz="900" kern="0" spc="-1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승인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74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33" idx="3"/>
            <a:endCxn id="21" idx="1"/>
          </p:cNvCxnSpPr>
          <p:nvPr/>
        </p:nvCxnSpPr>
        <p:spPr bwMode="auto">
          <a:xfrm flipV="1">
            <a:off x="7554782" y="1794064"/>
            <a:ext cx="911113" cy="31285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4" idx="2"/>
            <a:endCxn id="54" idx="1"/>
          </p:cNvCxnSpPr>
          <p:nvPr/>
        </p:nvCxnSpPr>
        <p:spPr bwMode="auto">
          <a:xfrm rot="16200000" flipH="1">
            <a:off x="2522219" y="3652400"/>
            <a:ext cx="1180331" cy="1360019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42" idx="2"/>
            <a:endCxn id="54" idx="1"/>
          </p:cNvCxnSpPr>
          <p:nvPr/>
        </p:nvCxnSpPr>
        <p:spPr bwMode="auto">
          <a:xfrm rot="16200000" flipH="1">
            <a:off x="3093162" y="4223343"/>
            <a:ext cx="1180331" cy="218134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54" idx="3"/>
            <a:endCxn id="96" idx="1"/>
          </p:cNvCxnSpPr>
          <p:nvPr/>
        </p:nvCxnSpPr>
        <p:spPr bwMode="auto">
          <a:xfrm flipV="1">
            <a:off x="4782994" y="3526245"/>
            <a:ext cx="457611" cy="139633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8960" y="331024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사전테스트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4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4" idx="3"/>
            <a:endCxn id="42" idx="1"/>
          </p:cNvCxnSpPr>
          <p:nvPr/>
        </p:nvCxnSpPr>
        <p:spPr bwMode="auto">
          <a:xfrm>
            <a:off x="2927675" y="3526245"/>
            <a:ext cx="151285" cy="12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21" idx="2"/>
            <a:endCxn id="28" idx="0"/>
          </p:cNvCxnSpPr>
          <p:nvPr/>
        </p:nvCxnSpPr>
        <p:spPr bwMode="auto">
          <a:xfrm rot="5400000">
            <a:off x="7126628" y="3838281"/>
            <a:ext cx="3662785" cy="63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5895" y="1578064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M_310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종료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27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925" y="5663915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SRM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서비스요청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접수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8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545" y="5672849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SRM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서비스요청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sz="900" spc="-100" dirty="0" smtClean="0">
                <a:latin typeface="맑은 고딕"/>
                <a:ea typeface="맑은 고딕" panose="020B0503020000020004" pitchFamily="50" charset="-127"/>
              </a:rPr>
              <a:t>만족도조사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4284" y="239145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M_230</a:t>
            </a:r>
            <a:endParaRPr lang="en-US" altLang="ko-KR" sz="900" spc="-100" dirty="0"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자료파기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3" name="Google Shape;2037;p68"/>
          <p:cNvSpPr/>
          <p:nvPr/>
        </p:nvSpPr>
        <p:spPr>
          <a:xfrm>
            <a:off x="7102088" y="4696229"/>
            <a:ext cx="452694" cy="452694"/>
          </a:xfrm>
          <a:prstGeom prst="diamond">
            <a:avLst/>
          </a:prstGeom>
          <a:noFill/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"/>
              <a:buFont typeface="Malgun Gothic"/>
              <a:buNone/>
            </a:pPr>
            <a:r>
              <a:rPr lang="ko-KR" altLang="en-US" sz="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개인정보</a:t>
            </a:r>
            <a:endParaRPr sz="800" b="0" i="0" u="none" strike="noStrike" cap="non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cxnSp>
        <p:nvCxnSpPr>
          <p:cNvPr id="15" name="직선 화살표 연결선 14"/>
          <p:cNvCxnSpPr>
            <a:stCxn id="33" idx="0"/>
            <a:endCxn id="31" idx="2"/>
          </p:cNvCxnSpPr>
          <p:nvPr/>
        </p:nvCxnSpPr>
        <p:spPr>
          <a:xfrm flipV="1">
            <a:off x="7328435" y="2823455"/>
            <a:ext cx="1149" cy="1872774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직선 화살표 연결선 38"/>
          <p:cNvCxnSpPr>
            <a:stCxn id="98" idx="3"/>
            <a:endCxn id="33" idx="1"/>
          </p:cNvCxnSpPr>
          <p:nvPr/>
        </p:nvCxnSpPr>
        <p:spPr>
          <a:xfrm>
            <a:off x="6868919" y="4922576"/>
            <a:ext cx="233169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31" idx="3"/>
            <a:endCxn id="21" idx="1"/>
          </p:cNvCxnSpPr>
          <p:nvPr/>
        </p:nvCxnSpPr>
        <p:spPr bwMode="auto">
          <a:xfrm flipV="1">
            <a:off x="7824884" y="1794064"/>
            <a:ext cx="641011" cy="813391"/>
          </a:xfrm>
          <a:prstGeom prst="bentConnector3">
            <a:avLst>
              <a:gd name="adj1" fmla="val 29251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820247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서비스지원 유형별 프로세스 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465462"/>
              </p:ext>
            </p:extLst>
          </p:nvPr>
        </p:nvGraphicFramePr>
        <p:xfrm>
          <a:off x="136559" y="1245788"/>
          <a:ext cx="9472954" cy="3113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0565">
                  <a:extLst>
                    <a:ext uri="{9D8B030D-6E8A-4147-A177-3AD203B41FA5}">
                      <a16:colId xmlns:a16="http://schemas.microsoft.com/office/drawing/2014/main" val="906116379"/>
                    </a:ext>
                  </a:extLst>
                </a:gridCol>
                <a:gridCol w="1170565">
                  <a:extLst>
                    <a:ext uri="{9D8B030D-6E8A-4147-A177-3AD203B41FA5}">
                      <a16:colId xmlns:a16="http://schemas.microsoft.com/office/drawing/2014/main" val="483408489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1416139094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325421414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389916870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1472578390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4041479703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3238885828"/>
                    </a:ext>
                  </a:extLst>
                </a:gridCol>
                <a:gridCol w="1018832">
                  <a:extLst>
                    <a:ext uri="{9D8B030D-6E8A-4147-A177-3AD203B41FA5}">
                      <a16:colId xmlns:a16="http://schemas.microsoft.com/office/drawing/2014/main" val="3147289274"/>
                    </a:ext>
                  </a:extLst>
                </a:gridCol>
              </a:tblGrid>
              <a:tr h="117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요청분류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단계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564260"/>
                  </a:ext>
                </a:extLst>
              </a:tr>
              <a:tr h="1033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1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2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계획수립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사전테스트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계획승인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요청처리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처리승인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자료파기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종료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1041"/>
                  </a:ext>
                </a:extLst>
              </a:tr>
              <a:tr h="25200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사용자 지원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전산장비 신청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59016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현장대리인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처리부서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팀장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64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ko-KR" altLang="en-US" sz="10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전산장비 점검</a:t>
                      </a:r>
                      <a:endParaRPr lang="en-US" altLang="ko-KR" sz="1000" b="0" i="0" u="none" strike="noStrike" cap="none" dirty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3537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현장대리인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처리부서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팀장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5530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데이터 수정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426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현장대리인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처리부서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팀장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48533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데이터제공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769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현장대리인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처리부서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팀장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요청자</a:t>
                      </a:r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24510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신청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86990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현장대리인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처리부서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팀장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375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071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장애관리</a:t>
            </a: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INCIDENT MANAGEMENT</a:t>
            </a:r>
          </a:p>
        </p:txBody>
      </p:sp>
    </p:spTree>
    <p:extLst>
      <p:ext uri="{BB962C8B-B14F-4D97-AF65-F5344CB8AC3E}">
        <p14:creationId xmlns:p14="http://schemas.microsoft.com/office/powerpoint/2010/main" val="59470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2;p36"/>
          <p:cNvSpPr txBox="1"/>
          <p:nvPr/>
        </p:nvSpPr>
        <p:spPr>
          <a:xfrm>
            <a:off x="101483" y="1116497"/>
            <a:ext cx="975195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예상치 못한 장애에도 서비스 영향은 최소화하고 처리는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신속하게 처리합니다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 </a:t>
            </a:r>
          </a:p>
          <a:p>
            <a:pPr marL="171450" lvl="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장애관리는 발생 한 장애를 등록하고 처리 활동에 대한 가이드를 제공하며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실제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처리 된 내역을 시스템에 등록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관리 할 수 있는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절차를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제공합니다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Google Shape;923;p36"/>
          <p:cNvSpPr/>
          <p:nvPr/>
        </p:nvSpPr>
        <p:spPr>
          <a:xfrm>
            <a:off x="177158" y="2294024"/>
            <a:ext cx="52021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제공하는 </a:t>
            </a:r>
            <a:r>
              <a:rPr lang="ko-KR" alt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 처리 기준 정보</a:t>
            </a:r>
            <a:r>
              <a:rPr lang="ko-KR" altLang="ko-KR" sz="16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925;p36"/>
          <p:cNvSpPr txBox="1"/>
          <p:nvPr/>
        </p:nvSpPr>
        <p:spPr>
          <a:xfrm>
            <a:off x="154042" y="5560381"/>
            <a:ext cx="975195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시스템은 기본으로 적용 된 프로세스를 통해 장애 등록과 처리를 수행하며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 처리와 관리를 위한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기준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정보를 제공합니다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장애의 선처리 </a:t>
            </a:r>
            <a:r>
              <a:rPr lang="ko-KR" altLang="en-US" sz="12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후보고를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위한 사후 등록절차를 제공합니다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623035" y="3170246"/>
            <a:ext cx="8667537" cy="1636364"/>
            <a:chOff x="227393" y="3258343"/>
            <a:chExt cx="9534291" cy="1800000"/>
          </a:xfrm>
        </p:grpSpPr>
        <p:sp>
          <p:nvSpPr>
            <p:cNvPr id="7" name="Google Shape;546;p21"/>
            <p:cNvSpPr/>
            <p:nvPr/>
          </p:nvSpPr>
          <p:spPr>
            <a:xfrm>
              <a:off x="227393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8" name="Google Shape;547;p21"/>
            <p:cNvSpPr txBox="1"/>
            <p:nvPr/>
          </p:nvSpPr>
          <p:spPr>
            <a:xfrm>
              <a:off x="475825" y="4001471"/>
              <a:ext cx="1321203" cy="406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 증상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Google Shape;548;p21"/>
            <p:cNvSpPr/>
            <p:nvPr/>
          </p:nvSpPr>
          <p:spPr>
            <a:xfrm>
              <a:off x="2805948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0" name="Google Shape;549;p21"/>
            <p:cNvSpPr txBox="1"/>
            <p:nvPr/>
          </p:nvSpPr>
          <p:spPr>
            <a:xfrm>
              <a:off x="3054380" y="4001471"/>
              <a:ext cx="1321203" cy="406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 원인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Google Shape;550;p21"/>
            <p:cNvSpPr/>
            <p:nvPr/>
          </p:nvSpPr>
          <p:spPr>
            <a:xfrm>
              <a:off x="5383816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2" name="Google Shape;551;p21"/>
            <p:cNvSpPr txBox="1"/>
            <p:nvPr/>
          </p:nvSpPr>
          <p:spPr>
            <a:xfrm>
              <a:off x="5632248" y="4001471"/>
              <a:ext cx="1321203" cy="406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 등급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Google Shape;552;p21"/>
            <p:cNvSpPr/>
            <p:nvPr/>
          </p:nvSpPr>
          <p:spPr>
            <a:xfrm>
              <a:off x="7961684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4" name="Google Shape;553;p21"/>
            <p:cNvSpPr txBox="1"/>
            <p:nvPr/>
          </p:nvSpPr>
          <p:spPr>
            <a:xfrm>
              <a:off x="7961684" y="4001471"/>
              <a:ext cx="1800000" cy="406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 해결유형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3415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Google Shape;209;p8"/>
          <p:cNvSpPr/>
          <p:nvPr/>
        </p:nvSpPr>
        <p:spPr>
          <a:xfrm>
            <a:off x="56456" y="2431628"/>
            <a:ext cx="9793088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2" name="Google Shape;210;p8"/>
          <p:cNvSpPr/>
          <p:nvPr/>
        </p:nvSpPr>
        <p:spPr>
          <a:xfrm>
            <a:off x="116663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3" name="Google Shape;211;p8"/>
          <p:cNvSpPr txBox="1"/>
          <p:nvPr/>
        </p:nvSpPr>
        <p:spPr>
          <a:xfrm>
            <a:off x="951437" y="1876892"/>
            <a:ext cx="90521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</a:t>
            </a: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등록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err="1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사후등록</a:t>
            </a:r>
            <a:r>
              <a:rPr lang="en-US" alt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4" name="Google Shape;212;p8"/>
          <p:cNvSpPr/>
          <p:nvPr/>
        </p:nvSpPr>
        <p:spPr>
          <a:xfrm>
            <a:off x="261120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3" name="Google Shape;213;p8"/>
          <p:cNvSpPr txBox="1"/>
          <p:nvPr/>
        </p:nvSpPr>
        <p:spPr>
          <a:xfrm>
            <a:off x="2096147" y="1876892"/>
            <a:ext cx="133668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접수 및 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분류</a:t>
            </a:r>
            <a:endParaRPr lang="ko-KR" altLang="en-US"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" name="Google Shape;214;p8"/>
          <p:cNvSpPr/>
          <p:nvPr/>
        </p:nvSpPr>
        <p:spPr>
          <a:xfrm>
            <a:off x="405577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5" name="Google Shape;215;p8"/>
          <p:cNvSpPr txBox="1"/>
          <p:nvPr/>
        </p:nvSpPr>
        <p:spPr>
          <a:xfrm>
            <a:off x="3578987" y="1876892"/>
            <a:ext cx="13366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전파</a:t>
            </a:r>
          </a:p>
        </p:txBody>
      </p:sp>
      <p:sp>
        <p:nvSpPr>
          <p:cNvPr id="66" name="Google Shape;216;p8"/>
          <p:cNvSpPr/>
          <p:nvPr/>
        </p:nvSpPr>
        <p:spPr>
          <a:xfrm>
            <a:off x="550034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4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7" name="Google Shape;217;p8"/>
          <p:cNvSpPr txBox="1"/>
          <p:nvPr/>
        </p:nvSpPr>
        <p:spPr>
          <a:xfrm>
            <a:off x="5017960" y="1875368"/>
            <a:ext cx="13366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처리</a:t>
            </a:r>
          </a:p>
          <a:p>
            <a:pPr lvl="0" algn="ctr"/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 이관</a:t>
            </a:r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Google Shape;218;p8"/>
          <p:cNvSpPr/>
          <p:nvPr/>
        </p:nvSpPr>
        <p:spPr>
          <a:xfrm>
            <a:off x="694491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5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9" name="Google Shape;219;p8"/>
          <p:cNvSpPr txBox="1"/>
          <p:nvPr/>
        </p:nvSpPr>
        <p:spPr>
          <a:xfrm>
            <a:off x="6462905" y="1875600"/>
            <a:ext cx="133668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처리 승인</a:t>
            </a:r>
          </a:p>
        </p:txBody>
      </p:sp>
      <p:sp>
        <p:nvSpPr>
          <p:cNvPr id="70" name="Google Shape;220;p8"/>
          <p:cNvSpPr/>
          <p:nvPr/>
        </p:nvSpPr>
        <p:spPr>
          <a:xfrm>
            <a:off x="8389479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1" name="Google Shape;221;p8"/>
          <p:cNvSpPr txBox="1"/>
          <p:nvPr/>
        </p:nvSpPr>
        <p:spPr>
          <a:xfrm>
            <a:off x="7875202" y="1876892"/>
            <a:ext cx="13366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종료</a:t>
            </a:r>
          </a:p>
        </p:txBody>
      </p:sp>
      <p:sp>
        <p:nvSpPr>
          <p:cNvPr id="72" name="Google Shape;223;p8"/>
          <p:cNvSpPr txBox="1"/>
          <p:nvPr/>
        </p:nvSpPr>
        <p:spPr>
          <a:xfrm>
            <a:off x="322443" y="3136803"/>
            <a:ext cx="212511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발생 한 장애 정보를 등록</a:t>
            </a:r>
          </a:p>
          <a:p>
            <a:pPr lvl="0" algn="ctr">
              <a:lnSpc>
                <a:spcPct val="150000"/>
              </a:lnSpc>
            </a:pP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발생 시스템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발생 일시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내용 등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사후 </a:t>
            </a:r>
            <a:r>
              <a:rPr lang="ko-KR" altLang="en-US" sz="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등록시</a:t>
            </a: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접수</a:t>
            </a:r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전파</a:t>
            </a:r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처리내역을</a:t>
            </a: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입력합니다</a:t>
            </a:r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73" name="Google Shape;224;p8"/>
          <p:cNvSpPr txBox="1"/>
          <p:nvPr/>
        </p:nvSpPr>
        <p:spPr>
          <a:xfrm>
            <a:off x="1486935" y="4050542"/>
            <a:ext cx="2602806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여부를 판단하고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증상과 장애 영향도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긴급도를 기록하여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등급 및 처리목표일시를 산정</a:t>
            </a:r>
          </a:p>
        </p:txBody>
      </p:sp>
      <p:cxnSp>
        <p:nvCxnSpPr>
          <p:cNvPr id="74" name="Google Shape;225;p8"/>
          <p:cNvCxnSpPr/>
          <p:nvPr/>
        </p:nvCxnSpPr>
        <p:spPr>
          <a:xfrm>
            <a:off x="2786146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226;p8"/>
          <p:cNvCxnSpPr/>
          <p:nvPr/>
        </p:nvCxnSpPr>
        <p:spPr>
          <a:xfrm>
            <a:off x="1341575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76" name="Google Shape;227;p8"/>
          <p:cNvSpPr txBox="1"/>
          <p:nvPr/>
        </p:nvSpPr>
        <p:spPr>
          <a:xfrm>
            <a:off x="3087808" y="3108865"/>
            <a:ext cx="228925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 시 장애 정보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 경과에 대해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대상자를 지정하여 전파</a:t>
            </a:r>
          </a:p>
        </p:txBody>
      </p:sp>
      <p:cxnSp>
        <p:nvCxnSpPr>
          <p:cNvPr id="77" name="Google Shape;228;p8"/>
          <p:cNvCxnSpPr/>
          <p:nvPr/>
        </p:nvCxnSpPr>
        <p:spPr>
          <a:xfrm>
            <a:off x="4233222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78" name="Google Shape;229;p8"/>
          <p:cNvSpPr txBox="1"/>
          <p:nvPr/>
        </p:nvSpPr>
        <p:spPr>
          <a:xfrm>
            <a:off x="4364750" y="4050542"/>
            <a:ext cx="261406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담당자가 장애 조치 후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endParaRPr lang="ko-KR" altLang="en-US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 조치 중의 처리 내용을 기록</a:t>
            </a:r>
          </a:p>
          <a:p>
            <a:pPr lvl="0" algn="ctr">
              <a:lnSpc>
                <a:spcPct val="150000"/>
              </a:lnSpc>
            </a:pP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 시간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원인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해결 유형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향후 대책 등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endParaRPr lang="ko-KR" altLang="en-US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 작업을 통한 장애 처리가 필요할 경우 변경 이관 수행 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조치에서 근본 원인이 해결되지 않은 경우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이관을 통해 지속적 관리를 수행</a:t>
            </a:r>
          </a:p>
        </p:txBody>
      </p:sp>
      <p:cxnSp>
        <p:nvCxnSpPr>
          <p:cNvPr id="79" name="Google Shape;230;p8"/>
          <p:cNvCxnSpPr/>
          <p:nvPr/>
        </p:nvCxnSpPr>
        <p:spPr>
          <a:xfrm>
            <a:off x="5695242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80" name="Google Shape;231;p8"/>
          <p:cNvSpPr txBox="1"/>
          <p:nvPr/>
        </p:nvSpPr>
        <p:spPr>
          <a:xfrm>
            <a:off x="5986592" y="3108865"/>
            <a:ext cx="228925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처리 결과에 대해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관리자의 승인을 득하고 장애를 종료</a:t>
            </a:r>
          </a:p>
        </p:txBody>
      </p:sp>
      <p:cxnSp>
        <p:nvCxnSpPr>
          <p:cNvPr id="81" name="Google Shape;232;p8"/>
          <p:cNvCxnSpPr/>
          <p:nvPr/>
        </p:nvCxnSpPr>
        <p:spPr>
          <a:xfrm>
            <a:off x="7132007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82" name="Google Shape;576;p22"/>
          <p:cNvSpPr txBox="1"/>
          <p:nvPr/>
        </p:nvSpPr>
        <p:spPr>
          <a:xfrm>
            <a:off x="28290" y="2052302"/>
            <a:ext cx="1201337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INCIDENT 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9084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0" name="표 89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11707"/>
              </p:ext>
            </p:extLst>
          </p:nvPr>
        </p:nvGraphicFramePr>
        <p:xfrm>
          <a:off x="200025" y="1167474"/>
          <a:ext cx="9502023" cy="5264638"/>
        </p:xfrm>
        <a:graphic>
          <a:graphicData uri="http://schemas.openxmlformats.org/drawingml/2006/table">
            <a:tbl>
              <a:tblPr firstRow="1" bandRow="1"/>
              <a:tblGrid>
                <a:gridCol w="100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739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ICM_100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장애 등록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SRM_200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장애 접수 및 분류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SRM_300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장애 처리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SRM_400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장애 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4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장애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담당자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4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장애</a:t>
                      </a:r>
                      <a:r>
                        <a:rPr lang="en-US" altLang="ko-KR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관리자</a:t>
                      </a:r>
                      <a:endParaRPr lang="en-US" altLang="ko-KR" sz="11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895484"/>
                  </a:ext>
                </a:extLst>
              </a:tr>
              <a:tr h="7774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장애</a:t>
                      </a:r>
                      <a:r>
                        <a:rPr lang="en-US" altLang="ko-KR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관리책임자</a:t>
                      </a:r>
                      <a:endParaRPr lang="en-US" altLang="ko-KR" sz="1100" b="0" kern="0" spc="-15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785448"/>
                  </a:ext>
                </a:extLst>
              </a:tr>
              <a:tr h="7774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위탁업체</a:t>
                      </a:r>
                      <a:endParaRPr lang="en-US" altLang="ko-KR" sz="11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1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장애담당자</a:t>
                      </a:r>
                      <a:endParaRPr lang="en-US" altLang="ko-KR" sz="11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1" name="AutoShape 14">
            <a:extLst>
              <a:ext uri="{FF2B5EF4-FFF2-40B4-BE49-F238E27FC236}">
                <a16:creationId xmlns:a16="http://schemas.microsoft.com/office/drawing/2014/main" id="{0452804F-E285-4866-AEBD-FF4BDEE2F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74" y="1773069"/>
            <a:ext cx="9906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시작</a:t>
            </a:r>
          </a:p>
        </p:txBody>
      </p:sp>
      <p:sp>
        <p:nvSpPr>
          <p:cNvPr id="92" name="AutoShape 14">
            <a:extLst>
              <a:ext uri="{FF2B5EF4-FFF2-40B4-BE49-F238E27FC236}">
                <a16:creationId xmlns:a16="http://schemas.microsoft.com/office/drawing/2014/main" id="{E6F84DA1-5DF3-4912-81F4-0AD31FE4A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9504" y="1773069"/>
            <a:ext cx="9900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종료</a:t>
            </a:r>
          </a:p>
        </p:txBody>
      </p:sp>
      <p:cxnSp>
        <p:nvCxnSpPr>
          <p:cNvPr id="9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1" idx="2"/>
            <a:endCxn id="94" idx="0"/>
          </p:cNvCxnSpPr>
          <p:nvPr/>
        </p:nvCxnSpPr>
        <p:spPr bwMode="auto">
          <a:xfrm>
            <a:off x="1842174" y="2112794"/>
            <a:ext cx="0" cy="273082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74" y="238587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ICM_101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장애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등록</a:t>
            </a:r>
          </a:p>
        </p:txBody>
      </p:sp>
      <p:sp>
        <p:nvSpPr>
          <p:cNvPr id="95" name="Rectangle 15">
            <a:extLst>
              <a:ext uri="{FF2B5EF4-FFF2-40B4-BE49-F238E27FC236}">
                <a16:creationId xmlns:a16="http://schemas.microsoft.com/office/drawing/2014/main" id="{D8C70C7C-A6F0-4164-A085-9F7D3CA9E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532" y="3158961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ICM_201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장애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접수 및 분류</a:t>
            </a:r>
          </a:p>
        </p:txBody>
      </p:sp>
      <p:sp>
        <p:nvSpPr>
          <p:cNvPr id="96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161" y="2325660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ICM_301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장애 처리</a:t>
            </a:r>
          </a:p>
        </p:txBody>
      </p:sp>
      <p:sp>
        <p:nvSpPr>
          <p:cNvPr id="97" name="Rectangle 15">
            <a:extLst>
              <a:ext uri="{FF2B5EF4-FFF2-40B4-BE49-F238E27FC236}">
                <a16:creationId xmlns:a16="http://schemas.microsoft.com/office/drawing/2014/main" id="{7A70627E-36CC-4FCA-8BE6-12A930C5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8133" y="2334947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ICM_202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장애  전파</a:t>
            </a:r>
          </a:p>
        </p:txBody>
      </p:sp>
      <p:sp>
        <p:nvSpPr>
          <p:cNvPr id="98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400" y="3993882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ICM_302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장애 처리 승인</a:t>
            </a:r>
          </a:p>
        </p:txBody>
      </p:sp>
      <p:sp>
        <p:nvSpPr>
          <p:cNvPr id="99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9882" y="5428759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SRM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서비스요청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접수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100" name="AutoShape 20">
            <a:extLst>
              <a:ext uri="{FF2B5EF4-FFF2-40B4-BE49-F238E27FC236}">
                <a16:creationId xmlns:a16="http://schemas.microsoft.com/office/drawing/2014/main" id="{8C8A040D-8EDC-4A96-B92E-C9B898AE14F1}"/>
              </a:ext>
            </a:extLst>
          </p:cNvPr>
          <p:cNvCxnSpPr>
            <a:cxnSpLocks noChangeShapeType="1"/>
            <a:stCxn id="95" idx="0"/>
            <a:endCxn id="92" idx="1"/>
          </p:cNvCxnSpPr>
          <p:nvPr/>
        </p:nvCxnSpPr>
        <p:spPr bwMode="auto">
          <a:xfrm rot="5400000" flipH="1" flipV="1">
            <a:off x="5242154" y="-98389"/>
            <a:ext cx="1216029" cy="5298672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5" idx="3"/>
            <a:endCxn id="97" idx="2"/>
          </p:cNvCxnSpPr>
          <p:nvPr/>
        </p:nvCxnSpPr>
        <p:spPr bwMode="auto">
          <a:xfrm flipV="1">
            <a:off x="3696132" y="2766947"/>
            <a:ext cx="397301" cy="608014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7" idx="3"/>
            <a:endCxn id="96" idx="1"/>
          </p:cNvCxnSpPr>
          <p:nvPr/>
        </p:nvCxnSpPr>
        <p:spPr bwMode="auto">
          <a:xfrm flipV="1">
            <a:off x="4588733" y="2541660"/>
            <a:ext cx="362428" cy="9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6" idx="2"/>
            <a:endCxn id="98" idx="1"/>
          </p:cNvCxnSpPr>
          <p:nvPr/>
        </p:nvCxnSpPr>
        <p:spPr bwMode="auto">
          <a:xfrm rot="16200000" flipH="1">
            <a:off x="5565819" y="2638301"/>
            <a:ext cx="1452222" cy="1690939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8" idx="0"/>
            <a:endCxn id="96" idx="3"/>
          </p:cNvCxnSpPr>
          <p:nvPr/>
        </p:nvCxnSpPr>
        <p:spPr bwMode="auto">
          <a:xfrm rot="16200000" flipV="1">
            <a:off x="6061120" y="2422301"/>
            <a:ext cx="1452222" cy="1690939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8" idx="3"/>
            <a:endCxn id="92" idx="2"/>
          </p:cNvCxnSpPr>
          <p:nvPr/>
        </p:nvCxnSpPr>
        <p:spPr bwMode="auto">
          <a:xfrm flipV="1">
            <a:off x="8128000" y="2112794"/>
            <a:ext cx="866504" cy="2097088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endCxn id="99" idx="0"/>
          </p:cNvCxnSpPr>
          <p:nvPr/>
        </p:nvCxnSpPr>
        <p:spPr bwMode="auto">
          <a:xfrm rot="5400000">
            <a:off x="2238094" y="4435319"/>
            <a:ext cx="1970529" cy="1635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662" y="5428759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SRM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서비스요청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만족도조사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18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2920" y="5428759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PBM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문제</a:t>
            </a:r>
            <a:b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접수 </a:t>
            </a:r>
          </a:p>
        </p:txBody>
      </p:sp>
      <p:sp>
        <p:nvSpPr>
          <p:cNvPr id="119" name="AutoShape 18">
            <a:extLst>
              <a:ext uri="{FF2B5EF4-FFF2-40B4-BE49-F238E27FC236}">
                <a16:creationId xmlns:a16="http://schemas.microsoft.com/office/drawing/2014/main" id="{644157DE-6999-44C8-B191-0CF230D19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958" y="5428758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CHI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인프라변경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처리 승인</a:t>
            </a:r>
          </a:p>
        </p:txBody>
      </p:sp>
      <p:cxnSp>
        <p:nvCxnSpPr>
          <p:cNvPr id="12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8" idx="2"/>
            <a:endCxn id="117" idx="0"/>
          </p:cNvCxnSpPr>
          <p:nvPr/>
        </p:nvCxnSpPr>
        <p:spPr bwMode="auto">
          <a:xfrm rot="16200000" flipH="1">
            <a:off x="7372393" y="4686189"/>
            <a:ext cx="1002877" cy="482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" name="AutoShape 20">
            <a:extLst>
              <a:ext uri="{FF2B5EF4-FFF2-40B4-BE49-F238E27FC236}">
                <a16:creationId xmlns:a16="http://schemas.microsoft.com/office/drawing/2014/main" id="{97451CDE-C8DA-4457-BD4C-5E4619A71873}"/>
              </a:ext>
            </a:extLst>
          </p:cNvPr>
          <p:cNvCxnSpPr>
            <a:cxnSpLocks noChangeShapeType="1"/>
            <a:stCxn id="98" idx="2"/>
            <a:endCxn id="118" idx="0"/>
          </p:cNvCxnSpPr>
          <p:nvPr/>
        </p:nvCxnSpPr>
        <p:spPr bwMode="auto">
          <a:xfrm rot="16200000" flipH="1">
            <a:off x="7884022" y="4174560"/>
            <a:ext cx="1002877" cy="150552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5" name="모서리가 둥근 직사각형 56">
            <a:extLst>
              <a:ext uri="{FF2B5EF4-FFF2-40B4-BE49-F238E27FC236}">
                <a16:creationId xmlns:a16="http://schemas.microsoft.com/office/drawing/2014/main" id="{E8688805-3705-4288-94B6-90BF0EB3E406}"/>
              </a:ext>
            </a:extLst>
          </p:cNvPr>
          <p:cNvSpPr/>
          <p:nvPr/>
        </p:nvSpPr>
        <p:spPr>
          <a:xfrm>
            <a:off x="7737594" y="3777883"/>
            <a:ext cx="43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/>
              </a:rPr>
              <a:t>반려</a:t>
            </a:r>
            <a:endParaRPr kumimoji="0" lang="ko-KR" altLang="en-US" sz="800" b="0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7" name="AutoShape 18">
            <a:extLst>
              <a:ext uri="{FF2B5EF4-FFF2-40B4-BE49-F238E27FC236}">
                <a16:creationId xmlns:a16="http://schemas.microsoft.com/office/drawing/2014/main" id="{B090966A-3936-4E82-9437-FC5EEDF7A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5699" y="5428758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CHI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인프라변경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접수 및 검토</a:t>
            </a:r>
          </a:p>
        </p:txBody>
      </p:sp>
      <p:sp>
        <p:nvSpPr>
          <p:cNvPr id="131" name="AutoShape 18">
            <a:extLst>
              <a:ext uri="{FF2B5EF4-FFF2-40B4-BE49-F238E27FC236}">
                <a16:creationId xmlns:a16="http://schemas.microsoft.com/office/drawing/2014/main" id="{4C684F9A-FD75-423B-A60D-8ED81F918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5699" y="5920750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CHM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AP</a:t>
            </a:r>
            <a:r>
              <a:rPr lang="ko-KR" altLang="en-US" sz="900" spc="-100" dirty="0" smtClean="0">
                <a:latin typeface="맑은 고딕"/>
                <a:ea typeface="맑은 고딕"/>
              </a:rPr>
              <a:t>변경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접수 및 검토</a:t>
            </a:r>
          </a:p>
        </p:txBody>
      </p:sp>
      <p:sp>
        <p:nvSpPr>
          <p:cNvPr id="132" name="AutoShape 18">
            <a:extLst>
              <a:ext uri="{FF2B5EF4-FFF2-40B4-BE49-F238E27FC236}">
                <a16:creationId xmlns:a16="http://schemas.microsoft.com/office/drawing/2014/main" id="{68728CC9-76B9-480D-81FF-02B1A10AF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958" y="5920750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AP</a:t>
            </a:r>
            <a:r>
              <a:rPr lang="ko-KR" altLang="en-US" sz="900" spc="-100" dirty="0" smtClean="0">
                <a:latin typeface="맑은 고딕"/>
                <a:ea typeface="맑은 고딕"/>
              </a:rPr>
              <a:t>변경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배포 결과 확인</a:t>
            </a:r>
          </a:p>
        </p:txBody>
      </p:sp>
      <p:sp>
        <p:nvSpPr>
          <p:cNvPr id="133" name="모서리가 둥근 직사각형 56">
            <a:extLst>
              <a:ext uri="{FF2B5EF4-FFF2-40B4-BE49-F238E27FC236}">
                <a16:creationId xmlns:a16="http://schemas.microsoft.com/office/drawing/2014/main" id="{0FBEFAC9-86A8-446C-9513-37CE283C92CF}"/>
              </a:ext>
            </a:extLst>
          </p:cNvPr>
          <p:cNvSpPr/>
          <p:nvPr/>
        </p:nvSpPr>
        <p:spPr>
          <a:xfrm>
            <a:off x="1301642" y="3176057"/>
            <a:ext cx="61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/>
              </a:rPr>
              <a:t>사후등록</a:t>
            </a:r>
            <a:endParaRPr kumimoji="0" lang="ko-KR" altLang="en-US" sz="800" b="0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2719882" y="3035490"/>
            <a:ext cx="154575" cy="110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endParaRPr lang="ko-KR" altLang="en-US" sz="1200" dirty="0" smtClean="0">
              <a:latin typeface="+mn-ea"/>
            </a:endParaRPr>
          </a:p>
        </p:txBody>
      </p:sp>
      <p:cxnSp>
        <p:nvCxnSpPr>
          <p:cNvPr id="5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4" idx="3"/>
            <a:endCxn id="95" idx="1"/>
          </p:cNvCxnSpPr>
          <p:nvPr/>
        </p:nvCxnSpPr>
        <p:spPr bwMode="auto">
          <a:xfrm>
            <a:off x="2337474" y="2601876"/>
            <a:ext cx="368058" cy="77308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4" idx="2"/>
            <a:endCxn id="98" idx="1"/>
          </p:cNvCxnSpPr>
          <p:nvPr/>
        </p:nvCxnSpPr>
        <p:spPr bwMode="auto">
          <a:xfrm rot="16200000" flipH="1">
            <a:off x="3793784" y="866266"/>
            <a:ext cx="1392006" cy="5295226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0120" y="4678731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ICM_301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장애 </a:t>
            </a:r>
            <a:r>
              <a:rPr lang="en-US" altLang="ko-KR" sz="900" spc="-100" dirty="0" smtClean="0">
                <a:latin typeface="맑은 고딕"/>
                <a:ea typeface="맑은 고딕"/>
              </a:rPr>
              <a:t>2</a:t>
            </a:r>
            <a:r>
              <a:rPr lang="ko-KR" altLang="en-US" sz="900" spc="-100" dirty="0" smtClean="0">
                <a:latin typeface="맑은 고딕"/>
                <a:ea typeface="맑은 고딕"/>
              </a:rPr>
              <a:t>선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처리</a:t>
            </a:r>
          </a:p>
        </p:txBody>
      </p:sp>
      <p:cxnSp>
        <p:nvCxnSpPr>
          <p:cNvPr id="79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6" idx="2"/>
            <a:endCxn id="70" idx="0"/>
          </p:cNvCxnSpPr>
          <p:nvPr/>
        </p:nvCxnSpPr>
        <p:spPr bwMode="auto">
          <a:xfrm rot="16200000" flipH="1">
            <a:off x="4755405" y="3448715"/>
            <a:ext cx="1921071" cy="5389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70" idx="3"/>
            <a:endCxn id="137" idx="2"/>
          </p:cNvCxnSpPr>
          <p:nvPr/>
        </p:nvCxnSpPr>
        <p:spPr bwMode="auto">
          <a:xfrm flipV="1">
            <a:off x="6480720" y="2794449"/>
            <a:ext cx="360299" cy="2100282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AutoShape 20">
            <a:extLst>
              <a:ext uri="{FF2B5EF4-FFF2-40B4-BE49-F238E27FC236}">
                <a16:creationId xmlns:a16="http://schemas.microsoft.com/office/drawing/2014/main" id="{97451CDE-C8DA-4457-BD4C-5E4619A71873}"/>
              </a:ext>
            </a:extLst>
          </p:cNvPr>
          <p:cNvCxnSpPr>
            <a:cxnSpLocks noChangeShapeType="1"/>
            <a:stCxn id="70" idx="2"/>
            <a:endCxn id="127" idx="0"/>
          </p:cNvCxnSpPr>
          <p:nvPr/>
        </p:nvCxnSpPr>
        <p:spPr bwMode="auto">
          <a:xfrm rot="5400000">
            <a:off x="5689197" y="5132534"/>
            <a:ext cx="318027" cy="27442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" name="AutoShape 20">
            <a:extLst>
              <a:ext uri="{FF2B5EF4-FFF2-40B4-BE49-F238E27FC236}">
                <a16:creationId xmlns:a16="http://schemas.microsoft.com/office/drawing/2014/main" id="{97451CDE-C8DA-4457-BD4C-5E4619A71873}"/>
              </a:ext>
            </a:extLst>
          </p:cNvPr>
          <p:cNvCxnSpPr>
            <a:cxnSpLocks noChangeShapeType="1"/>
            <a:stCxn id="119" idx="0"/>
          </p:cNvCxnSpPr>
          <p:nvPr/>
        </p:nvCxnSpPr>
        <p:spPr bwMode="auto">
          <a:xfrm rot="5400000" flipH="1" flipV="1">
            <a:off x="5445130" y="3934920"/>
            <a:ext cx="2782967" cy="20471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7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5719" y="2362449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ICM_301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처리확인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138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37" idx="2"/>
            <a:endCxn id="98" idx="1"/>
          </p:cNvCxnSpPr>
          <p:nvPr/>
        </p:nvCxnSpPr>
        <p:spPr bwMode="auto">
          <a:xfrm rot="16200000" flipH="1">
            <a:off x="6281493" y="3353974"/>
            <a:ext cx="1415433" cy="296381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9" name="AutoShape 18">
            <a:extLst>
              <a:ext uri="{FF2B5EF4-FFF2-40B4-BE49-F238E27FC236}">
                <a16:creationId xmlns:a16="http://schemas.microsoft.com/office/drawing/2014/main" id="{A826F4CC-696D-47E1-AEF2-50036613A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662" y="5920750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KEM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지식관리</a:t>
            </a:r>
            <a:endParaRPr kumimoji="0" lang="en-US" altLang="ko-KR" sz="900" kern="0" spc="-1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(</a:t>
            </a:r>
            <a:r>
              <a:rPr lang="ko-KR" altLang="en-US" sz="900" spc="-100" dirty="0" smtClean="0">
                <a:latin typeface="맑은 고딕"/>
                <a:ea typeface="맑은 고딕"/>
              </a:rPr>
              <a:t>검토</a:t>
            </a:r>
            <a:r>
              <a:rPr lang="en-US" altLang="ko-KR" sz="900" spc="-100" dirty="0" smtClean="0">
                <a:latin typeface="맑은 고딕"/>
                <a:ea typeface="맑은 고딕"/>
              </a:rPr>
              <a:t>)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50711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문제관리</a:t>
            </a:r>
            <a:endParaRPr lang="ko-KR" altLang="en-US" sz="6000" b="1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PROBLEM MANAGEMENT</a:t>
            </a:r>
          </a:p>
        </p:txBody>
      </p:sp>
    </p:spTree>
    <p:extLst>
      <p:ext uri="{BB962C8B-B14F-4D97-AF65-F5344CB8AC3E}">
        <p14:creationId xmlns:p14="http://schemas.microsoft.com/office/powerpoint/2010/main" val="159300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6000" b="1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서비스요청관리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SERVICE REQUEST MANAGEMENT</a:t>
            </a:r>
            <a:endParaRPr sz="20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2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74040" y="1116497"/>
            <a:ext cx="9831960" cy="5256429"/>
            <a:chOff x="415835" y="1116497"/>
            <a:chExt cx="11269655" cy="5256429"/>
          </a:xfrm>
        </p:grpSpPr>
        <p:sp>
          <p:nvSpPr>
            <p:cNvPr id="5" name="Google Shape;922;p36"/>
            <p:cNvSpPr txBox="1"/>
            <p:nvPr/>
          </p:nvSpPr>
          <p:spPr>
            <a:xfrm>
              <a:off x="447291" y="1116497"/>
              <a:ext cx="11177955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0" indent="-17145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한 번 발생한 장애</a:t>
              </a:r>
              <a:r>
                <a:rPr lang="en-US" altLang="ko-KR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, </a:t>
              </a:r>
              <a:r>
                <a:rPr lang="ko-KR" altLang="en-US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다시 일어나지 않는 것이 가장 </a:t>
              </a:r>
              <a:r>
                <a:rPr lang="ko-KR" altLang="en-US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중요합니다</a:t>
              </a:r>
              <a:r>
                <a:rPr lang="en-US" alt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문제관리는 </a:t>
              </a:r>
              <a:r>
                <a:rPr lang="ko-KR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장애처리 단계에서 근본원인이 해결되지 않은 장애에 대한 </a:t>
              </a:r>
              <a:r>
                <a:rPr 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심층 </a:t>
              </a:r>
              <a:r>
                <a:rPr lang="ko-KR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분석, 근본 해결을 지원하는 프로세스이며, 예방활동 관점의 활동이 가능합니다</a:t>
              </a:r>
              <a:r>
                <a:rPr 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.</a:t>
              </a:r>
              <a:endPara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6" name="Google Shape;923;p36"/>
            <p:cNvSpPr/>
            <p:nvPr/>
          </p:nvSpPr>
          <p:spPr>
            <a:xfrm>
              <a:off x="534032" y="2294024"/>
              <a:ext cx="6794797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ko-KR" sz="16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ITSM</a:t>
              </a:r>
              <a:r>
                <a:rPr lang="ko-KR" sz="16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이 </a:t>
              </a:r>
              <a:r>
                <a:rPr lang="ko-KR" sz="16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제공하는 장애의 근본 원인 해결 프로세스 </a:t>
              </a:r>
              <a:r>
                <a:rPr lang="ko-KR" sz="16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 </a:t>
              </a:r>
              <a:endParaRPr sz="16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7" name="Google Shape;924;p36"/>
            <p:cNvSpPr/>
            <p:nvPr/>
          </p:nvSpPr>
          <p:spPr>
            <a:xfrm>
              <a:off x="415835" y="2424541"/>
              <a:ext cx="72000" cy="72000"/>
            </a:xfrm>
            <a:prstGeom prst="roundRect">
              <a:avLst>
                <a:gd name="adj" fmla="val 16667"/>
              </a:avLst>
            </a:prstGeom>
            <a:solidFill>
              <a:srgbClr val="DA1F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8" name="Google Shape;925;p36"/>
            <p:cNvSpPr txBox="1"/>
            <p:nvPr/>
          </p:nvSpPr>
          <p:spPr>
            <a:xfrm>
              <a:off x="507535" y="5726636"/>
              <a:ext cx="11177955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ITSM</a:t>
              </a:r>
              <a:r>
                <a:rPr lang="ko-KR" sz="12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 </a:t>
              </a:r>
              <a:r>
                <a:rPr lang="ko-KR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시스템은 기본으로 적용 된 프로세스를 통해 문제 등록과 처리를 수행하며,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2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근본원인 해결을 위한 체계적인 프로세스를 제공합니다.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Google Shape;926;p36"/>
            <p:cNvGrpSpPr/>
            <p:nvPr/>
          </p:nvGrpSpPr>
          <p:grpSpPr>
            <a:xfrm>
              <a:off x="1067854" y="3342335"/>
              <a:ext cx="2002389" cy="1482730"/>
              <a:chOff x="399920" y="3174618"/>
              <a:chExt cx="1620000" cy="1115883"/>
            </a:xfrm>
          </p:grpSpPr>
          <p:sp>
            <p:nvSpPr>
              <p:cNvPr id="30" name="Google Shape;927;p36"/>
              <p:cNvSpPr/>
              <p:nvPr/>
            </p:nvSpPr>
            <p:spPr>
              <a:xfrm>
                <a:off x="399920" y="3174618"/>
                <a:ext cx="1620000" cy="856286"/>
              </a:xfrm>
              <a:prstGeom prst="roundRect">
                <a:avLst>
                  <a:gd name="adj" fmla="val 6808"/>
                </a:avLst>
              </a:prstGeom>
              <a:solidFill>
                <a:srgbClr val="4D89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  <p:sp>
            <p:nvSpPr>
              <p:cNvPr id="31" name="Google Shape;928;p36"/>
              <p:cNvSpPr/>
              <p:nvPr/>
            </p:nvSpPr>
            <p:spPr>
              <a:xfrm>
                <a:off x="399920" y="3263369"/>
                <a:ext cx="1620000" cy="1027132"/>
              </a:xfrm>
              <a:prstGeom prst="roundRect">
                <a:avLst>
                  <a:gd name="adj" fmla="val 6808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</p:grpSp>
        <p:pic>
          <p:nvPicPr>
            <p:cNvPr id="10" name="Google Shape;929;p36" descr="갈매기형 화살표 단색으로 채워진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3239972" y="3925403"/>
              <a:ext cx="372907" cy="372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930;p36"/>
            <p:cNvSpPr txBox="1"/>
            <p:nvPr/>
          </p:nvSpPr>
          <p:spPr>
            <a:xfrm>
              <a:off x="1342386" y="3624027"/>
              <a:ext cx="1453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 통제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(Incident)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12" name="Google Shape;931;p36"/>
            <p:cNvSpPr txBox="1"/>
            <p:nvPr/>
          </p:nvSpPr>
          <p:spPr>
            <a:xfrm>
              <a:off x="1053502" y="4392706"/>
              <a:ext cx="2031092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발생한 장애를 해결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3" name="Google Shape;932;p36"/>
            <p:cNvGrpSpPr/>
            <p:nvPr/>
          </p:nvGrpSpPr>
          <p:grpSpPr>
            <a:xfrm>
              <a:off x="3782608" y="3344471"/>
              <a:ext cx="2002389" cy="1480594"/>
              <a:chOff x="399920" y="3176224"/>
              <a:chExt cx="1620000" cy="1114275"/>
            </a:xfrm>
          </p:grpSpPr>
          <p:sp>
            <p:nvSpPr>
              <p:cNvPr id="28" name="Google Shape;933;p36"/>
              <p:cNvSpPr/>
              <p:nvPr/>
            </p:nvSpPr>
            <p:spPr>
              <a:xfrm>
                <a:off x="399920" y="3176224"/>
                <a:ext cx="1620000" cy="856286"/>
              </a:xfrm>
              <a:prstGeom prst="roundRect">
                <a:avLst>
                  <a:gd name="adj" fmla="val 6808"/>
                </a:avLst>
              </a:prstGeom>
              <a:solidFill>
                <a:srgbClr val="4D89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  <p:sp>
            <p:nvSpPr>
              <p:cNvPr id="29" name="Google Shape;934;p36"/>
              <p:cNvSpPr/>
              <p:nvPr/>
            </p:nvSpPr>
            <p:spPr>
              <a:xfrm>
                <a:off x="399920" y="3263369"/>
                <a:ext cx="1620000" cy="1027130"/>
              </a:xfrm>
              <a:prstGeom prst="roundRect">
                <a:avLst>
                  <a:gd name="adj" fmla="val 6808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</p:grpSp>
        <p:pic>
          <p:nvPicPr>
            <p:cNvPr id="14" name="Google Shape;935;p36" descr="갈매기형 화살표 단색으로 채워진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954726" y="3925403"/>
              <a:ext cx="372907" cy="372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936;p36"/>
            <p:cNvSpPr txBox="1"/>
            <p:nvPr/>
          </p:nvSpPr>
          <p:spPr>
            <a:xfrm>
              <a:off x="4057139" y="3624027"/>
              <a:ext cx="1453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문제 통제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(Problem)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16" name="Google Shape;937;p36"/>
            <p:cNvSpPr txBox="1"/>
            <p:nvPr/>
          </p:nvSpPr>
          <p:spPr>
            <a:xfrm>
              <a:off x="3768256" y="4347566"/>
              <a:ext cx="20310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근본원인이 파악되지 않은</a:t>
              </a:r>
              <a:endParaRPr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장애는 문제로 관리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7" name="Google Shape;938;p36"/>
            <p:cNvGrpSpPr/>
            <p:nvPr/>
          </p:nvGrpSpPr>
          <p:grpSpPr>
            <a:xfrm>
              <a:off x="6496852" y="3342336"/>
              <a:ext cx="2002389" cy="1482755"/>
              <a:chOff x="399920" y="3174602"/>
              <a:chExt cx="1620000" cy="1115897"/>
            </a:xfrm>
          </p:grpSpPr>
          <p:sp>
            <p:nvSpPr>
              <p:cNvPr id="26" name="Google Shape;939;p36"/>
              <p:cNvSpPr/>
              <p:nvPr/>
            </p:nvSpPr>
            <p:spPr>
              <a:xfrm>
                <a:off x="399920" y="3174602"/>
                <a:ext cx="1620000" cy="856286"/>
              </a:xfrm>
              <a:prstGeom prst="roundRect">
                <a:avLst>
                  <a:gd name="adj" fmla="val 6808"/>
                </a:avLst>
              </a:prstGeom>
              <a:solidFill>
                <a:srgbClr val="4D89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  <p:sp>
            <p:nvSpPr>
              <p:cNvPr id="27" name="Google Shape;940;p36"/>
              <p:cNvSpPr/>
              <p:nvPr/>
            </p:nvSpPr>
            <p:spPr>
              <a:xfrm>
                <a:off x="399920" y="3263369"/>
                <a:ext cx="1620000" cy="1027130"/>
              </a:xfrm>
              <a:prstGeom prst="roundRect">
                <a:avLst>
                  <a:gd name="adj" fmla="val 6808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</p:grpSp>
        <p:pic>
          <p:nvPicPr>
            <p:cNvPr id="18" name="Google Shape;941;p36" descr="갈매기형 화살표 단색으로 채워진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668970" y="3925403"/>
              <a:ext cx="372907" cy="372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942;p36"/>
            <p:cNvSpPr txBox="1"/>
            <p:nvPr/>
          </p:nvSpPr>
          <p:spPr>
            <a:xfrm>
              <a:off x="6482499" y="3624027"/>
              <a:ext cx="20310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지식관리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(Known Error)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0" name="Google Shape;943;p36"/>
            <p:cNvSpPr txBox="1"/>
            <p:nvPr/>
          </p:nvSpPr>
          <p:spPr>
            <a:xfrm>
              <a:off x="6397042" y="4254275"/>
              <a:ext cx="2195703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원인과 해결방안이 알려진 오류</a:t>
              </a:r>
              <a:endParaRPr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(Known Error)는 지식으로 관리</a:t>
              </a:r>
              <a:endParaRPr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(오류/장애에 빠른 대응 지원)</a:t>
              </a:r>
              <a:endParaRPr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grpSp>
          <p:nvGrpSpPr>
            <p:cNvPr id="21" name="Google Shape;944;p36"/>
            <p:cNvGrpSpPr/>
            <p:nvPr/>
          </p:nvGrpSpPr>
          <p:grpSpPr>
            <a:xfrm>
              <a:off x="9217906" y="3342310"/>
              <a:ext cx="2002389" cy="1482755"/>
              <a:chOff x="399920" y="3174602"/>
              <a:chExt cx="1620000" cy="1115897"/>
            </a:xfrm>
          </p:grpSpPr>
          <p:sp>
            <p:nvSpPr>
              <p:cNvPr id="24" name="Google Shape;945;p36"/>
              <p:cNvSpPr/>
              <p:nvPr/>
            </p:nvSpPr>
            <p:spPr>
              <a:xfrm>
                <a:off x="399920" y="3174602"/>
                <a:ext cx="1620000" cy="856286"/>
              </a:xfrm>
              <a:prstGeom prst="roundRect">
                <a:avLst>
                  <a:gd name="adj" fmla="val 6808"/>
                </a:avLst>
              </a:prstGeom>
              <a:solidFill>
                <a:srgbClr val="4D89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  <p:sp>
            <p:nvSpPr>
              <p:cNvPr id="25" name="Google Shape;946;p36"/>
              <p:cNvSpPr/>
              <p:nvPr/>
            </p:nvSpPr>
            <p:spPr>
              <a:xfrm>
                <a:off x="399920" y="3263369"/>
                <a:ext cx="1620000" cy="1027130"/>
              </a:xfrm>
              <a:prstGeom prst="roundRect">
                <a:avLst>
                  <a:gd name="adj" fmla="val 6808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endParaRPr>
              </a:p>
            </p:txBody>
          </p:sp>
        </p:grpSp>
        <p:sp>
          <p:nvSpPr>
            <p:cNvPr id="22" name="Google Shape;947;p36"/>
            <p:cNvSpPr txBox="1"/>
            <p:nvPr/>
          </p:nvSpPr>
          <p:spPr>
            <a:xfrm>
              <a:off x="9203554" y="3624001"/>
              <a:ext cx="203109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 err="1" smtClean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변경요청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3" name="Google Shape;948;p36"/>
            <p:cNvSpPr txBox="1"/>
            <p:nvPr/>
          </p:nvSpPr>
          <p:spPr>
            <a:xfrm>
              <a:off x="9295874" y="4347566"/>
              <a:ext cx="18464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근본원인 해결을 위해</a:t>
              </a:r>
              <a:endParaRPr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dirty="0" err="1" smtClean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변경요청</a:t>
              </a:r>
              <a:r>
                <a:rPr lang="ko-KR" sz="900" dirty="0" smtClean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 </a:t>
              </a:r>
              <a:r>
                <a:rPr lang="ko-KR" altLang="en-US" sz="900" dirty="0" smtClean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수</a:t>
              </a:r>
              <a:r>
                <a:rPr lang="ko-KR" sz="900" dirty="0" smtClean="0">
                  <a:solidFill>
                    <a:srgbClr val="59595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행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001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Google Shape;209;p8"/>
          <p:cNvSpPr/>
          <p:nvPr/>
        </p:nvSpPr>
        <p:spPr>
          <a:xfrm>
            <a:off x="56456" y="2431628"/>
            <a:ext cx="9793088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210;p8"/>
          <p:cNvSpPr/>
          <p:nvPr/>
        </p:nvSpPr>
        <p:spPr>
          <a:xfrm>
            <a:off x="116663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211;p8"/>
          <p:cNvSpPr txBox="1"/>
          <p:nvPr/>
        </p:nvSpPr>
        <p:spPr>
          <a:xfrm>
            <a:off x="951437" y="1876892"/>
            <a:ext cx="90521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</a:t>
            </a: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212;p8"/>
          <p:cNvSpPr/>
          <p:nvPr/>
        </p:nvSpPr>
        <p:spPr>
          <a:xfrm>
            <a:off x="261120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213;p8"/>
          <p:cNvSpPr txBox="1"/>
          <p:nvPr/>
        </p:nvSpPr>
        <p:spPr>
          <a:xfrm>
            <a:off x="2130331" y="1876892"/>
            <a:ext cx="133668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 및 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분류</a:t>
            </a:r>
            <a:endParaRPr lang="ko-KR" altLang="en-US"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Google Shape;214;p8"/>
          <p:cNvSpPr/>
          <p:nvPr/>
        </p:nvSpPr>
        <p:spPr>
          <a:xfrm>
            <a:off x="4055771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9" name="Google Shape;215;p8"/>
          <p:cNvSpPr txBox="1"/>
          <p:nvPr/>
        </p:nvSpPr>
        <p:spPr>
          <a:xfrm>
            <a:off x="3578987" y="1876892"/>
            <a:ext cx="13366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원인분석</a:t>
            </a:r>
            <a:endParaRPr lang="ko-KR" altLang="en-US"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Google Shape;216;p8"/>
          <p:cNvSpPr/>
          <p:nvPr/>
        </p:nvSpPr>
        <p:spPr>
          <a:xfrm>
            <a:off x="550034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4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1" name="Google Shape;217;p8"/>
          <p:cNvSpPr txBox="1"/>
          <p:nvPr/>
        </p:nvSpPr>
        <p:spPr>
          <a:xfrm>
            <a:off x="5017960" y="1810916"/>
            <a:ext cx="13366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</a:t>
            </a:r>
          </a:p>
          <a:p>
            <a:pPr lvl="0" algn="ctr"/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 이관</a:t>
            </a:r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Google Shape;218;p8"/>
          <p:cNvSpPr/>
          <p:nvPr/>
        </p:nvSpPr>
        <p:spPr>
          <a:xfrm>
            <a:off x="694491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5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3" name="Google Shape;219;p8"/>
          <p:cNvSpPr txBox="1"/>
          <p:nvPr/>
        </p:nvSpPr>
        <p:spPr>
          <a:xfrm>
            <a:off x="6462905" y="1899740"/>
            <a:ext cx="133668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 승인</a:t>
            </a:r>
          </a:p>
        </p:txBody>
      </p:sp>
      <p:sp>
        <p:nvSpPr>
          <p:cNvPr id="14" name="Google Shape;220;p8"/>
          <p:cNvSpPr/>
          <p:nvPr/>
        </p:nvSpPr>
        <p:spPr>
          <a:xfrm>
            <a:off x="8389479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5" name="Google Shape;221;p8"/>
          <p:cNvSpPr txBox="1"/>
          <p:nvPr/>
        </p:nvSpPr>
        <p:spPr>
          <a:xfrm>
            <a:off x="7875202" y="1876892"/>
            <a:ext cx="13366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종료</a:t>
            </a:r>
          </a:p>
        </p:txBody>
      </p:sp>
      <p:sp>
        <p:nvSpPr>
          <p:cNvPr id="16" name="Google Shape;223;p8"/>
          <p:cNvSpPr txBox="1"/>
          <p:nvPr/>
        </p:nvSpPr>
        <p:spPr>
          <a:xfrm>
            <a:off x="322443" y="3136803"/>
            <a:ext cx="21251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 활동이 필요한 정보를 등록</a:t>
            </a:r>
          </a:p>
          <a:p>
            <a:pPr lvl="0" algn="ctr">
              <a:lnSpc>
                <a:spcPct val="150000"/>
              </a:lnSpc>
            </a:pP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대상시스템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문제범주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문제내용  등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Google Shape;224;p8"/>
          <p:cNvSpPr txBox="1"/>
          <p:nvPr/>
        </p:nvSpPr>
        <p:spPr>
          <a:xfrm>
            <a:off x="1486935" y="4050542"/>
            <a:ext cx="260280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담당자는 해당 요청 건을 확인한 후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기각하거나 접수할 수 있으며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담당자 변경이 필요한 경우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담당자이관을 통해 담당자를 지정하여 이관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" name="Google Shape;225;p8"/>
          <p:cNvCxnSpPr/>
          <p:nvPr/>
        </p:nvCxnSpPr>
        <p:spPr>
          <a:xfrm>
            <a:off x="2786146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9" name="Google Shape;226;p8"/>
          <p:cNvCxnSpPr/>
          <p:nvPr/>
        </p:nvCxnSpPr>
        <p:spPr>
          <a:xfrm>
            <a:off x="1341575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0" name="Google Shape;227;p8"/>
          <p:cNvSpPr txBox="1"/>
          <p:nvPr/>
        </p:nvSpPr>
        <p:spPr>
          <a:xfrm>
            <a:off x="3087808" y="3108865"/>
            <a:ext cx="228925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담당자는 배정 된 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문제의 원인 분석 및 업무 처리 수행</a:t>
            </a:r>
          </a:p>
        </p:txBody>
      </p:sp>
      <p:cxnSp>
        <p:nvCxnSpPr>
          <p:cNvPr id="21" name="Google Shape;228;p8"/>
          <p:cNvCxnSpPr/>
          <p:nvPr/>
        </p:nvCxnSpPr>
        <p:spPr>
          <a:xfrm>
            <a:off x="4233222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2" name="Google Shape;229;p8"/>
          <p:cNvSpPr txBox="1"/>
          <p:nvPr/>
        </p:nvSpPr>
        <p:spPr>
          <a:xfrm>
            <a:off x="4364750" y="4050542"/>
            <a:ext cx="261406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담당자는 문제 내용을 확인하고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처리를 수행하며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건이  변경 프로세스의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이관 대상일 경우 이관을 수행하여 처리</a:t>
            </a:r>
          </a:p>
        </p:txBody>
      </p:sp>
      <p:cxnSp>
        <p:nvCxnSpPr>
          <p:cNvPr id="23" name="Google Shape;230;p8"/>
          <p:cNvCxnSpPr/>
          <p:nvPr/>
        </p:nvCxnSpPr>
        <p:spPr>
          <a:xfrm>
            <a:off x="5695242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4" name="Google Shape;231;p8"/>
          <p:cNvSpPr txBox="1"/>
          <p:nvPr/>
        </p:nvSpPr>
        <p:spPr>
          <a:xfrm>
            <a:off x="5986592" y="3108865"/>
            <a:ext cx="228925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처리결과에 대해 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승인을  득하는 단계로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관리자에게  승인을 득하면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문제 건은 종료</a:t>
            </a:r>
          </a:p>
        </p:txBody>
      </p:sp>
      <p:cxnSp>
        <p:nvCxnSpPr>
          <p:cNvPr id="25" name="Google Shape;232;p8"/>
          <p:cNvCxnSpPr/>
          <p:nvPr/>
        </p:nvCxnSpPr>
        <p:spPr>
          <a:xfrm>
            <a:off x="7132007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6" name="Google Shape;576;p22"/>
          <p:cNvSpPr txBox="1"/>
          <p:nvPr/>
        </p:nvSpPr>
        <p:spPr>
          <a:xfrm>
            <a:off x="28290" y="2052302"/>
            <a:ext cx="1201337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PROBLEM PROCESS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Google Shape;229;p8"/>
          <p:cNvSpPr txBox="1"/>
          <p:nvPr/>
        </p:nvSpPr>
        <p:spPr>
          <a:xfrm>
            <a:off x="7235484" y="4015716"/>
            <a:ext cx="26140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원인과 해결방안이 알려진 </a:t>
            </a: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오류인 경우</a:t>
            </a:r>
            <a:endParaRPr lang="en-US" altLang="ko-KR" sz="900" dirty="0" smtClean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900" dirty="0" err="1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지식관리로</a:t>
            </a: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이관</a:t>
            </a:r>
            <a:endParaRPr lang="ko-KR" altLang="en-US"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8" name="Google Shape;230;p8"/>
          <p:cNvCxnSpPr/>
          <p:nvPr/>
        </p:nvCxnSpPr>
        <p:spPr>
          <a:xfrm>
            <a:off x="8565976" y="2756802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88951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0025" y="1176020"/>
          <a:ext cx="9504000" cy="5286734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777641641"/>
                    </a:ext>
                  </a:extLst>
                </a:gridCol>
                <a:gridCol w="28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PBM_100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문제 등록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PBM_200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문제 접수 및 분류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PBM_300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문제 원인분석 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PBM_400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문제 처리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PBM_500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문제 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문제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담당자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문제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AutoShape 14">
            <a:extLst>
              <a:ext uri="{FF2B5EF4-FFF2-40B4-BE49-F238E27FC236}">
                <a16:creationId xmlns:a16="http://schemas.microsoft.com/office/drawing/2014/main" id="{0452804F-E285-4866-AEBD-FF4BDEE2F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1781615"/>
            <a:ext cx="9906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시작</a:t>
            </a:r>
          </a:p>
        </p:txBody>
      </p:sp>
      <p:sp>
        <p:nvSpPr>
          <p:cNvPr id="5" name="AutoShape 14">
            <a:extLst>
              <a:ext uri="{FF2B5EF4-FFF2-40B4-BE49-F238E27FC236}">
                <a16:creationId xmlns:a16="http://schemas.microsoft.com/office/drawing/2014/main" id="{E6F84DA1-5DF3-4912-81F4-0AD31FE4A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512" y="1781615"/>
            <a:ext cx="9900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종료</a:t>
            </a:r>
          </a:p>
        </p:txBody>
      </p:sp>
      <p:cxnSp>
        <p:nvCxnSpPr>
          <p:cNvPr id="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4" idx="2"/>
            <a:endCxn id="8" idx="0"/>
          </p:cNvCxnSpPr>
          <p:nvPr/>
        </p:nvCxnSpPr>
        <p:spPr bwMode="auto">
          <a:xfrm>
            <a:off x="1945699" y="2121340"/>
            <a:ext cx="0" cy="657328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2" idx="3"/>
            <a:endCxn id="5" idx="2"/>
          </p:cNvCxnSpPr>
          <p:nvPr/>
        </p:nvCxnSpPr>
        <p:spPr bwMode="auto">
          <a:xfrm flipV="1">
            <a:off x="8123155" y="2121340"/>
            <a:ext cx="943357" cy="2583096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15">
            <a:extLst>
              <a:ext uri="{FF2B5EF4-FFF2-40B4-BE49-F238E27FC236}">
                <a16:creationId xmlns:a16="http://schemas.microsoft.com/office/drawing/2014/main" id="{CF8E73B4-5942-4051-9580-693E3371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PBM_110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 등록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632943A7-DF8E-4ADD-A7DB-9C0AB62C1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532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PBM_210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접수 및 분류</a:t>
            </a: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8D4C44C6-8BAB-4576-A9DE-B17F0078B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2665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PBM_310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 원인분석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9955B5BE-B586-49C9-BC8C-27617A5D1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3797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PBM_410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 처리</a:t>
            </a: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994F58CE-C33A-40A5-AE27-D71131C0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555" y="448843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PBM_420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 처리 승인</a:t>
            </a:r>
          </a:p>
        </p:txBody>
      </p:sp>
      <p:cxnSp>
        <p:nvCxnSpPr>
          <p:cNvPr id="13" name="AutoShape 20">
            <a:extLst>
              <a:ext uri="{FF2B5EF4-FFF2-40B4-BE49-F238E27FC236}">
                <a16:creationId xmlns:a16="http://schemas.microsoft.com/office/drawing/2014/main" id="{C3F21FC5-5660-4AD7-B75D-02967CCB55C1}"/>
              </a:ext>
            </a:extLst>
          </p:cNvPr>
          <p:cNvCxnSpPr>
            <a:cxnSpLocks noChangeShapeType="1"/>
            <a:stCxn id="11" idx="3"/>
            <a:endCxn id="12" idx="0"/>
          </p:cNvCxnSpPr>
          <p:nvPr/>
        </p:nvCxnSpPr>
        <p:spPr bwMode="auto">
          <a:xfrm>
            <a:off x="6734397" y="2994668"/>
            <a:ext cx="893458" cy="1493768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20">
            <a:extLst>
              <a:ext uri="{FF2B5EF4-FFF2-40B4-BE49-F238E27FC236}">
                <a16:creationId xmlns:a16="http://schemas.microsoft.com/office/drawing/2014/main" id="{51E2DE21-5D39-4CC7-83C2-4EB8571BF0B5}"/>
              </a:ext>
            </a:extLst>
          </p:cNvPr>
          <p:cNvCxnSpPr>
            <a:cxnSpLocks noChangeShapeType="1"/>
            <a:stCxn id="9" idx="0"/>
            <a:endCxn id="5" idx="1"/>
          </p:cNvCxnSpPr>
          <p:nvPr/>
        </p:nvCxnSpPr>
        <p:spPr bwMode="auto">
          <a:xfrm rot="5400000" flipH="1" flipV="1">
            <a:off x="5560577" y="-232267"/>
            <a:ext cx="827190" cy="5194680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20">
            <a:extLst>
              <a:ext uri="{FF2B5EF4-FFF2-40B4-BE49-F238E27FC236}">
                <a16:creationId xmlns:a16="http://schemas.microsoft.com/office/drawing/2014/main" id="{0FE3F914-83BF-4AE6-A6BB-E5B65881E69B}"/>
              </a:ext>
            </a:extLst>
          </p:cNvPr>
          <p:cNvCxnSpPr>
            <a:cxnSpLocks noChangeShapeType="1"/>
            <a:stCxn id="8" idx="3"/>
            <a:endCxn id="9" idx="1"/>
          </p:cNvCxnSpPr>
          <p:nvPr/>
        </p:nvCxnSpPr>
        <p:spPr bwMode="auto">
          <a:xfrm>
            <a:off x="2440999" y="2994668"/>
            <a:ext cx="440533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20">
            <a:extLst>
              <a:ext uri="{FF2B5EF4-FFF2-40B4-BE49-F238E27FC236}">
                <a16:creationId xmlns:a16="http://schemas.microsoft.com/office/drawing/2014/main" id="{16EF1043-5FE5-49A9-AB49-E17BDC2B466F}"/>
              </a:ext>
            </a:extLst>
          </p:cNvPr>
          <p:cNvCxnSpPr>
            <a:cxnSpLocks noChangeShapeType="1"/>
            <a:stCxn id="9" idx="3"/>
            <a:endCxn id="10" idx="1"/>
          </p:cNvCxnSpPr>
          <p:nvPr/>
        </p:nvCxnSpPr>
        <p:spPr bwMode="auto">
          <a:xfrm>
            <a:off x="3872132" y="2994668"/>
            <a:ext cx="440533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20">
            <a:extLst>
              <a:ext uri="{FF2B5EF4-FFF2-40B4-BE49-F238E27FC236}">
                <a16:creationId xmlns:a16="http://schemas.microsoft.com/office/drawing/2014/main" id="{032EC72E-23C1-4060-AFC7-FF926951A9B3}"/>
              </a:ext>
            </a:extLst>
          </p:cNvPr>
          <p:cNvCxnSpPr>
            <a:cxnSpLocks noChangeShapeType="1"/>
            <a:stCxn id="10" idx="3"/>
            <a:endCxn id="11" idx="1"/>
          </p:cNvCxnSpPr>
          <p:nvPr/>
        </p:nvCxnSpPr>
        <p:spPr bwMode="auto">
          <a:xfrm>
            <a:off x="5303265" y="2994668"/>
            <a:ext cx="440532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모서리가 둥근 직사각형 56">
            <a:extLst>
              <a:ext uri="{FF2B5EF4-FFF2-40B4-BE49-F238E27FC236}">
                <a16:creationId xmlns:a16="http://schemas.microsoft.com/office/drawing/2014/main" id="{46A15541-25A5-4741-AA55-13294344F06B}"/>
              </a:ext>
            </a:extLst>
          </p:cNvPr>
          <p:cNvSpPr/>
          <p:nvPr/>
        </p:nvSpPr>
        <p:spPr>
          <a:xfrm>
            <a:off x="2448619" y="2839410"/>
            <a:ext cx="43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확인</a:t>
            </a:r>
          </a:p>
        </p:txBody>
      </p:sp>
      <p:sp>
        <p:nvSpPr>
          <p:cNvPr id="20" name="AutoShape 18">
            <a:extLst>
              <a:ext uri="{FF2B5EF4-FFF2-40B4-BE49-F238E27FC236}">
                <a16:creationId xmlns:a16="http://schemas.microsoft.com/office/drawing/2014/main" id="{6912C1C9-6B16-4ED1-AAAD-915A3EA1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049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ICM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0" i="0" u="none" strike="noStrike" cap="none" spc="-100" normalizeH="0" baseline="0" noProof="0" dirty="0" err="1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</a:rPr>
              <a:t>장애관리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b="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처리 승인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21" name="AutoShape 20">
            <a:extLst>
              <a:ext uri="{FF2B5EF4-FFF2-40B4-BE49-F238E27FC236}">
                <a16:creationId xmlns:a16="http://schemas.microsoft.com/office/drawing/2014/main" id="{65B79870-C737-4328-9CD7-BEF637BCC962}"/>
              </a:ext>
            </a:extLst>
          </p:cNvPr>
          <p:cNvCxnSpPr>
            <a:cxnSpLocks noChangeShapeType="1"/>
            <a:stCxn id="20" idx="0"/>
            <a:endCxn id="9" idx="2"/>
          </p:cNvCxnSpPr>
          <p:nvPr/>
        </p:nvCxnSpPr>
        <p:spPr bwMode="auto">
          <a:xfrm flipH="1" flipV="1">
            <a:off x="3376832" y="3210668"/>
            <a:ext cx="4517" cy="2222023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AutoShape 18">
            <a:extLst>
              <a:ext uri="{FF2B5EF4-FFF2-40B4-BE49-F238E27FC236}">
                <a16:creationId xmlns:a16="http://schemas.microsoft.com/office/drawing/2014/main" id="{A826F4CC-696D-47E1-AEF2-50036613A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69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CHI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인프라</a:t>
            </a:r>
            <a:r>
              <a:rPr kumimoji="0" lang="ko-KR" altLang="en-US" sz="900" kern="0" spc="-1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변경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접수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및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검토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23" name="설명선 1 166">
            <a:extLst>
              <a:ext uri="{FF2B5EF4-FFF2-40B4-BE49-F238E27FC236}">
                <a16:creationId xmlns:a16="http://schemas.microsoft.com/office/drawing/2014/main" id="{E212FCFD-B9BD-4501-AFFF-3C47A115AC55}"/>
              </a:ext>
            </a:extLst>
          </p:cNvPr>
          <p:cNvSpPr/>
          <p:nvPr/>
        </p:nvSpPr>
        <p:spPr bwMode="auto">
          <a:xfrm>
            <a:off x="3536897" y="3441084"/>
            <a:ext cx="864000" cy="144922"/>
          </a:xfrm>
          <a:prstGeom prst="borderCallout1">
            <a:avLst>
              <a:gd name="adj1" fmla="val -207"/>
              <a:gd name="adj2" fmla="val 8739"/>
              <a:gd name="adj3" fmla="val -150644"/>
              <a:gd name="adj4" fmla="val -2133"/>
            </a:avLst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square" lIns="91440" tIns="10800" rIns="91440" bIns="10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88900" indent="-889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우선순위 결정</a:t>
            </a:r>
          </a:p>
        </p:txBody>
      </p:sp>
      <p:sp>
        <p:nvSpPr>
          <p:cNvPr id="28" name="AutoShape 18">
            <a:extLst>
              <a:ext uri="{FF2B5EF4-FFF2-40B4-BE49-F238E27FC236}">
                <a16:creationId xmlns:a16="http://schemas.microsoft.com/office/drawing/2014/main" id="{E6C17BB2-5B0C-43B1-9EAC-D335C5817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69" y="5930929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AP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변경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접수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및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검토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30" name="AutoShape 20">
            <a:extLst>
              <a:ext uri="{FF2B5EF4-FFF2-40B4-BE49-F238E27FC236}">
                <a16:creationId xmlns:a16="http://schemas.microsoft.com/office/drawing/2014/main" id="{C143E356-5269-4FBF-BE61-7AFB60B3460A}"/>
              </a:ext>
            </a:extLst>
          </p:cNvPr>
          <p:cNvCxnSpPr>
            <a:cxnSpLocks noChangeShapeType="1"/>
            <a:stCxn id="11" idx="2"/>
            <a:endCxn id="22" idx="0"/>
          </p:cNvCxnSpPr>
          <p:nvPr/>
        </p:nvCxnSpPr>
        <p:spPr bwMode="auto">
          <a:xfrm rot="5400000">
            <a:off x="5025822" y="4219415"/>
            <a:ext cx="2222023" cy="20452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Google Shape;1069;p38"/>
          <p:cNvCxnSpPr>
            <a:stCxn id="12" idx="1"/>
            <a:endCxn id="10" idx="2"/>
          </p:cNvCxnSpPr>
          <p:nvPr/>
        </p:nvCxnSpPr>
        <p:spPr>
          <a:xfrm rot="10800000">
            <a:off x="4807965" y="3210668"/>
            <a:ext cx="2324590" cy="1493768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Google Shape;1070;p38"/>
          <p:cNvSpPr txBox="1"/>
          <p:nvPr/>
        </p:nvSpPr>
        <p:spPr>
          <a:xfrm>
            <a:off x="6833521" y="4519769"/>
            <a:ext cx="34627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600" i="1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반려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AutoShape 18">
            <a:extLst>
              <a:ext uri="{FF2B5EF4-FFF2-40B4-BE49-F238E27FC236}">
                <a16:creationId xmlns:a16="http://schemas.microsoft.com/office/drawing/2014/main" id="{A826F4CC-696D-47E1-AEF2-50036613A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8892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CHI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인프라</a:t>
            </a:r>
            <a:r>
              <a:rPr kumimoji="0" lang="ko-KR" altLang="en-US" sz="900" kern="0" spc="-1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변경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처리 승인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6" name="AutoShape 18">
            <a:extLst>
              <a:ext uri="{FF2B5EF4-FFF2-40B4-BE49-F238E27FC236}">
                <a16:creationId xmlns:a16="http://schemas.microsoft.com/office/drawing/2014/main" id="{E6C17BB2-5B0C-43B1-9EAC-D335C5817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7997" y="5925660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AP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변경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lang="ko-KR" altLang="en-US" sz="900" spc="-100" dirty="0" err="1" smtClean="0">
                <a:latin typeface="맑은 고딕"/>
                <a:ea typeface="맑은 고딕"/>
              </a:rPr>
              <a:t>배포확인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37" name="AutoShape 20">
            <a:extLst>
              <a:ext uri="{FF2B5EF4-FFF2-40B4-BE49-F238E27FC236}">
                <a16:creationId xmlns:a16="http://schemas.microsoft.com/office/drawing/2014/main" id="{845D617D-DD6B-4105-9468-8BD6DBF1A43A}"/>
              </a:ext>
            </a:extLst>
          </p:cNvPr>
          <p:cNvCxnSpPr>
            <a:cxnSpLocks noChangeShapeType="1"/>
            <a:stCxn id="35" idx="0"/>
          </p:cNvCxnSpPr>
          <p:nvPr/>
        </p:nvCxnSpPr>
        <p:spPr bwMode="auto">
          <a:xfrm rot="16200000" flipV="1">
            <a:off x="5644380" y="3962878"/>
            <a:ext cx="2222024" cy="717601"/>
          </a:xfrm>
          <a:prstGeom prst="bentConnector3">
            <a:avLst>
              <a:gd name="adj1" fmla="val 1707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모서리가 둥근 직사각형 56">
            <a:extLst>
              <a:ext uri="{FF2B5EF4-FFF2-40B4-BE49-F238E27FC236}">
                <a16:creationId xmlns:a16="http://schemas.microsoft.com/office/drawing/2014/main" id="{46A15541-25A5-4741-AA55-13294344F06B}"/>
              </a:ext>
            </a:extLst>
          </p:cNvPr>
          <p:cNvSpPr/>
          <p:nvPr/>
        </p:nvSpPr>
        <p:spPr>
          <a:xfrm>
            <a:off x="3968657" y="3255706"/>
            <a:ext cx="765314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담당자 이관</a:t>
            </a:r>
            <a:endParaRPr kumimoji="0" lang="ko-KR" altLang="en-US" sz="800" b="0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0" name="원호 39">
            <a:extLst>
              <a:ext uri="{FF2B5EF4-FFF2-40B4-BE49-F238E27FC236}">
                <a16:creationId xmlns:a16="http://schemas.microsoft.com/office/drawing/2014/main" id="{9DAA661F-0582-411D-A135-4356EE699825}"/>
              </a:ext>
            </a:extLst>
          </p:cNvPr>
          <p:cNvSpPr/>
          <p:nvPr/>
        </p:nvSpPr>
        <p:spPr bwMode="auto">
          <a:xfrm flipH="1">
            <a:off x="3817964" y="2950709"/>
            <a:ext cx="216000" cy="640515"/>
          </a:xfrm>
          <a:prstGeom prst="arc">
            <a:avLst>
              <a:gd name="adj1" fmla="val 19642640"/>
              <a:gd name="adj2" fmla="val 17629672"/>
            </a:avLst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tailEnd type="triangle"/>
          </a:ln>
          <a:effectLst/>
        </p:spPr>
        <p:txBody>
          <a:bodyPr vert="horz" wrap="square" lIns="180000" tIns="180000" rIns="180000" bIns="18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5" name="AutoShape 20">
            <a:extLst>
              <a:ext uri="{FF2B5EF4-FFF2-40B4-BE49-F238E27FC236}">
                <a16:creationId xmlns:a16="http://schemas.microsoft.com/office/drawing/2014/main" id="{845D617D-DD6B-4105-9468-8BD6DBF1A43A}"/>
              </a:ext>
            </a:extLst>
          </p:cNvPr>
          <p:cNvCxnSpPr>
            <a:cxnSpLocks noChangeShapeType="1"/>
            <a:stCxn id="12" idx="2"/>
            <a:endCxn id="47" idx="0"/>
          </p:cNvCxnSpPr>
          <p:nvPr/>
        </p:nvCxnSpPr>
        <p:spPr bwMode="auto">
          <a:xfrm rot="16200000" flipH="1">
            <a:off x="8038338" y="4509953"/>
            <a:ext cx="512255" cy="133322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AutoShape 18">
            <a:extLst>
              <a:ext uri="{FF2B5EF4-FFF2-40B4-BE49-F238E27FC236}">
                <a16:creationId xmlns:a16="http://schemas.microsoft.com/office/drawing/2014/main" id="{A826F4CC-696D-47E1-AEF2-50036613A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5775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KEM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지식관리</a:t>
            </a:r>
            <a:endParaRPr kumimoji="0" lang="en-US" altLang="ko-KR" sz="900" kern="0" spc="-1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(</a:t>
            </a:r>
            <a:r>
              <a:rPr lang="ko-KR" altLang="en-US" sz="900" spc="-100" dirty="0" err="1" smtClean="0">
                <a:latin typeface="맑은 고딕"/>
                <a:ea typeface="맑은 고딕"/>
              </a:rPr>
              <a:t>등록검토</a:t>
            </a:r>
            <a:r>
              <a:rPr lang="en-US" altLang="ko-KR" sz="900" spc="-100" dirty="0" smtClean="0">
                <a:latin typeface="맑은 고딕"/>
                <a:ea typeface="맑은 고딕"/>
              </a:rPr>
              <a:t>)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50" name="Rectangle 15">
            <a:extLst>
              <a:ext uri="{FF2B5EF4-FFF2-40B4-BE49-F238E27FC236}">
                <a16:creationId xmlns:a16="http://schemas.microsoft.com/office/drawing/2014/main" id="{994F58CE-C33A-40A5-AE27-D71131C0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314" y="2778667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PBM_510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문제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종료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820198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지식</a:t>
            </a: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관리</a:t>
            </a:r>
            <a:endParaRPr lang="ko-KR" altLang="en-US" sz="6000" b="1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9A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KNOWLEDGE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41778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Google Shape;922;p36"/>
          <p:cNvSpPr txBox="1"/>
          <p:nvPr/>
        </p:nvSpPr>
        <p:spPr>
          <a:xfrm>
            <a:off x="101483" y="1116497"/>
            <a:ext cx="975195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장애와 문제의 발생 원인 및 해결책을 활용한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추후 장애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 발생시 빠른 처리 및 사전 예방을 위한 지식을 공유 관리합니다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2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923;p36"/>
          <p:cNvSpPr/>
          <p:nvPr/>
        </p:nvSpPr>
        <p:spPr>
          <a:xfrm>
            <a:off x="177158" y="2294024"/>
            <a:ext cx="592797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</a:t>
            </a: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문제의 원인 및 처리 정보를 공유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8" name="Google Shape;925;p36"/>
          <p:cNvSpPr txBox="1"/>
          <p:nvPr/>
        </p:nvSpPr>
        <p:spPr>
          <a:xfrm>
            <a:off x="177158" y="5977931"/>
            <a:ext cx="97519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시스템은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</a:t>
            </a:r>
            <a:r>
              <a:rPr 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문제의 </a:t>
            </a:r>
            <a:r>
              <a:rPr lang="ko-KR" altLang="en-US" sz="12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처리이력을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추후 빠른 처리 및 정보 공유를 위한</a:t>
            </a:r>
            <a:r>
              <a:rPr 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프로세스를 제공합니다.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Google Shape;926;p36"/>
          <p:cNvGrpSpPr/>
          <p:nvPr/>
        </p:nvGrpSpPr>
        <p:grpSpPr>
          <a:xfrm>
            <a:off x="2355299" y="2718881"/>
            <a:ext cx="1746940" cy="1482730"/>
            <a:chOff x="399920" y="3174618"/>
            <a:chExt cx="1620000" cy="1115883"/>
          </a:xfrm>
        </p:grpSpPr>
        <p:sp>
          <p:nvSpPr>
            <p:cNvPr id="30" name="Google Shape;927;p36"/>
            <p:cNvSpPr/>
            <p:nvPr/>
          </p:nvSpPr>
          <p:spPr>
            <a:xfrm>
              <a:off x="399920" y="3174618"/>
              <a:ext cx="1620000" cy="856286"/>
            </a:xfrm>
            <a:prstGeom prst="roundRect">
              <a:avLst>
                <a:gd name="adj" fmla="val 6808"/>
              </a:avLst>
            </a:prstGeom>
            <a:solidFill>
              <a:srgbClr val="4D89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31" name="Google Shape;928;p36"/>
            <p:cNvSpPr/>
            <p:nvPr/>
          </p:nvSpPr>
          <p:spPr>
            <a:xfrm>
              <a:off x="399920" y="3263369"/>
              <a:ext cx="1620000" cy="1027132"/>
            </a:xfrm>
            <a:prstGeom prst="roundRect">
              <a:avLst>
                <a:gd name="adj" fmla="val 6808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pic>
        <p:nvPicPr>
          <p:cNvPr id="10" name="Google Shape;929;p36" descr="갈매기형 화살표 단색으로 채워진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2108986">
            <a:off x="4603461" y="3565361"/>
            <a:ext cx="325334" cy="37290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930;p36"/>
          <p:cNvSpPr txBox="1"/>
          <p:nvPr/>
        </p:nvSpPr>
        <p:spPr>
          <a:xfrm>
            <a:off x="2594809" y="3000573"/>
            <a:ext cx="12679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 </a:t>
            </a:r>
            <a:r>
              <a:rPr lang="ko-KR" altLang="en-US" sz="1800" b="1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(Incident)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2" name="Google Shape;931;p36"/>
          <p:cNvSpPr txBox="1"/>
          <p:nvPr/>
        </p:nvSpPr>
        <p:spPr>
          <a:xfrm>
            <a:off x="2342778" y="3769252"/>
            <a:ext cx="177198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 원인 및 해결책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" name="Google Shape;932;p36"/>
          <p:cNvGrpSpPr/>
          <p:nvPr/>
        </p:nvGrpSpPr>
        <p:grpSpPr>
          <a:xfrm>
            <a:off x="2342778" y="4310158"/>
            <a:ext cx="1746940" cy="1480594"/>
            <a:chOff x="399920" y="3176224"/>
            <a:chExt cx="1620000" cy="1114275"/>
          </a:xfrm>
        </p:grpSpPr>
        <p:sp>
          <p:nvSpPr>
            <p:cNvPr id="28" name="Google Shape;933;p36"/>
            <p:cNvSpPr/>
            <p:nvPr/>
          </p:nvSpPr>
          <p:spPr>
            <a:xfrm>
              <a:off x="399920" y="3176224"/>
              <a:ext cx="1620000" cy="856286"/>
            </a:xfrm>
            <a:prstGeom prst="roundRect">
              <a:avLst>
                <a:gd name="adj" fmla="val 6808"/>
              </a:avLst>
            </a:prstGeom>
            <a:solidFill>
              <a:srgbClr val="4D89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9" name="Google Shape;934;p36"/>
            <p:cNvSpPr/>
            <p:nvPr/>
          </p:nvSpPr>
          <p:spPr>
            <a:xfrm>
              <a:off x="399920" y="3263369"/>
              <a:ext cx="1620000" cy="1027130"/>
            </a:xfrm>
            <a:prstGeom prst="roundRect">
              <a:avLst>
                <a:gd name="adj" fmla="val 6808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pic>
        <p:nvPicPr>
          <p:cNvPr id="14" name="Google Shape;935;p36" descr="갈매기형 화살표 단색으로 채워진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9549074">
            <a:off x="4641273" y="4634163"/>
            <a:ext cx="325334" cy="3729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936;p36"/>
          <p:cNvSpPr txBox="1"/>
          <p:nvPr/>
        </p:nvSpPr>
        <p:spPr>
          <a:xfrm>
            <a:off x="2582287" y="4589714"/>
            <a:ext cx="12679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문제 </a:t>
            </a:r>
            <a:r>
              <a:rPr lang="ko-KR" altLang="en-US" sz="1800" b="1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(Problem)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6" name="Google Shape;937;p36"/>
          <p:cNvSpPr txBox="1"/>
          <p:nvPr/>
        </p:nvSpPr>
        <p:spPr>
          <a:xfrm>
            <a:off x="2330257" y="5313253"/>
            <a:ext cx="1771981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문제의 근본 원인 </a:t>
            </a:r>
            <a:endParaRPr lang="en-US" altLang="ko-KR" sz="900" dirty="0" smtClean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해결책</a:t>
            </a:r>
            <a:endParaRPr lang="en-US" altLang="ko-KR" sz="900" dirty="0" smtClean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9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사전 예방 방법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7" name="Google Shape;938;p36"/>
          <p:cNvGrpSpPr/>
          <p:nvPr/>
        </p:nvGrpSpPr>
        <p:grpSpPr>
          <a:xfrm>
            <a:off x="5578794" y="3342336"/>
            <a:ext cx="1746940" cy="1482755"/>
            <a:chOff x="399920" y="3174602"/>
            <a:chExt cx="1620000" cy="1115897"/>
          </a:xfrm>
        </p:grpSpPr>
        <p:sp>
          <p:nvSpPr>
            <p:cNvPr id="26" name="Google Shape;939;p36"/>
            <p:cNvSpPr/>
            <p:nvPr/>
          </p:nvSpPr>
          <p:spPr>
            <a:xfrm>
              <a:off x="399920" y="3174602"/>
              <a:ext cx="1620000" cy="856286"/>
            </a:xfrm>
            <a:prstGeom prst="roundRect">
              <a:avLst>
                <a:gd name="adj" fmla="val 6808"/>
              </a:avLst>
            </a:prstGeom>
            <a:solidFill>
              <a:srgbClr val="4D89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7" name="Google Shape;940;p36"/>
            <p:cNvSpPr/>
            <p:nvPr/>
          </p:nvSpPr>
          <p:spPr>
            <a:xfrm>
              <a:off x="399920" y="3263369"/>
              <a:ext cx="1620000" cy="1027130"/>
            </a:xfrm>
            <a:prstGeom prst="roundRect">
              <a:avLst>
                <a:gd name="adj" fmla="val 6808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19" name="Google Shape;942;p36"/>
          <p:cNvSpPr txBox="1"/>
          <p:nvPr/>
        </p:nvSpPr>
        <p:spPr>
          <a:xfrm>
            <a:off x="5566272" y="3624027"/>
            <a:ext cx="17719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지식관리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b="1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(Knowledge</a:t>
            </a:r>
            <a:r>
              <a:rPr lang="ko-KR" sz="1800" b="1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)</a:t>
            </a:r>
            <a:endParaRPr sz="18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0" name="Google Shape;943;p36"/>
          <p:cNvSpPr txBox="1"/>
          <p:nvPr/>
        </p:nvSpPr>
        <p:spPr>
          <a:xfrm>
            <a:off x="5491717" y="4254275"/>
            <a:ext cx="1915592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원인과 해결방안이 알려진 오류</a:t>
            </a:r>
            <a:endParaRPr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(Known Error)는 지식으로 관리</a:t>
            </a:r>
            <a:endParaRPr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(오류/장애에 빠른 대응 지원)</a:t>
            </a:r>
            <a:endParaRPr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3460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Google Shape;209;p8"/>
          <p:cNvSpPr/>
          <p:nvPr/>
        </p:nvSpPr>
        <p:spPr>
          <a:xfrm>
            <a:off x="56456" y="2431628"/>
            <a:ext cx="9793088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210;p8"/>
          <p:cNvSpPr/>
          <p:nvPr/>
        </p:nvSpPr>
        <p:spPr>
          <a:xfrm>
            <a:off x="1507453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211;p8"/>
          <p:cNvSpPr txBox="1"/>
          <p:nvPr/>
        </p:nvSpPr>
        <p:spPr>
          <a:xfrm>
            <a:off x="1292259" y="1876892"/>
            <a:ext cx="90521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</a:t>
            </a: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212;p8"/>
          <p:cNvSpPr/>
          <p:nvPr/>
        </p:nvSpPr>
        <p:spPr>
          <a:xfrm>
            <a:off x="4614568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213;p8"/>
          <p:cNvSpPr txBox="1"/>
          <p:nvPr/>
        </p:nvSpPr>
        <p:spPr>
          <a:xfrm>
            <a:off x="4133698" y="1876892"/>
            <a:ext cx="133668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err="1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지식검토</a:t>
            </a:r>
            <a:endParaRPr lang="ko-KR" altLang="en-US"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Google Shape;214;p8"/>
          <p:cNvSpPr/>
          <p:nvPr/>
        </p:nvSpPr>
        <p:spPr>
          <a:xfrm>
            <a:off x="7738303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9" name="Google Shape;215;p8"/>
          <p:cNvSpPr txBox="1"/>
          <p:nvPr/>
        </p:nvSpPr>
        <p:spPr>
          <a:xfrm>
            <a:off x="7261519" y="1876892"/>
            <a:ext cx="13366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</a:t>
            </a:r>
            <a:endParaRPr lang="ko-KR" altLang="en-US"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Google Shape;223;p8"/>
          <p:cNvSpPr txBox="1"/>
          <p:nvPr/>
        </p:nvSpPr>
        <p:spPr>
          <a:xfrm>
            <a:off x="663265" y="3136803"/>
            <a:ext cx="2125114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장애관리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문제관리의</a:t>
            </a: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공유가 필요한 </a:t>
            </a:r>
            <a:r>
              <a:rPr lang="ko-KR" altLang="en-US" sz="900" dirty="0" err="1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처리내역을</a:t>
            </a:r>
            <a:endParaRPr lang="en-US" altLang="ko-KR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지식으로 이관 등록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Google Shape;224;p8"/>
          <p:cNvSpPr txBox="1"/>
          <p:nvPr/>
        </p:nvSpPr>
        <p:spPr>
          <a:xfrm>
            <a:off x="3490302" y="4050542"/>
            <a:ext cx="260280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 등록으로 요청된 내용이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지식의 공유 필요성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유용성에 대한 검토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" name="Google Shape;225;p8"/>
          <p:cNvCxnSpPr/>
          <p:nvPr/>
        </p:nvCxnSpPr>
        <p:spPr>
          <a:xfrm>
            <a:off x="4789513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9" name="Google Shape;226;p8"/>
          <p:cNvCxnSpPr/>
          <p:nvPr/>
        </p:nvCxnSpPr>
        <p:spPr>
          <a:xfrm>
            <a:off x="1682397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0" name="Google Shape;227;p8"/>
          <p:cNvSpPr txBox="1"/>
          <p:nvPr/>
        </p:nvSpPr>
        <p:spPr>
          <a:xfrm>
            <a:off x="6770340" y="3108865"/>
            <a:ext cx="2289256" cy="30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검토된 지식을 공유 및 관리 수행</a:t>
            </a:r>
            <a:endParaRPr lang="ko-KR" altLang="en-US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1" name="Google Shape;228;p8"/>
          <p:cNvCxnSpPr/>
          <p:nvPr/>
        </p:nvCxnSpPr>
        <p:spPr>
          <a:xfrm>
            <a:off x="7915754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6" name="Google Shape;576;p22"/>
          <p:cNvSpPr txBox="1"/>
          <p:nvPr/>
        </p:nvSpPr>
        <p:spPr>
          <a:xfrm>
            <a:off x="28290" y="2052302"/>
            <a:ext cx="120133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KNOWLEDGE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PROCESS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0594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88999"/>
              </p:ext>
            </p:extLst>
          </p:nvPr>
        </p:nvGraphicFramePr>
        <p:xfrm>
          <a:off x="200025" y="1176020"/>
          <a:ext cx="9351300" cy="5140998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9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 smtClean="0">
                          <a:latin typeface="+mn-ea"/>
                          <a:ea typeface="+mn-ea"/>
                        </a:rPr>
                        <a:t>KEM_100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 err="1" smtClean="0">
                          <a:latin typeface="+mn-ea"/>
                          <a:ea typeface="+mn-ea"/>
                        </a:rPr>
                        <a:t>지식등록</a:t>
                      </a:r>
                      <a:endParaRPr lang="ko-KR" altLang="en-US" sz="11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 smtClean="0">
                          <a:latin typeface="+mn-ea"/>
                          <a:ea typeface="+mn-ea"/>
                        </a:rPr>
                        <a:t>KEM_200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 smtClean="0">
                          <a:latin typeface="+mn-ea"/>
                          <a:ea typeface="+mn-ea"/>
                        </a:rPr>
                        <a:t>지식  운영</a:t>
                      </a:r>
                      <a:endParaRPr lang="ko-KR" altLang="en-US" sz="11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6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지식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AutoShape 14">
            <a:extLst>
              <a:ext uri="{FF2B5EF4-FFF2-40B4-BE49-F238E27FC236}">
                <a16:creationId xmlns:a16="http://schemas.microsoft.com/office/drawing/2014/main" id="{0452804F-E285-4866-AEBD-FF4BDEE2F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1781615"/>
            <a:ext cx="9906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시작</a:t>
            </a:r>
          </a:p>
        </p:txBody>
      </p:sp>
      <p:cxnSp>
        <p:nvCxnSpPr>
          <p:cNvPr id="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4" idx="2"/>
            <a:endCxn id="8" idx="0"/>
          </p:cNvCxnSpPr>
          <p:nvPr/>
        </p:nvCxnSpPr>
        <p:spPr bwMode="auto">
          <a:xfrm>
            <a:off x="1945699" y="2121340"/>
            <a:ext cx="0" cy="657328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15">
            <a:extLst>
              <a:ext uri="{FF2B5EF4-FFF2-40B4-BE49-F238E27FC236}">
                <a16:creationId xmlns:a16="http://schemas.microsoft.com/office/drawing/2014/main" id="{CF8E73B4-5942-4051-9580-693E3371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KE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지식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등록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632943A7-DF8E-4ADD-A7DB-9C0AB62C1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3298" y="277866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KE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지식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검토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9955B5BE-B586-49C9-BC8C-27617A5D1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400" y="3889679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KE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M_210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지식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20" name="AutoShape 18">
            <a:extLst>
              <a:ext uri="{FF2B5EF4-FFF2-40B4-BE49-F238E27FC236}">
                <a16:creationId xmlns:a16="http://schemas.microsoft.com/office/drawing/2014/main" id="{6912C1C9-6B16-4ED1-AAAD-915A3EA1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6453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spc="-100" dirty="0" smtClean="0">
                <a:latin typeface="맑은 고딕"/>
                <a:ea typeface="맑은 고딕"/>
              </a:rPr>
              <a:t>PBM</a:t>
            </a:r>
            <a:endParaRPr kumimoji="0" lang="en-US" altLang="ko-KR" sz="900" kern="0" spc="-1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spc="-100" noProof="0" dirty="0" err="1" smtClean="0">
                <a:latin typeface="맑은 고딕"/>
                <a:ea typeface="맑은 고딕"/>
              </a:rPr>
              <a:t>문제</a:t>
            </a:r>
            <a:r>
              <a:rPr lang="ko-KR" altLang="en-US" sz="900" b="0" i="0" u="none" strike="noStrike" cap="none" spc="-100" normalizeH="0" baseline="0" noProof="0" dirty="0" err="1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</a:rPr>
              <a:t>관리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b="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처리 승인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41" name="AutoShape 18">
            <a:extLst>
              <a:ext uri="{FF2B5EF4-FFF2-40B4-BE49-F238E27FC236}">
                <a16:creationId xmlns:a16="http://schemas.microsoft.com/office/drawing/2014/main" id="{6912C1C9-6B16-4ED1-AAAD-915A3EA1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76" y="5432691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ICM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0" i="0" u="none" strike="noStrike" cap="none" spc="-100" normalizeH="0" baseline="0" noProof="0" dirty="0" err="1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</a:rPr>
              <a:t>장애관리</a:t>
            </a:r>
            <a: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/>
            </a:r>
            <a:br>
              <a: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</a:br>
            <a:r>
              <a:rPr kumimoji="0" lang="en-US" altLang="ko-KR" sz="900" b="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처리 승인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endParaRPr kumimoji="0" lang="ko-KR" altLang="en-US" sz="9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17" name="꺾인 연결선 16"/>
          <p:cNvCxnSpPr>
            <a:stCxn id="8" idx="3"/>
            <a:endCxn id="9" idx="1"/>
          </p:cNvCxnSpPr>
          <p:nvPr/>
        </p:nvCxnSpPr>
        <p:spPr>
          <a:xfrm>
            <a:off x="2440999" y="2994668"/>
            <a:ext cx="1072299" cy="12700"/>
          </a:xfrm>
          <a:prstGeom prst="bentConnector3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꺾인 연결선 41"/>
          <p:cNvCxnSpPr>
            <a:stCxn id="9" idx="3"/>
            <a:endCxn id="11" idx="1"/>
          </p:cNvCxnSpPr>
          <p:nvPr/>
        </p:nvCxnSpPr>
        <p:spPr>
          <a:xfrm>
            <a:off x="4503898" y="2994668"/>
            <a:ext cx="2633502" cy="1111011"/>
          </a:xfrm>
          <a:prstGeom prst="bentConnector3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꺾인 연결선 30"/>
          <p:cNvCxnSpPr>
            <a:stCxn id="20" idx="0"/>
            <a:endCxn id="9" idx="2"/>
          </p:cNvCxnSpPr>
          <p:nvPr/>
        </p:nvCxnSpPr>
        <p:spPr>
          <a:xfrm rot="16200000" flipV="1">
            <a:off x="3174165" y="4045102"/>
            <a:ext cx="2222023" cy="553155"/>
          </a:xfrm>
          <a:prstGeom prst="bentConnector3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꺾인 연결선 45"/>
          <p:cNvCxnSpPr>
            <a:stCxn id="41" idx="0"/>
            <a:endCxn id="9" idx="2"/>
          </p:cNvCxnSpPr>
          <p:nvPr/>
        </p:nvCxnSpPr>
        <p:spPr>
          <a:xfrm rot="5400000" flipH="1" flipV="1">
            <a:off x="2632426" y="4056519"/>
            <a:ext cx="2222023" cy="530322"/>
          </a:xfrm>
          <a:prstGeom prst="bentConnector3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7237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변경관리</a:t>
            </a:r>
            <a:endParaRPr lang="ko-KR" altLang="en-US" sz="6000" b="1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CHANGE MANAGEMENT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140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2;p36"/>
          <p:cNvSpPr txBox="1"/>
          <p:nvPr/>
        </p:nvSpPr>
        <p:spPr>
          <a:xfrm>
            <a:off x="101483" y="1108108"/>
            <a:ext cx="975195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여기 저기 분산된 인프라 변경 작업을 하나로 쉽게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관리해주는</a:t>
            </a:r>
            <a:endParaRPr lang="en-US" altLang="ko-KR" sz="12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인프라 변경관리는 정보시스템 인프라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서버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네트워크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스토리지 등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)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에 대한 작업 및 인프라 관리부서의 업무처리를 지원하는 프로세스이며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endParaRPr lang="ko-KR" altLang="en-US" sz="12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 자원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(H/W, S/W,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어플리케이션 등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)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의 효율적인 변경을 관리합니다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" name="Google Shape;923;p36"/>
          <p:cNvSpPr/>
          <p:nvPr/>
        </p:nvSpPr>
        <p:spPr>
          <a:xfrm>
            <a:off x="177158" y="2294024"/>
            <a:ext cx="520212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인프라 변경 유형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925;p36"/>
          <p:cNvSpPr txBox="1"/>
          <p:nvPr/>
        </p:nvSpPr>
        <p:spPr>
          <a:xfrm>
            <a:off x="154042" y="5726636"/>
            <a:ext cx="97519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시스템은 기본으로 적용 된 유형 별 프로세스를 통해 변경 등록과 처리를 수행하며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처리와 관리를 위한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기준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정보를 제공합니다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Google Shape;1905;p64"/>
          <p:cNvSpPr/>
          <p:nvPr/>
        </p:nvSpPr>
        <p:spPr>
          <a:xfrm>
            <a:off x="1829056" y="3368858"/>
            <a:ext cx="2708214" cy="1610646"/>
          </a:xfrm>
          <a:prstGeom prst="roundRect">
            <a:avLst>
              <a:gd name="adj" fmla="val 6808"/>
            </a:avLst>
          </a:prstGeom>
          <a:noFill/>
          <a:ln w="127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7" name="Google Shape;1906;p64"/>
          <p:cNvGrpSpPr/>
          <p:nvPr/>
        </p:nvGrpSpPr>
        <p:grpSpPr>
          <a:xfrm>
            <a:off x="2329183" y="3101272"/>
            <a:ext cx="1642846" cy="424497"/>
            <a:chOff x="2891303" y="3160643"/>
            <a:chExt cx="1642846" cy="424497"/>
          </a:xfrm>
        </p:grpSpPr>
        <p:sp>
          <p:nvSpPr>
            <p:cNvPr id="8" name="Google Shape;1907;p64"/>
            <p:cNvSpPr/>
            <p:nvPr/>
          </p:nvSpPr>
          <p:spPr>
            <a:xfrm>
              <a:off x="2891303" y="3160643"/>
              <a:ext cx="1642846" cy="424497"/>
            </a:xfrm>
            <a:prstGeom prst="roundRect">
              <a:avLst>
                <a:gd name="adj" fmla="val 16667"/>
              </a:avLst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9" name="Google Shape;1908;p64"/>
            <p:cNvSpPr txBox="1"/>
            <p:nvPr/>
          </p:nvSpPr>
          <p:spPr>
            <a:xfrm>
              <a:off x="3007134" y="3188225"/>
              <a:ext cx="14065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일반 변경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0" name="Google Shape;1909;p64"/>
          <p:cNvSpPr txBox="1"/>
          <p:nvPr/>
        </p:nvSpPr>
        <p:spPr>
          <a:xfrm>
            <a:off x="1829056" y="3734138"/>
            <a:ext cx="2708214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구성항목 변경 또는 서비스 중단이 발생하며,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영향도 분석 및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사전 변경 테스트를 필요로 하는 변경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(ex. 업그레이드, 패치, 성능 개선 등)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단순 및 긴급을 제외한 모든 변경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Google Shape;1915;p64"/>
          <p:cNvSpPr/>
          <p:nvPr/>
        </p:nvSpPr>
        <p:spPr>
          <a:xfrm>
            <a:off x="5324048" y="3368858"/>
            <a:ext cx="2708214" cy="1610646"/>
          </a:xfrm>
          <a:prstGeom prst="roundRect">
            <a:avLst>
              <a:gd name="adj" fmla="val 6808"/>
            </a:avLst>
          </a:prstGeom>
          <a:noFill/>
          <a:ln w="127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7" name="Google Shape;1916;p64"/>
          <p:cNvSpPr txBox="1"/>
          <p:nvPr/>
        </p:nvSpPr>
        <p:spPr>
          <a:xfrm>
            <a:off x="5324048" y="3734138"/>
            <a:ext cx="270821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장애 복구를 위해 필요하거나,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장애가 예상되는 상황에서 사전 예방을 위해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긴급한 조치가 필요한 경우 수행하는 변경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장애 관련 긴급 변경을 제외하고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다른 긴급 변경은 허용하지 않는 것이 원칙</a:t>
            </a:r>
            <a:endParaRPr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18" name="Google Shape;1917;p64"/>
          <p:cNvGrpSpPr/>
          <p:nvPr/>
        </p:nvGrpSpPr>
        <p:grpSpPr>
          <a:xfrm>
            <a:off x="5890405" y="3101272"/>
            <a:ext cx="1642846" cy="424497"/>
            <a:chOff x="2891303" y="3160643"/>
            <a:chExt cx="1642846" cy="424497"/>
          </a:xfrm>
        </p:grpSpPr>
        <p:sp>
          <p:nvSpPr>
            <p:cNvPr id="19" name="Google Shape;1918;p64"/>
            <p:cNvSpPr/>
            <p:nvPr/>
          </p:nvSpPr>
          <p:spPr>
            <a:xfrm>
              <a:off x="2891303" y="3160643"/>
              <a:ext cx="1642846" cy="424497"/>
            </a:xfrm>
            <a:prstGeom prst="roundRect">
              <a:avLst>
                <a:gd name="adj" fmla="val 16667"/>
              </a:avLst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0" name="Google Shape;1919;p64"/>
            <p:cNvSpPr txBox="1"/>
            <p:nvPr/>
          </p:nvSpPr>
          <p:spPr>
            <a:xfrm>
              <a:off x="3050205" y="3188225"/>
              <a:ext cx="13716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긴급 변경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인프라변경관리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67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인프라변경관리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Google Shape;209;p8"/>
          <p:cNvSpPr/>
          <p:nvPr/>
        </p:nvSpPr>
        <p:spPr>
          <a:xfrm>
            <a:off x="56456" y="2431628"/>
            <a:ext cx="9793088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223;p8"/>
          <p:cNvSpPr txBox="1"/>
          <p:nvPr/>
        </p:nvSpPr>
        <p:spPr>
          <a:xfrm>
            <a:off x="506046" y="3136803"/>
            <a:ext cx="2125114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변경관리 활동이 필요한 정보를 등록</a:t>
            </a: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업무시스템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 정보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 요청 내용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 유형 등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Google Shape;224;p8"/>
          <p:cNvSpPr txBox="1"/>
          <p:nvPr/>
        </p:nvSpPr>
        <p:spPr>
          <a:xfrm>
            <a:off x="1486935" y="4050542"/>
            <a:ext cx="260280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접수자는 변경 접수 여부를 판단하고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합의완료일과 접수 의견을 기록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Google Shape;225;p8"/>
          <p:cNvCxnSpPr/>
          <p:nvPr/>
        </p:nvCxnSpPr>
        <p:spPr>
          <a:xfrm>
            <a:off x="2786146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7" name="Google Shape;227;p8"/>
          <p:cNvSpPr txBox="1"/>
          <p:nvPr/>
        </p:nvSpPr>
        <p:spPr>
          <a:xfrm>
            <a:off x="2803224" y="3108865"/>
            <a:ext cx="2289256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 수행을 위한 관련 계획과</a:t>
            </a: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일정을 등록하며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 시 작업관리 이관</a:t>
            </a:r>
          </a:p>
        </p:txBody>
      </p:sp>
      <p:cxnSp>
        <p:nvCxnSpPr>
          <p:cNvPr id="8" name="Google Shape;228;p8"/>
          <p:cNvCxnSpPr/>
          <p:nvPr/>
        </p:nvCxnSpPr>
        <p:spPr>
          <a:xfrm>
            <a:off x="3944888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9" name="Google Shape;229;p8"/>
          <p:cNvSpPr txBox="1"/>
          <p:nvPr/>
        </p:nvSpPr>
        <p:spPr>
          <a:xfrm>
            <a:off x="3833441" y="4050542"/>
            <a:ext cx="2875466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변경계획 건의 승인을 득하는 단계로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endParaRPr lang="ko-KR" altLang="en-US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미리 지정한 승인자에게 승인을 득하면</a:t>
            </a:r>
          </a:p>
          <a:p>
            <a:pPr lvl="0" algn="ctr">
              <a:lnSpc>
                <a:spcPct val="150000"/>
              </a:lnSpc>
              <a:buClr>
                <a:srgbClr val="3F3F3F"/>
              </a:buClr>
              <a:buSzPts val="900"/>
            </a:pP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IT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부서의 처리자 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</a:t>
            </a: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작업 그룹에게 변경 건이 배정</a:t>
            </a:r>
          </a:p>
        </p:txBody>
      </p:sp>
      <p:cxnSp>
        <p:nvCxnSpPr>
          <p:cNvPr id="10" name="Google Shape;230;p8"/>
          <p:cNvCxnSpPr/>
          <p:nvPr/>
        </p:nvCxnSpPr>
        <p:spPr>
          <a:xfrm>
            <a:off x="5276200" y="27916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1" name="Google Shape;231;p8"/>
          <p:cNvSpPr txBox="1"/>
          <p:nvPr/>
        </p:nvSpPr>
        <p:spPr>
          <a:xfrm>
            <a:off x="5402632" y="3108865"/>
            <a:ext cx="228925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처리자는 구성정보 변경 내용을 확인하며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처리내역과 결과를 입력</a:t>
            </a:r>
          </a:p>
        </p:txBody>
      </p:sp>
      <p:cxnSp>
        <p:nvCxnSpPr>
          <p:cNvPr id="12" name="Google Shape;232;p8"/>
          <p:cNvCxnSpPr/>
          <p:nvPr/>
        </p:nvCxnSpPr>
        <p:spPr>
          <a:xfrm>
            <a:off x="6537176" y="273292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3" name="Google Shape;1936;p65"/>
          <p:cNvSpPr txBox="1"/>
          <p:nvPr/>
        </p:nvSpPr>
        <p:spPr>
          <a:xfrm>
            <a:off x="-22672" y="2504472"/>
            <a:ext cx="758262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일반변경</a:t>
            </a:r>
            <a:endParaRPr sz="1050" b="1" i="1" dirty="0">
              <a:solidFill>
                <a:srgbClr val="A5A5A5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4" name="Google Shape;1940;p65"/>
          <p:cNvSpPr txBox="1"/>
          <p:nvPr/>
        </p:nvSpPr>
        <p:spPr>
          <a:xfrm>
            <a:off x="1132920" y="1888784"/>
            <a:ext cx="883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5" name="Google Shape;1941;p65"/>
          <p:cNvSpPr txBox="1"/>
          <p:nvPr/>
        </p:nvSpPr>
        <p:spPr>
          <a:xfrm>
            <a:off x="2075990" y="1888784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접수 및 분류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6" name="Google Shape;1942;p65"/>
          <p:cNvSpPr txBox="1"/>
          <p:nvPr/>
        </p:nvSpPr>
        <p:spPr>
          <a:xfrm>
            <a:off x="3295144" y="1896575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변경계획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7" name="Google Shape;1943;p65"/>
          <p:cNvSpPr txBox="1"/>
          <p:nvPr/>
        </p:nvSpPr>
        <p:spPr>
          <a:xfrm>
            <a:off x="5869848" y="1892434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변경처리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8" name="Google Shape;1944;p65"/>
          <p:cNvSpPr txBox="1"/>
          <p:nvPr/>
        </p:nvSpPr>
        <p:spPr>
          <a:xfrm>
            <a:off x="7106086" y="1892435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변경처리승인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9" name="Google Shape;1945;p65"/>
          <p:cNvSpPr/>
          <p:nvPr/>
        </p:nvSpPr>
        <p:spPr>
          <a:xfrm>
            <a:off x="7617296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0" name="Google Shape;1946;p65"/>
          <p:cNvSpPr txBox="1"/>
          <p:nvPr/>
        </p:nvSpPr>
        <p:spPr>
          <a:xfrm>
            <a:off x="8331894" y="1888784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종료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1" name="Google Shape;1947;p65"/>
          <p:cNvSpPr/>
          <p:nvPr/>
        </p:nvSpPr>
        <p:spPr>
          <a:xfrm>
            <a:off x="2576776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2" name="Google Shape;1948;p65"/>
          <p:cNvSpPr/>
          <p:nvPr/>
        </p:nvSpPr>
        <p:spPr>
          <a:xfrm>
            <a:off x="1394472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3" name="Google Shape;1949;p65"/>
          <p:cNvSpPr/>
          <p:nvPr/>
        </p:nvSpPr>
        <p:spPr>
          <a:xfrm>
            <a:off x="3800912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4" name="Google Shape;1950;p65"/>
          <p:cNvSpPr/>
          <p:nvPr/>
        </p:nvSpPr>
        <p:spPr>
          <a:xfrm>
            <a:off x="5097016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4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5" name="Google Shape;1951;p65"/>
          <p:cNvSpPr/>
          <p:nvPr/>
        </p:nvSpPr>
        <p:spPr>
          <a:xfrm>
            <a:off x="6393160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5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6" name="Google Shape;1952;p65"/>
          <p:cNvSpPr/>
          <p:nvPr/>
        </p:nvSpPr>
        <p:spPr>
          <a:xfrm>
            <a:off x="8841432" y="2287403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7" name="Google Shape;1953;p65"/>
          <p:cNvSpPr txBox="1"/>
          <p:nvPr/>
        </p:nvSpPr>
        <p:spPr>
          <a:xfrm>
            <a:off x="4592960" y="1892435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변경계획승인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28" name="Google Shape;1955;p65"/>
          <p:cNvCxnSpPr/>
          <p:nvPr/>
        </p:nvCxnSpPr>
        <p:spPr>
          <a:xfrm>
            <a:off x="1574471" y="277275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9" name="Google Shape;1960;p65"/>
          <p:cNvSpPr txBox="1"/>
          <p:nvPr/>
        </p:nvSpPr>
        <p:spPr>
          <a:xfrm>
            <a:off x="2839" y="2064481"/>
            <a:ext cx="1285605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INFRA CHANGE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PROCESS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30" name="Google Shape;230;p8"/>
          <p:cNvCxnSpPr/>
          <p:nvPr/>
        </p:nvCxnSpPr>
        <p:spPr>
          <a:xfrm>
            <a:off x="7833320" y="2799456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31" name="Google Shape;1938;p65"/>
          <p:cNvSpPr txBox="1"/>
          <p:nvPr/>
        </p:nvSpPr>
        <p:spPr>
          <a:xfrm>
            <a:off x="6842792" y="4013377"/>
            <a:ext cx="197253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변경처리 건의 승인을 득하는 단계로, 미리 지정한 승인자에게 승인을 득하면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해당 변경 건은 종료 처리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7349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서비스요청관리 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Google Shape;922;p36"/>
          <p:cNvSpPr txBox="1"/>
          <p:nvPr/>
        </p:nvSpPr>
        <p:spPr>
          <a:xfrm>
            <a:off x="101483" y="1108108"/>
            <a:ext cx="931601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 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IT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서비스와 관련된 고객의 요구사항을 해결하고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품질저하 발생 시 신속한 시간 내에 서비스를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복구 및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관리하기 위한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프로세스로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</a:rPr>
              <a:t>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고객과의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단일접점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(SPOC: single point of contact)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기능 제공으로 서비스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요청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 요청승인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접수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접수승인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처리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</a:rPr>
              <a:t>결과 통보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및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확인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만족도 조사의 단계로 진행 됩니다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. </a:t>
            </a:r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4" name="Google Shape;923;p36"/>
          <p:cNvSpPr/>
          <p:nvPr/>
        </p:nvSpPr>
        <p:spPr>
          <a:xfrm>
            <a:off x="177158" y="2294024"/>
            <a:ext cx="52021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+mn-ea"/>
                <a:ea typeface="+mn-ea"/>
                <a:sym typeface="Arial"/>
              </a:rPr>
              <a:t>서비스요청관리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623035" y="3170246"/>
            <a:ext cx="8667537" cy="1636364"/>
            <a:chOff x="227393" y="3258343"/>
            <a:chExt cx="9534291" cy="1800000"/>
          </a:xfrm>
        </p:grpSpPr>
        <p:sp>
          <p:nvSpPr>
            <p:cNvPr id="7" name="Google Shape;546;p21"/>
            <p:cNvSpPr/>
            <p:nvPr/>
          </p:nvSpPr>
          <p:spPr>
            <a:xfrm>
              <a:off x="227393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8" name="Google Shape;547;p21"/>
            <p:cNvSpPr txBox="1"/>
            <p:nvPr/>
          </p:nvSpPr>
          <p:spPr>
            <a:xfrm>
              <a:off x="475825" y="3789743"/>
              <a:ext cx="1321203" cy="7109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간편 검색</a:t>
              </a:r>
              <a:endParaRPr lang="en-US" altLang="ko-KR" sz="1800" b="1" dirty="0" smtClean="0">
                <a:solidFill>
                  <a:srgbClr val="595959"/>
                </a:solidFill>
                <a:latin typeface="+mn-ea"/>
                <a:ea typeface="+mn-ea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및 </a:t>
              </a: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재신청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Google Shape;548;p21"/>
            <p:cNvSpPr/>
            <p:nvPr/>
          </p:nvSpPr>
          <p:spPr>
            <a:xfrm>
              <a:off x="2805948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0" name="Google Shape;549;p21"/>
            <p:cNvSpPr txBox="1"/>
            <p:nvPr/>
          </p:nvSpPr>
          <p:spPr>
            <a:xfrm>
              <a:off x="3054380" y="3780599"/>
              <a:ext cx="1321203" cy="7109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요청 유형</a:t>
              </a:r>
              <a:endParaRPr lang="en-US" altLang="ko-KR" sz="1800" b="1" dirty="0" smtClean="0">
                <a:solidFill>
                  <a:srgbClr val="595959"/>
                </a:solidFill>
                <a:latin typeface="+mn-ea"/>
                <a:ea typeface="+mn-ea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관리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Google Shape;550;p21"/>
            <p:cNvSpPr/>
            <p:nvPr/>
          </p:nvSpPr>
          <p:spPr>
            <a:xfrm>
              <a:off x="5383816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2" name="Google Shape;551;p21"/>
            <p:cNvSpPr txBox="1"/>
            <p:nvPr/>
          </p:nvSpPr>
          <p:spPr>
            <a:xfrm>
              <a:off x="5632248" y="3799054"/>
              <a:ext cx="1321203" cy="7109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만족도</a:t>
              </a:r>
              <a:endParaRPr lang="en-US" altLang="ko-KR" sz="1800" b="1" dirty="0" smtClean="0">
                <a:solidFill>
                  <a:srgbClr val="595959"/>
                </a:solidFill>
                <a:latin typeface="+mn-ea"/>
                <a:ea typeface="+mn-ea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평가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Google Shape;552;p21"/>
            <p:cNvSpPr/>
            <p:nvPr/>
          </p:nvSpPr>
          <p:spPr>
            <a:xfrm>
              <a:off x="7961684" y="3258343"/>
              <a:ext cx="1800000" cy="1800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D89AD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A5A5A5">
                  <a:alpha val="7803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4" name="Google Shape;553;p21"/>
            <p:cNvSpPr txBox="1"/>
            <p:nvPr/>
          </p:nvSpPr>
          <p:spPr>
            <a:xfrm>
              <a:off x="7961684" y="3780599"/>
              <a:ext cx="1800000" cy="7109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댓글 및</a:t>
              </a:r>
              <a:endParaRPr lang="en-US" altLang="ko-KR" sz="1800" b="1" dirty="0" smtClean="0">
                <a:solidFill>
                  <a:srgbClr val="595959"/>
                </a:solidFill>
                <a:latin typeface="+mn-ea"/>
                <a:ea typeface="+mn-ea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b="1" dirty="0" smtClean="0">
                  <a:solidFill>
                    <a:srgbClr val="595959"/>
                  </a:solidFill>
                  <a:latin typeface="+mn-ea"/>
                  <a:ea typeface="+mn-ea"/>
                  <a:sym typeface="Arial"/>
                </a:rPr>
                <a:t>처리결과알람</a:t>
              </a:r>
              <a:endParaRPr sz="18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15" name="Google Shape;925;p36"/>
          <p:cNvSpPr txBox="1"/>
          <p:nvPr/>
        </p:nvSpPr>
        <p:spPr>
          <a:xfrm>
            <a:off x="154042" y="5726636"/>
            <a:ext cx="97519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ITSM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시스템은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</a:rPr>
              <a:t>표준으로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적용 된 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업무 절차를 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통해 서비스 요청과 처리를 수행하며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,</a:t>
            </a:r>
            <a:endParaRPr lang="ko-KR" altLang="en-US" sz="1200" dirty="0">
              <a:latin typeface="+mn-ea"/>
              <a:ea typeface="+mn-ea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처리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/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관리를 위한 요청 유형 정보와 담당 작업자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/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그룹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(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자동할당</a:t>
            </a:r>
            <a:r>
              <a:rPr lang="en-US" altLang="ko-KR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)</a:t>
            </a:r>
            <a:r>
              <a:rPr lang="ko-KR" altLang="en-US" sz="1200" dirty="0" smtClean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을 쉽게 </a:t>
            </a:r>
            <a:r>
              <a:rPr lang="ko-KR" altLang="en-US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추가하고 변경할 수 있습니다</a:t>
            </a:r>
            <a:r>
              <a:rPr lang="en-US" altLang="ko-KR" sz="1200" dirty="0">
                <a:solidFill>
                  <a:srgbClr val="3F3F3F"/>
                </a:solidFill>
                <a:latin typeface="+mn-ea"/>
                <a:ea typeface="+mn-ea"/>
                <a:sym typeface="Arial"/>
              </a:rPr>
              <a:t>.</a:t>
            </a:r>
            <a:endParaRPr lang="ko-KR" altLang="en-US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1822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인프라변경관리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0025" y="1176020"/>
          <a:ext cx="9504000" cy="5263604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177764164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CHM_100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등록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CHM_200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접수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CHM_300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계획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CHM_400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처리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CHM_500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요청자</a:t>
                      </a:r>
                      <a:endParaRPr lang="en-US" altLang="ko-KR" sz="11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196099"/>
                  </a:ext>
                </a:extLst>
              </a:tr>
              <a:tr h="14104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변경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담당자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04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변경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AutoShape 14">
            <a:extLst>
              <a:ext uri="{FF2B5EF4-FFF2-40B4-BE49-F238E27FC236}">
                <a16:creationId xmlns:a16="http://schemas.microsoft.com/office/drawing/2014/main" id="{0452804F-E285-4866-AEBD-FF4BDEE2F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1781615"/>
            <a:ext cx="9906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시작</a:t>
            </a:r>
          </a:p>
        </p:txBody>
      </p:sp>
      <p:sp>
        <p:nvSpPr>
          <p:cNvPr id="5" name="AutoShape 14">
            <a:extLst>
              <a:ext uri="{FF2B5EF4-FFF2-40B4-BE49-F238E27FC236}">
                <a16:creationId xmlns:a16="http://schemas.microsoft.com/office/drawing/2014/main" id="{E6F84DA1-5DF3-4912-81F4-0AD31FE4A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512" y="1781615"/>
            <a:ext cx="9900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종료</a:t>
            </a:r>
          </a:p>
        </p:txBody>
      </p:sp>
      <p:cxnSp>
        <p:nvCxnSpPr>
          <p:cNvPr id="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4" idx="2"/>
            <a:endCxn id="9" idx="0"/>
          </p:cNvCxnSpPr>
          <p:nvPr/>
        </p:nvCxnSpPr>
        <p:spPr bwMode="auto">
          <a:xfrm>
            <a:off x="1945699" y="2121340"/>
            <a:ext cx="0" cy="206808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3" idx="3"/>
            <a:endCxn id="5" idx="2"/>
          </p:cNvCxnSpPr>
          <p:nvPr/>
        </p:nvCxnSpPr>
        <p:spPr bwMode="auto">
          <a:xfrm flipV="1">
            <a:off x="8175848" y="2121340"/>
            <a:ext cx="890664" cy="2897387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AutoShape 20">
            <a:extLst>
              <a:ext uri="{FF2B5EF4-FFF2-40B4-BE49-F238E27FC236}">
                <a16:creationId xmlns:a16="http://schemas.microsoft.com/office/drawing/2014/main" id="{51E2DE21-5D39-4CC7-83C2-4EB8571BF0B5}"/>
              </a:ext>
            </a:extLst>
          </p:cNvPr>
          <p:cNvCxnSpPr>
            <a:cxnSpLocks noChangeShapeType="1"/>
            <a:stCxn id="78" idx="3"/>
            <a:endCxn id="5" idx="1"/>
          </p:cNvCxnSpPr>
          <p:nvPr/>
        </p:nvCxnSpPr>
        <p:spPr bwMode="auto">
          <a:xfrm flipV="1">
            <a:off x="3697414" y="1951478"/>
            <a:ext cx="4874098" cy="1619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ectangle 15">
            <a:extLst>
              <a:ext uri="{FF2B5EF4-FFF2-40B4-BE49-F238E27FC236}">
                <a16:creationId xmlns:a16="http://schemas.microsoft.com/office/drawing/2014/main" id="{FB2490B3-DB87-4532-8682-5A681BE3B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399" y="232814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CHM_101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등록</a:t>
            </a: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A3BC45B4-6580-476D-8982-5FF40E43B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884" y="340831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CHM_301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계획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D82F9933-8AEB-4393-9F5F-01E597FAA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285" y="4802727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CHM_302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계획 승인</a:t>
            </a: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8A61CD1F-730B-419D-A2EA-8684CAC15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004" y="340831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CHM_401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처리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AD499362-B60E-4F6F-A19D-963872474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5248" y="4802727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CHM_402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처리 승인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DFA1DE7C-6180-4371-B7E6-A44209B90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752" y="3408316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CHM_201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</a:t>
            </a: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/>
            </a:r>
            <a:b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</a:b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접수 및 검토</a:t>
            </a:r>
          </a:p>
        </p:txBody>
      </p:sp>
      <p:cxnSp>
        <p:nvCxnSpPr>
          <p:cNvPr id="15" name="AutoShape 20">
            <a:extLst>
              <a:ext uri="{FF2B5EF4-FFF2-40B4-BE49-F238E27FC236}">
                <a16:creationId xmlns:a16="http://schemas.microsoft.com/office/drawing/2014/main" id="{70499F13-6FC0-41A1-BBC6-ABE754B5372E}"/>
              </a:ext>
            </a:extLst>
          </p:cNvPr>
          <p:cNvCxnSpPr>
            <a:cxnSpLocks noChangeShapeType="1"/>
            <a:stCxn id="9" idx="2"/>
            <a:endCxn id="14" idx="1"/>
          </p:cNvCxnSpPr>
          <p:nvPr/>
        </p:nvCxnSpPr>
        <p:spPr bwMode="auto">
          <a:xfrm rot="16200000" flipH="1">
            <a:off x="1901141" y="2804705"/>
            <a:ext cx="864168" cy="775053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20">
            <a:extLst>
              <a:ext uri="{FF2B5EF4-FFF2-40B4-BE49-F238E27FC236}">
                <a16:creationId xmlns:a16="http://schemas.microsoft.com/office/drawing/2014/main" id="{8BC3875D-A499-4E1B-BCA0-0DB514DD50F3}"/>
              </a:ext>
            </a:extLst>
          </p:cNvPr>
          <p:cNvCxnSpPr>
            <a:cxnSpLocks noChangeShapeType="1"/>
            <a:stCxn id="11" idx="3"/>
            <a:endCxn id="12" idx="1"/>
          </p:cNvCxnSpPr>
          <p:nvPr/>
        </p:nvCxnSpPr>
        <p:spPr bwMode="auto">
          <a:xfrm flipV="1">
            <a:off x="6008885" y="3624316"/>
            <a:ext cx="263119" cy="139441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20">
            <a:extLst>
              <a:ext uri="{FF2B5EF4-FFF2-40B4-BE49-F238E27FC236}">
                <a16:creationId xmlns:a16="http://schemas.microsoft.com/office/drawing/2014/main" id="{C9020974-8514-4C76-8F9F-4A6C6AA3FDCF}"/>
              </a:ext>
            </a:extLst>
          </p:cNvPr>
          <p:cNvCxnSpPr>
            <a:cxnSpLocks noChangeShapeType="1"/>
            <a:stCxn id="12" idx="2"/>
            <a:endCxn id="13" idx="1"/>
          </p:cNvCxnSpPr>
          <p:nvPr/>
        </p:nvCxnSpPr>
        <p:spPr bwMode="auto">
          <a:xfrm rot="16200000" flipH="1">
            <a:off x="6387071" y="4220549"/>
            <a:ext cx="1178411" cy="417944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20">
            <a:extLst>
              <a:ext uri="{FF2B5EF4-FFF2-40B4-BE49-F238E27FC236}">
                <a16:creationId xmlns:a16="http://schemas.microsoft.com/office/drawing/2014/main" id="{6DBFDEFA-CBF7-49AA-954F-69EF8A5110D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1435749" y="4531898"/>
            <a:ext cx="2029463" cy="530703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8BA0055-61DA-4432-9036-081B08F953E5}"/>
              </a:ext>
            </a:extLst>
          </p:cNvPr>
          <p:cNvGrpSpPr/>
          <p:nvPr/>
        </p:nvGrpSpPr>
        <p:grpSpPr>
          <a:xfrm>
            <a:off x="1225676" y="5811980"/>
            <a:ext cx="2904435" cy="576000"/>
            <a:chOff x="1581463" y="5760704"/>
            <a:chExt cx="3194879" cy="576000"/>
          </a:xfrm>
        </p:grpSpPr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4ACDFFE2-618F-4DD1-935F-08FC3E995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1463" y="5760704"/>
              <a:ext cx="3194879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FFFFFF">
                  <a:lumMod val="50000"/>
                </a:srgbClr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D796DE2-C7EF-44CC-9213-F85E7E5FD0D1}"/>
                </a:ext>
              </a:extLst>
            </p:cNvPr>
            <p:cNvGrpSpPr/>
            <p:nvPr/>
          </p:nvGrpSpPr>
          <p:grpSpPr>
            <a:xfrm>
              <a:off x="1640632" y="5831004"/>
              <a:ext cx="3085560" cy="432000"/>
              <a:chOff x="1640632" y="5831004"/>
              <a:chExt cx="3085560" cy="432000"/>
            </a:xfrm>
          </p:grpSpPr>
          <p:sp>
            <p:nvSpPr>
              <p:cNvPr id="22" name="AutoShape 18">
                <a:extLst>
                  <a:ext uri="{FF2B5EF4-FFF2-40B4-BE49-F238E27FC236}">
                    <a16:creationId xmlns:a16="http://schemas.microsoft.com/office/drawing/2014/main" id="{8F671828-B33F-4922-957C-42DDC20E2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11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ICM_301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장애 처리</a:t>
                </a:r>
              </a:p>
            </p:txBody>
          </p:sp>
          <p:sp>
            <p:nvSpPr>
              <p:cNvPr id="23" name="AutoShape 18">
                <a:extLst>
                  <a:ext uri="{FF2B5EF4-FFF2-40B4-BE49-F238E27FC236}">
                    <a16:creationId xmlns:a16="http://schemas.microsoft.com/office/drawing/2014/main" id="{1DDAFF1E-4ECC-49BB-8325-3593176A30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63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marL="0" marR="0" lvl="0" indent="0" algn="ctr" defTabSz="7620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SRM_201</a:t>
                </a:r>
              </a:p>
              <a:p>
                <a:pPr marL="0" marR="0" lvl="0" indent="0" algn="ctr" defTabSz="7620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서비스요청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접수</a:t>
                </a:r>
              </a:p>
            </p:txBody>
          </p:sp>
          <p:sp>
            <p:nvSpPr>
              <p:cNvPr id="24" name="AutoShape 18">
                <a:extLst>
                  <a:ext uri="{FF2B5EF4-FFF2-40B4-BE49-F238E27FC236}">
                    <a16:creationId xmlns:a16="http://schemas.microsoft.com/office/drawing/2014/main" id="{0857C182-833D-41F7-B71B-EFE14E2AB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59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PBM_401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문제 처리</a:t>
                </a:r>
              </a:p>
            </p:txBody>
          </p:sp>
        </p:grpSp>
      </p:grpSp>
      <p:sp>
        <p:nvSpPr>
          <p:cNvPr id="25" name="AutoShape 46">
            <a:extLst>
              <a:ext uri="{FF2B5EF4-FFF2-40B4-BE49-F238E27FC236}">
                <a16:creationId xmlns:a16="http://schemas.microsoft.com/office/drawing/2014/main" id="{7EE6A8BC-CE94-4E44-A10C-17271E323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113" y="3875149"/>
            <a:ext cx="780549" cy="358545"/>
          </a:xfrm>
          <a:prstGeom prst="can">
            <a:avLst>
              <a:gd name="adj" fmla="val 25000"/>
            </a:avLst>
          </a:prstGeom>
          <a:solidFill>
            <a:srgbClr val="B4D8F6"/>
          </a:solidFill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17988" tIns="10793" rIns="17988" bIns="10793" anchor="ctr"/>
          <a:lstStyle>
            <a:lvl1pPr algn="ctr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900" spc="-100" dirty="0">
                <a:latin typeface="+mn-ea"/>
                <a:ea typeface="맑은 고딕" panose="020B0503020000020004" pitchFamily="50" charset="-127"/>
              </a:rPr>
              <a:t>CMDB</a:t>
            </a:r>
            <a:endParaRPr lang="ko-KR" altLang="ko-KR" sz="900" spc="-100" dirty="0">
              <a:latin typeface="+mn-ea"/>
              <a:ea typeface="맑은 고딕" panose="020B0503020000020004" pitchFamily="50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3D24509-CB07-477B-A0B2-11A1F50B90F8}"/>
              </a:ext>
            </a:extLst>
          </p:cNvPr>
          <p:cNvGrpSpPr/>
          <p:nvPr/>
        </p:nvGrpSpPr>
        <p:grpSpPr>
          <a:xfrm>
            <a:off x="6681192" y="5791623"/>
            <a:ext cx="2904435" cy="576000"/>
            <a:chOff x="1581463" y="5760704"/>
            <a:chExt cx="3194879" cy="576000"/>
          </a:xfrm>
        </p:grpSpPr>
        <p:sp>
          <p:nvSpPr>
            <p:cNvPr id="27" name="Rectangle 15">
              <a:extLst>
                <a:ext uri="{FF2B5EF4-FFF2-40B4-BE49-F238E27FC236}">
                  <a16:creationId xmlns:a16="http://schemas.microsoft.com/office/drawing/2014/main" id="{C5360679-CEB7-42E6-8EDE-AF2FE0991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1463" y="5760704"/>
              <a:ext cx="3194879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FFFFFF">
                  <a:lumMod val="50000"/>
                </a:srgbClr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29BAA4C3-3C27-4332-91D5-5811988777D6}"/>
                </a:ext>
              </a:extLst>
            </p:cNvPr>
            <p:cNvGrpSpPr/>
            <p:nvPr/>
          </p:nvGrpSpPr>
          <p:grpSpPr>
            <a:xfrm>
              <a:off x="1640632" y="5831004"/>
              <a:ext cx="3085560" cy="432000"/>
              <a:chOff x="1640632" y="5831004"/>
              <a:chExt cx="3085560" cy="432000"/>
            </a:xfrm>
          </p:grpSpPr>
          <p:sp>
            <p:nvSpPr>
              <p:cNvPr id="29" name="AutoShape 18">
                <a:extLst>
                  <a:ext uri="{FF2B5EF4-FFF2-40B4-BE49-F238E27FC236}">
                    <a16:creationId xmlns:a16="http://schemas.microsoft.com/office/drawing/2014/main" id="{40B000F8-3D1D-4DE6-8E0E-D4B910496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11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ICM_301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장애 처리</a:t>
                </a:r>
              </a:p>
            </p:txBody>
          </p:sp>
          <p:sp>
            <p:nvSpPr>
              <p:cNvPr id="30" name="AutoShape 18">
                <a:extLst>
                  <a:ext uri="{FF2B5EF4-FFF2-40B4-BE49-F238E27FC236}">
                    <a16:creationId xmlns:a16="http://schemas.microsoft.com/office/drawing/2014/main" id="{E625C291-A6E5-47DE-865D-12DFA91F4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63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SRM_202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>서비스요청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>처리</a:t>
                </a:r>
              </a:p>
            </p:txBody>
          </p:sp>
          <p:sp>
            <p:nvSpPr>
              <p:cNvPr id="31" name="AutoShape 18">
                <a:extLst>
                  <a:ext uri="{FF2B5EF4-FFF2-40B4-BE49-F238E27FC236}">
                    <a16:creationId xmlns:a16="http://schemas.microsoft.com/office/drawing/2014/main" id="{D6151C5E-FA59-4308-B979-F9BB187735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59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PBM_401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문제 처리</a:t>
                </a:r>
              </a:p>
            </p:txBody>
          </p:sp>
        </p:grpSp>
      </p:grpSp>
      <p:cxnSp>
        <p:nvCxnSpPr>
          <p:cNvPr id="32" name="AutoShape 20">
            <a:extLst>
              <a:ext uri="{FF2B5EF4-FFF2-40B4-BE49-F238E27FC236}">
                <a16:creationId xmlns:a16="http://schemas.microsoft.com/office/drawing/2014/main" id="{B53A2AE7-0BB8-4E50-AD85-DE0F8CC6DE4D}"/>
              </a:ext>
            </a:extLst>
          </p:cNvPr>
          <p:cNvCxnSpPr>
            <a:cxnSpLocks noChangeShapeType="1"/>
            <a:stCxn id="13" idx="2"/>
            <a:endCxn id="27" idx="0"/>
          </p:cNvCxnSpPr>
          <p:nvPr/>
        </p:nvCxnSpPr>
        <p:spPr bwMode="auto">
          <a:xfrm rot="16200000" flipH="1">
            <a:off x="7628531" y="5286744"/>
            <a:ext cx="556896" cy="4528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AutoShape 20">
            <a:extLst>
              <a:ext uri="{FF2B5EF4-FFF2-40B4-BE49-F238E27FC236}">
                <a16:creationId xmlns:a16="http://schemas.microsoft.com/office/drawing/2014/main" id="{73D7049A-2556-4A83-A978-E694473955C1}"/>
              </a:ext>
            </a:extLst>
          </p:cNvPr>
          <p:cNvCxnSpPr>
            <a:cxnSpLocks noChangeShapeType="1"/>
            <a:stCxn id="25" idx="1"/>
          </p:cNvCxnSpPr>
          <p:nvPr/>
        </p:nvCxnSpPr>
        <p:spPr bwMode="auto">
          <a:xfrm rot="16200000" flipV="1">
            <a:off x="1008002" y="3248763"/>
            <a:ext cx="1115002" cy="137770"/>
          </a:xfrm>
          <a:prstGeom prst="bentConnector3">
            <a:avLst>
              <a:gd name="adj1" fmla="val 13096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Dot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44" idx="1"/>
            <a:endCxn id="12" idx="3"/>
          </p:cNvCxnSpPr>
          <p:nvPr/>
        </p:nvCxnSpPr>
        <p:spPr bwMode="auto">
          <a:xfrm flipH="1">
            <a:off x="7262604" y="3624315"/>
            <a:ext cx="190662" cy="1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모서리가 둥근 직사각형 56">
            <a:extLst>
              <a:ext uri="{FF2B5EF4-FFF2-40B4-BE49-F238E27FC236}">
                <a16:creationId xmlns:a16="http://schemas.microsoft.com/office/drawing/2014/main" id="{FBBBAF25-48E8-4367-B03D-37D1E1D9CB80}"/>
              </a:ext>
            </a:extLst>
          </p:cNvPr>
          <p:cNvSpPr/>
          <p:nvPr/>
        </p:nvSpPr>
        <p:spPr>
          <a:xfrm>
            <a:off x="6825256" y="4653412"/>
            <a:ext cx="43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반려</a:t>
            </a:r>
          </a:p>
        </p:txBody>
      </p:sp>
      <p:sp>
        <p:nvSpPr>
          <p:cNvPr id="36" name="모서리가 둥근 직사각형 56">
            <a:extLst>
              <a:ext uri="{FF2B5EF4-FFF2-40B4-BE49-F238E27FC236}">
                <a16:creationId xmlns:a16="http://schemas.microsoft.com/office/drawing/2014/main" id="{124F83A2-F3F7-4D0E-8E1B-4D8D2460253C}"/>
              </a:ext>
            </a:extLst>
          </p:cNvPr>
          <p:cNvSpPr/>
          <p:nvPr/>
        </p:nvSpPr>
        <p:spPr>
          <a:xfrm>
            <a:off x="4664968" y="4628783"/>
            <a:ext cx="43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반려</a:t>
            </a:r>
          </a:p>
        </p:txBody>
      </p:sp>
      <p:sp>
        <p:nvSpPr>
          <p:cNvPr id="37" name="AutoShape 18">
            <a:extLst>
              <a:ext uri="{FF2B5EF4-FFF2-40B4-BE49-F238E27FC236}">
                <a16:creationId xmlns:a16="http://schemas.microsoft.com/office/drawing/2014/main" id="{40B000F8-3D1D-4DE6-8E0E-D4B910496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962" y="5873632"/>
            <a:ext cx="900545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작업관리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작업처리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8" name="AutoShape 18">
            <a:extLst>
              <a:ext uri="{FF2B5EF4-FFF2-40B4-BE49-F238E27FC236}">
                <a16:creationId xmlns:a16="http://schemas.microsoft.com/office/drawing/2014/main" id="{E625C291-A6E5-47DE-865D-12DFA91F4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880" y="5873632"/>
            <a:ext cx="900545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작업관리</a:t>
            </a:r>
            <a:endParaRPr kumimoji="0" lang="en-US" altLang="ko-KR" sz="900" kern="0" spc="-1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작업처리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39" name="AutoShape 20">
            <a:extLst>
              <a:ext uri="{FF2B5EF4-FFF2-40B4-BE49-F238E27FC236}">
                <a16:creationId xmlns:a16="http://schemas.microsoft.com/office/drawing/2014/main" id="{B53A2AE7-0BB8-4E50-AD85-DE0F8CC6DE4D}"/>
              </a:ext>
            </a:extLst>
          </p:cNvPr>
          <p:cNvCxnSpPr>
            <a:cxnSpLocks noChangeShapeType="1"/>
            <a:endCxn id="38" idx="0"/>
          </p:cNvCxnSpPr>
          <p:nvPr/>
        </p:nvCxnSpPr>
        <p:spPr bwMode="auto">
          <a:xfrm rot="16200000" flipH="1">
            <a:off x="3685357" y="4631835"/>
            <a:ext cx="2033319" cy="450273"/>
          </a:xfrm>
          <a:prstGeom prst="bentConnector3">
            <a:avLst>
              <a:gd name="adj1" fmla="val 82782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20">
            <a:extLst>
              <a:ext uri="{FF2B5EF4-FFF2-40B4-BE49-F238E27FC236}">
                <a16:creationId xmlns:a16="http://schemas.microsoft.com/office/drawing/2014/main" id="{B53A2AE7-0BB8-4E50-AD85-DE0F8CC6DE4D}"/>
              </a:ext>
            </a:extLst>
          </p:cNvPr>
          <p:cNvCxnSpPr>
            <a:cxnSpLocks noChangeShapeType="1"/>
            <a:stCxn id="37" idx="0"/>
          </p:cNvCxnSpPr>
          <p:nvPr/>
        </p:nvCxnSpPr>
        <p:spPr bwMode="auto">
          <a:xfrm rot="5400000" flipH="1" flipV="1">
            <a:off x="5235100" y="4526855"/>
            <a:ext cx="2023912" cy="669643"/>
          </a:xfrm>
          <a:prstGeom prst="bentConnector3">
            <a:avLst>
              <a:gd name="adj1" fmla="val 17065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Google Shape;2155;p68"/>
          <p:cNvSpPr txBox="1"/>
          <p:nvPr/>
        </p:nvSpPr>
        <p:spPr>
          <a:xfrm>
            <a:off x="4918267" y="5291521"/>
            <a:ext cx="1182781" cy="63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작업계획 : Y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다수의 작업(자)이 필요한 경우 계획단계에서</a:t>
            </a:r>
            <a:endParaRPr sz="700" b="0" i="0" u="none" strike="noStrike" cap="none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 작업을 생성합니다.</a:t>
            </a:r>
            <a:endParaRPr sz="700" b="0" i="0" u="none" strike="noStrike" cap="none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2" name="Google Shape;2167;p68"/>
          <p:cNvSpPr txBox="1"/>
          <p:nvPr/>
        </p:nvSpPr>
        <p:spPr>
          <a:xfrm>
            <a:off x="1093846" y="5153911"/>
            <a:ext cx="1478731" cy="63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서비스요청관리/장애관리/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문제관리에서</a:t>
            </a:r>
            <a:r>
              <a:rPr lang="en-US" alt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</a:t>
            </a: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작업 필요 시, 변경요청 자동 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생성하여</a:t>
            </a:r>
            <a:r>
              <a:rPr lang="en-US" alt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타 </a:t>
            </a: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프로세스 이관을 통해 상세 업무처리를 지원합니다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43" name="Google Shape;2135;p68"/>
          <p:cNvGrpSpPr/>
          <p:nvPr/>
        </p:nvGrpSpPr>
        <p:grpSpPr>
          <a:xfrm>
            <a:off x="7453266" y="3397968"/>
            <a:ext cx="492069" cy="452694"/>
            <a:chOff x="1842072" y="4238704"/>
            <a:chExt cx="488498" cy="449409"/>
          </a:xfrm>
        </p:grpSpPr>
        <p:sp>
          <p:nvSpPr>
            <p:cNvPr id="44" name="Google Shape;2037;p68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45" name="Google Shape;2136;p68"/>
            <p:cNvSpPr txBox="1"/>
            <p:nvPr/>
          </p:nvSpPr>
          <p:spPr>
            <a:xfrm>
              <a:off x="1869022" y="4285800"/>
              <a:ext cx="46154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46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13" idx="0"/>
            <a:endCxn id="44" idx="2"/>
          </p:cNvCxnSpPr>
          <p:nvPr/>
        </p:nvCxnSpPr>
        <p:spPr bwMode="auto">
          <a:xfrm flipH="1" flipV="1">
            <a:off x="7679613" y="3850662"/>
            <a:ext cx="935" cy="952065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Google Shape;2177;p68"/>
          <p:cNvSpPr txBox="1"/>
          <p:nvPr/>
        </p:nvSpPr>
        <p:spPr>
          <a:xfrm>
            <a:off x="7685165" y="3793946"/>
            <a:ext cx="70086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일반/긴급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50" name="Google Shape;2135;p68"/>
          <p:cNvGrpSpPr/>
          <p:nvPr/>
        </p:nvGrpSpPr>
        <p:grpSpPr>
          <a:xfrm>
            <a:off x="5288605" y="3390252"/>
            <a:ext cx="492069" cy="452694"/>
            <a:chOff x="1842072" y="4238704"/>
            <a:chExt cx="488498" cy="449409"/>
          </a:xfrm>
        </p:grpSpPr>
        <p:sp>
          <p:nvSpPr>
            <p:cNvPr id="51" name="Google Shape;2037;p68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52" name="Google Shape;2136;p68"/>
            <p:cNvSpPr txBox="1"/>
            <p:nvPr/>
          </p:nvSpPr>
          <p:spPr>
            <a:xfrm>
              <a:off x="1869022" y="4285800"/>
              <a:ext cx="46154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53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12" idx="1"/>
            <a:endCxn id="52" idx="3"/>
          </p:cNvCxnSpPr>
          <p:nvPr/>
        </p:nvCxnSpPr>
        <p:spPr bwMode="auto">
          <a:xfrm flipH="1" flipV="1">
            <a:off x="5780674" y="3622338"/>
            <a:ext cx="491330" cy="1978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52" idx="1"/>
            <a:endCxn id="10" idx="3"/>
          </p:cNvCxnSpPr>
          <p:nvPr/>
        </p:nvCxnSpPr>
        <p:spPr bwMode="auto">
          <a:xfrm flipH="1">
            <a:off x="5142484" y="3622338"/>
            <a:ext cx="173268" cy="1978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Google Shape;2177;p68"/>
          <p:cNvSpPr txBox="1"/>
          <p:nvPr/>
        </p:nvSpPr>
        <p:spPr>
          <a:xfrm>
            <a:off x="5670239" y="3407985"/>
            <a:ext cx="70086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6" name="Google Shape;2177;p68"/>
          <p:cNvSpPr txBox="1"/>
          <p:nvPr/>
        </p:nvSpPr>
        <p:spPr>
          <a:xfrm>
            <a:off x="5545226" y="3825920"/>
            <a:ext cx="478702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57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11" idx="0"/>
            <a:endCxn id="51" idx="2"/>
          </p:cNvCxnSpPr>
          <p:nvPr/>
        </p:nvCxnSpPr>
        <p:spPr bwMode="auto">
          <a:xfrm flipV="1">
            <a:off x="5513585" y="3842946"/>
            <a:ext cx="1367" cy="959781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20">
            <a:extLst>
              <a:ext uri="{FF2B5EF4-FFF2-40B4-BE49-F238E27FC236}">
                <a16:creationId xmlns:a16="http://schemas.microsoft.com/office/drawing/2014/main" id="{C9020974-8514-4C76-8F9F-4A6C6AA3FDCF}"/>
              </a:ext>
            </a:extLst>
          </p:cNvPr>
          <p:cNvCxnSpPr>
            <a:cxnSpLocks noChangeShapeType="1"/>
            <a:stCxn id="10" idx="2"/>
            <a:endCxn id="11" idx="1"/>
          </p:cNvCxnSpPr>
          <p:nvPr/>
        </p:nvCxnSpPr>
        <p:spPr bwMode="auto">
          <a:xfrm rot="16200000" flipH="1">
            <a:off x="4243529" y="4243970"/>
            <a:ext cx="1178411" cy="371101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AutoShape 20">
            <a:extLst>
              <a:ext uri="{FF2B5EF4-FFF2-40B4-BE49-F238E27FC236}">
                <a16:creationId xmlns:a16="http://schemas.microsoft.com/office/drawing/2014/main" id="{EFB2F5F7-0651-40B7-972B-A523D40FF0B6}"/>
              </a:ext>
            </a:extLst>
          </p:cNvPr>
          <p:cNvCxnSpPr>
            <a:cxnSpLocks noChangeShapeType="1"/>
            <a:stCxn id="10" idx="1"/>
            <a:endCxn id="14" idx="3"/>
          </p:cNvCxnSpPr>
          <p:nvPr/>
        </p:nvCxnSpPr>
        <p:spPr bwMode="auto">
          <a:xfrm flipH="1">
            <a:off x="3711352" y="3624316"/>
            <a:ext cx="440532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type="triangl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TextBox 65"/>
          <p:cNvSpPr txBox="1"/>
          <p:nvPr/>
        </p:nvSpPr>
        <p:spPr>
          <a:xfrm>
            <a:off x="6323324" y="3649930"/>
            <a:ext cx="141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Google Shape;2171;p68"/>
          <p:cNvSpPr txBox="1"/>
          <p:nvPr/>
        </p:nvSpPr>
        <p:spPr>
          <a:xfrm>
            <a:off x="3358497" y="4008495"/>
            <a:ext cx="70086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일반/긴급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0" name="Google Shape;2121;p68"/>
          <p:cNvSpPr txBox="1"/>
          <p:nvPr/>
        </p:nvSpPr>
        <p:spPr>
          <a:xfrm>
            <a:off x="6115110" y="3242827"/>
            <a:ext cx="777848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F27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구성정보변경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pic>
        <p:nvPicPr>
          <p:cNvPr id="71" name="Google Shape;2073;p68" descr="왼쪽으로 도는 줄 화살표 단색으로 채워진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853595">
            <a:off x="2388197" y="2621356"/>
            <a:ext cx="282656" cy="28265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2074;p68"/>
          <p:cNvSpPr txBox="1"/>
          <p:nvPr/>
        </p:nvSpPr>
        <p:spPr>
          <a:xfrm>
            <a:off x="2370831" y="2762684"/>
            <a:ext cx="777848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</a:pPr>
            <a:r>
              <a:rPr lang="ko-KR" altLang="en-US" sz="600" i="1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임시저장</a:t>
            </a:r>
          </a:p>
        </p:txBody>
      </p:sp>
      <p:grpSp>
        <p:nvGrpSpPr>
          <p:cNvPr id="73" name="Google Shape;2106;p68"/>
          <p:cNvGrpSpPr/>
          <p:nvPr/>
        </p:nvGrpSpPr>
        <p:grpSpPr>
          <a:xfrm>
            <a:off x="3329344" y="3590026"/>
            <a:ext cx="777848" cy="461140"/>
            <a:chOff x="5047373" y="4452006"/>
            <a:chExt cx="777848" cy="461140"/>
          </a:xfrm>
        </p:grpSpPr>
        <p:pic>
          <p:nvPicPr>
            <p:cNvPr id="74" name="Google Shape;2107;p68" descr="왼쪽으로 도는 줄 화살표 단색으로 채워진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853595">
              <a:off x="5341997" y="4469371"/>
              <a:ext cx="282656" cy="282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" name="Google Shape;2108;p68"/>
            <p:cNvSpPr txBox="1"/>
            <p:nvPr/>
          </p:nvSpPr>
          <p:spPr>
            <a:xfrm>
              <a:off x="5047373" y="4728480"/>
              <a:ext cx="777848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600"/>
                <a:buFont typeface="Arial"/>
                <a:buNone/>
              </a:pPr>
              <a:r>
                <a:rPr lang="ko-KR" sz="600" b="0" i="1" u="none" strike="noStrike" cap="none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담당자이관</a:t>
              </a:r>
              <a:endParaRPr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77" name="Rectangle 15">
            <a:extLst>
              <a:ext uri="{FF2B5EF4-FFF2-40B4-BE49-F238E27FC236}">
                <a16:creationId xmlns:a16="http://schemas.microsoft.com/office/drawing/2014/main" id="{FB2490B3-DB87-4532-8682-5A681BE3B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812" y="2336742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CHM_102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임시저장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555570" y="3416814"/>
            <a:ext cx="141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9" name="AutoShape 20">
            <a:extLst>
              <a:ext uri="{FF2B5EF4-FFF2-40B4-BE49-F238E27FC236}">
                <a16:creationId xmlns:a16="http://schemas.microsoft.com/office/drawing/2014/main" id="{51E2DE21-5D39-4CC7-83C2-4EB8571BF0B5}"/>
              </a:ext>
            </a:extLst>
          </p:cNvPr>
          <p:cNvCxnSpPr>
            <a:cxnSpLocks noChangeShapeType="1"/>
            <a:endCxn id="5" idx="1"/>
          </p:cNvCxnSpPr>
          <p:nvPr/>
        </p:nvCxnSpPr>
        <p:spPr bwMode="auto">
          <a:xfrm rot="5400000" flipH="1" flipV="1">
            <a:off x="5703180" y="-531590"/>
            <a:ext cx="385264" cy="5351400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AutoShape 20">
            <a:extLst>
              <a:ext uri="{FF2B5EF4-FFF2-40B4-BE49-F238E27FC236}">
                <a16:creationId xmlns:a16="http://schemas.microsoft.com/office/drawing/2014/main" id="{70499F13-6FC0-41A1-BBC6-ABE754B5372E}"/>
              </a:ext>
            </a:extLst>
          </p:cNvPr>
          <p:cNvCxnSpPr>
            <a:cxnSpLocks noChangeShapeType="1"/>
            <a:stCxn id="77" idx="2"/>
            <a:endCxn id="14" idx="0"/>
          </p:cNvCxnSpPr>
          <p:nvPr/>
        </p:nvCxnSpPr>
        <p:spPr bwMode="auto">
          <a:xfrm flipH="1">
            <a:off x="3216052" y="2768742"/>
            <a:ext cx="4060" cy="639574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모서리가 둥근 직사각형 56">
            <a:extLst>
              <a:ext uri="{FF2B5EF4-FFF2-40B4-BE49-F238E27FC236}">
                <a16:creationId xmlns:a16="http://schemas.microsoft.com/office/drawing/2014/main" id="{124F83A2-F3F7-4D0E-8E1B-4D8D2460253C}"/>
              </a:ext>
            </a:extLst>
          </p:cNvPr>
          <p:cNvSpPr/>
          <p:nvPr/>
        </p:nvSpPr>
        <p:spPr>
          <a:xfrm>
            <a:off x="2758852" y="3188623"/>
            <a:ext cx="43200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반려</a:t>
            </a:r>
          </a:p>
        </p:txBody>
      </p:sp>
      <p:sp>
        <p:nvSpPr>
          <p:cNvPr id="84" name="모서리가 둥근 직사각형 56">
            <a:extLst>
              <a:ext uri="{FF2B5EF4-FFF2-40B4-BE49-F238E27FC236}">
                <a16:creationId xmlns:a16="http://schemas.microsoft.com/office/drawing/2014/main" id="{124F83A2-F3F7-4D0E-8E1B-4D8D2460253C}"/>
              </a:ext>
            </a:extLst>
          </p:cNvPr>
          <p:cNvSpPr/>
          <p:nvPr/>
        </p:nvSpPr>
        <p:spPr>
          <a:xfrm>
            <a:off x="3186665" y="1782371"/>
            <a:ext cx="69574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/>
              </a:rPr>
              <a:t>등록 취소</a:t>
            </a:r>
            <a:endParaRPr kumimoji="0" lang="ko-KR" altLang="en-US" sz="800" b="0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6" name="모서리가 둥근 직사각형 56">
            <a:extLst>
              <a:ext uri="{FF2B5EF4-FFF2-40B4-BE49-F238E27FC236}">
                <a16:creationId xmlns:a16="http://schemas.microsoft.com/office/drawing/2014/main" id="{124F83A2-F3F7-4D0E-8E1B-4D8D2460253C}"/>
              </a:ext>
            </a:extLst>
          </p:cNvPr>
          <p:cNvSpPr/>
          <p:nvPr/>
        </p:nvSpPr>
        <p:spPr>
          <a:xfrm>
            <a:off x="3944888" y="3116615"/>
            <a:ext cx="695740" cy="147637"/>
          </a:xfrm>
          <a:prstGeom prst="round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/>
              </a:rPr>
              <a:t>접수 취소</a:t>
            </a:r>
            <a:endParaRPr kumimoji="0" lang="ko-KR" altLang="en-US" sz="800" b="0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009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2;p36"/>
          <p:cNvSpPr txBox="1"/>
          <p:nvPr/>
        </p:nvSpPr>
        <p:spPr>
          <a:xfrm>
            <a:off x="101483" y="1108108"/>
            <a:ext cx="975195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 중단 위험은 최소화하고 체계적으로 시스템을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변경하려면 어플리케이션 변경 관리 프로세스를 사용합니다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어플리케이션 변경 관리는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정보시스템 어플리케이션에 대한 작업 및 개발 부서의 업무처리를 지원하는 프로세스이며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변경에서 빌드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배포에 이르는 통합적 프로세스입니다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" name="Google Shape;923;p36"/>
          <p:cNvSpPr/>
          <p:nvPr/>
        </p:nvSpPr>
        <p:spPr>
          <a:xfrm>
            <a:off x="177157" y="2294024"/>
            <a:ext cx="59279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어플리케이션 변경 유형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925;p36"/>
          <p:cNvSpPr txBox="1"/>
          <p:nvPr/>
        </p:nvSpPr>
        <p:spPr>
          <a:xfrm>
            <a:off x="154042" y="5726636"/>
            <a:ext cx="97519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시스템은 기본으로 적용 된 유형 별 프로세스를 통해 변경 등록과 처리를 수행하며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처리와 관리를 위한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기준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정보를 제공합니다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Google Shape;1905;p64"/>
          <p:cNvSpPr/>
          <p:nvPr/>
        </p:nvSpPr>
        <p:spPr>
          <a:xfrm>
            <a:off x="1902023" y="3368858"/>
            <a:ext cx="2708214" cy="1610646"/>
          </a:xfrm>
          <a:prstGeom prst="roundRect">
            <a:avLst>
              <a:gd name="adj" fmla="val 6808"/>
            </a:avLst>
          </a:prstGeom>
          <a:noFill/>
          <a:ln w="127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7" name="Google Shape;1906;p64"/>
          <p:cNvGrpSpPr/>
          <p:nvPr/>
        </p:nvGrpSpPr>
        <p:grpSpPr>
          <a:xfrm>
            <a:off x="2402150" y="3101272"/>
            <a:ext cx="1642846" cy="424497"/>
            <a:chOff x="2891303" y="3160643"/>
            <a:chExt cx="1642846" cy="424497"/>
          </a:xfrm>
        </p:grpSpPr>
        <p:sp>
          <p:nvSpPr>
            <p:cNvPr id="8" name="Google Shape;1907;p64"/>
            <p:cNvSpPr/>
            <p:nvPr/>
          </p:nvSpPr>
          <p:spPr>
            <a:xfrm>
              <a:off x="2891303" y="3160643"/>
              <a:ext cx="1642846" cy="424497"/>
            </a:xfrm>
            <a:prstGeom prst="roundRect">
              <a:avLst>
                <a:gd name="adj" fmla="val 16667"/>
              </a:avLst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9" name="Google Shape;1908;p64"/>
            <p:cNvSpPr txBox="1"/>
            <p:nvPr/>
          </p:nvSpPr>
          <p:spPr>
            <a:xfrm>
              <a:off x="3007134" y="3188225"/>
              <a:ext cx="14065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일반 변경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0" name="Google Shape;1909;p64"/>
          <p:cNvSpPr txBox="1"/>
          <p:nvPr/>
        </p:nvSpPr>
        <p:spPr>
          <a:xfrm>
            <a:off x="1902023" y="3734138"/>
            <a:ext cx="2708214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단순 변경 및 긴급 변경을 제외한 모든 변경 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(ex.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소스 로직 및 소스 코드 단위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화면 레이아웃</a:t>
            </a:r>
            <a:r>
              <a:rPr lang="en-US" altLang="ko-KR" sz="10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0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인터페이스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테이블 생성 또는 변경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성능 </a:t>
            </a:r>
            <a:r>
              <a:rPr lang="ko-KR" altLang="en-US" sz="10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개선을 위한 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DB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쿼리 수정 등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)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ko-KR" altLang="en-US"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171450" lvl="0" indent="-171450" algn="ctr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 smtClean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서비스에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영향을 미치는 변경 </a:t>
            </a:r>
            <a:endParaRPr lang="en-US" altLang="ko-KR" sz="1000" dirty="0" smtClean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6" name="Google Shape;1915;p64"/>
          <p:cNvSpPr/>
          <p:nvPr/>
        </p:nvSpPr>
        <p:spPr>
          <a:xfrm>
            <a:off x="5259617" y="3368858"/>
            <a:ext cx="2708214" cy="1610646"/>
          </a:xfrm>
          <a:prstGeom prst="roundRect">
            <a:avLst>
              <a:gd name="adj" fmla="val 6808"/>
            </a:avLst>
          </a:prstGeom>
          <a:noFill/>
          <a:ln w="127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7" name="Google Shape;1916;p64"/>
          <p:cNvSpPr txBox="1"/>
          <p:nvPr/>
        </p:nvSpPr>
        <p:spPr>
          <a:xfrm>
            <a:off x="5259617" y="3734138"/>
            <a:ext cx="270821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 복구를 위해 필요하거나</a:t>
            </a: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장애가 예상되는 상황에서 사전 예방을 위해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긴급한 조치가 필요한 경우 수행하는 변경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ko-KR" altLang="en-US" sz="10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</a:t>
            </a: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장애 관련 긴급 변경을 제외하고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다른 긴급 변경은 허용하지 않는 것이 원칙</a:t>
            </a:r>
          </a:p>
        </p:txBody>
      </p:sp>
      <p:grpSp>
        <p:nvGrpSpPr>
          <p:cNvPr id="18" name="Google Shape;1917;p64"/>
          <p:cNvGrpSpPr/>
          <p:nvPr/>
        </p:nvGrpSpPr>
        <p:grpSpPr>
          <a:xfrm>
            <a:off x="5825974" y="3101272"/>
            <a:ext cx="1642846" cy="424497"/>
            <a:chOff x="2891303" y="3160643"/>
            <a:chExt cx="1642846" cy="424497"/>
          </a:xfrm>
        </p:grpSpPr>
        <p:sp>
          <p:nvSpPr>
            <p:cNvPr id="19" name="Google Shape;1918;p64"/>
            <p:cNvSpPr/>
            <p:nvPr/>
          </p:nvSpPr>
          <p:spPr>
            <a:xfrm>
              <a:off x="2891303" y="3160643"/>
              <a:ext cx="1642846" cy="424497"/>
            </a:xfrm>
            <a:prstGeom prst="roundRect">
              <a:avLst>
                <a:gd name="adj" fmla="val 16667"/>
              </a:avLst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0" name="Google Shape;1919;p64"/>
            <p:cNvSpPr txBox="1"/>
            <p:nvPr/>
          </p:nvSpPr>
          <p:spPr>
            <a:xfrm>
              <a:off x="3050205" y="3188225"/>
              <a:ext cx="13716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 b="1" dirty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긴급 변경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개요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1684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Google Shape;1300;p49"/>
          <p:cNvSpPr/>
          <p:nvPr/>
        </p:nvSpPr>
        <p:spPr>
          <a:xfrm>
            <a:off x="-6303" y="2433600"/>
            <a:ext cx="9936000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" name="Google Shape;1301;p49"/>
          <p:cNvSpPr txBox="1"/>
          <p:nvPr/>
        </p:nvSpPr>
        <p:spPr>
          <a:xfrm>
            <a:off x="976968" y="1874102"/>
            <a:ext cx="64683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" name="Google Shape;1302;p49"/>
          <p:cNvSpPr txBox="1"/>
          <p:nvPr/>
        </p:nvSpPr>
        <p:spPr>
          <a:xfrm>
            <a:off x="1723631" y="1875600"/>
            <a:ext cx="8325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접수 및 검토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303;p49"/>
          <p:cNvSpPr txBox="1"/>
          <p:nvPr/>
        </p:nvSpPr>
        <p:spPr>
          <a:xfrm>
            <a:off x="2643406" y="1875600"/>
            <a:ext cx="6254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변경계획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304;p49"/>
          <p:cNvSpPr txBox="1"/>
          <p:nvPr/>
        </p:nvSpPr>
        <p:spPr>
          <a:xfrm>
            <a:off x="4246352" y="1875600"/>
            <a:ext cx="6254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변경구현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8" name="Google Shape;1305;p49"/>
          <p:cNvSpPr txBox="1"/>
          <p:nvPr/>
        </p:nvSpPr>
        <p:spPr>
          <a:xfrm>
            <a:off x="4927940" y="1875600"/>
            <a:ext cx="8325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통합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9" name="Google Shape;1306;p49"/>
          <p:cNvSpPr/>
          <p:nvPr/>
        </p:nvSpPr>
        <p:spPr>
          <a:xfrm>
            <a:off x="5168761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0" name="Google Shape;1307;p49"/>
          <p:cNvSpPr txBox="1"/>
          <p:nvPr/>
        </p:nvSpPr>
        <p:spPr>
          <a:xfrm>
            <a:off x="8985808" y="1875600"/>
            <a:ext cx="51693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종료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1" name="Google Shape;1308;p49"/>
          <p:cNvSpPr txBox="1"/>
          <p:nvPr/>
        </p:nvSpPr>
        <p:spPr>
          <a:xfrm>
            <a:off x="322892" y="3134013"/>
            <a:ext cx="193785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변경관리 활동이 필요한 정보를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(업무시스템, 구성 정보,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요청 내용, 변경 유형 등)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2" name="Google Shape;1309;p49"/>
          <p:cNvSpPr txBox="1"/>
          <p:nvPr/>
        </p:nvSpPr>
        <p:spPr>
          <a:xfrm>
            <a:off x="1165843" y="4060029"/>
            <a:ext cx="183583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접수자는 변경 접수 여부를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판단하고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합의완료일과 접수 의견을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기록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Google Shape;1310;p49"/>
          <p:cNvSpPr/>
          <p:nvPr/>
        </p:nvSpPr>
        <p:spPr>
          <a:xfrm>
            <a:off x="1975211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4" name="Google Shape;1311;p49"/>
          <p:cNvCxnSpPr/>
          <p:nvPr/>
        </p:nvCxnSpPr>
        <p:spPr>
          <a:xfrm>
            <a:off x="2114192" y="2743706"/>
            <a:ext cx="0" cy="117612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5" name="Google Shape;1312;p49"/>
          <p:cNvSpPr/>
          <p:nvPr/>
        </p:nvSpPr>
        <p:spPr>
          <a:xfrm>
            <a:off x="1146793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6" name="Google Shape;1313;p49"/>
          <p:cNvCxnSpPr/>
          <p:nvPr/>
        </p:nvCxnSpPr>
        <p:spPr>
          <a:xfrm>
            <a:off x="1291820" y="274370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7" name="Google Shape;1314;p49"/>
          <p:cNvSpPr txBox="1"/>
          <p:nvPr/>
        </p:nvSpPr>
        <p:spPr>
          <a:xfrm>
            <a:off x="2224339" y="3106075"/>
            <a:ext cx="147372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수행을 위한 관련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계획과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일정을 등록하며,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필요 시 작업관리 이관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8" name="Google Shape;1315;p49"/>
          <p:cNvSpPr/>
          <p:nvPr/>
        </p:nvSpPr>
        <p:spPr>
          <a:xfrm>
            <a:off x="2803628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9" name="Google Shape;1316;p49"/>
          <p:cNvCxnSpPr/>
          <p:nvPr/>
        </p:nvCxnSpPr>
        <p:spPr>
          <a:xfrm>
            <a:off x="2939078" y="273013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0" name="Google Shape;1317;p49"/>
          <p:cNvSpPr txBox="1"/>
          <p:nvPr/>
        </p:nvSpPr>
        <p:spPr>
          <a:xfrm>
            <a:off x="2750307" y="4074388"/>
            <a:ext cx="1960077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변경계획 건의 승인을 득하는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단계로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미리 지정한 승인자에게 승인을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득하면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IT부서의 처리자 or 작업 그룹에게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건이 배정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1" name="Google Shape;1318;p49"/>
          <p:cNvSpPr/>
          <p:nvPr/>
        </p:nvSpPr>
        <p:spPr>
          <a:xfrm>
            <a:off x="3592006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4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2" name="Google Shape;1319;p49"/>
          <p:cNvSpPr/>
          <p:nvPr/>
        </p:nvSpPr>
        <p:spPr>
          <a:xfrm>
            <a:off x="4380383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5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23" name="Google Shape;1320;p49"/>
          <p:cNvCxnSpPr/>
          <p:nvPr/>
        </p:nvCxnSpPr>
        <p:spPr>
          <a:xfrm>
            <a:off x="6091171" y="2730138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4" name="Google Shape;1321;p49"/>
          <p:cNvSpPr/>
          <p:nvPr/>
        </p:nvSpPr>
        <p:spPr>
          <a:xfrm>
            <a:off x="5957139" y="227272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5" name="Google Shape;1322;p49"/>
          <p:cNvSpPr txBox="1"/>
          <p:nvPr/>
        </p:nvSpPr>
        <p:spPr>
          <a:xfrm>
            <a:off x="6108037" y="4060028"/>
            <a:ext cx="1543318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처리자는 테스트 완료 된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건에 대한 배포 계획 작성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6" name="Google Shape;1323;p49"/>
          <p:cNvSpPr txBox="1"/>
          <p:nvPr/>
        </p:nvSpPr>
        <p:spPr>
          <a:xfrm>
            <a:off x="3331108" y="1875600"/>
            <a:ext cx="8325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변경계획승인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7" name="Google Shape;1324;p49"/>
          <p:cNvSpPr txBox="1"/>
          <p:nvPr/>
        </p:nvSpPr>
        <p:spPr>
          <a:xfrm>
            <a:off x="0" y="2492293"/>
            <a:ext cx="778371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일반변경</a:t>
            </a:r>
            <a:endParaRPr sz="1050" b="1" i="1" dirty="0">
              <a:solidFill>
                <a:srgbClr val="A5A5A5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8" name="Google Shape;1325;p49"/>
          <p:cNvSpPr/>
          <p:nvPr/>
        </p:nvSpPr>
        <p:spPr>
          <a:xfrm>
            <a:off x="6745517" y="2276259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8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9" name="Google Shape;1326;p49"/>
          <p:cNvSpPr/>
          <p:nvPr/>
        </p:nvSpPr>
        <p:spPr>
          <a:xfrm>
            <a:off x="7581942" y="2269164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9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0" name="Google Shape;1327;p49"/>
          <p:cNvSpPr txBox="1"/>
          <p:nvPr/>
        </p:nvSpPr>
        <p:spPr>
          <a:xfrm>
            <a:off x="5748011" y="1875600"/>
            <a:ext cx="7568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현업</a:t>
            </a:r>
            <a:endParaRPr lang="en-US" altLang="ko-KR" sz="1200" b="1" dirty="0" smtClean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1" name="Google Shape;1328;p49"/>
          <p:cNvSpPr txBox="1"/>
          <p:nvPr/>
        </p:nvSpPr>
        <p:spPr>
          <a:xfrm>
            <a:off x="6613725" y="1875600"/>
            <a:ext cx="6254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배포요청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2" name="Google Shape;1329;p49"/>
          <p:cNvSpPr txBox="1"/>
          <p:nvPr/>
        </p:nvSpPr>
        <p:spPr>
          <a:xfrm>
            <a:off x="7444227" y="1875600"/>
            <a:ext cx="6254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배포승인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3" name="Google Shape;1330;p49"/>
          <p:cNvSpPr/>
          <p:nvPr/>
        </p:nvSpPr>
        <p:spPr>
          <a:xfrm>
            <a:off x="8426375" y="2272702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10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4" name="Google Shape;1331;p49"/>
          <p:cNvSpPr/>
          <p:nvPr/>
        </p:nvSpPr>
        <p:spPr>
          <a:xfrm>
            <a:off x="9110650" y="2276240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5" name="Google Shape;1332;p49"/>
          <p:cNvSpPr txBox="1"/>
          <p:nvPr/>
        </p:nvSpPr>
        <p:spPr>
          <a:xfrm>
            <a:off x="8170652" y="1875600"/>
            <a:ext cx="8325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1200"/>
              <a:buFont typeface="Arial"/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배포결과확인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6" name="Google Shape;1333;p49"/>
          <p:cNvSpPr txBox="1"/>
          <p:nvPr/>
        </p:nvSpPr>
        <p:spPr>
          <a:xfrm>
            <a:off x="3676861" y="3098980"/>
            <a:ext cx="169709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처리자는 계획 된 변경 건을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확인하고 실제 구현한 정보를 입력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미수행 시 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배포요청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진행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37" name="Google Shape;1334;p49"/>
          <p:cNvCxnSpPr/>
          <p:nvPr/>
        </p:nvCxnSpPr>
        <p:spPr>
          <a:xfrm>
            <a:off x="4526837" y="2723043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38" name="Google Shape;1335;p49"/>
          <p:cNvSpPr txBox="1"/>
          <p:nvPr/>
        </p:nvSpPr>
        <p:spPr>
          <a:xfrm>
            <a:off x="4475896" y="4067293"/>
            <a:ext cx="1892924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개발자테스트를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진행하는</a:t>
            </a:r>
            <a:endParaRPr lang="en-US" altLang="ko-KR" sz="9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단계로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통합테스트 건을 연결하며, 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 결과에 따라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성공 결과 등록 또는 결함 등록.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 실패 시 변경구현 재수행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9" name="Google Shape;1336;p49"/>
          <p:cNvSpPr txBox="1"/>
          <p:nvPr/>
        </p:nvSpPr>
        <p:spPr>
          <a:xfrm>
            <a:off x="5346719" y="3102518"/>
            <a:ext cx="154881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요청자는 개발된 변경 건에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대한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테스트를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수행.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테스트 실패 시 변경구현 재수행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40" name="Google Shape;1337;p49"/>
          <p:cNvCxnSpPr/>
          <p:nvPr/>
        </p:nvCxnSpPr>
        <p:spPr>
          <a:xfrm>
            <a:off x="7726978" y="273367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41" name="Google Shape;1338;p49"/>
          <p:cNvSpPr txBox="1"/>
          <p:nvPr/>
        </p:nvSpPr>
        <p:spPr>
          <a:xfrm>
            <a:off x="7640433" y="4064444"/>
            <a:ext cx="1903992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배포담당자는 배포 결과를 입력,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배포 성공 시 변경 종료 처리 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 실패 시 변경구현 재수행 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2" name="Google Shape;1339;p49"/>
          <p:cNvSpPr txBox="1"/>
          <p:nvPr/>
        </p:nvSpPr>
        <p:spPr>
          <a:xfrm>
            <a:off x="6942005" y="3106056"/>
            <a:ext cx="1589284" cy="113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배포요청 건의 승인을 득하는 단계로, 미리 지정한 승인자에게 승인을 득하면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지정된 작업그룹에게 변경 건이 배정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3" name="Google Shape;1341;p49"/>
          <p:cNvCxnSpPr/>
          <p:nvPr/>
        </p:nvCxnSpPr>
        <p:spPr>
          <a:xfrm>
            <a:off x="3736016" y="2758076"/>
            <a:ext cx="0" cy="117612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44" name="Google Shape;1342;p49"/>
          <p:cNvCxnSpPr/>
          <p:nvPr/>
        </p:nvCxnSpPr>
        <p:spPr>
          <a:xfrm>
            <a:off x="5308257" y="2758076"/>
            <a:ext cx="0" cy="117612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45" name="Google Shape;1343;p49"/>
          <p:cNvCxnSpPr/>
          <p:nvPr/>
        </p:nvCxnSpPr>
        <p:spPr>
          <a:xfrm>
            <a:off x="6880498" y="2758076"/>
            <a:ext cx="0" cy="117612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46" name="Google Shape;1344;p49"/>
          <p:cNvCxnSpPr/>
          <p:nvPr/>
        </p:nvCxnSpPr>
        <p:spPr>
          <a:xfrm>
            <a:off x="8564849" y="2758076"/>
            <a:ext cx="0" cy="117612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47" name="Google Shape;1345;p49"/>
          <p:cNvSpPr txBox="1"/>
          <p:nvPr/>
        </p:nvSpPr>
        <p:spPr>
          <a:xfrm>
            <a:off x="0" y="2052302"/>
            <a:ext cx="1189628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APP CHANGE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50"/>
              <a:buFont typeface="Arial"/>
              <a:buNone/>
            </a:pP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PROCESS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938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어플리케이션변경관리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신발사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0025" y="1184566"/>
          <a:ext cx="9518376" cy="5263604"/>
        </p:xfrm>
        <a:graphic>
          <a:graphicData uri="http://schemas.openxmlformats.org/drawingml/2006/table">
            <a:tbl>
              <a:tblPr firstRow="1" bandRow="1"/>
              <a:tblGrid>
                <a:gridCol w="846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0495">
                  <a:extLst>
                    <a:ext uri="{9D8B030D-6E8A-4147-A177-3AD203B41FA5}">
                      <a16:colId xmlns:a16="http://schemas.microsoft.com/office/drawing/2014/main" val="1777641641"/>
                    </a:ext>
                  </a:extLst>
                </a:gridCol>
                <a:gridCol w="18104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10495">
                  <a:extLst>
                    <a:ext uri="{9D8B030D-6E8A-4147-A177-3AD203B41FA5}">
                      <a16:colId xmlns:a16="http://schemas.microsoft.com/office/drawing/2014/main" val="169746032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CHM_100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등록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CHM_200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접수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CHM_300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계획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CHM_400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구현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CHM_500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배포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CHM_600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변경 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요청자</a:t>
                      </a:r>
                      <a:endParaRPr lang="en-US" altLang="ko-KR" sz="11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196099"/>
                  </a:ext>
                </a:extLst>
              </a:tr>
              <a:tr h="14104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변경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담당자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04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변경</a:t>
                      </a:r>
                      <a: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b="0" kern="0" spc="-1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관리자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</a:t>
                      </a:r>
                      <a:endParaRPr lang="en-US" altLang="ko-KR" sz="11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78BA0055-61DA-4432-9036-081B08F953E5}"/>
              </a:ext>
            </a:extLst>
          </p:cNvPr>
          <p:cNvGrpSpPr/>
          <p:nvPr/>
        </p:nvGrpSpPr>
        <p:grpSpPr>
          <a:xfrm>
            <a:off x="1225676" y="5820526"/>
            <a:ext cx="2904435" cy="576000"/>
            <a:chOff x="1581463" y="5760704"/>
            <a:chExt cx="3194879" cy="576000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4ACDFFE2-618F-4DD1-935F-08FC3E995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1463" y="5760704"/>
              <a:ext cx="3194879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FFFFFF">
                  <a:lumMod val="50000"/>
                </a:srgbClr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D796DE2-C7EF-44CC-9213-F85E7E5FD0D1}"/>
                </a:ext>
              </a:extLst>
            </p:cNvPr>
            <p:cNvGrpSpPr/>
            <p:nvPr/>
          </p:nvGrpSpPr>
          <p:grpSpPr>
            <a:xfrm>
              <a:off x="1640632" y="5831004"/>
              <a:ext cx="3085560" cy="432000"/>
              <a:chOff x="1640632" y="5831004"/>
              <a:chExt cx="3085560" cy="432000"/>
            </a:xfrm>
          </p:grpSpPr>
          <p:sp>
            <p:nvSpPr>
              <p:cNvPr id="7" name="AutoShape 18">
                <a:extLst>
                  <a:ext uri="{FF2B5EF4-FFF2-40B4-BE49-F238E27FC236}">
                    <a16:creationId xmlns:a16="http://schemas.microsoft.com/office/drawing/2014/main" id="{8F671828-B33F-4922-957C-42DDC20E2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11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ICM_301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장애 처리</a:t>
                </a:r>
              </a:p>
            </p:txBody>
          </p:sp>
          <p:sp>
            <p:nvSpPr>
              <p:cNvPr id="8" name="AutoShape 18">
                <a:extLst>
                  <a:ext uri="{FF2B5EF4-FFF2-40B4-BE49-F238E27FC236}">
                    <a16:creationId xmlns:a16="http://schemas.microsoft.com/office/drawing/2014/main" id="{1DDAFF1E-4ECC-49BB-8325-3593176A30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63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marL="0" marR="0" lvl="0" indent="0" algn="ctr" defTabSz="7620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SRM_201</a:t>
                </a:r>
              </a:p>
              <a:p>
                <a:pPr marL="0" marR="0" lvl="0" indent="0" algn="ctr" defTabSz="7620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서비스요청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접수</a:t>
                </a:r>
              </a:p>
            </p:txBody>
          </p:sp>
          <p:sp>
            <p:nvSpPr>
              <p:cNvPr id="9" name="AutoShape 18">
                <a:extLst>
                  <a:ext uri="{FF2B5EF4-FFF2-40B4-BE49-F238E27FC236}">
                    <a16:creationId xmlns:a16="http://schemas.microsoft.com/office/drawing/2014/main" id="{0857C182-833D-41F7-B71B-EFE14E2AB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59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PBM_401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문제 처리</a:t>
                </a:r>
              </a:p>
            </p:txBody>
          </p:sp>
        </p:grp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3D24509-CB07-477B-A0B2-11A1F50B90F8}"/>
              </a:ext>
            </a:extLst>
          </p:cNvPr>
          <p:cNvGrpSpPr/>
          <p:nvPr/>
        </p:nvGrpSpPr>
        <p:grpSpPr>
          <a:xfrm>
            <a:off x="6681192" y="5800169"/>
            <a:ext cx="2904435" cy="576000"/>
            <a:chOff x="1581463" y="5760704"/>
            <a:chExt cx="3194879" cy="576000"/>
          </a:xfrm>
        </p:grpSpPr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C5360679-CEB7-42E6-8EDE-AF2FE0991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1463" y="5760704"/>
              <a:ext cx="3194879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FFFFFF">
                  <a:lumMod val="50000"/>
                </a:srgbClr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9BAA4C3-3C27-4332-91D5-5811988777D6}"/>
                </a:ext>
              </a:extLst>
            </p:cNvPr>
            <p:cNvGrpSpPr/>
            <p:nvPr/>
          </p:nvGrpSpPr>
          <p:grpSpPr>
            <a:xfrm>
              <a:off x="1640632" y="5831004"/>
              <a:ext cx="3085560" cy="432000"/>
              <a:chOff x="1640632" y="5831004"/>
              <a:chExt cx="3085560" cy="432000"/>
            </a:xfrm>
          </p:grpSpPr>
          <p:sp>
            <p:nvSpPr>
              <p:cNvPr id="13" name="AutoShape 18">
                <a:extLst>
                  <a:ext uri="{FF2B5EF4-FFF2-40B4-BE49-F238E27FC236}">
                    <a16:creationId xmlns:a16="http://schemas.microsoft.com/office/drawing/2014/main" id="{40B000F8-3D1D-4DE6-8E0E-D4B910496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11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ICM_301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장애 처리</a:t>
                </a:r>
              </a:p>
            </p:txBody>
          </p:sp>
          <p:sp>
            <p:nvSpPr>
              <p:cNvPr id="14" name="AutoShape 18">
                <a:extLst>
                  <a:ext uri="{FF2B5EF4-FFF2-40B4-BE49-F238E27FC236}">
                    <a16:creationId xmlns:a16="http://schemas.microsoft.com/office/drawing/2014/main" id="{E625C291-A6E5-47DE-865D-12DFA91F4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63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SRM_202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>서비스요청</a:t>
                </a: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/>
                </a:r>
                <a:b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</a:b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 panose="020B0503020000020004" pitchFamily="50" charset="-127"/>
                  </a:rPr>
                  <a:t>처리</a:t>
                </a:r>
              </a:p>
            </p:txBody>
          </p:sp>
          <p:sp>
            <p:nvSpPr>
              <p:cNvPr id="15" name="AutoShape 18">
                <a:extLst>
                  <a:ext uri="{FF2B5EF4-FFF2-40B4-BE49-F238E27FC236}">
                    <a16:creationId xmlns:a16="http://schemas.microsoft.com/office/drawing/2014/main" id="{D6151C5E-FA59-4308-B979-F9BB187735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592" y="5831004"/>
                <a:ext cx="990600" cy="432000"/>
              </a:xfrm>
              <a:prstGeom prst="flowChartPredefined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FFFFFF">
                    <a:lumMod val="50000"/>
                  </a:srgbClr>
                </a:solidFill>
                <a:miter lim="800000"/>
                <a:headEnd/>
                <a:tailEnd type="none" w="sm" len="sm"/>
              </a:ln>
              <a:effectLst/>
            </p:spPr>
            <p:txBody>
              <a:bodyPr wrap="none" lIns="18000" tIns="10800" rIns="18000" bIns="10800" anchor="ctr"/>
              <a:lstStyle/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PBM_401</a:t>
                </a:r>
              </a:p>
              <a:p>
                <a:pPr algn="ctr" defTabSz="762000" eaLnBrk="0" fontAlgn="auto" latinLnBrk="0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900" kern="0" spc="-100" dirty="0">
                    <a:solidFill>
                      <a:srgbClr val="000000"/>
                    </a:solidFill>
                    <a:latin typeface="맑은 고딕"/>
                    <a:ea typeface="맑은 고딕"/>
                  </a:rPr>
                  <a:t>문제 처리</a:t>
                </a:r>
              </a:p>
            </p:txBody>
          </p:sp>
        </p:grpSp>
      </p:grpSp>
      <p:sp>
        <p:nvSpPr>
          <p:cNvPr id="16" name="AutoShape 18">
            <a:extLst>
              <a:ext uri="{FF2B5EF4-FFF2-40B4-BE49-F238E27FC236}">
                <a16:creationId xmlns:a16="http://schemas.microsoft.com/office/drawing/2014/main" id="{40B000F8-3D1D-4DE6-8E0E-D4B910496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962" y="5882178"/>
            <a:ext cx="900545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작업관리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작업처리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E625C291-A6E5-47DE-865D-12DFA91F4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880" y="5882178"/>
            <a:ext cx="900545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작업관리</a:t>
            </a:r>
            <a:endParaRPr kumimoji="0" lang="en-US" altLang="ko-KR" sz="900" kern="0" spc="-1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작업처리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18" name="Google Shape;1437;p52"/>
          <p:cNvCxnSpPr>
            <a:stCxn id="80" idx="3"/>
            <a:endCxn id="99" idx="3"/>
          </p:cNvCxnSpPr>
          <p:nvPr/>
        </p:nvCxnSpPr>
        <p:spPr>
          <a:xfrm>
            <a:off x="8278716" y="3832274"/>
            <a:ext cx="219030" cy="1360118"/>
          </a:xfrm>
          <a:prstGeom prst="bentConnector3">
            <a:avLst>
              <a:gd name="adj1" fmla="val 204369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" name="Google Shape;1440;p52"/>
          <p:cNvSpPr txBox="1"/>
          <p:nvPr/>
        </p:nvSpPr>
        <p:spPr>
          <a:xfrm>
            <a:off x="4813086" y="2912758"/>
            <a:ext cx="13087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E6E6"/>
              </a:buClr>
              <a:buSzPts val="3200"/>
              <a:buFont typeface="Arial"/>
              <a:buNone/>
            </a:pPr>
            <a:r>
              <a:rPr lang="ko-KR" sz="3200" b="1" i="1" u="none" strike="noStrike" cap="none" dirty="0">
                <a:solidFill>
                  <a:srgbClr val="E7E6E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TASK</a:t>
            </a:r>
            <a:endParaRPr sz="3200" b="1" i="1" u="none" strike="noStrike" cap="none" dirty="0">
              <a:solidFill>
                <a:srgbClr val="E7E6E6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21" name="Google Shape;1471;p52"/>
          <p:cNvCxnSpPr/>
          <p:nvPr/>
        </p:nvCxnSpPr>
        <p:spPr>
          <a:xfrm>
            <a:off x="1145368" y="2218462"/>
            <a:ext cx="844025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22" name="Google Shape;1472;p52"/>
          <p:cNvGrpSpPr/>
          <p:nvPr/>
        </p:nvGrpSpPr>
        <p:grpSpPr>
          <a:xfrm>
            <a:off x="1223869" y="1772471"/>
            <a:ext cx="670849" cy="382318"/>
            <a:chOff x="1381103" y="2149128"/>
            <a:chExt cx="777848" cy="382318"/>
          </a:xfrm>
        </p:grpSpPr>
        <p:sp>
          <p:nvSpPr>
            <p:cNvPr id="23" name="Google Shape;1473;p52"/>
            <p:cNvSpPr/>
            <p:nvPr/>
          </p:nvSpPr>
          <p:spPr>
            <a:xfrm>
              <a:off x="1381103" y="2149128"/>
              <a:ext cx="777848" cy="382318"/>
            </a:xfrm>
            <a:prstGeom prst="roundRect">
              <a:avLst>
                <a:gd name="adj" fmla="val 30357"/>
              </a:avLst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4" name="Google Shape;1474;p52"/>
            <p:cNvSpPr txBox="1"/>
            <p:nvPr/>
          </p:nvSpPr>
          <p:spPr>
            <a:xfrm>
              <a:off x="1381103" y="2222855"/>
              <a:ext cx="777848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시작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25" name="Google Shape;1475;p52"/>
          <p:cNvCxnSpPr>
            <a:stCxn id="23" idx="2"/>
            <a:endCxn id="27" idx="0"/>
          </p:cNvCxnSpPr>
          <p:nvPr/>
        </p:nvCxnSpPr>
        <p:spPr>
          <a:xfrm>
            <a:off x="1559294" y="2154789"/>
            <a:ext cx="0" cy="170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26" name="Google Shape;1477;p52"/>
          <p:cNvGrpSpPr/>
          <p:nvPr/>
        </p:nvGrpSpPr>
        <p:grpSpPr>
          <a:xfrm>
            <a:off x="1153430" y="2324792"/>
            <a:ext cx="811727" cy="461319"/>
            <a:chOff x="1299429" y="2754629"/>
            <a:chExt cx="941196" cy="461319"/>
          </a:xfrm>
        </p:grpSpPr>
        <p:sp>
          <p:nvSpPr>
            <p:cNvPr id="27" name="Google Shape;1476;p52"/>
            <p:cNvSpPr/>
            <p:nvPr/>
          </p:nvSpPr>
          <p:spPr>
            <a:xfrm>
              <a:off x="1381103" y="2754629"/>
              <a:ext cx="777848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28" name="Google Shape;1478;p52"/>
            <p:cNvSpPr txBox="1"/>
            <p:nvPr/>
          </p:nvSpPr>
          <p:spPr>
            <a:xfrm>
              <a:off x="1299429" y="2810491"/>
              <a:ext cx="941196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>
                  <a:solidFill>
                    <a:srgbClr val="000000"/>
                  </a:solidFill>
                  <a:latin typeface="맑은 고딕"/>
                  <a:ea typeface="맑은 고딕"/>
                </a:rPr>
                <a:t>CHM_101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 </a:t>
              </a:r>
              <a:r>
                <a:rPr lang="ko-KR" sz="900" b="0" i="0" u="none" strike="noStrike" cap="none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등록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pic>
        <p:nvPicPr>
          <p:cNvPr id="29" name="Google Shape;1479;p52" descr="왼쪽으로 도는 줄 화살표 단색으로 채워진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853595">
            <a:off x="1800350" y="2622652"/>
            <a:ext cx="282656" cy="24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480;p52"/>
          <p:cNvSpPr txBox="1"/>
          <p:nvPr/>
        </p:nvSpPr>
        <p:spPr>
          <a:xfrm>
            <a:off x="1804814" y="2744539"/>
            <a:ext cx="67084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임시저장</a:t>
            </a:r>
            <a:endParaRPr sz="600" b="0" i="1" u="none" strike="noStrike" cap="none" dirty="0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31" name="Google Shape;1481;p52"/>
          <p:cNvGrpSpPr/>
          <p:nvPr/>
        </p:nvGrpSpPr>
        <p:grpSpPr>
          <a:xfrm>
            <a:off x="1920308" y="2980500"/>
            <a:ext cx="993247" cy="461319"/>
            <a:chOff x="3845983" y="4197024"/>
            <a:chExt cx="1151668" cy="461319"/>
          </a:xfrm>
        </p:grpSpPr>
        <p:sp>
          <p:nvSpPr>
            <p:cNvPr id="32" name="Google Shape;1482;p52"/>
            <p:cNvSpPr/>
            <p:nvPr/>
          </p:nvSpPr>
          <p:spPr>
            <a:xfrm>
              <a:off x="3953302" y="4197024"/>
              <a:ext cx="916291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33" name="Google Shape;1483;p52"/>
            <p:cNvSpPr txBox="1"/>
            <p:nvPr/>
          </p:nvSpPr>
          <p:spPr>
            <a:xfrm>
              <a:off x="3845983" y="4246922"/>
              <a:ext cx="1151668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>
                  <a:solidFill>
                    <a:srgbClr val="000000"/>
                  </a:solidFill>
                  <a:latin typeface="맑은 고딕"/>
                  <a:ea typeface="맑은 고딕"/>
                </a:rPr>
                <a:t>CHM_201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접수 </a:t>
              </a:r>
              <a:r>
                <a:rPr lang="ko-KR" sz="900" b="0" i="0" u="none" strike="noStrike" cap="none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및 검토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34" name="Google Shape;1484;p52"/>
          <p:cNvCxnSpPr>
            <a:stCxn id="27" idx="2"/>
            <a:endCxn id="33" idx="1"/>
          </p:cNvCxnSpPr>
          <p:nvPr/>
        </p:nvCxnSpPr>
        <p:spPr>
          <a:xfrm rot="16200000" flipH="1">
            <a:off x="1525335" y="2820070"/>
            <a:ext cx="428933" cy="361014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35" name="Google Shape;1485;p52"/>
          <p:cNvGrpSpPr/>
          <p:nvPr/>
        </p:nvGrpSpPr>
        <p:grpSpPr>
          <a:xfrm>
            <a:off x="3878126" y="4244989"/>
            <a:ext cx="799420" cy="544704"/>
            <a:chOff x="7195705" y="3651754"/>
            <a:chExt cx="926925" cy="544704"/>
          </a:xfrm>
        </p:grpSpPr>
        <p:sp>
          <p:nvSpPr>
            <p:cNvPr id="36" name="Google Shape;1486;p52"/>
            <p:cNvSpPr/>
            <p:nvPr/>
          </p:nvSpPr>
          <p:spPr>
            <a:xfrm>
              <a:off x="7195705" y="3651754"/>
              <a:ext cx="916291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37" name="Google Shape;1487;p52"/>
            <p:cNvSpPr txBox="1"/>
            <p:nvPr/>
          </p:nvSpPr>
          <p:spPr>
            <a:xfrm>
              <a:off x="7206339" y="3688667"/>
              <a:ext cx="916291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CHM_302</a:t>
              </a:r>
              <a:endPara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변경계획</a:t>
              </a:r>
              <a:endParaRPr sz="900" b="0" i="0" u="none" strike="noStrike" cap="none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승인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38" name="Google Shape;1488;p52"/>
          <p:cNvGrpSpPr/>
          <p:nvPr/>
        </p:nvGrpSpPr>
        <p:grpSpPr>
          <a:xfrm>
            <a:off x="6391180" y="2980500"/>
            <a:ext cx="915945" cy="430144"/>
            <a:chOff x="8280656" y="2803881"/>
            <a:chExt cx="1062036" cy="430144"/>
          </a:xfrm>
        </p:grpSpPr>
        <p:sp>
          <p:nvSpPr>
            <p:cNvPr id="39" name="Google Shape;1489;p52"/>
            <p:cNvSpPr/>
            <p:nvPr/>
          </p:nvSpPr>
          <p:spPr>
            <a:xfrm>
              <a:off x="8372817" y="2803881"/>
              <a:ext cx="877715" cy="430144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40" name="Google Shape;1490;p52"/>
            <p:cNvSpPr txBox="1"/>
            <p:nvPr/>
          </p:nvSpPr>
          <p:spPr>
            <a:xfrm>
              <a:off x="8280656" y="2847759"/>
              <a:ext cx="1062036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CHM_402</a:t>
              </a:r>
              <a:endParaRPr lang="en-US" altLang="ko-KR" sz="900" b="0" i="0" u="none" strike="noStrike" cap="none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통합테스트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41" name="Google Shape;1491;p52"/>
          <p:cNvCxnSpPr>
            <a:stCxn id="55" idx="3"/>
            <a:endCxn id="73" idx="1"/>
          </p:cNvCxnSpPr>
          <p:nvPr/>
        </p:nvCxnSpPr>
        <p:spPr>
          <a:xfrm>
            <a:off x="3878126" y="3794412"/>
            <a:ext cx="199925" cy="269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49" name="Google Shape;1514;p52"/>
          <p:cNvGrpSpPr/>
          <p:nvPr/>
        </p:nvGrpSpPr>
        <p:grpSpPr>
          <a:xfrm>
            <a:off x="2483664" y="3253299"/>
            <a:ext cx="670849" cy="461140"/>
            <a:chOff x="5047373" y="4452006"/>
            <a:chExt cx="777848" cy="461140"/>
          </a:xfrm>
        </p:grpSpPr>
        <p:pic>
          <p:nvPicPr>
            <p:cNvPr id="50" name="Google Shape;1515;p52" descr="왼쪽으로 도는 줄 화살표 단색으로 채워진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853595">
              <a:off x="5341997" y="4469371"/>
              <a:ext cx="282656" cy="282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" name="Google Shape;1516;p52"/>
            <p:cNvSpPr txBox="1"/>
            <p:nvPr/>
          </p:nvSpPr>
          <p:spPr>
            <a:xfrm>
              <a:off x="5047373" y="4728480"/>
              <a:ext cx="777848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600"/>
                <a:buFont typeface="Arial"/>
                <a:buNone/>
              </a:pPr>
              <a:r>
                <a:rPr lang="ko-KR" sz="600" b="0" i="1" u="none" strike="noStrike" cap="none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담당자이관</a:t>
              </a:r>
              <a:endParaRPr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53" name="Google Shape;1519;p52"/>
          <p:cNvGrpSpPr/>
          <p:nvPr/>
        </p:nvGrpSpPr>
        <p:grpSpPr>
          <a:xfrm>
            <a:off x="3084694" y="3567609"/>
            <a:ext cx="793432" cy="461319"/>
            <a:chOff x="7189492" y="3665757"/>
            <a:chExt cx="919982" cy="461319"/>
          </a:xfrm>
        </p:grpSpPr>
        <p:sp>
          <p:nvSpPr>
            <p:cNvPr id="54" name="Google Shape;1520;p52"/>
            <p:cNvSpPr/>
            <p:nvPr/>
          </p:nvSpPr>
          <p:spPr>
            <a:xfrm>
              <a:off x="7189492" y="3665757"/>
              <a:ext cx="916291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55" name="Google Shape;1492;p52"/>
            <p:cNvSpPr txBox="1"/>
            <p:nvPr/>
          </p:nvSpPr>
          <p:spPr>
            <a:xfrm>
              <a:off x="7193183" y="3707914"/>
              <a:ext cx="916291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CHM_301</a:t>
              </a:r>
              <a:endPara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변경계획</a:t>
              </a:r>
              <a:endParaRPr sz="900" b="0" i="0" u="none" strike="noStrike" cap="none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57" name="Google Shape;1529;p52"/>
          <p:cNvGrpSpPr/>
          <p:nvPr/>
        </p:nvGrpSpPr>
        <p:grpSpPr>
          <a:xfrm>
            <a:off x="7688380" y="4258992"/>
            <a:ext cx="790249" cy="461319"/>
            <a:chOff x="7189492" y="3665757"/>
            <a:chExt cx="916292" cy="461319"/>
          </a:xfrm>
        </p:grpSpPr>
        <p:sp>
          <p:nvSpPr>
            <p:cNvPr id="58" name="Google Shape;1530;p52"/>
            <p:cNvSpPr/>
            <p:nvPr/>
          </p:nvSpPr>
          <p:spPr>
            <a:xfrm>
              <a:off x="7189492" y="3665757"/>
              <a:ext cx="916291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59" name="Google Shape;1531;p52"/>
            <p:cNvSpPr txBox="1"/>
            <p:nvPr/>
          </p:nvSpPr>
          <p:spPr>
            <a:xfrm>
              <a:off x="7206340" y="3713909"/>
              <a:ext cx="899444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CHM_502</a:t>
              </a:r>
              <a:endPara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배포승인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60" name="Google Shape;1532;p52"/>
          <p:cNvCxnSpPr>
            <a:stCxn id="58" idx="2"/>
            <a:endCxn id="98" idx="0"/>
          </p:cNvCxnSpPr>
          <p:nvPr/>
        </p:nvCxnSpPr>
        <p:spPr>
          <a:xfrm>
            <a:off x="8083505" y="4720311"/>
            <a:ext cx="4657" cy="195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1" name="Google Shape;1533;p52"/>
          <p:cNvCxnSpPr>
            <a:stCxn id="109" idx="2"/>
            <a:endCxn id="80" idx="0"/>
          </p:cNvCxnSpPr>
          <p:nvPr/>
        </p:nvCxnSpPr>
        <p:spPr>
          <a:xfrm>
            <a:off x="8073718" y="3410644"/>
            <a:ext cx="9832" cy="195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" name="Google Shape;1535;p52"/>
          <p:cNvSpPr txBox="1"/>
          <p:nvPr/>
        </p:nvSpPr>
        <p:spPr>
          <a:xfrm>
            <a:off x="3467208" y="4289702"/>
            <a:ext cx="36135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반려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3" name="Google Shape;1536;p52"/>
          <p:cNvSpPr txBox="1"/>
          <p:nvPr/>
        </p:nvSpPr>
        <p:spPr>
          <a:xfrm>
            <a:off x="7329264" y="4289702"/>
            <a:ext cx="36135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반려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64" name="Google Shape;1537;p52"/>
          <p:cNvCxnSpPr>
            <a:stCxn id="80" idx="2"/>
            <a:endCxn id="58" idx="0"/>
          </p:cNvCxnSpPr>
          <p:nvPr/>
        </p:nvCxnSpPr>
        <p:spPr>
          <a:xfrm>
            <a:off x="8083505" y="4058621"/>
            <a:ext cx="0" cy="200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65" name="Google Shape;1543;p52"/>
          <p:cNvGrpSpPr/>
          <p:nvPr/>
        </p:nvGrpSpPr>
        <p:grpSpPr>
          <a:xfrm>
            <a:off x="2203279" y="3576518"/>
            <a:ext cx="413522" cy="452694"/>
            <a:chOff x="1834247" y="4238704"/>
            <a:chExt cx="475998" cy="449409"/>
          </a:xfrm>
        </p:grpSpPr>
        <p:sp>
          <p:nvSpPr>
            <p:cNvPr id="66" name="Google Shape;1518;p52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67" name="Google Shape;1544;p52"/>
            <p:cNvSpPr txBox="1"/>
            <p:nvPr/>
          </p:nvSpPr>
          <p:spPr>
            <a:xfrm>
              <a:off x="1834247" y="4285800"/>
              <a:ext cx="47599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68" name="Google Shape;1545;p52"/>
          <p:cNvCxnSpPr>
            <a:stCxn id="32" idx="2"/>
            <a:endCxn id="66" idx="0"/>
          </p:cNvCxnSpPr>
          <p:nvPr/>
        </p:nvCxnSpPr>
        <p:spPr>
          <a:xfrm flipH="1">
            <a:off x="2405404" y="3441819"/>
            <a:ext cx="2587" cy="134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0" name="Google Shape;1547;p52"/>
          <p:cNvSpPr txBox="1"/>
          <p:nvPr/>
        </p:nvSpPr>
        <p:spPr>
          <a:xfrm>
            <a:off x="8033779" y="4045728"/>
            <a:ext cx="42123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71" name="Google Shape;1548;p52"/>
          <p:cNvCxnSpPr>
            <a:stCxn id="66" idx="3"/>
            <a:endCxn id="54" idx="1"/>
          </p:cNvCxnSpPr>
          <p:nvPr/>
        </p:nvCxnSpPr>
        <p:spPr>
          <a:xfrm rot="10800000" flipH="1">
            <a:off x="2600499" y="3798365"/>
            <a:ext cx="484089" cy="4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72" name="Google Shape;1549;p52"/>
          <p:cNvGrpSpPr/>
          <p:nvPr/>
        </p:nvGrpSpPr>
        <p:grpSpPr>
          <a:xfrm>
            <a:off x="4071253" y="3570761"/>
            <a:ext cx="413522" cy="452694"/>
            <a:chOff x="1834247" y="4238704"/>
            <a:chExt cx="475998" cy="449409"/>
          </a:xfrm>
        </p:grpSpPr>
        <p:sp>
          <p:nvSpPr>
            <p:cNvPr id="73" name="Google Shape;1493;p52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74" name="Google Shape;1550;p52"/>
            <p:cNvSpPr txBox="1"/>
            <p:nvPr/>
          </p:nvSpPr>
          <p:spPr>
            <a:xfrm>
              <a:off x="1834247" y="4285800"/>
              <a:ext cx="47599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75" name="Google Shape;1551;p52"/>
          <p:cNvCxnSpPr>
            <a:stCxn id="73" idx="3"/>
            <a:endCxn id="87" idx="1"/>
          </p:cNvCxnSpPr>
          <p:nvPr/>
        </p:nvCxnSpPr>
        <p:spPr>
          <a:xfrm flipV="1">
            <a:off x="4468474" y="3794411"/>
            <a:ext cx="526551" cy="269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" name="Google Shape;1553;p52"/>
          <p:cNvCxnSpPr>
            <a:stCxn id="73" idx="2"/>
            <a:endCxn id="36" idx="0"/>
          </p:cNvCxnSpPr>
          <p:nvPr/>
        </p:nvCxnSpPr>
        <p:spPr>
          <a:xfrm>
            <a:off x="4273262" y="4023455"/>
            <a:ext cx="0" cy="22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7" name="Google Shape;1554;p52"/>
          <p:cNvSpPr txBox="1"/>
          <p:nvPr/>
        </p:nvSpPr>
        <p:spPr>
          <a:xfrm>
            <a:off x="4206217" y="3998800"/>
            <a:ext cx="391119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8" name="Google Shape;1555;p52"/>
          <p:cNvSpPr txBox="1"/>
          <p:nvPr/>
        </p:nvSpPr>
        <p:spPr>
          <a:xfrm>
            <a:off x="4371823" y="3770590"/>
            <a:ext cx="60630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79" name="Google Shape;1559;p52"/>
          <p:cNvGrpSpPr/>
          <p:nvPr/>
        </p:nvGrpSpPr>
        <p:grpSpPr>
          <a:xfrm>
            <a:off x="7881495" y="3605927"/>
            <a:ext cx="413522" cy="452694"/>
            <a:chOff x="1834247" y="4238704"/>
            <a:chExt cx="475998" cy="449409"/>
          </a:xfrm>
        </p:grpSpPr>
        <p:sp>
          <p:nvSpPr>
            <p:cNvPr id="80" name="Google Shape;1438;p52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81" name="Google Shape;1560;p52"/>
            <p:cNvSpPr txBox="1"/>
            <p:nvPr/>
          </p:nvSpPr>
          <p:spPr>
            <a:xfrm>
              <a:off x="1834247" y="4285800"/>
              <a:ext cx="47599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82" name="Google Shape;1561;p52"/>
          <p:cNvSpPr txBox="1"/>
          <p:nvPr/>
        </p:nvSpPr>
        <p:spPr>
          <a:xfrm>
            <a:off x="2499694" y="3777466"/>
            <a:ext cx="604458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일반/긴급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83" name="Google Shape;1562;p52"/>
          <p:cNvSpPr txBox="1"/>
          <p:nvPr/>
        </p:nvSpPr>
        <p:spPr>
          <a:xfrm>
            <a:off x="8179518" y="3650391"/>
            <a:ext cx="400591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84" name="Google Shape;1570;p52"/>
          <p:cNvGrpSpPr/>
          <p:nvPr/>
        </p:nvGrpSpPr>
        <p:grpSpPr>
          <a:xfrm>
            <a:off x="4995025" y="3567609"/>
            <a:ext cx="756979" cy="430144"/>
            <a:chOff x="8372817" y="2803881"/>
            <a:chExt cx="877715" cy="430144"/>
          </a:xfrm>
        </p:grpSpPr>
        <p:sp>
          <p:nvSpPr>
            <p:cNvPr id="86" name="Google Shape;1571;p52"/>
            <p:cNvSpPr/>
            <p:nvPr/>
          </p:nvSpPr>
          <p:spPr>
            <a:xfrm>
              <a:off x="8372817" y="2803881"/>
              <a:ext cx="877715" cy="430144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87" name="Google Shape;1552;p52"/>
            <p:cNvSpPr txBox="1"/>
            <p:nvPr/>
          </p:nvSpPr>
          <p:spPr>
            <a:xfrm>
              <a:off x="8372817" y="2846037"/>
              <a:ext cx="877715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CHM_401</a:t>
              </a:r>
              <a:endPara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변경구현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88" name="Google Shape;1572;p52"/>
          <p:cNvGrpSpPr/>
          <p:nvPr/>
        </p:nvGrpSpPr>
        <p:grpSpPr>
          <a:xfrm>
            <a:off x="5941948" y="3556064"/>
            <a:ext cx="413522" cy="452694"/>
            <a:chOff x="1827717" y="4238704"/>
            <a:chExt cx="475998" cy="449409"/>
          </a:xfrm>
        </p:grpSpPr>
        <p:sp>
          <p:nvSpPr>
            <p:cNvPr id="89" name="Google Shape;1527;p52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90" name="Google Shape;1573;p52"/>
            <p:cNvSpPr txBox="1"/>
            <p:nvPr/>
          </p:nvSpPr>
          <p:spPr>
            <a:xfrm>
              <a:off x="1827717" y="4285800"/>
              <a:ext cx="475998" cy="3666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변경</a:t>
              </a:r>
              <a:endParaRPr sz="9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유형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sp>
        <p:nvSpPr>
          <p:cNvPr id="92" name="Google Shape;1575;p52"/>
          <p:cNvSpPr txBox="1"/>
          <p:nvPr/>
        </p:nvSpPr>
        <p:spPr>
          <a:xfrm>
            <a:off x="6205529" y="3789641"/>
            <a:ext cx="60630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일반/긴급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93" name="Google Shape;1576;p52"/>
          <p:cNvSpPr txBox="1"/>
          <p:nvPr/>
        </p:nvSpPr>
        <p:spPr>
          <a:xfrm>
            <a:off x="5471578" y="3355977"/>
            <a:ext cx="596028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700" b="0" i="1" u="none" strike="noStrike" cap="none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Malgun Gothic"/>
              </a:rPr>
              <a:t>개발요청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grpSp>
        <p:nvGrpSpPr>
          <p:cNvPr id="94" name="Google Shape;1577;p52"/>
          <p:cNvGrpSpPr/>
          <p:nvPr/>
        </p:nvGrpSpPr>
        <p:grpSpPr>
          <a:xfrm>
            <a:off x="6627665" y="3538505"/>
            <a:ext cx="450254" cy="554846"/>
            <a:chOff x="1842072" y="4238704"/>
            <a:chExt cx="449409" cy="500746"/>
          </a:xfrm>
        </p:grpSpPr>
        <p:sp>
          <p:nvSpPr>
            <p:cNvPr id="95" name="Google Shape;1578;p52"/>
            <p:cNvSpPr/>
            <p:nvPr/>
          </p:nvSpPr>
          <p:spPr>
            <a:xfrm>
              <a:off x="1842072" y="4238704"/>
              <a:ext cx="449409" cy="449409"/>
            </a:xfrm>
            <a:prstGeom prst="diamond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Malgun Gothic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96" name="Google Shape;1579;p52"/>
            <p:cNvSpPr txBox="1"/>
            <p:nvPr/>
          </p:nvSpPr>
          <p:spPr>
            <a:xfrm>
              <a:off x="1855920" y="4281171"/>
              <a:ext cx="432726" cy="4582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ko-KR" sz="9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테스트여부</a:t>
              </a:r>
              <a:endParaRPr sz="18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97" name="Google Shape;1580;p52"/>
          <p:cNvGrpSpPr/>
          <p:nvPr/>
        </p:nvGrpSpPr>
        <p:grpSpPr>
          <a:xfrm>
            <a:off x="7692968" y="4915586"/>
            <a:ext cx="804778" cy="530701"/>
            <a:chOff x="7189492" y="3665757"/>
            <a:chExt cx="933138" cy="530701"/>
          </a:xfrm>
        </p:grpSpPr>
        <p:sp>
          <p:nvSpPr>
            <p:cNvPr id="98" name="Google Shape;1528;p52"/>
            <p:cNvSpPr/>
            <p:nvPr/>
          </p:nvSpPr>
          <p:spPr>
            <a:xfrm>
              <a:off x="7189492" y="3665757"/>
              <a:ext cx="916291" cy="461319"/>
            </a:xfrm>
            <a:prstGeom prst="rect">
              <a:avLst/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99" name="Google Shape;1439;p52"/>
            <p:cNvSpPr txBox="1"/>
            <p:nvPr/>
          </p:nvSpPr>
          <p:spPr>
            <a:xfrm>
              <a:off x="7206339" y="3688667"/>
              <a:ext cx="916291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CHM_503</a:t>
              </a:r>
              <a:endPara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배포결과</a:t>
              </a:r>
              <a:endParaRPr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확인</a:t>
              </a:r>
              <a:endParaRPr sz="900" b="0" i="0" u="none" strike="noStrike" cap="none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100" name="Google Shape;1581;p52"/>
          <p:cNvCxnSpPr>
            <a:stCxn id="89" idx="3"/>
            <a:endCxn id="95" idx="1"/>
          </p:cNvCxnSpPr>
          <p:nvPr/>
        </p:nvCxnSpPr>
        <p:spPr>
          <a:xfrm>
            <a:off x="6344841" y="3782411"/>
            <a:ext cx="282795" cy="5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1" name="Google Shape;1582;p52"/>
          <p:cNvCxnSpPr>
            <a:stCxn id="95" idx="0"/>
            <a:endCxn id="39" idx="2"/>
          </p:cNvCxnSpPr>
          <p:nvPr/>
        </p:nvCxnSpPr>
        <p:spPr>
          <a:xfrm rot="10800000">
            <a:off x="6849169" y="3410709"/>
            <a:ext cx="3622" cy="12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2" name="Google Shape;1583;p52"/>
          <p:cNvSpPr txBox="1"/>
          <p:nvPr/>
        </p:nvSpPr>
        <p:spPr>
          <a:xfrm>
            <a:off x="6862678" y="3421340"/>
            <a:ext cx="60630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예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03" name="Google Shape;1584;p52"/>
          <p:cNvSpPr txBox="1"/>
          <p:nvPr/>
        </p:nvSpPr>
        <p:spPr>
          <a:xfrm>
            <a:off x="7007025" y="3615623"/>
            <a:ext cx="606307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1" u="none" strike="noStrike" cap="none" dirty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아니오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04" name="Google Shape;1586;p52"/>
          <p:cNvSpPr/>
          <p:nvPr/>
        </p:nvSpPr>
        <p:spPr>
          <a:xfrm>
            <a:off x="6473716" y="2324792"/>
            <a:ext cx="756979" cy="430144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lgun Gothic"/>
              <a:buNone/>
            </a:pPr>
            <a:endParaRPr sz="1600" b="0" i="0" u="none" strike="noStrike" cap="none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05" name="Google Shape;1587;p52"/>
          <p:cNvSpPr txBox="1"/>
          <p:nvPr/>
        </p:nvSpPr>
        <p:spPr>
          <a:xfrm>
            <a:off x="6475384" y="2365972"/>
            <a:ext cx="75697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50"/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CHM_403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50"/>
            </a:pPr>
            <a:r>
              <a:rPr lang="ko-KR" sz="900" b="0" i="0" u="none" strike="noStrike" cap="none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현업테스트</a:t>
            </a:r>
            <a:endParaRPr sz="14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06" name="Google Shape;1588;p52"/>
          <p:cNvCxnSpPr>
            <a:stCxn id="39" idx="0"/>
            <a:endCxn id="104" idx="2"/>
          </p:cNvCxnSpPr>
          <p:nvPr/>
        </p:nvCxnSpPr>
        <p:spPr>
          <a:xfrm rot="10800000" flipH="1">
            <a:off x="6849156" y="2754900"/>
            <a:ext cx="3105" cy="225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7" name="Google Shape;1589;p52"/>
          <p:cNvCxnSpPr>
            <a:stCxn id="95" idx="3"/>
            <a:endCxn id="153" idx="3"/>
          </p:cNvCxnSpPr>
          <p:nvPr/>
        </p:nvCxnSpPr>
        <p:spPr>
          <a:xfrm flipV="1">
            <a:off x="7077919" y="2661834"/>
            <a:ext cx="149724" cy="1125657"/>
          </a:xfrm>
          <a:prstGeom prst="bentConnector3">
            <a:avLst>
              <a:gd name="adj1" fmla="val 252681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108" name="Google Shape;1590;p52"/>
          <p:cNvGrpSpPr/>
          <p:nvPr/>
        </p:nvGrpSpPr>
        <p:grpSpPr>
          <a:xfrm>
            <a:off x="7695228" y="2980500"/>
            <a:ext cx="756979" cy="430144"/>
            <a:chOff x="8372817" y="2803881"/>
            <a:chExt cx="877715" cy="430144"/>
          </a:xfrm>
        </p:grpSpPr>
        <p:sp>
          <p:nvSpPr>
            <p:cNvPr id="109" name="Google Shape;1534;p52"/>
            <p:cNvSpPr/>
            <p:nvPr/>
          </p:nvSpPr>
          <p:spPr>
            <a:xfrm>
              <a:off x="8372817" y="2803881"/>
              <a:ext cx="877715" cy="430144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110" name="Google Shape;1591;p52"/>
            <p:cNvSpPr txBox="1"/>
            <p:nvPr/>
          </p:nvSpPr>
          <p:spPr>
            <a:xfrm>
              <a:off x="8372817" y="2842331"/>
              <a:ext cx="877715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</a:pPr>
              <a:r>
                <a:rPr kumimoji="0" lang="en-US" altLang="ko-KR" sz="900" kern="0" spc="-100" dirty="0" smtClean="0">
                  <a:solidFill>
                    <a:srgbClr val="000000"/>
                  </a:solidFill>
                  <a:latin typeface="맑은 고딕"/>
                  <a:ea typeface="맑은 고딕"/>
                </a:rPr>
                <a:t>CHM_501</a:t>
              </a:r>
              <a:endParaRPr lang="en-US" altLang="ko-KR" sz="900" b="0" i="0" u="none" strike="noStrike" cap="none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배포요청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111" name="Google Shape;1592;p52"/>
          <p:cNvCxnSpPr>
            <a:stCxn id="104" idx="3"/>
            <a:endCxn id="110" idx="0"/>
          </p:cNvCxnSpPr>
          <p:nvPr/>
        </p:nvCxnSpPr>
        <p:spPr>
          <a:xfrm>
            <a:off x="7230695" y="2539864"/>
            <a:ext cx="843023" cy="479086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2" name="Google Shape;1593;p52"/>
          <p:cNvCxnSpPr>
            <a:stCxn id="98" idx="2"/>
            <a:endCxn id="114" idx="2"/>
          </p:cNvCxnSpPr>
          <p:nvPr/>
        </p:nvCxnSpPr>
        <p:spPr>
          <a:xfrm rot="16200000">
            <a:off x="6995286" y="3235712"/>
            <a:ext cx="3234000" cy="1048385"/>
          </a:xfrm>
          <a:prstGeom prst="bentConnector3">
            <a:avLst>
              <a:gd name="adj1" fmla="val -7069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113" name="Google Shape;1597;p52"/>
          <p:cNvGrpSpPr/>
          <p:nvPr/>
        </p:nvGrpSpPr>
        <p:grpSpPr>
          <a:xfrm>
            <a:off x="8800987" y="1760630"/>
            <a:ext cx="670849" cy="382318"/>
            <a:chOff x="1381103" y="2149128"/>
            <a:chExt cx="777848" cy="382318"/>
          </a:xfrm>
        </p:grpSpPr>
        <p:sp>
          <p:nvSpPr>
            <p:cNvPr id="114" name="Google Shape;1594;p52"/>
            <p:cNvSpPr/>
            <p:nvPr/>
          </p:nvSpPr>
          <p:spPr>
            <a:xfrm>
              <a:off x="1381103" y="2149128"/>
              <a:ext cx="777848" cy="382318"/>
            </a:xfrm>
            <a:prstGeom prst="roundRect">
              <a:avLst>
                <a:gd name="adj" fmla="val 30357"/>
              </a:avLst>
            </a:prstGeom>
            <a:noFill/>
            <a:ln w="127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Malgun Gothic"/>
                <a:buNone/>
              </a:pPr>
              <a:endParaRPr sz="1600" b="0" i="0" u="none" strike="noStrike" cap="non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  <p:sp>
          <p:nvSpPr>
            <p:cNvPr id="115" name="Google Shape;1598;p52"/>
            <p:cNvSpPr txBox="1"/>
            <p:nvPr/>
          </p:nvSpPr>
          <p:spPr>
            <a:xfrm>
              <a:off x="1381103" y="2222855"/>
              <a:ext cx="777848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50"/>
                <a:buFont typeface="Arial"/>
                <a:buNone/>
              </a:pPr>
              <a:r>
                <a:rPr lang="ko-KR" sz="900" b="0" i="0" u="none" strike="noStrike" cap="none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종료</a:t>
              </a:r>
              <a:endParaRPr sz="1400" dirty="0"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116" name="Google Shape;1599;p52"/>
          <p:cNvGrpSpPr/>
          <p:nvPr/>
        </p:nvGrpSpPr>
        <p:grpSpPr>
          <a:xfrm>
            <a:off x="5471084" y="3822476"/>
            <a:ext cx="670849" cy="434509"/>
            <a:chOff x="3561566" y="3055345"/>
            <a:chExt cx="777848" cy="434509"/>
          </a:xfrm>
        </p:grpSpPr>
        <p:pic>
          <p:nvPicPr>
            <p:cNvPr id="117" name="Google Shape;1600;p52" descr="왼쪽으로 도는 줄 화살표 단색으로 채워진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853595">
              <a:off x="3797547" y="3072710"/>
              <a:ext cx="282656" cy="282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601;p52"/>
            <p:cNvSpPr txBox="1"/>
            <p:nvPr/>
          </p:nvSpPr>
          <p:spPr>
            <a:xfrm>
              <a:off x="3561566" y="3305188"/>
              <a:ext cx="777848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600"/>
                <a:buFont typeface="Arial"/>
                <a:buNone/>
              </a:pPr>
              <a:r>
                <a:rPr lang="ko-KR" sz="600" b="0" i="1" u="none" strike="noStrike" cap="none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임시저장</a:t>
              </a:r>
              <a:endParaRPr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grpSp>
        <p:nvGrpSpPr>
          <p:cNvPr id="119" name="Google Shape;1602;p52"/>
          <p:cNvGrpSpPr/>
          <p:nvPr/>
        </p:nvGrpSpPr>
        <p:grpSpPr>
          <a:xfrm>
            <a:off x="7114315" y="3227745"/>
            <a:ext cx="670849" cy="382827"/>
            <a:chOff x="3760447" y="3055345"/>
            <a:chExt cx="777848" cy="382827"/>
          </a:xfrm>
        </p:grpSpPr>
        <p:pic>
          <p:nvPicPr>
            <p:cNvPr id="120" name="Google Shape;1603;p52" descr="왼쪽으로 도는 줄 화살표 단색으로 채워진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853595">
              <a:off x="3797547" y="3072710"/>
              <a:ext cx="282656" cy="282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604;p52"/>
            <p:cNvSpPr txBox="1"/>
            <p:nvPr/>
          </p:nvSpPr>
          <p:spPr>
            <a:xfrm>
              <a:off x="3760447" y="3253506"/>
              <a:ext cx="777848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600"/>
                <a:buFont typeface="Arial"/>
                <a:buNone/>
              </a:pPr>
              <a:r>
                <a:rPr lang="ko-KR" sz="600" b="0" i="1" u="none" strike="noStrike" cap="none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Arial"/>
                </a:rPr>
                <a:t>임시저장</a:t>
              </a:r>
              <a:endParaRPr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endParaRPr>
            </a:p>
          </p:txBody>
        </p:sp>
      </p:grpSp>
      <p:cxnSp>
        <p:nvCxnSpPr>
          <p:cNvPr id="122" name="Google Shape;1605;p52"/>
          <p:cNvCxnSpPr/>
          <p:nvPr/>
        </p:nvCxnSpPr>
        <p:spPr>
          <a:xfrm>
            <a:off x="1145368" y="2913145"/>
            <a:ext cx="844025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3" name="Google Shape;1606;p52"/>
          <p:cNvCxnSpPr/>
          <p:nvPr/>
        </p:nvCxnSpPr>
        <p:spPr>
          <a:xfrm>
            <a:off x="1145368" y="4150111"/>
            <a:ext cx="844025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4" name="Google Shape;1607;p52"/>
          <p:cNvCxnSpPr/>
          <p:nvPr/>
        </p:nvCxnSpPr>
        <p:spPr>
          <a:xfrm>
            <a:off x="1145368" y="4855427"/>
            <a:ext cx="844025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5" name="Google Shape;1608;p52"/>
          <p:cNvCxnSpPr/>
          <p:nvPr/>
        </p:nvCxnSpPr>
        <p:spPr>
          <a:xfrm>
            <a:off x="1145368" y="5518211"/>
            <a:ext cx="844025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26" name="Google Shape;1609;p52"/>
          <p:cNvSpPr txBox="1"/>
          <p:nvPr/>
        </p:nvSpPr>
        <p:spPr>
          <a:xfrm>
            <a:off x="7194040" y="5240503"/>
            <a:ext cx="529068" cy="189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배포실패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28" name="Google Shape;1611;p52"/>
          <p:cNvCxnSpPr>
            <a:stCxn id="32" idx="0"/>
            <a:endCxn id="114" idx="1"/>
          </p:cNvCxnSpPr>
          <p:nvPr/>
        </p:nvCxnSpPr>
        <p:spPr>
          <a:xfrm rot="16200000">
            <a:off x="5090154" y="-730364"/>
            <a:ext cx="1028700" cy="6393028"/>
          </a:xfrm>
          <a:prstGeom prst="bentConnector2">
            <a:avLst/>
          </a:prstGeom>
          <a:noFill/>
          <a:ln w="9525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129" name="Google Shape;1612;p52"/>
          <p:cNvCxnSpPr>
            <a:stCxn id="37" idx="1"/>
            <a:endCxn id="54" idx="2"/>
          </p:cNvCxnSpPr>
          <p:nvPr/>
        </p:nvCxnSpPr>
        <p:spPr>
          <a:xfrm rot="10800000">
            <a:off x="3479819" y="4028928"/>
            <a:ext cx="407478" cy="506870"/>
          </a:xfrm>
          <a:prstGeom prst="bentConnector2">
            <a:avLst/>
          </a:prstGeom>
          <a:noFill/>
          <a:ln w="9525" cap="flat" cmpd="sng">
            <a:solidFill>
              <a:srgbClr val="3F3F3F"/>
            </a:solidFill>
            <a:prstDash val="dash"/>
            <a:miter lim="800000"/>
            <a:headEnd type="none" w="sm" len="sm"/>
            <a:tailEnd type="triangle" w="med" len="med"/>
          </a:ln>
        </p:spPr>
      </p:cxnSp>
      <p:cxnSp>
        <p:nvCxnSpPr>
          <p:cNvPr id="130" name="Google Shape;1613;p52"/>
          <p:cNvCxnSpPr/>
          <p:nvPr/>
        </p:nvCxnSpPr>
        <p:spPr>
          <a:xfrm rot="10800000">
            <a:off x="5517866" y="4005406"/>
            <a:ext cx="2175684" cy="1261500"/>
          </a:xfrm>
          <a:prstGeom prst="bentConnector3">
            <a:avLst>
              <a:gd name="adj1" fmla="val 100066"/>
            </a:avLst>
          </a:prstGeom>
          <a:noFill/>
          <a:ln w="9525" cap="flat" cmpd="sng">
            <a:solidFill>
              <a:srgbClr val="3F3F3F"/>
            </a:solidFill>
            <a:prstDash val="dash"/>
            <a:miter lim="800000"/>
            <a:headEnd type="none" w="sm" len="sm"/>
            <a:tailEnd type="triangle" w="med" len="med"/>
          </a:ln>
        </p:spPr>
      </p:cxnSp>
      <p:cxnSp>
        <p:nvCxnSpPr>
          <p:cNvPr id="131" name="Google Shape;1614;p52"/>
          <p:cNvCxnSpPr>
            <a:stCxn id="58" idx="1"/>
          </p:cNvCxnSpPr>
          <p:nvPr/>
        </p:nvCxnSpPr>
        <p:spPr>
          <a:xfrm rot="10800000">
            <a:off x="5517871" y="4477352"/>
            <a:ext cx="2170509" cy="1230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132" name="AutoShape 20">
            <a:extLst>
              <a:ext uri="{FF2B5EF4-FFF2-40B4-BE49-F238E27FC236}">
                <a16:creationId xmlns:a16="http://schemas.microsoft.com/office/drawing/2014/main" id="{6DBFDEFA-CBF7-49AA-954F-69EF8A5110D0}"/>
              </a:ext>
            </a:extLst>
          </p:cNvPr>
          <p:cNvCxnSpPr>
            <a:cxnSpLocks noChangeShapeType="1"/>
            <a:endCxn id="133" idx="1"/>
          </p:cNvCxnSpPr>
          <p:nvPr/>
        </p:nvCxnSpPr>
        <p:spPr bwMode="auto">
          <a:xfrm rot="5400000" flipH="1" flipV="1">
            <a:off x="582765" y="4372402"/>
            <a:ext cx="2360859" cy="535395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" name="TextBox 132"/>
          <p:cNvSpPr txBox="1"/>
          <p:nvPr/>
        </p:nvSpPr>
        <p:spPr>
          <a:xfrm>
            <a:off x="2030892" y="3305780"/>
            <a:ext cx="141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34" name="AutoShape 20">
            <a:extLst>
              <a:ext uri="{FF2B5EF4-FFF2-40B4-BE49-F238E27FC236}">
                <a16:creationId xmlns:a16="http://schemas.microsoft.com/office/drawing/2014/main" id="{6DBFDEFA-CBF7-49AA-954F-69EF8A5110D0}"/>
              </a:ext>
            </a:extLst>
          </p:cNvPr>
          <p:cNvCxnSpPr>
            <a:cxnSpLocks noChangeShapeType="1"/>
            <a:endCxn id="17" idx="0"/>
          </p:cNvCxnSpPr>
          <p:nvPr/>
        </p:nvCxnSpPr>
        <p:spPr bwMode="auto">
          <a:xfrm rot="16200000" flipH="1">
            <a:off x="3161945" y="4116970"/>
            <a:ext cx="1859518" cy="1670897"/>
          </a:xfrm>
          <a:prstGeom prst="bentConnector3">
            <a:avLst>
              <a:gd name="adj1" fmla="val 69386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5" name="AutoShape 20">
            <a:extLst>
              <a:ext uri="{FF2B5EF4-FFF2-40B4-BE49-F238E27FC236}">
                <a16:creationId xmlns:a16="http://schemas.microsoft.com/office/drawing/2014/main" id="{6DBFDEFA-CBF7-49AA-954F-69EF8A5110D0}"/>
              </a:ext>
            </a:extLst>
          </p:cNvPr>
          <p:cNvCxnSpPr>
            <a:cxnSpLocks noChangeShapeType="1"/>
            <a:stCxn id="16" idx="0"/>
          </p:cNvCxnSpPr>
          <p:nvPr/>
        </p:nvCxnSpPr>
        <p:spPr bwMode="auto">
          <a:xfrm rot="16200000" flipV="1">
            <a:off x="4711164" y="4681106"/>
            <a:ext cx="1863423" cy="538721"/>
          </a:xfrm>
          <a:prstGeom prst="bentConnector3">
            <a:avLst>
              <a:gd name="adj1" fmla="val 2923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" name="Google Shape;1502;p52"/>
          <p:cNvSpPr txBox="1"/>
          <p:nvPr/>
        </p:nvSpPr>
        <p:spPr>
          <a:xfrm>
            <a:off x="4949596" y="5664974"/>
            <a:ext cx="93326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프로세스 이관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37" name="Google Shape;1505;p52"/>
          <p:cNvSpPr txBox="1"/>
          <p:nvPr/>
        </p:nvSpPr>
        <p:spPr>
          <a:xfrm>
            <a:off x="1494591" y="5339372"/>
            <a:ext cx="233397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서비스요청관리/장애관리/문제관리에서</a:t>
            </a:r>
            <a:endParaRPr sz="700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작업 필요 시, 변경요청 자동 생성하여</a:t>
            </a:r>
            <a:endParaRPr sz="700" b="0" i="0" u="none" strike="noStrike" cap="none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타 프로세스 이관을 통해 상세 업무처리를 지원합니다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38" name="Google Shape;1558;p52"/>
          <p:cNvSpPr txBox="1"/>
          <p:nvPr/>
        </p:nvSpPr>
        <p:spPr>
          <a:xfrm>
            <a:off x="5945787" y="5392220"/>
            <a:ext cx="187170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작업계획 : Y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475E"/>
              </a:buClr>
              <a:buSzPts val="700"/>
              <a:buFont typeface="Arial"/>
              <a:buNone/>
            </a:pP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- 다수의 작업(자)이 필요한 경우 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계획단계에서</a:t>
            </a:r>
            <a:r>
              <a:rPr lang="en-US" alt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700" b="0" i="0" u="none" strike="noStrike" cap="none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작업을 </a:t>
            </a:r>
            <a:r>
              <a:rPr lang="ko-KR" sz="700" b="0" i="0" u="none" strike="noStrike" cap="none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생성합니다.</a:t>
            </a:r>
            <a:endParaRPr sz="700" b="0" i="0" u="none" strike="noStrike" cap="none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140" name="Google Shape;1480;p52"/>
          <p:cNvSpPr txBox="1"/>
          <p:nvPr/>
        </p:nvSpPr>
        <p:spPr>
          <a:xfrm>
            <a:off x="2368769" y="2748010"/>
            <a:ext cx="50905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altLang="en-US" sz="600" b="0" i="1" u="none" strike="noStrike" cap="none" dirty="0" smtClean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기각종료</a:t>
            </a:r>
            <a:endParaRPr sz="600" b="0" i="1" u="none" strike="noStrike" cap="none" dirty="0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42" name="Google Shape;1526;p52"/>
          <p:cNvCxnSpPr>
            <a:stCxn id="110" idx="3"/>
            <a:endCxn id="99" idx="3"/>
          </p:cNvCxnSpPr>
          <p:nvPr/>
        </p:nvCxnSpPr>
        <p:spPr>
          <a:xfrm>
            <a:off x="8452207" y="3203596"/>
            <a:ext cx="45539" cy="1988796"/>
          </a:xfrm>
          <a:prstGeom prst="bentConnector3">
            <a:avLst>
              <a:gd name="adj1" fmla="val 601987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43" name="Google Shape;1576;p52"/>
          <p:cNvSpPr txBox="1"/>
          <p:nvPr/>
        </p:nvSpPr>
        <p:spPr>
          <a:xfrm>
            <a:off x="8437478" y="2858943"/>
            <a:ext cx="57896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i="1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단순</a:t>
            </a:r>
            <a:endParaRPr lang="en-US" altLang="ko-KR" sz="700" i="1" dirty="0" smtClean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700" b="0" i="1" u="none" strike="noStrike" cap="none" dirty="0" smtClean="0">
                <a:solidFill>
                  <a:srgbClr val="DA1F2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Malgun Gothic"/>
              </a:rPr>
              <a:t>개발요청</a:t>
            </a:r>
            <a:endParaRPr sz="700" b="0" i="1" u="none" strike="noStrike" cap="none" dirty="0">
              <a:solidFill>
                <a:srgbClr val="DA1F27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147" name="Google Shape;1491;p52"/>
          <p:cNvCxnSpPr>
            <a:stCxn id="87" idx="3"/>
            <a:endCxn id="90" idx="1"/>
          </p:cNvCxnSpPr>
          <p:nvPr/>
        </p:nvCxnSpPr>
        <p:spPr>
          <a:xfrm flipV="1">
            <a:off x="5752004" y="3788150"/>
            <a:ext cx="189944" cy="626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8" name="Google Shape;1441;p52"/>
          <p:cNvCxnSpPr>
            <a:stCxn id="37" idx="3"/>
          </p:cNvCxnSpPr>
          <p:nvPr/>
        </p:nvCxnSpPr>
        <p:spPr>
          <a:xfrm flipV="1">
            <a:off x="4677546" y="4005406"/>
            <a:ext cx="419470" cy="530392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3" name="직사각형 152"/>
          <p:cNvSpPr/>
          <p:nvPr/>
        </p:nvSpPr>
        <p:spPr>
          <a:xfrm>
            <a:off x="7075079" y="2588404"/>
            <a:ext cx="152564" cy="146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cxnSp>
        <p:nvCxnSpPr>
          <p:cNvPr id="155" name="Google Shape;1589;p52"/>
          <p:cNvCxnSpPr>
            <a:stCxn id="105" idx="1"/>
            <a:endCxn id="86" idx="0"/>
          </p:cNvCxnSpPr>
          <p:nvPr/>
        </p:nvCxnSpPr>
        <p:spPr>
          <a:xfrm rot="10800000" flipV="1">
            <a:off x="5373516" y="2550617"/>
            <a:ext cx="1101869" cy="1016991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ysDash"/>
            <a:miter lim="800000"/>
            <a:headEnd type="none" w="sm" len="sm"/>
            <a:tailEnd type="triangle" w="med" len="med"/>
          </a:ln>
        </p:spPr>
      </p:cxnSp>
      <p:sp>
        <p:nvSpPr>
          <p:cNvPr id="161" name="Google Shape;1535;p52"/>
          <p:cNvSpPr txBox="1"/>
          <p:nvPr/>
        </p:nvSpPr>
        <p:spPr>
          <a:xfrm>
            <a:off x="6101392" y="2377646"/>
            <a:ext cx="36135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"/>
              <a:buFont typeface="Arial"/>
              <a:buNone/>
            </a:pPr>
            <a:r>
              <a:rPr lang="ko-KR" sz="600" b="0" i="1" u="none" strike="noStrike" cap="none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반려</a:t>
            </a:r>
            <a:endParaRPr sz="18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7732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9;p5"/>
          <p:cNvSpPr txBox="1"/>
          <p:nvPr/>
        </p:nvSpPr>
        <p:spPr>
          <a:xfrm>
            <a:off x="461644" y="2399415"/>
            <a:ext cx="6158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6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구성관리</a:t>
            </a:r>
            <a:endParaRPr lang="ko-KR" altLang="en-US" sz="6000" b="1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" name="Google Shape;140;p5"/>
          <p:cNvSpPr/>
          <p:nvPr/>
        </p:nvSpPr>
        <p:spPr>
          <a:xfrm>
            <a:off x="-1" y="2000749"/>
            <a:ext cx="234463" cy="278227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7" name="Google Shape;141;p5"/>
          <p:cNvSpPr txBox="1"/>
          <p:nvPr/>
        </p:nvSpPr>
        <p:spPr>
          <a:xfrm>
            <a:off x="498220" y="3429000"/>
            <a:ext cx="55379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ASSET/CONFIGURATION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423944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922;p36"/>
          <p:cNvSpPr txBox="1"/>
          <p:nvPr/>
        </p:nvSpPr>
        <p:spPr>
          <a:xfrm>
            <a:off x="101483" y="1040996"/>
            <a:ext cx="975195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다양한 요소로 빈틈 없이 관리하면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눈에 보이기 시작하는 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</a:t>
            </a:r>
            <a:endParaRPr lang="en-US" altLang="ko-KR" sz="1200" dirty="0" smtClean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구성관리는 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서비스를 제공하기 위한 정보시스템 구성요소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(Configuration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Item)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에 대한 분류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관리 체계와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상세한 관리속성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관리되어야 할 기본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연관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,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담당자 정보 등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)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에 대한 정의와 현행화를 통해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서비스의 근간이 되는 구성요소에 대한 변경 통제를 관리하는 프로세스입니다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Google Shape;923;p36"/>
          <p:cNvSpPr/>
          <p:nvPr/>
        </p:nvSpPr>
        <p:spPr>
          <a:xfrm>
            <a:off x="177158" y="2294024"/>
            <a:ext cx="520212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</a:t>
            </a:r>
            <a:r>
              <a:rPr 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이 </a:t>
            </a:r>
            <a:r>
              <a:rPr lang="ko-KR" sz="16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제공하는 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6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구성관리</a:t>
            </a:r>
            <a:endParaRPr sz="1600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1" name="Google Shape;924;p36"/>
          <p:cNvSpPr/>
          <p:nvPr/>
        </p:nvSpPr>
        <p:spPr>
          <a:xfrm>
            <a:off x="74040" y="2424541"/>
            <a:ext cx="62815" cy="72000"/>
          </a:xfrm>
          <a:prstGeom prst="roundRect">
            <a:avLst>
              <a:gd name="adj" fmla="val 16667"/>
            </a:avLst>
          </a:prstGeom>
          <a:solidFill>
            <a:srgbClr val="DA1F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2" name="Google Shape;925;p36"/>
          <p:cNvSpPr txBox="1"/>
          <p:nvPr/>
        </p:nvSpPr>
        <p:spPr>
          <a:xfrm>
            <a:off x="154042" y="5726636"/>
            <a:ext cx="975195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ITSM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시스템은 정보시스템 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 </a:t>
            </a:r>
            <a:r>
              <a:rPr lang="ko-KR" altLang="en-US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정보를 합리적인 절차에 의해 통제하며 관리합니다</a:t>
            </a:r>
            <a:r>
              <a:rPr lang="en-US" altLang="ko-KR" sz="12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.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3" name="Google Shape;2594;p85"/>
          <p:cNvCxnSpPr>
            <a:stCxn id="25" idx="6"/>
            <a:endCxn id="37" idx="2"/>
          </p:cNvCxnSpPr>
          <p:nvPr/>
        </p:nvCxnSpPr>
        <p:spPr>
          <a:xfrm>
            <a:off x="2102836" y="3962531"/>
            <a:ext cx="6887660" cy="0"/>
          </a:xfrm>
          <a:prstGeom prst="straightConnector1">
            <a:avLst/>
          </a:prstGeom>
          <a:noFill/>
          <a:ln w="9525" cap="flat" cmpd="sng">
            <a:solidFill>
              <a:srgbClr val="DA1F27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5" name="Google Shape;2595;p85"/>
          <p:cNvSpPr/>
          <p:nvPr/>
        </p:nvSpPr>
        <p:spPr>
          <a:xfrm>
            <a:off x="902205" y="3364535"/>
            <a:ext cx="1200631" cy="119599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A5A5A5">
                <a:alpha val="7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sp>
        <p:nvSpPr>
          <p:cNvPr id="26" name="Google Shape;2607;p85"/>
          <p:cNvSpPr txBox="1"/>
          <p:nvPr/>
        </p:nvSpPr>
        <p:spPr>
          <a:xfrm>
            <a:off x="922460" y="3725430"/>
            <a:ext cx="114109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Lifecycle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(생명주기)</a:t>
            </a:r>
            <a:endParaRPr sz="16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7" name="Google Shape;2608;p85"/>
          <p:cNvSpPr/>
          <p:nvPr/>
        </p:nvSpPr>
        <p:spPr>
          <a:xfrm>
            <a:off x="2519885" y="3364536"/>
            <a:ext cx="1200631" cy="119599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A5A5A5">
                <a:alpha val="7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sp>
        <p:nvSpPr>
          <p:cNvPr id="33" name="Google Shape;2610;p85"/>
          <p:cNvSpPr/>
          <p:nvPr/>
        </p:nvSpPr>
        <p:spPr>
          <a:xfrm>
            <a:off x="4137565" y="3364536"/>
            <a:ext cx="1200631" cy="119599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A5A5A5">
                <a:alpha val="7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sp>
        <p:nvSpPr>
          <p:cNvPr id="34" name="Google Shape;2611;p85"/>
          <p:cNvSpPr txBox="1"/>
          <p:nvPr/>
        </p:nvSpPr>
        <p:spPr>
          <a:xfrm>
            <a:off x="4250900" y="3808474"/>
            <a:ext cx="969392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QR 코드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Google Shape;2613;p85"/>
          <p:cNvSpPr/>
          <p:nvPr/>
        </p:nvSpPr>
        <p:spPr>
          <a:xfrm>
            <a:off x="5768412" y="3364536"/>
            <a:ext cx="1200631" cy="119599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A5A5A5">
                <a:alpha val="7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sp>
        <p:nvSpPr>
          <p:cNvPr id="37" name="Google Shape;2596;p85"/>
          <p:cNvSpPr/>
          <p:nvPr/>
        </p:nvSpPr>
        <p:spPr>
          <a:xfrm>
            <a:off x="7386093" y="3364536"/>
            <a:ext cx="1200631" cy="1195992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4D89A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A5A5A5">
                <a:alpha val="7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sp>
        <p:nvSpPr>
          <p:cNvPr id="38" name="Google Shape;2614;p85"/>
          <p:cNvSpPr txBox="1"/>
          <p:nvPr/>
        </p:nvSpPr>
        <p:spPr>
          <a:xfrm>
            <a:off x="2530456" y="3725429"/>
            <a:ext cx="114109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Topology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Map</a:t>
            </a:r>
            <a:endParaRPr sz="16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0" name="Google Shape;2616;p85"/>
          <p:cNvSpPr txBox="1"/>
          <p:nvPr/>
        </p:nvSpPr>
        <p:spPr>
          <a:xfrm>
            <a:off x="5794716" y="3694010"/>
            <a:ext cx="114109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Audit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(검증/감사)</a:t>
            </a:r>
            <a:endParaRPr sz="16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41" name="Google Shape;2617;p85"/>
          <p:cNvSpPr txBox="1"/>
          <p:nvPr/>
        </p:nvSpPr>
        <p:spPr>
          <a:xfrm>
            <a:off x="7412396" y="3694010"/>
            <a:ext cx="114109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Control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rgbClr val="59595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(통제)</a:t>
            </a:r>
            <a:endParaRPr sz="1600" b="1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 관리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8385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629;p86"/>
          <p:cNvSpPr/>
          <p:nvPr/>
        </p:nvSpPr>
        <p:spPr>
          <a:xfrm>
            <a:off x="-15551" y="2433600"/>
            <a:ext cx="9921552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0" name="Google Shape;2630;p86"/>
          <p:cNvSpPr txBox="1"/>
          <p:nvPr/>
        </p:nvSpPr>
        <p:spPr>
          <a:xfrm>
            <a:off x="1557604" y="1870462"/>
            <a:ext cx="88310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</a:t>
            </a: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en-US" alt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  </a:t>
            </a:r>
            <a:r>
              <a:rPr lang="ko-KR" sz="1200" b="1" dirty="0" smtClean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31" name="Google Shape;2631;p86"/>
          <p:cNvSpPr txBox="1"/>
          <p:nvPr/>
        </p:nvSpPr>
        <p:spPr>
          <a:xfrm>
            <a:off x="4267145" y="1878851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운영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7" name="Google Shape;2632;p86"/>
          <p:cNvSpPr txBox="1"/>
          <p:nvPr/>
        </p:nvSpPr>
        <p:spPr>
          <a:xfrm>
            <a:off x="6973015" y="1878851"/>
            <a:ext cx="13753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폐기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8" name="Google Shape;2633;p86"/>
          <p:cNvSpPr txBox="1"/>
          <p:nvPr/>
        </p:nvSpPr>
        <p:spPr>
          <a:xfrm>
            <a:off x="910265" y="3130373"/>
            <a:ext cx="21865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신규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의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도입 시 해당 정보를 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59" name="Google Shape;2634;p86"/>
          <p:cNvSpPr txBox="1"/>
          <p:nvPr/>
        </p:nvSpPr>
        <p:spPr>
          <a:xfrm>
            <a:off x="3857995" y="3883648"/>
            <a:ext cx="2213228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등록 된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정보를 기반으로 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변경 통제를 지원하고, 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현행화 된 자산 정보 관리를 수행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0" name="Google Shape;2636;p86"/>
          <p:cNvSpPr txBox="1"/>
          <p:nvPr/>
        </p:nvSpPr>
        <p:spPr>
          <a:xfrm>
            <a:off x="6537176" y="3130373"/>
            <a:ext cx="2213228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더 이상 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</a:t>
            </a:r>
            <a:r>
              <a:rPr lang="en-US" alt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/</a:t>
            </a:r>
            <a:r>
              <a:rPr lang="ko-KR" altLang="en-US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구성</a:t>
            </a:r>
            <a:r>
              <a:rPr lang="ko-KR" sz="900" dirty="0" smtClean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을 </a:t>
            </a: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사용하지 않을 경우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자산의 상태 값을 ‘폐기’로 관리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61" name="Google Shape;2637;p86"/>
          <p:cNvCxnSpPr/>
          <p:nvPr/>
        </p:nvCxnSpPr>
        <p:spPr>
          <a:xfrm>
            <a:off x="7639982" y="2760434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62" name="Google Shape;2638;p86"/>
          <p:cNvSpPr/>
          <p:nvPr/>
        </p:nvSpPr>
        <p:spPr>
          <a:xfrm>
            <a:off x="1830394" y="226908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3" name="Google Shape;2639;p86"/>
          <p:cNvSpPr/>
          <p:nvPr/>
        </p:nvSpPr>
        <p:spPr>
          <a:xfrm>
            <a:off x="4771409" y="226908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2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cxnSp>
        <p:nvCxnSpPr>
          <p:cNvPr id="64" name="Google Shape;2640;p86"/>
          <p:cNvCxnSpPr/>
          <p:nvPr/>
        </p:nvCxnSpPr>
        <p:spPr>
          <a:xfrm>
            <a:off x="4951409" y="278519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65" name="Google Shape;2641;p86"/>
          <p:cNvCxnSpPr/>
          <p:nvPr/>
        </p:nvCxnSpPr>
        <p:spPr>
          <a:xfrm>
            <a:off x="2010393" y="275443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66" name="Google Shape;2642;p86"/>
          <p:cNvSpPr/>
          <p:nvPr/>
        </p:nvSpPr>
        <p:spPr>
          <a:xfrm>
            <a:off x="7488244" y="2269081"/>
            <a:ext cx="360000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3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67" name="Google Shape;2643;p86"/>
          <p:cNvSpPr txBox="1"/>
          <p:nvPr/>
        </p:nvSpPr>
        <p:spPr>
          <a:xfrm>
            <a:off x="28290" y="2060848"/>
            <a:ext cx="1336475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ASSET/</a:t>
            </a:r>
            <a:r>
              <a:rPr lang="ko-KR" sz="1050" b="1" i="1" dirty="0" smtClean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CM </a:t>
            </a:r>
            <a:r>
              <a:rPr 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 관리 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1522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320053"/>
              </p:ext>
            </p:extLst>
          </p:nvPr>
        </p:nvGraphicFramePr>
        <p:xfrm>
          <a:off x="464312" y="1211004"/>
          <a:ext cx="9008623" cy="5256432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7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478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CM_100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CMDB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 등록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CM_200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CMDB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 운영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CM_300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CMDB </a:t>
                      </a:r>
                      <a:r>
                        <a:rPr lang="ko-KR" altLang="en-US" sz="1100" kern="0" spc="-150" dirty="0">
                          <a:latin typeface="+mn-ea"/>
                          <a:ea typeface="+mn-ea"/>
                        </a:rPr>
                        <a:t>폐기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169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-150" dirty="0" smtClean="0">
                          <a:latin typeface="+mn-ea"/>
                          <a:ea typeface="+mn-ea"/>
                        </a:rPr>
                        <a:t>자산</a:t>
                      </a:r>
                      <a:r>
                        <a:rPr lang="en-US" altLang="ko-KR" sz="1100" kern="0" spc="-15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 smtClean="0">
                          <a:latin typeface="+mn-ea"/>
                          <a:ea typeface="+mn-ea"/>
                        </a:rPr>
                        <a:t>구성     담당자</a:t>
                      </a: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0" spc="-150" dirty="0">
                          <a:latin typeface="+mn-ea"/>
                          <a:ea typeface="+mn-ea"/>
                        </a:rPr>
                        <a:t>/</a:t>
                      </a:r>
                      <a:br>
                        <a:rPr lang="en-US" altLang="ko-KR" sz="11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100" kern="0" spc="-150" dirty="0" smtClean="0">
                          <a:latin typeface="+mn-ea"/>
                          <a:ea typeface="+mn-ea"/>
                        </a:rPr>
                        <a:t>자산</a:t>
                      </a:r>
                      <a:r>
                        <a:rPr lang="en-US" altLang="ko-KR" sz="1100" kern="0" spc="-15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-150" dirty="0" smtClean="0">
                          <a:latin typeface="+mn-ea"/>
                          <a:ea typeface="+mn-ea"/>
                        </a:rPr>
                        <a:t>구성      관리자</a:t>
                      </a:r>
                      <a:endParaRPr lang="ko-KR" altLang="en-US" sz="11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1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" name="Rectangle 15">
            <a:extLst>
              <a:ext uri="{FF2B5EF4-FFF2-40B4-BE49-F238E27FC236}">
                <a16:creationId xmlns:a16="http://schemas.microsoft.com/office/drawing/2014/main" id="{FAA6E587-D5BC-4D1A-8C83-991354106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680" y="3191224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CM_101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등록</a:t>
            </a: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5BDAD994-2524-4D8E-8284-99E266491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207" y="3191224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CM_201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운영</a:t>
            </a:r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1C62F00A-AA2F-4A32-9B10-2B81535EE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784" y="3191224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CM_301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폐기</a:t>
            </a:r>
          </a:p>
        </p:txBody>
      </p:sp>
      <p:sp>
        <p:nvSpPr>
          <p:cNvPr id="37" name="AutoShape 18">
            <a:extLst>
              <a:ext uri="{FF2B5EF4-FFF2-40B4-BE49-F238E27FC236}">
                <a16:creationId xmlns:a16="http://schemas.microsoft.com/office/drawing/2014/main" id="{C7A89AD5-1F64-461D-8EA8-F929E9869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919" y="5634524"/>
            <a:ext cx="990600" cy="432000"/>
          </a:xfrm>
          <a:prstGeom prst="flowChartPredefinedProcess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rgbClr val="FFFFFF">
                <a:lumMod val="50000"/>
              </a:srgbClr>
            </a:solidFill>
            <a:miter lim="800000"/>
            <a:headEnd/>
            <a:tailEnd type="none" w="sm" len="sm"/>
          </a:ln>
          <a:effectLst/>
        </p:spPr>
        <p:txBody>
          <a:bodyPr wrap="none"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CHM_401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변경 처리</a:t>
            </a:r>
          </a:p>
        </p:txBody>
      </p:sp>
      <p:cxnSp>
        <p:nvCxnSpPr>
          <p:cNvPr id="38" name="AutoShape 20">
            <a:extLst>
              <a:ext uri="{FF2B5EF4-FFF2-40B4-BE49-F238E27FC236}">
                <a16:creationId xmlns:a16="http://schemas.microsoft.com/office/drawing/2014/main" id="{6618F4AE-4C32-41FF-B730-EF3D890C6F7F}"/>
              </a:ext>
            </a:extLst>
          </p:cNvPr>
          <p:cNvCxnSpPr>
            <a:cxnSpLocks noChangeShapeType="1"/>
            <a:stCxn id="37" idx="0"/>
            <a:endCxn id="35" idx="2"/>
          </p:cNvCxnSpPr>
          <p:nvPr/>
        </p:nvCxnSpPr>
        <p:spPr bwMode="auto">
          <a:xfrm rot="16200000" flipV="1">
            <a:off x="4273713" y="4627018"/>
            <a:ext cx="2011300" cy="37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설명선 1 166">
            <a:extLst>
              <a:ext uri="{FF2B5EF4-FFF2-40B4-BE49-F238E27FC236}">
                <a16:creationId xmlns:a16="http://schemas.microsoft.com/office/drawing/2014/main" id="{E379EEFC-47D6-4DE6-9C2B-EE5F84659250}"/>
              </a:ext>
            </a:extLst>
          </p:cNvPr>
          <p:cNvSpPr/>
          <p:nvPr/>
        </p:nvSpPr>
        <p:spPr bwMode="auto">
          <a:xfrm>
            <a:off x="4953000" y="2601274"/>
            <a:ext cx="2762378" cy="391143"/>
          </a:xfrm>
          <a:prstGeom prst="borderCallout1">
            <a:avLst>
              <a:gd name="adj1" fmla="val 100014"/>
              <a:gd name="adj2" fmla="val 20973"/>
              <a:gd name="adj3" fmla="val 142744"/>
              <a:gd name="adj4" fmla="val 6447"/>
            </a:avLst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square" lIns="91440" tIns="10800" rIns="91440" bIns="10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88900" indent="-889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0" lang="ko-KR" altLang="en-US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구성항목 갱신</a:t>
            </a:r>
            <a:endParaRPr kumimoji="0" lang="en-US" altLang="ko-KR" sz="8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8900" indent="-889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직접 변경한 구성항목 속성 변경이력 관리</a:t>
            </a:r>
            <a:endParaRPr kumimoji="0" lang="en-US" altLang="ko-KR" sz="8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8900" indent="-889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8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인프라 변경관리를 통한 구성항목 속성 변경이력 관리 </a:t>
            </a:r>
          </a:p>
        </p:txBody>
      </p:sp>
      <p:cxnSp>
        <p:nvCxnSpPr>
          <p:cNvPr id="42" name="AutoShape 20">
            <a:extLst>
              <a:ext uri="{FF2B5EF4-FFF2-40B4-BE49-F238E27FC236}">
                <a16:creationId xmlns:a16="http://schemas.microsoft.com/office/drawing/2014/main" id="{A82FC55F-0A74-4C52-A06E-7992E5644AE6}"/>
              </a:ext>
            </a:extLst>
          </p:cNvPr>
          <p:cNvCxnSpPr>
            <a:cxnSpLocks noChangeShapeType="1"/>
            <a:stCxn id="34" idx="3"/>
            <a:endCxn id="35" idx="1"/>
          </p:cNvCxnSpPr>
          <p:nvPr/>
        </p:nvCxnSpPr>
        <p:spPr bwMode="auto">
          <a:xfrm>
            <a:off x="3063280" y="3407224"/>
            <a:ext cx="1718927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20">
            <a:extLst>
              <a:ext uri="{FF2B5EF4-FFF2-40B4-BE49-F238E27FC236}">
                <a16:creationId xmlns:a16="http://schemas.microsoft.com/office/drawing/2014/main" id="{AA5ECEB4-E2AF-4F7E-8E7C-DABD2F7295AE}"/>
              </a:ext>
            </a:extLst>
          </p:cNvPr>
          <p:cNvCxnSpPr>
            <a:cxnSpLocks noChangeShapeType="1"/>
            <a:stCxn id="35" idx="3"/>
            <a:endCxn id="36" idx="1"/>
          </p:cNvCxnSpPr>
          <p:nvPr/>
        </p:nvCxnSpPr>
        <p:spPr bwMode="auto">
          <a:xfrm>
            <a:off x="5772807" y="3407224"/>
            <a:ext cx="2026977" cy="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 관리 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8608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94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 프로세스 흐름도</a:t>
            </a:r>
          </a:p>
        </p:txBody>
      </p:sp>
      <p:sp>
        <p:nvSpPr>
          <p:cNvPr id="16" name="Google Shape;209;p8"/>
          <p:cNvSpPr/>
          <p:nvPr/>
        </p:nvSpPr>
        <p:spPr>
          <a:xfrm>
            <a:off x="8726" y="2431629"/>
            <a:ext cx="9861456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Google Shape;210;p8"/>
          <p:cNvSpPr/>
          <p:nvPr/>
        </p:nvSpPr>
        <p:spPr>
          <a:xfrm>
            <a:off x="107190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Google Shape;211;p8"/>
          <p:cNvSpPr txBox="1"/>
          <p:nvPr/>
        </p:nvSpPr>
        <p:spPr>
          <a:xfrm>
            <a:off x="817692" y="1842389"/>
            <a:ext cx="858305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Google Shape;216;p8"/>
          <p:cNvSpPr/>
          <p:nvPr/>
        </p:nvSpPr>
        <p:spPr>
          <a:xfrm>
            <a:off x="7948246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Google Shape;219;p8"/>
          <p:cNvSpPr txBox="1"/>
          <p:nvPr/>
        </p:nvSpPr>
        <p:spPr>
          <a:xfrm>
            <a:off x="7429502" y="1842586"/>
            <a:ext cx="13366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처리 확인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</a:t>
            </a:r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Google Shape;220;p8"/>
          <p:cNvSpPr/>
          <p:nvPr/>
        </p:nvSpPr>
        <p:spPr>
          <a:xfrm>
            <a:off x="9047774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Google Shape;221;p8"/>
          <p:cNvSpPr txBox="1"/>
          <p:nvPr/>
        </p:nvSpPr>
        <p:spPr>
          <a:xfrm>
            <a:off x="8745353" y="1842389"/>
            <a:ext cx="9129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종료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Google Shape;222;p8"/>
          <p:cNvSpPr txBox="1"/>
          <p:nvPr/>
        </p:nvSpPr>
        <p:spPr>
          <a:xfrm>
            <a:off x="-15552" y="2184669"/>
            <a:ext cx="10874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SR 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Google Shape;223;p8"/>
          <p:cNvSpPr txBox="1"/>
          <p:nvPr/>
        </p:nvSpPr>
        <p:spPr>
          <a:xfrm>
            <a:off x="227711" y="3136804"/>
            <a:ext cx="21251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사전에 정의된 서비스 요청 유형 및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양식에 맞추어 요청을 등록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2550810" y="1848771"/>
            <a:ext cx="2366187" cy="2215486"/>
            <a:chOff x="1702079" y="1848771"/>
            <a:chExt cx="2366187" cy="2215486"/>
          </a:xfrm>
        </p:grpSpPr>
        <p:sp>
          <p:nvSpPr>
            <p:cNvPr id="26" name="Google Shape;212;p8"/>
            <p:cNvSpPr/>
            <p:nvPr/>
          </p:nvSpPr>
          <p:spPr>
            <a:xfrm>
              <a:off x="2708035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Google Shape;213;p8"/>
            <p:cNvSpPr txBox="1"/>
            <p:nvPr/>
          </p:nvSpPr>
          <p:spPr>
            <a:xfrm>
              <a:off x="2192981" y="1848771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및 분류</a:t>
              </a:r>
            </a:p>
          </p:txBody>
        </p:sp>
        <p:sp>
          <p:nvSpPr>
            <p:cNvPr id="28" name="Google Shape;224;p8"/>
            <p:cNvSpPr txBox="1"/>
            <p:nvPr/>
          </p:nvSpPr>
          <p:spPr>
            <a:xfrm>
              <a:off x="1702079" y="3140968"/>
              <a:ext cx="2366187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접수자는 해당 요청 건을 확인한 후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반려하거나 접수할 수 있으며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합의완료일 고객과 협의하여 </a:t>
              </a:r>
              <a:endPara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또는 접수 승인을 진행</a:t>
              </a:r>
            </a:p>
          </p:txBody>
        </p:sp>
      </p:grpSp>
      <p:cxnSp>
        <p:nvCxnSpPr>
          <p:cNvPr id="29" name="Google Shape;226;p8"/>
          <p:cNvCxnSpPr/>
          <p:nvPr/>
        </p:nvCxnSpPr>
        <p:spPr>
          <a:xfrm>
            <a:off x="1246843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30" name="그룹 29"/>
          <p:cNvGrpSpPr/>
          <p:nvPr/>
        </p:nvGrpSpPr>
        <p:grpSpPr>
          <a:xfrm>
            <a:off x="5400048" y="1825136"/>
            <a:ext cx="2289256" cy="2207018"/>
            <a:chOff x="3271773" y="1825136"/>
            <a:chExt cx="2289256" cy="2207018"/>
          </a:xfrm>
        </p:grpSpPr>
        <p:sp>
          <p:nvSpPr>
            <p:cNvPr id="31" name="Google Shape;214;p8"/>
            <p:cNvSpPr/>
            <p:nvPr/>
          </p:nvSpPr>
          <p:spPr>
            <a:xfrm>
              <a:off x="4248259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" name="Google Shape;215;p8"/>
            <p:cNvSpPr txBox="1"/>
            <p:nvPr/>
          </p:nvSpPr>
          <p:spPr>
            <a:xfrm>
              <a:off x="3762952" y="1825136"/>
              <a:ext cx="133668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</a:t>
              </a:r>
            </a:p>
            <a:p>
              <a:pPr lvl="0" algn="ctr"/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프로세스 이관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" name="Google Shape;227;p8"/>
            <p:cNvSpPr txBox="1"/>
            <p:nvPr/>
          </p:nvSpPr>
          <p:spPr>
            <a:xfrm>
              <a:off x="3271773" y="3108865"/>
              <a:ext cx="2289256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처리자는 배정 된 요청 건을 확인하고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처리를 수행하며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해당 건이 장애나 변경 프로세스의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이관 대상일 경우 이관을 수행하여 처리</a:t>
              </a:r>
            </a:p>
          </p:txBody>
        </p:sp>
        <p:cxnSp>
          <p:nvCxnSpPr>
            <p:cNvPr id="34" name="Google Shape;228;p8"/>
            <p:cNvCxnSpPr/>
            <p:nvPr/>
          </p:nvCxnSpPr>
          <p:spPr>
            <a:xfrm>
              <a:off x="4417187" y="2732928"/>
              <a:ext cx="0" cy="360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5" name="그룹 34"/>
          <p:cNvGrpSpPr/>
          <p:nvPr/>
        </p:nvGrpSpPr>
        <p:grpSpPr>
          <a:xfrm>
            <a:off x="3923884" y="1829164"/>
            <a:ext cx="2289256" cy="3312426"/>
            <a:chOff x="4842350" y="1859680"/>
            <a:chExt cx="2289256" cy="3312426"/>
          </a:xfrm>
        </p:grpSpPr>
        <p:sp>
          <p:nvSpPr>
            <p:cNvPr id="36" name="Google Shape;217;p8"/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접수승인</a:t>
              </a:r>
            </a:p>
          </p:txBody>
        </p:sp>
        <p:sp>
          <p:nvSpPr>
            <p:cNvPr id="37" name="Google Shape;216;p8"/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8" name="Google Shape;230;p8"/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39" name="Google Shape;231;p8"/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처리 진행 여부의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en-US" altLang="ko-KR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900" dirty="0" smtClean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 담당부서의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합의 또는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 단계로 이동</a:t>
              </a:r>
            </a:p>
          </p:txBody>
        </p:sp>
      </p:grpSp>
      <p:sp>
        <p:nvSpPr>
          <p:cNvPr id="40" name="Google Shape;229;p8"/>
          <p:cNvSpPr txBox="1"/>
          <p:nvPr/>
        </p:nvSpPr>
        <p:spPr>
          <a:xfrm>
            <a:off x="7245020" y="4005064"/>
            <a:ext cx="177643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처리가 완료된 건에 대해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요청자는 작업 결과를 확인하고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평가를 수행</a:t>
            </a:r>
            <a:endParaRPr lang="en-US" altLang="ko-KR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1" name="Google Shape;226;p8"/>
          <p:cNvCxnSpPr/>
          <p:nvPr/>
        </p:nvCxnSpPr>
        <p:spPr>
          <a:xfrm>
            <a:off x="3728864" y="2753353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2" name="그룹 41"/>
          <p:cNvGrpSpPr/>
          <p:nvPr/>
        </p:nvGrpSpPr>
        <p:grpSpPr>
          <a:xfrm>
            <a:off x="1295592" y="1844994"/>
            <a:ext cx="2289256" cy="3312426"/>
            <a:chOff x="4842350" y="1859680"/>
            <a:chExt cx="2289256" cy="3312426"/>
          </a:xfrm>
        </p:grpSpPr>
        <p:sp>
          <p:nvSpPr>
            <p:cNvPr id="43" name="Google Shape;217;p8"/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 smtClean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승인</a:t>
              </a:r>
              <a:endPara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Google Shape;216;p8"/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5" name="Google Shape;230;p8"/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46" name="Google Shape;231;p8"/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부서로 접수하기 전에 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부서의 접수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 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 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작업 그룹에게 요청 건이 배정</a:t>
              </a:r>
            </a:p>
          </p:txBody>
        </p:sp>
      </p:grpSp>
      <p:cxnSp>
        <p:nvCxnSpPr>
          <p:cNvPr id="47" name="Google Shape;230;p8"/>
          <p:cNvCxnSpPr/>
          <p:nvPr/>
        </p:nvCxnSpPr>
        <p:spPr>
          <a:xfrm>
            <a:off x="8121352" y="27090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46512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err="1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</a:t>
            </a:r>
            <a:r>
              <a:rPr lang="en-US" altLang="ko-KR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프로세스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0" name="표 89">
            <a:extLst>
              <a:ext uri="{FF2B5EF4-FFF2-40B4-BE49-F238E27FC236}">
                <a16:creationId xmlns:a16="http://schemas.microsoft.com/office/drawing/2014/main" id="{8DBC43C7-FF12-4F62-9C94-6D4DC661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316633"/>
              </p:ext>
            </p:extLst>
          </p:nvPr>
        </p:nvGraphicFramePr>
        <p:xfrm>
          <a:off x="200025" y="1167474"/>
          <a:ext cx="9502024" cy="5150199"/>
        </p:xfrm>
        <a:graphic>
          <a:graphicData uri="http://schemas.openxmlformats.org/drawingml/2006/table">
            <a:tbl>
              <a:tblPr firstRow="1" bandRow="1"/>
              <a:tblGrid>
                <a:gridCol w="100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2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751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ASRM110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요청 등록</a:t>
                      </a:r>
                      <a:endParaRPr lang="ko-KR" altLang="en-US" sz="10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ASRM120</a:t>
                      </a:r>
                      <a:endParaRPr lang="en-US" altLang="ko-KR" sz="1000" kern="0" spc="-150" dirty="0">
                        <a:latin typeface="+mn-ea"/>
                        <a:ea typeface="+mn-ea"/>
                      </a:endParaRPr>
                    </a:p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10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fontAlgn="auto" latinLnBrk="1" hangingPunct="1"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ASRM130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요청 처리</a:t>
                      </a:r>
                      <a:endParaRPr lang="ko-KR" altLang="en-US" sz="1000" kern="0" spc="-15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-150" dirty="0" smtClean="0">
                          <a:latin typeface="+mn-ea"/>
                          <a:ea typeface="+mn-ea"/>
                        </a:rPr>
                        <a:t>ASRM140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000" kern="0" spc="-150" dirty="0">
                          <a:latin typeface="+mn-ea"/>
                          <a:ea typeface="+mn-ea"/>
                        </a:rPr>
                      </a:br>
                      <a:r>
                        <a:rPr lang="ko-KR" altLang="en-US" sz="1000" kern="0" spc="-150" dirty="0" smtClean="0">
                          <a:latin typeface="+mn-ea"/>
                          <a:ea typeface="+mn-ea"/>
                        </a:rPr>
                        <a:t>요청 </a:t>
                      </a: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89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시작</a:t>
                      </a:r>
                      <a:r>
                        <a:rPr lang="en-US" altLang="ko-KR" sz="1000" kern="0" spc="-15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-150" dirty="0">
                          <a:latin typeface="+mn-ea"/>
                          <a:ea typeface="+mn-ea"/>
                        </a:rPr>
                        <a:t>종료</a:t>
                      </a: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1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0" spc="-1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요청자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1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요청팀장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057883"/>
                  </a:ext>
                </a:extLst>
              </a:tr>
              <a:tr h="817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-1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유형별</a:t>
                      </a:r>
                      <a:endParaRPr lang="en-US" altLang="ko-KR" sz="1000" b="0" kern="0" spc="-15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0" spc="-1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업무담당자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210510"/>
                  </a:ext>
                </a:extLst>
              </a:tr>
              <a:tr h="817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유형별</a:t>
                      </a:r>
                      <a:endParaRPr lang="en-US" altLang="ko-KR" sz="10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업무처리자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805325"/>
                  </a:ext>
                </a:extLst>
              </a:tr>
              <a:tr h="1012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타 프로세스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99059" marR="99059" marT="45727" marB="45727" anchor="ctr" anchorCtr="1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9059" marR="99059" marT="45727" marB="45727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1" name="AutoShape 14">
            <a:extLst>
              <a:ext uri="{FF2B5EF4-FFF2-40B4-BE49-F238E27FC236}">
                <a16:creationId xmlns:a16="http://schemas.microsoft.com/office/drawing/2014/main" id="{0452804F-E285-4866-AEBD-FF4BDEE2F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998" y="1615129"/>
            <a:ext cx="9906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시작</a:t>
            </a:r>
          </a:p>
        </p:txBody>
      </p:sp>
      <p:sp>
        <p:nvSpPr>
          <p:cNvPr id="92" name="AutoShape 14">
            <a:extLst>
              <a:ext uri="{FF2B5EF4-FFF2-40B4-BE49-F238E27FC236}">
                <a16:creationId xmlns:a16="http://schemas.microsoft.com/office/drawing/2014/main" id="{E6F84DA1-5DF3-4912-81F4-0AD31FE4A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9504" y="1615129"/>
            <a:ext cx="990000" cy="339725"/>
          </a:xfrm>
          <a:prstGeom prst="flowChartTerminator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marL="0" marR="0" lvl="0" indent="0" algn="ctr" defTabSz="762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</a:rPr>
              <a:t>종료</a:t>
            </a:r>
          </a:p>
        </p:txBody>
      </p:sp>
      <p:cxnSp>
        <p:nvCxnSpPr>
          <p:cNvPr id="9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1" idx="2"/>
            <a:endCxn id="94" idx="0"/>
          </p:cNvCxnSpPr>
          <p:nvPr/>
        </p:nvCxnSpPr>
        <p:spPr bwMode="auto">
          <a:xfrm>
            <a:off x="1792298" y="1954854"/>
            <a:ext cx="0" cy="249801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998" y="220465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SR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요청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등록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95" name="Rectangle 15">
            <a:extLst>
              <a:ext uri="{FF2B5EF4-FFF2-40B4-BE49-F238E27FC236}">
                <a16:creationId xmlns:a16="http://schemas.microsoft.com/office/drawing/2014/main" id="{D8C70C7C-A6F0-4164-A085-9F7D3CA9E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255" y="377415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SRM_210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접수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및 분류</a:t>
            </a:r>
          </a:p>
        </p:txBody>
      </p:sp>
      <p:sp>
        <p:nvSpPr>
          <p:cNvPr id="96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9768" y="4711073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SRM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_310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요청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98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485" y="3774155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SR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M_320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처리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900" kern="0" spc="-100" dirty="0">
                <a:solidFill>
                  <a:srgbClr val="000000"/>
                </a:solidFill>
                <a:latin typeface="맑은 고딕"/>
                <a:ea typeface="맑은 고딕"/>
              </a:rPr>
              <a:t>승인</a:t>
            </a:r>
          </a:p>
        </p:txBody>
      </p:sp>
      <p:cxnSp>
        <p:nvCxnSpPr>
          <p:cNvPr id="100" name="AutoShape 20">
            <a:extLst>
              <a:ext uri="{FF2B5EF4-FFF2-40B4-BE49-F238E27FC236}">
                <a16:creationId xmlns:a16="http://schemas.microsoft.com/office/drawing/2014/main" id="{8C8A040D-8EDC-4A96-B92E-C9B898AE14F1}"/>
              </a:ext>
            </a:extLst>
          </p:cNvPr>
          <p:cNvCxnSpPr>
            <a:cxnSpLocks noChangeShapeType="1"/>
            <a:stCxn id="54" idx="0"/>
            <a:endCxn id="94" idx="3"/>
          </p:cNvCxnSpPr>
          <p:nvPr/>
        </p:nvCxnSpPr>
        <p:spPr bwMode="auto">
          <a:xfrm rot="16200000" flipV="1">
            <a:off x="2276439" y="2431814"/>
            <a:ext cx="618834" cy="596516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54" idx="2"/>
            <a:endCxn id="95" idx="1"/>
          </p:cNvCxnSpPr>
          <p:nvPr/>
        </p:nvCxnSpPr>
        <p:spPr bwMode="auto">
          <a:xfrm rot="16200000" flipH="1">
            <a:off x="3030351" y="3325251"/>
            <a:ext cx="518666" cy="811141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36" idx="0"/>
            <a:endCxn id="98" idx="1"/>
          </p:cNvCxnSpPr>
          <p:nvPr/>
        </p:nvCxnSpPr>
        <p:spPr bwMode="auto">
          <a:xfrm rot="5400000" flipH="1" flipV="1">
            <a:off x="6658226" y="4168467"/>
            <a:ext cx="710571" cy="353948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8" idx="3"/>
            <a:endCxn id="57" idx="2"/>
          </p:cNvCxnSpPr>
          <p:nvPr/>
        </p:nvCxnSpPr>
        <p:spPr bwMode="auto">
          <a:xfrm flipV="1">
            <a:off x="8181085" y="2597104"/>
            <a:ext cx="813420" cy="1393051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6" name="직사각형 145"/>
          <p:cNvSpPr/>
          <p:nvPr/>
        </p:nvSpPr>
        <p:spPr>
          <a:xfrm>
            <a:off x="3118892" y="3035490"/>
            <a:ext cx="154575" cy="110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endParaRPr lang="ko-KR" altLang="en-US" sz="1200" dirty="0" smtClean="0">
              <a:latin typeface="+mn-ea"/>
            </a:endParaRPr>
          </a:p>
        </p:txBody>
      </p:sp>
      <p:cxnSp>
        <p:nvCxnSpPr>
          <p:cNvPr id="5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4" idx="2"/>
            <a:endCxn id="79" idx="0"/>
          </p:cNvCxnSpPr>
          <p:nvPr/>
        </p:nvCxnSpPr>
        <p:spPr bwMode="auto">
          <a:xfrm rot="16200000" flipH="1">
            <a:off x="1603913" y="2825040"/>
            <a:ext cx="382022" cy="525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Rectangle 15">
            <a:extLst>
              <a:ext uri="{FF2B5EF4-FFF2-40B4-BE49-F238E27FC236}">
                <a16:creationId xmlns:a16="http://schemas.microsoft.com/office/drawing/2014/main" id="{7D5C8739-CDCA-42E3-9372-7D73ECECF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814" y="3039489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SR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M_120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요청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승인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57" name="Rectangle 15">
            <a:extLst>
              <a:ext uri="{FF2B5EF4-FFF2-40B4-BE49-F238E27FC236}">
                <a16:creationId xmlns:a16="http://schemas.microsoft.com/office/drawing/2014/main" id="{749CE932-7D29-4B04-ABA6-922CB65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9205" y="2165104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SR</a:t>
            </a: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M_410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만족도 조사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cxnSp>
        <p:nvCxnSpPr>
          <p:cNvPr id="6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5" idx="3"/>
            <a:endCxn id="140" idx="1"/>
          </p:cNvCxnSpPr>
          <p:nvPr/>
        </p:nvCxnSpPr>
        <p:spPr bwMode="auto">
          <a:xfrm>
            <a:off x="4685855" y="3990155"/>
            <a:ext cx="176660" cy="1034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79" idx="2"/>
            <a:endCxn id="96" idx="1"/>
          </p:cNvCxnSpPr>
          <p:nvPr/>
        </p:nvCxnSpPr>
        <p:spPr bwMode="auto">
          <a:xfrm rot="16200000" flipH="1">
            <a:off x="2905808" y="2363113"/>
            <a:ext cx="1455702" cy="3672218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36" idx="3"/>
            <a:endCxn id="57" idx="2"/>
          </p:cNvCxnSpPr>
          <p:nvPr/>
        </p:nvCxnSpPr>
        <p:spPr bwMode="auto">
          <a:xfrm flipV="1">
            <a:off x="7062884" y="2597104"/>
            <a:ext cx="1931621" cy="2329969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Google Shape;2037;p68"/>
          <p:cNvSpPr/>
          <p:nvPr/>
        </p:nvSpPr>
        <p:spPr>
          <a:xfrm>
            <a:off x="1571202" y="3018677"/>
            <a:ext cx="452694" cy="452694"/>
          </a:xfrm>
          <a:prstGeom prst="diamond">
            <a:avLst/>
          </a:prstGeom>
          <a:noFill/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"/>
              <a:buFont typeface="Malgun Gothic"/>
              <a:buNone/>
            </a:pPr>
            <a:r>
              <a:rPr lang="ko-KR" altLang="en-US" sz="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요청유형</a:t>
            </a:r>
            <a:endParaRPr sz="800" b="0" i="0" u="none" strike="noStrike" cap="non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cxnSp>
        <p:nvCxnSpPr>
          <p:cNvPr id="83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79" idx="3"/>
            <a:endCxn id="54" idx="1"/>
          </p:cNvCxnSpPr>
          <p:nvPr/>
        </p:nvCxnSpPr>
        <p:spPr bwMode="auto">
          <a:xfrm>
            <a:off x="2023896" y="3245024"/>
            <a:ext cx="364918" cy="1046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" name="Google Shape;2037;p68"/>
          <p:cNvSpPr/>
          <p:nvPr/>
        </p:nvSpPr>
        <p:spPr>
          <a:xfrm>
            <a:off x="6610190" y="4700726"/>
            <a:ext cx="452694" cy="452694"/>
          </a:xfrm>
          <a:prstGeom prst="diamond">
            <a:avLst/>
          </a:prstGeom>
          <a:noFill/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"/>
              <a:buFont typeface="Malgun Gothic"/>
              <a:buNone/>
            </a:pPr>
            <a:r>
              <a:rPr lang="ko-KR" altLang="en-US" sz="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요청유형</a:t>
            </a:r>
            <a:endParaRPr sz="800" b="0" i="0" u="none" strike="noStrike" cap="non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cxnSp>
        <p:nvCxnSpPr>
          <p:cNvPr id="137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6" idx="3"/>
            <a:endCxn id="136" idx="1"/>
          </p:cNvCxnSpPr>
          <p:nvPr/>
        </p:nvCxnSpPr>
        <p:spPr bwMode="auto">
          <a:xfrm>
            <a:off x="6460368" y="4927073"/>
            <a:ext cx="149822" cy="12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0" name="Google Shape;2037;p68"/>
          <p:cNvSpPr/>
          <p:nvPr/>
        </p:nvSpPr>
        <p:spPr>
          <a:xfrm>
            <a:off x="4862515" y="3774155"/>
            <a:ext cx="452694" cy="452694"/>
          </a:xfrm>
          <a:prstGeom prst="diamond">
            <a:avLst/>
          </a:prstGeom>
          <a:noFill/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"/>
              <a:buFont typeface="Malgun Gothic"/>
              <a:buNone/>
            </a:pPr>
            <a:r>
              <a:rPr lang="ko-KR" altLang="en-US" sz="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요청유형</a:t>
            </a:r>
            <a:endParaRPr sz="800" b="0" i="0" u="none" strike="noStrike" cap="non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/>
              <a:sym typeface="Malgun Gothic"/>
            </a:endParaRPr>
          </a:p>
        </p:txBody>
      </p:sp>
      <p:cxnSp>
        <p:nvCxnSpPr>
          <p:cNvPr id="14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40" idx="3"/>
            <a:endCxn id="96" idx="0"/>
          </p:cNvCxnSpPr>
          <p:nvPr/>
        </p:nvCxnSpPr>
        <p:spPr bwMode="auto">
          <a:xfrm>
            <a:off x="5315209" y="4000502"/>
            <a:ext cx="649859" cy="710571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2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119" y="570072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ICM</a:t>
            </a:r>
            <a:endParaRPr lang="en-US" altLang="ko-KR" sz="900" spc="-100" dirty="0"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err="1" smtClean="0">
                <a:latin typeface="맑은 고딕"/>
                <a:ea typeface="맑은 고딕"/>
              </a:rPr>
              <a:t>장애관리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43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4147" y="5697030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CHI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spc="-1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인프라변경</a:t>
            </a:r>
            <a:r>
              <a:rPr kumimoji="0" lang="ko-KR" altLang="en-US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 관리</a:t>
            </a:r>
            <a:endParaRPr kumimoji="0" lang="ko-KR" altLang="en-US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44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0175" y="5697121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CHM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spc="-100" dirty="0" smtClean="0">
                <a:solidFill>
                  <a:srgbClr val="000000"/>
                </a:solidFill>
                <a:latin typeface="맑은 고딕"/>
                <a:ea typeface="맑은 고딕"/>
              </a:rPr>
              <a:t>AP</a:t>
            </a:r>
            <a:r>
              <a:rPr lang="ko-KR" altLang="en-US" sz="900" spc="-100" dirty="0" smtClean="0">
                <a:latin typeface="맑은 고딕"/>
                <a:ea typeface="맑은 고딕"/>
              </a:rPr>
              <a:t>변경 관리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45" name="Rectangle 15">
            <a:extLst>
              <a:ext uri="{FF2B5EF4-FFF2-40B4-BE49-F238E27FC236}">
                <a16:creationId xmlns:a16="http://schemas.microsoft.com/office/drawing/2014/main" id="{55680EB0-9444-471C-841A-D293E6992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091" y="5700728"/>
            <a:ext cx="990600" cy="4320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en-US" altLang="ko-KR" sz="900" spc="-100" dirty="0" smtClean="0">
                <a:latin typeface="맑은 고딕"/>
                <a:ea typeface="맑은 고딕"/>
              </a:rPr>
              <a:t>SSM</a:t>
            </a:r>
          </a:p>
          <a:p>
            <a:pPr algn="ctr" defTabSz="762000" eaLnBrk="0" fontAlgn="auto" latinLnBrk="0" hangingPunct="0">
              <a:spcBef>
                <a:spcPts val="0"/>
              </a:spcBef>
              <a:spcAft>
                <a:spcPts val="0"/>
              </a:spcAft>
            </a:pPr>
            <a:r>
              <a:rPr lang="ko-KR" altLang="en-US" sz="900" spc="-100" dirty="0" smtClean="0">
                <a:latin typeface="맑은 고딕"/>
                <a:ea typeface="맑은 고딕"/>
              </a:rPr>
              <a:t>사용자 지원</a:t>
            </a:r>
            <a:endParaRPr kumimoji="0" lang="en-US" altLang="ko-KR" sz="900" kern="0" spc="-1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3738438" y="5421644"/>
            <a:ext cx="4231643" cy="76227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SRM_330 </a:t>
            </a:r>
            <a:r>
              <a:rPr lang="ko-KR" altLang="en-US" sz="1200" b="1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이관처리중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149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40" idx="2"/>
            <a:endCxn id="148" idx="1"/>
          </p:cNvCxnSpPr>
          <p:nvPr/>
        </p:nvCxnSpPr>
        <p:spPr bwMode="auto">
          <a:xfrm rot="5400000">
            <a:off x="3625683" y="4339604"/>
            <a:ext cx="1575934" cy="1350424"/>
          </a:xfrm>
          <a:prstGeom prst="bentConnector4">
            <a:avLst>
              <a:gd name="adj1" fmla="val 37907"/>
              <a:gd name="adj2" fmla="val 116928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148" idx="3"/>
            <a:endCxn id="57" idx="2"/>
          </p:cNvCxnSpPr>
          <p:nvPr/>
        </p:nvCxnSpPr>
        <p:spPr bwMode="auto">
          <a:xfrm flipV="1">
            <a:off x="7970081" y="2597104"/>
            <a:ext cx="1024424" cy="3205679"/>
          </a:xfrm>
          <a:prstGeom prst="bentConnector2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96" idx="2"/>
            <a:endCxn id="148" idx="0"/>
          </p:cNvCxnSpPr>
          <p:nvPr/>
        </p:nvCxnSpPr>
        <p:spPr bwMode="auto">
          <a:xfrm rot="5400000">
            <a:off x="5770379" y="5226954"/>
            <a:ext cx="278571" cy="11080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AutoShape 20">
            <a:extLst>
              <a:ext uri="{FF2B5EF4-FFF2-40B4-BE49-F238E27FC236}">
                <a16:creationId xmlns:a16="http://schemas.microsoft.com/office/drawing/2014/main" id="{7F4EF5C3-D997-410D-90FF-241B50E7CC5A}"/>
              </a:ext>
            </a:extLst>
          </p:cNvPr>
          <p:cNvCxnSpPr>
            <a:cxnSpLocks noChangeShapeType="1"/>
            <a:stCxn id="57" idx="0"/>
            <a:endCxn id="92" idx="2"/>
          </p:cNvCxnSpPr>
          <p:nvPr/>
        </p:nvCxnSpPr>
        <p:spPr bwMode="auto">
          <a:xfrm flipH="1" flipV="1">
            <a:off x="8994504" y="1954854"/>
            <a:ext cx="1" cy="210250"/>
          </a:xfrm>
          <a:prstGeom prst="straightConnector1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79404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088932"/>
              </p:ext>
            </p:extLst>
          </p:nvPr>
        </p:nvGraphicFramePr>
        <p:xfrm>
          <a:off x="656704" y="1230282"/>
          <a:ext cx="8944497" cy="3111751"/>
        </p:xfrm>
        <a:graphic>
          <a:graphicData uri="http://schemas.openxmlformats.org/drawingml/2006/table">
            <a:tbl>
              <a:tblPr firstRow="1" bandRow="1">
                <a:tableStyleId>{E5209521-F6AE-4A11-8796-1C74ECA84012}</a:tableStyleId>
              </a:tblPr>
              <a:tblGrid>
                <a:gridCol w="1049273">
                  <a:extLst>
                    <a:ext uri="{9D8B030D-6E8A-4147-A177-3AD203B41FA5}">
                      <a16:colId xmlns:a16="http://schemas.microsoft.com/office/drawing/2014/main" val="4072381939"/>
                    </a:ext>
                  </a:extLst>
                </a:gridCol>
                <a:gridCol w="1049273">
                  <a:extLst>
                    <a:ext uri="{9D8B030D-6E8A-4147-A177-3AD203B41FA5}">
                      <a16:colId xmlns:a16="http://schemas.microsoft.com/office/drawing/2014/main" val="3388020433"/>
                    </a:ext>
                  </a:extLst>
                </a:gridCol>
                <a:gridCol w="4214210">
                  <a:extLst>
                    <a:ext uri="{9D8B030D-6E8A-4147-A177-3AD203B41FA5}">
                      <a16:colId xmlns:a16="http://schemas.microsoft.com/office/drawing/2014/main" val="1273564947"/>
                    </a:ext>
                  </a:extLst>
                </a:gridCol>
                <a:gridCol w="2631741">
                  <a:extLst>
                    <a:ext uri="{9D8B030D-6E8A-4147-A177-3AD203B41FA5}">
                      <a16:colId xmlns:a16="http://schemas.microsoft.com/office/drawing/2014/main" val="683996009"/>
                    </a:ext>
                  </a:extLst>
                </a:gridCol>
              </a:tblGrid>
              <a:tr h="37051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업무단계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업무 단계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설명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담당자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798855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SRM_1</a:t>
                      </a:r>
                    </a:p>
                    <a:p>
                      <a:pPr latinLnBrk="1"/>
                      <a:r>
                        <a:rPr lang="ko-KR" altLang="en-US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등록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 SRM_110</a:t>
                      </a:r>
                    </a:p>
                    <a:p>
                      <a:pPr latinLnBrk="1"/>
                      <a:r>
                        <a:rPr lang="ko-KR" altLang="en-US" dirty="0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등록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226788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요청승인</a:t>
                      </a:r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939393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819717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452528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725527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755896"/>
                  </a:ext>
                </a:extLst>
              </a:tr>
              <a:tr h="37051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6273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단계별 업무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3835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유형별 프로세스 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234863"/>
              </p:ext>
            </p:extLst>
          </p:nvPr>
        </p:nvGraphicFramePr>
        <p:xfrm>
          <a:off x="136559" y="1245788"/>
          <a:ext cx="9622581" cy="4847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3798">
                  <a:extLst>
                    <a:ext uri="{9D8B030D-6E8A-4147-A177-3AD203B41FA5}">
                      <a16:colId xmlns:a16="http://schemas.microsoft.com/office/drawing/2014/main" val="906116379"/>
                    </a:ext>
                  </a:extLst>
                </a:gridCol>
                <a:gridCol w="1192093">
                  <a:extLst>
                    <a:ext uri="{9D8B030D-6E8A-4147-A177-3AD203B41FA5}">
                      <a16:colId xmlns:a16="http://schemas.microsoft.com/office/drawing/2014/main" val="483408489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16139094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8991687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7257839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404147970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735320368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68683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21870157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12831206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36229434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147289274"/>
                    </a:ext>
                  </a:extLst>
                </a:gridCol>
              </a:tblGrid>
              <a:tr h="117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요청분류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단계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564260"/>
                  </a:ext>
                </a:extLst>
              </a:tr>
              <a:tr h="1033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1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2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요청접수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요청처리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지원이관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장애이관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변경이관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처리승인</a:t>
                      </a:r>
                      <a:endParaRPr lang="en-US" altLang="ko-KR" sz="1000" b="1" u="none" strike="noStrike" dirty="0" smtClean="0"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만족도조사</a:t>
                      </a:r>
                      <a:endParaRPr lang="en-US" altLang="ko-KR" sz="1000" b="1" u="none" strike="noStrike" dirty="0" smtClean="0"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종료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1041"/>
                  </a:ext>
                </a:extLst>
              </a:tr>
              <a:tr h="252000"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사용자 지원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전산장비 신청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59016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64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ko-KR" altLang="en-US" sz="10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전산장비 점검</a:t>
                      </a:r>
                      <a:endParaRPr lang="en-US" altLang="ko-KR" sz="1000" b="0" i="0" u="none" strike="noStrike" cap="none" dirty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3537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729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문의응대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56069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63773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마감업무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지원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3616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3891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프로젝트 지원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916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84840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교육지원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26484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5530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데이터 수정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426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48533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데이터제공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769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24510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신청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86990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375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40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유형별 프로세스 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331838"/>
              </p:ext>
            </p:extLst>
          </p:nvPr>
        </p:nvGraphicFramePr>
        <p:xfrm>
          <a:off x="136559" y="1245788"/>
          <a:ext cx="9622581" cy="4847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3798">
                  <a:extLst>
                    <a:ext uri="{9D8B030D-6E8A-4147-A177-3AD203B41FA5}">
                      <a16:colId xmlns:a16="http://schemas.microsoft.com/office/drawing/2014/main" val="906116379"/>
                    </a:ext>
                  </a:extLst>
                </a:gridCol>
                <a:gridCol w="1192093">
                  <a:extLst>
                    <a:ext uri="{9D8B030D-6E8A-4147-A177-3AD203B41FA5}">
                      <a16:colId xmlns:a16="http://schemas.microsoft.com/office/drawing/2014/main" val="483408489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16139094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8991687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7257839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404147970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735320368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68683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21870157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16880196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36229434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147289274"/>
                    </a:ext>
                  </a:extLst>
                </a:gridCol>
              </a:tblGrid>
              <a:tr h="117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요청분류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단계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564260"/>
                  </a:ext>
                </a:extLst>
              </a:tr>
              <a:tr h="1033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1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2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접수</a:t>
                      </a:r>
                      <a:r>
                        <a:rPr lang="en-US" altLang="ko-KR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(</a:t>
                      </a:r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반려</a:t>
                      </a:r>
                      <a:r>
                        <a:rPr lang="en-US" altLang="ko-KR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처리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지원이관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장애이관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변경이관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처리승인</a:t>
                      </a:r>
                      <a:endParaRPr lang="en-US" altLang="ko-KR" sz="1000" b="1" u="none" strike="noStrike" dirty="0" smtClean="0"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만족도조사</a:t>
                      </a:r>
                      <a:endParaRPr lang="en-US" altLang="ko-KR" sz="1000" b="1" u="none" strike="noStrike" dirty="0" smtClean="0"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종료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1041"/>
                  </a:ext>
                </a:extLst>
              </a:tr>
              <a:tr h="25200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시스템 운영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배치작업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△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△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△</a:t>
                      </a: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59016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64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ko-KR" altLang="en-US" sz="10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백업복구</a:t>
                      </a:r>
                      <a:endParaRPr lang="en-US" altLang="ko-KR" sz="1000" b="0" i="0" u="none" strike="noStrike" cap="none" dirty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3537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729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데이터 이관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56069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63773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IP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신청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3616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3891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보안 신청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916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848401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marR="0" algn="ctr" rtl="0" font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ko-KR" altLang="en-US" sz="10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인프라 변경</a:t>
                      </a:r>
                      <a:endParaRPr lang="ko-KR" altLang="en-US" sz="1000" b="1" i="0" u="none" strike="noStrike" cap="none" dirty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서버작업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26484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5530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NW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작업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426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48533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DB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작업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769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24510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86990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375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550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1301642" y="597301"/>
            <a:ext cx="6826358" cy="454122"/>
          </a:xfrm>
          <a:prstGeom prst="rect">
            <a:avLst/>
          </a:prstGeom>
          <a:noFill/>
        </p:spPr>
        <p:txBody>
          <a:bodyPr wrap="square" lIns="83969" tIns="41985" rIns="83969" bIns="41985" anchor="ctr">
            <a:spAutoFit/>
          </a:bodyPr>
          <a:lstStyle/>
          <a:p>
            <a:pPr latinLnBrk="0">
              <a:defRPr/>
            </a:pPr>
            <a:r>
              <a:rPr lang="ko-KR" altLang="en-US" sz="2400" b="1" dirty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서비스요청 </a:t>
            </a:r>
            <a:r>
              <a:rPr lang="ko-KR" altLang="en-US" sz="2400" b="1" dirty="0" smtClean="0">
                <a:ln w="9525">
                  <a:solidFill>
                    <a:srgbClr val="777777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유형별 프로세스 절차</a:t>
            </a:r>
            <a:endParaRPr lang="ko-KR" altLang="en-US" sz="2400" b="1" dirty="0">
              <a:ln w="9525">
                <a:solidFill>
                  <a:srgbClr val="777777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632361"/>
              </p:ext>
            </p:extLst>
          </p:nvPr>
        </p:nvGraphicFramePr>
        <p:xfrm>
          <a:off x="136559" y="1245788"/>
          <a:ext cx="9622581" cy="1823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3798">
                  <a:extLst>
                    <a:ext uri="{9D8B030D-6E8A-4147-A177-3AD203B41FA5}">
                      <a16:colId xmlns:a16="http://schemas.microsoft.com/office/drawing/2014/main" val="906116379"/>
                    </a:ext>
                  </a:extLst>
                </a:gridCol>
                <a:gridCol w="1192093">
                  <a:extLst>
                    <a:ext uri="{9D8B030D-6E8A-4147-A177-3AD203B41FA5}">
                      <a16:colId xmlns:a16="http://schemas.microsoft.com/office/drawing/2014/main" val="483408489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16139094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8991687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472578390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404147970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735320368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68683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218701573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1013083341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2362294347"/>
                    </a:ext>
                  </a:extLst>
                </a:gridCol>
                <a:gridCol w="723669">
                  <a:extLst>
                    <a:ext uri="{9D8B030D-6E8A-4147-A177-3AD203B41FA5}">
                      <a16:colId xmlns:a16="http://schemas.microsoft.com/office/drawing/2014/main" val="3147289274"/>
                    </a:ext>
                  </a:extLst>
                </a:gridCol>
              </a:tblGrid>
              <a:tr h="117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요청분류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단계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564260"/>
                  </a:ext>
                </a:extLst>
              </a:tr>
              <a:tr h="1033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1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2 Lev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요청승인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접수</a:t>
                      </a:r>
                      <a:r>
                        <a:rPr lang="en-US" altLang="ko-KR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(</a:t>
                      </a:r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반려</a:t>
                      </a:r>
                      <a:r>
                        <a:rPr lang="en-US" altLang="ko-KR" sz="1000" b="1" u="none" strike="noStrike" dirty="0">
                          <a:effectLst/>
                          <a:latin typeface="맑은 고딕" panose="020B0503020000020004" pitchFamily="34" charset="-127"/>
                        </a:rPr>
                        <a:t>)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처리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지원이관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장애이관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변경이관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처리승인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Malgun Gothic Semilight" panose="020B0502040204020203" pitchFamily="50" charset="-127"/>
                        </a:rPr>
                        <a:t>만족도조사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맑은 고딕" panose="020B0503020000020004" pitchFamily="50" charset="-127"/>
                        </a:rPr>
                        <a:t>종료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1041"/>
                  </a:ext>
                </a:extLst>
              </a:tr>
              <a:tr h="25200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프로그램 변경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기능개선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59016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64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ko-KR" altLang="en-US" sz="10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홈페이지콘텐츠</a:t>
                      </a:r>
                      <a:endParaRPr lang="en-US" altLang="ko-KR" sz="1000" b="0" i="0" u="none" strike="noStrike" cap="none" dirty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3537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요청팀장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담당자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729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오류개선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O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O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  <a:cs typeface="+mn-cs"/>
                          <a:sym typeface="Arial"/>
                        </a:rPr>
                        <a:t>X</a:t>
                      </a:r>
                      <a:endParaRPr kumimoji="0" lang="en-US" altLang="ko-KR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  <a:cs typeface="+mn-cs"/>
                        <a:sym typeface="Arial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56069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000" u="none" strike="noStrike" dirty="0" smtClean="0">
                          <a:effectLst/>
                          <a:latin typeface="맑은 고딕" panose="020B0503020000020004" pitchFamily="50" charset="-127"/>
                        </a:rPr>
                        <a:t>R&amp;R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 err="1" smtClean="0">
                          <a:effectLst/>
                          <a:latin typeface="맑은 고딕" panose="020B0503020000020004" pitchFamily="50" charset="-127"/>
                        </a:rPr>
                        <a:t>요청자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처리자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요청자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algun Gothic Semilight" panose="020B0502040204020203" pitchFamily="50" charset="-127"/>
                          <a:ea typeface="Malgun Gothic Semilight" panose="020B0502040204020203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Malgun Gothic Semilight" panose="020B0502040204020203" pitchFamily="50" charset="-127"/>
                        <a:ea typeface="Malgun Gothic Semilight" panose="020B0502040204020203" pitchFamily="50" charset="-127"/>
                      </a:endParaRPr>
                    </a:p>
                  </a:txBody>
                  <a:tcPr marL="3478" marR="3478" marT="3478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637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189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7054</TotalTime>
  <Words>3001</Words>
  <Application>Microsoft Office PowerPoint</Application>
  <PresentationFormat>A4 용지(210x297mm)</PresentationFormat>
  <Paragraphs>1371</Paragraphs>
  <Slides>38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7" baseType="lpstr">
      <vt:lpstr>Droid Sans Fallback</vt:lpstr>
      <vt:lpstr>Malgun Gothic Semilight</vt:lpstr>
      <vt:lpstr>굴림</vt:lpstr>
      <vt:lpstr>맑은 고딕</vt:lpstr>
      <vt:lpstr>맑은 고딕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wjh</dc:creator>
  <cp:lastModifiedBy>심승복(대보컨소시엄)</cp:lastModifiedBy>
  <cp:revision>255</cp:revision>
  <dcterms:created xsi:type="dcterms:W3CDTF">2008-10-20T23:42:40Z</dcterms:created>
  <dcterms:modified xsi:type="dcterms:W3CDTF">2025-12-08T05:34:39Z</dcterms:modified>
</cp:coreProperties>
</file>