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801600" cy="9601200" type="A3"/>
  <p:notesSz cx="9926638" cy="14355763"/>
  <p:defaultTextStyle>
    <a:defPPr>
      <a:defRPr lang="ko-KR"/>
    </a:defPPr>
    <a:lvl1pPr marL="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1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20" autoAdjust="0"/>
    <p:restoredTop sz="99587" autoAdjust="0"/>
  </p:normalViewPr>
  <p:slideViewPr>
    <p:cSldViewPr>
      <p:cViewPr>
        <p:scale>
          <a:sx n="75" d="100"/>
          <a:sy n="75" d="100"/>
        </p:scale>
        <p:origin x="-804" y="-72"/>
      </p:cViewPr>
      <p:guideLst>
        <p:guide orient="horz" pos="3024"/>
        <p:guide pos="4032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926" y="0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184C1-9AA3-4B3F-8F03-2F2E397EDFB5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6325"/>
            <a:ext cx="7177088" cy="5383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188" y="6818314"/>
            <a:ext cx="7942262" cy="64611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926" y="13635038"/>
            <a:ext cx="4302125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CEF7E-15E4-4790-8AE5-5D71996FF4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409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CEF7E-15E4-4790-8AE5-5D71996FF401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3515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475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67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99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554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03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16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276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92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039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14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F4490-28F6-4E53-AE84-6491583BF65C}" type="datetimeFigureOut">
              <a:rPr lang="ko-KR" altLang="en-US" smtClean="0"/>
              <a:pPr/>
              <a:t>2013-10-18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9755-5F37-4CF9-AF91-90EDDFD8DCF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12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1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TextBox 1539"/>
          <p:cNvSpPr txBox="1"/>
          <p:nvPr/>
        </p:nvSpPr>
        <p:spPr>
          <a:xfrm>
            <a:off x="4156285" y="7990960"/>
            <a:ext cx="894778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dirty="0" smtClean="0"/>
          </a:p>
        </p:txBody>
      </p:sp>
      <p:sp>
        <p:nvSpPr>
          <p:cNvPr id="1921" name="직사각형 1920"/>
          <p:cNvSpPr/>
          <p:nvPr/>
        </p:nvSpPr>
        <p:spPr>
          <a:xfrm>
            <a:off x="579514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및 포털 웹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4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22" name="직선 연결선 1921"/>
          <p:cNvCxnSpPr/>
          <p:nvPr/>
        </p:nvCxnSpPr>
        <p:spPr>
          <a:xfrm>
            <a:off x="579514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4" name="직사각형 1923"/>
          <p:cNvSpPr/>
          <p:nvPr/>
        </p:nvSpPr>
        <p:spPr>
          <a:xfrm>
            <a:off x="1492795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온라인복권 당첨확인 및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지급 웹컨텐츠 서버 </a:t>
            </a:r>
            <a:r>
              <a:rPr lang="en-US" altLang="ko-KR" sz="500" smtClean="0">
                <a:solidFill>
                  <a:schemeClr val="tx1"/>
                </a:solidFill>
              </a:rPr>
              <a:t>#1 ~ 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25" name="직선 연결선 1924"/>
          <p:cNvCxnSpPr/>
          <p:nvPr/>
        </p:nvCxnSpPr>
        <p:spPr>
          <a:xfrm>
            <a:off x="1492795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7" name="직사각형 1926"/>
          <p:cNvSpPr/>
          <p:nvPr/>
        </p:nvSpPr>
        <p:spPr>
          <a:xfrm>
            <a:off x="2404522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전자복권 발행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판매</a:t>
            </a:r>
            <a:endParaRPr lang="en-US" altLang="ko-KR" sz="500">
              <a:solidFill>
                <a:schemeClr val="tx1"/>
              </a:solidFill>
            </a:endParaRPr>
          </a:p>
          <a:p>
            <a:pPr algn="ctr"/>
            <a:r>
              <a:rPr lang="ko-KR" altLang="en-US" sz="500">
                <a:solidFill>
                  <a:schemeClr val="tx1"/>
                </a:solidFill>
              </a:rPr>
              <a:t>웹컨텐츠 서버 </a:t>
            </a:r>
            <a:r>
              <a:rPr lang="en-US" altLang="ko-KR" sz="500" smtClean="0">
                <a:solidFill>
                  <a:schemeClr val="tx1"/>
                </a:solidFill>
              </a:rPr>
              <a:t>#1 ~ #4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28" name="직선 연결선 1927"/>
          <p:cNvCxnSpPr/>
          <p:nvPr/>
        </p:nvCxnSpPr>
        <p:spPr>
          <a:xfrm>
            <a:off x="2404522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0" name="직사각형 1929"/>
          <p:cNvSpPr/>
          <p:nvPr/>
        </p:nvSpPr>
        <p:spPr>
          <a:xfrm>
            <a:off x="3316248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인쇄복권 웹컨텐츠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#2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31" name="직선 연결선 1930"/>
          <p:cNvCxnSpPr/>
          <p:nvPr/>
        </p:nvCxnSpPr>
        <p:spPr>
          <a:xfrm>
            <a:off x="3316248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3" name="직사각형 1932"/>
          <p:cNvSpPr/>
          <p:nvPr/>
        </p:nvSpPr>
        <p:spPr>
          <a:xfrm>
            <a:off x="4228537" y="7177448"/>
            <a:ext cx="864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동영상 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934" name="직선 연결선 1933"/>
          <p:cNvCxnSpPr/>
          <p:nvPr/>
        </p:nvCxnSpPr>
        <p:spPr>
          <a:xfrm>
            <a:off x="4228537" y="732622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5" name="직사각형 1884"/>
          <p:cNvSpPr/>
          <p:nvPr/>
        </p:nvSpPr>
        <p:spPr>
          <a:xfrm>
            <a:off x="579514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즉석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86" name="직선 연결선 1885"/>
          <p:cNvCxnSpPr/>
          <p:nvPr/>
        </p:nvCxnSpPr>
        <p:spPr>
          <a:xfrm>
            <a:off x="579514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8" name="직사각형 1887"/>
          <p:cNvSpPr/>
          <p:nvPr/>
        </p:nvSpPr>
        <p:spPr>
          <a:xfrm>
            <a:off x="1489059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89" name="직선 연결선 1888"/>
          <p:cNvCxnSpPr/>
          <p:nvPr/>
        </p:nvCxnSpPr>
        <p:spPr>
          <a:xfrm>
            <a:off x="1489059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1" name="직사각형 1890"/>
          <p:cNvSpPr/>
          <p:nvPr/>
        </p:nvSpPr>
        <p:spPr>
          <a:xfrm>
            <a:off x="2398670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]DB#1,#2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2" name="직선 연결선 1891"/>
          <p:cNvCxnSpPr/>
          <p:nvPr/>
        </p:nvCxnSpPr>
        <p:spPr>
          <a:xfrm>
            <a:off x="2398670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4" name="직사각형 1893"/>
          <p:cNvSpPr/>
          <p:nvPr/>
        </p:nvSpPr>
        <p:spPr>
          <a:xfrm>
            <a:off x="3311055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5" name="직선 연결선 1894"/>
          <p:cNvCxnSpPr/>
          <p:nvPr/>
        </p:nvCxnSpPr>
        <p:spPr>
          <a:xfrm>
            <a:off x="3311055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7" name="직사각형 1896"/>
          <p:cNvSpPr/>
          <p:nvPr/>
        </p:nvSpPr>
        <p:spPr>
          <a:xfrm>
            <a:off x="4223248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898" name="직선 연결선 1897"/>
          <p:cNvCxnSpPr/>
          <p:nvPr/>
        </p:nvCxnSpPr>
        <p:spPr>
          <a:xfrm>
            <a:off x="4223248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0" name="직사각형 1899"/>
          <p:cNvSpPr/>
          <p:nvPr/>
        </p:nvSpPr>
        <p:spPr>
          <a:xfrm>
            <a:off x="5134974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[</a:t>
            </a:r>
            <a:r>
              <a:rPr lang="ko-KR" altLang="en-US" sz="500">
                <a:solidFill>
                  <a:schemeClr val="tx1"/>
                </a:solidFill>
              </a:rPr>
              <a:t>발행</a:t>
            </a:r>
            <a:r>
              <a:rPr lang="en-US" altLang="ko-KR" sz="500">
                <a:solidFill>
                  <a:schemeClr val="tx1"/>
                </a:solidFill>
              </a:rPr>
              <a:t>]</a:t>
            </a:r>
            <a:r>
              <a:rPr lang="ko-KR" altLang="en-US" sz="500">
                <a:solidFill>
                  <a:schemeClr val="tx1"/>
                </a:solidFill>
              </a:rPr>
              <a:t>추첨기</a:t>
            </a:r>
            <a:r>
              <a:rPr lang="en-US" altLang="ko-KR" sz="500">
                <a:solidFill>
                  <a:schemeClr val="tx1"/>
                </a:solidFill>
              </a:rPr>
              <a:t>#1,#2,#3</a:t>
            </a:r>
          </a:p>
        </p:txBody>
      </p:sp>
      <p:cxnSp>
        <p:nvCxnSpPr>
          <p:cNvPr id="1901" name="직선 연결선 1900"/>
          <p:cNvCxnSpPr/>
          <p:nvPr/>
        </p:nvCxnSpPr>
        <p:spPr>
          <a:xfrm>
            <a:off x="5134974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3" name="직사각형 1902"/>
          <p:cNvSpPr/>
          <p:nvPr/>
        </p:nvSpPr>
        <p:spPr>
          <a:xfrm>
            <a:off x="6047263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WAS#1,#2</a:t>
            </a:r>
          </a:p>
        </p:txBody>
      </p:sp>
      <p:cxnSp>
        <p:nvCxnSpPr>
          <p:cNvPr id="1904" name="직선 연결선 1903"/>
          <p:cNvCxnSpPr/>
          <p:nvPr/>
        </p:nvCxnSpPr>
        <p:spPr>
          <a:xfrm>
            <a:off x="6047263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6" name="직사각형 1905"/>
          <p:cNvSpPr/>
          <p:nvPr/>
        </p:nvSpPr>
        <p:spPr>
          <a:xfrm>
            <a:off x="6956808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</a:t>
            </a:r>
            <a:r>
              <a:rPr lang="en-US" altLang="ko-KR" sz="500">
                <a:solidFill>
                  <a:schemeClr val="tx1"/>
                </a:solidFill>
              </a:rPr>
              <a:t>DB#1,#2</a:t>
            </a:r>
          </a:p>
        </p:txBody>
      </p:sp>
      <p:cxnSp>
        <p:nvCxnSpPr>
          <p:cNvPr id="1907" name="직선 연결선 1906"/>
          <p:cNvCxnSpPr/>
          <p:nvPr/>
        </p:nvCxnSpPr>
        <p:spPr>
          <a:xfrm>
            <a:off x="6956808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9" name="직사각형 1908"/>
          <p:cNvSpPr/>
          <p:nvPr/>
        </p:nvSpPr>
        <p:spPr>
          <a:xfrm>
            <a:off x="7866515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통신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  <a:endParaRPr lang="en-US" altLang="ko-KR" sz="500" dirty="0">
              <a:solidFill>
                <a:schemeClr val="tx1"/>
              </a:solidFill>
            </a:endParaRPr>
          </a:p>
        </p:txBody>
      </p:sp>
      <p:cxnSp>
        <p:nvCxnSpPr>
          <p:cNvPr id="1910" name="직선 연결선 1909"/>
          <p:cNvCxnSpPr/>
          <p:nvPr/>
        </p:nvCxnSpPr>
        <p:spPr>
          <a:xfrm>
            <a:off x="7866515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2" name="직사각형 1911"/>
          <p:cNvSpPr/>
          <p:nvPr/>
        </p:nvSpPr>
        <p:spPr>
          <a:xfrm>
            <a:off x="8780260" y="6121123"/>
            <a:ext cx="864000" cy="1000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판매 내부관리</a:t>
            </a:r>
            <a:r>
              <a:rPr lang="en-US" altLang="ko-KR" sz="500">
                <a:solidFill>
                  <a:schemeClr val="tx1"/>
                </a:solidFill>
              </a:rPr>
              <a:t>#1,#2</a:t>
            </a:r>
          </a:p>
        </p:txBody>
      </p:sp>
      <p:cxnSp>
        <p:nvCxnSpPr>
          <p:cNvPr id="1913" name="직선 연결선 1912"/>
          <p:cNvCxnSpPr/>
          <p:nvPr/>
        </p:nvCxnSpPr>
        <p:spPr>
          <a:xfrm>
            <a:off x="8780260" y="626990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8" name="직사각형 1817"/>
          <p:cNvSpPr/>
          <p:nvPr/>
        </p:nvSpPr>
        <p:spPr>
          <a:xfrm>
            <a:off x="579514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통합운영웹서버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19" name="직선 연결선 1818"/>
          <p:cNvCxnSpPr/>
          <p:nvPr/>
        </p:nvCxnSpPr>
        <p:spPr>
          <a:xfrm>
            <a:off x="579514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1" name="직사각형 1820"/>
          <p:cNvSpPr/>
          <p:nvPr/>
        </p:nvSpPr>
        <p:spPr>
          <a:xfrm>
            <a:off x="1489983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파일서버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22" name="직선 연결선 1821"/>
          <p:cNvCxnSpPr/>
          <p:nvPr/>
        </p:nvCxnSpPr>
        <p:spPr>
          <a:xfrm>
            <a:off x="1489983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4" name="직사각형 1823"/>
          <p:cNvSpPr/>
          <p:nvPr/>
        </p:nvSpPr>
        <p:spPr>
          <a:xfrm>
            <a:off x="2399425" y="4838014"/>
            <a:ext cx="864000" cy="123500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형상관리서버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25" name="직선 연결선 1824"/>
          <p:cNvCxnSpPr/>
          <p:nvPr/>
        </p:nvCxnSpPr>
        <p:spPr>
          <a:xfrm>
            <a:off x="2399425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7" name="직사각형 1826"/>
          <p:cNvSpPr/>
          <p:nvPr/>
        </p:nvSpPr>
        <p:spPr>
          <a:xfrm>
            <a:off x="3311055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SMS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28" name="직선 연결선 1827"/>
          <p:cNvCxnSpPr/>
          <p:nvPr/>
        </p:nvCxnSpPr>
        <p:spPr>
          <a:xfrm>
            <a:off x="3311055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0" name="직사각형 1829"/>
          <p:cNvSpPr/>
          <p:nvPr/>
        </p:nvSpPr>
        <p:spPr>
          <a:xfrm>
            <a:off x="4223344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NMS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31" name="직선 연결선 1830"/>
          <p:cNvCxnSpPr/>
          <p:nvPr/>
        </p:nvCxnSpPr>
        <p:spPr>
          <a:xfrm>
            <a:off x="4223344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3" name="직사각형 1832"/>
          <p:cNvSpPr/>
          <p:nvPr/>
        </p:nvSpPr>
        <p:spPr>
          <a:xfrm>
            <a:off x="5135070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ITSM </a:t>
            </a:r>
            <a:r>
              <a:rPr lang="ko-KR" altLang="en-US" sz="500">
                <a:solidFill>
                  <a:schemeClr val="tx1"/>
                </a:solidFill>
              </a:rPr>
              <a:t>운영서버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34" name="직선 연결선 1833"/>
          <p:cNvCxnSpPr/>
          <p:nvPr/>
        </p:nvCxnSpPr>
        <p:spPr>
          <a:xfrm>
            <a:off x="5135070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6" name="직사각형 1835"/>
          <p:cNvSpPr/>
          <p:nvPr/>
        </p:nvSpPr>
        <p:spPr>
          <a:xfrm>
            <a:off x="6047359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APM  </a:t>
            </a:r>
            <a:r>
              <a:rPr lang="ko-KR" altLang="en-US" sz="500">
                <a:solidFill>
                  <a:schemeClr val="tx1"/>
                </a:solidFill>
              </a:rPr>
              <a:t>전용서버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37" name="직선 연결선 1836"/>
          <p:cNvCxnSpPr/>
          <p:nvPr/>
        </p:nvCxnSpPr>
        <p:spPr>
          <a:xfrm>
            <a:off x="6047359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9" name="직사각형 1838"/>
          <p:cNvSpPr/>
          <p:nvPr/>
        </p:nvSpPr>
        <p:spPr>
          <a:xfrm>
            <a:off x="6959648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1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0" name="직선 연결선 1839"/>
          <p:cNvCxnSpPr/>
          <p:nvPr/>
        </p:nvCxnSpPr>
        <p:spPr>
          <a:xfrm>
            <a:off x="6959648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2" name="직사각형 1841"/>
          <p:cNvSpPr/>
          <p:nvPr/>
        </p:nvSpPr>
        <p:spPr>
          <a:xfrm>
            <a:off x="7875410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관리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</a:t>
            </a:r>
            <a:r>
              <a:rPr lang="en-US" altLang="ko-KR" sz="500">
                <a:solidFill>
                  <a:schemeClr val="tx1"/>
                </a:solidFill>
              </a:rPr>
              <a:t>2 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3" name="직선 연결선 1842"/>
          <p:cNvCxnSpPr/>
          <p:nvPr/>
        </p:nvCxnSpPr>
        <p:spPr>
          <a:xfrm>
            <a:off x="7875410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5" name="직사각형 1844"/>
          <p:cNvSpPr/>
          <p:nvPr/>
        </p:nvSpPr>
        <p:spPr>
          <a:xfrm>
            <a:off x="8788426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ESM 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6" name="직선 연결선 1845"/>
          <p:cNvCxnSpPr/>
          <p:nvPr/>
        </p:nvCxnSpPr>
        <p:spPr>
          <a:xfrm>
            <a:off x="8788426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8" name="직사각형 1847"/>
          <p:cNvSpPr/>
          <p:nvPr/>
        </p:nvSpPr>
        <p:spPr>
          <a:xfrm>
            <a:off x="9700715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장비원격통제서버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49" name="직선 연결선 1848"/>
          <p:cNvCxnSpPr/>
          <p:nvPr/>
        </p:nvCxnSpPr>
        <p:spPr>
          <a:xfrm>
            <a:off x="9700715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1" name="직사각형 1850"/>
          <p:cNvSpPr/>
          <p:nvPr/>
        </p:nvSpPr>
        <p:spPr>
          <a:xfrm>
            <a:off x="10612441" y="4838015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PC</a:t>
            </a:r>
            <a:r>
              <a:rPr lang="ko-KR" altLang="en-US" sz="500">
                <a:solidFill>
                  <a:schemeClr val="tx1"/>
                </a:solidFill>
              </a:rPr>
              <a:t>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52" name="직선 연결선 1851"/>
          <p:cNvCxnSpPr/>
          <p:nvPr/>
        </p:nvCxnSpPr>
        <p:spPr>
          <a:xfrm>
            <a:off x="10612441" y="498679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0" name="직사각형 1569"/>
          <p:cNvSpPr/>
          <p:nvPr/>
        </p:nvSpPr>
        <p:spPr>
          <a:xfrm>
            <a:off x="3317683" y="1804301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암호화서버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71" name="직선 연결선 1570"/>
          <p:cNvCxnSpPr/>
          <p:nvPr/>
        </p:nvCxnSpPr>
        <p:spPr>
          <a:xfrm>
            <a:off x="3317683" y="195308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3" name="직사각형 1572"/>
          <p:cNvSpPr/>
          <p:nvPr/>
        </p:nvSpPr>
        <p:spPr>
          <a:xfrm>
            <a:off x="4229972" y="1802717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74" name="직선 연결선 1573"/>
          <p:cNvCxnSpPr/>
          <p:nvPr/>
        </p:nvCxnSpPr>
        <p:spPr>
          <a:xfrm>
            <a:off x="4229972" y="1951496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6" name="직사각형 1575"/>
          <p:cNvSpPr/>
          <p:nvPr/>
        </p:nvSpPr>
        <p:spPr>
          <a:xfrm>
            <a:off x="5137031" y="1795596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게임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77" name="직선 연결선 1576"/>
          <p:cNvCxnSpPr/>
          <p:nvPr/>
        </p:nvCxnSpPr>
        <p:spPr>
          <a:xfrm>
            <a:off x="5137031" y="1944376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9" name="직사각형 1578"/>
          <p:cNvSpPr/>
          <p:nvPr/>
        </p:nvSpPr>
        <p:spPr>
          <a:xfrm>
            <a:off x="6049320" y="1797953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분배서버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80" name="직선 연결선 1579"/>
          <p:cNvCxnSpPr/>
          <p:nvPr/>
        </p:nvCxnSpPr>
        <p:spPr>
          <a:xfrm>
            <a:off x="6049320" y="194673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2" name="직사각형 1581"/>
          <p:cNvSpPr/>
          <p:nvPr/>
        </p:nvSpPr>
        <p:spPr>
          <a:xfrm>
            <a:off x="6960950" y="1797954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타임서버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83" name="직선 연결선 1582"/>
          <p:cNvCxnSpPr/>
          <p:nvPr/>
        </p:nvCxnSpPr>
        <p:spPr>
          <a:xfrm>
            <a:off x="6960950" y="194673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5" name="직사각형 1584"/>
          <p:cNvSpPr/>
          <p:nvPr/>
        </p:nvSpPr>
        <p:spPr>
          <a:xfrm>
            <a:off x="7875212" y="1795315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통합백업서버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86" name="직선 연결선 1585"/>
          <p:cNvCxnSpPr/>
          <p:nvPr/>
        </p:nvCxnSpPr>
        <p:spPr>
          <a:xfrm>
            <a:off x="7875212" y="1944095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8" name="직사각형 677"/>
          <p:cNvSpPr/>
          <p:nvPr/>
        </p:nvSpPr>
        <p:spPr>
          <a:xfrm>
            <a:off x="585801" y="825871"/>
            <a:ext cx="864000" cy="928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>
                <a:solidFill>
                  <a:schemeClr val="tx1"/>
                </a:solidFill>
              </a:rPr>
              <a:t>연계</a:t>
            </a:r>
            <a:r>
              <a:rPr lang="en-US" altLang="ko-KR" sz="500" smtClean="0">
                <a:solidFill>
                  <a:schemeClr val="tx1"/>
                </a:solidFill>
              </a:rPr>
              <a:t>HUB #</a:t>
            </a:r>
            <a:r>
              <a:rPr lang="en-US" altLang="ko-KR" sz="500">
                <a:solidFill>
                  <a:schemeClr val="tx1"/>
                </a:solidFill>
              </a:rPr>
              <a:t>1 ~ 2</a:t>
            </a:r>
            <a:endParaRPr lang="ko-KR" altLang="en-US" sz="500">
              <a:solidFill>
                <a:schemeClr val="tx1"/>
              </a:solidFill>
            </a:endParaRPr>
          </a:p>
          <a:p>
            <a:pPr algn="ctr"/>
            <a:endParaRPr lang="ko-KR" altLang="en-US" sz="500">
              <a:solidFill>
                <a:schemeClr val="tx1"/>
              </a:solidFill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585801" y="97465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2" name="Rectangle 4331"/>
          <p:cNvSpPr>
            <a:spLocks noChangeArrowheads="1"/>
          </p:cNvSpPr>
          <p:nvPr/>
        </p:nvSpPr>
        <p:spPr bwMode="auto">
          <a:xfrm rot="10800000" flipV="1">
            <a:off x="379947" y="795708"/>
            <a:ext cx="183600" cy="1086470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연계영역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65" name="Rectangle 4331"/>
          <p:cNvSpPr>
            <a:spLocks noChangeArrowheads="1"/>
          </p:cNvSpPr>
          <p:nvPr/>
        </p:nvSpPr>
        <p:spPr bwMode="auto">
          <a:xfrm rot="10800000" flipV="1">
            <a:off x="379947" y="1783605"/>
            <a:ext cx="183600" cy="1530000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통신영역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72" name="Rectangle 4331"/>
          <p:cNvSpPr>
            <a:spLocks noChangeArrowheads="1"/>
          </p:cNvSpPr>
          <p:nvPr/>
        </p:nvSpPr>
        <p:spPr bwMode="auto">
          <a:xfrm rot="10800000" flipV="1">
            <a:off x="2073015" y="1783605"/>
            <a:ext cx="183600" cy="1530000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온라인게임처리영역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74" name="Rectangle 4331"/>
          <p:cNvSpPr>
            <a:spLocks noChangeArrowheads="1"/>
          </p:cNvSpPr>
          <p:nvPr/>
        </p:nvSpPr>
        <p:spPr bwMode="auto">
          <a:xfrm rot="10800000" flipV="1">
            <a:off x="379947" y="3304079"/>
            <a:ext cx="183600" cy="1756772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감사처리영역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75" name="Rectangle 4331"/>
          <p:cNvSpPr>
            <a:spLocks noChangeArrowheads="1"/>
          </p:cNvSpPr>
          <p:nvPr/>
        </p:nvSpPr>
        <p:spPr bwMode="auto">
          <a:xfrm rot="10800000" flipV="1">
            <a:off x="379947" y="4812048"/>
            <a:ext cx="183600" cy="1462264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운영관리영역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aphicFrame>
        <p:nvGraphicFramePr>
          <p:cNvPr id="695" name="표 6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723445"/>
              </p:ext>
            </p:extLst>
          </p:nvPr>
        </p:nvGraphicFramePr>
        <p:xfrm>
          <a:off x="622990" y="100673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BEAIHUBSVR01,02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99" name="Rectangle 135"/>
          <p:cNvSpPr>
            <a:spLocks noChangeArrowheads="1"/>
          </p:cNvSpPr>
          <p:nvPr/>
        </p:nvSpPr>
        <p:spPr bwMode="auto">
          <a:xfrm>
            <a:off x="622990" y="1383370"/>
            <a:ext cx="784800" cy="32564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500">
              <a:latin typeface="+mn-ea"/>
            </a:endParaRPr>
          </a:p>
        </p:txBody>
      </p:sp>
      <p:sp>
        <p:nvSpPr>
          <p:cNvPr id="700" name="Rectangle 43"/>
          <p:cNvSpPr>
            <a:spLocks noChangeArrowheads="1"/>
          </p:cNvSpPr>
          <p:nvPr/>
        </p:nvSpPr>
        <p:spPr bwMode="auto">
          <a:xfrm>
            <a:off x="645115" y="139978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5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1" name="Rectangle 43"/>
          <p:cNvSpPr>
            <a:spLocks noChangeArrowheads="1"/>
          </p:cNvSpPr>
          <p:nvPr/>
        </p:nvSpPr>
        <p:spPr bwMode="auto">
          <a:xfrm>
            <a:off x="645115" y="150653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EAI - MocoMSys. Midas</a:t>
            </a:r>
            <a:endParaRPr lang="ko-KR" altLang="en-US" sz="400" dirty="0">
              <a:latin typeface="+mn-ea"/>
            </a:endParaRPr>
          </a:p>
        </p:txBody>
      </p:sp>
      <p:sp>
        <p:nvSpPr>
          <p:cNvPr id="702" name="Rectangle 43"/>
          <p:cNvSpPr>
            <a:spLocks noChangeArrowheads="1"/>
          </p:cNvSpPr>
          <p:nvPr/>
        </p:nvSpPr>
        <p:spPr bwMode="auto">
          <a:xfrm>
            <a:off x="645115" y="161054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4" name="Rectangle 135"/>
          <p:cNvSpPr>
            <a:spLocks noChangeArrowheads="1"/>
          </p:cNvSpPr>
          <p:nvPr/>
        </p:nvSpPr>
        <p:spPr bwMode="auto">
          <a:xfrm>
            <a:off x="6088260" y="5403476"/>
            <a:ext cx="7848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5" name="Rectangle 43"/>
          <p:cNvSpPr>
            <a:spLocks noChangeArrowheads="1"/>
          </p:cNvSpPr>
          <p:nvPr/>
        </p:nvSpPr>
        <p:spPr bwMode="auto">
          <a:xfrm>
            <a:off x="6110385" y="542383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 UX 11i v3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6" name="Rectangle 43"/>
          <p:cNvSpPr>
            <a:spLocks noChangeArrowheads="1"/>
          </p:cNvSpPr>
          <p:nvPr/>
        </p:nvSpPr>
        <p:spPr bwMode="auto">
          <a:xfrm>
            <a:off x="6110385" y="553075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OpenMCM Master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7" name="Rectangle 135"/>
          <p:cNvSpPr>
            <a:spLocks noChangeArrowheads="1"/>
          </p:cNvSpPr>
          <p:nvPr/>
        </p:nvSpPr>
        <p:spPr bwMode="auto">
          <a:xfrm>
            <a:off x="7003900" y="5401295"/>
            <a:ext cx="7848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48" name="Rectangle 43"/>
          <p:cNvSpPr>
            <a:spLocks noChangeArrowheads="1"/>
          </p:cNvSpPr>
          <p:nvPr/>
        </p:nvSpPr>
        <p:spPr bwMode="auto">
          <a:xfrm>
            <a:off x="7022850" y="542165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49" name="Rectangle 135"/>
          <p:cNvSpPr>
            <a:spLocks noChangeArrowheads="1"/>
          </p:cNvSpPr>
          <p:nvPr/>
        </p:nvSpPr>
        <p:spPr bwMode="auto">
          <a:xfrm>
            <a:off x="8819026" y="5404063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0" name="Rectangle 43"/>
          <p:cNvSpPr>
            <a:spLocks noChangeArrowheads="1"/>
          </p:cNvSpPr>
          <p:nvPr/>
        </p:nvSpPr>
        <p:spPr bwMode="auto">
          <a:xfrm>
            <a:off x="8840626" y="542442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51" name="Rectangle 135"/>
          <p:cNvSpPr>
            <a:spLocks noChangeArrowheads="1"/>
          </p:cNvSpPr>
          <p:nvPr/>
        </p:nvSpPr>
        <p:spPr bwMode="auto">
          <a:xfrm>
            <a:off x="9745078" y="5401684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2" name="Rectangle 43"/>
          <p:cNvSpPr>
            <a:spLocks noChangeArrowheads="1"/>
          </p:cNvSpPr>
          <p:nvPr/>
        </p:nvSpPr>
        <p:spPr bwMode="auto">
          <a:xfrm>
            <a:off x="9764028" y="542204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sp>
        <p:nvSpPr>
          <p:cNvPr id="853" name="Rectangle 135"/>
          <p:cNvSpPr>
            <a:spLocks noChangeArrowheads="1"/>
          </p:cNvSpPr>
          <p:nvPr/>
        </p:nvSpPr>
        <p:spPr bwMode="auto">
          <a:xfrm>
            <a:off x="10656804" y="5403595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54" name="Rectangle 43"/>
          <p:cNvSpPr>
            <a:spLocks noChangeArrowheads="1"/>
          </p:cNvSpPr>
          <p:nvPr/>
        </p:nvSpPr>
        <p:spPr bwMode="auto">
          <a:xfrm>
            <a:off x="10675754" y="542395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>
              <a:latin typeface="+mn-ea"/>
            </a:endParaRPr>
          </a:p>
        </p:txBody>
      </p:sp>
      <p:graphicFrame>
        <p:nvGraphicFramePr>
          <p:cNvPr id="855" name="표 8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36384"/>
              </p:ext>
            </p:extLst>
          </p:nvPr>
        </p:nvGraphicFramePr>
        <p:xfrm>
          <a:off x="6088260" y="502736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BAPMAP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HP rx2800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2.53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6" name="표 8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663748"/>
              </p:ext>
            </p:extLst>
          </p:nvPr>
        </p:nvGraphicFramePr>
        <p:xfrm>
          <a:off x="7003900" y="502518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BITSMDB, BSMSDB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7" name="표 8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808468"/>
              </p:ext>
            </p:extLst>
          </p:nvPr>
        </p:nvGraphicFramePr>
        <p:xfrm>
          <a:off x="8828026" y="502795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BREMOTECTRL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8" name="표 8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794429"/>
              </p:ext>
            </p:extLst>
          </p:nvPr>
        </p:nvGraphicFramePr>
        <p:xfrm>
          <a:off x="9745078" y="502557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BSECURITYSVR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59" name="표 8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228115"/>
              </p:ext>
            </p:extLst>
          </p:nvPr>
        </p:nvGraphicFramePr>
        <p:xfrm>
          <a:off x="10656804" y="502748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BVACCINESVR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1" name="Rectangle 43"/>
          <p:cNvSpPr>
            <a:spLocks noChangeArrowheads="1"/>
          </p:cNvSpPr>
          <p:nvPr/>
        </p:nvSpPr>
        <p:spPr bwMode="auto">
          <a:xfrm>
            <a:off x="7022850" y="5525395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SQL 2012 Stanard (CAL 20</a:t>
            </a:r>
            <a:r>
              <a:rPr lang="ko-KR" altLang="en-US" sz="400" smtClean="0">
                <a:latin typeface="+mn-ea"/>
              </a:rPr>
              <a:t>명</a:t>
            </a:r>
            <a:r>
              <a:rPr lang="en-US" altLang="ko-KR" sz="400" smtClean="0">
                <a:latin typeface="+mn-ea"/>
              </a:rPr>
              <a:t>)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2" name="Rectangle 135"/>
          <p:cNvSpPr>
            <a:spLocks noChangeArrowheads="1"/>
          </p:cNvSpPr>
          <p:nvPr/>
        </p:nvSpPr>
        <p:spPr bwMode="auto">
          <a:xfrm>
            <a:off x="5177425" y="5402913"/>
            <a:ext cx="7884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63" name="Rectangle 43"/>
          <p:cNvSpPr>
            <a:spLocks noChangeArrowheads="1"/>
          </p:cNvSpPr>
          <p:nvPr/>
        </p:nvSpPr>
        <p:spPr bwMode="auto">
          <a:xfrm>
            <a:off x="5199025" y="542327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64" name="표 8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941277"/>
              </p:ext>
            </p:extLst>
          </p:nvPr>
        </p:nvGraphicFramePr>
        <p:xfrm>
          <a:off x="5177425" y="502680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BITSMAP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5" name="Rectangle 43"/>
          <p:cNvSpPr>
            <a:spLocks noChangeArrowheads="1"/>
          </p:cNvSpPr>
          <p:nvPr/>
        </p:nvSpPr>
        <p:spPr bwMode="auto">
          <a:xfrm>
            <a:off x="5199025" y="553018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Service Manager 9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6" name="Rectangle 43"/>
          <p:cNvSpPr>
            <a:spLocks noChangeArrowheads="1"/>
          </p:cNvSpPr>
          <p:nvPr/>
        </p:nvSpPr>
        <p:spPr bwMode="auto">
          <a:xfrm>
            <a:off x="7022850" y="563383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7" name="Rectangle 43"/>
          <p:cNvSpPr>
            <a:spLocks noChangeArrowheads="1"/>
          </p:cNvSpPr>
          <p:nvPr/>
        </p:nvSpPr>
        <p:spPr bwMode="auto">
          <a:xfrm>
            <a:off x="8840626" y="553133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Gate One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8" name="Rectangle 43"/>
          <p:cNvSpPr>
            <a:spLocks noChangeArrowheads="1"/>
          </p:cNvSpPr>
          <p:nvPr/>
        </p:nvSpPr>
        <p:spPr bwMode="auto">
          <a:xfrm>
            <a:off x="9764028" y="552895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PC</a:t>
            </a:r>
            <a:r>
              <a:rPr lang="ko-KR" altLang="en-US" sz="400" smtClean="0">
                <a:latin typeface="+mn-ea"/>
              </a:rPr>
              <a:t>보안 </a:t>
            </a:r>
            <a:r>
              <a:rPr lang="en-US" altLang="ko-KR" sz="400" smtClean="0">
                <a:latin typeface="+mn-ea"/>
              </a:rPr>
              <a:t>Manager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69" name="Rectangle 43"/>
          <p:cNvSpPr>
            <a:spLocks noChangeArrowheads="1"/>
          </p:cNvSpPr>
          <p:nvPr/>
        </p:nvSpPr>
        <p:spPr bwMode="auto">
          <a:xfrm>
            <a:off x="10675754" y="553086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AhnLab Update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870" name="TextBox 869"/>
          <p:cNvSpPr txBox="1"/>
          <p:nvPr/>
        </p:nvSpPr>
        <p:spPr>
          <a:xfrm>
            <a:off x="1486072" y="4838015"/>
            <a:ext cx="8964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smtClean="0"/>
          </a:p>
        </p:txBody>
      </p:sp>
      <p:sp>
        <p:nvSpPr>
          <p:cNvPr id="871" name="TextBox 870"/>
          <p:cNvSpPr txBox="1"/>
          <p:nvPr/>
        </p:nvSpPr>
        <p:spPr>
          <a:xfrm>
            <a:off x="2313767" y="4838015"/>
            <a:ext cx="8964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altLang="ko-KR" sz="500" dirty="0" smtClean="0"/>
          </a:p>
        </p:txBody>
      </p:sp>
      <p:sp>
        <p:nvSpPr>
          <p:cNvPr id="886" name="Rectangle 135"/>
          <p:cNvSpPr>
            <a:spLocks noChangeArrowheads="1"/>
          </p:cNvSpPr>
          <p:nvPr/>
        </p:nvSpPr>
        <p:spPr bwMode="auto">
          <a:xfrm>
            <a:off x="4265468" y="5402350"/>
            <a:ext cx="7848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87" name="Rectangle 43"/>
          <p:cNvSpPr>
            <a:spLocks noChangeArrowheads="1"/>
          </p:cNvSpPr>
          <p:nvPr/>
        </p:nvSpPr>
        <p:spPr bwMode="auto">
          <a:xfrm>
            <a:off x="4288709" y="542271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888" name="Rectangle 43"/>
          <p:cNvSpPr>
            <a:spLocks noChangeArrowheads="1"/>
          </p:cNvSpPr>
          <p:nvPr/>
        </p:nvSpPr>
        <p:spPr bwMode="auto">
          <a:xfrm>
            <a:off x="4288709" y="5529624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Network Node Manager 9i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892" name="표 8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174615"/>
              </p:ext>
            </p:extLst>
          </p:nvPr>
        </p:nvGraphicFramePr>
        <p:xfrm>
          <a:off x="4265468" y="502623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BNMSAP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96" name="Rectangle 135"/>
          <p:cNvSpPr>
            <a:spLocks noChangeArrowheads="1"/>
          </p:cNvSpPr>
          <p:nvPr/>
        </p:nvSpPr>
        <p:spPr bwMode="auto">
          <a:xfrm>
            <a:off x="7906334" y="5402787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897" name="Rectangle 43"/>
          <p:cNvSpPr>
            <a:spLocks noChangeArrowheads="1"/>
          </p:cNvSpPr>
          <p:nvPr/>
        </p:nvSpPr>
        <p:spPr bwMode="auto">
          <a:xfrm>
            <a:off x="7927934" y="542314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</a:t>
            </a:r>
            <a:r>
              <a:rPr lang="en-US" altLang="ko-KR" sz="400" smtClean="0">
                <a:latin typeface="+mn-ea"/>
              </a:rPr>
              <a:t>5.8</a:t>
            </a:r>
          </a:p>
        </p:txBody>
      </p:sp>
      <p:graphicFrame>
        <p:nvGraphicFramePr>
          <p:cNvPr id="898" name="표 8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42965"/>
              </p:ext>
            </p:extLst>
          </p:nvPr>
        </p:nvGraphicFramePr>
        <p:xfrm>
          <a:off x="7915334" y="502667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BESMSVR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X3750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2.2 GHz * 16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99" name="Rectangle 43"/>
          <p:cNvSpPr>
            <a:spLocks noChangeArrowheads="1"/>
          </p:cNvSpPr>
          <p:nvPr/>
        </p:nvSpPr>
        <p:spPr bwMode="auto">
          <a:xfrm>
            <a:off x="7927934" y="5530061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ESM. </a:t>
            </a:r>
            <a:r>
              <a:rPr lang="ko-KR" altLang="en-US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TSMA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47" name="Rectangle 43"/>
          <p:cNvSpPr>
            <a:spLocks noChangeArrowheads="1"/>
          </p:cNvSpPr>
          <p:nvPr/>
        </p:nvSpPr>
        <p:spPr bwMode="auto">
          <a:xfrm>
            <a:off x="4288709" y="563653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49" name="Rectangle 43"/>
          <p:cNvSpPr>
            <a:spLocks noChangeArrowheads="1"/>
          </p:cNvSpPr>
          <p:nvPr/>
        </p:nvSpPr>
        <p:spPr bwMode="auto">
          <a:xfrm>
            <a:off x="5199025" y="5637100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50" name="Rectangle 43"/>
          <p:cNvSpPr>
            <a:spLocks noChangeArrowheads="1"/>
          </p:cNvSpPr>
          <p:nvPr/>
        </p:nvSpPr>
        <p:spPr bwMode="auto">
          <a:xfrm>
            <a:off x="6110385" y="5637663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051" name="Rectangle 43"/>
          <p:cNvSpPr>
            <a:spLocks noChangeArrowheads="1"/>
          </p:cNvSpPr>
          <p:nvPr/>
        </p:nvSpPr>
        <p:spPr bwMode="auto">
          <a:xfrm>
            <a:off x="7018547" y="5742547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2" name="Rectangle 135"/>
          <p:cNvSpPr>
            <a:spLocks noChangeArrowheads="1"/>
          </p:cNvSpPr>
          <p:nvPr/>
        </p:nvSpPr>
        <p:spPr bwMode="auto">
          <a:xfrm>
            <a:off x="5176146" y="2361014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6" name="Rectangle 43"/>
          <p:cNvSpPr>
            <a:spLocks noChangeArrowheads="1"/>
          </p:cNvSpPr>
          <p:nvPr/>
        </p:nvSpPr>
        <p:spPr bwMode="auto">
          <a:xfrm>
            <a:off x="5198271" y="238137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37" name="Rectangle 135"/>
          <p:cNvSpPr>
            <a:spLocks noChangeArrowheads="1"/>
          </p:cNvSpPr>
          <p:nvPr/>
        </p:nvSpPr>
        <p:spPr bwMode="auto">
          <a:xfrm>
            <a:off x="6091211" y="2364440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38" name="Rectangle 43"/>
          <p:cNvSpPr>
            <a:spLocks noChangeArrowheads="1"/>
          </p:cNvSpPr>
          <p:nvPr/>
        </p:nvSpPr>
        <p:spPr bwMode="auto">
          <a:xfrm>
            <a:off x="6110161" y="238480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166" name="표 1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521331"/>
              </p:ext>
            </p:extLst>
          </p:nvPr>
        </p:nvGraphicFramePr>
        <p:xfrm>
          <a:off x="4269572" y="198870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BGAMEMNG01,02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P720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1" name="표 1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512716"/>
              </p:ext>
            </p:extLst>
          </p:nvPr>
        </p:nvGraphicFramePr>
        <p:xfrm>
          <a:off x="5176146" y="198515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BGAMEDB01, 02</a:t>
                      </a:r>
                      <a:endParaRPr lang="ko-KR" altLang="en-US" sz="400" b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2" name="표 11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30353"/>
              </p:ext>
            </p:extLst>
          </p:nvPr>
        </p:nvGraphicFramePr>
        <p:xfrm>
          <a:off x="6091211" y="19885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BUPDATESVR01,02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2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84" name="표 11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262471"/>
              </p:ext>
            </p:extLst>
          </p:nvPr>
        </p:nvGraphicFramePr>
        <p:xfrm>
          <a:off x="7914812" y="198207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BBACKUPSVR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85" name="Rectangle 135"/>
          <p:cNvSpPr>
            <a:spLocks noChangeArrowheads="1"/>
          </p:cNvSpPr>
          <p:nvPr/>
        </p:nvSpPr>
        <p:spPr bwMode="auto">
          <a:xfrm>
            <a:off x="3359972" y="2369886"/>
            <a:ext cx="784800" cy="435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86" name="Rectangle 43"/>
          <p:cNvSpPr>
            <a:spLocks noChangeArrowheads="1"/>
          </p:cNvSpPr>
          <p:nvPr/>
        </p:nvSpPr>
        <p:spPr bwMode="auto">
          <a:xfrm>
            <a:off x="3382097" y="238902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187" name="표 11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784730"/>
              </p:ext>
            </p:extLst>
          </p:nvPr>
        </p:nvGraphicFramePr>
        <p:xfrm>
          <a:off x="3359972" y="199597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BENCRYPT01, 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89" name="Rectangle 43"/>
          <p:cNvSpPr>
            <a:spLocks noChangeArrowheads="1"/>
          </p:cNvSpPr>
          <p:nvPr/>
        </p:nvSpPr>
        <p:spPr bwMode="auto">
          <a:xfrm>
            <a:off x="3382097" y="249793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1" name="Rectangle 43"/>
          <p:cNvSpPr>
            <a:spLocks noChangeArrowheads="1"/>
          </p:cNvSpPr>
          <p:nvPr/>
        </p:nvSpPr>
        <p:spPr bwMode="auto">
          <a:xfrm>
            <a:off x="5198271" y="248710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Oracle 11g Enterprise 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2" name="Rectangle 43"/>
          <p:cNvSpPr>
            <a:spLocks noChangeArrowheads="1"/>
          </p:cNvSpPr>
          <p:nvPr/>
        </p:nvSpPr>
        <p:spPr bwMode="auto">
          <a:xfrm>
            <a:off x="6110161" y="24905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3" name="Rectangle 43"/>
          <p:cNvSpPr>
            <a:spLocks noChangeArrowheads="1"/>
          </p:cNvSpPr>
          <p:nvPr/>
        </p:nvSpPr>
        <p:spPr bwMode="auto">
          <a:xfrm>
            <a:off x="5198271" y="25934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GPFS </a:t>
            </a:r>
            <a:r>
              <a:rPr lang="ko-KR" altLang="en-US" sz="40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4" name="Rectangle 43"/>
          <p:cNvSpPr>
            <a:spLocks noChangeArrowheads="1"/>
          </p:cNvSpPr>
          <p:nvPr/>
        </p:nvSpPr>
        <p:spPr bwMode="auto">
          <a:xfrm>
            <a:off x="5198271" y="27003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197" name="Rectangle 135"/>
          <p:cNvSpPr>
            <a:spLocks noChangeArrowheads="1"/>
          </p:cNvSpPr>
          <p:nvPr/>
        </p:nvSpPr>
        <p:spPr bwMode="auto">
          <a:xfrm>
            <a:off x="7914812" y="2357935"/>
            <a:ext cx="7848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198" name="Rectangle 43"/>
          <p:cNvSpPr>
            <a:spLocks noChangeArrowheads="1"/>
          </p:cNvSpPr>
          <p:nvPr/>
        </p:nvSpPr>
        <p:spPr bwMode="auto">
          <a:xfrm>
            <a:off x="7936937" y="237829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MS Window 2008 R2 </a:t>
            </a:r>
            <a:r>
              <a:rPr lang="en-US" altLang="ko-KR" sz="400" smtClean="0">
                <a:latin typeface="+mn-ea"/>
              </a:rPr>
              <a:t>SP1</a:t>
            </a:r>
            <a:endParaRPr lang="ko-KR" altLang="en-US" sz="400">
              <a:latin typeface="+mn-ea"/>
            </a:endParaRPr>
          </a:p>
        </p:txBody>
      </p:sp>
      <p:sp>
        <p:nvSpPr>
          <p:cNvPr id="1202" name="Rectangle 43"/>
          <p:cNvSpPr>
            <a:spLocks noChangeArrowheads="1"/>
          </p:cNvSpPr>
          <p:nvPr/>
        </p:nvSpPr>
        <p:spPr bwMode="auto">
          <a:xfrm>
            <a:off x="3382097" y="260424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SSL </a:t>
            </a:r>
            <a:r>
              <a:rPr lang="ko-KR" altLang="en-US" sz="400" smtClean="0">
                <a:latin typeface="+mn-ea"/>
              </a:rPr>
              <a:t>서버인증서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03" name="Rectangle 43"/>
          <p:cNvSpPr>
            <a:spLocks noChangeArrowheads="1"/>
          </p:cNvSpPr>
          <p:nvPr/>
        </p:nvSpPr>
        <p:spPr bwMode="auto">
          <a:xfrm>
            <a:off x="3382097" y="271116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04" name="Rectangle 43"/>
          <p:cNvSpPr>
            <a:spLocks noChangeArrowheads="1"/>
          </p:cNvSpPr>
          <p:nvPr/>
        </p:nvSpPr>
        <p:spPr bwMode="auto">
          <a:xfrm>
            <a:off x="5198271" y="28068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210" name="Rectangle 135"/>
          <p:cNvSpPr>
            <a:spLocks noChangeArrowheads="1"/>
          </p:cNvSpPr>
          <p:nvPr/>
        </p:nvSpPr>
        <p:spPr bwMode="auto">
          <a:xfrm>
            <a:off x="7000550" y="2360227"/>
            <a:ext cx="7848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1" name="Rectangle 43"/>
          <p:cNvSpPr>
            <a:spLocks noChangeArrowheads="1"/>
          </p:cNvSpPr>
          <p:nvPr/>
        </p:nvSpPr>
        <p:spPr bwMode="auto">
          <a:xfrm>
            <a:off x="7022955" y="2376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12" name="표 12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981155"/>
              </p:ext>
            </p:extLst>
          </p:nvPr>
        </p:nvGraphicFramePr>
        <p:xfrm>
          <a:off x="7000550" y="1983590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BTIME01,02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13" name="Rectangle 43"/>
          <p:cNvSpPr>
            <a:spLocks noChangeArrowheads="1"/>
          </p:cNvSpPr>
          <p:nvPr/>
        </p:nvSpPr>
        <p:spPr bwMode="auto">
          <a:xfrm>
            <a:off x="7022955" y="248632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NTP Time sync </a:t>
            </a:r>
            <a:r>
              <a:rPr lang="ko-KR" altLang="en-US" sz="400" smtClean="0">
                <a:latin typeface="+mn-ea"/>
              </a:rPr>
              <a:t>서비스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6" name="Rectangle 135"/>
          <p:cNvSpPr>
            <a:spLocks noChangeArrowheads="1"/>
          </p:cNvSpPr>
          <p:nvPr/>
        </p:nvSpPr>
        <p:spPr bwMode="auto">
          <a:xfrm>
            <a:off x="4269572" y="2362617"/>
            <a:ext cx="784800" cy="86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17" name="Rectangle 43"/>
          <p:cNvSpPr>
            <a:spLocks noChangeArrowheads="1"/>
          </p:cNvSpPr>
          <p:nvPr/>
        </p:nvSpPr>
        <p:spPr bwMode="auto">
          <a:xfrm>
            <a:off x="4288522" y="23829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8" name="Rectangle 43"/>
          <p:cNvSpPr>
            <a:spLocks noChangeArrowheads="1"/>
          </p:cNvSpPr>
          <p:nvPr/>
        </p:nvSpPr>
        <p:spPr bwMode="auto">
          <a:xfrm>
            <a:off x="4288522" y="249066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19" name="Rectangle 43"/>
          <p:cNvSpPr>
            <a:spLocks noChangeArrowheads="1"/>
          </p:cNvSpPr>
          <p:nvPr/>
        </p:nvSpPr>
        <p:spPr bwMode="auto">
          <a:xfrm>
            <a:off x="4288522" y="259698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0" name="Rectangle 43"/>
          <p:cNvSpPr>
            <a:spLocks noChangeArrowheads="1"/>
          </p:cNvSpPr>
          <p:nvPr/>
        </p:nvSpPr>
        <p:spPr bwMode="auto">
          <a:xfrm>
            <a:off x="4288522" y="292187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1" name="Rectangle 43"/>
          <p:cNvSpPr>
            <a:spLocks noChangeArrowheads="1"/>
          </p:cNvSpPr>
          <p:nvPr/>
        </p:nvSpPr>
        <p:spPr bwMode="auto">
          <a:xfrm>
            <a:off x="4288522" y="302843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2" name="Rectangle 43"/>
          <p:cNvSpPr>
            <a:spLocks noChangeArrowheads="1"/>
          </p:cNvSpPr>
          <p:nvPr/>
        </p:nvSpPr>
        <p:spPr bwMode="auto">
          <a:xfrm>
            <a:off x="4288522" y="31300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3" name="Rectangle 43"/>
          <p:cNvSpPr>
            <a:spLocks noChangeArrowheads="1"/>
          </p:cNvSpPr>
          <p:nvPr/>
        </p:nvSpPr>
        <p:spPr bwMode="auto">
          <a:xfrm>
            <a:off x="4288522" y="27038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게임관리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24" name="Rectangle 43"/>
          <p:cNvSpPr>
            <a:spLocks noChangeArrowheads="1"/>
          </p:cNvSpPr>
          <p:nvPr/>
        </p:nvSpPr>
        <p:spPr bwMode="auto">
          <a:xfrm>
            <a:off x="4288522" y="281044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GPFS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26" name="표 12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319178"/>
              </p:ext>
            </p:extLst>
          </p:nvPr>
        </p:nvGraphicFramePr>
        <p:xfrm>
          <a:off x="622285" y="630716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elpilp1,2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28" name="Rectangle 135"/>
          <p:cNvSpPr>
            <a:spLocks noChangeArrowheads="1"/>
          </p:cNvSpPr>
          <p:nvPr/>
        </p:nvSpPr>
        <p:spPr bwMode="auto">
          <a:xfrm>
            <a:off x="622285" y="6683041"/>
            <a:ext cx="784800" cy="39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29" name="Rectangle 43"/>
          <p:cNvSpPr>
            <a:spLocks noChangeArrowheads="1"/>
          </p:cNvSpPr>
          <p:nvPr/>
        </p:nvSpPr>
        <p:spPr bwMode="auto">
          <a:xfrm>
            <a:off x="642085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0" name="Rectangle 135"/>
          <p:cNvSpPr>
            <a:spLocks noChangeArrowheads="1"/>
          </p:cNvSpPr>
          <p:nvPr/>
        </p:nvSpPr>
        <p:spPr bwMode="auto">
          <a:xfrm>
            <a:off x="1530966" y="6687802"/>
            <a:ext cx="788400" cy="39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6" name="Rectangle 135"/>
          <p:cNvSpPr>
            <a:spLocks noChangeArrowheads="1"/>
          </p:cNvSpPr>
          <p:nvPr/>
        </p:nvSpPr>
        <p:spPr bwMode="auto">
          <a:xfrm>
            <a:off x="2439844" y="6687802"/>
            <a:ext cx="788400" cy="29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7" name="Rectangle 43"/>
          <p:cNvSpPr>
            <a:spLocks noChangeArrowheads="1"/>
          </p:cNvSpPr>
          <p:nvPr/>
        </p:nvSpPr>
        <p:spPr bwMode="auto">
          <a:xfrm>
            <a:off x="2461444" y="67081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38" name="Rectangle 135"/>
          <p:cNvSpPr>
            <a:spLocks noChangeArrowheads="1"/>
          </p:cNvSpPr>
          <p:nvPr/>
        </p:nvSpPr>
        <p:spPr bwMode="auto">
          <a:xfrm>
            <a:off x="4267557" y="6687802"/>
            <a:ext cx="788400" cy="29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239" name="Rectangle 43"/>
          <p:cNvSpPr>
            <a:spLocks noChangeArrowheads="1"/>
          </p:cNvSpPr>
          <p:nvPr/>
        </p:nvSpPr>
        <p:spPr bwMode="auto">
          <a:xfrm>
            <a:off x="4289157" y="67081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HP-UX </a:t>
            </a:r>
            <a:r>
              <a:rPr lang="en-US" altLang="ko-KR" sz="400" dirty="0">
                <a:latin typeface="+mn-ea"/>
              </a:rPr>
              <a:t>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290" name="Rectangle 43"/>
          <p:cNvSpPr>
            <a:spLocks noChangeArrowheads="1"/>
          </p:cNvSpPr>
          <p:nvPr/>
        </p:nvSpPr>
        <p:spPr bwMode="auto">
          <a:xfrm>
            <a:off x="2461444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293" name="표 1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353300"/>
              </p:ext>
            </p:extLst>
          </p:nvPr>
        </p:nvGraphicFramePr>
        <p:xfrm>
          <a:off x="1530966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elpdlp1,2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94" name="표 12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842673"/>
              </p:ext>
            </p:extLst>
          </p:nvPr>
        </p:nvGraphicFramePr>
        <p:xfrm>
          <a:off x="2439844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8Core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96" name="표 12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480953"/>
              </p:ext>
            </p:extLst>
          </p:nvPr>
        </p:nvGraphicFramePr>
        <p:xfrm>
          <a:off x="4267557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37" name="표 13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567923"/>
              </p:ext>
            </p:extLst>
          </p:nvPr>
        </p:nvGraphicFramePr>
        <p:xfrm>
          <a:off x="6090973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elswas1,2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38" name="Rectangle 135"/>
          <p:cNvSpPr>
            <a:spLocks noChangeArrowheads="1"/>
          </p:cNvSpPr>
          <p:nvPr/>
        </p:nvSpPr>
        <p:spPr bwMode="auto">
          <a:xfrm>
            <a:off x="6090973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39" name="Rectangle 43"/>
          <p:cNvSpPr>
            <a:spLocks noChangeArrowheads="1"/>
          </p:cNvSpPr>
          <p:nvPr/>
        </p:nvSpPr>
        <p:spPr bwMode="auto">
          <a:xfrm>
            <a:off x="6112573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0" name="Rectangle 135"/>
          <p:cNvSpPr>
            <a:spLocks noChangeArrowheads="1"/>
          </p:cNvSpPr>
          <p:nvPr/>
        </p:nvSpPr>
        <p:spPr bwMode="auto">
          <a:xfrm>
            <a:off x="6992883" y="6686522"/>
            <a:ext cx="788400" cy="298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1" name="Rectangle 43"/>
          <p:cNvSpPr>
            <a:spLocks noChangeArrowheads="1"/>
          </p:cNvSpPr>
          <p:nvPr/>
        </p:nvSpPr>
        <p:spPr bwMode="auto">
          <a:xfrm>
            <a:off x="7012683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2" name="Rectangle 135"/>
          <p:cNvSpPr>
            <a:spLocks noChangeArrowheads="1"/>
          </p:cNvSpPr>
          <p:nvPr/>
        </p:nvSpPr>
        <p:spPr bwMode="auto">
          <a:xfrm>
            <a:off x="7905227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3" name="Rectangle 43"/>
          <p:cNvSpPr>
            <a:spLocks noChangeArrowheads="1"/>
          </p:cNvSpPr>
          <p:nvPr/>
        </p:nvSpPr>
        <p:spPr bwMode="auto">
          <a:xfrm>
            <a:off x="7927453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44" name="Rectangle 135"/>
          <p:cNvSpPr>
            <a:spLocks noChangeArrowheads="1"/>
          </p:cNvSpPr>
          <p:nvPr/>
        </p:nvSpPr>
        <p:spPr bwMode="auto">
          <a:xfrm>
            <a:off x="8823687" y="668652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45" name="Rectangle 43"/>
          <p:cNvSpPr>
            <a:spLocks noChangeArrowheads="1"/>
          </p:cNvSpPr>
          <p:nvPr/>
        </p:nvSpPr>
        <p:spPr bwMode="auto">
          <a:xfrm>
            <a:off x="8845912" y="67034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AIX 6.1 ML08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46" name="표 1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697095"/>
              </p:ext>
            </p:extLst>
          </p:nvPr>
        </p:nvGraphicFramePr>
        <p:xfrm>
          <a:off x="6992881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elsdb1,2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2.4GHz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47" name="표 13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646703"/>
              </p:ext>
            </p:extLst>
          </p:nvPr>
        </p:nvGraphicFramePr>
        <p:xfrm>
          <a:off x="7905229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49" name="표 13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456187"/>
              </p:ext>
            </p:extLst>
          </p:nvPr>
        </p:nvGraphicFramePr>
        <p:xfrm>
          <a:off x="8823688" y="631064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9"/>
                <a:gridCol w="468741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elscs1,2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3.6GHz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60" name="Rectangle 43"/>
          <p:cNvSpPr>
            <a:spLocks noChangeArrowheads="1"/>
          </p:cNvSpPr>
          <p:nvPr/>
        </p:nvSpPr>
        <p:spPr bwMode="auto">
          <a:xfrm>
            <a:off x="2461444" y="68970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61" name="Rectangle 135"/>
          <p:cNvSpPr>
            <a:spLocks noChangeArrowheads="1"/>
          </p:cNvSpPr>
          <p:nvPr/>
        </p:nvSpPr>
        <p:spPr bwMode="auto">
          <a:xfrm>
            <a:off x="5174788" y="6687803"/>
            <a:ext cx="788400" cy="111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362" name="Rectangle 43"/>
          <p:cNvSpPr>
            <a:spLocks noChangeArrowheads="1"/>
          </p:cNvSpPr>
          <p:nvPr/>
        </p:nvSpPr>
        <p:spPr bwMode="auto">
          <a:xfrm>
            <a:off x="5196388" y="67081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Windows 2012 Std.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363" name="표 13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32286"/>
              </p:ext>
            </p:extLst>
          </p:nvPr>
        </p:nvGraphicFramePr>
        <p:xfrm>
          <a:off x="5174788" y="631192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elplw1,2,3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DL380 G8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3.0GHz * 2Core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160GB * 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69" name="Rectangle 43"/>
          <p:cNvSpPr>
            <a:spLocks noChangeArrowheads="1"/>
          </p:cNvSpPr>
          <p:nvPr/>
        </p:nvSpPr>
        <p:spPr bwMode="auto">
          <a:xfrm>
            <a:off x="7012683" y="67970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</a:t>
            </a:r>
            <a:r>
              <a:rPr lang="en-US" altLang="ko-KR" sz="400" dirty="0" smtClean="0">
                <a:latin typeface="+mn-ea"/>
              </a:rPr>
              <a:t>HP MC/SG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0" name="Rectangle 43"/>
          <p:cNvSpPr>
            <a:spLocks noChangeArrowheads="1"/>
          </p:cNvSpPr>
          <p:nvPr/>
        </p:nvSpPr>
        <p:spPr bwMode="auto">
          <a:xfrm>
            <a:off x="7012683" y="68923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>
                <a:latin typeface="+mn-ea"/>
              </a:rPr>
              <a:t> Oracle 11g Enterprise </a:t>
            </a:r>
            <a:r>
              <a:rPr lang="en-US" altLang="ko-KR" sz="400" dirty="0" smtClean="0">
                <a:latin typeface="+mn-ea"/>
              </a:rPr>
              <a:t>RAC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4" name="Rectangle 43"/>
          <p:cNvSpPr>
            <a:spLocks noChangeArrowheads="1"/>
          </p:cNvSpPr>
          <p:nvPr/>
        </p:nvSpPr>
        <p:spPr bwMode="auto">
          <a:xfrm>
            <a:off x="642085" y="68923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5" name="Rectangle 43"/>
          <p:cNvSpPr>
            <a:spLocks noChangeArrowheads="1"/>
          </p:cNvSpPr>
          <p:nvPr/>
        </p:nvSpPr>
        <p:spPr bwMode="auto">
          <a:xfrm>
            <a:off x="4289157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Server/agent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6" name="Rectangle 43"/>
          <p:cNvSpPr>
            <a:spLocks noChangeArrowheads="1"/>
          </p:cNvSpPr>
          <p:nvPr/>
        </p:nvSpPr>
        <p:spPr bwMode="auto">
          <a:xfrm>
            <a:off x="4289157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 </a:t>
            </a:r>
            <a:r>
              <a:rPr lang="en-US" altLang="ko-KR" sz="400" dirty="0" err="1" smtClean="0">
                <a:latin typeface="+mn-ea"/>
              </a:rPr>
              <a:t>jeus</a:t>
            </a:r>
            <a:r>
              <a:rPr lang="en-US" altLang="ko-KR" sz="400" dirty="0" smtClean="0">
                <a:latin typeface="+mn-ea"/>
              </a:rPr>
              <a:t> 6.0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7" name="Rectangle 43"/>
          <p:cNvSpPr>
            <a:spLocks noChangeArrowheads="1"/>
          </p:cNvSpPr>
          <p:nvPr/>
        </p:nvSpPr>
        <p:spPr bwMode="auto">
          <a:xfrm>
            <a:off x="642085" y="67970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8" name="Rectangle 43"/>
          <p:cNvSpPr>
            <a:spLocks noChangeArrowheads="1"/>
          </p:cNvSpPr>
          <p:nvPr/>
        </p:nvSpPr>
        <p:spPr bwMode="auto">
          <a:xfrm>
            <a:off x="1552566" y="67073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79" name="Rectangle 43"/>
          <p:cNvSpPr>
            <a:spLocks noChangeArrowheads="1"/>
          </p:cNvSpPr>
          <p:nvPr/>
        </p:nvSpPr>
        <p:spPr bwMode="auto">
          <a:xfrm>
            <a:off x="1552566" y="68970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</a:t>
            </a:r>
            <a:r>
              <a:rPr lang="en-US" altLang="ko-KR" sz="400" dirty="0" smtClean="0">
                <a:latin typeface="+mn-ea"/>
              </a:rPr>
              <a:t>4.5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0" name="Rectangle 43"/>
          <p:cNvSpPr>
            <a:spLocks noChangeArrowheads="1"/>
          </p:cNvSpPr>
          <p:nvPr/>
        </p:nvSpPr>
        <p:spPr bwMode="auto">
          <a:xfrm>
            <a:off x="1552566" y="680182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1" name="Rectangle 43"/>
          <p:cNvSpPr>
            <a:spLocks noChangeArrowheads="1"/>
          </p:cNvSpPr>
          <p:nvPr/>
        </p:nvSpPr>
        <p:spPr bwMode="auto">
          <a:xfrm>
            <a:off x="642085" y="699312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즉석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2" name="Rectangle 43"/>
          <p:cNvSpPr>
            <a:spLocks noChangeArrowheads="1"/>
          </p:cNvSpPr>
          <p:nvPr/>
        </p:nvSpPr>
        <p:spPr bwMode="auto">
          <a:xfrm>
            <a:off x="1552566" y="69978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추첨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1383" name="Rectangle 43"/>
          <p:cNvSpPr>
            <a:spLocks noChangeArrowheads="1"/>
          </p:cNvSpPr>
          <p:nvPr/>
        </p:nvSpPr>
        <p:spPr bwMode="auto">
          <a:xfrm>
            <a:off x="4289157" y="68970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내부관리 </a:t>
            </a:r>
            <a:r>
              <a:rPr lang="ko-KR" altLang="en-US" sz="400" dirty="0" smtClean="0">
                <a:latin typeface="+mn-ea"/>
              </a:rPr>
              <a:t>응용 </a:t>
            </a:r>
            <a:r>
              <a:rPr lang="en-US" altLang="ko-KR" sz="400" dirty="0" smtClean="0">
                <a:latin typeface="+mn-ea"/>
              </a:rPr>
              <a:t>SW</a:t>
            </a:r>
          </a:p>
        </p:txBody>
      </p:sp>
      <p:sp>
        <p:nvSpPr>
          <p:cNvPr id="1384" name="Rectangle 135"/>
          <p:cNvSpPr>
            <a:spLocks noChangeArrowheads="1"/>
          </p:cNvSpPr>
          <p:nvPr/>
        </p:nvSpPr>
        <p:spPr bwMode="auto">
          <a:xfrm>
            <a:off x="3353183" y="6685367"/>
            <a:ext cx="788400" cy="302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graphicFrame>
        <p:nvGraphicFramePr>
          <p:cNvPr id="1385" name="표 13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691594"/>
              </p:ext>
            </p:extLst>
          </p:nvPr>
        </p:nvGraphicFramePr>
        <p:xfrm>
          <a:off x="3353183" y="6309488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316058"/>
                <a:gridCol w="468742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elprs1,2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HP rx2800 i4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2.53GHz * 4Core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16GB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 300GB * 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87" name="Rectangle 43"/>
          <p:cNvSpPr>
            <a:spLocks noChangeArrowheads="1"/>
          </p:cNvSpPr>
          <p:nvPr/>
        </p:nvSpPr>
        <p:spPr bwMode="auto">
          <a:xfrm>
            <a:off x="3374783" y="67049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HP-UX 11.31 ia64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8" name="Rectangle 43"/>
          <p:cNvSpPr>
            <a:spLocks noChangeArrowheads="1"/>
          </p:cNvSpPr>
          <p:nvPr/>
        </p:nvSpPr>
        <p:spPr bwMode="auto">
          <a:xfrm>
            <a:off x="3374783" y="689464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dirty="0" smtClean="0">
                <a:latin typeface="+mn-ea"/>
              </a:rPr>
              <a:t> </a:t>
            </a:r>
            <a:r>
              <a:rPr lang="ko-KR" altLang="en-US" sz="400" dirty="0" smtClean="0">
                <a:latin typeface="+mn-ea"/>
              </a:rPr>
              <a:t>통신 응용 </a:t>
            </a:r>
            <a:r>
              <a:rPr lang="en-US" altLang="ko-KR" sz="400" dirty="0" smtClean="0">
                <a:latin typeface="+mn-ea"/>
              </a:rPr>
              <a:t>SW</a:t>
            </a:r>
            <a:endParaRPr lang="ko-KR" altLang="en-US" sz="400" dirty="0">
              <a:latin typeface="+mn-ea"/>
            </a:endParaRPr>
          </a:p>
        </p:txBody>
      </p:sp>
      <p:sp>
        <p:nvSpPr>
          <p:cNvPr id="1389" name="Rectangle 43"/>
          <p:cNvSpPr>
            <a:spLocks noChangeArrowheads="1"/>
          </p:cNvSpPr>
          <p:nvPr/>
        </p:nvSpPr>
        <p:spPr bwMode="auto">
          <a:xfrm>
            <a:off x="3374783" y="67993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JDK </a:t>
            </a:r>
            <a:r>
              <a:rPr lang="en-US" altLang="ko-KR" sz="400" dirty="0" smtClean="0">
                <a:latin typeface="+mn-ea"/>
              </a:rPr>
              <a:t>1.6.0.16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19" name="표 15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030009"/>
              </p:ext>
            </p:extLst>
          </p:nvPr>
        </p:nvGraphicFramePr>
        <p:xfrm>
          <a:off x="622077" y="736678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BPTLWEBSVR01~04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20" name="Rectangle 135"/>
          <p:cNvSpPr>
            <a:spLocks noChangeArrowheads="1"/>
          </p:cNvSpPr>
          <p:nvPr/>
        </p:nvSpPr>
        <p:spPr bwMode="auto">
          <a:xfrm>
            <a:off x="622077" y="7744526"/>
            <a:ext cx="784800" cy="212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1" name="Rectangle 43"/>
          <p:cNvSpPr>
            <a:spLocks noChangeArrowheads="1"/>
          </p:cNvSpPr>
          <p:nvPr/>
        </p:nvSpPr>
        <p:spPr bwMode="auto">
          <a:xfrm>
            <a:off x="643392" y="776488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2" name="Rectangle 43"/>
          <p:cNvSpPr>
            <a:spLocks noChangeArrowheads="1"/>
          </p:cNvSpPr>
          <p:nvPr/>
        </p:nvSpPr>
        <p:spPr bwMode="auto">
          <a:xfrm>
            <a:off x="643392" y="78634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WebToB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3" name="Rectangle 135"/>
          <p:cNvSpPr>
            <a:spLocks noChangeArrowheads="1"/>
          </p:cNvSpPr>
          <p:nvPr/>
        </p:nvSpPr>
        <p:spPr bwMode="auto">
          <a:xfrm>
            <a:off x="1530503" y="7743963"/>
            <a:ext cx="784800" cy="212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4" name="Rectangle 43"/>
          <p:cNvSpPr>
            <a:spLocks noChangeArrowheads="1"/>
          </p:cNvSpPr>
          <p:nvPr/>
        </p:nvSpPr>
        <p:spPr bwMode="auto">
          <a:xfrm>
            <a:off x="1551150" y="776432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5" name="Rectangle 43"/>
          <p:cNvSpPr>
            <a:spLocks noChangeArrowheads="1"/>
          </p:cNvSpPr>
          <p:nvPr/>
        </p:nvSpPr>
        <p:spPr bwMode="auto">
          <a:xfrm>
            <a:off x="1551150" y="78628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Tmax. Jeus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26" name="표 15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221854"/>
              </p:ext>
            </p:extLst>
          </p:nvPr>
        </p:nvGraphicFramePr>
        <p:xfrm>
          <a:off x="1530503" y="7366219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6700"/>
                <a:gridCol w="51810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BWINRCFMPAY01,02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27" name="Rectangle 135"/>
          <p:cNvSpPr>
            <a:spLocks noChangeArrowheads="1"/>
          </p:cNvSpPr>
          <p:nvPr/>
        </p:nvSpPr>
        <p:spPr bwMode="auto">
          <a:xfrm>
            <a:off x="2445396" y="7743258"/>
            <a:ext cx="784800" cy="313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28" name="Rectangle 43"/>
          <p:cNvSpPr>
            <a:spLocks noChangeArrowheads="1"/>
          </p:cNvSpPr>
          <p:nvPr/>
        </p:nvSpPr>
        <p:spPr bwMode="auto">
          <a:xfrm>
            <a:off x="2464956" y="776361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29" name="Rectangle 43"/>
          <p:cNvSpPr>
            <a:spLocks noChangeArrowheads="1"/>
          </p:cNvSpPr>
          <p:nvPr/>
        </p:nvSpPr>
        <p:spPr bwMode="auto">
          <a:xfrm>
            <a:off x="2464956" y="7862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0" name="Rectangle 135"/>
          <p:cNvSpPr>
            <a:spLocks noChangeArrowheads="1"/>
          </p:cNvSpPr>
          <p:nvPr/>
        </p:nvSpPr>
        <p:spPr bwMode="auto">
          <a:xfrm>
            <a:off x="3353958" y="7743257"/>
            <a:ext cx="784800" cy="313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1" name="Rectangle 43"/>
          <p:cNvSpPr>
            <a:spLocks noChangeArrowheads="1"/>
          </p:cNvSpPr>
          <p:nvPr/>
        </p:nvSpPr>
        <p:spPr bwMode="auto">
          <a:xfrm>
            <a:off x="3376084" y="776361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2" name="Rectangle 43"/>
          <p:cNvSpPr>
            <a:spLocks noChangeArrowheads="1"/>
          </p:cNvSpPr>
          <p:nvPr/>
        </p:nvSpPr>
        <p:spPr bwMode="auto">
          <a:xfrm>
            <a:off x="3376084" y="7862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Tmax. </a:t>
            </a:r>
            <a:r>
              <a:rPr lang="en-US" altLang="ko-KR" sz="400">
                <a:latin typeface="+mn-ea"/>
              </a:rPr>
              <a:t>Jeus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3" name="Rectangle 135"/>
          <p:cNvSpPr>
            <a:spLocks noChangeArrowheads="1"/>
          </p:cNvSpPr>
          <p:nvPr/>
        </p:nvSpPr>
        <p:spPr bwMode="auto">
          <a:xfrm>
            <a:off x="4273045" y="7744420"/>
            <a:ext cx="784800" cy="2127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34" name="Rectangle 43"/>
          <p:cNvSpPr>
            <a:spLocks noChangeArrowheads="1"/>
          </p:cNvSpPr>
          <p:nvPr/>
        </p:nvSpPr>
        <p:spPr bwMode="auto">
          <a:xfrm>
            <a:off x="4294645" y="776478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35" name="Rectangle 43"/>
          <p:cNvSpPr>
            <a:spLocks noChangeArrowheads="1"/>
          </p:cNvSpPr>
          <p:nvPr/>
        </p:nvSpPr>
        <p:spPr bwMode="auto">
          <a:xfrm>
            <a:off x="4294645" y="786333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WeAnd. Streaming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36" name="표 15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457720"/>
              </p:ext>
            </p:extLst>
          </p:nvPr>
        </p:nvGraphicFramePr>
        <p:xfrm>
          <a:off x="2445396" y="736551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67053"/>
                <a:gridCol w="51774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BECISSUESELL01~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37" name="표 15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893465"/>
              </p:ext>
            </p:extLst>
          </p:nvPr>
        </p:nvGraphicFramePr>
        <p:xfrm>
          <a:off x="3353958" y="736551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BPRTWEB01,02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2 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42" name="표 15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939163"/>
              </p:ext>
            </p:extLst>
          </p:nvPr>
        </p:nvGraphicFramePr>
        <p:xfrm>
          <a:off x="4271404" y="736667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3"/>
                <a:gridCol w="50379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BPROMOTESVR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500 GB * 8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44" name="Rectangle 43"/>
          <p:cNvSpPr>
            <a:spLocks noChangeArrowheads="1"/>
          </p:cNvSpPr>
          <p:nvPr/>
        </p:nvSpPr>
        <p:spPr bwMode="auto">
          <a:xfrm>
            <a:off x="2464956" y="7963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1545" name="Rectangle 43"/>
          <p:cNvSpPr>
            <a:spLocks noChangeArrowheads="1"/>
          </p:cNvSpPr>
          <p:nvPr/>
        </p:nvSpPr>
        <p:spPr bwMode="auto">
          <a:xfrm>
            <a:off x="3376084" y="796317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jennifer Agent</a:t>
            </a:r>
            <a:endParaRPr lang="ko-KR" altLang="en-US" sz="400">
              <a:latin typeface="+mn-ea"/>
            </a:endParaRPr>
          </a:p>
        </p:txBody>
      </p:sp>
      <p:sp>
        <p:nvSpPr>
          <p:cNvPr id="1547" name="직사각형 1546"/>
          <p:cNvSpPr/>
          <p:nvPr/>
        </p:nvSpPr>
        <p:spPr>
          <a:xfrm>
            <a:off x="584373" y="1812049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통신서버 </a:t>
            </a:r>
            <a:r>
              <a:rPr lang="en-US" altLang="ko-KR" sz="500" smtClean="0">
                <a:solidFill>
                  <a:schemeClr val="tx1"/>
                </a:solidFill>
              </a:rPr>
              <a:t>#</a:t>
            </a:r>
            <a:r>
              <a:rPr lang="en-US" altLang="ko-KR" sz="500">
                <a:solidFill>
                  <a:schemeClr val="tx1"/>
                </a:solidFill>
              </a:rPr>
              <a:t>1 ~ </a:t>
            </a:r>
            <a:r>
              <a:rPr lang="en-US" altLang="ko-KR" sz="500" smtClean="0">
                <a:solidFill>
                  <a:schemeClr val="tx1"/>
                </a:solidFill>
              </a:rPr>
              <a:t>21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48" name="직선 연결선 1547"/>
          <p:cNvCxnSpPr/>
          <p:nvPr/>
        </p:nvCxnSpPr>
        <p:spPr>
          <a:xfrm>
            <a:off x="584373" y="1960828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49" name="표 15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17159"/>
              </p:ext>
            </p:extLst>
          </p:nvPr>
        </p:nvGraphicFramePr>
        <p:xfrm>
          <a:off x="620716" y="1995683"/>
          <a:ext cx="784097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390"/>
                <a:gridCol w="502707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BCOMMGATE01,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50" name="Rectangle 135"/>
          <p:cNvSpPr>
            <a:spLocks noChangeArrowheads="1"/>
          </p:cNvSpPr>
          <p:nvPr/>
        </p:nvSpPr>
        <p:spPr bwMode="auto">
          <a:xfrm>
            <a:off x="620716" y="2369596"/>
            <a:ext cx="784800" cy="327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51" name="Rectangle 43"/>
          <p:cNvSpPr>
            <a:spLocks noChangeArrowheads="1"/>
          </p:cNvSpPr>
          <p:nvPr/>
        </p:nvSpPr>
        <p:spPr bwMode="auto">
          <a:xfrm>
            <a:off x="642489" y="238859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2" name="Rectangle 43"/>
          <p:cNvSpPr>
            <a:spLocks noChangeArrowheads="1"/>
          </p:cNvSpPr>
          <p:nvPr/>
        </p:nvSpPr>
        <p:spPr bwMode="auto">
          <a:xfrm>
            <a:off x="642489" y="24976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3" name="Rectangle 43"/>
          <p:cNvSpPr>
            <a:spLocks noChangeArrowheads="1"/>
          </p:cNvSpPr>
          <p:nvPr/>
        </p:nvSpPr>
        <p:spPr bwMode="auto">
          <a:xfrm>
            <a:off x="642489" y="260395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55" name="직사각형 1554"/>
          <p:cNvSpPr/>
          <p:nvPr/>
        </p:nvSpPr>
        <p:spPr>
          <a:xfrm>
            <a:off x="2403517" y="1809920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게임처리서버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556" name="직선 연결선 1555"/>
          <p:cNvCxnSpPr/>
          <p:nvPr/>
        </p:nvCxnSpPr>
        <p:spPr>
          <a:xfrm>
            <a:off x="2403517" y="195870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2" name="Rectangle 135"/>
          <p:cNvSpPr>
            <a:spLocks noChangeArrowheads="1"/>
          </p:cNvSpPr>
          <p:nvPr/>
        </p:nvSpPr>
        <p:spPr bwMode="auto">
          <a:xfrm>
            <a:off x="2443117" y="2376474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563" name="Rectangle 43"/>
          <p:cNvSpPr>
            <a:spLocks noChangeArrowheads="1"/>
          </p:cNvSpPr>
          <p:nvPr/>
        </p:nvSpPr>
        <p:spPr bwMode="auto">
          <a:xfrm>
            <a:off x="2462067" y="239683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564" name="표 15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68286"/>
              </p:ext>
            </p:extLst>
          </p:nvPr>
        </p:nvGraphicFramePr>
        <p:xfrm>
          <a:off x="2443117" y="200256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BGAMEHDL01,02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65" name="Rectangle 43"/>
          <p:cNvSpPr>
            <a:spLocks noChangeArrowheads="1"/>
          </p:cNvSpPr>
          <p:nvPr/>
        </p:nvSpPr>
        <p:spPr bwMode="auto">
          <a:xfrm>
            <a:off x="2462067" y="250451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EZWay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6" name="Rectangle 43"/>
          <p:cNvSpPr>
            <a:spLocks noChangeArrowheads="1"/>
          </p:cNvSpPr>
          <p:nvPr/>
        </p:nvSpPr>
        <p:spPr bwMode="auto">
          <a:xfrm>
            <a:off x="2462067" y="261083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7" name="Rectangle 43"/>
          <p:cNvSpPr>
            <a:spLocks noChangeArrowheads="1"/>
          </p:cNvSpPr>
          <p:nvPr/>
        </p:nvSpPr>
        <p:spPr bwMode="auto">
          <a:xfrm>
            <a:off x="2462067" y="271775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568" name="Rectangle 43"/>
          <p:cNvSpPr>
            <a:spLocks noChangeArrowheads="1"/>
          </p:cNvSpPr>
          <p:nvPr/>
        </p:nvSpPr>
        <p:spPr bwMode="auto">
          <a:xfrm>
            <a:off x="2462067" y="282430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40" name="직사각형 1739"/>
          <p:cNvSpPr/>
          <p:nvPr/>
        </p:nvSpPr>
        <p:spPr>
          <a:xfrm>
            <a:off x="579514" y="3329903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감사처리서버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41" name="직선 연결선 1740"/>
          <p:cNvCxnSpPr/>
          <p:nvPr/>
        </p:nvCxnSpPr>
        <p:spPr>
          <a:xfrm>
            <a:off x="579514" y="347868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3" name="직사각형 1742"/>
          <p:cNvSpPr/>
          <p:nvPr/>
        </p:nvSpPr>
        <p:spPr>
          <a:xfrm>
            <a:off x="1490413" y="3331512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감사관리서버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44" name="직선 연결선 1743"/>
          <p:cNvCxnSpPr/>
          <p:nvPr/>
        </p:nvCxnSpPr>
        <p:spPr>
          <a:xfrm>
            <a:off x="1490413" y="3480291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6" name="직사각형 1745"/>
          <p:cNvSpPr/>
          <p:nvPr/>
        </p:nvSpPr>
        <p:spPr>
          <a:xfrm>
            <a:off x="2402043" y="3332341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온라인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47" name="직선 연결선 1746"/>
          <p:cNvCxnSpPr/>
          <p:nvPr/>
        </p:nvCxnSpPr>
        <p:spPr>
          <a:xfrm>
            <a:off x="2402043" y="348112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9" name="직사각형 1748"/>
          <p:cNvSpPr/>
          <p:nvPr/>
        </p:nvSpPr>
        <p:spPr>
          <a:xfrm>
            <a:off x="3315255" y="3329903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0" name="직선 연결선 1749"/>
          <p:cNvCxnSpPr/>
          <p:nvPr/>
        </p:nvCxnSpPr>
        <p:spPr>
          <a:xfrm>
            <a:off x="3315255" y="3478683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2" name="직사각형 1751"/>
          <p:cNvSpPr/>
          <p:nvPr/>
        </p:nvSpPr>
        <p:spPr>
          <a:xfrm>
            <a:off x="4226981" y="3332598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전자 감사</a:t>
            </a:r>
            <a:r>
              <a:rPr lang="en-US" altLang="ko-KR" sz="500">
                <a:solidFill>
                  <a:schemeClr val="tx1"/>
                </a:solidFill>
              </a:rPr>
              <a:t>DB</a:t>
            </a:r>
            <a:r>
              <a:rPr lang="ko-KR" altLang="en-US" sz="500">
                <a:solidFill>
                  <a:schemeClr val="tx1"/>
                </a:solidFill>
              </a:rPr>
              <a:t>서버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3" name="직선 연결선 1752"/>
          <p:cNvCxnSpPr/>
          <p:nvPr/>
        </p:nvCxnSpPr>
        <p:spPr>
          <a:xfrm>
            <a:off x="4226981" y="3481377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5" name="직사각형 1754"/>
          <p:cNvSpPr/>
          <p:nvPr/>
        </p:nvSpPr>
        <p:spPr>
          <a:xfrm>
            <a:off x="5139174" y="3327894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감사처리</a:t>
            </a:r>
            <a:r>
              <a:rPr lang="en-US" altLang="ko-KR" sz="500">
                <a:solidFill>
                  <a:schemeClr val="tx1"/>
                </a:solidFill>
              </a:rPr>
              <a:t>/</a:t>
            </a:r>
            <a:r>
              <a:rPr lang="ko-KR" altLang="en-US" sz="500">
                <a:solidFill>
                  <a:schemeClr val="tx1"/>
                </a:solidFill>
              </a:rPr>
              <a:t>관리 </a:t>
            </a:r>
            <a:r>
              <a:rPr lang="en-US" altLang="ko-KR" sz="500" smtClean="0">
                <a:solidFill>
                  <a:schemeClr val="tx1"/>
                </a:solidFill>
              </a:rPr>
              <a:t>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6" name="직선 연결선 1755"/>
          <p:cNvCxnSpPr/>
          <p:nvPr/>
        </p:nvCxnSpPr>
        <p:spPr>
          <a:xfrm>
            <a:off x="5139174" y="3476674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8" name="직사각형 1757"/>
          <p:cNvSpPr/>
          <p:nvPr/>
        </p:nvSpPr>
        <p:spPr>
          <a:xfrm>
            <a:off x="6050900" y="3332341"/>
            <a:ext cx="864000" cy="14616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500" smtClean="0">
                <a:solidFill>
                  <a:schemeClr val="tx1"/>
                </a:solidFill>
              </a:rPr>
              <a:t>인쇄 감사</a:t>
            </a:r>
            <a:r>
              <a:rPr lang="en-US" altLang="ko-KR" sz="500" smtClean="0">
                <a:solidFill>
                  <a:schemeClr val="tx1"/>
                </a:solidFill>
              </a:rPr>
              <a:t>DB</a:t>
            </a:r>
            <a:r>
              <a:rPr lang="ko-KR" altLang="en-US" sz="500" smtClean="0">
                <a:solidFill>
                  <a:schemeClr val="tx1"/>
                </a:solidFill>
              </a:rPr>
              <a:t>서버</a:t>
            </a:r>
            <a:r>
              <a:rPr lang="en-US" altLang="ko-KR" sz="500" smtClean="0">
                <a:solidFill>
                  <a:schemeClr val="tx1"/>
                </a:solidFill>
              </a:rPr>
              <a:t> #1 ~ 2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759" name="직선 연결선 1758"/>
          <p:cNvCxnSpPr/>
          <p:nvPr/>
        </p:nvCxnSpPr>
        <p:spPr>
          <a:xfrm>
            <a:off x="6050900" y="3481120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60" name="표 17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531531"/>
              </p:ext>
            </p:extLst>
          </p:nvPr>
        </p:nvGraphicFramePr>
        <p:xfrm>
          <a:off x="616624" y="352123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BONADTHDL01,02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3.1 GHz * 6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1" name="표 17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957955"/>
              </p:ext>
            </p:extLst>
          </p:nvPr>
        </p:nvGraphicFramePr>
        <p:xfrm>
          <a:off x="1532560" y="3521419"/>
          <a:ext cx="784801" cy="367907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41666"/>
                <a:gridCol w="543135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BONADTMNG01,02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8</a:t>
                      </a:r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99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2" name="표 17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062188"/>
              </p:ext>
            </p:extLst>
          </p:nvPr>
        </p:nvGraphicFramePr>
        <p:xfrm>
          <a:off x="3355985" y="3513803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BECADT01,02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2.4 GHz * 4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12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3" name="표 17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515769"/>
              </p:ext>
            </p:extLst>
          </p:nvPr>
        </p:nvGraphicFramePr>
        <p:xfrm>
          <a:off x="4270836" y="3521606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BECADTDB01,02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4" name="표 17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762982"/>
              </p:ext>
            </p:extLst>
          </p:nvPr>
        </p:nvGraphicFramePr>
        <p:xfrm>
          <a:off x="5182738" y="3518831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BPRTADT01,02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5" name="표 17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017784"/>
              </p:ext>
            </p:extLst>
          </p:nvPr>
        </p:nvGraphicFramePr>
        <p:xfrm>
          <a:off x="6091735" y="3524157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32140"/>
                <a:gridCol w="552660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BPRTADTDB01,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1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6" name="표 1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520770"/>
              </p:ext>
            </p:extLst>
          </p:nvPr>
        </p:nvGraphicFramePr>
        <p:xfrm>
          <a:off x="2443577" y="3522945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BONADTDB01,02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P760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3.1 GHz * 6 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40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67" name="Rectangle 135"/>
          <p:cNvSpPr>
            <a:spLocks noChangeArrowheads="1"/>
          </p:cNvSpPr>
          <p:nvPr/>
        </p:nvSpPr>
        <p:spPr bwMode="auto">
          <a:xfrm>
            <a:off x="6096712" y="3905430"/>
            <a:ext cx="784800" cy="85897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68" name="Rectangle 43"/>
          <p:cNvSpPr>
            <a:spLocks noChangeArrowheads="1"/>
          </p:cNvSpPr>
          <p:nvPr/>
        </p:nvSpPr>
        <p:spPr bwMode="auto">
          <a:xfrm>
            <a:off x="6117271" y="392579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69" name="Rectangle 43"/>
          <p:cNvSpPr>
            <a:spLocks noChangeArrowheads="1"/>
          </p:cNvSpPr>
          <p:nvPr/>
        </p:nvSpPr>
        <p:spPr bwMode="auto">
          <a:xfrm>
            <a:off x="6117271" y="402811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0" name="Rectangle 43"/>
          <p:cNvSpPr>
            <a:spLocks noChangeArrowheads="1"/>
          </p:cNvSpPr>
          <p:nvPr/>
        </p:nvSpPr>
        <p:spPr bwMode="auto">
          <a:xfrm>
            <a:off x="6117271" y="413658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1" name="Rectangle 43"/>
          <p:cNvSpPr>
            <a:spLocks noChangeArrowheads="1"/>
          </p:cNvSpPr>
          <p:nvPr/>
        </p:nvSpPr>
        <p:spPr bwMode="auto">
          <a:xfrm>
            <a:off x="6117271" y="43514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2" name="Rectangle 43"/>
          <p:cNvSpPr>
            <a:spLocks noChangeArrowheads="1"/>
          </p:cNvSpPr>
          <p:nvPr/>
        </p:nvSpPr>
        <p:spPr bwMode="auto">
          <a:xfrm>
            <a:off x="6117271" y="446202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3" name="Rectangle 43"/>
          <p:cNvSpPr>
            <a:spLocks noChangeArrowheads="1"/>
          </p:cNvSpPr>
          <p:nvPr/>
        </p:nvSpPr>
        <p:spPr bwMode="auto">
          <a:xfrm>
            <a:off x="6117271" y="424394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4" name="Rectangle 43"/>
          <p:cNvSpPr>
            <a:spLocks noChangeArrowheads="1"/>
          </p:cNvSpPr>
          <p:nvPr/>
        </p:nvSpPr>
        <p:spPr bwMode="auto">
          <a:xfrm>
            <a:off x="6117271" y="457270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>
              <a:latin typeface="+mn-ea"/>
            </a:endParaRPr>
          </a:p>
        </p:txBody>
      </p:sp>
      <p:sp>
        <p:nvSpPr>
          <p:cNvPr id="1775" name="Rectangle 135"/>
          <p:cNvSpPr>
            <a:spLocks noChangeArrowheads="1"/>
          </p:cNvSpPr>
          <p:nvPr/>
        </p:nvSpPr>
        <p:spPr bwMode="auto">
          <a:xfrm>
            <a:off x="615083" y="3901316"/>
            <a:ext cx="784800" cy="543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76" name="Rectangle 135"/>
          <p:cNvSpPr>
            <a:spLocks noChangeArrowheads="1"/>
          </p:cNvSpPr>
          <p:nvPr/>
        </p:nvSpPr>
        <p:spPr bwMode="auto">
          <a:xfrm>
            <a:off x="1531019" y="3901497"/>
            <a:ext cx="784800" cy="860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77" name="Rectangle 43"/>
          <p:cNvSpPr>
            <a:spLocks noChangeArrowheads="1"/>
          </p:cNvSpPr>
          <p:nvPr/>
        </p:nvSpPr>
        <p:spPr bwMode="auto">
          <a:xfrm>
            <a:off x="1551578" y="392186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8" name="Rectangle 43"/>
          <p:cNvSpPr>
            <a:spLocks noChangeArrowheads="1"/>
          </p:cNvSpPr>
          <p:nvPr/>
        </p:nvSpPr>
        <p:spPr bwMode="auto">
          <a:xfrm>
            <a:off x="1551578" y="402417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79" name="Rectangle 43"/>
          <p:cNvSpPr>
            <a:spLocks noChangeArrowheads="1"/>
          </p:cNvSpPr>
          <p:nvPr/>
        </p:nvSpPr>
        <p:spPr bwMode="auto">
          <a:xfrm>
            <a:off x="1551578" y="413265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0" name="Rectangle 43"/>
          <p:cNvSpPr>
            <a:spLocks noChangeArrowheads="1"/>
          </p:cNvSpPr>
          <p:nvPr/>
        </p:nvSpPr>
        <p:spPr bwMode="auto">
          <a:xfrm>
            <a:off x="1551578" y="43489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1" name="Rectangle 43"/>
          <p:cNvSpPr>
            <a:spLocks noChangeArrowheads="1"/>
          </p:cNvSpPr>
          <p:nvPr/>
        </p:nvSpPr>
        <p:spPr bwMode="auto">
          <a:xfrm>
            <a:off x="634883" y="402399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2" name="Rectangle 43"/>
          <p:cNvSpPr>
            <a:spLocks noChangeArrowheads="1"/>
          </p:cNvSpPr>
          <p:nvPr/>
        </p:nvSpPr>
        <p:spPr bwMode="auto">
          <a:xfrm>
            <a:off x="634883" y="41324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3" name="Rectangle 43"/>
          <p:cNvSpPr>
            <a:spLocks noChangeArrowheads="1"/>
          </p:cNvSpPr>
          <p:nvPr/>
        </p:nvSpPr>
        <p:spPr bwMode="auto">
          <a:xfrm>
            <a:off x="634883" y="42393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Backup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784" name="Rectangle 43"/>
          <p:cNvSpPr>
            <a:spLocks noChangeArrowheads="1"/>
          </p:cNvSpPr>
          <p:nvPr/>
        </p:nvSpPr>
        <p:spPr bwMode="auto">
          <a:xfrm>
            <a:off x="634883" y="391846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5" name="Rectangle 43"/>
          <p:cNvSpPr>
            <a:spLocks noChangeArrowheads="1"/>
          </p:cNvSpPr>
          <p:nvPr/>
        </p:nvSpPr>
        <p:spPr bwMode="auto">
          <a:xfrm>
            <a:off x="1551578" y="445951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APM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6" name="Rectangle 43"/>
          <p:cNvSpPr>
            <a:spLocks noChangeArrowheads="1"/>
          </p:cNvSpPr>
          <p:nvPr/>
        </p:nvSpPr>
        <p:spPr bwMode="auto">
          <a:xfrm>
            <a:off x="1551578" y="45701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7" name="Rectangle 43"/>
          <p:cNvSpPr>
            <a:spLocks noChangeArrowheads="1"/>
          </p:cNvSpPr>
          <p:nvPr/>
        </p:nvSpPr>
        <p:spPr bwMode="auto">
          <a:xfrm>
            <a:off x="1551578" y="424000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88" name="Rectangle 135"/>
          <p:cNvSpPr>
            <a:spLocks noChangeArrowheads="1"/>
          </p:cNvSpPr>
          <p:nvPr/>
        </p:nvSpPr>
        <p:spPr bwMode="auto">
          <a:xfrm>
            <a:off x="3354444" y="3893887"/>
            <a:ext cx="784800" cy="43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89" name="Rectangle 43"/>
          <p:cNvSpPr>
            <a:spLocks noChangeArrowheads="1"/>
          </p:cNvSpPr>
          <p:nvPr/>
        </p:nvSpPr>
        <p:spPr bwMode="auto">
          <a:xfrm>
            <a:off x="3374644" y="401656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0" name="Rectangle 43"/>
          <p:cNvSpPr>
            <a:spLocks noChangeArrowheads="1"/>
          </p:cNvSpPr>
          <p:nvPr/>
        </p:nvSpPr>
        <p:spPr bwMode="auto">
          <a:xfrm>
            <a:off x="3374644" y="412503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1" name="Rectangle 43"/>
          <p:cNvSpPr>
            <a:spLocks noChangeArrowheads="1"/>
          </p:cNvSpPr>
          <p:nvPr/>
        </p:nvSpPr>
        <p:spPr bwMode="auto">
          <a:xfrm>
            <a:off x="3374644" y="391104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2" name="Rectangle 135"/>
          <p:cNvSpPr>
            <a:spLocks noChangeArrowheads="1"/>
          </p:cNvSpPr>
          <p:nvPr/>
        </p:nvSpPr>
        <p:spPr bwMode="auto">
          <a:xfrm>
            <a:off x="5181197" y="3898915"/>
            <a:ext cx="784800" cy="432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93" name="Rectangle 43"/>
          <p:cNvSpPr>
            <a:spLocks noChangeArrowheads="1"/>
          </p:cNvSpPr>
          <p:nvPr/>
        </p:nvSpPr>
        <p:spPr bwMode="auto">
          <a:xfrm>
            <a:off x="5201397" y="402159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4" name="Rectangle 43"/>
          <p:cNvSpPr>
            <a:spLocks noChangeArrowheads="1"/>
          </p:cNvSpPr>
          <p:nvPr/>
        </p:nvSpPr>
        <p:spPr bwMode="auto">
          <a:xfrm>
            <a:off x="5201397" y="41300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5" name="Rectangle 43"/>
          <p:cNvSpPr>
            <a:spLocks noChangeArrowheads="1"/>
          </p:cNvSpPr>
          <p:nvPr/>
        </p:nvSpPr>
        <p:spPr bwMode="auto">
          <a:xfrm>
            <a:off x="5201397" y="391606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5.8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6" name="Rectangle 135"/>
          <p:cNvSpPr>
            <a:spLocks noChangeArrowheads="1"/>
          </p:cNvSpPr>
          <p:nvPr/>
        </p:nvSpPr>
        <p:spPr bwMode="auto">
          <a:xfrm>
            <a:off x="4269295" y="3901486"/>
            <a:ext cx="784800" cy="86076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797" name="Rectangle 43"/>
          <p:cNvSpPr>
            <a:spLocks noChangeArrowheads="1"/>
          </p:cNvSpPr>
          <p:nvPr/>
        </p:nvSpPr>
        <p:spPr bwMode="auto">
          <a:xfrm>
            <a:off x="4289854" y="3921853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8" name="Rectangle 43"/>
          <p:cNvSpPr>
            <a:spLocks noChangeArrowheads="1"/>
          </p:cNvSpPr>
          <p:nvPr/>
        </p:nvSpPr>
        <p:spPr bwMode="auto">
          <a:xfrm>
            <a:off x="4289854" y="40241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799" name="Rectangle 43"/>
          <p:cNvSpPr>
            <a:spLocks noChangeArrowheads="1"/>
          </p:cNvSpPr>
          <p:nvPr/>
        </p:nvSpPr>
        <p:spPr bwMode="auto">
          <a:xfrm>
            <a:off x="4289854" y="413264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0" name="Rectangle 43"/>
          <p:cNvSpPr>
            <a:spLocks noChangeArrowheads="1"/>
          </p:cNvSpPr>
          <p:nvPr/>
        </p:nvSpPr>
        <p:spPr bwMode="auto">
          <a:xfrm>
            <a:off x="4289854" y="434932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1" name="Rectangle 43"/>
          <p:cNvSpPr>
            <a:spLocks noChangeArrowheads="1"/>
          </p:cNvSpPr>
          <p:nvPr/>
        </p:nvSpPr>
        <p:spPr bwMode="auto">
          <a:xfrm>
            <a:off x="4289854" y="445987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D'Amo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2" name="Rectangle 43"/>
          <p:cNvSpPr>
            <a:spLocks noChangeArrowheads="1"/>
          </p:cNvSpPr>
          <p:nvPr/>
        </p:nvSpPr>
        <p:spPr bwMode="auto">
          <a:xfrm>
            <a:off x="4289854" y="423999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감사관리 </a:t>
            </a:r>
            <a:r>
              <a:rPr lang="en-US" altLang="ko-KR" sz="400" smtClean="0">
                <a:latin typeface="+mn-ea"/>
              </a:rPr>
              <a:t>Web Application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3" name="Rectangle 43"/>
          <p:cNvSpPr>
            <a:spLocks noChangeArrowheads="1"/>
          </p:cNvSpPr>
          <p:nvPr/>
        </p:nvSpPr>
        <p:spPr bwMode="auto">
          <a:xfrm>
            <a:off x="4289854" y="4570551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>
              <a:latin typeface="+mn-ea"/>
            </a:endParaRPr>
          </a:p>
        </p:txBody>
      </p:sp>
      <p:sp>
        <p:nvSpPr>
          <p:cNvPr id="1804" name="Rectangle 135"/>
          <p:cNvSpPr>
            <a:spLocks noChangeArrowheads="1"/>
          </p:cNvSpPr>
          <p:nvPr/>
        </p:nvSpPr>
        <p:spPr bwMode="auto">
          <a:xfrm>
            <a:off x="2442036" y="3904254"/>
            <a:ext cx="784800" cy="64912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05" name="Rectangle 43"/>
          <p:cNvSpPr>
            <a:spLocks noChangeArrowheads="1"/>
          </p:cNvSpPr>
          <p:nvPr/>
        </p:nvSpPr>
        <p:spPr bwMode="auto">
          <a:xfrm>
            <a:off x="2463299" y="39246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IBM AIX 6.1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6" name="Rectangle 43"/>
          <p:cNvSpPr>
            <a:spLocks noChangeArrowheads="1"/>
          </p:cNvSpPr>
          <p:nvPr/>
        </p:nvSpPr>
        <p:spPr bwMode="auto">
          <a:xfrm>
            <a:off x="2463299" y="402570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Enterprise HA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07" name="Rectangle 43"/>
          <p:cNvSpPr>
            <a:spLocks noChangeArrowheads="1"/>
          </p:cNvSpPr>
          <p:nvPr/>
        </p:nvSpPr>
        <p:spPr bwMode="auto">
          <a:xfrm>
            <a:off x="2463299" y="412994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ko-KR" altLang="en-US" sz="400" smtClean="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HACMP </a:t>
            </a:r>
            <a:r>
              <a:rPr lang="ko-KR" altLang="en-US" sz="400" smtClean="0">
                <a:latin typeface="+mn-ea"/>
              </a:rPr>
              <a:t>스토리지 파일공유</a:t>
            </a:r>
            <a:endParaRPr lang="ko-KR" altLang="en-US" sz="400">
              <a:latin typeface="+mn-ea"/>
            </a:endParaRPr>
          </a:p>
        </p:txBody>
      </p:sp>
      <p:sp>
        <p:nvSpPr>
          <p:cNvPr id="1808" name="Rectangle 43"/>
          <p:cNvSpPr>
            <a:spLocks noChangeArrowheads="1"/>
          </p:cNvSpPr>
          <p:nvPr/>
        </p:nvSpPr>
        <p:spPr bwMode="auto">
          <a:xfrm>
            <a:off x="2463299" y="424049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>
                <a:latin typeface="+mn-ea"/>
              </a:rPr>
              <a:t>서버보안 </a:t>
            </a:r>
            <a:r>
              <a:rPr lang="en-US" altLang="ko-KR" sz="400" smtClean="0">
                <a:latin typeface="+mn-ea"/>
              </a:rPr>
              <a:t>Agent</a:t>
            </a:r>
            <a:endParaRPr lang="ko-KR" altLang="en-US" sz="400">
              <a:latin typeface="+mn-ea"/>
            </a:endParaRPr>
          </a:p>
        </p:txBody>
      </p:sp>
      <p:sp>
        <p:nvSpPr>
          <p:cNvPr id="1809" name="Rectangle 43"/>
          <p:cNvSpPr>
            <a:spLocks noChangeArrowheads="1"/>
          </p:cNvSpPr>
          <p:nvPr/>
        </p:nvSpPr>
        <p:spPr bwMode="auto">
          <a:xfrm>
            <a:off x="2463299" y="43507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0" name="Rectangle 43"/>
          <p:cNvSpPr>
            <a:spLocks noChangeArrowheads="1"/>
          </p:cNvSpPr>
          <p:nvPr/>
        </p:nvSpPr>
        <p:spPr bwMode="auto">
          <a:xfrm>
            <a:off x="634883" y="43490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1" name="Rectangle 43"/>
          <p:cNvSpPr>
            <a:spLocks noChangeArrowheads="1"/>
          </p:cNvSpPr>
          <p:nvPr/>
        </p:nvSpPr>
        <p:spPr bwMode="auto">
          <a:xfrm>
            <a:off x="1550726" y="4671808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2" name="Rectangle 43"/>
          <p:cNvSpPr>
            <a:spLocks noChangeArrowheads="1"/>
          </p:cNvSpPr>
          <p:nvPr/>
        </p:nvSpPr>
        <p:spPr bwMode="auto">
          <a:xfrm>
            <a:off x="2463299" y="446104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3" name="Rectangle 43"/>
          <p:cNvSpPr>
            <a:spLocks noChangeArrowheads="1"/>
          </p:cNvSpPr>
          <p:nvPr/>
        </p:nvSpPr>
        <p:spPr bwMode="auto">
          <a:xfrm>
            <a:off x="3374644" y="423152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4" name="Rectangle 43"/>
          <p:cNvSpPr>
            <a:spLocks noChangeArrowheads="1"/>
          </p:cNvSpPr>
          <p:nvPr/>
        </p:nvSpPr>
        <p:spPr bwMode="auto">
          <a:xfrm>
            <a:off x="4289854" y="4672165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5" name="Rectangle 43"/>
          <p:cNvSpPr>
            <a:spLocks noChangeArrowheads="1"/>
          </p:cNvSpPr>
          <p:nvPr/>
        </p:nvSpPr>
        <p:spPr bwMode="auto">
          <a:xfrm>
            <a:off x="5201397" y="423682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16" name="Rectangle 43"/>
          <p:cNvSpPr>
            <a:spLocks noChangeArrowheads="1"/>
          </p:cNvSpPr>
          <p:nvPr/>
        </p:nvSpPr>
        <p:spPr bwMode="auto">
          <a:xfrm>
            <a:off x="6117271" y="467431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4" name="Rectangle 135"/>
          <p:cNvSpPr>
            <a:spLocks noChangeArrowheads="1"/>
          </p:cNvSpPr>
          <p:nvPr/>
        </p:nvSpPr>
        <p:spPr bwMode="auto">
          <a:xfrm>
            <a:off x="1532486" y="5400655"/>
            <a:ext cx="788400" cy="2196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55" name="Rectangle 43"/>
          <p:cNvSpPr>
            <a:spLocks noChangeArrowheads="1"/>
          </p:cNvSpPr>
          <p:nvPr/>
        </p:nvSpPr>
        <p:spPr bwMode="auto">
          <a:xfrm>
            <a:off x="1553133" y="54210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6" name="Rectangle 135"/>
          <p:cNvSpPr>
            <a:spLocks noChangeArrowheads="1"/>
          </p:cNvSpPr>
          <p:nvPr/>
        </p:nvSpPr>
        <p:spPr bwMode="auto">
          <a:xfrm>
            <a:off x="2442640" y="5400654"/>
            <a:ext cx="788400" cy="64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57" name="Rectangle 43"/>
          <p:cNvSpPr>
            <a:spLocks noChangeArrowheads="1"/>
          </p:cNvSpPr>
          <p:nvPr/>
        </p:nvSpPr>
        <p:spPr bwMode="auto">
          <a:xfrm>
            <a:off x="2462200" y="542101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8" name="Rectangle 43"/>
          <p:cNvSpPr>
            <a:spLocks noChangeArrowheads="1"/>
          </p:cNvSpPr>
          <p:nvPr/>
        </p:nvSpPr>
        <p:spPr bwMode="auto">
          <a:xfrm>
            <a:off x="2462200" y="55279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Oracle 11g Standard 10 user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59" name="Rectangle 135"/>
          <p:cNvSpPr>
            <a:spLocks noChangeArrowheads="1"/>
          </p:cNvSpPr>
          <p:nvPr/>
        </p:nvSpPr>
        <p:spPr bwMode="auto">
          <a:xfrm>
            <a:off x="3351578" y="5401963"/>
            <a:ext cx="788400" cy="3240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60" name="Rectangle 43"/>
          <p:cNvSpPr>
            <a:spLocks noChangeArrowheads="1"/>
          </p:cNvSpPr>
          <p:nvPr/>
        </p:nvSpPr>
        <p:spPr bwMode="auto">
          <a:xfrm>
            <a:off x="3373704" y="5422326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MS Window 2008 R2 SP1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61" name="Rectangle 43"/>
          <p:cNvSpPr>
            <a:spLocks noChangeArrowheads="1"/>
          </p:cNvSpPr>
          <p:nvPr/>
        </p:nvSpPr>
        <p:spPr bwMode="auto">
          <a:xfrm>
            <a:off x="3373704" y="5529239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HP. Operation Manager 9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862" name="표 18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609678"/>
              </p:ext>
            </p:extLst>
          </p:nvPr>
        </p:nvGraphicFramePr>
        <p:xfrm>
          <a:off x="1532486" y="50245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BFILESVR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63" name="표 18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804619"/>
              </p:ext>
            </p:extLst>
          </p:nvPr>
        </p:nvGraphicFramePr>
        <p:xfrm>
          <a:off x="2442640" y="502454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BSRCAP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64" name="표 18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169211"/>
              </p:ext>
            </p:extLst>
          </p:nvPr>
        </p:nvGraphicFramePr>
        <p:xfrm>
          <a:off x="3351578" y="502585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BSMSAP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65" name="Rectangle 43"/>
          <p:cNvSpPr>
            <a:spLocks noChangeArrowheads="1"/>
          </p:cNvSpPr>
          <p:nvPr/>
        </p:nvSpPr>
        <p:spPr bwMode="auto">
          <a:xfrm>
            <a:off x="1553133" y="552792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윈도우파일공유</a:t>
            </a:r>
            <a:r>
              <a:rPr lang="en-US" altLang="ko-KR" sz="400" smtClean="0">
                <a:latin typeface="+mn-ea"/>
              </a:rPr>
              <a:t>CAL License 100</a:t>
            </a:r>
            <a:r>
              <a:rPr lang="ko-KR" altLang="en-US" sz="400" smtClean="0">
                <a:latin typeface="+mn-ea"/>
              </a:rPr>
              <a:t>명</a:t>
            </a:r>
            <a:endParaRPr lang="en-US" altLang="ko-KR" sz="400" smtClean="0">
              <a:latin typeface="+mn-ea"/>
            </a:endParaRPr>
          </a:p>
        </p:txBody>
      </p:sp>
      <p:sp>
        <p:nvSpPr>
          <p:cNvPr id="1866" name="Rectangle 43"/>
          <p:cNvSpPr>
            <a:spLocks noChangeArrowheads="1"/>
          </p:cNvSpPr>
          <p:nvPr/>
        </p:nvSpPr>
        <p:spPr bwMode="auto">
          <a:xfrm>
            <a:off x="2462200" y="563484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아카이브테크놀로지</a:t>
            </a:r>
            <a:r>
              <a:rPr lang="en-US" altLang="ko-KR" sz="400" smtClean="0">
                <a:latin typeface="+mn-ea"/>
              </a:rPr>
              <a:t>. ASTA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67" name="Rectangle 43"/>
          <p:cNvSpPr>
            <a:spLocks noChangeArrowheads="1"/>
          </p:cNvSpPr>
          <p:nvPr/>
        </p:nvSpPr>
        <p:spPr bwMode="auto">
          <a:xfrm>
            <a:off x="2462200" y="5744667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Fowave. FRISIM </a:t>
            </a:r>
            <a:r>
              <a:rPr lang="en-US" altLang="ko-KR" sz="400" smtClean="0">
                <a:latin typeface="+mn-ea"/>
              </a:rPr>
              <a:t>SCM</a:t>
            </a:r>
            <a:endParaRPr lang="ko-KR" altLang="en-US" sz="400">
              <a:latin typeface="+mn-ea"/>
            </a:endParaRPr>
          </a:p>
        </p:txBody>
      </p:sp>
      <p:sp>
        <p:nvSpPr>
          <p:cNvPr id="1868" name="Rectangle 43"/>
          <p:cNvSpPr>
            <a:spLocks noChangeArrowheads="1"/>
          </p:cNvSpPr>
          <p:nvPr/>
        </p:nvSpPr>
        <p:spPr bwMode="auto">
          <a:xfrm>
            <a:off x="2462200" y="5851580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en-US" altLang="ko-KR" sz="400">
                <a:latin typeface="+mn-ea"/>
              </a:rPr>
              <a:t>Backup 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69" name="Rectangle 135"/>
          <p:cNvSpPr>
            <a:spLocks noChangeArrowheads="1"/>
          </p:cNvSpPr>
          <p:nvPr/>
        </p:nvSpPr>
        <p:spPr bwMode="auto">
          <a:xfrm>
            <a:off x="621869" y="5403594"/>
            <a:ext cx="788400" cy="5364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70" name="Rectangle 43"/>
          <p:cNvSpPr>
            <a:spLocks noChangeArrowheads="1"/>
          </p:cNvSpPr>
          <p:nvPr/>
        </p:nvSpPr>
        <p:spPr bwMode="auto">
          <a:xfrm>
            <a:off x="643469" y="5423956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RedHat Enterprise Linux 6.4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871" name="표 18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50031"/>
              </p:ext>
            </p:extLst>
          </p:nvPr>
        </p:nvGraphicFramePr>
        <p:xfrm>
          <a:off x="621869" y="5027482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BOPRWEBSVR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X3650 M4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2.4 GHz * 8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16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72" name="Rectangle 43"/>
          <p:cNvSpPr>
            <a:spLocks noChangeArrowheads="1"/>
          </p:cNvSpPr>
          <p:nvPr/>
        </p:nvSpPr>
        <p:spPr bwMode="auto">
          <a:xfrm>
            <a:off x="643469" y="5530869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Apache Web Server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3" name="Rectangle 43"/>
          <p:cNvSpPr>
            <a:spLocks noChangeArrowheads="1"/>
          </p:cNvSpPr>
          <p:nvPr/>
        </p:nvSpPr>
        <p:spPr bwMode="auto">
          <a:xfrm>
            <a:off x="643469" y="56377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JBoss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4" name="Rectangle 43"/>
          <p:cNvSpPr>
            <a:spLocks noChangeArrowheads="1"/>
          </p:cNvSpPr>
          <p:nvPr/>
        </p:nvSpPr>
        <p:spPr bwMode="auto">
          <a:xfrm>
            <a:off x="643469" y="574284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웹로그</a:t>
            </a:r>
            <a:endParaRPr lang="ko-KR" altLang="en-US" sz="400">
              <a:latin typeface="+mn-ea"/>
            </a:endParaRPr>
          </a:p>
        </p:txBody>
      </p:sp>
      <p:sp>
        <p:nvSpPr>
          <p:cNvPr id="1875" name="Rectangle 43"/>
          <p:cNvSpPr>
            <a:spLocks noChangeArrowheads="1"/>
          </p:cNvSpPr>
          <p:nvPr/>
        </p:nvSpPr>
        <p:spPr bwMode="auto">
          <a:xfrm>
            <a:off x="643469" y="5847614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</a:t>
            </a:r>
            <a:r>
              <a:rPr lang="ko-KR" altLang="en-US" sz="400" smtClean="0">
                <a:latin typeface="+mn-ea"/>
              </a:rPr>
              <a:t>비즈메일러</a:t>
            </a:r>
            <a:endParaRPr lang="ko-KR" altLang="en-US" sz="400">
              <a:latin typeface="+mn-ea"/>
            </a:endParaRPr>
          </a:p>
        </p:txBody>
      </p:sp>
      <p:sp>
        <p:nvSpPr>
          <p:cNvPr id="1876" name="Rectangle 43"/>
          <p:cNvSpPr>
            <a:spLocks noChangeArrowheads="1"/>
          </p:cNvSpPr>
          <p:nvPr/>
        </p:nvSpPr>
        <p:spPr bwMode="auto">
          <a:xfrm>
            <a:off x="2462200" y="5954482"/>
            <a:ext cx="7452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7" name="Rectangle 43"/>
          <p:cNvSpPr>
            <a:spLocks noChangeArrowheads="1"/>
          </p:cNvSpPr>
          <p:nvPr/>
        </p:nvSpPr>
        <p:spPr bwMode="auto">
          <a:xfrm>
            <a:off x="3373704" y="5636152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 smtClean="0">
                <a:latin typeface="+mn-ea"/>
              </a:rPr>
              <a:t> SMS </a:t>
            </a:r>
            <a:r>
              <a:rPr lang="en-US" altLang="ko-KR" sz="400">
                <a:latin typeface="+mn-ea"/>
              </a:rPr>
              <a:t>Agent</a:t>
            </a:r>
            <a:endParaRPr lang="ko-KR" altLang="en-US" sz="400" dirty="0">
              <a:latin typeface="+mn-ea"/>
            </a:endParaRPr>
          </a:p>
        </p:txBody>
      </p:sp>
      <p:sp>
        <p:nvSpPr>
          <p:cNvPr id="1879" name="직사각형 1878"/>
          <p:cNvSpPr/>
          <p:nvPr/>
        </p:nvSpPr>
        <p:spPr>
          <a:xfrm>
            <a:off x="11524730" y="4835863"/>
            <a:ext cx="864000" cy="12348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5" rIns="0" bIns="45715" rtlCol="0" anchor="t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500">
                <a:solidFill>
                  <a:schemeClr val="tx1"/>
                </a:solidFill>
              </a:rPr>
              <a:t>PC</a:t>
            </a:r>
            <a:r>
              <a:rPr lang="ko-KR" altLang="en-US" sz="500">
                <a:solidFill>
                  <a:schemeClr val="tx1"/>
                </a:solidFill>
              </a:rPr>
              <a:t>보안관리서버 </a:t>
            </a:r>
            <a:r>
              <a:rPr lang="en-US" altLang="ko-KR" sz="500">
                <a:solidFill>
                  <a:schemeClr val="tx1"/>
                </a:solidFill>
              </a:rPr>
              <a:t>#</a:t>
            </a:r>
            <a:r>
              <a:rPr lang="en-US" altLang="ko-KR" sz="500" smtClean="0">
                <a:solidFill>
                  <a:schemeClr val="tx1"/>
                </a:solidFill>
              </a:rPr>
              <a:t>1</a:t>
            </a:r>
            <a:endParaRPr lang="en-US" altLang="ko-KR" sz="500">
              <a:solidFill>
                <a:schemeClr val="tx1"/>
              </a:solidFill>
            </a:endParaRPr>
          </a:p>
        </p:txBody>
      </p:sp>
      <p:cxnSp>
        <p:nvCxnSpPr>
          <p:cNvPr id="1880" name="직선 연결선 1879"/>
          <p:cNvCxnSpPr/>
          <p:nvPr/>
        </p:nvCxnSpPr>
        <p:spPr>
          <a:xfrm>
            <a:off x="11524730" y="4984642"/>
            <a:ext cx="864000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1" name="Rectangle 135"/>
          <p:cNvSpPr>
            <a:spLocks noChangeArrowheads="1"/>
          </p:cNvSpPr>
          <p:nvPr/>
        </p:nvSpPr>
        <p:spPr bwMode="auto">
          <a:xfrm>
            <a:off x="11564330" y="5400177"/>
            <a:ext cx="784800" cy="1152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00">
              <a:latin typeface="+mn-ea"/>
            </a:endParaRPr>
          </a:p>
        </p:txBody>
      </p:sp>
      <p:sp>
        <p:nvSpPr>
          <p:cNvPr id="1882" name="Rectangle 43"/>
          <p:cNvSpPr>
            <a:spLocks noChangeArrowheads="1"/>
          </p:cNvSpPr>
          <p:nvPr/>
        </p:nvSpPr>
        <p:spPr bwMode="auto">
          <a:xfrm>
            <a:off x="11586100" y="5420538"/>
            <a:ext cx="741600" cy="72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r>
              <a:rPr lang="en-US" altLang="ko-KR" sz="400">
                <a:latin typeface="+mn-ea"/>
              </a:rPr>
              <a:t> </a:t>
            </a:r>
            <a:r>
              <a:rPr lang="en-US" altLang="ko-KR" sz="400" smtClean="0">
                <a:latin typeface="+mn-ea"/>
              </a:rPr>
              <a:t>IBM AIX 6.1</a:t>
            </a:r>
            <a:endParaRPr lang="ko-KR" altLang="en-US" sz="400" dirty="0">
              <a:latin typeface="+mn-ea"/>
            </a:endParaRPr>
          </a:p>
        </p:txBody>
      </p:sp>
      <p:graphicFrame>
        <p:nvGraphicFramePr>
          <p:cNvPr id="1883" name="표 18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340228"/>
              </p:ext>
            </p:extLst>
          </p:nvPr>
        </p:nvGraphicFramePr>
        <p:xfrm>
          <a:off x="11564330" y="5024064"/>
          <a:ext cx="784800" cy="360000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281004"/>
                <a:gridCol w="503796"/>
              </a:tblGrid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hostname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BDNSSVR01,02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model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IBM P710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cpu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baseline="0" smtClean="0">
                          <a:solidFill>
                            <a:schemeClr val="tx1"/>
                          </a:solidFill>
                        </a:rPr>
                        <a:t> 3.6 GHz * 4 </a:t>
                      </a:r>
                      <a:r>
                        <a:rPr lang="en-US" altLang="ko-KR" sz="400" b="0" baseline="0" dirty="0" smtClean="0">
                          <a:solidFill>
                            <a:schemeClr val="tx1"/>
                          </a:solidFill>
                        </a:rPr>
                        <a:t>core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memory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8 GB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400" b="0" smtClean="0">
                          <a:solidFill>
                            <a:schemeClr val="tx1"/>
                          </a:solidFill>
                        </a:rPr>
                        <a:t> 300 GB * 2 </a:t>
                      </a:r>
                      <a:r>
                        <a:rPr lang="en-US" altLang="ko-KR" sz="400" b="0" dirty="0" smtClean="0">
                          <a:solidFill>
                            <a:schemeClr val="tx1"/>
                          </a:solidFill>
                        </a:rPr>
                        <a:t>Disk</a:t>
                      </a:r>
                      <a:endParaRPr lang="ko-KR" altLang="en-US" sz="400" b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975" name="직선 연결선 1974"/>
          <p:cNvCxnSpPr/>
          <p:nvPr/>
        </p:nvCxnSpPr>
        <p:spPr>
          <a:xfrm>
            <a:off x="378359" y="3308779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6" name="직선 연결선 1975"/>
          <p:cNvCxnSpPr/>
          <p:nvPr/>
        </p:nvCxnSpPr>
        <p:spPr>
          <a:xfrm>
            <a:off x="378359" y="800429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7" name="직선 연결선 1976"/>
          <p:cNvCxnSpPr/>
          <p:nvPr/>
        </p:nvCxnSpPr>
        <p:spPr>
          <a:xfrm>
            <a:off x="378359" y="1790554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8" name="직선 연결선 1977"/>
          <p:cNvCxnSpPr/>
          <p:nvPr/>
        </p:nvCxnSpPr>
        <p:spPr>
          <a:xfrm>
            <a:off x="378359" y="4816813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6" name="직선 연결선 1985"/>
          <p:cNvCxnSpPr/>
          <p:nvPr/>
        </p:nvCxnSpPr>
        <p:spPr>
          <a:xfrm flipV="1">
            <a:off x="12437592" y="794123"/>
            <a:ext cx="1" cy="7308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8" name="Rectangle 4331"/>
          <p:cNvSpPr>
            <a:spLocks noChangeArrowheads="1"/>
          </p:cNvSpPr>
          <p:nvPr/>
        </p:nvSpPr>
        <p:spPr bwMode="auto">
          <a:xfrm rot="10800000" flipV="1">
            <a:off x="379947" y="7153049"/>
            <a:ext cx="183600" cy="959919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포탈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개발</a:t>
            </a:r>
            <a:endParaRPr lang="en-US" altLang="ko-KR" sz="8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latinLnBrk="0"/>
            <a:r>
              <a:rPr lang="en-US" altLang="ko-KR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latinLnBrk="0"/>
            <a:r>
              <a:rPr lang="ko-KR" altLang="en-US" sz="8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백업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1992" name="직선 연결선 1991"/>
          <p:cNvCxnSpPr/>
          <p:nvPr/>
        </p:nvCxnSpPr>
        <p:spPr>
          <a:xfrm>
            <a:off x="378359" y="8112968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3" name="Rectangle 4331"/>
          <p:cNvSpPr>
            <a:spLocks noChangeArrowheads="1"/>
          </p:cNvSpPr>
          <p:nvPr/>
        </p:nvSpPr>
        <p:spPr bwMode="auto">
          <a:xfrm rot="10800000" flipV="1">
            <a:off x="379947" y="6096744"/>
            <a:ext cx="183600" cy="1056305"/>
          </a:xfrm>
          <a:prstGeom prst="rect">
            <a:avLst/>
          </a:prstGeom>
          <a:gradFill rotWithShape="1">
            <a:gsLst>
              <a:gs pos="0">
                <a:srgbClr val="6EC083"/>
              </a:gs>
              <a:gs pos="100000">
                <a:srgbClr val="48AE60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0" hangingPunct="1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인쇄</a:t>
            </a:r>
            <a:endParaRPr lang="en-US" altLang="ko-KR" sz="800" dirty="0" smtClean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  <a:p>
            <a:pPr algn="ctr" eaLnBrk="1" latinLnBrk="0" hangingPunct="1"/>
            <a:r>
              <a:rPr lang="en-US" altLang="ko-KR" sz="8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/</a:t>
            </a:r>
          </a:p>
          <a:p>
            <a:pPr algn="ctr" eaLnBrk="1" latinLnBrk="0" hangingPunct="1"/>
            <a:r>
              <a:rPr lang="ko-KR" altLang="en-US" sz="8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전자복권</a:t>
            </a:r>
            <a:endParaRPr lang="ko-KR" altLang="en-US" sz="8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1994" name="직선 연결선 1993"/>
          <p:cNvCxnSpPr/>
          <p:nvPr/>
        </p:nvCxnSpPr>
        <p:spPr>
          <a:xfrm>
            <a:off x="378359" y="6099797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5" name="직선 연결선 1994"/>
          <p:cNvCxnSpPr/>
          <p:nvPr/>
        </p:nvCxnSpPr>
        <p:spPr>
          <a:xfrm flipV="1">
            <a:off x="387304" y="802060"/>
            <a:ext cx="1" cy="7308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6" name="직선 연결선 1995"/>
          <p:cNvCxnSpPr/>
          <p:nvPr/>
        </p:nvCxnSpPr>
        <p:spPr>
          <a:xfrm flipV="1">
            <a:off x="558756" y="802060"/>
            <a:ext cx="1" cy="7308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7" name="Group 1727"/>
          <p:cNvGrpSpPr>
            <a:grpSpLocks/>
          </p:cNvGrpSpPr>
          <p:nvPr/>
        </p:nvGrpSpPr>
        <p:grpSpPr bwMode="auto">
          <a:xfrm>
            <a:off x="400321" y="192092"/>
            <a:ext cx="11583986" cy="230189"/>
            <a:chOff x="1063" y="1120"/>
            <a:chExt cx="7297" cy="145"/>
          </a:xfrm>
        </p:grpSpPr>
        <p:grpSp>
          <p:nvGrpSpPr>
            <p:cNvPr id="440" name="Group 1728"/>
            <p:cNvGrpSpPr>
              <a:grpSpLocks/>
            </p:cNvGrpSpPr>
            <p:nvPr/>
          </p:nvGrpSpPr>
          <p:grpSpPr bwMode="auto">
            <a:xfrm>
              <a:off x="1441" y="1155"/>
              <a:ext cx="6919" cy="82"/>
              <a:chOff x="1441" y="1155"/>
              <a:chExt cx="6919" cy="82"/>
            </a:xfrm>
          </p:grpSpPr>
          <p:pic>
            <p:nvPicPr>
              <p:cNvPr id="443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b="17708"/>
              <a:stretch>
                <a:fillRect/>
              </a:stretch>
            </p:blipFill>
            <p:spPr bwMode="auto">
              <a:xfrm>
                <a:off x="5516" y="1155"/>
                <a:ext cx="2844" cy="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44" name="Group 1730"/>
              <p:cNvGrpSpPr>
                <a:grpSpLocks/>
              </p:cNvGrpSpPr>
              <p:nvPr/>
            </p:nvGrpSpPr>
            <p:grpSpPr bwMode="auto">
              <a:xfrm>
                <a:off x="4604" y="1155"/>
                <a:ext cx="1273" cy="81"/>
                <a:chOff x="4604" y="1155"/>
                <a:chExt cx="1273" cy="81"/>
              </a:xfrm>
            </p:grpSpPr>
            <p:pic>
              <p:nvPicPr>
                <p:cNvPr id="450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5237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51" name="Picture 2" descr="\\10.201.5.12\gd요청작업\01. 제안서\02. GD작업중\바3.jpg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4126" t="17708" r="58800" b="18495"/>
                <a:stretch>
                  <a:fillRect/>
                </a:stretch>
              </p:blipFill>
              <p:spPr bwMode="auto">
                <a:xfrm>
                  <a:off x="4604" y="1155"/>
                  <a:ext cx="640" cy="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445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973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6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3340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7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705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8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2072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9" name="Picture 2" descr="\\10.201.5.12\gd요청작업\01. 제안서\02. GD작업중\바3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126" t="17708" r="58800" b="18495"/>
              <a:stretch>
                <a:fillRect/>
              </a:stretch>
            </p:blipFill>
            <p:spPr bwMode="auto">
              <a:xfrm>
                <a:off x="1441" y="1155"/>
                <a:ext cx="640" cy="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1" name="Text Box 1738"/>
            <p:cNvSpPr txBox="1">
              <a:spLocks noChangeArrowheads="1"/>
            </p:cNvSpPr>
            <p:nvPr/>
          </p:nvSpPr>
          <p:spPr bwMode="auto">
            <a:xfrm>
              <a:off x="1184" y="1126"/>
              <a:ext cx="922" cy="1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18000" rIns="89994" bIns="18000">
              <a:spAutoFit/>
            </a:bodyPr>
            <a:lstStyle>
              <a:defPPr>
                <a:defRPr lang="ko-KR"/>
              </a:defPPr>
              <a:lvl1pPr marL="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00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801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9202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56032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20040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84048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48056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20640" algn="l" defTabSz="1280160" rtl="0" eaLnBrk="1" latinLnBrk="1" hangingPunct="1">
                <a:defRPr sz="2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latinLnBrk="0" hangingPunct="1"/>
              <a:r>
                <a:rPr lang="ko-KR" altLang="en-US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소프트</a:t>
              </a:r>
              <a:r>
                <a:rPr lang="ko-KR" altLang="ko-KR" sz="1200" smtClean="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웨어 </a:t>
              </a:r>
              <a:r>
                <a:rPr lang="ko-KR" altLang="ko-KR" sz="1200">
                  <a:solidFill>
                    <a:srgbClr val="4D4D4D"/>
                  </a:solidFill>
                  <a:latin typeface="나눔고딕 ExtraBold" pitchFamily="50" charset="-127"/>
                  <a:ea typeface="나눔고딕 ExtraBold" pitchFamily="50" charset="-127"/>
                </a:rPr>
                <a:t>구성도</a:t>
              </a:r>
            </a:p>
          </p:txBody>
        </p:sp>
        <p:pic>
          <p:nvPicPr>
            <p:cNvPr id="442" name="Picture 41" descr="accept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" y="1120"/>
              <a:ext cx="14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8" name="Rectangle 4298"/>
          <p:cNvSpPr>
            <a:spLocks noChangeArrowheads="1"/>
          </p:cNvSpPr>
          <p:nvPr/>
        </p:nvSpPr>
        <p:spPr bwMode="auto">
          <a:xfrm>
            <a:off x="376506" y="480120"/>
            <a:ext cx="12072966" cy="280987"/>
          </a:xfrm>
          <a:prstGeom prst="rect">
            <a:avLst/>
          </a:prstGeom>
          <a:gradFill rotWithShape="1">
            <a:gsLst>
              <a:gs pos="0">
                <a:srgbClr val="6B7AC3"/>
              </a:gs>
              <a:gs pos="100000">
                <a:srgbClr val="485BAE"/>
              </a:gs>
            </a:gsLst>
            <a:lin ang="5400000" scaled="1"/>
          </a:gradFill>
          <a:ln w="127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endParaRPr lang="ko-KR" altLang="en-US" sz="110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439" name="Rectangle 4300"/>
          <p:cNvSpPr>
            <a:spLocks noChangeArrowheads="1"/>
          </p:cNvSpPr>
          <p:nvPr/>
        </p:nvSpPr>
        <p:spPr bwMode="auto">
          <a:xfrm>
            <a:off x="5176664" y="496952"/>
            <a:ext cx="189026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ko-KR"/>
            </a:defPPr>
            <a:lvl1pPr marL="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1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latinLnBrk="0" hangingPunct="1"/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KT</a:t>
            </a:r>
            <a:r>
              <a:rPr lang="ko-KR" altLang="en-US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분당전산센터</a:t>
            </a:r>
            <a:r>
              <a:rPr lang="ko-KR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lang="en-US" altLang="ko-KR" sz="110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B</a:t>
            </a:r>
            <a:r>
              <a:rPr lang="en-US" altLang="ko-KR" sz="110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DC</a:t>
            </a:r>
            <a:r>
              <a:rPr lang="ko-KR" altLang="ko-KR" sz="11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영역</a:t>
            </a:r>
            <a:r>
              <a:rPr lang="ko-KR" altLang="ko-KR" sz="1100" dirty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)</a:t>
            </a:r>
          </a:p>
        </p:txBody>
      </p:sp>
      <p:cxnSp>
        <p:nvCxnSpPr>
          <p:cNvPr id="452" name="직선 연결선 451"/>
          <p:cNvCxnSpPr/>
          <p:nvPr/>
        </p:nvCxnSpPr>
        <p:spPr>
          <a:xfrm>
            <a:off x="378359" y="7153049"/>
            <a:ext cx="1206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304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12828</TotalTime>
  <Words>1936</Words>
  <Application>Microsoft Office PowerPoint</Application>
  <PresentationFormat>A3 용지(297x420mm)</PresentationFormat>
  <Paragraphs>644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dp.kim</dc:creator>
  <cp:lastModifiedBy>dp.kim</cp:lastModifiedBy>
  <cp:revision>751</cp:revision>
  <cp:lastPrinted>2013-09-29T07:06:51Z</cp:lastPrinted>
  <dcterms:created xsi:type="dcterms:W3CDTF">2013-09-13T01:41:03Z</dcterms:created>
  <dcterms:modified xsi:type="dcterms:W3CDTF">2013-10-18T14:30:40Z</dcterms:modified>
</cp:coreProperties>
</file>