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"/>
  </p:notesMasterIdLst>
  <p:sldIdLst>
    <p:sldId id="334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60" d="100"/>
          <a:sy n="160" d="100"/>
        </p:scale>
        <p:origin x="3882" y="13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A2EC81-E64C-49C9-AE60-7718EE80B826}" type="datetimeFigureOut">
              <a:rPr lang="ko-KR" altLang="en-US" smtClean="0"/>
              <a:t>2024-05-30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623F7B-5EC9-438D-A935-7B4D71C231D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1468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Detail</a:t>
            </a:r>
            <a:r>
              <a:rPr lang="ko-KR" altLang="en-US" dirty="0"/>
              <a:t>하게 설명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8A35F2-6331-49D4-8813-E163F37982F4}" type="slidenum">
              <a:rPr lang="ko-KR" altLang="en-US" smtClean="0"/>
              <a:pPr>
                <a:defRPr/>
              </a:pPr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2741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="" xmlns:a16="http://schemas.microsoft.com/office/drawing/2014/main" id="{A0737205-3BB0-46C4-8A25-644A9F2BFD0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제목 1">
            <a:extLst>
              <a:ext uri="{FF2B5EF4-FFF2-40B4-BE49-F238E27FC236}">
                <a16:creationId xmlns="" xmlns:a16="http://schemas.microsoft.com/office/drawing/2014/main" id="{E6C2FB59-B2EB-48C4-82E5-B7329E34A7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4515" y="2138606"/>
            <a:ext cx="6942771" cy="47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ko-KR" altLang="en-US" sz="2400" b="1" kern="1200" baseline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altLang="ko-KR" dirty="0"/>
          </a:p>
        </p:txBody>
      </p:sp>
      <p:sp>
        <p:nvSpPr>
          <p:cNvPr id="9" name="부제목 2">
            <a:extLst>
              <a:ext uri="{FF2B5EF4-FFF2-40B4-BE49-F238E27FC236}">
                <a16:creationId xmlns="" xmlns:a16="http://schemas.microsoft.com/office/drawing/2014/main" id="{F8D2D0CE-8540-40BD-A9B4-08315B190C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4515" y="2655962"/>
            <a:ext cx="6934200" cy="312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marL="0" marR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 lang="ko-KR" altLang="en-US" sz="1600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483587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>
            <a:extLst>
              <a:ext uri="{FF2B5EF4-FFF2-40B4-BE49-F238E27FC236}">
                <a16:creationId xmlns="" xmlns:a16="http://schemas.microsoft.com/office/drawing/2014/main" id="{BDAE3A0D-0162-B858-5536-DD33234CD802}"/>
              </a:ext>
            </a:extLst>
          </p:cNvPr>
          <p:cNvCxnSpPr/>
          <p:nvPr userDrawn="1"/>
        </p:nvCxnSpPr>
        <p:spPr bwMode="auto">
          <a:xfrm>
            <a:off x="381794" y="527050"/>
            <a:ext cx="9142413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직선 연결선 7">
            <a:extLst>
              <a:ext uri="{FF2B5EF4-FFF2-40B4-BE49-F238E27FC236}">
                <a16:creationId xmlns="" xmlns:a16="http://schemas.microsoft.com/office/drawing/2014/main" id="{527A08D4-19D2-9218-4770-9782B570BB53}"/>
              </a:ext>
            </a:extLst>
          </p:cNvPr>
          <p:cNvCxnSpPr>
            <a:cxnSpLocks/>
          </p:cNvCxnSpPr>
          <p:nvPr userDrawn="1"/>
        </p:nvCxnSpPr>
        <p:spPr>
          <a:xfrm>
            <a:off x="7619575" y="6678427"/>
            <a:ext cx="1571317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="" xmlns:a16="http://schemas.microsoft.com/office/drawing/2014/main" id="{CB8E3761-953B-BD97-C2BD-F87ABAB002CB}"/>
              </a:ext>
            </a:extLst>
          </p:cNvPr>
          <p:cNvCxnSpPr>
            <a:cxnSpLocks/>
          </p:cNvCxnSpPr>
          <p:nvPr userDrawn="1"/>
        </p:nvCxnSpPr>
        <p:spPr>
          <a:xfrm>
            <a:off x="1727200" y="6678427"/>
            <a:ext cx="55922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5">
            <a:extLst>
              <a:ext uri="{FF2B5EF4-FFF2-40B4-BE49-F238E27FC236}">
                <a16:creationId xmlns="" xmlns:a16="http://schemas.microsoft.com/office/drawing/2014/main" id="{105B5649-49F2-61B3-1B21-A9D70F1686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8953" y="6435274"/>
            <a:ext cx="4001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8C2E1-E767-4538-9C81-27927BCEED0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0538548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8632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3" r:id="rId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 bwMode="auto">
          <a:xfrm>
            <a:off x="6770637" y="155673"/>
            <a:ext cx="2790875" cy="369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 eaLnBrk="1" hangingPunct="1"/>
            <a:r>
              <a:rPr kumimoji="0" lang="en-US" altLang="ko-KR" sz="1300" dirty="0"/>
              <a:t>2.4 </a:t>
            </a:r>
            <a:r>
              <a:rPr kumimoji="0" lang="ko-KR" altLang="en-US" sz="1300"/>
              <a:t>소프트웨어 구성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342900" y="620713"/>
            <a:ext cx="9192021" cy="4924519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50941" y="5545724"/>
            <a:ext cx="9192021" cy="8356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>
              <a:buFont typeface="Wingdings" pitchFamily="2" charset="2"/>
              <a:buChar char="§"/>
            </a:pP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WEB / WAS </a:t>
            </a:r>
            <a:r>
              <a:rPr lang="ko-KR" altLang="en-US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버전 및 기타 사용 </a:t>
            </a: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SW </a:t>
            </a:r>
            <a:r>
              <a:rPr lang="ko-KR" altLang="en-US" sz="12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모듈등을</a:t>
            </a:r>
            <a:r>
              <a:rPr lang="ko-KR" altLang="en-US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 명시 </a:t>
            </a:r>
            <a:endParaRPr lang="en-US" altLang="ko-KR" sz="1200" b="1" dirty="0">
              <a:solidFill>
                <a:prstClr val="black">
                  <a:lumMod val="95000"/>
                  <a:lumOff val="5000"/>
                </a:prstClr>
              </a:solidFill>
              <a:latin typeface="+mn-ea"/>
            </a:endParaRPr>
          </a:p>
          <a:p>
            <a:pPr marL="171450" lvl="0" indent="-171450">
              <a:buFont typeface="Wingdings" pitchFamily="2" charset="2"/>
              <a:buChar char="§"/>
            </a:pPr>
            <a:r>
              <a:rPr lang="ko-KR" altLang="en-US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기술문의가 가능한 담당자 연락처 요청 </a:t>
            </a:r>
            <a:endParaRPr lang="en-US" altLang="ko-KR" sz="1200" b="1" dirty="0">
              <a:solidFill>
                <a:prstClr val="black">
                  <a:lumMod val="95000"/>
                  <a:lumOff val="5000"/>
                </a:prstClr>
              </a:solidFill>
              <a:latin typeface="+mn-ea"/>
            </a:endParaRPr>
          </a:p>
          <a:p>
            <a:pPr marL="171450" lvl="0" indent="-171450">
              <a:buFont typeface="Wingdings" pitchFamily="2" charset="2"/>
              <a:buChar char="§"/>
            </a:pPr>
            <a:r>
              <a:rPr lang="ko-KR" altLang="en-US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연계 부위는 연계 솔루션 및 통신 방식 </a:t>
            </a: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(CTI – API</a:t>
            </a:r>
            <a:r>
              <a:rPr lang="ko-KR" altLang="en-US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통신 </a:t>
            </a: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,  </a:t>
            </a:r>
            <a:r>
              <a:rPr lang="ko-KR" altLang="en-US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소켓 통신</a:t>
            </a: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) </a:t>
            </a:r>
            <a:r>
              <a:rPr lang="ko-KR" altLang="en-US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적용 </a:t>
            </a:r>
            <a:endParaRPr lang="en-US" altLang="ko-KR" sz="1200" dirty="0">
              <a:solidFill>
                <a:prstClr val="black">
                  <a:lumMod val="95000"/>
                  <a:lumOff val="5000"/>
                </a:prstClr>
              </a:solidFill>
              <a:latin typeface="+mn-ea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2603032" y="1646384"/>
            <a:ext cx="5566835" cy="486471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L4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2604288" y="2348880"/>
            <a:ext cx="2738490" cy="1512168"/>
          </a:xfrm>
          <a:prstGeom prst="roundRect">
            <a:avLst>
              <a:gd name="adj" fmla="val 4705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WAS #1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2603032" y="4077072"/>
            <a:ext cx="5566835" cy="1104528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DBMS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678582" y="4365104"/>
            <a:ext cx="5425511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MariaDB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2678584" y="4653136"/>
            <a:ext cx="5425509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Linux 3.10.0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2678584" y="2654496"/>
            <a:ext cx="1562256" cy="39376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Pass-Ni </a:t>
            </a:r>
            <a:r>
              <a:rPr lang="en-US" altLang="ko-KR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SSO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4248881" y="2654496"/>
            <a:ext cx="1059590" cy="39376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JDK 1.8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2678585" y="3537848"/>
            <a:ext cx="2629888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Linux 3.10.0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1699279" y="2348880"/>
            <a:ext cx="687729" cy="2832720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외부</a:t>
            </a:r>
            <a:endParaRPr lang="en-US" altLang="ko-KR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연동</a:t>
            </a:r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</a:t>
            </a:r>
            <a:b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1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GPKI</a:t>
            </a:r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en-US" altLang="ko-KR" sz="1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5206429" y="743457"/>
            <a:ext cx="360040" cy="400860"/>
            <a:chOff x="6320358" y="5165818"/>
            <a:chExt cx="432048" cy="616884"/>
          </a:xfrm>
        </p:grpSpPr>
        <p:sp>
          <p:nvSpPr>
            <p:cNvPr id="22" name="양쪽 모서리가 둥근 사각형 21"/>
            <p:cNvSpPr/>
            <p:nvPr/>
          </p:nvSpPr>
          <p:spPr>
            <a:xfrm>
              <a:off x="6320358" y="5350654"/>
              <a:ext cx="432048" cy="43204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3" name="타원 22"/>
            <p:cNvSpPr/>
            <p:nvPr/>
          </p:nvSpPr>
          <p:spPr>
            <a:xfrm>
              <a:off x="6392366" y="5165818"/>
              <a:ext cx="288032" cy="28803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5130291" y="1144317"/>
            <a:ext cx="5123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latin typeface="+mn-ea"/>
                <a:ea typeface="+mn-ea"/>
              </a:rPr>
              <a:t>User</a:t>
            </a:r>
            <a:endParaRPr lang="ko-KR" altLang="en-US" sz="1000" dirty="0">
              <a:latin typeface="+mn-ea"/>
              <a:ea typeface="+mn-ea"/>
            </a:endParaRPr>
          </a:p>
        </p:txBody>
      </p:sp>
      <p:cxnSp>
        <p:nvCxnSpPr>
          <p:cNvPr id="25" name="직선 화살표 연결선 24"/>
          <p:cNvCxnSpPr>
            <a:stCxn id="24" idx="2"/>
            <a:endCxn id="7" idx="0"/>
          </p:cNvCxnSpPr>
          <p:nvPr/>
        </p:nvCxnSpPr>
        <p:spPr>
          <a:xfrm>
            <a:off x="5386449" y="1390538"/>
            <a:ext cx="1" cy="255846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화살표 연결선 25"/>
          <p:cNvCxnSpPr>
            <a:cxnSpLocks/>
          </p:cNvCxnSpPr>
          <p:nvPr/>
        </p:nvCxnSpPr>
        <p:spPr>
          <a:xfrm flipV="1">
            <a:off x="3973533" y="3861048"/>
            <a:ext cx="0" cy="216024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prstDash val="sys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화살표 연결선 26"/>
          <p:cNvCxnSpPr>
            <a:cxnSpLocks/>
            <a:stCxn id="12" idx="0"/>
            <a:endCxn id="7" idx="2"/>
          </p:cNvCxnSpPr>
          <p:nvPr/>
        </p:nvCxnSpPr>
        <p:spPr>
          <a:xfrm flipV="1">
            <a:off x="3973533" y="2132855"/>
            <a:ext cx="1412917" cy="216025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prstDash val="sys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/>
          <p:cNvCxnSpPr/>
          <p:nvPr/>
        </p:nvCxnSpPr>
        <p:spPr>
          <a:xfrm>
            <a:off x="2362864" y="3083476"/>
            <a:ext cx="257752" cy="0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슬라이드 번호 개체 틀 1">
            <a:extLst>
              <a:ext uri="{FF2B5EF4-FFF2-40B4-BE49-F238E27FC236}">
                <a16:creationId xmlns="" xmlns:a16="http://schemas.microsoft.com/office/drawing/2014/main" id="{3F4AF2A0-8320-439C-BB1E-F14F5A90DE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8953" y="6435274"/>
            <a:ext cx="400182" cy="365125"/>
          </a:xfrm>
        </p:spPr>
        <p:txBody>
          <a:bodyPr/>
          <a:lstStyle/>
          <a:p>
            <a:fld id="{E428C2E1-E767-4538-9C81-27927BCEED05}" type="slidenum">
              <a:rPr lang="ko-KR" altLang="en-US" smtClean="0"/>
              <a:t>1</a:t>
            </a:fld>
            <a:endParaRPr lang="ko-KR" altLang="en-US" dirty="0"/>
          </a:p>
        </p:txBody>
      </p:sp>
      <p:sp>
        <p:nvSpPr>
          <p:cNvPr id="50" name="직사각형 49">
            <a:extLst>
              <a:ext uri="{FF2B5EF4-FFF2-40B4-BE49-F238E27FC236}">
                <a16:creationId xmlns="" xmlns:a16="http://schemas.microsoft.com/office/drawing/2014/main" id="{7D570454-5346-44C5-BC5B-0DF88C99685C}"/>
              </a:ext>
            </a:extLst>
          </p:cNvPr>
          <p:cNvSpPr/>
          <p:nvPr/>
        </p:nvSpPr>
        <p:spPr>
          <a:xfrm>
            <a:off x="4248881" y="3104964"/>
            <a:ext cx="1059590" cy="361684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Tomcat </a:t>
            </a:r>
            <a:r>
              <a:rPr lang="en-US" altLang="ko-KR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8.5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4" name="제목 1">
            <a:extLst>
              <a:ext uri="{FF2B5EF4-FFF2-40B4-BE49-F238E27FC236}">
                <a16:creationId xmlns="" xmlns:a16="http://schemas.microsoft.com/office/drawing/2014/main" id="{87EDDC1C-3035-431B-BB5F-23A2A62A2B3C}"/>
              </a:ext>
            </a:extLst>
          </p:cNvPr>
          <p:cNvSpPr txBox="1">
            <a:spLocks/>
          </p:cNvSpPr>
          <p:nvPr/>
        </p:nvSpPr>
        <p:spPr bwMode="auto">
          <a:xfrm>
            <a:off x="381000" y="88271"/>
            <a:ext cx="3011859" cy="459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 </a:t>
            </a:r>
            <a:r>
              <a:rPr kumimoji="0" lang="ko-KR" altLang="en-US" sz="1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시스템 아키텍처 구성</a:t>
            </a:r>
          </a:p>
        </p:txBody>
      </p:sp>
      <p:sp>
        <p:nvSpPr>
          <p:cNvPr id="57" name="모서리가 둥근 직사각형 56"/>
          <p:cNvSpPr/>
          <p:nvPr/>
        </p:nvSpPr>
        <p:spPr>
          <a:xfrm>
            <a:off x="5431377" y="2348880"/>
            <a:ext cx="2738490" cy="1512168"/>
          </a:xfrm>
          <a:prstGeom prst="roundRect">
            <a:avLst>
              <a:gd name="adj" fmla="val 4705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WAS #2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62" name="직선 화살표 연결선 61"/>
          <p:cNvCxnSpPr>
            <a:cxnSpLocks/>
            <a:stCxn id="57" idx="0"/>
            <a:endCxn id="7" idx="2"/>
          </p:cNvCxnSpPr>
          <p:nvPr/>
        </p:nvCxnSpPr>
        <p:spPr>
          <a:xfrm flipH="1" flipV="1">
            <a:off x="5386450" y="2132855"/>
            <a:ext cx="1414172" cy="216025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prstDash val="sys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직사각형 65"/>
          <p:cNvSpPr/>
          <p:nvPr/>
        </p:nvSpPr>
        <p:spPr>
          <a:xfrm>
            <a:off x="7055974" y="2654496"/>
            <a:ext cx="1059590" cy="39376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JDK 1.8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7" name="직사각형 66"/>
          <p:cNvSpPr/>
          <p:nvPr/>
        </p:nvSpPr>
        <p:spPr>
          <a:xfrm>
            <a:off x="5485678" y="3537848"/>
            <a:ext cx="2629888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Linux 3.10.0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="" xmlns:a16="http://schemas.microsoft.com/office/drawing/2014/main" id="{7D570454-5346-44C5-BC5B-0DF88C99685C}"/>
              </a:ext>
            </a:extLst>
          </p:cNvPr>
          <p:cNvSpPr/>
          <p:nvPr/>
        </p:nvSpPr>
        <p:spPr>
          <a:xfrm>
            <a:off x="7055974" y="3104964"/>
            <a:ext cx="1059590" cy="361684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Tomcat </a:t>
            </a:r>
            <a:r>
              <a:rPr lang="en-US" altLang="ko-KR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8.5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69" name="직선 화살표 연결선 68"/>
          <p:cNvCxnSpPr>
            <a:cxnSpLocks/>
          </p:cNvCxnSpPr>
          <p:nvPr/>
        </p:nvCxnSpPr>
        <p:spPr>
          <a:xfrm flipV="1">
            <a:off x="6799802" y="3861048"/>
            <a:ext cx="0" cy="216024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prstDash val="sys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직사각형 32"/>
          <p:cNvSpPr/>
          <p:nvPr/>
        </p:nvSpPr>
        <p:spPr>
          <a:xfrm>
            <a:off x="2678584" y="3108056"/>
            <a:ext cx="1562256" cy="35692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Pass-Ni Crypto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5493718" y="2654496"/>
            <a:ext cx="1562256" cy="39376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Pass-Ni </a:t>
            </a:r>
            <a:r>
              <a:rPr lang="en-US" altLang="ko-KR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SSO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5493718" y="3108056"/>
            <a:ext cx="1562256" cy="35692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Pass-Ni Crypto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264240" y="1927264"/>
            <a:ext cx="94929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solidFill>
                  <a:srgbClr val="FF0000"/>
                </a:solidFill>
              </a:rPr>
              <a:t>※ </a:t>
            </a:r>
            <a:r>
              <a:rPr lang="ko-KR" altLang="en-US" sz="800" dirty="0" smtClean="0">
                <a:solidFill>
                  <a:srgbClr val="FF0000"/>
                </a:solidFill>
              </a:rPr>
              <a:t>추후 구성 예정</a:t>
            </a:r>
            <a:endParaRPr lang="ko-KR" altLang="en-US" sz="800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675895" y="4843292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solidFill>
                  <a:srgbClr val="FF0000"/>
                </a:solidFill>
              </a:rPr>
              <a:t>※ </a:t>
            </a:r>
            <a:r>
              <a:rPr lang="ko-KR" altLang="en-US" sz="800" dirty="0" smtClean="0">
                <a:solidFill>
                  <a:srgbClr val="FF0000"/>
                </a:solidFill>
              </a:rPr>
              <a:t>추후 </a:t>
            </a:r>
            <a:r>
              <a:rPr lang="en-US" altLang="ko-KR" sz="800" dirty="0" smtClean="0">
                <a:solidFill>
                  <a:srgbClr val="FF0000"/>
                </a:solidFill>
              </a:rPr>
              <a:t>GPKI </a:t>
            </a:r>
          </a:p>
          <a:p>
            <a:r>
              <a:rPr lang="ko-KR" altLang="en-US" sz="800" dirty="0" smtClean="0">
                <a:solidFill>
                  <a:srgbClr val="FF0000"/>
                </a:solidFill>
              </a:rPr>
              <a:t>연동 예정</a:t>
            </a:r>
            <a:endParaRPr lang="ko-KR" altLang="en-US" sz="800" dirty="0">
              <a:solidFill>
                <a:srgbClr val="FF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642726" y="4935646"/>
            <a:ext cx="222048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solidFill>
                  <a:srgbClr val="FF0000"/>
                </a:solidFill>
              </a:rPr>
              <a:t>※ WAS #1</a:t>
            </a:r>
            <a:r>
              <a:rPr lang="ko-KR" altLang="en-US" sz="800" dirty="0" smtClean="0">
                <a:solidFill>
                  <a:srgbClr val="FF0000"/>
                </a:solidFill>
              </a:rPr>
              <a:t>에 설치 추후 제공 받은 </a:t>
            </a:r>
            <a:r>
              <a:rPr lang="en-US" altLang="ko-KR" sz="800" dirty="0" smtClean="0">
                <a:solidFill>
                  <a:srgbClr val="FF0000"/>
                </a:solidFill>
              </a:rPr>
              <a:t>DB </a:t>
            </a:r>
            <a:r>
              <a:rPr lang="ko-KR" altLang="en-US" sz="800" dirty="0" smtClean="0">
                <a:solidFill>
                  <a:srgbClr val="FF0000"/>
                </a:solidFill>
              </a:rPr>
              <a:t>연결 예정</a:t>
            </a:r>
            <a:endParaRPr lang="ko-KR" altLang="en-US" sz="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39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968</TotalTime>
  <Words>100</Words>
  <Application>Microsoft Office PowerPoint</Application>
  <PresentationFormat>A4 용지(210x297mm)</PresentationFormat>
  <Paragraphs>31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Wingdings</vt:lpstr>
      <vt:lpstr>Office 테마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범정부 AI기반 통합 콜센터 구축</dc:title>
  <dc:creator>민수 김</dc:creator>
  <cp:lastModifiedBy>Microsoft 계정</cp:lastModifiedBy>
  <cp:revision>101</cp:revision>
  <dcterms:created xsi:type="dcterms:W3CDTF">2023-05-09T05:23:50Z</dcterms:created>
  <dcterms:modified xsi:type="dcterms:W3CDTF">2024-05-30T06:04:16Z</dcterms:modified>
</cp:coreProperties>
</file>