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801600" cy="9601200" type="A3"/>
  <p:notesSz cx="6858000" cy="9144000"/>
  <p:defaultTextStyle>
    <a:defPPr>
      <a:defRPr lang="ko-KR"/>
    </a:defPPr>
    <a:lvl1pPr marL="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578" autoAdjust="0"/>
  </p:normalViewPr>
  <p:slideViewPr>
    <p:cSldViewPr>
      <p:cViewPr>
        <p:scale>
          <a:sx n="100" d="100"/>
          <a:sy n="100" d="100"/>
        </p:scale>
        <p:origin x="-576" y="870"/>
      </p:cViewPr>
      <p:guideLst>
        <p:guide orient="horz" pos="3024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620648-301F-47E0-900C-419B1B6AC9BF}" type="datetimeFigureOut">
              <a:rPr lang="ko-KR" altLang="en-US" smtClean="0"/>
              <a:t>2018-07-14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5D7D57-85EE-4350-905F-6966F91DE0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8899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80160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D7D57-85EE-4350-905F-6966F91DE06A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4546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FFC8D-25A9-4B81-A2A6-2E3615635041}" type="datetimeFigureOut">
              <a:rPr lang="ko-KR" altLang="en-US" smtClean="0"/>
              <a:t>2018-07-14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9A754-1144-4453-8CF9-768EA96A74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8923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FFC8D-25A9-4B81-A2A6-2E3615635041}" type="datetimeFigureOut">
              <a:rPr lang="ko-KR" altLang="en-US" smtClean="0"/>
              <a:t>2018-07-14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9A754-1144-4453-8CF9-768EA96A74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8311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12994959" y="537845"/>
            <a:ext cx="4031615" cy="1147032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95668" y="537845"/>
            <a:ext cx="11885930" cy="1147032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FFC8D-25A9-4B81-A2A6-2E3615635041}" type="datetimeFigureOut">
              <a:rPr lang="ko-KR" altLang="en-US" smtClean="0"/>
              <a:t>2018-07-14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9A754-1144-4453-8CF9-768EA96A74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7725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FFC8D-25A9-4B81-A2A6-2E3615635041}" type="datetimeFigureOut">
              <a:rPr lang="ko-KR" altLang="en-US" smtClean="0"/>
              <a:t>2018-07-14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9A754-1144-4453-8CF9-768EA96A74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4326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FFC8D-25A9-4B81-A2A6-2E3615635041}" type="datetimeFigureOut">
              <a:rPr lang="ko-KR" altLang="en-US" smtClean="0"/>
              <a:t>2018-07-14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9A754-1144-4453-8CF9-768EA96A74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8747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95669" y="3135948"/>
            <a:ext cx="7958772" cy="887222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9067800" y="3135948"/>
            <a:ext cx="7958773" cy="887222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FFC8D-25A9-4B81-A2A6-2E3615635041}" type="datetimeFigureOut">
              <a:rPr lang="ko-KR" altLang="en-US" smtClean="0"/>
              <a:t>2018-07-14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9A754-1144-4453-8CF9-768EA96A74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5613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FFC8D-25A9-4B81-A2A6-2E3615635041}" type="datetimeFigureOut">
              <a:rPr lang="ko-KR" altLang="en-US" smtClean="0"/>
              <a:t>2018-07-14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9A754-1144-4453-8CF9-768EA96A74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0317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FFC8D-25A9-4B81-A2A6-2E3615635041}" type="datetimeFigureOut">
              <a:rPr lang="ko-KR" altLang="en-US" smtClean="0"/>
              <a:t>2018-07-14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9A754-1144-4453-8CF9-768EA96A74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3098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FFC8D-25A9-4B81-A2A6-2E3615635041}" type="datetimeFigureOut">
              <a:rPr lang="ko-KR" altLang="en-US" smtClean="0"/>
              <a:t>2018-07-14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9A754-1144-4453-8CF9-768EA96A74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8724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FFC8D-25A9-4B81-A2A6-2E3615635041}" type="datetimeFigureOut">
              <a:rPr lang="ko-KR" altLang="en-US" smtClean="0"/>
              <a:t>2018-07-14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9A754-1144-4453-8CF9-768EA96A74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9080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FFC8D-25A9-4B81-A2A6-2E3615635041}" type="datetimeFigureOut">
              <a:rPr lang="ko-KR" altLang="en-US" smtClean="0"/>
              <a:t>2018-07-14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9A754-1144-4453-8CF9-768EA96A74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8899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40080" y="2240281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FFC8D-25A9-4B81-A2A6-2E3615635041}" type="datetimeFigureOut">
              <a:rPr lang="ko-KR" altLang="en-US" smtClean="0"/>
              <a:t>2018-07-14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9A754-1144-4453-8CF9-768EA96A74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459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1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1" hangingPunct="1">
        <a:spcBef>
          <a:spcPct val="20000"/>
        </a:spcBef>
        <a:buFont typeface="Arial" panose="020B0604020202020204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344880" y="909784"/>
            <a:ext cx="11898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/>
              <a:t>메뉴 테이블</a:t>
            </a:r>
            <a:endParaRPr lang="en-US" altLang="ko-KR" sz="1200" b="1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4006972"/>
              </p:ext>
            </p:extLst>
          </p:nvPr>
        </p:nvGraphicFramePr>
        <p:xfrm>
          <a:off x="357017" y="1229769"/>
          <a:ext cx="1290808" cy="172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2633"/>
                <a:gridCol w="638175"/>
              </a:tblGrid>
              <a:tr h="216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사용자 </a:t>
                      </a:r>
                      <a:r>
                        <a:rPr lang="en-US" altLang="ko-KR" sz="900" baseline="0" smtClean="0">
                          <a:latin typeface="+mn-ea"/>
                          <a:ea typeface="+mn-ea"/>
                        </a:rPr>
                        <a:t>ID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사용자명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USER1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홍길동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USER2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홍길순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USER3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김접수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USER4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이심사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USER5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김말동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USER6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이선희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. . .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. . .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62107" y="909784"/>
            <a:ext cx="1185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/>
              <a:t>사용자 테이블</a:t>
            </a:r>
            <a:endParaRPr lang="en-US" altLang="ko-KR" sz="1067" b="1"/>
          </a:p>
        </p:txBody>
      </p:sp>
      <p:sp>
        <p:nvSpPr>
          <p:cNvPr id="7" name="TextBox 6"/>
          <p:cNvSpPr txBox="1"/>
          <p:nvPr/>
        </p:nvSpPr>
        <p:spPr>
          <a:xfrm>
            <a:off x="464080" y="160867"/>
            <a:ext cx="8673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/>
              <a:t>부패방지업무시스템 권한관리</a:t>
            </a: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684151"/>
              </p:ext>
            </p:extLst>
          </p:nvPr>
        </p:nvGraphicFramePr>
        <p:xfrm>
          <a:off x="3586292" y="1229769"/>
          <a:ext cx="2095500" cy="172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1912"/>
                <a:gridCol w="1543588"/>
              </a:tblGrid>
              <a:tr h="216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역할 </a:t>
                      </a:r>
                      <a:r>
                        <a:rPr lang="en-US" altLang="ko-KR" sz="900" baseline="0" smtClean="0">
                          <a:latin typeface="+mn-ea"/>
                          <a:ea typeface="+mn-ea"/>
                        </a:rPr>
                        <a:t>ID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역할명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ROLE01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접수자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ROLE02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공공기관 접수자</a:t>
                      </a: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ROLE03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행정기관 접수자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ROLE04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검찰청 접수자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ROLE05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심사위원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ROLE06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공공기관 심사위원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ROLE06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행정기관 심사위원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027907" y="909784"/>
            <a:ext cx="12122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/>
              <a:t>역할 테이블</a:t>
            </a:r>
            <a:endParaRPr lang="en-US" altLang="ko-KR" sz="1200" b="1"/>
          </a:p>
        </p:txBody>
      </p:sp>
      <p:sp>
        <p:nvSpPr>
          <p:cNvPr id="10" name="직사각형 9"/>
          <p:cNvSpPr/>
          <p:nvPr/>
        </p:nvSpPr>
        <p:spPr>
          <a:xfrm>
            <a:off x="210284" y="836136"/>
            <a:ext cx="1551841" cy="22362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23"/>
          </a:p>
        </p:txBody>
      </p:sp>
      <p:sp>
        <p:nvSpPr>
          <p:cNvPr id="11" name="직사각형 10"/>
          <p:cNvSpPr/>
          <p:nvPr/>
        </p:nvSpPr>
        <p:spPr>
          <a:xfrm>
            <a:off x="3479006" y="836136"/>
            <a:ext cx="2310073" cy="22362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23"/>
          </a:p>
        </p:txBody>
      </p:sp>
      <p:sp>
        <p:nvSpPr>
          <p:cNvPr id="12" name="직사각형 11"/>
          <p:cNvSpPr/>
          <p:nvPr/>
        </p:nvSpPr>
        <p:spPr>
          <a:xfrm>
            <a:off x="7381068" y="836134"/>
            <a:ext cx="5117493" cy="223627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23"/>
          </a:p>
        </p:txBody>
      </p:sp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90312"/>
              </p:ext>
            </p:extLst>
          </p:nvPr>
        </p:nvGraphicFramePr>
        <p:xfrm>
          <a:off x="7503517" y="1229769"/>
          <a:ext cx="4872594" cy="1471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9671"/>
                <a:gridCol w="660400"/>
                <a:gridCol w="731097"/>
                <a:gridCol w="473075"/>
                <a:gridCol w="1198351"/>
              </a:tblGrid>
              <a:tr h="108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메뉴명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메뉴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ID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상위메뉴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ID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순서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URL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회사소개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null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baseline="0" smtClean="0">
                          <a:latin typeface="+mn-ea"/>
                          <a:ea typeface="+mn-ea"/>
                        </a:rPr>
                        <a:t>      </a:t>
                      </a:r>
                      <a:r>
                        <a:rPr lang="ko-KR" altLang="en-US" sz="900" baseline="0" smtClean="0">
                          <a:latin typeface="+mn-ea"/>
                          <a:ea typeface="+mn-ea"/>
                        </a:rPr>
                        <a:t>회사연혁 안내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M048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M047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/company/history.do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오시는길 안내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M049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M047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/company/map.do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게시판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M050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null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3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공지사항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M051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M050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/bbs/notice.do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자유게시판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M052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M050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/bbs/freeboard.do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</a:tbl>
          </a:graphicData>
        </a:graphic>
      </p:graphicFrame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789635"/>
              </p:ext>
            </p:extLst>
          </p:nvPr>
        </p:nvGraphicFramePr>
        <p:xfrm>
          <a:off x="675438" y="3610057"/>
          <a:ext cx="3777252" cy="172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0727"/>
                <a:gridCol w="1047750"/>
                <a:gridCol w="1628775"/>
              </a:tblGrid>
              <a:tr h="216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매핑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ID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사용자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역할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MPNG001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홍길동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접수자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MPNG002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홍길동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공공기관 접수자</a:t>
                      </a: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MPNG003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홍길순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접수자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MPNG004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김접수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검찰청 접수자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MPNG005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이심사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심사위원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MPNG006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김말동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공공기관 심사위원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MPNG007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이선희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접수자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395052" y="3290072"/>
            <a:ext cx="23926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smtClean="0"/>
              <a:t>사용자</a:t>
            </a:r>
            <a:r>
              <a:rPr lang="en-US" altLang="ko-KR" sz="1200" b="1" smtClean="0"/>
              <a:t>-</a:t>
            </a:r>
            <a:r>
              <a:rPr lang="ko-KR" altLang="en-US" sz="1200" b="1" smtClean="0"/>
              <a:t>역할 매핑 테이블</a:t>
            </a:r>
            <a:endParaRPr lang="en-US" altLang="ko-KR" sz="1200" b="1"/>
          </a:p>
        </p:txBody>
      </p:sp>
      <p:sp>
        <p:nvSpPr>
          <p:cNvPr id="16" name="직사각형 15"/>
          <p:cNvSpPr/>
          <p:nvPr/>
        </p:nvSpPr>
        <p:spPr>
          <a:xfrm>
            <a:off x="568152" y="3216424"/>
            <a:ext cx="4046463" cy="22320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23"/>
          </a:p>
        </p:txBody>
      </p:sp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2867858"/>
              </p:ext>
            </p:extLst>
          </p:nvPr>
        </p:nvGraphicFramePr>
        <p:xfrm>
          <a:off x="1683804" y="6078653"/>
          <a:ext cx="2705601" cy="3024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9257"/>
                <a:gridCol w="2126344"/>
              </a:tblGrid>
              <a:tr h="216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선택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역할명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접수자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공공기관 접수자</a:t>
                      </a: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행정기관 접수자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검찰청 접수자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심사위원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공공기관 심사위원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행정기관 심사위원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심의위원장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공공기관 시의위원장</a:t>
                      </a: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행정기관</a:t>
                      </a:r>
                      <a:r>
                        <a:rPr lang="ko-KR" altLang="en-US" sz="900" baseline="0" smtClean="0">
                          <a:latin typeface="+mn-ea"/>
                          <a:ea typeface="+mn-ea"/>
                        </a:rPr>
                        <a:t> 심의위원장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간사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공공기관 간사</a:t>
                      </a: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행정기관 간사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</a:tbl>
          </a:graphicData>
        </a:graphic>
      </p:graphicFrame>
      <p:graphicFrame>
        <p:nvGraphicFramePr>
          <p:cNvPr id="18" name="표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762876"/>
              </p:ext>
            </p:extLst>
          </p:nvPr>
        </p:nvGraphicFramePr>
        <p:xfrm>
          <a:off x="690584" y="6078652"/>
          <a:ext cx="843911" cy="3024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43911"/>
              </a:tblGrid>
              <a:tr h="216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사용자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홍길동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홍길순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김접수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이심사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김말동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이선희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...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</a:tbl>
          </a:graphicData>
        </a:graphic>
      </p:graphicFrame>
      <p:pic>
        <p:nvPicPr>
          <p:cNvPr id="19" name="그림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810" y="6354402"/>
            <a:ext cx="97365" cy="79662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6016" y="6327384"/>
            <a:ext cx="135257" cy="135257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501136" y="5602886"/>
            <a:ext cx="21573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/>
              <a:t>사용자 </a:t>
            </a:r>
            <a:r>
              <a:rPr lang="en-US" altLang="ko-KR" sz="1200" b="1"/>
              <a:t>– </a:t>
            </a:r>
            <a:r>
              <a:rPr lang="ko-KR" altLang="en-US" sz="1200" b="1"/>
              <a:t>역할 매핑 화면</a:t>
            </a:r>
            <a:endParaRPr lang="en-US" altLang="ko-KR" sz="1067" b="1"/>
          </a:p>
        </p:txBody>
      </p:sp>
      <p:sp>
        <p:nvSpPr>
          <p:cNvPr id="22" name="직사각형 21"/>
          <p:cNvSpPr/>
          <p:nvPr/>
        </p:nvSpPr>
        <p:spPr>
          <a:xfrm>
            <a:off x="565630" y="5529238"/>
            <a:ext cx="4028355" cy="372902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23"/>
          </a:p>
        </p:txBody>
      </p:sp>
      <p:pic>
        <p:nvPicPr>
          <p:cNvPr id="23" name="그림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6016" y="6759847"/>
            <a:ext cx="155357" cy="139004"/>
          </a:xfrm>
          <a:prstGeom prst="rect">
            <a:avLst/>
          </a:prstGeom>
        </p:spPr>
      </p:pic>
      <p:pic>
        <p:nvPicPr>
          <p:cNvPr id="24" name="그림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6016" y="6977952"/>
            <a:ext cx="155357" cy="139004"/>
          </a:xfrm>
          <a:prstGeom prst="rect">
            <a:avLst/>
          </a:prstGeom>
        </p:spPr>
      </p:pic>
      <p:pic>
        <p:nvPicPr>
          <p:cNvPr id="25" name="그림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6016" y="7196057"/>
            <a:ext cx="155357" cy="139004"/>
          </a:xfrm>
          <a:prstGeom prst="rect">
            <a:avLst/>
          </a:prstGeom>
        </p:spPr>
      </p:pic>
      <p:pic>
        <p:nvPicPr>
          <p:cNvPr id="26" name="그림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6016" y="7414162"/>
            <a:ext cx="155357" cy="139004"/>
          </a:xfrm>
          <a:prstGeom prst="rect">
            <a:avLst/>
          </a:prstGeom>
        </p:spPr>
      </p:pic>
      <p:pic>
        <p:nvPicPr>
          <p:cNvPr id="27" name="그림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6016" y="7632267"/>
            <a:ext cx="155357" cy="139004"/>
          </a:xfrm>
          <a:prstGeom prst="rect">
            <a:avLst/>
          </a:prstGeom>
        </p:spPr>
      </p:pic>
      <p:pic>
        <p:nvPicPr>
          <p:cNvPr id="28" name="그림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6016" y="7850372"/>
            <a:ext cx="155357" cy="139004"/>
          </a:xfrm>
          <a:prstGeom prst="rect">
            <a:avLst/>
          </a:prstGeom>
        </p:spPr>
      </p:pic>
      <p:pic>
        <p:nvPicPr>
          <p:cNvPr id="29" name="그림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6016" y="8068477"/>
            <a:ext cx="155357" cy="139004"/>
          </a:xfrm>
          <a:prstGeom prst="rect">
            <a:avLst/>
          </a:prstGeom>
        </p:spPr>
      </p:pic>
      <p:pic>
        <p:nvPicPr>
          <p:cNvPr id="30" name="그림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6016" y="8940895"/>
            <a:ext cx="155357" cy="139004"/>
          </a:xfrm>
          <a:prstGeom prst="rect">
            <a:avLst/>
          </a:prstGeom>
        </p:spPr>
      </p:pic>
      <p:pic>
        <p:nvPicPr>
          <p:cNvPr id="31" name="그림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6016" y="8722792"/>
            <a:ext cx="155357" cy="139004"/>
          </a:xfrm>
          <a:prstGeom prst="rect">
            <a:avLst/>
          </a:prstGeom>
        </p:spPr>
      </p:pic>
      <p:pic>
        <p:nvPicPr>
          <p:cNvPr id="32" name="그림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6016" y="8504687"/>
            <a:ext cx="155357" cy="139004"/>
          </a:xfrm>
          <a:prstGeom prst="rect">
            <a:avLst/>
          </a:prstGeom>
        </p:spPr>
      </p:pic>
      <p:pic>
        <p:nvPicPr>
          <p:cNvPr id="33" name="그림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6016" y="8286582"/>
            <a:ext cx="155357" cy="139004"/>
          </a:xfrm>
          <a:prstGeom prst="rect">
            <a:avLst/>
          </a:prstGeom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6016" y="6547412"/>
            <a:ext cx="135257" cy="135257"/>
          </a:xfrm>
          <a:prstGeom prst="rect">
            <a:avLst/>
          </a:prstGeom>
        </p:spPr>
      </p:pic>
      <p:graphicFrame>
        <p:nvGraphicFramePr>
          <p:cNvPr id="35" name="표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2836526"/>
              </p:ext>
            </p:extLst>
          </p:nvPr>
        </p:nvGraphicFramePr>
        <p:xfrm>
          <a:off x="5117025" y="3610057"/>
          <a:ext cx="5676263" cy="151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0727"/>
                <a:gridCol w="1454431"/>
                <a:gridCol w="3121105"/>
              </a:tblGrid>
              <a:tr h="216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매핑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ID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역할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메뉴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MPNG001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접수자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회사소개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MPNG002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접수자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baseline="0" smtClean="0">
                          <a:latin typeface="+mn-ea"/>
                          <a:ea typeface="+mn-ea"/>
                        </a:rPr>
                        <a:t>      </a:t>
                      </a:r>
                      <a:r>
                        <a:rPr lang="ko-KR" altLang="en-US" sz="900" baseline="0" smtClean="0">
                          <a:latin typeface="+mn-ea"/>
                          <a:ea typeface="+mn-ea"/>
                        </a:rPr>
                        <a:t>회사연혁 안내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MPNG003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접수자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오시는길 안내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MPNG004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접수자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게시판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MPNG005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접수자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공지사항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MPNG006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접수자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자유게시판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</a:tbl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6773035" y="3290072"/>
            <a:ext cx="23926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smtClean="0"/>
              <a:t>역할</a:t>
            </a:r>
            <a:r>
              <a:rPr lang="en-US" altLang="ko-KR" sz="1200" b="1" smtClean="0"/>
              <a:t>-</a:t>
            </a:r>
            <a:r>
              <a:rPr lang="ko-KR" altLang="en-US" sz="1200" b="1" smtClean="0"/>
              <a:t>메뉴 매핑 테이블</a:t>
            </a:r>
            <a:endParaRPr lang="en-US" altLang="ko-KR" sz="1200" b="1"/>
          </a:p>
        </p:txBody>
      </p:sp>
      <p:sp>
        <p:nvSpPr>
          <p:cNvPr id="37" name="직사각형 36"/>
          <p:cNvSpPr/>
          <p:nvPr/>
        </p:nvSpPr>
        <p:spPr>
          <a:xfrm>
            <a:off x="5009739" y="3216424"/>
            <a:ext cx="5919255" cy="22320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23"/>
          </a:p>
        </p:txBody>
      </p:sp>
      <p:sp>
        <p:nvSpPr>
          <p:cNvPr id="38" name="TextBox 37"/>
          <p:cNvSpPr txBox="1"/>
          <p:nvPr/>
        </p:nvSpPr>
        <p:spPr>
          <a:xfrm>
            <a:off x="6899379" y="5602886"/>
            <a:ext cx="21573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smtClean="0"/>
              <a:t>역할</a:t>
            </a:r>
            <a:r>
              <a:rPr lang="en-US" altLang="ko-KR" sz="1200" b="1" smtClean="0"/>
              <a:t>-</a:t>
            </a:r>
            <a:r>
              <a:rPr lang="ko-KR" altLang="en-US" sz="1200" b="1" smtClean="0"/>
              <a:t>메뉴 매핑 </a:t>
            </a:r>
            <a:r>
              <a:rPr lang="ko-KR" altLang="en-US" sz="1200" b="1"/>
              <a:t>화면</a:t>
            </a:r>
            <a:endParaRPr lang="en-US" altLang="ko-KR" sz="1067" b="1"/>
          </a:p>
        </p:txBody>
      </p:sp>
      <p:sp>
        <p:nvSpPr>
          <p:cNvPr id="39" name="직사각형 38"/>
          <p:cNvSpPr/>
          <p:nvPr/>
        </p:nvSpPr>
        <p:spPr>
          <a:xfrm>
            <a:off x="5027107" y="5529238"/>
            <a:ext cx="5901887" cy="372902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23"/>
          </a:p>
        </p:txBody>
      </p:sp>
      <p:graphicFrame>
        <p:nvGraphicFramePr>
          <p:cNvPr id="40" name="표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4991791"/>
              </p:ext>
            </p:extLst>
          </p:nvPr>
        </p:nvGraphicFramePr>
        <p:xfrm>
          <a:off x="6911641" y="6077257"/>
          <a:ext cx="3915681" cy="1512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2856"/>
                <a:gridCol w="1142527"/>
                <a:gridCol w="587920"/>
                <a:gridCol w="619125"/>
                <a:gridCol w="1203253"/>
              </a:tblGrid>
              <a:tr h="216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/>
                        <a:t>선택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메뉴명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읽기권한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저장권한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사용자정의권한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/>
                        <a:t>회사소개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baseline="0" smtClean="0"/>
                        <a:t>      </a:t>
                      </a:r>
                      <a:r>
                        <a:rPr lang="ko-KR" altLang="en-US" sz="900" baseline="0" smtClean="0"/>
                        <a:t>회사연혁 안내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</a:t>
                      </a:r>
                      <a:r>
                        <a:rPr lang="ko-KR" altLang="en-US" sz="900" smtClean="0"/>
                        <a:t>오시는길 안내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/>
                        <a:t>게시판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</a:t>
                      </a:r>
                      <a:r>
                        <a:rPr lang="ko-KR" altLang="en-US" sz="900" smtClean="0"/>
                        <a:t>공지사항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</a:t>
                      </a:r>
                      <a:r>
                        <a:rPr lang="ko-KR" altLang="en-US" sz="900" smtClean="0"/>
                        <a:t>자유게시판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</a:tbl>
          </a:graphicData>
        </a:graphic>
      </p:graphicFrame>
      <p:graphicFrame>
        <p:nvGraphicFramePr>
          <p:cNvPr id="41" name="표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8965731"/>
              </p:ext>
            </p:extLst>
          </p:nvPr>
        </p:nvGraphicFramePr>
        <p:xfrm>
          <a:off x="5156844" y="6077257"/>
          <a:ext cx="1659547" cy="3024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59547"/>
              </a:tblGrid>
              <a:tr h="216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역할 </a:t>
                      </a:r>
                      <a:r>
                        <a:rPr lang="ko-KR" altLang="en-US" sz="900" baseline="0" smtClean="0">
                          <a:latin typeface="+mn-ea"/>
                          <a:ea typeface="+mn-ea"/>
                        </a:rPr>
                        <a:t>명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접수자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공공기관 접수자</a:t>
                      </a: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행정기관 접수자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검찰청 접수자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심사위원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공공기관 심사위원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행정기관 심사위원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심의위원장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공공기관 시의위원장</a:t>
                      </a: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행정기관</a:t>
                      </a:r>
                      <a:r>
                        <a:rPr lang="ko-KR" altLang="en-US" sz="900" baseline="0" smtClean="0">
                          <a:latin typeface="+mn-ea"/>
                          <a:ea typeface="+mn-ea"/>
                        </a:rPr>
                        <a:t> 심의위원장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간사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공공기관 간사</a:t>
                      </a: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행정기관 간사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</a:tbl>
          </a:graphicData>
        </a:graphic>
      </p:graphicFrame>
      <p:pic>
        <p:nvPicPr>
          <p:cNvPr id="42" name="그림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3129" y="6369385"/>
            <a:ext cx="97365" cy="79662"/>
          </a:xfrm>
          <a:prstGeom prst="rect">
            <a:avLst/>
          </a:prstGeom>
        </p:spPr>
      </p:pic>
      <p:pic>
        <p:nvPicPr>
          <p:cNvPr id="43" name="그림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2231" y="6319833"/>
            <a:ext cx="135257" cy="135257"/>
          </a:xfrm>
          <a:prstGeom prst="rect">
            <a:avLst/>
          </a:prstGeom>
        </p:spPr>
      </p:pic>
      <p:pic>
        <p:nvPicPr>
          <p:cNvPr id="44" name="그림 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2231" y="6533163"/>
            <a:ext cx="135257" cy="135257"/>
          </a:xfrm>
          <a:prstGeom prst="rect">
            <a:avLst/>
          </a:prstGeom>
        </p:spPr>
      </p:pic>
      <p:pic>
        <p:nvPicPr>
          <p:cNvPr id="45" name="그림 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2231" y="6746493"/>
            <a:ext cx="135257" cy="135257"/>
          </a:xfrm>
          <a:prstGeom prst="rect">
            <a:avLst/>
          </a:prstGeom>
        </p:spPr>
      </p:pic>
      <p:pic>
        <p:nvPicPr>
          <p:cNvPr id="46" name="그림 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2231" y="6959823"/>
            <a:ext cx="135257" cy="135257"/>
          </a:xfrm>
          <a:prstGeom prst="rect">
            <a:avLst/>
          </a:prstGeom>
        </p:spPr>
      </p:pic>
      <p:pic>
        <p:nvPicPr>
          <p:cNvPr id="47" name="그림 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2231" y="7173153"/>
            <a:ext cx="135257" cy="135257"/>
          </a:xfrm>
          <a:prstGeom prst="rect">
            <a:avLst/>
          </a:prstGeom>
        </p:spPr>
      </p:pic>
      <p:pic>
        <p:nvPicPr>
          <p:cNvPr id="48" name="그림 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2231" y="7386507"/>
            <a:ext cx="135257" cy="135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692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18696" y="265739"/>
            <a:ext cx="1640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smtClean="0"/>
              <a:t>Activity</a:t>
            </a:r>
            <a:r>
              <a:rPr lang="ko-KR" altLang="en-US" sz="1200" b="1" smtClean="0"/>
              <a:t> </a:t>
            </a:r>
            <a:r>
              <a:rPr lang="en-US" altLang="ko-KR" sz="1200" b="1" smtClean="0"/>
              <a:t>Pool </a:t>
            </a:r>
            <a:r>
              <a:rPr lang="ko-KR" altLang="en-US" sz="1200" b="1" smtClean="0"/>
              <a:t>테이블</a:t>
            </a:r>
            <a:endParaRPr lang="en-US" altLang="ko-KR" sz="1200" b="1"/>
          </a:p>
        </p:txBody>
      </p:sp>
      <p:sp>
        <p:nvSpPr>
          <p:cNvPr id="5" name="직사각형 4"/>
          <p:cNvSpPr/>
          <p:nvPr/>
        </p:nvSpPr>
        <p:spPr>
          <a:xfrm>
            <a:off x="280120" y="192088"/>
            <a:ext cx="5117493" cy="45138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23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1250592"/>
              </p:ext>
            </p:extLst>
          </p:nvPr>
        </p:nvGraphicFramePr>
        <p:xfrm>
          <a:off x="402569" y="585724"/>
          <a:ext cx="4880744" cy="3603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9671"/>
                <a:gridCol w="1039073"/>
                <a:gridCol w="2032000"/>
              </a:tblGrid>
              <a:tr h="10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Activity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명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ActivityID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URL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신고유형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A001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/apply.do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신고유형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A002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/apply1.do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. . .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 . .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. . .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접수유형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A004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/accept.do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접수유형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A005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/accept1.do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. . .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 . .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. . .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17411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심사유형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A006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/screen.do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15251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심사유형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A007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/screen1.do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13091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심사유형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3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A008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/screen2.do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. . .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 . .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. . .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이첩유형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A009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/toss.do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. . .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 . .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. . .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기각유형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A010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/reject.do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기각유형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A011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/reject1.do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. . .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 . .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. . .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13699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결과통보유형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A012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/result.do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11742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. . .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 . .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. . .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799942" y="4946259"/>
            <a:ext cx="20778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smtClean="0"/>
              <a:t>Process Master </a:t>
            </a:r>
            <a:r>
              <a:rPr lang="ko-KR" altLang="en-US" sz="1200" b="1" smtClean="0"/>
              <a:t>테이블</a:t>
            </a:r>
            <a:endParaRPr lang="en-US" altLang="ko-KR" sz="1200" b="1"/>
          </a:p>
        </p:txBody>
      </p:sp>
      <p:sp>
        <p:nvSpPr>
          <p:cNvPr id="8" name="직사각형 7"/>
          <p:cNvSpPr/>
          <p:nvPr/>
        </p:nvSpPr>
        <p:spPr>
          <a:xfrm>
            <a:off x="280120" y="4872608"/>
            <a:ext cx="5117493" cy="28083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23"/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9208702"/>
              </p:ext>
            </p:extLst>
          </p:nvPr>
        </p:nvGraphicFramePr>
        <p:xfrm>
          <a:off x="402569" y="5266244"/>
          <a:ext cx="4880745" cy="2233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9719"/>
                <a:gridCol w="1008112"/>
                <a:gridCol w="1080120"/>
                <a:gridCol w="701397"/>
                <a:gridCol w="701397"/>
              </a:tblGrid>
              <a:tr h="10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Process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유형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Activity</a:t>
                      </a:r>
                      <a:r>
                        <a:rPr lang="en-US" altLang="ko-KR" sz="900" baseline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ID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Next Activity ID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aseline="0" smtClean="0">
                          <a:latin typeface="+mn-ea"/>
                          <a:ea typeface="+mn-ea"/>
                        </a:rPr>
                        <a:t> Point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순번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P001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A001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A004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start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P001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A004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A006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null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P001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A006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A009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null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3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P001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A009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A012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null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4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P001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A010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A012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null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5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P001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A012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null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end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6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17411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15251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13091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272550" y="4955784"/>
            <a:ext cx="20778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smtClean="0"/>
              <a:t>Process Instance </a:t>
            </a:r>
            <a:r>
              <a:rPr lang="ko-KR" altLang="en-US" sz="1200" b="1" smtClean="0"/>
              <a:t>테이블</a:t>
            </a:r>
            <a:endParaRPr lang="en-US" altLang="ko-KR" sz="1200" b="1"/>
          </a:p>
        </p:txBody>
      </p:sp>
      <p:sp>
        <p:nvSpPr>
          <p:cNvPr id="11" name="직사각형 10"/>
          <p:cNvSpPr/>
          <p:nvPr/>
        </p:nvSpPr>
        <p:spPr>
          <a:xfrm>
            <a:off x="5752728" y="4882133"/>
            <a:ext cx="5117493" cy="28083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23"/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3275588"/>
              </p:ext>
            </p:extLst>
          </p:nvPr>
        </p:nvGraphicFramePr>
        <p:xfrm>
          <a:off x="5875177" y="5275769"/>
          <a:ext cx="4880745" cy="2233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9719"/>
                <a:gridCol w="1008112"/>
                <a:gridCol w="1080120"/>
                <a:gridCol w="701397"/>
                <a:gridCol w="701397"/>
              </a:tblGrid>
              <a:tr h="108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사건번호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Process</a:t>
                      </a:r>
                      <a:r>
                        <a:rPr lang="en-US" altLang="ko-KR" sz="900" baseline="0" smtClean="0">
                          <a:latin typeface="+mn-ea"/>
                          <a:ea typeface="+mn-ea"/>
                        </a:rPr>
                        <a:t>  </a:t>
                      </a:r>
                      <a:r>
                        <a:rPr lang="ko-KR" altLang="en-US" sz="900" baseline="0" smtClean="0">
                          <a:latin typeface="+mn-ea"/>
                          <a:ea typeface="+mn-ea"/>
                        </a:rPr>
                        <a:t>유형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순번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Status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HY궁서" panose="02030600000101010101" pitchFamily="18" charset="-127"/>
                          <a:ea typeface="HY궁서" panose="02030600000101010101" pitchFamily="18" charset="-127"/>
                        </a:rPr>
                        <a:t>I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0001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A001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A004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6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Cloised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HY궁서" panose="02030600000101010101" pitchFamily="18" charset="-127"/>
                          <a:ea typeface="HY궁서" panose="02030600000101010101" pitchFamily="18" charset="-127"/>
                        </a:rPr>
                        <a:t>I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0002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A001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A006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Open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17411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15251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13091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280120" y="7968952"/>
            <a:ext cx="122413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smtClean="0"/>
              <a:t>※ Activity Pool</a:t>
            </a:r>
            <a:r>
              <a:rPr lang="ko-KR" altLang="en-US" sz="1800" smtClean="0"/>
              <a:t>에 등록된 항목을 조합하여 </a:t>
            </a:r>
            <a:r>
              <a:rPr lang="en-US" altLang="ko-KR" sz="1800" smtClean="0"/>
              <a:t>Process Master</a:t>
            </a:r>
            <a:r>
              <a:rPr lang="ko-KR" altLang="en-US" sz="1800" smtClean="0"/>
              <a:t>테이블에 일련의 </a:t>
            </a:r>
            <a:r>
              <a:rPr lang="en-US" altLang="ko-KR" sz="1800" smtClean="0"/>
              <a:t>Activity </a:t>
            </a:r>
            <a:r>
              <a:rPr lang="ko-KR" altLang="en-US" sz="1800" smtClean="0"/>
              <a:t>흐름 절차를 정의하는</a:t>
            </a:r>
            <a:endParaRPr lang="en-US" altLang="ko-KR" sz="1800" smtClean="0"/>
          </a:p>
          <a:p>
            <a:r>
              <a:rPr lang="en-US" altLang="ko-KR" sz="1800"/>
              <a:t> </a:t>
            </a:r>
            <a:r>
              <a:rPr lang="en-US" altLang="ko-KR" sz="1800" smtClean="0"/>
              <a:t>  Process Master</a:t>
            </a:r>
            <a:r>
              <a:rPr lang="ko-KR" altLang="en-US" sz="1800" smtClean="0"/>
              <a:t>를 등록한다</a:t>
            </a:r>
            <a:r>
              <a:rPr lang="en-US" altLang="ko-KR" sz="1800" smtClean="0"/>
              <a:t>.</a:t>
            </a:r>
          </a:p>
          <a:p>
            <a:endParaRPr lang="en-US" altLang="ko-KR" sz="1800"/>
          </a:p>
          <a:p>
            <a:r>
              <a:rPr lang="ko-KR" altLang="en-US" sz="1800" smtClean="0"/>
              <a:t>   사건이 시작되면 </a:t>
            </a:r>
            <a:r>
              <a:rPr lang="en-US" altLang="ko-KR" sz="1800" smtClean="0"/>
              <a:t>Process Master</a:t>
            </a:r>
            <a:r>
              <a:rPr lang="ko-KR" altLang="en-US" sz="1800" smtClean="0"/>
              <a:t>를 참조하여 사건번호를 하나 생성하여 </a:t>
            </a:r>
            <a:r>
              <a:rPr lang="en-US" altLang="ko-KR" sz="1800" smtClean="0"/>
              <a:t>Process Instance </a:t>
            </a:r>
            <a:r>
              <a:rPr lang="ko-KR" altLang="en-US" sz="1800" smtClean="0"/>
              <a:t>테이블에 등록하고</a:t>
            </a:r>
            <a:r>
              <a:rPr lang="en-US" altLang="ko-KR" sz="1800" smtClean="0"/>
              <a:t>, </a:t>
            </a:r>
          </a:p>
          <a:p>
            <a:r>
              <a:rPr lang="en-US" altLang="ko-KR" sz="1800"/>
              <a:t> </a:t>
            </a:r>
            <a:r>
              <a:rPr lang="en-US" altLang="ko-KR" sz="1800" smtClean="0"/>
              <a:t>  </a:t>
            </a:r>
            <a:r>
              <a:rPr lang="ko-KR" altLang="en-US" sz="1800" smtClean="0"/>
              <a:t>진행상태를 </a:t>
            </a:r>
            <a:r>
              <a:rPr lang="en-US" altLang="ko-KR" sz="1800" smtClean="0"/>
              <a:t>Update</a:t>
            </a:r>
            <a:r>
              <a:rPr lang="ko-KR" altLang="en-US" sz="1800" smtClean="0"/>
              <a:t>한다</a:t>
            </a:r>
            <a:r>
              <a:rPr lang="en-US" altLang="ko-KR" sz="1800" smtClean="0"/>
              <a:t>.</a:t>
            </a:r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2807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/>
          <p:cNvSpPr txBox="1"/>
          <p:nvPr/>
        </p:nvSpPr>
        <p:spPr>
          <a:xfrm>
            <a:off x="2152392" y="263996"/>
            <a:ext cx="21573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smtClean="0"/>
              <a:t>역할</a:t>
            </a:r>
            <a:r>
              <a:rPr lang="en-US" altLang="ko-KR" sz="1200" b="1" smtClean="0"/>
              <a:t>-</a:t>
            </a:r>
            <a:r>
              <a:rPr lang="ko-KR" altLang="en-US" sz="1200" b="1" smtClean="0"/>
              <a:t>메뉴 매핑 화면 </a:t>
            </a:r>
            <a:r>
              <a:rPr lang="en-US" altLang="ko-KR" sz="1200" b="1" smtClean="0"/>
              <a:t>- 1</a:t>
            </a:r>
            <a:endParaRPr lang="en-US" altLang="ko-KR" sz="1067" b="1"/>
          </a:p>
        </p:txBody>
      </p:sp>
      <p:sp>
        <p:nvSpPr>
          <p:cNvPr id="40" name="직사각형 39"/>
          <p:cNvSpPr/>
          <p:nvPr/>
        </p:nvSpPr>
        <p:spPr>
          <a:xfrm>
            <a:off x="280120" y="190348"/>
            <a:ext cx="5901887" cy="633670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23"/>
          </a:p>
        </p:txBody>
      </p:sp>
      <p:graphicFrame>
        <p:nvGraphicFramePr>
          <p:cNvPr id="41" name="표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4322268"/>
              </p:ext>
            </p:extLst>
          </p:nvPr>
        </p:nvGraphicFramePr>
        <p:xfrm>
          <a:off x="2164654" y="738367"/>
          <a:ext cx="3876713" cy="1512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2856"/>
                <a:gridCol w="1142527"/>
                <a:gridCol w="587920"/>
                <a:gridCol w="619125"/>
                <a:gridCol w="1164285"/>
              </a:tblGrid>
              <a:tr h="216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/>
                        <a:t>선택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메뉴명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읽기권한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저장권한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사용자정의권한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/>
                        <a:t>회사소개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baseline="0" smtClean="0"/>
                        <a:t>      </a:t>
                      </a:r>
                      <a:r>
                        <a:rPr lang="ko-KR" altLang="en-US" sz="900" baseline="0" smtClean="0"/>
                        <a:t>회사연혁 안내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</a:t>
                      </a:r>
                      <a:r>
                        <a:rPr lang="ko-KR" altLang="en-US" sz="900" smtClean="0"/>
                        <a:t>오시는길 안내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/>
                        <a:t>게시판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</a:t>
                      </a:r>
                      <a:r>
                        <a:rPr lang="ko-KR" altLang="en-US" sz="900" smtClean="0"/>
                        <a:t>공지사항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</a:t>
                      </a:r>
                      <a:r>
                        <a:rPr lang="ko-KR" altLang="en-US" sz="900" smtClean="0"/>
                        <a:t>자유게시판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</a:tbl>
          </a:graphicData>
        </a:graphic>
      </p:graphicFrame>
      <p:graphicFrame>
        <p:nvGraphicFramePr>
          <p:cNvPr id="42" name="표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1992922"/>
              </p:ext>
            </p:extLst>
          </p:nvPr>
        </p:nvGraphicFramePr>
        <p:xfrm>
          <a:off x="409857" y="738367"/>
          <a:ext cx="1659547" cy="3024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59547"/>
              </a:tblGrid>
              <a:tr h="216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역할 </a:t>
                      </a:r>
                      <a:r>
                        <a:rPr lang="ko-KR" altLang="en-US" sz="900" baseline="0" smtClean="0">
                          <a:latin typeface="+mn-ea"/>
                          <a:ea typeface="+mn-ea"/>
                        </a:rPr>
                        <a:t>명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접수자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공공기관 접수자</a:t>
                      </a: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행정기관 접수자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검찰청 접수자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심사위원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공공기관 심사위원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행정기관 심사위원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심의위원장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공공기관 시의위원장</a:t>
                      </a: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행정기관</a:t>
                      </a:r>
                      <a:r>
                        <a:rPr lang="ko-KR" altLang="en-US" sz="900" baseline="0" smtClean="0">
                          <a:latin typeface="+mn-ea"/>
                          <a:ea typeface="+mn-ea"/>
                        </a:rPr>
                        <a:t> 심의위원장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간사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공공기관 간사</a:t>
                      </a: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행정기관 간사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</a:tbl>
          </a:graphicData>
        </a:graphic>
      </p:graphicFrame>
      <p:pic>
        <p:nvPicPr>
          <p:cNvPr id="43" name="그림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6142" y="1030495"/>
            <a:ext cx="97365" cy="79662"/>
          </a:xfrm>
          <a:prstGeom prst="rect">
            <a:avLst/>
          </a:prstGeom>
        </p:spPr>
      </p:pic>
      <p:pic>
        <p:nvPicPr>
          <p:cNvPr id="44" name="그림 4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5244" y="980943"/>
            <a:ext cx="135257" cy="135257"/>
          </a:xfrm>
          <a:prstGeom prst="rect">
            <a:avLst/>
          </a:prstGeom>
        </p:spPr>
      </p:pic>
      <p:pic>
        <p:nvPicPr>
          <p:cNvPr id="45" name="그림 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5244" y="1194273"/>
            <a:ext cx="135257" cy="135257"/>
          </a:xfrm>
          <a:prstGeom prst="rect">
            <a:avLst/>
          </a:prstGeom>
        </p:spPr>
      </p:pic>
      <p:pic>
        <p:nvPicPr>
          <p:cNvPr id="46" name="그림 4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5244" y="1407603"/>
            <a:ext cx="135257" cy="135257"/>
          </a:xfrm>
          <a:prstGeom prst="rect">
            <a:avLst/>
          </a:prstGeom>
        </p:spPr>
      </p:pic>
      <p:pic>
        <p:nvPicPr>
          <p:cNvPr id="47" name="그림 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5244" y="1620933"/>
            <a:ext cx="135257" cy="135257"/>
          </a:xfrm>
          <a:prstGeom prst="rect">
            <a:avLst/>
          </a:prstGeom>
        </p:spPr>
      </p:pic>
      <p:pic>
        <p:nvPicPr>
          <p:cNvPr id="48" name="그림 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5244" y="1834263"/>
            <a:ext cx="135257" cy="135257"/>
          </a:xfrm>
          <a:prstGeom prst="rect">
            <a:avLst/>
          </a:prstGeom>
        </p:spPr>
      </p:pic>
      <p:pic>
        <p:nvPicPr>
          <p:cNvPr id="49" name="그림 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5244" y="2047617"/>
            <a:ext cx="135257" cy="135257"/>
          </a:xfrm>
          <a:prstGeom prst="rect">
            <a:avLst/>
          </a:prstGeom>
        </p:spPr>
      </p:pic>
      <p:graphicFrame>
        <p:nvGraphicFramePr>
          <p:cNvPr id="50" name="표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579395"/>
              </p:ext>
            </p:extLst>
          </p:nvPr>
        </p:nvGraphicFramePr>
        <p:xfrm>
          <a:off x="2152392" y="2710628"/>
          <a:ext cx="3888975" cy="3603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583"/>
                <a:gridCol w="1152128"/>
                <a:gridCol w="576064"/>
                <a:gridCol w="648072"/>
                <a:gridCol w="1152128"/>
              </a:tblGrid>
              <a:tr h="108000">
                <a:tc>
                  <a:txBody>
                    <a:bodyPr/>
                    <a:lstStyle/>
                    <a:p>
                      <a:pPr algn="ctr"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Activity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명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읽기권한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저장권한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사용자정의권한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신고유형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신고유형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. . .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접수유형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접수유형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. . .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17411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심사유형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15251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심사유형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13091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심사유형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3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. . .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이첩유형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. . .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기각유형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기각유형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. . .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136997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결과통보유형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117426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. . .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</a:tbl>
          </a:graphicData>
        </a:graphic>
      </p:graphicFrame>
      <p:pic>
        <p:nvPicPr>
          <p:cNvPr id="51" name="그림 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6951" y="2932040"/>
            <a:ext cx="135257" cy="135257"/>
          </a:xfrm>
          <a:prstGeom prst="rect">
            <a:avLst/>
          </a:prstGeom>
        </p:spPr>
      </p:pic>
      <p:pic>
        <p:nvPicPr>
          <p:cNvPr id="52" name="그림 5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900" y="3165793"/>
            <a:ext cx="155357" cy="139004"/>
          </a:xfrm>
          <a:prstGeom prst="rect">
            <a:avLst/>
          </a:prstGeom>
        </p:spPr>
      </p:pic>
      <p:pic>
        <p:nvPicPr>
          <p:cNvPr id="53" name="그림 5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900" y="3383898"/>
            <a:ext cx="155357" cy="139004"/>
          </a:xfrm>
          <a:prstGeom prst="rect">
            <a:avLst/>
          </a:prstGeom>
        </p:spPr>
      </p:pic>
      <p:pic>
        <p:nvPicPr>
          <p:cNvPr id="54" name="그림 5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900" y="3602003"/>
            <a:ext cx="155357" cy="139004"/>
          </a:xfrm>
          <a:prstGeom prst="rect">
            <a:avLst/>
          </a:prstGeom>
        </p:spPr>
      </p:pic>
      <p:pic>
        <p:nvPicPr>
          <p:cNvPr id="55" name="그림 5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900" y="3781195"/>
            <a:ext cx="155357" cy="139004"/>
          </a:xfrm>
          <a:prstGeom prst="rect">
            <a:avLst/>
          </a:prstGeom>
        </p:spPr>
      </p:pic>
      <p:pic>
        <p:nvPicPr>
          <p:cNvPr id="56" name="그림 5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900" y="3999300"/>
            <a:ext cx="155357" cy="139004"/>
          </a:xfrm>
          <a:prstGeom prst="rect">
            <a:avLst/>
          </a:prstGeom>
        </p:spPr>
      </p:pic>
      <p:pic>
        <p:nvPicPr>
          <p:cNvPr id="57" name="그림 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900" y="4217405"/>
            <a:ext cx="155357" cy="139004"/>
          </a:xfrm>
          <a:prstGeom prst="rect">
            <a:avLst/>
          </a:prstGeom>
        </p:spPr>
      </p:pic>
      <p:pic>
        <p:nvPicPr>
          <p:cNvPr id="58" name="그림 5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900" y="4406935"/>
            <a:ext cx="155357" cy="139004"/>
          </a:xfrm>
          <a:prstGeom prst="rect">
            <a:avLst/>
          </a:prstGeom>
        </p:spPr>
      </p:pic>
      <p:pic>
        <p:nvPicPr>
          <p:cNvPr id="59" name="그림 5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900" y="5158900"/>
            <a:ext cx="155357" cy="139004"/>
          </a:xfrm>
          <a:prstGeom prst="rect">
            <a:avLst/>
          </a:prstGeom>
        </p:spPr>
      </p:pic>
      <p:pic>
        <p:nvPicPr>
          <p:cNvPr id="60" name="그림 5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900" y="4985050"/>
            <a:ext cx="155357" cy="139004"/>
          </a:xfrm>
          <a:prstGeom prst="rect">
            <a:avLst/>
          </a:prstGeom>
        </p:spPr>
      </p:pic>
      <p:pic>
        <p:nvPicPr>
          <p:cNvPr id="61" name="그림 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900" y="4795520"/>
            <a:ext cx="155357" cy="139004"/>
          </a:xfrm>
          <a:prstGeom prst="rect">
            <a:avLst/>
          </a:prstGeom>
        </p:spPr>
      </p:pic>
      <p:pic>
        <p:nvPicPr>
          <p:cNvPr id="62" name="그림 6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900" y="4596465"/>
            <a:ext cx="155357" cy="139004"/>
          </a:xfrm>
          <a:prstGeom prst="rect">
            <a:avLst/>
          </a:prstGeom>
        </p:spPr>
      </p:pic>
      <p:pic>
        <p:nvPicPr>
          <p:cNvPr id="63" name="그림 6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6951" y="5384680"/>
            <a:ext cx="155357" cy="139004"/>
          </a:xfrm>
          <a:prstGeom prst="rect">
            <a:avLst/>
          </a:prstGeom>
        </p:spPr>
      </p:pic>
      <p:pic>
        <p:nvPicPr>
          <p:cNvPr id="64" name="그림 6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6951" y="6146170"/>
            <a:ext cx="155357" cy="139004"/>
          </a:xfrm>
          <a:prstGeom prst="rect">
            <a:avLst/>
          </a:prstGeom>
        </p:spPr>
      </p:pic>
      <p:pic>
        <p:nvPicPr>
          <p:cNvPr id="65" name="그림 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6951" y="5962795"/>
            <a:ext cx="155357" cy="139004"/>
          </a:xfrm>
          <a:prstGeom prst="rect">
            <a:avLst/>
          </a:prstGeom>
        </p:spPr>
      </p:pic>
      <p:pic>
        <p:nvPicPr>
          <p:cNvPr id="66" name="그림 6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6951" y="5773265"/>
            <a:ext cx="155357" cy="139004"/>
          </a:xfrm>
          <a:prstGeom prst="rect">
            <a:avLst/>
          </a:prstGeom>
        </p:spPr>
      </p:pic>
      <p:pic>
        <p:nvPicPr>
          <p:cNvPr id="67" name="그림 6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6951" y="5574210"/>
            <a:ext cx="155357" cy="139004"/>
          </a:xfrm>
          <a:prstGeom prst="rect">
            <a:avLst/>
          </a:prstGeom>
        </p:spPr>
      </p:pic>
      <p:sp>
        <p:nvSpPr>
          <p:cNvPr id="68" name="TextBox 67"/>
          <p:cNvSpPr txBox="1"/>
          <p:nvPr/>
        </p:nvSpPr>
        <p:spPr>
          <a:xfrm>
            <a:off x="3233055" y="2288105"/>
            <a:ext cx="1362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smtClean="0"/>
              <a:t>union all</a:t>
            </a:r>
            <a:endParaRPr lang="ko-KR" altLang="en-US" sz="1800"/>
          </a:p>
        </p:txBody>
      </p:sp>
      <p:sp>
        <p:nvSpPr>
          <p:cNvPr id="32" name="TextBox 31"/>
          <p:cNvSpPr txBox="1"/>
          <p:nvPr/>
        </p:nvSpPr>
        <p:spPr>
          <a:xfrm>
            <a:off x="280120" y="7968952"/>
            <a:ext cx="12241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smtClean="0"/>
              <a:t>※ </a:t>
            </a:r>
            <a:r>
              <a:rPr lang="ko-KR" altLang="en-US" sz="1800" smtClean="0"/>
              <a:t>각</a:t>
            </a:r>
            <a:r>
              <a:rPr lang="ko-KR" altLang="en-US" sz="1800" smtClean="0"/>
              <a:t> </a:t>
            </a:r>
            <a:r>
              <a:rPr lang="en-US" altLang="ko-KR" sz="1800" smtClean="0"/>
              <a:t>Activity</a:t>
            </a:r>
            <a:r>
              <a:rPr lang="ko-KR" altLang="en-US" sz="1800" smtClean="0"/>
              <a:t>들의 버튼권한에 대해서는 권한관리에서 통합으로 관리한다</a:t>
            </a:r>
            <a:r>
              <a:rPr lang="en-US" altLang="ko-KR" sz="1800" smtClean="0"/>
              <a:t>.</a:t>
            </a:r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761083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650</Words>
  <Application>Microsoft Office PowerPoint</Application>
  <PresentationFormat>A3 용지(297x420mm)</PresentationFormat>
  <Paragraphs>383</Paragraphs>
  <Slides>3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dpkim</dc:creator>
  <cp:lastModifiedBy>dpkim</cp:lastModifiedBy>
  <cp:revision>16</cp:revision>
  <dcterms:created xsi:type="dcterms:W3CDTF">2018-07-14T02:17:04Z</dcterms:created>
  <dcterms:modified xsi:type="dcterms:W3CDTF">2018-07-14T02:52:14Z</dcterms:modified>
</cp:coreProperties>
</file>