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12801600" cy="9601200" type="A3"/>
  <p:notesSz cx="9856788" cy="14123988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663300"/>
    <a:srgbClr val="4A7EBB"/>
    <a:srgbClr val="3399FF"/>
    <a:srgbClr val="A6A6A6"/>
    <a:srgbClr val="DBEEF4"/>
    <a:srgbClr val="E2ADAC"/>
    <a:srgbClr val="FFFF99"/>
    <a:srgbClr val="4F81BD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026" autoAdjust="0"/>
    <p:restoredTop sz="99447" autoAdjust="0"/>
  </p:normalViewPr>
  <p:slideViewPr>
    <p:cSldViewPr>
      <p:cViewPr>
        <p:scale>
          <a:sx n="100" d="100"/>
          <a:sy n="100" d="100"/>
        </p:scale>
        <p:origin x="-1662" y="162"/>
      </p:cViewPr>
      <p:guideLst>
        <p:guide orient="horz" pos="3024"/>
        <p:guide pos="4032"/>
      </p:guideLst>
    </p:cSldViewPr>
  </p:slideViewPr>
  <p:notesTextViewPr>
    <p:cViewPr>
      <p:scale>
        <a:sx n="66" d="100"/>
        <a:sy n="66" d="100"/>
      </p:scale>
      <p:origin x="0" y="7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1274" cy="706199"/>
          </a:xfrm>
          <a:prstGeom prst="rect">
            <a:avLst/>
          </a:prstGeom>
        </p:spPr>
        <p:txBody>
          <a:bodyPr vert="horz" lIns="132039" tIns="66020" rIns="132039" bIns="66020" rtlCol="0"/>
          <a:lstStyle>
            <a:lvl1pPr algn="l">
              <a:defRPr sz="17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583233" y="0"/>
            <a:ext cx="4271274" cy="706199"/>
          </a:xfrm>
          <a:prstGeom prst="rect">
            <a:avLst/>
          </a:prstGeom>
        </p:spPr>
        <p:txBody>
          <a:bodyPr vert="horz" lIns="132039" tIns="66020" rIns="132039" bIns="66020" rtlCol="0"/>
          <a:lstStyle>
            <a:lvl1pPr algn="r">
              <a:defRPr sz="1700"/>
            </a:lvl1pPr>
          </a:lstStyle>
          <a:p>
            <a:fld id="{A081EA02-32F5-47B7-8A66-CD0790EE97B4}" type="datetimeFigureOut">
              <a:rPr lang="ko-KR" altLang="en-US" smtClean="0"/>
              <a:pPr/>
              <a:t>2013-02-22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058863"/>
            <a:ext cx="7062788" cy="5297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039" tIns="66020" rIns="132039" bIns="660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85679" y="6708895"/>
            <a:ext cx="7885430" cy="6355795"/>
          </a:xfrm>
          <a:prstGeom prst="rect">
            <a:avLst/>
          </a:prstGeom>
        </p:spPr>
        <p:txBody>
          <a:bodyPr vert="horz" lIns="132039" tIns="66020" rIns="132039" bIns="660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13415338"/>
            <a:ext cx="4271274" cy="706199"/>
          </a:xfrm>
          <a:prstGeom prst="rect">
            <a:avLst/>
          </a:prstGeom>
        </p:spPr>
        <p:txBody>
          <a:bodyPr vert="horz" lIns="132039" tIns="66020" rIns="132039" bIns="66020" rtlCol="0" anchor="b"/>
          <a:lstStyle>
            <a:lvl1pPr algn="l">
              <a:defRPr sz="17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583233" y="13415338"/>
            <a:ext cx="4271274" cy="706199"/>
          </a:xfrm>
          <a:prstGeom prst="rect">
            <a:avLst/>
          </a:prstGeom>
        </p:spPr>
        <p:txBody>
          <a:bodyPr vert="horz" lIns="132039" tIns="66020" rIns="132039" bIns="66020" rtlCol="0" anchor="b"/>
          <a:lstStyle>
            <a:lvl1pPr algn="r">
              <a:defRPr sz="1700"/>
            </a:lvl1pPr>
          </a:lstStyle>
          <a:p>
            <a:fld id="{30C96720-6F4F-4067-BB06-383C2F9D868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1525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96720-6F4F-4067-BB06-383C2F9D868E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2313-4493-4029-9819-397B40138D58}" type="datetimeFigureOut">
              <a:rPr lang="ko-KR" altLang="en-US" smtClean="0"/>
              <a:pPr/>
              <a:t>2013-02-22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B6FA1-A1B6-40A4-BE42-508A92F911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2313-4493-4029-9819-397B40138D58}" type="datetimeFigureOut">
              <a:rPr lang="ko-KR" altLang="en-US" smtClean="0"/>
              <a:pPr/>
              <a:t>2013-02-22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B6FA1-A1B6-40A4-BE42-508A92F911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2994959" y="537845"/>
            <a:ext cx="4031615" cy="1147032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2313-4493-4029-9819-397B40138D58}" type="datetimeFigureOut">
              <a:rPr lang="ko-KR" altLang="en-US" smtClean="0"/>
              <a:pPr/>
              <a:t>2013-02-22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B6FA1-A1B6-40A4-BE42-508A92F911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2313-4493-4029-9819-397B40138D58}" type="datetimeFigureOut">
              <a:rPr lang="ko-KR" altLang="en-US" smtClean="0"/>
              <a:pPr/>
              <a:t>2013-02-22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B6FA1-A1B6-40A4-BE42-508A92F911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2313-4493-4029-9819-397B40138D58}" type="datetimeFigureOut">
              <a:rPr lang="ko-KR" altLang="en-US" smtClean="0"/>
              <a:pPr/>
              <a:t>2013-02-22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B6FA1-A1B6-40A4-BE42-508A92F911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95669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2313-4493-4029-9819-397B40138D58}" type="datetimeFigureOut">
              <a:rPr lang="ko-KR" altLang="en-US" smtClean="0"/>
              <a:pPr/>
              <a:t>2013-02-22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B6FA1-A1B6-40A4-BE42-508A92F911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2313-4493-4029-9819-397B40138D58}" type="datetimeFigureOut">
              <a:rPr lang="ko-KR" altLang="en-US" smtClean="0"/>
              <a:pPr/>
              <a:t>2013-02-22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B6FA1-A1B6-40A4-BE42-508A92F911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2313-4493-4029-9819-397B40138D58}" type="datetimeFigureOut">
              <a:rPr lang="ko-KR" altLang="en-US" smtClean="0"/>
              <a:pPr/>
              <a:t>2013-02-22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B6FA1-A1B6-40A4-BE42-508A92F911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2313-4493-4029-9819-397B40138D58}" type="datetimeFigureOut">
              <a:rPr lang="ko-KR" altLang="en-US" smtClean="0"/>
              <a:pPr/>
              <a:t>2013-02-22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B6FA1-A1B6-40A4-BE42-508A92F911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2313-4493-4029-9819-397B40138D58}" type="datetimeFigureOut">
              <a:rPr lang="ko-KR" altLang="en-US" smtClean="0"/>
              <a:pPr/>
              <a:t>2013-02-22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B6FA1-A1B6-40A4-BE42-508A92F911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2313-4493-4029-9819-397B40138D58}" type="datetimeFigureOut">
              <a:rPr lang="ko-KR" altLang="en-US" smtClean="0"/>
              <a:pPr/>
              <a:t>2013-02-22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B6FA1-A1B6-40A4-BE42-508A92F911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F2313-4493-4029-9819-397B40138D58}" type="datetimeFigureOut">
              <a:rPr lang="ko-KR" altLang="en-US" smtClean="0"/>
              <a:pPr/>
              <a:t>2013-02-22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B6FA1-A1B6-40A4-BE42-508A92F911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w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image" Target="../media/image3.emf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54" name="직선 연결선 1553"/>
          <p:cNvCxnSpPr/>
          <p:nvPr/>
        </p:nvCxnSpPr>
        <p:spPr>
          <a:xfrm rot="16200000" flipH="1" flipV="1">
            <a:off x="8959942" y="4073070"/>
            <a:ext cx="1980000" cy="158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55" name="직선 연결선 1554"/>
          <p:cNvCxnSpPr/>
          <p:nvPr/>
        </p:nvCxnSpPr>
        <p:spPr>
          <a:xfrm rot="16200000" flipH="1" flipV="1">
            <a:off x="10168118" y="4068805"/>
            <a:ext cx="1980000" cy="158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94" name="직선 연결선 993"/>
          <p:cNvCxnSpPr/>
          <p:nvPr/>
        </p:nvCxnSpPr>
        <p:spPr>
          <a:xfrm rot="5400000">
            <a:off x="2354007" y="3690697"/>
            <a:ext cx="2160000" cy="86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96" name="직선 연결선 995"/>
          <p:cNvCxnSpPr/>
          <p:nvPr/>
        </p:nvCxnSpPr>
        <p:spPr>
          <a:xfrm rot="5400000">
            <a:off x="3451461" y="3660209"/>
            <a:ext cx="2160000" cy="86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93" name="직선 연결선 992"/>
          <p:cNvCxnSpPr/>
          <p:nvPr/>
        </p:nvCxnSpPr>
        <p:spPr>
          <a:xfrm rot="5400000">
            <a:off x="2354007" y="6090481"/>
            <a:ext cx="2160000" cy="86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90" name="직선 연결선 989"/>
          <p:cNvCxnSpPr/>
          <p:nvPr/>
        </p:nvCxnSpPr>
        <p:spPr>
          <a:xfrm rot="5400000">
            <a:off x="3455520" y="6166804"/>
            <a:ext cx="2160000" cy="86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8" name="직선 연결선 607"/>
          <p:cNvCxnSpPr/>
          <p:nvPr/>
        </p:nvCxnSpPr>
        <p:spPr>
          <a:xfrm>
            <a:off x="209061" y="4771127"/>
            <a:ext cx="5400000" cy="158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9" name="직선 연결선 608"/>
          <p:cNvCxnSpPr/>
          <p:nvPr/>
        </p:nvCxnSpPr>
        <p:spPr>
          <a:xfrm>
            <a:off x="193900" y="5059599"/>
            <a:ext cx="12420000" cy="158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10" name="직사각형 609"/>
          <p:cNvSpPr/>
          <p:nvPr/>
        </p:nvSpPr>
        <p:spPr>
          <a:xfrm>
            <a:off x="12627629" y="5033885"/>
            <a:ext cx="71438" cy="7143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pic>
        <p:nvPicPr>
          <p:cNvPr id="611" name="Picture 116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36623" y="4953557"/>
            <a:ext cx="108000" cy="2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2" name="TextBox 85"/>
          <p:cNvSpPr txBox="1"/>
          <p:nvPr/>
        </p:nvSpPr>
        <p:spPr>
          <a:xfrm>
            <a:off x="8612568" y="4862763"/>
            <a:ext cx="360000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/>
              <a:t>firewall</a:t>
            </a:r>
            <a:endParaRPr lang="ko-KR" altLang="en-US" sz="500" dirty="0"/>
          </a:p>
        </p:txBody>
      </p:sp>
      <p:cxnSp>
        <p:nvCxnSpPr>
          <p:cNvPr id="613" name="직선 연결선 612"/>
          <p:cNvCxnSpPr/>
          <p:nvPr/>
        </p:nvCxnSpPr>
        <p:spPr>
          <a:xfrm rot="16200000" flipH="1" flipV="1">
            <a:off x="701914" y="5603571"/>
            <a:ext cx="1080000" cy="158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15" name="직선 연결선 614"/>
          <p:cNvCxnSpPr/>
          <p:nvPr/>
        </p:nvCxnSpPr>
        <p:spPr>
          <a:xfrm>
            <a:off x="12131104" y="7235954"/>
            <a:ext cx="180000" cy="860"/>
          </a:xfrm>
          <a:prstGeom prst="line">
            <a:avLst/>
          </a:prstGeom>
          <a:ln w="3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6" name="Picture 101" descr="ProgramSwitc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074564" y="7164516"/>
            <a:ext cx="150599" cy="142876"/>
          </a:xfrm>
          <a:prstGeom prst="rect">
            <a:avLst/>
          </a:prstGeom>
          <a:noFill/>
        </p:spPr>
      </p:pic>
      <p:grpSp>
        <p:nvGrpSpPr>
          <p:cNvPr id="618" name="그룹 1867"/>
          <p:cNvGrpSpPr/>
          <p:nvPr/>
        </p:nvGrpSpPr>
        <p:grpSpPr>
          <a:xfrm>
            <a:off x="12242536" y="6888832"/>
            <a:ext cx="562284" cy="720000"/>
            <a:chOff x="12019002" y="8642176"/>
            <a:chExt cx="562284" cy="720000"/>
          </a:xfrm>
        </p:grpSpPr>
        <p:pic>
          <p:nvPicPr>
            <p:cNvPr id="619" name="Picture 56"/>
            <p:cNvPicPr preferRelativeResize="0">
              <a:picLocks noChangeArrowheads="1"/>
            </p:cNvPicPr>
            <p:nvPr/>
          </p:nvPicPr>
          <p:blipFill>
            <a:blip r:embed="rId5">
              <a:grayscl/>
            </a:blip>
            <a:srcRect/>
            <a:stretch>
              <a:fillRect/>
            </a:stretch>
          </p:blipFill>
          <p:spPr bwMode="auto">
            <a:xfrm>
              <a:off x="12041286" y="8642176"/>
              <a:ext cx="540000" cy="720000"/>
            </a:xfrm>
            <a:prstGeom prst="rect">
              <a:avLst/>
            </a:prstGeom>
            <a:noFill/>
            <a:ln w="3175" cap="rnd">
              <a:noFill/>
              <a:miter lim="800000"/>
              <a:headEnd/>
              <a:tailEnd/>
            </a:ln>
            <a:effectLst/>
          </p:spPr>
        </p:pic>
        <p:sp>
          <p:nvSpPr>
            <p:cNvPr id="620" name="TextBox 619"/>
            <p:cNvSpPr txBox="1"/>
            <p:nvPr/>
          </p:nvSpPr>
          <p:spPr>
            <a:xfrm>
              <a:off x="12101265" y="8944013"/>
              <a:ext cx="360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dirty="0" smtClean="0">
                  <a:latin typeface="+mn-ea"/>
                </a:rPr>
                <a:t>스토리지</a:t>
              </a:r>
              <a:endParaRPr lang="en-US" altLang="ko-KR" sz="500" dirty="0" smtClean="0">
                <a:latin typeface="+mn-ea"/>
              </a:endParaRPr>
            </a:p>
          </p:txBody>
        </p:sp>
        <p:sp>
          <p:nvSpPr>
            <p:cNvPr id="621" name="TextBox 620"/>
            <p:cNvSpPr txBox="1"/>
            <p:nvPr/>
          </p:nvSpPr>
          <p:spPr>
            <a:xfrm>
              <a:off x="12019002" y="9053542"/>
              <a:ext cx="540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dirty="0" smtClean="0">
                  <a:latin typeface="+mn-ea"/>
                </a:rPr>
                <a:t>20T</a:t>
              </a:r>
            </a:p>
          </p:txBody>
        </p:sp>
      </p:grpSp>
      <p:sp>
        <p:nvSpPr>
          <p:cNvPr id="622" name="직사각형 621"/>
          <p:cNvSpPr/>
          <p:nvPr/>
        </p:nvSpPr>
        <p:spPr>
          <a:xfrm>
            <a:off x="5599742" y="4733033"/>
            <a:ext cx="71438" cy="7143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/>
          </a:p>
        </p:txBody>
      </p:sp>
      <p:sp>
        <p:nvSpPr>
          <p:cNvPr id="623" name="직사각형 622"/>
          <p:cNvSpPr/>
          <p:nvPr/>
        </p:nvSpPr>
        <p:spPr>
          <a:xfrm>
            <a:off x="137702" y="5033885"/>
            <a:ext cx="71438" cy="7143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cxnSp>
        <p:nvCxnSpPr>
          <p:cNvPr id="624" name="직선 연결선 623"/>
          <p:cNvCxnSpPr/>
          <p:nvPr/>
        </p:nvCxnSpPr>
        <p:spPr>
          <a:xfrm rot="5400000" flipH="1" flipV="1">
            <a:off x="609358" y="6499292"/>
            <a:ext cx="873682" cy="38805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5" name="직선 연결선 624"/>
          <p:cNvCxnSpPr/>
          <p:nvPr/>
        </p:nvCxnSpPr>
        <p:spPr>
          <a:xfrm rot="16200000" flipV="1">
            <a:off x="987495" y="6509214"/>
            <a:ext cx="902104" cy="396634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28" name="TextBox 139"/>
          <p:cNvSpPr txBox="1"/>
          <p:nvPr/>
        </p:nvSpPr>
        <p:spPr>
          <a:xfrm>
            <a:off x="478832" y="5974648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8888</a:t>
            </a:r>
            <a:endParaRPr lang="ko-KR" altLang="en-US" sz="500" dirty="0"/>
          </a:p>
        </p:txBody>
      </p:sp>
      <p:sp>
        <p:nvSpPr>
          <p:cNvPr id="630" name="TextBox 139"/>
          <p:cNvSpPr txBox="1"/>
          <p:nvPr/>
        </p:nvSpPr>
        <p:spPr>
          <a:xfrm>
            <a:off x="477310" y="6052439"/>
            <a:ext cx="203582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80</a:t>
            </a:r>
            <a:endParaRPr lang="ko-KR" altLang="en-US" sz="500" dirty="0"/>
          </a:p>
        </p:txBody>
      </p:sp>
      <p:sp>
        <p:nvSpPr>
          <p:cNvPr id="632" name="TextBox 139"/>
          <p:cNvSpPr txBox="1"/>
          <p:nvPr/>
        </p:nvSpPr>
        <p:spPr>
          <a:xfrm>
            <a:off x="477310" y="6139756"/>
            <a:ext cx="238848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443</a:t>
            </a:r>
            <a:endParaRPr lang="ko-KR" altLang="en-US" sz="500" dirty="0"/>
          </a:p>
        </p:txBody>
      </p:sp>
      <p:sp>
        <p:nvSpPr>
          <p:cNvPr id="634" name="TextBox 139"/>
          <p:cNvSpPr txBox="1"/>
          <p:nvPr/>
        </p:nvSpPr>
        <p:spPr>
          <a:xfrm>
            <a:off x="477310" y="6222310"/>
            <a:ext cx="203582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90</a:t>
            </a:r>
            <a:endParaRPr lang="ko-KR" altLang="en-US" sz="500" dirty="0"/>
          </a:p>
        </p:txBody>
      </p:sp>
      <p:grpSp>
        <p:nvGrpSpPr>
          <p:cNvPr id="635" name="그룹 2656"/>
          <p:cNvGrpSpPr/>
          <p:nvPr/>
        </p:nvGrpSpPr>
        <p:grpSpPr>
          <a:xfrm>
            <a:off x="968762" y="6084070"/>
            <a:ext cx="572400" cy="179501"/>
            <a:chOff x="3705206" y="5148153"/>
            <a:chExt cx="572400" cy="179501"/>
          </a:xfrm>
        </p:grpSpPr>
        <p:sp>
          <p:nvSpPr>
            <p:cNvPr id="636" name="TextBox 635"/>
            <p:cNvSpPr txBox="1"/>
            <p:nvPr/>
          </p:nvSpPr>
          <p:spPr>
            <a:xfrm>
              <a:off x="3705206" y="5250710"/>
              <a:ext cx="5724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b="1" dirty="0" smtClean="0"/>
                <a:t>vip 10.184.70.80</a:t>
              </a:r>
            </a:p>
          </p:txBody>
        </p:sp>
        <p:pic>
          <p:nvPicPr>
            <p:cNvPr id="637" name="Picture 129" descr="CSS11000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793614" y="5156091"/>
              <a:ext cx="386956" cy="71438"/>
            </a:xfrm>
            <a:prstGeom prst="rect">
              <a:avLst/>
            </a:prstGeom>
            <a:noFill/>
          </p:spPr>
        </p:pic>
        <p:sp>
          <p:nvSpPr>
            <p:cNvPr id="638" name="TextBox 10"/>
            <p:cNvSpPr txBox="1"/>
            <p:nvPr/>
          </p:nvSpPr>
          <p:spPr>
            <a:xfrm>
              <a:off x="3805584" y="5148153"/>
              <a:ext cx="36000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500" dirty="0" smtClean="0"/>
                <a:t>L4</a:t>
              </a:r>
              <a:r>
                <a:rPr lang="ko-KR" altLang="en-US" sz="500" dirty="0" smtClean="0"/>
                <a:t> </a:t>
              </a:r>
              <a:r>
                <a:rPr lang="en-US" altLang="ko-KR" sz="500" dirty="0" smtClean="0"/>
                <a:t>switch</a:t>
              </a:r>
              <a:endParaRPr lang="ko-KR" altLang="en-US" sz="500" dirty="0"/>
            </a:p>
          </p:txBody>
        </p:sp>
      </p:grpSp>
      <p:grpSp>
        <p:nvGrpSpPr>
          <p:cNvPr id="639" name="그룹 638"/>
          <p:cNvGrpSpPr/>
          <p:nvPr/>
        </p:nvGrpSpPr>
        <p:grpSpPr>
          <a:xfrm>
            <a:off x="578136" y="6957615"/>
            <a:ext cx="571504" cy="802621"/>
            <a:chOff x="498492" y="5872170"/>
            <a:chExt cx="571504" cy="802621"/>
          </a:xfrm>
        </p:grpSpPr>
        <p:pic>
          <p:nvPicPr>
            <p:cNvPr id="640" name="Picture 43" descr="Untitled-1 copy"/>
            <p:cNvPicPr preferRelativeResize="0"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18041" y="5872170"/>
              <a:ext cx="360000" cy="720000"/>
            </a:xfrm>
            <a:prstGeom prst="rect">
              <a:avLst/>
            </a:prstGeom>
            <a:noFill/>
          </p:spPr>
        </p:pic>
        <p:sp>
          <p:nvSpPr>
            <p:cNvPr id="641" name="TextBox 640"/>
            <p:cNvSpPr txBox="1"/>
            <p:nvPr/>
          </p:nvSpPr>
          <p:spPr>
            <a:xfrm>
              <a:off x="685923" y="6405763"/>
              <a:ext cx="360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500" dirty="0" smtClean="0"/>
                <a:t>WEB1</a:t>
              </a:r>
            </a:p>
          </p:txBody>
        </p:sp>
        <p:sp>
          <p:nvSpPr>
            <p:cNvPr id="642" name="TextBox 641"/>
            <p:cNvSpPr txBox="1"/>
            <p:nvPr/>
          </p:nvSpPr>
          <p:spPr>
            <a:xfrm>
              <a:off x="498492" y="6597847"/>
              <a:ext cx="571504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b="1" dirty="0" smtClean="0"/>
                <a:t>10.184.70.85</a:t>
              </a:r>
            </a:p>
          </p:txBody>
        </p:sp>
      </p:grpSp>
      <p:grpSp>
        <p:nvGrpSpPr>
          <p:cNvPr id="643" name="그룹 642"/>
          <p:cNvGrpSpPr/>
          <p:nvPr/>
        </p:nvGrpSpPr>
        <p:grpSpPr>
          <a:xfrm>
            <a:off x="1345006" y="6957615"/>
            <a:ext cx="571504" cy="802621"/>
            <a:chOff x="1265362" y="5872170"/>
            <a:chExt cx="571504" cy="802621"/>
          </a:xfrm>
        </p:grpSpPr>
        <p:pic>
          <p:nvPicPr>
            <p:cNvPr id="644" name="Picture 43" descr="Untitled-1 copy"/>
            <p:cNvPicPr preferRelativeResize="0"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378834" y="5872170"/>
              <a:ext cx="360000" cy="720000"/>
            </a:xfrm>
            <a:prstGeom prst="rect">
              <a:avLst/>
            </a:prstGeom>
            <a:noFill/>
          </p:spPr>
        </p:pic>
        <p:sp>
          <p:nvSpPr>
            <p:cNvPr id="645" name="TextBox 644"/>
            <p:cNvSpPr txBox="1"/>
            <p:nvPr/>
          </p:nvSpPr>
          <p:spPr>
            <a:xfrm>
              <a:off x="1436537" y="6405763"/>
              <a:ext cx="360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500" dirty="0" smtClean="0"/>
                <a:t>WEB2</a:t>
              </a:r>
            </a:p>
          </p:txBody>
        </p:sp>
        <p:sp>
          <p:nvSpPr>
            <p:cNvPr id="646" name="TextBox 645"/>
            <p:cNvSpPr txBox="1"/>
            <p:nvPr/>
          </p:nvSpPr>
          <p:spPr>
            <a:xfrm>
              <a:off x="1265362" y="6597847"/>
              <a:ext cx="571504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b="1" dirty="0" smtClean="0"/>
                <a:t>10.184.70.86</a:t>
              </a:r>
            </a:p>
          </p:txBody>
        </p:sp>
      </p:grpSp>
      <p:cxnSp>
        <p:nvCxnSpPr>
          <p:cNvPr id="657" name="직선 연결선 656"/>
          <p:cNvCxnSpPr/>
          <p:nvPr/>
        </p:nvCxnSpPr>
        <p:spPr>
          <a:xfrm rot="16200000" flipH="1" flipV="1">
            <a:off x="6784531" y="4063934"/>
            <a:ext cx="1980000" cy="158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66" name="직선 연결선 665"/>
          <p:cNvCxnSpPr/>
          <p:nvPr/>
        </p:nvCxnSpPr>
        <p:spPr>
          <a:xfrm rot="16200000" flipH="1" flipV="1">
            <a:off x="6204385" y="6142302"/>
            <a:ext cx="2160000" cy="158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667" name="그룹 666"/>
          <p:cNvGrpSpPr/>
          <p:nvPr/>
        </p:nvGrpSpPr>
        <p:grpSpPr>
          <a:xfrm>
            <a:off x="6896716" y="6957615"/>
            <a:ext cx="571504" cy="802621"/>
            <a:chOff x="7758122" y="5872170"/>
            <a:chExt cx="571504" cy="802621"/>
          </a:xfrm>
        </p:grpSpPr>
        <p:sp>
          <p:nvSpPr>
            <p:cNvPr id="668" name="TextBox 667"/>
            <p:cNvSpPr txBox="1"/>
            <p:nvPr/>
          </p:nvSpPr>
          <p:spPr>
            <a:xfrm>
              <a:off x="7758122" y="6597847"/>
              <a:ext cx="571504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b="1" dirty="0" smtClean="0"/>
                <a:t>10.184.70.83</a:t>
              </a:r>
            </a:p>
          </p:txBody>
        </p:sp>
        <p:pic>
          <p:nvPicPr>
            <p:cNvPr id="669" name="Picture 43" descr="Untitled-1 copy"/>
            <p:cNvPicPr preferRelativeResize="0"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871594" y="5872170"/>
              <a:ext cx="360000" cy="720000"/>
            </a:xfrm>
            <a:prstGeom prst="rect">
              <a:avLst/>
            </a:prstGeom>
            <a:noFill/>
          </p:spPr>
        </p:pic>
        <p:sp>
          <p:nvSpPr>
            <p:cNvPr id="670" name="TextBox 669"/>
            <p:cNvSpPr txBox="1"/>
            <p:nvPr/>
          </p:nvSpPr>
          <p:spPr>
            <a:xfrm>
              <a:off x="7891197" y="6405763"/>
              <a:ext cx="360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500" dirty="0" smtClean="0"/>
                <a:t>검증서버</a:t>
              </a:r>
              <a:endParaRPr lang="en-US" altLang="ko-KR" sz="500" dirty="0" smtClean="0"/>
            </a:p>
          </p:txBody>
        </p:sp>
      </p:grpSp>
      <p:sp>
        <p:nvSpPr>
          <p:cNvPr id="825" name="모서리가 둥근 직사각형 824"/>
          <p:cNvSpPr/>
          <p:nvPr/>
        </p:nvSpPr>
        <p:spPr>
          <a:xfrm>
            <a:off x="7639003" y="5789234"/>
            <a:ext cx="1008000" cy="1023772"/>
          </a:xfrm>
          <a:prstGeom prst="roundRect">
            <a:avLst>
              <a:gd name="adj" fmla="val 429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826" name="TextBox 76"/>
          <p:cNvSpPr txBox="1"/>
          <p:nvPr/>
        </p:nvSpPr>
        <p:spPr>
          <a:xfrm>
            <a:off x="7875934" y="5846547"/>
            <a:ext cx="517770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dirty="0" smtClean="0"/>
              <a:t>domain </a:t>
            </a:r>
            <a:r>
              <a:rPr lang="en-US" altLang="ko-KR" sz="500" b="1" smtClean="0"/>
              <a:t>- </a:t>
            </a:r>
            <a:r>
              <a:rPr lang="en-US" altLang="ko-KR" sz="500" b="1" smtClean="0"/>
              <a:t>naraint</a:t>
            </a:r>
            <a:endParaRPr lang="ko-KR" altLang="en-US" sz="500" b="1" dirty="0"/>
          </a:p>
        </p:txBody>
      </p:sp>
      <p:sp>
        <p:nvSpPr>
          <p:cNvPr id="899" name="모서리가 둥근 직사각형 898"/>
          <p:cNvSpPr/>
          <p:nvPr/>
        </p:nvSpPr>
        <p:spPr>
          <a:xfrm>
            <a:off x="7726853" y="5960573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was01</a:t>
            </a:r>
            <a:endParaRPr lang="ko-KR" altLang="en-US" sz="500" dirty="0"/>
          </a:p>
        </p:txBody>
      </p:sp>
      <p:sp>
        <p:nvSpPr>
          <p:cNvPr id="897" name="모서리가 둥근 직사각형 896"/>
          <p:cNvSpPr/>
          <p:nvPr/>
        </p:nvSpPr>
        <p:spPr>
          <a:xfrm>
            <a:off x="7726853" y="6098794"/>
            <a:ext cx="828000" cy="162000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was03_2012dev,</a:t>
            </a:r>
          </a:p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nsist, gen_nsi, nsi_bs</a:t>
            </a:r>
            <a:endParaRPr lang="ko-KR" altLang="en-US" sz="500" dirty="0"/>
          </a:p>
        </p:txBody>
      </p:sp>
      <p:sp>
        <p:nvSpPr>
          <p:cNvPr id="898" name="모서리가 둥근 직사각형 897"/>
          <p:cNvSpPr/>
          <p:nvPr/>
        </p:nvSpPr>
        <p:spPr>
          <a:xfrm>
            <a:off x="7727864" y="6275007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30" name="모서리가 둥근 직사각형 829"/>
          <p:cNvSpPr/>
          <p:nvPr/>
        </p:nvSpPr>
        <p:spPr>
          <a:xfrm>
            <a:off x="7726853" y="6396874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was02 (oz5.1)</a:t>
            </a:r>
            <a:endParaRPr lang="ko-KR" altLang="en-US" sz="500" dirty="0"/>
          </a:p>
        </p:txBody>
      </p:sp>
      <p:sp>
        <p:nvSpPr>
          <p:cNvPr id="831" name="모서리가 둥근 직사각형 830"/>
          <p:cNvSpPr/>
          <p:nvPr/>
        </p:nvSpPr>
        <p:spPr>
          <a:xfrm>
            <a:off x="7635036" y="6876132"/>
            <a:ext cx="1008000" cy="252678"/>
          </a:xfrm>
          <a:prstGeom prst="roundRect">
            <a:avLst>
              <a:gd name="adj" fmla="val 429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832" name="TextBox 87"/>
          <p:cNvSpPr txBox="1"/>
          <p:nvPr/>
        </p:nvSpPr>
        <p:spPr>
          <a:xfrm>
            <a:off x="7860852" y="6895277"/>
            <a:ext cx="613538" cy="72735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dirty="0" smtClean="0"/>
              <a:t>domain - narameta</a:t>
            </a:r>
            <a:endParaRPr lang="ko-KR" altLang="en-US" sz="500" b="1" dirty="0"/>
          </a:p>
        </p:txBody>
      </p:sp>
      <p:sp>
        <p:nvSpPr>
          <p:cNvPr id="833" name="모서리가 둥근 직사각형 832"/>
          <p:cNvSpPr/>
          <p:nvPr/>
        </p:nvSpPr>
        <p:spPr>
          <a:xfrm>
            <a:off x="7722886" y="6992141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metawas01</a:t>
            </a:r>
            <a:endParaRPr lang="ko-KR" altLang="en-US" sz="500" dirty="0"/>
          </a:p>
        </p:txBody>
      </p:sp>
      <p:sp>
        <p:nvSpPr>
          <p:cNvPr id="894" name="TextBox 139"/>
          <p:cNvSpPr txBox="1"/>
          <p:nvPr/>
        </p:nvSpPr>
        <p:spPr>
          <a:xfrm>
            <a:off x="7372477" y="6402198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7102</a:t>
            </a:r>
            <a:endParaRPr lang="ko-KR" altLang="en-US" sz="500" dirty="0"/>
          </a:p>
        </p:txBody>
      </p:sp>
      <p:sp>
        <p:nvSpPr>
          <p:cNvPr id="892" name="TextBox 139"/>
          <p:cNvSpPr txBox="1"/>
          <p:nvPr/>
        </p:nvSpPr>
        <p:spPr>
          <a:xfrm>
            <a:off x="7385246" y="5968023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7101</a:t>
            </a:r>
            <a:endParaRPr lang="ko-KR" altLang="en-US" sz="500" dirty="0"/>
          </a:p>
        </p:txBody>
      </p:sp>
      <p:sp>
        <p:nvSpPr>
          <p:cNvPr id="890" name="TextBox 139"/>
          <p:cNvSpPr txBox="1"/>
          <p:nvPr/>
        </p:nvSpPr>
        <p:spPr>
          <a:xfrm>
            <a:off x="7439569" y="5852888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7100</a:t>
            </a:r>
            <a:endParaRPr lang="ko-KR" altLang="en-US" sz="500" dirty="0"/>
          </a:p>
        </p:txBody>
      </p:sp>
      <p:sp>
        <p:nvSpPr>
          <p:cNvPr id="888" name="TextBox 350"/>
          <p:cNvSpPr txBox="1"/>
          <p:nvPr/>
        </p:nvSpPr>
        <p:spPr>
          <a:xfrm>
            <a:off x="7212731" y="5848969"/>
            <a:ext cx="18915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/>
              <a:t>Admin</a:t>
            </a:r>
            <a:endParaRPr lang="ko-KR" altLang="en-US" sz="500" dirty="0"/>
          </a:p>
        </p:txBody>
      </p:sp>
      <p:sp>
        <p:nvSpPr>
          <p:cNvPr id="884" name="TextBox 139"/>
          <p:cNvSpPr txBox="1"/>
          <p:nvPr/>
        </p:nvSpPr>
        <p:spPr>
          <a:xfrm>
            <a:off x="7368510" y="7005065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7701</a:t>
            </a:r>
            <a:endParaRPr lang="ko-KR" altLang="en-US" sz="500" dirty="0"/>
          </a:p>
        </p:txBody>
      </p:sp>
      <p:sp>
        <p:nvSpPr>
          <p:cNvPr id="882" name="TextBox 139"/>
          <p:cNvSpPr txBox="1"/>
          <p:nvPr/>
        </p:nvSpPr>
        <p:spPr>
          <a:xfrm>
            <a:off x="7422832" y="6903121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7700</a:t>
            </a:r>
            <a:endParaRPr lang="ko-KR" altLang="en-US" sz="500" dirty="0"/>
          </a:p>
        </p:txBody>
      </p:sp>
      <p:sp>
        <p:nvSpPr>
          <p:cNvPr id="880" name="TextBox 350"/>
          <p:cNvSpPr txBox="1"/>
          <p:nvPr/>
        </p:nvSpPr>
        <p:spPr>
          <a:xfrm>
            <a:off x="7208764" y="6900789"/>
            <a:ext cx="18915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/>
              <a:t>Admin</a:t>
            </a:r>
            <a:endParaRPr lang="ko-KR" altLang="en-US" sz="500" dirty="0"/>
          </a:p>
        </p:txBody>
      </p:sp>
      <p:sp>
        <p:nvSpPr>
          <p:cNvPr id="868" name="TextBox 139"/>
          <p:cNvSpPr txBox="1"/>
          <p:nvPr/>
        </p:nvSpPr>
        <p:spPr>
          <a:xfrm>
            <a:off x="7385247" y="6144449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7103</a:t>
            </a:r>
            <a:endParaRPr lang="ko-KR" altLang="en-US" sz="500" dirty="0"/>
          </a:p>
        </p:txBody>
      </p:sp>
      <p:sp>
        <p:nvSpPr>
          <p:cNvPr id="866" name="TextBox 139"/>
          <p:cNvSpPr txBox="1"/>
          <p:nvPr/>
        </p:nvSpPr>
        <p:spPr>
          <a:xfrm>
            <a:off x="7394132" y="6277455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7750</a:t>
            </a:r>
            <a:endParaRPr lang="ko-KR" altLang="en-US" sz="500" dirty="0"/>
          </a:p>
        </p:txBody>
      </p:sp>
      <p:sp>
        <p:nvSpPr>
          <p:cNvPr id="849" name="모서리가 둥근 직사각형 848"/>
          <p:cNvSpPr/>
          <p:nvPr/>
        </p:nvSpPr>
        <p:spPr>
          <a:xfrm>
            <a:off x="7726853" y="6585949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00" dirty="0" smtClean="0">
                <a:solidFill>
                  <a:schemeClr val="tx1"/>
                </a:solidFill>
              </a:rPr>
              <a:t>  Jennifer </a:t>
            </a:r>
            <a:r>
              <a:rPr lang="ko-KR" altLang="en-US" sz="400" dirty="0" smtClean="0">
                <a:solidFill>
                  <a:schemeClr val="tx1"/>
                </a:solidFill>
              </a:rPr>
              <a:t>수집</a:t>
            </a:r>
            <a:r>
              <a:rPr lang="en-US" altLang="ko-KR" sz="400" dirty="0" smtClean="0">
                <a:solidFill>
                  <a:schemeClr val="tx1"/>
                </a:solidFill>
              </a:rPr>
              <a:t>Agent</a:t>
            </a:r>
            <a:endParaRPr lang="ko-KR" altLang="en-US" sz="400" dirty="0">
              <a:solidFill>
                <a:schemeClr val="tx1"/>
              </a:solidFill>
            </a:endParaRPr>
          </a:p>
        </p:txBody>
      </p:sp>
      <p:sp>
        <p:nvSpPr>
          <p:cNvPr id="960" name="직사각형 959"/>
          <p:cNvSpPr/>
          <p:nvPr/>
        </p:nvSpPr>
        <p:spPr>
          <a:xfrm>
            <a:off x="137702" y="4733033"/>
            <a:ext cx="71438" cy="7143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"/>
          </a:p>
        </p:txBody>
      </p:sp>
      <p:cxnSp>
        <p:nvCxnSpPr>
          <p:cNvPr id="961" name="직선 연결선 960"/>
          <p:cNvCxnSpPr/>
          <p:nvPr/>
        </p:nvCxnSpPr>
        <p:spPr>
          <a:xfrm rot="16200000" flipH="1" flipV="1">
            <a:off x="701914" y="4225937"/>
            <a:ext cx="1080000" cy="158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62" name="직선 연결선 961"/>
          <p:cNvCxnSpPr/>
          <p:nvPr/>
        </p:nvCxnSpPr>
        <p:spPr>
          <a:xfrm rot="5400000" flipH="1" flipV="1">
            <a:off x="998823" y="3096099"/>
            <a:ext cx="873683" cy="388059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63" name="직선 연결선 962"/>
          <p:cNvCxnSpPr/>
          <p:nvPr/>
        </p:nvCxnSpPr>
        <p:spPr>
          <a:xfrm rot="16200000" flipV="1">
            <a:off x="594952" y="3106022"/>
            <a:ext cx="902104" cy="396635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6" name="TextBox 139"/>
          <p:cNvSpPr txBox="1"/>
          <p:nvPr/>
        </p:nvSpPr>
        <p:spPr>
          <a:xfrm>
            <a:off x="478832" y="3627997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8888</a:t>
            </a:r>
            <a:endParaRPr lang="ko-KR" altLang="en-US" sz="500" dirty="0"/>
          </a:p>
        </p:txBody>
      </p:sp>
      <p:sp>
        <p:nvSpPr>
          <p:cNvPr id="968" name="TextBox 139"/>
          <p:cNvSpPr txBox="1"/>
          <p:nvPr/>
        </p:nvSpPr>
        <p:spPr>
          <a:xfrm>
            <a:off x="477310" y="3710551"/>
            <a:ext cx="203582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80</a:t>
            </a:r>
            <a:endParaRPr lang="ko-KR" altLang="en-US" sz="500" dirty="0"/>
          </a:p>
        </p:txBody>
      </p:sp>
      <p:sp>
        <p:nvSpPr>
          <p:cNvPr id="970" name="TextBox 139"/>
          <p:cNvSpPr txBox="1"/>
          <p:nvPr/>
        </p:nvSpPr>
        <p:spPr>
          <a:xfrm>
            <a:off x="477310" y="3797868"/>
            <a:ext cx="506549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443</a:t>
            </a:r>
            <a:r>
              <a:rPr lang="en-US" altLang="ko-KR" sz="400" dirty="0" smtClean="0"/>
              <a:t> (nara2011)</a:t>
            </a:r>
            <a:endParaRPr lang="ko-KR" altLang="en-US" sz="400" dirty="0"/>
          </a:p>
        </p:txBody>
      </p:sp>
      <p:grpSp>
        <p:nvGrpSpPr>
          <p:cNvPr id="973" name="그룹 1881"/>
          <p:cNvGrpSpPr/>
          <p:nvPr/>
        </p:nvGrpSpPr>
        <p:grpSpPr>
          <a:xfrm>
            <a:off x="943362" y="3696144"/>
            <a:ext cx="572400" cy="179501"/>
            <a:chOff x="3679806" y="5148153"/>
            <a:chExt cx="572400" cy="179501"/>
          </a:xfrm>
        </p:grpSpPr>
        <p:sp>
          <p:nvSpPr>
            <p:cNvPr id="974" name="TextBox 973"/>
            <p:cNvSpPr txBox="1"/>
            <p:nvPr/>
          </p:nvSpPr>
          <p:spPr>
            <a:xfrm>
              <a:off x="3679806" y="5250710"/>
              <a:ext cx="5724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b="1" dirty="0" smtClean="0"/>
                <a:t>vip 125.60.43.210</a:t>
              </a:r>
            </a:p>
          </p:txBody>
        </p:sp>
        <p:pic>
          <p:nvPicPr>
            <p:cNvPr id="975" name="Picture 129" descr="CSS11000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793614" y="5156091"/>
              <a:ext cx="386956" cy="71438"/>
            </a:xfrm>
            <a:prstGeom prst="rect">
              <a:avLst/>
            </a:prstGeom>
            <a:noFill/>
          </p:spPr>
        </p:pic>
        <p:sp>
          <p:nvSpPr>
            <p:cNvPr id="976" name="TextBox 10"/>
            <p:cNvSpPr txBox="1"/>
            <p:nvPr/>
          </p:nvSpPr>
          <p:spPr>
            <a:xfrm>
              <a:off x="3805584" y="5148153"/>
              <a:ext cx="36000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500" dirty="0" smtClean="0"/>
                <a:t>L4</a:t>
              </a:r>
              <a:r>
                <a:rPr lang="ko-KR" altLang="en-US" sz="500" dirty="0" smtClean="0"/>
                <a:t> </a:t>
              </a:r>
              <a:r>
                <a:rPr lang="en-US" altLang="ko-KR" sz="500" dirty="0" smtClean="0"/>
                <a:t>switch</a:t>
              </a:r>
              <a:endParaRPr lang="ko-KR" altLang="en-US" sz="500" dirty="0"/>
            </a:p>
          </p:txBody>
        </p:sp>
      </p:grpSp>
      <p:pic>
        <p:nvPicPr>
          <p:cNvPr id="977" name="Picture 43" descr="Untitled-1 copy"/>
          <p:cNvPicPr preferRelativeResize="0"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7685" y="2239055"/>
            <a:ext cx="360000" cy="720000"/>
          </a:xfrm>
          <a:prstGeom prst="rect">
            <a:avLst/>
          </a:prstGeom>
          <a:noFill/>
        </p:spPr>
      </p:pic>
      <p:sp>
        <p:nvSpPr>
          <p:cNvPr id="978" name="TextBox 977"/>
          <p:cNvSpPr txBox="1"/>
          <p:nvPr/>
        </p:nvSpPr>
        <p:spPr>
          <a:xfrm>
            <a:off x="765567" y="2258339"/>
            <a:ext cx="36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500" dirty="0" smtClean="0"/>
              <a:t>WEB1</a:t>
            </a:r>
          </a:p>
        </p:txBody>
      </p:sp>
      <p:sp>
        <p:nvSpPr>
          <p:cNvPr id="979" name="TextBox 978"/>
          <p:cNvSpPr txBox="1"/>
          <p:nvPr/>
        </p:nvSpPr>
        <p:spPr>
          <a:xfrm>
            <a:off x="578136" y="2126339"/>
            <a:ext cx="571504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b="1" dirty="0" smtClean="0"/>
              <a:t>125.60.43.213</a:t>
            </a:r>
          </a:p>
        </p:txBody>
      </p:sp>
      <p:pic>
        <p:nvPicPr>
          <p:cNvPr id="980" name="Picture 43" descr="Untitled-1 copy"/>
          <p:cNvPicPr preferRelativeResize="0"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58478" y="2239055"/>
            <a:ext cx="360000" cy="720000"/>
          </a:xfrm>
          <a:prstGeom prst="rect">
            <a:avLst/>
          </a:prstGeom>
          <a:noFill/>
        </p:spPr>
      </p:pic>
      <p:sp>
        <p:nvSpPr>
          <p:cNvPr id="981" name="TextBox 980"/>
          <p:cNvSpPr txBox="1"/>
          <p:nvPr/>
        </p:nvSpPr>
        <p:spPr>
          <a:xfrm>
            <a:off x="1516181" y="2258339"/>
            <a:ext cx="36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500" dirty="0" smtClean="0"/>
              <a:t>WEB2</a:t>
            </a:r>
          </a:p>
        </p:txBody>
      </p:sp>
      <p:sp>
        <p:nvSpPr>
          <p:cNvPr id="982" name="TextBox 981"/>
          <p:cNvSpPr txBox="1"/>
          <p:nvPr/>
        </p:nvSpPr>
        <p:spPr>
          <a:xfrm>
            <a:off x="1345006" y="2126339"/>
            <a:ext cx="571504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b="1" dirty="0" smtClean="0"/>
              <a:t>125.60.43.214</a:t>
            </a:r>
          </a:p>
        </p:txBody>
      </p:sp>
      <p:sp>
        <p:nvSpPr>
          <p:cNvPr id="1013" name="TextBox 1012"/>
          <p:cNvSpPr txBox="1"/>
          <p:nvPr/>
        </p:nvSpPr>
        <p:spPr>
          <a:xfrm>
            <a:off x="6540624" y="7847613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spec</a:t>
            </a:r>
            <a:endParaRPr lang="en-US" altLang="ko-KR" sz="500" dirty="0" smtClean="0">
              <a:latin typeface="+mn-ea"/>
            </a:endParaRPr>
          </a:p>
        </p:txBody>
      </p:sp>
      <p:graphicFrame>
        <p:nvGraphicFramePr>
          <p:cNvPr id="1014" name="표 10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109517"/>
              </p:ext>
            </p:extLst>
          </p:nvPr>
        </p:nvGraphicFramePr>
        <p:xfrm>
          <a:off x="6542846" y="7922202"/>
          <a:ext cx="1342800" cy="5334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05963"/>
                <a:gridCol w="936837"/>
              </a:tblGrid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name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narameta1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model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IBM P780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cpu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3.86GHz * 2 core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mem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16G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disk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300G 2 Disk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san disk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300G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tpmC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500" b="0" i="0" u="none" strike="noStrike" kern="12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130,438 * 2 </a:t>
                      </a:r>
                      <a:r>
                        <a:rPr kumimoji="1" lang="en-US" sz="500" b="0" i="0" u="none" strike="noStrike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core </a:t>
                      </a:r>
                      <a:r>
                        <a:rPr kumimoji="1" lang="en-US" sz="500" b="0" i="0" u="none" strike="noStrike" kern="12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= </a:t>
                      </a:r>
                      <a:r>
                        <a:rPr lang="en-US" sz="500" b="0" i="0" u="none" strike="noStrike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260,876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19" name="TextBox 1018"/>
          <p:cNvSpPr txBox="1"/>
          <p:nvPr/>
        </p:nvSpPr>
        <p:spPr>
          <a:xfrm>
            <a:off x="9184660" y="7847613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spec</a:t>
            </a:r>
            <a:endParaRPr lang="en-US" altLang="ko-KR" sz="500" dirty="0" smtClean="0">
              <a:latin typeface="+mn-ea"/>
            </a:endParaRPr>
          </a:p>
        </p:txBody>
      </p:sp>
      <p:graphicFrame>
        <p:nvGraphicFramePr>
          <p:cNvPr id="1020" name="표 1019"/>
          <p:cNvGraphicFramePr>
            <a:graphicFrameLocks noGrp="1"/>
          </p:cNvGraphicFramePr>
          <p:nvPr/>
        </p:nvGraphicFramePr>
        <p:xfrm>
          <a:off x="9186882" y="7922202"/>
          <a:ext cx="1342800" cy="5334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05963"/>
                <a:gridCol w="936837"/>
              </a:tblGrid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맑은 고딕"/>
                        </a:rPr>
                        <a:t>name</a:t>
                      </a:r>
                      <a:endParaRPr lang="en-US" altLang="ko-KR" sz="5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맑은 고딕"/>
                        </a:rPr>
                        <a:t> naradb1</a:t>
                      </a:r>
                      <a:endParaRPr lang="en-US" altLang="ko-KR" sz="500" b="0" i="0" u="none" strike="noStrike"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맑은 고딕"/>
                        </a:rPr>
                        <a:t>model</a:t>
                      </a:r>
                      <a:endParaRPr lang="en-US" altLang="ko-KR" sz="5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baseline="0">
                          <a:solidFill>
                            <a:schemeClr val="tx1"/>
                          </a:solidFill>
                          <a:latin typeface="맑은 고딕"/>
                        </a:rPr>
                        <a:t> IBM P780</a:t>
                      </a:r>
                      <a:endParaRPr lang="en-US" altLang="ko-KR" sz="500" b="0" i="0" u="none" strike="noStrike"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맑은 고딕"/>
                        </a:rPr>
                        <a:t>cpu</a:t>
                      </a:r>
                      <a:endParaRPr lang="en-US" altLang="ko-KR" sz="500" b="0" i="0" u="none" strike="noStrike"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baseline="0" dirty="0">
                          <a:solidFill>
                            <a:schemeClr val="tx1"/>
                          </a:solidFill>
                          <a:latin typeface="맑은 고딕"/>
                        </a:rPr>
                        <a:t> 3.86GHz * 8 core</a:t>
                      </a:r>
                      <a:endParaRPr lang="en-US" altLang="ko-KR" sz="5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맑은 고딕"/>
                        </a:rPr>
                        <a:t>mem</a:t>
                      </a:r>
                      <a:endParaRPr lang="en-US" altLang="ko-KR" sz="500" b="0" i="0" u="none" strike="noStrike"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맑은 고딕"/>
                        </a:rPr>
                        <a:t> 32G</a:t>
                      </a:r>
                      <a:endParaRPr lang="en-US" altLang="ko-KR" sz="5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맑은 고딕"/>
                        </a:rPr>
                        <a:t>disk</a:t>
                      </a:r>
                      <a:endParaRPr lang="en-US" altLang="ko-KR" sz="500" b="0" i="0" u="none" strike="noStrike"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맑은 고딕"/>
                        </a:rPr>
                        <a:t> 300G 2 Disk</a:t>
                      </a:r>
                      <a:endParaRPr lang="en-US" altLang="ko-KR" sz="5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맑은 고딕"/>
                        </a:rPr>
                        <a:t>san disk</a:t>
                      </a:r>
                      <a:endParaRPr lang="en-US" altLang="ko-KR" sz="500" b="0" i="0" u="none" strike="noStrike"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맑은 고딕"/>
                        </a:rPr>
                        <a:t> 18T</a:t>
                      </a:r>
                      <a:endParaRPr lang="en-US" altLang="ko-KR" sz="5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맑은 고딕"/>
                        </a:rPr>
                        <a:t>tpmC</a:t>
                      </a:r>
                      <a:endParaRPr lang="en-US" altLang="ko-KR" sz="500" b="0" i="0" u="none" strike="noStrike"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500" b="0" i="0" u="none" strike="noStrike" kern="1200" baseline="0" dirty="0">
                          <a:solidFill>
                            <a:schemeClr val="tx1"/>
                          </a:solidFill>
                          <a:latin typeface="맑은 고딕"/>
                          <a:ea typeface="굴림체"/>
                        </a:rPr>
                        <a:t> 130,438 * 8 </a:t>
                      </a:r>
                      <a:r>
                        <a:rPr kumimoji="1" lang="en-US" sz="500" b="0" i="0" u="none" strike="noStrike" kern="1200" baseline="0" dirty="0" smtClean="0">
                          <a:solidFill>
                            <a:schemeClr val="tx1"/>
                          </a:solidFill>
                          <a:latin typeface="맑은 고딕"/>
                          <a:ea typeface="굴림체"/>
                        </a:rPr>
                        <a:t>core =</a:t>
                      </a:r>
                      <a:r>
                        <a:rPr lang="en-US" sz="500" b="0" i="0" u="none" strike="noStrike" kern="1200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 </a:t>
                      </a: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맑은 고딕"/>
                        </a:rPr>
                        <a:t>1,043,504</a:t>
                      </a:r>
                      <a:endParaRPr lang="en-US" altLang="ko-KR" sz="5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12" name="TextBox 1011"/>
          <p:cNvSpPr txBox="1"/>
          <p:nvPr/>
        </p:nvSpPr>
        <p:spPr>
          <a:xfrm>
            <a:off x="6542846" y="8546096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software</a:t>
            </a:r>
          </a:p>
        </p:txBody>
      </p:sp>
      <p:sp>
        <p:nvSpPr>
          <p:cNvPr id="1017" name="TextBox 1016"/>
          <p:cNvSpPr txBox="1"/>
          <p:nvPr/>
        </p:nvSpPr>
        <p:spPr>
          <a:xfrm>
            <a:off x="9186882" y="8546096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software</a:t>
            </a:r>
          </a:p>
        </p:txBody>
      </p:sp>
      <p:sp>
        <p:nvSpPr>
          <p:cNvPr id="1196" name="TextBox 1195"/>
          <p:cNvSpPr txBox="1"/>
          <p:nvPr/>
        </p:nvSpPr>
        <p:spPr>
          <a:xfrm>
            <a:off x="3181563" y="2081889"/>
            <a:ext cx="571504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b="1" dirty="0" smtClean="0"/>
              <a:t>125.60.43.211</a:t>
            </a:r>
          </a:p>
        </p:txBody>
      </p:sp>
      <p:sp>
        <p:nvSpPr>
          <p:cNvPr id="1198" name="TextBox 1197"/>
          <p:cNvSpPr txBox="1"/>
          <p:nvPr/>
        </p:nvSpPr>
        <p:spPr>
          <a:xfrm>
            <a:off x="4276906" y="2081889"/>
            <a:ext cx="571504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b="1" dirty="0" smtClean="0"/>
              <a:t>125.60.43.212</a:t>
            </a:r>
          </a:p>
        </p:txBody>
      </p:sp>
      <p:sp>
        <p:nvSpPr>
          <p:cNvPr id="1200" name="TextBox 1199"/>
          <p:cNvSpPr txBox="1"/>
          <p:nvPr/>
        </p:nvSpPr>
        <p:spPr>
          <a:xfrm>
            <a:off x="8186807" y="91155"/>
            <a:ext cx="67498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500" b="1" dirty="0" smtClean="0">
                <a:latin typeface="+mn-ea"/>
              </a:rPr>
              <a:t>10.134.31.97</a:t>
            </a:r>
          </a:p>
        </p:txBody>
      </p:sp>
      <p:sp>
        <p:nvSpPr>
          <p:cNvPr id="1213" name="TextBox 1212"/>
          <p:cNvSpPr txBox="1"/>
          <p:nvPr/>
        </p:nvSpPr>
        <p:spPr>
          <a:xfrm>
            <a:off x="8186807" y="208313"/>
            <a:ext cx="432000" cy="76944"/>
          </a:xfrm>
          <a:prstGeom prst="rect">
            <a:avLst/>
          </a:prstGeom>
          <a:solidFill>
            <a:schemeClr val="bg1"/>
          </a:solidFill>
          <a:ln w="3175">
            <a:solidFill>
              <a:srgbClr val="7F7F7F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software</a:t>
            </a:r>
          </a:p>
        </p:txBody>
      </p:sp>
      <p:sp>
        <p:nvSpPr>
          <p:cNvPr id="1214" name="Rectangle 135"/>
          <p:cNvSpPr>
            <a:spLocks noChangeArrowheads="1"/>
          </p:cNvSpPr>
          <p:nvPr/>
        </p:nvSpPr>
        <p:spPr bwMode="auto">
          <a:xfrm>
            <a:off x="8186750" y="286125"/>
            <a:ext cx="1357322" cy="1278000"/>
          </a:xfrm>
          <a:prstGeom prst="rect">
            <a:avLst/>
          </a:prstGeom>
          <a:solidFill>
            <a:schemeClr val="bg1"/>
          </a:solidFill>
          <a:ln w="3175" algn="ctr">
            <a:solidFill>
              <a:srgbClr val="7F7F7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215" name="Rectangle 43"/>
          <p:cNvSpPr>
            <a:spLocks noChangeArrowheads="1"/>
          </p:cNvSpPr>
          <p:nvPr/>
        </p:nvSpPr>
        <p:spPr bwMode="auto">
          <a:xfrm>
            <a:off x="8234366" y="1288138"/>
            <a:ext cx="12132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fileserver</a:t>
            </a:r>
            <a:endParaRPr lang="ko-KR" altLang="en-US" sz="500" dirty="0">
              <a:latin typeface="+mn-ea"/>
            </a:endParaRPr>
          </a:p>
        </p:txBody>
      </p:sp>
      <p:sp>
        <p:nvSpPr>
          <p:cNvPr id="1216" name="Rectangle 43"/>
          <p:cNvSpPr>
            <a:spLocks noChangeArrowheads="1"/>
          </p:cNvSpPr>
          <p:nvPr/>
        </p:nvSpPr>
        <p:spPr bwMode="auto">
          <a:xfrm>
            <a:off x="8234366" y="335947"/>
            <a:ext cx="12132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redmine</a:t>
            </a:r>
            <a:endParaRPr lang="ko-KR" altLang="en-US" sz="500" dirty="0">
              <a:latin typeface="+mn-ea"/>
            </a:endParaRPr>
          </a:p>
        </p:txBody>
      </p:sp>
      <p:sp>
        <p:nvSpPr>
          <p:cNvPr id="1217" name="Rectangle 43"/>
          <p:cNvSpPr>
            <a:spLocks noChangeArrowheads="1"/>
          </p:cNvSpPr>
          <p:nvPr/>
        </p:nvSpPr>
        <p:spPr bwMode="auto">
          <a:xfrm>
            <a:off x="8234366" y="597009"/>
            <a:ext cx="12132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svn</a:t>
            </a:r>
            <a:endParaRPr lang="ko-KR" altLang="en-US" sz="500" dirty="0">
              <a:latin typeface="+mn-ea"/>
            </a:endParaRPr>
          </a:p>
        </p:txBody>
      </p:sp>
      <p:sp>
        <p:nvSpPr>
          <p:cNvPr id="1218" name="Rectangle 43"/>
          <p:cNvSpPr>
            <a:spLocks noChangeArrowheads="1"/>
          </p:cNvSpPr>
          <p:nvPr/>
        </p:nvSpPr>
        <p:spPr bwMode="auto">
          <a:xfrm>
            <a:off x="8234366" y="851572"/>
            <a:ext cx="12132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jenkins</a:t>
            </a:r>
            <a:endParaRPr lang="ko-KR" altLang="en-US" sz="500" dirty="0">
              <a:latin typeface="+mn-ea"/>
            </a:endParaRPr>
          </a:p>
        </p:txBody>
      </p:sp>
      <p:sp>
        <p:nvSpPr>
          <p:cNvPr id="1219" name="Rectangle 43"/>
          <p:cNvSpPr>
            <a:spLocks noChangeArrowheads="1"/>
          </p:cNvSpPr>
          <p:nvPr/>
        </p:nvSpPr>
        <p:spPr bwMode="auto">
          <a:xfrm>
            <a:off x="8234366" y="1107162"/>
            <a:ext cx="12132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Oracle 11g</a:t>
            </a:r>
            <a:endParaRPr lang="ko-KR" altLang="en-US" sz="500" dirty="0">
              <a:latin typeface="+mn-ea"/>
            </a:endParaRPr>
          </a:p>
        </p:txBody>
      </p:sp>
      <p:sp>
        <p:nvSpPr>
          <p:cNvPr id="1220" name="TextBox 1219"/>
          <p:cNvSpPr txBox="1"/>
          <p:nvPr/>
        </p:nvSpPr>
        <p:spPr>
          <a:xfrm>
            <a:off x="8234366" y="1364332"/>
            <a:ext cx="720000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/NARAFILE</a:t>
            </a:r>
          </a:p>
          <a:p>
            <a:r>
              <a:rPr lang="en-US" altLang="ko-KR" sz="500" dirty="0" smtClean="0">
                <a:latin typeface="+mn-ea"/>
              </a:rPr>
              <a:t>    /etc/samba</a:t>
            </a:r>
          </a:p>
        </p:txBody>
      </p:sp>
      <p:sp>
        <p:nvSpPr>
          <p:cNvPr id="1221" name="TextBox 1220"/>
          <p:cNvSpPr txBox="1"/>
          <p:nvPr/>
        </p:nvSpPr>
        <p:spPr>
          <a:xfrm>
            <a:off x="8234366" y="1183356"/>
            <a:ext cx="144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/opt/oracle</a:t>
            </a:r>
          </a:p>
        </p:txBody>
      </p:sp>
      <p:grpSp>
        <p:nvGrpSpPr>
          <p:cNvPr id="1332" name="그룹 1331"/>
          <p:cNvGrpSpPr/>
          <p:nvPr/>
        </p:nvGrpSpPr>
        <p:grpSpPr>
          <a:xfrm>
            <a:off x="9115444" y="199448"/>
            <a:ext cx="401637" cy="534987"/>
            <a:chOff x="9115444" y="122547"/>
            <a:chExt cx="401637" cy="534987"/>
          </a:xfrm>
        </p:grpSpPr>
        <p:pic>
          <p:nvPicPr>
            <p:cNvPr id="1222" name="Picture 43" descr="Untitled-1 copy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9148781" y="122547"/>
              <a:ext cx="368300" cy="534987"/>
            </a:xfrm>
            <a:prstGeom prst="rect">
              <a:avLst/>
            </a:prstGeom>
            <a:noFill/>
          </p:spPr>
        </p:pic>
        <p:sp>
          <p:nvSpPr>
            <p:cNvPr id="1223" name="TextBox 1222"/>
            <p:cNvSpPr txBox="1"/>
            <p:nvPr/>
          </p:nvSpPr>
          <p:spPr>
            <a:xfrm>
              <a:off x="9115444" y="179674"/>
              <a:ext cx="360000" cy="2308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dirty="0" smtClean="0">
                  <a:latin typeface="+mn-ea"/>
                </a:rPr>
                <a:t>2</a:t>
              </a:r>
              <a:r>
                <a:rPr lang="ko-KR" altLang="en-US" sz="500" dirty="0" smtClean="0">
                  <a:latin typeface="+mn-ea"/>
                </a:rPr>
                <a:t>차</a:t>
              </a:r>
              <a:endParaRPr lang="en-US" altLang="ko-KR" sz="500" dirty="0" smtClean="0">
                <a:latin typeface="+mn-ea"/>
              </a:endParaRPr>
            </a:p>
            <a:p>
              <a:pPr algn="ctr"/>
              <a:r>
                <a:rPr lang="ko-KR" altLang="en-US" sz="500" dirty="0" smtClean="0">
                  <a:latin typeface="+mn-ea"/>
                </a:rPr>
                <a:t>형상</a:t>
              </a:r>
              <a:r>
                <a:rPr lang="en-US" altLang="ko-KR" sz="500" dirty="0" smtClean="0">
                  <a:latin typeface="+mn-ea"/>
                </a:rPr>
                <a:t>,</a:t>
              </a:r>
            </a:p>
            <a:p>
              <a:pPr algn="ctr"/>
              <a:r>
                <a:rPr lang="ko-KR" altLang="en-US" sz="500" dirty="0" smtClean="0">
                  <a:latin typeface="+mn-ea"/>
                </a:rPr>
                <a:t>빌드서버</a:t>
              </a:r>
              <a:endParaRPr lang="en-US" altLang="ko-KR" sz="500" dirty="0" smtClean="0">
                <a:latin typeface="+mn-ea"/>
              </a:endParaRPr>
            </a:p>
          </p:txBody>
        </p:sp>
      </p:grpSp>
      <p:sp>
        <p:nvSpPr>
          <p:cNvPr id="1225" name="Rectangle 135"/>
          <p:cNvSpPr>
            <a:spLocks noChangeArrowheads="1"/>
          </p:cNvSpPr>
          <p:nvPr/>
        </p:nvSpPr>
        <p:spPr bwMode="auto">
          <a:xfrm>
            <a:off x="10094162" y="286126"/>
            <a:ext cx="1357322" cy="564176"/>
          </a:xfrm>
          <a:prstGeom prst="rect">
            <a:avLst/>
          </a:prstGeom>
          <a:solidFill>
            <a:schemeClr val="bg1"/>
          </a:solidFill>
          <a:ln w="3175" algn="ctr">
            <a:solidFill>
              <a:srgbClr val="7F7F7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226" name="TextBox 1225"/>
          <p:cNvSpPr txBox="1"/>
          <p:nvPr/>
        </p:nvSpPr>
        <p:spPr>
          <a:xfrm>
            <a:off x="10094995" y="91155"/>
            <a:ext cx="67498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500" b="1" dirty="0" smtClean="0">
                <a:latin typeface="+mn-ea"/>
              </a:rPr>
              <a:t>10.134.9.61</a:t>
            </a:r>
          </a:p>
        </p:txBody>
      </p:sp>
      <p:sp>
        <p:nvSpPr>
          <p:cNvPr id="1227" name="Rectangle 43"/>
          <p:cNvSpPr>
            <a:spLocks noChangeArrowheads="1"/>
          </p:cNvSpPr>
          <p:nvPr/>
        </p:nvSpPr>
        <p:spPr bwMode="auto">
          <a:xfrm>
            <a:off x="10151311" y="335947"/>
            <a:ext cx="12132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nas</a:t>
            </a:r>
            <a:endParaRPr lang="ko-KR" altLang="en-US" sz="500" dirty="0">
              <a:latin typeface="+mn-ea"/>
            </a:endParaRPr>
          </a:p>
        </p:txBody>
      </p:sp>
      <p:sp>
        <p:nvSpPr>
          <p:cNvPr id="1228" name="TextBox 1227"/>
          <p:cNvSpPr txBox="1"/>
          <p:nvPr/>
        </p:nvSpPr>
        <p:spPr>
          <a:xfrm>
            <a:off x="10151311" y="415011"/>
            <a:ext cx="144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/x-hdd (admin/admin)</a:t>
            </a:r>
          </a:p>
        </p:txBody>
      </p:sp>
      <p:grpSp>
        <p:nvGrpSpPr>
          <p:cNvPr id="1331" name="그룹 1330"/>
          <p:cNvGrpSpPr/>
          <p:nvPr/>
        </p:nvGrpSpPr>
        <p:grpSpPr>
          <a:xfrm>
            <a:off x="11032063" y="199448"/>
            <a:ext cx="392430" cy="534987"/>
            <a:chOff x="11032063" y="122547"/>
            <a:chExt cx="392430" cy="534987"/>
          </a:xfrm>
        </p:grpSpPr>
        <p:pic>
          <p:nvPicPr>
            <p:cNvPr id="1229" name="Picture 43" descr="Untitled-1 copy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1056193" y="122547"/>
              <a:ext cx="368300" cy="534987"/>
            </a:xfrm>
            <a:prstGeom prst="rect">
              <a:avLst/>
            </a:prstGeom>
            <a:noFill/>
          </p:spPr>
        </p:pic>
        <p:sp>
          <p:nvSpPr>
            <p:cNvPr id="1230" name="TextBox 1229"/>
            <p:cNvSpPr txBox="1"/>
            <p:nvPr/>
          </p:nvSpPr>
          <p:spPr>
            <a:xfrm>
              <a:off x="11032063" y="174911"/>
              <a:ext cx="36000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dirty="0" smtClean="0">
                  <a:latin typeface="+mn-ea"/>
                </a:rPr>
                <a:t>백업</a:t>
              </a:r>
              <a:endParaRPr lang="en-US" altLang="ko-KR" sz="500" dirty="0" smtClean="0">
                <a:latin typeface="+mn-ea"/>
              </a:endParaRPr>
            </a:p>
            <a:p>
              <a:pPr algn="ctr"/>
              <a:r>
                <a:rPr lang="en-US" altLang="ko-KR" sz="500" dirty="0" smtClean="0">
                  <a:latin typeface="+mn-ea"/>
                </a:rPr>
                <a:t>NAS</a:t>
              </a:r>
              <a:r>
                <a:rPr lang="ko-KR" altLang="en-US" sz="500" dirty="0" smtClean="0">
                  <a:latin typeface="+mn-ea"/>
                </a:rPr>
                <a:t>서버</a:t>
              </a:r>
              <a:endParaRPr lang="en-US" altLang="ko-KR" sz="500" dirty="0" smtClean="0">
                <a:latin typeface="+mn-ea"/>
              </a:endParaRPr>
            </a:p>
          </p:txBody>
        </p:sp>
      </p:grpSp>
      <p:sp>
        <p:nvSpPr>
          <p:cNvPr id="1232" name="TextBox 1231"/>
          <p:cNvSpPr txBox="1"/>
          <p:nvPr/>
        </p:nvSpPr>
        <p:spPr>
          <a:xfrm>
            <a:off x="9644130" y="542005"/>
            <a:ext cx="471446" cy="61555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b="1" dirty="0" smtClean="0">
                <a:latin typeface="Consolas" pitchFamily="49" charset="0"/>
                <a:cs typeface="Consolas" pitchFamily="49" charset="0"/>
              </a:rPr>
              <a:t>nfs</a:t>
            </a:r>
          </a:p>
          <a:p>
            <a:r>
              <a:rPr lang="en-US" altLang="ko-KR" sz="500" dirty="0" smtClean="0">
                <a:latin typeface="Consolas" pitchFamily="49" charset="0"/>
                <a:cs typeface="Consolas" pitchFamily="49" charset="0"/>
              </a:rPr>
              <a:t>  tcp:139</a:t>
            </a:r>
          </a:p>
          <a:p>
            <a:r>
              <a:rPr lang="en-US" altLang="ko-KR" sz="500" dirty="0" smtClean="0">
                <a:latin typeface="Consolas" pitchFamily="49" charset="0"/>
                <a:cs typeface="Consolas" pitchFamily="49" charset="0"/>
              </a:rPr>
              <a:t>      445</a:t>
            </a:r>
          </a:p>
          <a:p>
            <a:r>
              <a:rPr lang="en-US" altLang="ko-KR" sz="500" dirty="0" smtClean="0">
                <a:latin typeface="Consolas" pitchFamily="49" charset="0"/>
                <a:cs typeface="Consolas" pitchFamily="49" charset="0"/>
              </a:rPr>
              <a:t>      137</a:t>
            </a:r>
          </a:p>
          <a:p>
            <a:r>
              <a:rPr lang="en-US" altLang="ko-KR" sz="500" dirty="0" smtClean="0">
                <a:latin typeface="Consolas" pitchFamily="49" charset="0"/>
                <a:cs typeface="Consolas" pitchFamily="49" charset="0"/>
              </a:rPr>
              <a:t>      138</a:t>
            </a:r>
          </a:p>
          <a:p>
            <a:endParaRPr lang="en-US" altLang="ko-KR" sz="5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altLang="ko-KR" sz="500" dirty="0" smtClean="0">
                <a:latin typeface="Consolas" pitchFamily="49" charset="0"/>
                <a:cs typeface="Consolas" pitchFamily="49" charset="0"/>
              </a:rPr>
              <a:t>  udp:137</a:t>
            </a:r>
          </a:p>
          <a:p>
            <a:r>
              <a:rPr lang="en-US" altLang="ko-KR" sz="500" dirty="0" smtClean="0">
                <a:latin typeface="Consolas" pitchFamily="49" charset="0"/>
                <a:cs typeface="Consolas" pitchFamily="49" charset="0"/>
              </a:rPr>
              <a:t>      138</a:t>
            </a:r>
          </a:p>
        </p:txBody>
      </p:sp>
      <p:sp>
        <p:nvSpPr>
          <p:cNvPr id="1233" name="TextBox 1232"/>
          <p:cNvSpPr txBox="1"/>
          <p:nvPr/>
        </p:nvSpPr>
        <p:spPr>
          <a:xfrm>
            <a:off x="10094995" y="208313"/>
            <a:ext cx="432000" cy="76944"/>
          </a:xfrm>
          <a:prstGeom prst="rect">
            <a:avLst/>
          </a:prstGeom>
          <a:solidFill>
            <a:schemeClr val="bg1"/>
          </a:solidFill>
          <a:ln w="3175">
            <a:solidFill>
              <a:srgbClr val="7F7F7F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software</a:t>
            </a:r>
          </a:p>
        </p:txBody>
      </p:sp>
      <p:sp>
        <p:nvSpPr>
          <p:cNvPr id="1235" name="TextBox 1234"/>
          <p:cNvSpPr txBox="1"/>
          <p:nvPr/>
        </p:nvSpPr>
        <p:spPr>
          <a:xfrm>
            <a:off x="8234366" y="926186"/>
            <a:ext cx="132099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/NARACI/jenkins</a:t>
            </a:r>
          </a:p>
          <a:p>
            <a:r>
              <a:rPr lang="en-US" altLang="ko-KR" sz="500" dirty="0" smtClean="0">
                <a:latin typeface="+mn-ea"/>
              </a:rPr>
              <a:t>    http://10.134.31.97:8500 admin/test1234!)</a:t>
            </a:r>
          </a:p>
        </p:txBody>
      </p:sp>
      <p:sp>
        <p:nvSpPr>
          <p:cNvPr id="1236" name="TextBox 1235"/>
          <p:cNvSpPr txBox="1"/>
          <p:nvPr/>
        </p:nvSpPr>
        <p:spPr>
          <a:xfrm>
            <a:off x="8234366" y="669009"/>
            <a:ext cx="1249555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/NARASCM/svn_home</a:t>
            </a:r>
          </a:p>
          <a:p>
            <a:r>
              <a:rPr lang="en-US" altLang="ko-KR" sz="500" dirty="0" smtClean="0">
                <a:latin typeface="+mn-ea"/>
              </a:rPr>
              <a:t>    svn://10.134.31.97:8090/narastat</a:t>
            </a:r>
          </a:p>
        </p:txBody>
      </p:sp>
      <p:sp>
        <p:nvSpPr>
          <p:cNvPr id="1237" name="TextBox 1236"/>
          <p:cNvSpPr txBox="1"/>
          <p:nvPr/>
        </p:nvSpPr>
        <p:spPr>
          <a:xfrm>
            <a:off x="8234366" y="415004"/>
            <a:ext cx="1800000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/NARACI/redmine</a:t>
            </a:r>
          </a:p>
          <a:p>
            <a:r>
              <a:rPr lang="en-US" altLang="ko-KR" sz="500" dirty="0" smtClean="0">
                <a:latin typeface="+mn-ea"/>
              </a:rPr>
              <a:t>    http://10.134.31.97/redmine</a:t>
            </a:r>
          </a:p>
        </p:txBody>
      </p:sp>
      <p:cxnSp>
        <p:nvCxnSpPr>
          <p:cNvPr id="672" name="직선 연결선 671"/>
          <p:cNvCxnSpPr/>
          <p:nvPr/>
        </p:nvCxnSpPr>
        <p:spPr>
          <a:xfrm rot="16200000" flipH="1" flipV="1">
            <a:off x="8965574" y="6058595"/>
            <a:ext cx="1980000" cy="158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673" name="그룹 795"/>
          <p:cNvGrpSpPr/>
          <p:nvPr/>
        </p:nvGrpSpPr>
        <p:grpSpPr>
          <a:xfrm>
            <a:off x="9730946" y="6957615"/>
            <a:ext cx="571504" cy="858928"/>
            <a:chOff x="7815278" y="5872170"/>
            <a:chExt cx="571504" cy="858928"/>
          </a:xfrm>
        </p:grpSpPr>
        <p:sp>
          <p:nvSpPr>
            <p:cNvPr id="674" name="TextBox 673"/>
            <p:cNvSpPr txBox="1"/>
            <p:nvPr/>
          </p:nvSpPr>
          <p:spPr>
            <a:xfrm>
              <a:off x="7815278" y="6577210"/>
              <a:ext cx="57150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500" b="1" dirty="0" smtClean="0"/>
                <a:t>10.184.71.111</a:t>
              </a:r>
              <a:r>
                <a:rPr lang="en-US" altLang="ko-KR" sz="400" b="1" dirty="0" smtClean="0">
                  <a:latin typeface="Consolas" pitchFamily="49" charset="0"/>
                  <a:cs typeface="Consolas" pitchFamily="49" charset="0"/>
                </a:rPr>
                <a:t> (VIP)</a:t>
              </a:r>
            </a:p>
            <a:p>
              <a:r>
                <a:rPr lang="en-US" altLang="ko-KR" sz="500" b="1" dirty="0" smtClean="0"/>
                <a:t>10.184.71.112</a:t>
              </a:r>
            </a:p>
          </p:txBody>
        </p:sp>
        <p:pic>
          <p:nvPicPr>
            <p:cNvPr id="675" name="Picture 43" descr="Untitled-1 copy"/>
            <p:cNvPicPr preferRelativeResize="0"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871594" y="5872170"/>
              <a:ext cx="360000" cy="720000"/>
            </a:xfrm>
            <a:prstGeom prst="rect">
              <a:avLst/>
            </a:prstGeom>
            <a:noFill/>
          </p:spPr>
        </p:pic>
        <p:sp>
          <p:nvSpPr>
            <p:cNvPr id="676" name="TextBox 675"/>
            <p:cNvSpPr txBox="1"/>
            <p:nvPr/>
          </p:nvSpPr>
          <p:spPr>
            <a:xfrm>
              <a:off x="7837857" y="6405763"/>
              <a:ext cx="360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dirty="0" smtClean="0"/>
                <a:t>DB1</a:t>
              </a:r>
            </a:p>
          </p:txBody>
        </p:sp>
      </p:grpSp>
      <p:cxnSp>
        <p:nvCxnSpPr>
          <p:cNvPr id="678" name="직선 연결선 677"/>
          <p:cNvCxnSpPr/>
          <p:nvPr/>
        </p:nvCxnSpPr>
        <p:spPr>
          <a:xfrm rot="16200000" flipH="1" flipV="1">
            <a:off x="10156526" y="6058595"/>
            <a:ext cx="1980000" cy="158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679" name="그룹 795"/>
          <p:cNvGrpSpPr/>
          <p:nvPr/>
        </p:nvGrpSpPr>
        <p:grpSpPr>
          <a:xfrm>
            <a:off x="10931424" y="6957615"/>
            <a:ext cx="571504" cy="858928"/>
            <a:chOff x="7824804" y="5872170"/>
            <a:chExt cx="571504" cy="858928"/>
          </a:xfrm>
        </p:grpSpPr>
        <p:sp>
          <p:nvSpPr>
            <p:cNvPr id="680" name="TextBox 679"/>
            <p:cNvSpPr txBox="1"/>
            <p:nvPr/>
          </p:nvSpPr>
          <p:spPr>
            <a:xfrm>
              <a:off x="7824804" y="6577210"/>
              <a:ext cx="57150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500" b="1" dirty="0" smtClean="0"/>
                <a:t>10.184.71.113</a:t>
              </a:r>
              <a:r>
                <a:rPr lang="en-US" altLang="ko-KR" sz="400" b="1" dirty="0" smtClean="0">
                  <a:latin typeface="Consolas" pitchFamily="49" charset="0"/>
                  <a:cs typeface="Consolas" pitchFamily="49" charset="0"/>
                </a:rPr>
                <a:t> (VIP)</a:t>
              </a:r>
            </a:p>
            <a:p>
              <a:r>
                <a:rPr lang="en-US" altLang="ko-KR" sz="500" b="1" dirty="0" smtClean="0"/>
                <a:t>10.184.71.114</a:t>
              </a:r>
            </a:p>
          </p:txBody>
        </p:sp>
        <p:pic>
          <p:nvPicPr>
            <p:cNvPr id="681" name="Picture 43" descr="Untitled-1 copy"/>
            <p:cNvPicPr preferRelativeResize="0"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871594" y="5872170"/>
              <a:ext cx="360000" cy="720000"/>
            </a:xfrm>
            <a:prstGeom prst="rect">
              <a:avLst/>
            </a:prstGeom>
            <a:noFill/>
          </p:spPr>
        </p:pic>
        <p:sp>
          <p:nvSpPr>
            <p:cNvPr id="682" name="TextBox 681"/>
            <p:cNvSpPr txBox="1"/>
            <p:nvPr/>
          </p:nvSpPr>
          <p:spPr>
            <a:xfrm>
              <a:off x="7837857" y="6405763"/>
              <a:ext cx="360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dirty="0" smtClean="0"/>
                <a:t>DB2</a:t>
              </a:r>
            </a:p>
          </p:txBody>
        </p:sp>
      </p:grpSp>
      <p:sp>
        <p:nvSpPr>
          <p:cNvPr id="684" name="모서리가 둥근 직사각형 683"/>
          <p:cNvSpPr/>
          <p:nvPr/>
        </p:nvSpPr>
        <p:spPr>
          <a:xfrm>
            <a:off x="9797616" y="4132966"/>
            <a:ext cx="1000132" cy="714380"/>
          </a:xfrm>
          <a:prstGeom prst="roundRect">
            <a:avLst/>
          </a:prstGeom>
          <a:solidFill>
            <a:srgbClr val="FFFFFF"/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sz="500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25" name="직사각형 924"/>
          <p:cNvSpPr/>
          <p:nvPr/>
        </p:nvSpPr>
        <p:spPr>
          <a:xfrm>
            <a:off x="9361050" y="4020245"/>
            <a:ext cx="2397600" cy="3310758"/>
          </a:xfrm>
          <a:prstGeom prst="rect">
            <a:avLst/>
          </a:prstGeom>
          <a:noFill/>
          <a:ln w="31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955" name="모서리가 둥근 직사각형 954"/>
          <p:cNvSpPr/>
          <p:nvPr/>
        </p:nvSpPr>
        <p:spPr>
          <a:xfrm>
            <a:off x="9426138" y="4148467"/>
            <a:ext cx="1080000" cy="1123200"/>
          </a:xfrm>
          <a:prstGeom prst="roundRect">
            <a:avLst>
              <a:gd name="adj" fmla="val 7677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956" name="직사각형 955"/>
          <p:cNvSpPr/>
          <p:nvPr/>
        </p:nvSpPr>
        <p:spPr>
          <a:xfrm>
            <a:off x="9472490" y="4310925"/>
            <a:ext cx="1000800" cy="66677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28800" rIns="0" bIns="0" rtlCol="0" anchor="t"/>
          <a:lstStyle/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생산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spsmgr1     spsmgr3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메타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ummmgr1     ummmgr3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표본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sesmgr3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공표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acs_dmsmgr1 dmsmgr3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보고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spsmgr4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수집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spsddt3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이관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spsdtr3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정책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pmsmgr1     pmsmgr1</a:t>
            </a:r>
          </a:p>
          <a:p>
            <a:endParaRPr lang="ko-KR" altLang="en-US" sz="5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57" name="모서리가 둥근 직사각형 956"/>
          <p:cNvSpPr/>
          <p:nvPr/>
        </p:nvSpPr>
        <p:spPr>
          <a:xfrm>
            <a:off x="9556626" y="4212898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ORANARA</a:t>
            </a:r>
            <a:endParaRPr lang="ko-KR" altLang="en-US" sz="500" dirty="0"/>
          </a:p>
        </p:txBody>
      </p:sp>
      <p:sp>
        <p:nvSpPr>
          <p:cNvPr id="958" name="모서리가 둥근 직사각형 957"/>
          <p:cNvSpPr/>
          <p:nvPr/>
        </p:nvSpPr>
        <p:spPr>
          <a:xfrm>
            <a:off x="9556626" y="4991991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maxgauge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59" name="모서리가 둥근 직사각형 958"/>
          <p:cNvSpPr/>
          <p:nvPr/>
        </p:nvSpPr>
        <p:spPr>
          <a:xfrm>
            <a:off x="9556626" y="5115817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KSign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50" name="모서리가 둥근 직사각형 949"/>
          <p:cNvSpPr/>
          <p:nvPr/>
        </p:nvSpPr>
        <p:spPr>
          <a:xfrm>
            <a:off x="9426138" y="5377575"/>
            <a:ext cx="1080000" cy="1458000"/>
          </a:xfrm>
          <a:prstGeom prst="roundRect">
            <a:avLst>
              <a:gd name="adj" fmla="val 7677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951" name="직사각형 950"/>
          <p:cNvSpPr/>
          <p:nvPr/>
        </p:nvSpPr>
        <p:spPr>
          <a:xfrm>
            <a:off x="9472490" y="5534725"/>
            <a:ext cx="1000800" cy="837674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28800" rIns="0" bIns="0" rtlCol="0" anchor="t"/>
          <a:lstStyle/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포털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gpsmgr1     gpsmgr3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생산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spsmgr1     spsmgr3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메타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ummmgr1     ummmgr3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표본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sesmgr3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공표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acs_dmsmgr1 dmsmgr3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보고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spsmgr4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수집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spsddt3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이관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spsdtr3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정책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pmsmgr1     pmsmgr1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기준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ksscmgr1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인총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mpsmgr1</a:t>
            </a:r>
          </a:p>
          <a:p>
            <a:endParaRPr lang="ko-KR" altLang="en-US" sz="5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52" name="모서리가 둥근 직사각형 951"/>
          <p:cNvSpPr/>
          <p:nvPr/>
        </p:nvSpPr>
        <p:spPr>
          <a:xfrm>
            <a:off x="9556626" y="5441310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NARADB</a:t>
            </a:r>
            <a:endParaRPr lang="ko-KR" altLang="en-US" sz="500" dirty="0"/>
          </a:p>
        </p:txBody>
      </p:sp>
      <p:sp>
        <p:nvSpPr>
          <p:cNvPr id="953" name="모서리가 둥근 직사각형 952"/>
          <p:cNvSpPr/>
          <p:nvPr/>
        </p:nvSpPr>
        <p:spPr>
          <a:xfrm>
            <a:off x="9556626" y="6561202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maxgauge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54" name="모서리가 둥근 직사각형 953"/>
          <p:cNvSpPr/>
          <p:nvPr/>
        </p:nvSpPr>
        <p:spPr>
          <a:xfrm>
            <a:off x="9556626" y="6685028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KSign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47" name="모서리가 둥근 직사각형 946"/>
          <p:cNvSpPr/>
          <p:nvPr/>
        </p:nvSpPr>
        <p:spPr>
          <a:xfrm>
            <a:off x="9426138" y="6929121"/>
            <a:ext cx="1080000" cy="334800"/>
          </a:xfrm>
          <a:prstGeom prst="roundRect">
            <a:avLst>
              <a:gd name="adj" fmla="val 7677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948" name="직사각형 947"/>
          <p:cNvSpPr/>
          <p:nvPr/>
        </p:nvSpPr>
        <p:spPr>
          <a:xfrm>
            <a:off x="9472490" y="7091580"/>
            <a:ext cx="1000800" cy="123294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28800" rIns="0" bIns="0" rtlCol="0" anchor="t"/>
          <a:lstStyle/>
          <a:p>
            <a:endParaRPr lang="ko-KR" altLang="en-US" sz="5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49" name="모서리가 둥근 직사각형 948"/>
          <p:cNvSpPr/>
          <p:nvPr/>
        </p:nvSpPr>
        <p:spPr>
          <a:xfrm>
            <a:off x="9556626" y="6993553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NARADBC</a:t>
            </a:r>
            <a:endParaRPr lang="ko-KR" altLang="en-US" sz="500" dirty="0"/>
          </a:p>
        </p:txBody>
      </p:sp>
      <p:sp>
        <p:nvSpPr>
          <p:cNvPr id="939" name="모서리가 둥근 직사각형 938"/>
          <p:cNvSpPr/>
          <p:nvPr/>
        </p:nvSpPr>
        <p:spPr>
          <a:xfrm>
            <a:off x="10607246" y="4148467"/>
            <a:ext cx="1080000" cy="1123200"/>
          </a:xfrm>
          <a:prstGeom prst="roundRect">
            <a:avLst>
              <a:gd name="adj" fmla="val 7677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940" name="직사각형 939"/>
          <p:cNvSpPr/>
          <p:nvPr/>
        </p:nvSpPr>
        <p:spPr>
          <a:xfrm>
            <a:off x="10653598" y="4310925"/>
            <a:ext cx="1000800" cy="66677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28800" rIns="0" bIns="0" rtlCol="0" anchor="t"/>
          <a:lstStyle/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생산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spsmgr1     spsmgr3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메타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ummmgr1     ummmgr3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표본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sesmgr3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공표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acs_dmsmgr1 dmsmgr3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보고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spsmgr4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수집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spsddt3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이관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spsdtr3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정책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pmsmgr1     pmsmgr1</a:t>
            </a:r>
          </a:p>
          <a:p>
            <a:endParaRPr lang="ko-KR" altLang="en-US" sz="5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41" name="모서리가 둥근 직사각형 940"/>
          <p:cNvSpPr/>
          <p:nvPr/>
        </p:nvSpPr>
        <p:spPr>
          <a:xfrm>
            <a:off x="10737734" y="4212898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ORANARA</a:t>
            </a:r>
            <a:endParaRPr lang="ko-KR" altLang="en-US" sz="500" dirty="0"/>
          </a:p>
        </p:txBody>
      </p:sp>
      <p:sp>
        <p:nvSpPr>
          <p:cNvPr id="942" name="모서리가 둥근 직사각형 941"/>
          <p:cNvSpPr/>
          <p:nvPr/>
        </p:nvSpPr>
        <p:spPr>
          <a:xfrm>
            <a:off x="10737734" y="4991991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maxgauge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43" name="모서리가 둥근 직사각형 942"/>
          <p:cNvSpPr/>
          <p:nvPr/>
        </p:nvSpPr>
        <p:spPr>
          <a:xfrm>
            <a:off x="10737734" y="5115817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KSign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34" name="모서리가 둥근 직사각형 933"/>
          <p:cNvSpPr/>
          <p:nvPr/>
        </p:nvSpPr>
        <p:spPr>
          <a:xfrm>
            <a:off x="10607246" y="5377575"/>
            <a:ext cx="1080000" cy="1458000"/>
          </a:xfrm>
          <a:prstGeom prst="roundRect">
            <a:avLst>
              <a:gd name="adj" fmla="val 7677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935" name="직사각형 934"/>
          <p:cNvSpPr/>
          <p:nvPr/>
        </p:nvSpPr>
        <p:spPr>
          <a:xfrm>
            <a:off x="10653598" y="5534725"/>
            <a:ext cx="1000800" cy="837674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28800" rIns="0" bIns="0" rtlCol="0" anchor="t"/>
          <a:lstStyle/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포털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gpsmgr1     gpsmgr3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생산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spsmgr1     spsmgr3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메타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ummmgr1     ummmgr3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표본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sesmgr3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공표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acs_dmsmgr1 dmsmgr3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보고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spsmgr4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수집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spsddt3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이관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spsdtr3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정책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pmsmgr1     pmsmgr1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기준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ksscmgr1</a:t>
            </a:r>
          </a:p>
          <a:p>
            <a:r>
              <a:rPr lang="ko-KR" altLang="en-US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인총 </a:t>
            </a:r>
            <a:r>
              <a:rPr lang="en-US" altLang="ko-KR" sz="5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: -           mpsmgr1</a:t>
            </a:r>
          </a:p>
          <a:p>
            <a:endParaRPr lang="ko-KR" altLang="en-US" sz="5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36" name="모서리가 둥근 직사각형 935"/>
          <p:cNvSpPr/>
          <p:nvPr/>
        </p:nvSpPr>
        <p:spPr>
          <a:xfrm>
            <a:off x="10737734" y="5441310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NARADB</a:t>
            </a:r>
            <a:endParaRPr lang="ko-KR" altLang="en-US" sz="500" dirty="0"/>
          </a:p>
        </p:txBody>
      </p:sp>
      <p:sp>
        <p:nvSpPr>
          <p:cNvPr id="937" name="모서리가 둥근 직사각형 936"/>
          <p:cNvSpPr/>
          <p:nvPr/>
        </p:nvSpPr>
        <p:spPr>
          <a:xfrm>
            <a:off x="10737734" y="6561202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maxgauge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38" name="모서리가 둥근 직사각형 937"/>
          <p:cNvSpPr/>
          <p:nvPr/>
        </p:nvSpPr>
        <p:spPr>
          <a:xfrm>
            <a:off x="10737734" y="6685028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KSign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31" name="모서리가 둥근 직사각형 930"/>
          <p:cNvSpPr/>
          <p:nvPr/>
        </p:nvSpPr>
        <p:spPr>
          <a:xfrm>
            <a:off x="10607246" y="6929121"/>
            <a:ext cx="1080000" cy="334800"/>
          </a:xfrm>
          <a:prstGeom prst="roundRect">
            <a:avLst>
              <a:gd name="adj" fmla="val 7677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932" name="직사각형 931"/>
          <p:cNvSpPr/>
          <p:nvPr/>
        </p:nvSpPr>
        <p:spPr>
          <a:xfrm>
            <a:off x="10653598" y="7091580"/>
            <a:ext cx="1000800" cy="123294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28800" rIns="0" bIns="0" rtlCol="0" anchor="t"/>
          <a:lstStyle/>
          <a:p>
            <a:endParaRPr lang="ko-KR" altLang="en-US" sz="5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33" name="모서리가 둥근 직사각형 932"/>
          <p:cNvSpPr/>
          <p:nvPr/>
        </p:nvSpPr>
        <p:spPr>
          <a:xfrm>
            <a:off x="10737734" y="6993553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NARADBC</a:t>
            </a:r>
            <a:endParaRPr lang="ko-KR" altLang="en-US" sz="500" dirty="0"/>
          </a:p>
        </p:txBody>
      </p:sp>
      <p:sp>
        <p:nvSpPr>
          <p:cNvPr id="924" name="TextBox 139"/>
          <p:cNvSpPr txBox="1"/>
          <p:nvPr/>
        </p:nvSpPr>
        <p:spPr>
          <a:xfrm>
            <a:off x="9132272" y="6996489"/>
            <a:ext cx="309380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12530</a:t>
            </a:r>
            <a:endParaRPr lang="ko-KR" altLang="en-US" sz="500" dirty="0"/>
          </a:p>
        </p:txBody>
      </p:sp>
      <p:sp>
        <p:nvSpPr>
          <p:cNvPr id="921" name="TextBox 139"/>
          <p:cNvSpPr txBox="1"/>
          <p:nvPr/>
        </p:nvSpPr>
        <p:spPr>
          <a:xfrm>
            <a:off x="9132272" y="5444254"/>
            <a:ext cx="309380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12510</a:t>
            </a:r>
            <a:endParaRPr lang="ko-KR" altLang="en-US" sz="500" dirty="0"/>
          </a:p>
        </p:txBody>
      </p:sp>
      <p:sp>
        <p:nvSpPr>
          <p:cNvPr id="920" name="TextBox 139"/>
          <p:cNvSpPr txBox="1"/>
          <p:nvPr/>
        </p:nvSpPr>
        <p:spPr>
          <a:xfrm>
            <a:off x="9167538" y="4216766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1521</a:t>
            </a:r>
            <a:endParaRPr lang="ko-KR" altLang="en-US" sz="500" dirty="0"/>
          </a:p>
        </p:txBody>
      </p:sp>
      <p:sp>
        <p:nvSpPr>
          <p:cNvPr id="918" name="TextBox 139"/>
          <p:cNvSpPr txBox="1"/>
          <p:nvPr/>
        </p:nvSpPr>
        <p:spPr>
          <a:xfrm>
            <a:off x="8989605" y="5002552"/>
            <a:ext cx="452047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5070, 5071</a:t>
            </a:r>
            <a:endParaRPr lang="ko-KR" altLang="en-US" sz="500" dirty="0"/>
          </a:p>
        </p:txBody>
      </p:sp>
      <p:sp>
        <p:nvSpPr>
          <p:cNvPr id="916" name="TextBox 139"/>
          <p:cNvSpPr txBox="1"/>
          <p:nvPr/>
        </p:nvSpPr>
        <p:spPr>
          <a:xfrm>
            <a:off x="9167538" y="5126378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9001</a:t>
            </a:r>
            <a:endParaRPr lang="ko-KR" altLang="en-US" sz="500" dirty="0"/>
          </a:p>
        </p:txBody>
      </p:sp>
      <p:sp>
        <p:nvSpPr>
          <p:cNvPr id="914" name="TextBox 139"/>
          <p:cNvSpPr txBox="1"/>
          <p:nvPr/>
        </p:nvSpPr>
        <p:spPr>
          <a:xfrm>
            <a:off x="8989605" y="6569456"/>
            <a:ext cx="452047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5072, 5073</a:t>
            </a:r>
            <a:endParaRPr lang="ko-KR" altLang="en-US" sz="500" dirty="0"/>
          </a:p>
        </p:txBody>
      </p:sp>
      <p:sp>
        <p:nvSpPr>
          <p:cNvPr id="912" name="TextBox 139"/>
          <p:cNvSpPr txBox="1"/>
          <p:nvPr/>
        </p:nvSpPr>
        <p:spPr>
          <a:xfrm>
            <a:off x="9167538" y="6693282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9011</a:t>
            </a:r>
            <a:endParaRPr lang="ko-KR" altLang="en-US" sz="500" dirty="0"/>
          </a:p>
        </p:txBody>
      </p:sp>
      <p:sp>
        <p:nvSpPr>
          <p:cNvPr id="1238" name="모서리가 둥근 직사각형 1237"/>
          <p:cNvSpPr/>
          <p:nvPr/>
        </p:nvSpPr>
        <p:spPr>
          <a:xfrm>
            <a:off x="9556626" y="7113093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maxgauge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40" name="모서리가 둥근 직사각형 1239"/>
          <p:cNvSpPr/>
          <p:nvPr/>
        </p:nvSpPr>
        <p:spPr>
          <a:xfrm>
            <a:off x="10737734" y="7113093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maxgauge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44" name="TextBox 139"/>
          <p:cNvSpPr txBox="1"/>
          <p:nvPr/>
        </p:nvSpPr>
        <p:spPr>
          <a:xfrm>
            <a:off x="8989605" y="7121347"/>
            <a:ext cx="452047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5074, 5075</a:t>
            </a:r>
            <a:endParaRPr lang="ko-KR" altLang="en-US" sz="500" dirty="0"/>
          </a:p>
        </p:txBody>
      </p:sp>
      <p:sp>
        <p:nvSpPr>
          <p:cNvPr id="904" name="모서리가 둥근 직사각형 903"/>
          <p:cNvSpPr/>
          <p:nvPr/>
        </p:nvSpPr>
        <p:spPr>
          <a:xfrm>
            <a:off x="9556626" y="6453893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HA (RAC)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05" name="모서리가 둥근 직사각형 904"/>
          <p:cNvSpPr/>
          <p:nvPr/>
        </p:nvSpPr>
        <p:spPr>
          <a:xfrm>
            <a:off x="10737734" y="6453893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HA (RAC)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09" name="TextBox 908"/>
          <p:cNvSpPr txBox="1"/>
          <p:nvPr/>
        </p:nvSpPr>
        <p:spPr>
          <a:xfrm>
            <a:off x="34703" y="8546096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software</a:t>
            </a:r>
          </a:p>
        </p:txBody>
      </p:sp>
      <p:sp>
        <p:nvSpPr>
          <p:cNvPr id="910" name="TextBox 909"/>
          <p:cNvSpPr txBox="1"/>
          <p:nvPr/>
        </p:nvSpPr>
        <p:spPr>
          <a:xfrm>
            <a:off x="32481" y="7847613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spec</a:t>
            </a:r>
            <a:endParaRPr lang="en-US" altLang="ko-KR" sz="500" dirty="0" smtClean="0">
              <a:latin typeface="+mn-ea"/>
            </a:endParaRPr>
          </a:p>
        </p:txBody>
      </p:sp>
      <p:graphicFrame>
        <p:nvGraphicFramePr>
          <p:cNvPr id="926" name="표 925"/>
          <p:cNvGraphicFramePr>
            <a:graphicFrameLocks noGrp="1"/>
          </p:cNvGraphicFramePr>
          <p:nvPr/>
        </p:nvGraphicFramePr>
        <p:xfrm>
          <a:off x="34703" y="7922202"/>
          <a:ext cx="1222561" cy="5334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65305"/>
                <a:gridCol w="85725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naraintweb1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IBM P780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3.86GHz * 4 core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mem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16G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300G 2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san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200G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tpmC</a:t>
                      </a:r>
                      <a:endParaRPr lang="ko-KR" altLang="en-US" sz="5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굴림체" pitchFamily="49" charset="-127"/>
                        </a:rPr>
                        <a:t> 130,438 * 4 core = </a:t>
                      </a:r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521,752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30" name="TextBox 929"/>
          <p:cNvSpPr txBox="1"/>
          <p:nvPr/>
        </p:nvSpPr>
        <p:spPr>
          <a:xfrm>
            <a:off x="1328702" y="8546096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software</a:t>
            </a:r>
          </a:p>
        </p:txBody>
      </p:sp>
      <p:sp>
        <p:nvSpPr>
          <p:cNvPr id="945" name="TextBox 944"/>
          <p:cNvSpPr txBox="1"/>
          <p:nvPr/>
        </p:nvSpPr>
        <p:spPr>
          <a:xfrm>
            <a:off x="1326480" y="7847613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spec</a:t>
            </a:r>
            <a:endParaRPr lang="en-US" altLang="ko-KR" sz="500" dirty="0" smtClean="0">
              <a:latin typeface="+mn-ea"/>
            </a:endParaRPr>
          </a:p>
        </p:txBody>
      </p:sp>
      <p:graphicFrame>
        <p:nvGraphicFramePr>
          <p:cNvPr id="946" name="표 945"/>
          <p:cNvGraphicFramePr>
            <a:graphicFrameLocks noGrp="1"/>
          </p:cNvGraphicFramePr>
          <p:nvPr/>
        </p:nvGraphicFramePr>
        <p:xfrm>
          <a:off x="1328702" y="7922202"/>
          <a:ext cx="1222561" cy="5334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65305"/>
                <a:gridCol w="85725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naraintweb2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IBM P780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3.86GHz * 4 core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mem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16G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300G 2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san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200G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tpmC</a:t>
                      </a:r>
                      <a:endParaRPr lang="ko-KR" altLang="en-US" sz="5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굴림체" pitchFamily="49" charset="-127"/>
                        </a:rPr>
                        <a:t> 130,438 * 4 core = </a:t>
                      </a:r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521,752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48" name="TextBox 1247"/>
          <p:cNvSpPr txBox="1"/>
          <p:nvPr/>
        </p:nvSpPr>
        <p:spPr>
          <a:xfrm>
            <a:off x="2747125" y="7847613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spec</a:t>
            </a:r>
            <a:endParaRPr lang="en-US" altLang="ko-KR" sz="500" dirty="0" smtClean="0">
              <a:latin typeface="+mn-ea"/>
            </a:endParaRPr>
          </a:p>
        </p:txBody>
      </p:sp>
      <p:graphicFrame>
        <p:nvGraphicFramePr>
          <p:cNvPr id="1249" name="표 1248"/>
          <p:cNvGraphicFramePr>
            <a:graphicFrameLocks noGrp="1"/>
          </p:cNvGraphicFramePr>
          <p:nvPr/>
        </p:nvGraphicFramePr>
        <p:xfrm>
          <a:off x="2749347" y="7922202"/>
          <a:ext cx="1222561" cy="5334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65305"/>
                <a:gridCol w="85725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smtClean="0">
                          <a:solidFill>
                            <a:schemeClr val="tx1"/>
                          </a:solidFill>
                        </a:rPr>
                        <a:t> naraintwas1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IBM P780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3.86GHz * 6 core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mem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34G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300G 2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san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300G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smtClean="0">
                          <a:solidFill>
                            <a:schemeClr val="tx1"/>
                          </a:solidFill>
                          <a:latin typeface="+mn-lt"/>
                        </a:rPr>
                        <a:t>tpmC</a:t>
                      </a:r>
                      <a:endParaRPr lang="ko-KR" altLang="en-US" sz="5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굴림체" pitchFamily="49" charset="-127"/>
                        </a:rPr>
                        <a:t> 130,438 * 4 core =</a:t>
                      </a:r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782,628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54" name="TextBox 1253"/>
          <p:cNvSpPr txBox="1"/>
          <p:nvPr/>
        </p:nvSpPr>
        <p:spPr>
          <a:xfrm>
            <a:off x="4033009" y="7847613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spec</a:t>
            </a:r>
            <a:endParaRPr lang="en-US" altLang="ko-KR" sz="500" dirty="0" smtClean="0">
              <a:latin typeface="+mn-ea"/>
            </a:endParaRPr>
          </a:p>
        </p:txBody>
      </p:sp>
      <p:graphicFrame>
        <p:nvGraphicFramePr>
          <p:cNvPr id="1255" name="표 1254"/>
          <p:cNvGraphicFramePr>
            <a:graphicFrameLocks noGrp="1"/>
          </p:cNvGraphicFramePr>
          <p:nvPr/>
        </p:nvGraphicFramePr>
        <p:xfrm>
          <a:off x="4035231" y="7922202"/>
          <a:ext cx="1222561" cy="5334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65305"/>
                <a:gridCol w="85725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naraintwas2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IBM P780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3.86GHz * 6 core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mem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34G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300G 2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san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300G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smtClean="0">
                          <a:solidFill>
                            <a:schemeClr val="tx1"/>
                          </a:solidFill>
                          <a:latin typeface="+mn-lt"/>
                        </a:rPr>
                        <a:t>tpmC</a:t>
                      </a:r>
                      <a:endParaRPr lang="ko-KR" altLang="en-US" sz="5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굴림체" pitchFamily="49" charset="-127"/>
                        </a:rPr>
                        <a:t> 130,438 * 4 core =</a:t>
                      </a:r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782,628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47" name="TextBox 1246"/>
          <p:cNvSpPr txBox="1"/>
          <p:nvPr/>
        </p:nvSpPr>
        <p:spPr>
          <a:xfrm>
            <a:off x="2749347" y="8546096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software</a:t>
            </a:r>
          </a:p>
        </p:txBody>
      </p:sp>
      <p:sp>
        <p:nvSpPr>
          <p:cNvPr id="1288" name="TextBox 1287"/>
          <p:cNvSpPr txBox="1"/>
          <p:nvPr/>
        </p:nvSpPr>
        <p:spPr>
          <a:xfrm>
            <a:off x="4039329" y="8546096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software</a:t>
            </a:r>
          </a:p>
        </p:txBody>
      </p:sp>
      <p:sp>
        <p:nvSpPr>
          <p:cNvPr id="1301" name="TextBox 1300"/>
          <p:cNvSpPr txBox="1"/>
          <p:nvPr/>
        </p:nvSpPr>
        <p:spPr>
          <a:xfrm>
            <a:off x="10613420" y="7847613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spec</a:t>
            </a:r>
          </a:p>
        </p:txBody>
      </p:sp>
      <p:graphicFrame>
        <p:nvGraphicFramePr>
          <p:cNvPr id="1302" name="표 1301"/>
          <p:cNvGraphicFramePr>
            <a:graphicFrameLocks noGrp="1"/>
          </p:cNvGraphicFramePr>
          <p:nvPr/>
        </p:nvGraphicFramePr>
        <p:xfrm>
          <a:off x="10615642" y="7922202"/>
          <a:ext cx="1342800" cy="5334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05963"/>
                <a:gridCol w="936837"/>
              </a:tblGrid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name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sz="500" b="0" i="0" u="none" strike="noStrike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naradb2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model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IBM P780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cpu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3.86GHz * 8 core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mem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32G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disk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300G 2 Disk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san disk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18T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tpmC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500" b="0" i="0" u="none" strike="noStrike" kern="12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130,438 * 8 </a:t>
                      </a:r>
                      <a:r>
                        <a:rPr kumimoji="1" lang="en-US" sz="500" b="0" i="0" u="none" strike="noStrike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core =</a:t>
                      </a:r>
                      <a:r>
                        <a:rPr lang="en-US" sz="500" b="0" i="0" u="none" strike="noStrike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1,043,504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00" name="TextBox 1299"/>
          <p:cNvSpPr txBox="1"/>
          <p:nvPr/>
        </p:nvSpPr>
        <p:spPr>
          <a:xfrm>
            <a:off x="10615642" y="8546096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software</a:t>
            </a:r>
          </a:p>
        </p:txBody>
      </p:sp>
      <p:grpSp>
        <p:nvGrpSpPr>
          <p:cNvPr id="1334" name="그룹 1333"/>
          <p:cNvGrpSpPr/>
          <p:nvPr/>
        </p:nvGrpSpPr>
        <p:grpSpPr>
          <a:xfrm>
            <a:off x="12006305" y="199448"/>
            <a:ext cx="431438" cy="534987"/>
            <a:chOff x="12196489" y="265085"/>
            <a:chExt cx="431438" cy="534987"/>
          </a:xfrm>
        </p:grpSpPr>
        <p:pic>
          <p:nvPicPr>
            <p:cNvPr id="1314" name="Picture 43" descr="Untitled-1 copy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2258716" y="265085"/>
              <a:ext cx="368300" cy="534987"/>
            </a:xfrm>
            <a:prstGeom prst="rect">
              <a:avLst/>
            </a:prstGeom>
            <a:noFill/>
          </p:spPr>
        </p:pic>
        <p:sp>
          <p:nvSpPr>
            <p:cNvPr id="1315" name="TextBox 1314"/>
            <p:cNvSpPr txBox="1"/>
            <p:nvPr/>
          </p:nvSpPr>
          <p:spPr>
            <a:xfrm>
              <a:off x="12196489" y="317449"/>
              <a:ext cx="431438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dirty="0" smtClean="0">
                  <a:latin typeface="+mn-ea"/>
                </a:rPr>
                <a:t>산업직업분류자동코딩</a:t>
              </a:r>
              <a:endParaRPr lang="en-US" altLang="ko-KR" sz="500" dirty="0" smtClean="0">
                <a:latin typeface="+mn-ea"/>
              </a:endParaRPr>
            </a:p>
          </p:txBody>
        </p:sp>
      </p:grpSp>
      <p:sp>
        <p:nvSpPr>
          <p:cNvPr id="1317" name="TextBox 1316"/>
          <p:cNvSpPr txBox="1"/>
          <p:nvPr/>
        </p:nvSpPr>
        <p:spPr>
          <a:xfrm>
            <a:off x="7094382" y="573124"/>
            <a:ext cx="67498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500" b="1" smtClean="0">
                <a:latin typeface="+mn-ea"/>
              </a:rPr>
              <a:t>10.134.31.97</a:t>
            </a:r>
            <a:endParaRPr lang="en-US" altLang="ko-KR" sz="500" b="1" dirty="0" smtClean="0">
              <a:latin typeface="+mn-ea"/>
            </a:endParaRPr>
          </a:p>
        </p:txBody>
      </p:sp>
      <p:sp>
        <p:nvSpPr>
          <p:cNvPr id="1318" name="Rectangle 135"/>
          <p:cNvSpPr>
            <a:spLocks noChangeArrowheads="1"/>
          </p:cNvSpPr>
          <p:nvPr/>
        </p:nvSpPr>
        <p:spPr bwMode="auto">
          <a:xfrm>
            <a:off x="6400800" y="287715"/>
            <a:ext cx="1357322" cy="660696"/>
          </a:xfrm>
          <a:prstGeom prst="rect">
            <a:avLst/>
          </a:prstGeom>
          <a:solidFill>
            <a:schemeClr val="bg1"/>
          </a:solidFill>
          <a:ln w="3175" algn="ctr">
            <a:solidFill>
              <a:srgbClr val="7F7F7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319" name="Rectangle 43"/>
          <p:cNvSpPr>
            <a:spLocks noChangeArrowheads="1"/>
          </p:cNvSpPr>
          <p:nvPr/>
        </p:nvSpPr>
        <p:spPr bwMode="auto">
          <a:xfrm>
            <a:off x="6464618" y="351825"/>
            <a:ext cx="1213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svn</a:t>
            </a:r>
            <a:endParaRPr lang="ko-KR" altLang="en-US" sz="500" dirty="0">
              <a:latin typeface="+mn-ea"/>
            </a:endParaRPr>
          </a:p>
        </p:txBody>
      </p:sp>
      <p:sp>
        <p:nvSpPr>
          <p:cNvPr id="1320" name="Rectangle 43"/>
          <p:cNvSpPr>
            <a:spLocks noChangeArrowheads="1"/>
          </p:cNvSpPr>
          <p:nvPr/>
        </p:nvSpPr>
        <p:spPr bwMode="auto">
          <a:xfrm>
            <a:off x="6464618" y="553124"/>
            <a:ext cx="1213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hudson</a:t>
            </a:r>
            <a:endParaRPr lang="ko-KR" altLang="en-US" sz="500" dirty="0">
              <a:latin typeface="+mn-ea"/>
            </a:endParaRPr>
          </a:p>
        </p:txBody>
      </p:sp>
      <p:sp>
        <p:nvSpPr>
          <p:cNvPr id="1321" name="Rectangle 43"/>
          <p:cNvSpPr>
            <a:spLocks noChangeArrowheads="1"/>
          </p:cNvSpPr>
          <p:nvPr/>
        </p:nvSpPr>
        <p:spPr bwMode="auto">
          <a:xfrm>
            <a:off x="6464618" y="752519"/>
            <a:ext cx="1213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nexus</a:t>
            </a:r>
            <a:endParaRPr lang="ko-KR" altLang="en-US" sz="500" dirty="0">
              <a:latin typeface="+mn-ea"/>
            </a:endParaRPr>
          </a:p>
        </p:txBody>
      </p:sp>
      <p:sp>
        <p:nvSpPr>
          <p:cNvPr id="1322" name="TextBox 1321"/>
          <p:cNvSpPr txBox="1"/>
          <p:nvPr/>
        </p:nvSpPr>
        <p:spPr>
          <a:xfrm>
            <a:off x="6464618" y="628688"/>
            <a:ext cx="180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http://10.134.1.103:8181/hudson</a:t>
            </a:r>
          </a:p>
        </p:txBody>
      </p:sp>
      <p:sp>
        <p:nvSpPr>
          <p:cNvPr id="1323" name="TextBox 1322"/>
          <p:cNvSpPr txBox="1"/>
          <p:nvPr/>
        </p:nvSpPr>
        <p:spPr>
          <a:xfrm>
            <a:off x="6464618" y="830310"/>
            <a:ext cx="180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http://10.134.1.103:8181/nexus (admin/admin123)</a:t>
            </a:r>
          </a:p>
        </p:txBody>
      </p:sp>
      <p:grpSp>
        <p:nvGrpSpPr>
          <p:cNvPr id="1333" name="그룹 1332"/>
          <p:cNvGrpSpPr/>
          <p:nvPr/>
        </p:nvGrpSpPr>
        <p:grpSpPr>
          <a:xfrm>
            <a:off x="7355974" y="199448"/>
            <a:ext cx="391160" cy="534987"/>
            <a:chOff x="7355974" y="122547"/>
            <a:chExt cx="391160" cy="534987"/>
          </a:xfrm>
        </p:grpSpPr>
        <p:pic>
          <p:nvPicPr>
            <p:cNvPr id="1324" name="Picture 43" descr="Untitled-1 copy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378834" y="122547"/>
              <a:ext cx="368300" cy="534987"/>
            </a:xfrm>
            <a:prstGeom prst="rect">
              <a:avLst/>
            </a:prstGeom>
            <a:noFill/>
          </p:spPr>
        </p:pic>
        <p:sp>
          <p:nvSpPr>
            <p:cNvPr id="1325" name="TextBox 1324"/>
            <p:cNvSpPr txBox="1"/>
            <p:nvPr/>
          </p:nvSpPr>
          <p:spPr>
            <a:xfrm>
              <a:off x="7355974" y="166974"/>
              <a:ext cx="36000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dirty="0" smtClean="0">
                  <a:latin typeface="+mn-ea"/>
                </a:rPr>
                <a:t>1</a:t>
              </a:r>
              <a:r>
                <a:rPr lang="ko-KR" altLang="en-US" sz="500" dirty="0" smtClean="0">
                  <a:latin typeface="+mn-ea"/>
                </a:rPr>
                <a:t>차 </a:t>
              </a:r>
              <a:endParaRPr lang="en-US" altLang="ko-KR" sz="500" dirty="0" smtClean="0">
                <a:latin typeface="+mn-ea"/>
              </a:endParaRPr>
            </a:p>
            <a:p>
              <a:pPr algn="ctr"/>
              <a:r>
                <a:rPr lang="ko-KR" altLang="en-US" sz="500" dirty="0" smtClean="0">
                  <a:latin typeface="+mn-ea"/>
                </a:rPr>
                <a:t>형상서버</a:t>
              </a:r>
              <a:endParaRPr lang="en-US" altLang="ko-KR" sz="500" dirty="0" smtClean="0">
                <a:latin typeface="+mn-ea"/>
              </a:endParaRPr>
            </a:p>
          </p:txBody>
        </p:sp>
      </p:grpSp>
      <p:sp>
        <p:nvSpPr>
          <p:cNvPr id="1326" name="TextBox 1325"/>
          <p:cNvSpPr txBox="1"/>
          <p:nvPr/>
        </p:nvSpPr>
        <p:spPr>
          <a:xfrm>
            <a:off x="6400800" y="91155"/>
            <a:ext cx="67498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500" b="1" dirty="0" smtClean="0">
                <a:latin typeface="+mn-ea"/>
              </a:rPr>
              <a:t>10.134.9.60</a:t>
            </a:r>
          </a:p>
        </p:txBody>
      </p:sp>
      <p:sp>
        <p:nvSpPr>
          <p:cNvPr id="1327" name="TextBox 1326"/>
          <p:cNvSpPr txBox="1"/>
          <p:nvPr/>
        </p:nvSpPr>
        <p:spPr>
          <a:xfrm>
            <a:off x="6464618" y="429289"/>
            <a:ext cx="180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/NARAFILE    svn://10.134.31.97:3690/narastat2nd</a:t>
            </a:r>
          </a:p>
        </p:txBody>
      </p:sp>
      <p:sp>
        <p:nvSpPr>
          <p:cNvPr id="1328" name="TextBox 1327"/>
          <p:cNvSpPr txBox="1"/>
          <p:nvPr/>
        </p:nvSpPr>
        <p:spPr>
          <a:xfrm>
            <a:off x="6400800" y="208313"/>
            <a:ext cx="432000" cy="76944"/>
          </a:xfrm>
          <a:prstGeom prst="rect">
            <a:avLst/>
          </a:prstGeom>
          <a:solidFill>
            <a:schemeClr val="bg1"/>
          </a:solidFill>
          <a:ln w="3175">
            <a:solidFill>
              <a:srgbClr val="7F7F7F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software</a:t>
            </a:r>
          </a:p>
        </p:txBody>
      </p:sp>
      <p:sp>
        <p:nvSpPr>
          <p:cNvPr id="1330" name="Rectangle 135"/>
          <p:cNvSpPr>
            <a:spLocks noChangeArrowheads="1"/>
          </p:cNvSpPr>
          <p:nvPr/>
        </p:nvSpPr>
        <p:spPr bwMode="auto">
          <a:xfrm>
            <a:off x="6400800" y="996034"/>
            <a:ext cx="1357322" cy="1095385"/>
          </a:xfrm>
          <a:prstGeom prst="rect">
            <a:avLst/>
          </a:prstGeom>
          <a:solidFill>
            <a:schemeClr val="bg1"/>
          </a:solidFill>
          <a:ln w="3175" algn="ctr">
            <a:solidFill>
              <a:srgbClr val="7F7F7F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500" b="1" dirty="0" smtClean="0">
                <a:latin typeface="+mn-ea"/>
              </a:rPr>
              <a:t>oracle</a:t>
            </a:r>
          </a:p>
          <a:p>
            <a:r>
              <a:rPr lang="en-US" altLang="ko-KR" sz="500" dirty="0" smtClean="0">
                <a:latin typeface="+mn-ea"/>
              </a:rPr>
              <a:t>oracle@DWSVR2:~$ lsnrctl start</a:t>
            </a:r>
          </a:p>
          <a:p>
            <a:r>
              <a:rPr lang="en-US" altLang="ko-KR" sz="500" dirty="0" smtClean="0">
                <a:latin typeface="+mn-ea"/>
              </a:rPr>
              <a:t>oracle@DWSVR2:~$ sqlplus /nolog</a:t>
            </a:r>
          </a:p>
          <a:p>
            <a:r>
              <a:rPr lang="en-US" altLang="ko-KR" sz="500" dirty="0" smtClean="0">
                <a:latin typeface="+mn-ea"/>
              </a:rPr>
              <a:t>SQL&gt; connect sys/oracle as sysdba</a:t>
            </a:r>
          </a:p>
          <a:p>
            <a:r>
              <a:rPr lang="en-US" altLang="ko-KR" sz="500" dirty="0" smtClean="0">
                <a:latin typeface="+mn-ea"/>
              </a:rPr>
              <a:t>SQL&gt; startup</a:t>
            </a:r>
          </a:p>
          <a:p>
            <a:endParaRPr lang="en-US" altLang="ko-KR" sz="500" dirty="0" smtClean="0">
              <a:latin typeface="+mn-ea"/>
            </a:endParaRPr>
          </a:p>
          <a:p>
            <a:r>
              <a:rPr lang="en-US" altLang="ko-KR" sz="500" b="1" dirty="0" smtClean="0">
                <a:latin typeface="+mn-ea"/>
              </a:rPr>
              <a:t>root</a:t>
            </a:r>
          </a:p>
          <a:p>
            <a:r>
              <a:rPr lang="en-US" altLang="ko-KR" sz="500" dirty="0" smtClean="0">
                <a:latin typeface="+mn-ea"/>
              </a:rPr>
              <a:t>root@DWSVR2:/NARASCM# svnserve -d -r ./svn_home</a:t>
            </a:r>
          </a:p>
          <a:p>
            <a:r>
              <a:rPr lang="en-US" altLang="ko-KR" sz="500" dirty="0" smtClean="0">
                <a:latin typeface="+mn-ea"/>
              </a:rPr>
              <a:t>root@DWSVR2:/etc/init.d# ./tomcat6 start</a:t>
            </a:r>
          </a:p>
          <a:p>
            <a:r>
              <a:rPr lang="en-US" altLang="ko-KR" sz="500" dirty="0" smtClean="0">
                <a:latin typeface="+mn-ea"/>
              </a:rPr>
              <a:t>sudo mount -t cifs nas1:/x-hdd /nas1drv1</a:t>
            </a:r>
          </a:p>
          <a:p>
            <a:r>
              <a:rPr lang="en-US" altLang="ko-KR" sz="500" dirty="0" smtClean="0">
                <a:latin typeface="+mn-ea"/>
              </a:rPr>
              <a:t>-o username=admin,password=admin</a:t>
            </a:r>
          </a:p>
          <a:p>
            <a:endParaRPr lang="en-US" altLang="ko-KR" sz="500" dirty="0" smtClean="0">
              <a:latin typeface="+mn-ea"/>
            </a:endParaRPr>
          </a:p>
          <a:p>
            <a:r>
              <a:rPr lang="en-US" altLang="ko-KR" sz="500" b="1" dirty="0" smtClean="0">
                <a:latin typeface="+mn-ea"/>
              </a:rPr>
              <a:t>dwadmin</a:t>
            </a:r>
          </a:p>
          <a:p>
            <a:r>
              <a:rPr lang="en-US" altLang="ko-KR" sz="500" dirty="0" smtClean="0">
                <a:latin typeface="+mn-ea"/>
              </a:rPr>
              <a:t>dwadmin@DWSVR2:/NARACI/jenkins$ startup.sh</a:t>
            </a:r>
            <a:endParaRPr lang="ko-KR" altLang="en-US" sz="500" dirty="0">
              <a:latin typeface="+mn-ea"/>
            </a:endParaRPr>
          </a:p>
        </p:txBody>
      </p:sp>
      <p:sp>
        <p:nvSpPr>
          <p:cNvPr id="1336" name="TextBox 1335"/>
          <p:cNvSpPr txBox="1"/>
          <p:nvPr/>
        </p:nvSpPr>
        <p:spPr>
          <a:xfrm>
            <a:off x="11987246" y="105444"/>
            <a:ext cx="67498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500" b="1" dirty="0" smtClean="0">
                <a:latin typeface="+mn-ea"/>
              </a:rPr>
              <a:t>10.134.110.154</a:t>
            </a:r>
          </a:p>
        </p:txBody>
      </p:sp>
      <p:sp>
        <p:nvSpPr>
          <p:cNvPr id="1376" name="TextBox 1375"/>
          <p:cNvSpPr txBox="1"/>
          <p:nvPr/>
        </p:nvSpPr>
        <p:spPr>
          <a:xfrm>
            <a:off x="30118" y="712737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software</a:t>
            </a:r>
          </a:p>
        </p:txBody>
      </p:sp>
      <p:sp>
        <p:nvSpPr>
          <p:cNvPr id="1377" name="TextBox 1376"/>
          <p:cNvSpPr txBox="1"/>
          <p:nvPr/>
        </p:nvSpPr>
        <p:spPr>
          <a:xfrm>
            <a:off x="27896" y="14254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spec</a:t>
            </a:r>
            <a:endParaRPr lang="en-US" altLang="ko-KR" sz="500" dirty="0" smtClean="0">
              <a:latin typeface="+mn-ea"/>
            </a:endParaRPr>
          </a:p>
        </p:txBody>
      </p:sp>
      <p:graphicFrame>
        <p:nvGraphicFramePr>
          <p:cNvPr id="1378" name="표 1377"/>
          <p:cNvGraphicFramePr>
            <a:graphicFrameLocks noGrp="1"/>
          </p:cNvGraphicFramePr>
          <p:nvPr/>
        </p:nvGraphicFramePr>
        <p:xfrm>
          <a:off x="30118" y="88843"/>
          <a:ext cx="1222561" cy="5334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65305"/>
                <a:gridCol w="85725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naraextweb1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IBM P780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3.86GHz * 4 core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mem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16G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300G 2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san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200G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tpmC</a:t>
                      </a:r>
                      <a:endParaRPr lang="ko-KR" altLang="en-US" sz="5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굴림체" pitchFamily="49" charset="-127"/>
                        </a:rPr>
                        <a:t> 130,438 * 4 core = </a:t>
                      </a:r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521,752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82" name="TextBox 1381"/>
          <p:cNvSpPr txBox="1"/>
          <p:nvPr/>
        </p:nvSpPr>
        <p:spPr>
          <a:xfrm>
            <a:off x="1324117" y="712737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software</a:t>
            </a:r>
          </a:p>
        </p:txBody>
      </p:sp>
      <p:sp>
        <p:nvSpPr>
          <p:cNvPr id="1383" name="TextBox 1382"/>
          <p:cNvSpPr txBox="1"/>
          <p:nvPr/>
        </p:nvSpPr>
        <p:spPr>
          <a:xfrm>
            <a:off x="1321895" y="14254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spec</a:t>
            </a:r>
            <a:endParaRPr lang="en-US" altLang="ko-KR" sz="500" dirty="0" smtClean="0">
              <a:latin typeface="+mn-ea"/>
            </a:endParaRPr>
          </a:p>
        </p:txBody>
      </p:sp>
      <p:graphicFrame>
        <p:nvGraphicFramePr>
          <p:cNvPr id="1384" name="표 1383"/>
          <p:cNvGraphicFramePr>
            <a:graphicFrameLocks noGrp="1"/>
          </p:cNvGraphicFramePr>
          <p:nvPr/>
        </p:nvGraphicFramePr>
        <p:xfrm>
          <a:off x="1324117" y="88843"/>
          <a:ext cx="1222561" cy="5334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65305"/>
                <a:gridCol w="85725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naraextweb2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IBM P780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3.86GHz * 4 core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mem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16G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300G 2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san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200G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tpmC</a:t>
                      </a:r>
                      <a:endParaRPr lang="ko-KR" altLang="en-US" sz="5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굴림체" pitchFamily="49" charset="-127"/>
                        </a:rPr>
                        <a:t> 130,438 * 4 core = </a:t>
                      </a:r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521,752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85" name="TextBox 1384"/>
          <p:cNvSpPr txBox="1"/>
          <p:nvPr/>
        </p:nvSpPr>
        <p:spPr>
          <a:xfrm>
            <a:off x="2742540" y="14254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spec</a:t>
            </a:r>
            <a:endParaRPr lang="en-US" altLang="ko-KR" sz="500" dirty="0" smtClean="0">
              <a:latin typeface="+mn-ea"/>
            </a:endParaRPr>
          </a:p>
        </p:txBody>
      </p:sp>
      <p:graphicFrame>
        <p:nvGraphicFramePr>
          <p:cNvPr id="1386" name="표 1385"/>
          <p:cNvGraphicFramePr>
            <a:graphicFrameLocks noGrp="1"/>
          </p:cNvGraphicFramePr>
          <p:nvPr/>
        </p:nvGraphicFramePr>
        <p:xfrm>
          <a:off x="2744762" y="88843"/>
          <a:ext cx="1222561" cy="5334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65305"/>
                <a:gridCol w="85725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naraextwas1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IBM P780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3.86GHz * 6 core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mem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34G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300G 2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san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300G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smtClean="0">
                          <a:solidFill>
                            <a:schemeClr val="tx1"/>
                          </a:solidFill>
                          <a:latin typeface="+mn-lt"/>
                        </a:rPr>
                        <a:t>tpmC</a:t>
                      </a:r>
                      <a:endParaRPr lang="ko-KR" altLang="en-US" sz="5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굴림체" pitchFamily="49" charset="-127"/>
                        </a:rPr>
                        <a:t> 130,438 * 4 core =</a:t>
                      </a:r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782,628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87" name="TextBox 1386"/>
          <p:cNvSpPr txBox="1"/>
          <p:nvPr/>
        </p:nvSpPr>
        <p:spPr>
          <a:xfrm>
            <a:off x="4028424" y="14254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spec</a:t>
            </a:r>
            <a:endParaRPr lang="en-US" altLang="ko-KR" sz="500" dirty="0" smtClean="0">
              <a:latin typeface="+mn-ea"/>
            </a:endParaRPr>
          </a:p>
        </p:txBody>
      </p:sp>
      <p:graphicFrame>
        <p:nvGraphicFramePr>
          <p:cNvPr id="1388" name="표 1387"/>
          <p:cNvGraphicFramePr>
            <a:graphicFrameLocks noGrp="1"/>
          </p:cNvGraphicFramePr>
          <p:nvPr/>
        </p:nvGraphicFramePr>
        <p:xfrm>
          <a:off x="4030646" y="88843"/>
          <a:ext cx="1222561" cy="5334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65305"/>
                <a:gridCol w="85725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naraextwas2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IBM P780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baseline="0" dirty="0" smtClean="0">
                          <a:solidFill>
                            <a:schemeClr val="tx1"/>
                          </a:solidFill>
                        </a:rPr>
                        <a:t> 3.86GHz * 6 core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mem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34G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300G 2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san disk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</a:rPr>
                        <a:t> 300G</a:t>
                      </a:r>
                      <a:endParaRPr lang="ko-KR" altLang="en-US" sz="5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500" b="0" smtClean="0">
                          <a:solidFill>
                            <a:schemeClr val="tx1"/>
                          </a:solidFill>
                          <a:latin typeface="+mn-lt"/>
                        </a:rPr>
                        <a:t>tpmC</a:t>
                      </a:r>
                      <a:endParaRPr lang="ko-KR" altLang="en-US" sz="5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굴림체" pitchFamily="49" charset="-127"/>
                        </a:rPr>
                        <a:t> 130,438 * 4 core =</a:t>
                      </a:r>
                      <a:r>
                        <a:rPr lang="en-US" altLang="ko-KR" sz="5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782,628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91" name="TextBox 1390"/>
          <p:cNvSpPr txBox="1"/>
          <p:nvPr/>
        </p:nvSpPr>
        <p:spPr>
          <a:xfrm>
            <a:off x="2744762" y="712737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software</a:t>
            </a:r>
          </a:p>
        </p:txBody>
      </p:sp>
      <p:pic>
        <p:nvPicPr>
          <p:cNvPr id="1277" name="Picture 43" descr="Untitled-1 copy"/>
          <p:cNvPicPr preferRelativeResize="0"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91586" y="2194605"/>
            <a:ext cx="360000" cy="720000"/>
          </a:xfrm>
          <a:prstGeom prst="rect">
            <a:avLst/>
          </a:prstGeom>
          <a:noFill/>
        </p:spPr>
      </p:pic>
      <p:sp>
        <p:nvSpPr>
          <p:cNvPr id="1278" name="TextBox 1277"/>
          <p:cNvSpPr txBox="1"/>
          <p:nvPr/>
        </p:nvSpPr>
        <p:spPr>
          <a:xfrm>
            <a:off x="3359468" y="2213889"/>
            <a:ext cx="36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500" dirty="0" smtClean="0"/>
              <a:t>WAS1</a:t>
            </a:r>
          </a:p>
        </p:txBody>
      </p:sp>
      <p:pic>
        <p:nvPicPr>
          <p:cNvPr id="1280" name="Picture 43" descr="Untitled-1 copy"/>
          <p:cNvPicPr preferRelativeResize="0"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86929" y="2194605"/>
            <a:ext cx="360000" cy="720000"/>
          </a:xfrm>
          <a:prstGeom prst="rect">
            <a:avLst/>
          </a:prstGeom>
          <a:noFill/>
        </p:spPr>
      </p:pic>
      <p:sp>
        <p:nvSpPr>
          <p:cNvPr id="1281" name="TextBox 1280"/>
          <p:cNvSpPr txBox="1"/>
          <p:nvPr/>
        </p:nvSpPr>
        <p:spPr>
          <a:xfrm>
            <a:off x="4459574" y="2209127"/>
            <a:ext cx="36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500" dirty="0" smtClean="0"/>
              <a:t>WAS2</a:t>
            </a:r>
          </a:p>
        </p:txBody>
      </p:sp>
      <p:grpSp>
        <p:nvGrpSpPr>
          <p:cNvPr id="1941" name="그룹 1299"/>
          <p:cNvGrpSpPr/>
          <p:nvPr/>
        </p:nvGrpSpPr>
        <p:grpSpPr>
          <a:xfrm>
            <a:off x="3172037" y="6957615"/>
            <a:ext cx="571504" cy="802621"/>
            <a:chOff x="5348178" y="5569615"/>
            <a:chExt cx="571504" cy="802621"/>
          </a:xfrm>
        </p:grpSpPr>
        <p:sp>
          <p:nvSpPr>
            <p:cNvPr id="1942" name="TextBox 1941"/>
            <p:cNvSpPr txBox="1"/>
            <p:nvPr/>
          </p:nvSpPr>
          <p:spPr>
            <a:xfrm>
              <a:off x="5348178" y="6295292"/>
              <a:ext cx="571504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b="1" dirty="0" smtClean="0"/>
                <a:t>10.184.70.81</a:t>
              </a:r>
            </a:p>
          </p:txBody>
        </p:sp>
        <p:pic>
          <p:nvPicPr>
            <p:cNvPr id="1943" name="Picture 43" descr="Untitled-1 copy"/>
            <p:cNvPicPr preferRelativeResize="0"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467727" y="5569615"/>
              <a:ext cx="360000" cy="720000"/>
            </a:xfrm>
            <a:prstGeom prst="rect">
              <a:avLst/>
            </a:prstGeom>
            <a:noFill/>
          </p:spPr>
        </p:pic>
        <p:sp>
          <p:nvSpPr>
            <p:cNvPr id="1944" name="TextBox 1943"/>
            <p:cNvSpPr txBox="1"/>
            <p:nvPr/>
          </p:nvSpPr>
          <p:spPr>
            <a:xfrm>
              <a:off x="5535609" y="6103208"/>
              <a:ext cx="360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500" dirty="0" smtClean="0"/>
                <a:t>WAS1</a:t>
              </a:r>
            </a:p>
          </p:txBody>
        </p:sp>
      </p:grpSp>
      <p:grpSp>
        <p:nvGrpSpPr>
          <p:cNvPr id="1945" name="그룹 2720"/>
          <p:cNvGrpSpPr/>
          <p:nvPr/>
        </p:nvGrpSpPr>
        <p:grpSpPr>
          <a:xfrm>
            <a:off x="4267380" y="6957615"/>
            <a:ext cx="571504" cy="802621"/>
            <a:chOff x="5348178" y="5569615"/>
            <a:chExt cx="571504" cy="802621"/>
          </a:xfrm>
        </p:grpSpPr>
        <p:sp>
          <p:nvSpPr>
            <p:cNvPr id="1946" name="TextBox 1945"/>
            <p:cNvSpPr txBox="1"/>
            <p:nvPr/>
          </p:nvSpPr>
          <p:spPr>
            <a:xfrm>
              <a:off x="5348178" y="6295292"/>
              <a:ext cx="571504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b="1" dirty="0" smtClean="0"/>
                <a:t>10.184.70.84</a:t>
              </a:r>
            </a:p>
          </p:txBody>
        </p:sp>
        <p:pic>
          <p:nvPicPr>
            <p:cNvPr id="1947" name="Picture 43" descr="Untitled-1 copy"/>
            <p:cNvPicPr preferRelativeResize="0"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467727" y="5569615"/>
              <a:ext cx="360000" cy="720000"/>
            </a:xfrm>
            <a:prstGeom prst="rect">
              <a:avLst/>
            </a:prstGeom>
            <a:noFill/>
          </p:spPr>
        </p:pic>
        <p:sp>
          <p:nvSpPr>
            <p:cNvPr id="1948" name="TextBox 1947"/>
            <p:cNvSpPr txBox="1"/>
            <p:nvPr/>
          </p:nvSpPr>
          <p:spPr>
            <a:xfrm>
              <a:off x="5535609" y="6103208"/>
              <a:ext cx="360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500" dirty="0" smtClean="0"/>
                <a:t>WAS2</a:t>
              </a:r>
            </a:p>
          </p:txBody>
        </p:sp>
      </p:grpSp>
      <p:sp>
        <p:nvSpPr>
          <p:cNvPr id="563" name="오른쪽 대괄호 562"/>
          <p:cNvSpPr/>
          <p:nvPr/>
        </p:nvSpPr>
        <p:spPr>
          <a:xfrm>
            <a:off x="912774" y="6008698"/>
            <a:ext cx="71438" cy="252000"/>
          </a:xfrm>
          <a:prstGeom prst="rightBracket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00" name="직선 연결선 599"/>
          <p:cNvCxnSpPr/>
          <p:nvPr/>
        </p:nvCxnSpPr>
        <p:spPr>
          <a:xfrm rot="21480000">
            <a:off x="928664" y="6093754"/>
            <a:ext cx="54000" cy="1588"/>
          </a:xfrm>
          <a:prstGeom prst="line">
            <a:avLst/>
          </a:prstGeom>
          <a:ln w="3175">
            <a:solidFill>
              <a:srgbClr val="4A7EB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1" name="직선 연결선 600"/>
          <p:cNvCxnSpPr/>
          <p:nvPr/>
        </p:nvCxnSpPr>
        <p:spPr>
          <a:xfrm rot="21480000">
            <a:off x="928664" y="6173153"/>
            <a:ext cx="54000" cy="1588"/>
          </a:xfrm>
          <a:prstGeom prst="line">
            <a:avLst/>
          </a:prstGeom>
          <a:ln w="3175">
            <a:solidFill>
              <a:srgbClr val="4A7EB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80" name="오른쪽 대괄호 779"/>
          <p:cNvSpPr/>
          <p:nvPr/>
        </p:nvSpPr>
        <p:spPr>
          <a:xfrm>
            <a:off x="912774" y="3657592"/>
            <a:ext cx="71438" cy="180000"/>
          </a:xfrm>
          <a:prstGeom prst="rightBracket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81" name="직선 연결선 780"/>
          <p:cNvCxnSpPr/>
          <p:nvPr/>
        </p:nvCxnSpPr>
        <p:spPr>
          <a:xfrm rot="21480000">
            <a:off x="928664" y="3744235"/>
            <a:ext cx="54000" cy="1588"/>
          </a:xfrm>
          <a:prstGeom prst="line">
            <a:avLst/>
          </a:prstGeom>
          <a:ln w="3175">
            <a:solidFill>
              <a:srgbClr val="4A7EB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81" name="직선 연결선 580"/>
          <p:cNvCxnSpPr/>
          <p:nvPr/>
        </p:nvCxnSpPr>
        <p:spPr>
          <a:xfrm>
            <a:off x="981031" y="6130617"/>
            <a:ext cx="1476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6" name="직선 연결선 805"/>
          <p:cNvCxnSpPr/>
          <p:nvPr/>
        </p:nvCxnSpPr>
        <p:spPr>
          <a:xfrm>
            <a:off x="962369" y="3743319"/>
            <a:ext cx="1476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2" name="그룹 595"/>
          <p:cNvGrpSpPr/>
          <p:nvPr/>
        </p:nvGrpSpPr>
        <p:grpSpPr>
          <a:xfrm>
            <a:off x="2390746" y="3705175"/>
            <a:ext cx="71438" cy="81018"/>
            <a:chOff x="6408545" y="4246008"/>
            <a:chExt cx="71438" cy="81018"/>
          </a:xfrm>
        </p:grpSpPr>
        <p:cxnSp>
          <p:nvCxnSpPr>
            <p:cNvPr id="813" name="직선 연결선 812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4" name="직선 연결선 813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95" name="직선 연결선 594"/>
          <p:cNvCxnSpPr>
            <a:stCxn id="1398" idx="2"/>
          </p:cNvCxnSpPr>
          <p:nvPr/>
        </p:nvCxnSpPr>
        <p:spPr>
          <a:xfrm flipH="1" flipV="1">
            <a:off x="7307254" y="6322707"/>
            <a:ext cx="106667" cy="30097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0" name="직사각형 2039"/>
          <p:cNvSpPr/>
          <p:nvPr/>
        </p:nvSpPr>
        <p:spPr>
          <a:xfrm>
            <a:off x="2864060" y="4919661"/>
            <a:ext cx="2257200" cy="2549924"/>
          </a:xfrm>
          <a:prstGeom prst="rect">
            <a:avLst/>
          </a:prstGeom>
          <a:noFill/>
          <a:ln w="31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2041" name="모서리가 둥근 직사각형 2040"/>
          <p:cNvSpPr/>
          <p:nvPr/>
        </p:nvSpPr>
        <p:spPr>
          <a:xfrm>
            <a:off x="2916487" y="4953001"/>
            <a:ext cx="1042955" cy="1830581"/>
          </a:xfrm>
          <a:prstGeom prst="roundRect">
            <a:avLst>
              <a:gd name="adj" fmla="val 429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2042" name="모서리가 둥근 직사각형 2041"/>
          <p:cNvSpPr/>
          <p:nvPr/>
        </p:nvSpPr>
        <p:spPr>
          <a:xfrm>
            <a:off x="2957411" y="5110461"/>
            <a:ext cx="930593" cy="986400"/>
          </a:xfrm>
          <a:prstGeom prst="roundRect">
            <a:avLst>
              <a:gd name="adj" fmla="val 7677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2043" name="TextBox 75"/>
          <p:cNvSpPr txBox="1"/>
          <p:nvPr/>
        </p:nvSpPr>
        <p:spPr>
          <a:xfrm>
            <a:off x="3294558" y="5133204"/>
            <a:ext cx="217206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Cluster</a:t>
            </a:r>
            <a:endParaRPr lang="ko-KR" altLang="en-US" sz="500" dirty="0"/>
          </a:p>
        </p:txBody>
      </p:sp>
      <p:sp>
        <p:nvSpPr>
          <p:cNvPr id="2044" name="TextBox 76"/>
          <p:cNvSpPr txBox="1"/>
          <p:nvPr/>
        </p:nvSpPr>
        <p:spPr>
          <a:xfrm>
            <a:off x="3177233" y="5005359"/>
            <a:ext cx="538609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dirty="0" smtClean="0"/>
              <a:t>domain – naraext</a:t>
            </a:r>
            <a:endParaRPr lang="ko-KR" altLang="en-US" sz="500" b="1" dirty="0"/>
          </a:p>
        </p:txBody>
      </p:sp>
      <p:sp>
        <p:nvSpPr>
          <p:cNvPr id="2045" name="모서리가 둥근 직사각형 2044"/>
          <p:cNvSpPr/>
          <p:nvPr/>
        </p:nvSpPr>
        <p:spPr>
          <a:xfrm>
            <a:off x="3004337" y="5224171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sps01</a:t>
            </a:r>
            <a:endParaRPr lang="ko-KR" altLang="en-US" sz="500" dirty="0"/>
          </a:p>
        </p:txBody>
      </p:sp>
      <p:sp>
        <p:nvSpPr>
          <p:cNvPr id="2046" name="모서리가 둥근 직사각형 2045"/>
          <p:cNvSpPr/>
          <p:nvPr/>
        </p:nvSpPr>
        <p:spPr>
          <a:xfrm>
            <a:off x="3005348" y="5320517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47" name="모서리가 둥근 직사각형 2046"/>
          <p:cNvSpPr/>
          <p:nvPr/>
        </p:nvSpPr>
        <p:spPr>
          <a:xfrm>
            <a:off x="3004337" y="5439587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sps02</a:t>
            </a:r>
            <a:endParaRPr lang="ko-KR" altLang="en-US" sz="500" dirty="0"/>
          </a:p>
        </p:txBody>
      </p:sp>
      <p:sp>
        <p:nvSpPr>
          <p:cNvPr id="2048" name="모서리가 둥근 직사각형 2047"/>
          <p:cNvSpPr/>
          <p:nvPr/>
        </p:nvSpPr>
        <p:spPr>
          <a:xfrm>
            <a:off x="3005348" y="5541188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49" name="모서리가 둥근 직사각형 2048"/>
          <p:cNvSpPr/>
          <p:nvPr/>
        </p:nvSpPr>
        <p:spPr>
          <a:xfrm>
            <a:off x="3004337" y="5657448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sps03</a:t>
            </a:r>
            <a:endParaRPr lang="ko-KR" altLang="en-US" sz="500" dirty="0" smtClean="0"/>
          </a:p>
        </p:txBody>
      </p:sp>
      <p:sp>
        <p:nvSpPr>
          <p:cNvPr id="2050" name="모서리가 둥근 직사각형 2049"/>
          <p:cNvSpPr/>
          <p:nvPr/>
        </p:nvSpPr>
        <p:spPr>
          <a:xfrm>
            <a:off x="3003536" y="5755874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51" name="모서리가 둥근 직사각형 2050"/>
          <p:cNvSpPr/>
          <p:nvPr/>
        </p:nvSpPr>
        <p:spPr>
          <a:xfrm>
            <a:off x="3004337" y="5872978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sps04</a:t>
            </a:r>
            <a:endParaRPr lang="ko-KR" altLang="en-US" sz="500" dirty="0"/>
          </a:p>
        </p:txBody>
      </p:sp>
      <p:sp>
        <p:nvSpPr>
          <p:cNvPr id="2052" name="모서리가 둥근 직사각형 2051"/>
          <p:cNvSpPr/>
          <p:nvPr/>
        </p:nvSpPr>
        <p:spPr>
          <a:xfrm>
            <a:off x="3005348" y="5971404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53" name="모서리가 둥근 직사각형 2052"/>
          <p:cNvSpPr/>
          <p:nvPr/>
        </p:nvSpPr>
        <p:spPr>
          <a:xfrm>
            <a:off x="3004337" y="6170217"/>
            <a:ext cx="828000" cy="162000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2nd,</a:t>
            </a:r>
          </a:p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nsist, gen_nsi, nsi_bs</a:t>
            </a:r>
            <a:endParaRPr lang="ko-KR" altLang="en-US" sz="500" dirty="0"/>
          </a:p>
        </p:txBody>
      </p:sp>
      <p:sp>
        <p:nvSpPr>
          <p:cNvPr id="2054" name="모서리가 둥근 직사각형 2053"/>
          <p:cNvSpPr/>
          <p:nvPr/>
        </p:nvSpPr>
        <p:spPr>
          <a:xfrm>
            <a:off x="3005348" y="6346430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55" name="모서리가 둥근 직사각형 2054"/>
          <p:cNvSpPr/>
          <p:nvPr/>
        </p:nvSpPr>
        <p:spPr>
          <a:xfrm>
            <a:off x="3004337" y="6501631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mphc</a:t>
            </a:r>
            <a:endParaRPr lang="ko-KR" altLang="en-US" sz="500" dirty="0"/>
          </a:p>
        </p:txBody>
      </p:sp>
      <p:sp>
        <p:nvSpPr>
          <p:cNvPr id="2056" name="모서리가 둥근 직사각형 2055"/>
          <p:cNvSpPr/>
          <p:nvPr/>
        </p:nvSpPr>
        <p:spPr>
          <a:xfrm>
            <a:off x="3004337" y="6633439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was02 (oz5.1)</a:t>
            </a:r>
            <a:endParaRPr lang="ko-KR" altLang="en-US" sz="500" dirty="0"/>
          </a:p>
        </p:txBody>
      </p:sp>
      <p:sp>
        <p:nvSpPr>
          <p:cNvPr id="2057" name="모서리가 둥근 직사각형 2056"/>
          <p:cNvSpPr/>
          <p:nvPr/>
        </p:nvSpPr>
        <p:spPr>
          <a:xfrm>
            <a:off x="2916487" y="6844579"/>
            <a:ext cx="1042955" cy="252678"/>
          </a:xfrm>
          <a:prstGeom prst="roundRect">
            <a:avLst>
              <a:gd name="adj" fmla="val 429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2058" name="TextBox 87"/>
          <p:cNvSpPr txBox="1"/>
          <p:nvPr/>
        </p:nvSpPr>
        <p:spPr>
          <a:xfrm>
            <a:off x="3162944" y="6868487"/>
            <a:ext cx="613538" cy="72735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dirty="0" smtClean="0"/>
              <a:t>domain - narameta</a:t>
            </a:r>
            <a:endParaRPr lang="ko-KR" altLang="en-US" sz="500" b="1" dirty="0"/>
          </a:p>
        </p:txBody>
      </p:sp>
      <p:sp>
        <p:nvSpPr>
          <p:cNvPr id="2059" name="모서리가 둥근 직사각형 2058"/>
          <p:cNvSpPr/>
          <p:nvPr/>
        </p:nvSpPr>
        <p:spPr>
          <a:xfrm>
            <a:off x="3004337" y="6960588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metawas01</a:t>
            </a:r>
            <a:endParaRPr lang="ko-KR" altLang="en-US" sz="500" dirty="0"/>
          </a:p>
        </p:txBody>
      </p:sp>
      <p:sp>
        <p:nvSpPr>
          <p:cNvPr id="2060" name="모서리가 둥근 직사각형 2059"/>
          <p:cNvSpPr/>
          <p:nvPr/>
        </p:nvSpPr>
        <p:spPr>
          <a:xfrm>
            <a:off x="2916487" y="7174792"/>
            <a:ext cx="1044000" cy="252678"/>
          </a:xfrm>
          <a:prstGeom prst="roundRect">
            <a:avLst>
              <a:gd name="adj" fmla="val 429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2061" name="TextBox 87"/>
          <p:cNvSpPr txBox="1"/>
          <p:nvPr/>
        </p:nvSpPr>
        <p:spPr>
          <a:xfrm>
            <a:off x="3219642" y="7193937"/>
            <a:ext cx="426399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dirty="0" smtClean="0"/>
              <a:t>domain - kssc</a:t>
            </a:r>
            <a:endParaRPr lang="ko-KR" altLang="en-US" sz="500" b="1" dirty="0"/>
          </a:p>
        </p:txBody>
      </p:sp>
      <p:sp>
        <p:nvSpPr>
          <p:cNvPr id="2062" name="모서리가 둥근 직사각형 2061"/>
          <p:cNvSpPr/>
          <p:nvPr/>
        </p:nvSpPr>
        <p:spPr>
          <a:xfrm>
            <a:off x="3009100" y="7290801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ksscwas</a:t>
            </a:r>
            <a:endParaRPr lang="ko-KR" altLang="en-US" sz="500" dirty="0"/>
          </a:p>
        </p:txBody>
      </p:sp>
      <p:sp>
        <p:nvSpPr>
          <p:cNvPr id="2063" name="모서리가 둥근 직사각형 2062"/>
          <p:cNvSpPr/>
          <p:nvPr/>
        </p:nvSpPr>
        <p:spPr>
          <a:xfrm>
            <a:off x="4011830" y="4953001"/>
            <a:ext cx="1042955" cy="1830581"/>
          </a:xfrm>
          <a:prstGeom prst="roundRect">
            <a:avLst>
              <a:gd name="adj" fmla="val 429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2064" name="모서리가 둥근 직사각형 2063"/>
          <p:cNvSpPr/>
          <p:nvPr/>
        </p:nvSpPr>
        <p:spPr>
          <a:xfrm>
            <a:off x="4052754" y="5110461"/>
            <a:ext cx="930593" cy="986400"/>
          </a:xfrm>
          <a:prstGeom prst="roundRect">
            <a:avLst>
              <a:gd name="adj" fmla="val 7677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2065" name="TextBox 75"/>
          <p:cNvSpPr txBox="1"/>
          <p:nvPr/>
        </p:nvSpPr>
        <p:spPr>
          <a:xfrm>
            <a:off x="4389901" y="5133204"/>
            <a:ext cx="217206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Cluster</a:t>
            </a:r>
            <a:endParaRPr lang="ko-KR" altLang="en-US" sz="500" dirty="0"/>
          </a:p>
        </p:txBody>
      </p:sp>
      <p:sp>
        <p:nvSpPr>
          <p:cNvPr id="2067" name="모서리가 둥근 직사각형 2066"/>
          <p:cNvSpPr/>
          <p:nvPr/>
        </p:nvSpPr>
        <p:spPr>
          <a:xfrm>
            <a:off x="4099680" y="5224171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sps01</a:t>
            </a:r>
            <a:endParaRPr lang="ko-KR" altLang="en-US" sz="500" dirty="0"/>
          </a:p>
        </p:txBody>
      </p:sp>
      <p:sp>
        <p:nvSpPr>
          <p:cNvPr id="2068" name="모서리가 둥근 직사각형 2067"/>
          <p:cNvSpPr/>
          <p:nvPr/>
        </p:nvSpPr>
        <p:spPr>
          <a:xfrm>
            <a:off x="4100691" y="5320517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69" name="모서리가 둥근 직사각형 2068"/>
          <p:cNvSpPr/>
          <p:nvPr/>
        </p:nvSpPr>
        <p:spPr>
          <a:xfrm>
            <a:off x="4099680" y="5439587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sps02</a:t>
            </a:r>
            <a:endParaRPr lang="ko-KR" altLang="en-US" sz="500" dirty="0"/>
          </a:p>
        </p:txBody>
      </p:sp>
      <p:sp>
        <p:nvSpPr>
          <p:cNvPr id="2070" name="모서리가 둥근 직사각형 2069"/>
          <p:cNvSpPr/>
          <p:nvPr/>
        </p:nvSpPr>
        <p:spPr>
          <a:xfrm>
            <a:off x="4100691" y="5541188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71" name="모서리가 둥근 직사각형 2070"/>
          <p:cNvSpPr/>
          <p:nvPr/>
        </p:nvSpPr>
        <p:spPr>
          <a:xfrm>
            <a:off x="4099680" y="5657448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sps03</a:t>
            </a:r>
            <a:endParaRPr lang="ko-KR" altLang="en-US" sz="500" dirty="0" smtClean="0"/>
          </a:p>
        </p:txBody>
      </p:sp>
      <p:sp>
        <p:nvSpPr>
          <p:cNvPr id="2072" name="모서리가 둥근 직사각형 2071"/>
          <p:cNvSpPr/>
          <p:nvPr/>
        </p:nvSpPr>
        <p:spPr>
          <a:xfrm>
            <a:off x="4098879" y="5755874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73" name="모서리가 둥근 직사각형 2072"/>
          <p:cNvSpPr/>
          <p:nvPr/>
        </p:nvSpPr>
        <p:spPr>
          <a:xfrm>
            <a:off x="4099680" y="5872978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sps04</a:t>
            </a:r>
            <a:endParaRPr lang="ko-KR" altLang="en-US" sz="500" dirty="0"/>
          </a:p>
        </p:txBody>
      </p:sp>
      <p:sp>
        <p:nvSpPr>
          <p:cNvPr id="2074" name="모서리가 둥근 직사각형 2073"/>
          <p:cNvSpPr/>
          <p:nvPr/>
        </p:nvSpPr>
        <p:spPr>
          <a:xfrm>
            <a:off x="4100691" y="5971404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75" name="모서리가 둥근 직사각형 2074"/>
          <p:cNvSpPr/>
          <p:nvPr/>
        </p:nvSpPr>
        <p:spPr>
          <a:xfrm>
            <a:off x="4099680" y="6170217"/>
            <a:ext cx="828000" cy="162000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2nd,</a:t>
            </a:r>
          </a:p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nsist, gen_nsi, nsi_bs</a:t>
            </a:r>
            <a:endParaRPr lang="ko-KR" altLang="en-US" sz="500" dirty="0"/>
          </a:p>
        </p:txBody>
      </p:sp>
      <p:sp>
        <p:nvSpPr>
          <p:cNvPr id="2076" name="모서리가 둥근 직사각형 2075"/>
          <p:cNvSpPr/>
          <p:nvPr/>
        </p:nvSpPr>
        <p:spPr>
          <a:xfrm>
            <a:off x="4100691" y="6346430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77" name="모서리가 둥근 직사각형 2076"/>
          <p:cNvSpPr/>
          <p:nvPr/>
        </p:nvSpPr>
        <p:spPr>
          <a:xfrm>
            <a:off x="4099680" y="6501631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mphc</a:t>
            </a:r>
            <a:endParaRPr lang="ko-KR" altLang="en-US" sz="500" dirty="0"/>
          </a:p>
        </p:txBody>
      </p:sp>
      <p:sp>
        <p:nvSpPr>
          <p:cNvPr id="2078" name="모서리가 둥근 직사각형 2077"/>
          <p:cNvSpPr/>
          <p:nvPr/>
        </p:nvSpPr>
        <p:spPr>
          <a:xfrm>
            <a:off x="4099680" y="6633439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was02 (oz5.1)</a:t>
            </a:r>
            <a:endParaRPr lang="ko-KR" altLang="en-US" sz="500" dirty="0"/>
          </a:p>
        </p:txBody>
      </p:sp>
      <p:sp>
        <p:nvSpPr>
          <p:cNvPr id="2079" name="모서리가 둥근 직사각형 2078"/>
          <p:cNvSpPr/>
          <p:nvPr/>
        </p:nvSpPr>
        <p:spPr>
          <a:xfrm>
            <a:off x="4011830" y="6844579"/>
            <a:ext cx="1042955" cy="252678"/>
          </a:xfrm>
          <a:prstGeom prst="roundRect">
            <a:avLst>
              <a:gd name="adj" fmla="val 429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2080" name="TextBox 87"/>
          <p:cNvSpPr txBox="1"/>
          <p:nvPr/>
        </p:nvSpPr>
        <p:spPr>
          <a:xfrm>
            <a:off x="4253524" y="6863724"/>
            <a:ext cx="613538" cy="72735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dirty="0" smtClean="0"/>
              <a:t>domain - narameta</a:t>
            </a:r>
            <a:endParaRPr lang="ko-KR" altLang="en-US" sz="500" b="1" dirty="0"/>
          </a:p>
        </p:txBody>
      </p:sp>
      <p:sp>
        <p:nvSpPr>
          <p:cNvPr id="2081" name="모서리가 둥근 직사각형 2080"/>
          <p:cNvSpPr/>
          <p:nvPr/>
        </p:nvSpPr>
        <p:spPr>
          <a:xfrm>
            <a:off x="4099680" y="6960588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metawas01</a:t>
            </a:r>
            <a:endParaRPr lang="ko-KR" altLang="en-US" sz="500" dirty="0"/>
          </a:p>
        </p:txBody>
      </p:sp>
      <p:sp>
        <p:nvSpPr>
          <p:cNvPr id="2082" name="모서리가 둥근 직사각형 2081"/>
          <p:cNvSpPr/>
          <p:nvPr/>
        </p:nvSpPr>
        <p:spPr>
          <a:xfrm>
            <a:off x="4011830" y="7174792"/>
            <a:ext cx="1044000" cy="252678"/>
          </a:xfrm>
          <a:prstGeom prst="roundRect">
            <a:avLst>
              <a:gd name="adj" fmla="val 429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2083" name="TextBox 87"/>
          <p:cNvSpPr txBox="1"/>
          <p:nvPr/>
        </p:nvSpPr>
        <p:spPr>
          <a:xfrm>
            <a:off x="4305459" y="7193937"/>
            <a:ext cx="426399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dirty="0" smtClean="0"/>
              <a:t>domain - kssc</a:t>
            </a:r>
            <a:endParaRPr lang="ko-KR" altLang="en-US" sz="500" b="1" dirty="0"/>
          </a:p>
        </p:txBody>
      </p:sp>
      <p:sp>
        <p:nvSpPr>
          <p:cNvPr id="2084" name="모서리가 둥근 직사각형 2083"/>
          <p:cNvSpPr/>
          <p:nvPr/>
        </p:nvSpPr>
        <p:spPr>
          <a:xfrm>
            <a:off x="4104443" y="7290801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ksscwas</a:t>
            </a:r>
            <a:endParaRPr lang="ko-KR" altLang="en-US" sz="500" dirty="0"/>
          </a:p>
        </p:txBody>
      </p:sp>
      <p:sp>
        <p:nvSpPr>
          <p:cNvPr id="2086" name="TextBox 139"/>
          <p:cNvSpPr txBox="1"/>
          <p:nvPr/>
        </p:nvSpPr>
        <p:spPr>
          <a:xfrm>
            <a:off x="2642580" y="6643526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7102</a:t>
            </a:r>
            <a:endParaRPr lang="ko-KR" altLang="en-US" sz="500" dirty="0"/>
          </a:p>
        </p:txBody>
      </p:sp>
      <p:sp>
        <p:nvSpPr>
          <p:cNvPr id="2088" name="TextBox 139"/>
          <p:cNvSpPr txBox="1"/>
          <p:nvPr/>
        </p:nvSpPr>
        <p:spPr>
          <a:xfrm>
            <a:off x="3606603" y="5540913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7751</a:t>
            </a:r>
            <a:endParaRPr lang="ko-KR" altLang="en-US" sz="500" dirty="0"/>
          </a:p>
        </p:txBody>
      </p:sp>
      <p:sp>
        <p:nvSpPr>
          <p:cNvPr id="2090" name="TextBox 139"/>
          <p:cNvSpPr txBox="1"/>
          <p:nvPr/>
        </p:nvSpPr>
        <p:spPr>
          <a:xfrm>
            <a:off x="2655349" y="5231621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7103</a:t>
            </a:r>
            <a:endParaRPr lang="ko-KR" altLang="en-US" sz="500" dirty="0"/>
          </a:p>
        </p:txBody>
      </p:sp>
      <p:sp>
        <p:nvSpPr>
          <p:cNvPr id="2092" name="TextBox 139"/>
          <p:cNvSpPr txBox="1"/>
          <p:nvPr/>
        </p:nvSpPr>
        <p:spPr>
          <a:xfrm>
            <a:off x="3606603" y="5758676"/>
            <a:ext cx="224420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xxx</a:t>
            </a:r>
            <a:endParaRPr lang="ko-KR" altLang="en-US" sz="500" dirty="0"/>
          </a:p>
        </p:txBody>
      </p:sp>
      <p:sp>
        <p:nvSpPr>
          <p:cNvPr id="2094" name="TextBox 139"/>
          <p:cNvSpPr txBox="1"/>
          <p:nvPr/>
        </p:nvSpPr>
        <p:spPr>
          <a:xfrm>
            <a:off x="2655349" y="5878156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7108</a:t>
            </a:r>
            <a:endParaRPr lang="ko-KR" altLang="en-US" sz="500" dirty="0"/>
          </a:p>
        </p:txBody>
      </p:sp>
      <p:sp>
        <p:nvSpPr>
          <p:cNvPr id="2126" name="TextBox 139"/>
          <p:cNvSpPr txBox="1"/>
          <p:nvPr/>
        </p:nvSpPr>
        <p:spPr>
          <a:xfrm>
            <a:off x="2717600" y="5006937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7100</a:t>
            </a:r>
            <a:endParaRPr lang="ko-KR" altLang="en-US" sz="500" dirty="0"/>
          </a:p>
        </p:txBody>
      </p:sp>
      <p:sp>
        <p:nvSpPr>
          <p:cNvPr id="2096" name="TextBox 350"/>
          <p:cNvSpPr txBox="1"/>
          <p:nvPr/>
        </p:nvSpPr>
        <p:spPr>
          <a:xfrm>
            <a:off x="2490762" y="4996668"/>
            <a:ext cx="18915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/>
              <a:t>Admin</a:t>
            </a:r>
            <a:endParaRPr lang="ko-KR" altLang="en-US" sz="500" dirty="0"/>
          </a:p>
        </p:txBody>
      </p:sp>
      <p:sp>
        <p:nvSpPr>
          <p:cNvPr id="2098" name="TextBox 139"/>
          <p:cNvSpPr txBox="1"/>
          <p:nvPr/>
        </p:nvSpPr>
        <p:spPr>
          <a:xfrm>
            <a:off x="2655350" y="6509599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7301</a:t>
            </a:r>
            <a:endParaRPr lang="ko-KR" altLang="en-US" sz="500" dirty="0"/>
          </a:p>
        </p:txBody>
      </p:sp>
      <p:sp>
        <p:nvSpPr>
          <p:cNvPr id="2100" name="TextBox 139"/>
          <p:cNvSpPr txBox="1"/>
          <p:nvPr/>
        </p:nvSpPr>
        <p:spPr>
          <a:xfrm>
            <a:off x="2568784" y="6973512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7701</a:t>
            </a:r>
            <a:endParaRPr lang="ko-KR" altLang="en-US" sz="500" dirty="0"/>
          </a:p>
        </p:txBody>
      </p:sp>
      <p:sp>
        <p:nvSpPr>
          <p:cNvPr id="2124" name="TextBox 139"/>
          <p:cNvSpPr txBox="1"/>
          <p:nvPr/>
        </p:nvSpPr>
        <p:spPr>
          <a:xfrm>
            <a:off x="2778626" y="6871568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7700</a:t>
            </a:r>
            <a:endParaRPr lang="ko-KR" altLang="en-US" sz="500" dirty="0"/>
          </a:p>
        </p:txBody>
      </p:sp>
      <p:sp>
        <p:nvSpPr>
          <p:cNvPr id="2102" name="TextBox 350"/>
          <p:cNvSpPr txBox="1"/>
          <p:nvPr/>
        </p:nvSpPr>
        <p:spPr>
          <a:xfrm>
            <a:off x="2564558" y="6861299"/>
            <a:ext cx="18915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/>
              <a:t>Admin</a:t>
            </a:r>
            <a:endParaRPr lang="ko-KR" altLang="en-US" sz="500" dirty="0"/>
          </a:p>
        </p:txBody>
      </p:sp>
      <p:sp>
        <p:nvSpPr>
          <p:cNvPr id="2104" name="TextBox 139"/>
          <p:cNvSpPr txBox="1"/>
          <p:nvPr/>
        </p:nvSpPr>
        <p:spPr>
          <a:xfrm>
            <a:off x="2635982" y="7297375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7801</a:t>
            </a:r>
            <a:endParaRPr lang="ko-KR" altLang="en-US" sz="500" dirty="0"/>
          </a:p>
        </p:txBody>
      </p:sp>
      <p:sp>
        <p:nvSpPr>
          <p:cNvPr id="2122" name="TextBox 139"/>
          <p:cNvSpPr txBox="1"/>
          <p:nvPr/>
        </p:nvSpPr>
        <p:spPr>
          <a:xfrm>
            <a:off x="2777038" y="7195431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7800</a:t>
            </a:r>
            <a:endParaRPr lang="ko-KR" altLang="en-US" sz="500" dirty="0"/>
          </a:p>
        </p:txBody>
      </p:sp>
      <p:sp>
        <p:nvSpPr>
          <p:cNvPr id="2106" name="TextBox 350"/>
          <p:cNvSpPr txBox="1"/>
          <p:nvPr/>
        </p:nvSpPr>
        <p:spPr>
          <a:xfrm>
            <a:off x="2564558" y="7185162"/>
            <a:ext cx="18915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/>
              <a:t>Admin</a:t>
            </a:r>
            <a:endParaRPr lang="ko-KR" altLang="en-US" sz="500" dirty="0"/>
          </a:p>
        </p:txBody>
      </p:sp>
      <p:sp>
        <p:nvSpPr>
          <p:cNvPr id="2108" name="TextBox 139"/>
          <p:cNvSpPr txBox="1"/>
          <p:nvPr/>
        </p:nvSpPr>
        <p:spPr>
          <a:xfrm>
            <a:off x="2655349" y="5142477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7001</a:t>
            </a:r>
            <a:endParaRPr lang="ko-KR" altLang="en-US" sz="500" dirty="0"/>
          </a:p>
        </p:txBody>
      </p:sp>
      <p:sp>
        <p:nvSpPr>
          <p:cNvPr id="2110" name="TextBox 139"/>
          <p:cNvSpPr txBox="1"/>
          <p:nvPr/>
        </p:nvSpPr>
        <p:spPr>
          <a:xfrm>
            <a:off x="3606603" y="5328114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7750</a:t>
            </a:r>
            <a:endParaRPr lang="ko-KR" altLang="en-US" sz="500" dirty="0"/>
          </a:p>
        </p:txBody>
      </p:sp>
      <p:sp>
        <p:nvSpPr>
          <p:cNvPr id="2112" name="TextBox 139"/>
          <p:cNvSpPr txBox="1"/>
          <p:nvPr/>
        </p:nvSpPr>
        <p:spPr>
          <a:xfrm>
            <a:off x="2655349" y="5447179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7104</a:t>
            </a:r>
            <a:endParaRPr lang="ko-KR" altLang="en-US" sz="500" dirty="0"/>
          </a:p>
        </p:txBody>
      </p:sp>
      <p:sp>
        <p:nvSpPr>
          <p:cNvPr id="2114" name="TextBox 139"/>
          <p:cNvSpPr txBox="1"/>
          <p:nvPr/>
        </p:nvSpPr>
        <p:spPr>
          <a:xfrm>
            <a:off x="2655349" y="5666601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7107</a:t>
            </a:r>
            <a:endParaRPr lang="ko-KR" altLang="en-US" sz="500" dirty="0"/>
          </a:p>
        </p:txBody>
      </p:sp>
      <p:sp>
        <p:nvSpPr>
          <p:cNvPr id="2116" name="TextBox 139"/>
          <p:cNvSpPr txBox="1"/>
          <p:nvPr/>
        </p:nvSpPr>
        <p:spPr>
          <a:xfrm>
            <a:off x="3606604" y="5971402"/>
            <a:ext cx="224420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xxx</a:t>
            </a:r>
            <a:endParaRPr lang="ko-KR" altLang="en-US" sz="500" dirty="0"/>
          </a:p>
        </p:txBody>
      </p:sp>
      <p:sp>
        <p:nvSpPr>
          <p:cNvPr id="2118" name="TextBox 139"/>
          <p:cNvSpPr txBox="1"/>
          <p:nvPr/>
        </p:nvSpPr>
        <p:spPr>
          <a:xfrm>
            <a:off x="2655350" y="6211109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7201</a:t>
            </a:r>
            <a:endParaRPr lang="ko-KR" altLang="en-US" sz="500" dirty="0"/>
          </a:p>
        </p:txBody>
      </p:sp>
      <p:sp>
        <p:nvSpPr>
          <p:cNvPr id="2120" name="TextBox 139"/>
          <p:cNvSpPr txBox="1"/>
          <p:nvPr/>
        </p:nvSpPr>
        <p:spPr>
          <a:xfrm>
            <a:off x="3606604" y="6344115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7752</a:t>
            </a:r>
            <a:endParaRPr lang="ko-KR" altLang="en-US" sz="500" dirty="0"/>
          </a:p>
        </p:txBody>
      </p:sp>
      <p:cxnSp>
        <p:nvCxnSpPr>
          <p:cNvPr id="603" name="직선 연결선 602"/>
          <p:cNvCxnSpPr/>
          <p:nvPr/>
        </p:nvCxnSpPr>
        <p:spPr>
          <a:xfrm rot="5400000">
            <a:off x="1432584" y="6301688"/>
            <a:ext cx="2059200" cy="1588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2" name="그룹 595"/>
          <p:cNvGrpSpPr/>
          <p:nvPr/>
        </p:nvGrpSpPr>
        <p:grpSpPr>
          <a:xfrm>
            <a:off x="2381227" y="6094111"/>
            <a:ext cx="71438" cy="81018"/>
            <a:chOff x="6408545" y="4246008"/>
            <a:chExt cx="71438" cy="81018"/>
          </a:xfrm>
        </p:grpSpPr>
        <p:cxnSp>
          <p:nvCxnSpPr>
            <p:cNvPr id="583" name="직선 연결선 582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4" name="직선 연결선 583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5" name="직선 연결선 604"/>
          <p:cNvCxnSpPr/>
          <p:nvPr/>
        </p:nvCxnSpPr>
        <p:spPr>
          <a:xfrm>
            <a:off x="2664163" y="5181596"/>
            <a:ext cx="36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6" name="그룹 595"/>
          <p:cNvGrpSpPr/>
          <p:nvPr/>
        </p:nvGrpSpPr>
        <p:grpSpPr>
          <a:xfrm>
            <a:off x="2943213" y="5145090"/>
            <a:ext cx="71438" cy="81018"/>
            <a:chOff x="6408545" y="4246008"/>
            <a:chExt cx="71438" cy="81018"/>
          </a:xfrm>
        </p:grpSpPr>
        <p:cxnSp>
          <p:nvCxnSpPr>
            <p:cNvPr id="614" name="직선 연결선 613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5" name="직선 연결선 684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78" name="직선 연결선 777"/>
          <p:cNvCxnSpPr/>
          <p:nvPr/>
        </p:nvCxnSpPr>
        <p:spPr>
          <a:xfrm>
            <a:off x="2460597" y="5272084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2" name="그룹 595"/>
          <p:cNvGrpSpPr/>
          <p:nvPr/>
        </p:nvGrpSpPr>
        <p:grpSpPr>
          <a:xfrm>
            <a:off x="2947609" y="5235578"/>
            <a:ext cx="71438" cy="81018"/>
            <a:chOff x="6408545" y="4246008"/>
            <a:chExt cx="71438" cy="81018"/>
          </a:xfrm>
        </p:grpSpPr>
        <p:cxnSp>
          <p:nvCxnSpPr>
            <p:cNvPr id="783" name="직선 연결선 782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4" name="직선 연결선 783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86" name="직선 연결선 785"/>
          <p:cNvCxnSpPr/>
          <p:nvPr/>
        </p:nvCxnSpPr>
        <p:spPr>
          <a:xfrm>
            <a:off x="2466947" y="5484757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7" name="그룹 595"/>
          <p:cNvGrpSpPr/>
          <p:nvPr/>
        </p:nvGrpSpPr>
        <p:grpSpPr>
          <a:xfrm>
            <a:off x="2953959" y="5448251"/>
            <a:ext cx="71438" cy="81018"/>
            <a:chOff x="6408545" y="4246008"/>
            <a:chExt cx="71438" cy="81018"/>
          </a:xfrm>
        </p:grpSpPr>
        <p:cxnSp>
          <p:nvCxnSpPr>
            <p:cNvPr id="788" name="직선 연결선 787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9" name="직선 연결선 788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91" name="직선 연결선 790"/>
          <p:cNvCxnSpPr/>
          <p:nvPr/>
        </p:nvCxnSpPr>
        <p:spPr>
          <a:xfrm>
            <a:off x="2466947" y="5708590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2" name="그룹 595"/>
          <p:cNvGrpSpPr/>
          <p:nvPr/>
        </p:nvGrpSpPr>
        <p:grpSpPr>
          <a:xfrm>
            <a:off x="2953959" y="5672084"/>
            <a:ext cx="71438" cy="81018"/>
            <a:chOff x="6408545" y="4246008"/>
            <a:chExt cx="71438" cy="81018"/>
          </a:xfrm>
        </p:grpSpPr>
        <p:cxnSp>
          <p:nvCxnSpPr>
            <p:cNvPr id="793" name="직선 연결선 792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4" name="직선 연결선 793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99" name="직선 연결선 798"/>
          <p:cNvCxnSpPr/>
          <p:nvPr/>
        </p:nvCxnSpPr>
        <p:spPr>
          <a:xfrm>
            <a:off x="2465712" y="5913378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1" name="그룹 595"/>
          <p:cNvGrpSpPr/>
          <p:nvPr/>
        </p:nvGrpSpPr>
        <p:grpSpPr>
          <a:xfrm>
            <a:off x="2952724" y="5876872"/>
            <a:ext cx="71438" cy="81018"/>
            <a:chOff x="6408545" y="4246008"/>
            <a:chExt cx="71438" cy="81018"/>
          </a:xfrm>
        </p:grpSpPr>
        <p:cxnSp>
          <p:nvCxnSpPr>
            <p:cNvPr id="802" name="직선 연결선 801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3" name="직선 연결선 802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05" name="직선 연결선 804"/>
          <p:cNvCxnSpPr/>
          <p:nvPr/>
        </p:nvCxnSpPr>
        <p:spPr>
          <a:xfrm>
            <a:off x="2466947" y="6246760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7" name="그룹 595"/>
          <p:cNvGrpSpPr/>
          <p:nvPr/>
        </p:nvGrpSpPr>
        <p:grpSpPr>
          <a:xfrm>
            <a:off x="2953959" y="6210254"/>
            <a:ext cx="71438" cy="81018"/>
            <a:chOff x="6408545" y="4246008"/>
            <a:chExt cx="71438" cy="81018"/>
          </a:xfrm>
        </p:grpSpPr>
        <p:cxnSp>
          <p:nvCxnSpPr>
            <p:cNvPr id="808" name="직선 연결선 807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9" name="직선 연결선 808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11" name="직선 연결선 810"/>
          <p:cNvCxnSpPr/>
          <p:nvPr/>
        </p:nvCxnSpPr>
        <p:spPr>
          <a:xfrm>
            <a:off x="2466947" y="6546801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5" name="그룹 595"/>
          <p:cNvGrpSpPr/>
          <p:nvPr/>
        </p:nvGrpSpPr>
        <p:grpSpPr>
          <a:xfrm>
            <a:off x="2949196" y="6510295"/>
            <a:ext cx="71438" cy="81018"/>
            <a:chOff x="6403782" y="4246008"/>
            <a:chExt cx="71438" cy="81018"/>
          </a:xfrm>
        </p:grpSpPr>
        <p:cxnSp>
          <p:nvCxnSpPr>
            <p:cNvPr id="816" name="직선 연결선 815"/>
            <p:cNvCxnSpPr/>
            <p:nvPr/>
          </p:nvCxnSpPr>
          <p:spPr>
            <a:xfrm rot="15000000" flipH="1">
              <a:off x="6412501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7" name="직선 연결선 816"/>
            <p:cNvCxnSpPr/>
            <p:nvPr/>
          </p:nvCxnSpPr>
          <p:spPr>
            <a:xfrm rot="1200000" flipH="1">
              <a:off x="6403782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19" name="직선 연결선 818"/>
          <p:cNvCxnSpPr/>
          <p:nvPr/>
        </p:nvCxnSpPr>
        <p:spPr>
          <a:xfrm>
            <a:off x="2664163" y="6680151"/>
            <a:ext cx="36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0" name="그룹 595"/>
          <p:cNvGrpSpPr/>
          <p:nvPr/>
        </p:nvGrpSpPr>
        <p:grpSpPr>
          <a:xfrm>
            <a:off x="2933687" y="6643645"/>
            <a:ext cx="71438" cy="81018"/>
            <a:chOff x="6418071" y="4246008"/>
            <a:chExt cx="71438" cy="81018"/>
          </a:xfrm>
        </p:grpSpPr>
        <p:cxnSp>
          <p:nvCxnSpPr>
            <p:cNvPr id="827" name="직선 연결선 826"/>
            <p:cNvCxnSpPr/>
            <p:nvPr/>
          </p:nvCxnSpPr>
          <p:spPr>
            <a:xfrm rot="15000000" flipH="1">
              <a:off x="6426790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8" name="직선 연결선 827"/>
            <p:cNvCxnSpPr/>
            <p:nvPr/>
          </p:nvCxnSpPr>
          <p:spPr>
            <a:xfrm rot="1200000" flipH="1">
              <a:off x="6418071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37" name="직선 연결선 836"/>
          <p:cNvCxnSpPr/>
          <p:nvPr/>
        </p:nvCxnSpPr>
        <p:spPr>
          <a:xfrm>
            <a:off x="2466947" y="7327856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8" name="그룹 595"/>
          <p:cNvGrpSpPr/>
          <p:nvPr/>
        </p:nvGrpSpPr>
        <p:grpSpPr>
          <a:xfrm>
            <a:off x="2953959" y="7291350"/>
            <a:ext cx="71438" cy="81018"/>
            <a:chOff x="6408545" y="4246008"/>
            <a:chExt cx="71438" cy="81018"/>
          </a:xfrm>
        </p:grpSpPr>
        <p:cxnSp>
          <p:nvCxnSpPr>
            <p:cNvPr id="839" name="직선 연결선 838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0" name="직선 연결선 839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42" name="직선 연결선 841"/>
          <p:cNvCxnSpPr/>
          <p:nvPr/>
        </p:nvCxnSpPr>
        <p:spPr>
          <a:xfrm>
            <a:off x="2466947" y="7008763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3" name="그룹 595"/>
          <p:cNvGrpSpPr/>
          <p:nvPr/>
        </p:nvGrpSpPr>
        <p:grpSpPr>
          <a:xfrm>
            <a:off x="2953959" y="6972257"/>
            <a:ext cx="71438" cy="81018"/>
            <a:chOff x="6408545" y="4246008"/>
            <a:chExt cx="71438" cy="81018"/>
          </a:xfrm>
        </p:grpSpPr>
        <p:cxnSp>
          <p:nvCxnSpPr>
            <p:cNvPr id="844" name="직선 연결선 843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5" name="직선 연결선 844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47" name="직선 연결선 846"/>
          <p:cNvCxnSpPr/>
          <p:nvPr/>
        </p:nvCxnSpPr>
        <p:spPr>
          <a:xfrm>
            <a:off x="2657453" y="6904045"/>
            <a:ext cx="441248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848" name="그룹 595"/>
          <p:cNvGrpSpPr/>
          <p:nvPr/>
        </p:nvGrpSpPr>
        <p:grpSpPr>
          <a:xfrm>
            <a:off x="3052790" y="6867539"/>
            <a:ext cx="58374" cy="81018"/>
            <a:chOff x="6408545" y="4246008"/>
            <a:chExt cx="71438" cy="81018"/>
          </a:xfrm>
        </p:grpSpPr>
        <p:cxnSp>
          <p:nvCxnSpPr>
            <p:cNvPr id="850" name="직선 연결선 849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51" name="직선 연결선 850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853" name="직선 연결선 852"/>
          <p:cNvCxnSpPr/>
          <p:nvPr/>
        </p:nvCxnSpPr>
        <p:spPr>
          <a:xfrm>
            <a:off x="2657453" y="7232603"/>
            <a:ext cx="441248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854" name="그룹 595"/>
          <p:cNvGrpSpPr/>
          <p:nvPr/>
        </p:nvGrpSpPr>
        <p:grpSpPr>
          <a:xfrm>
            <a:off x="3052790" y="7196097"/>
            <a:ext cx="58374" cy="81018"/>
            <a:chOff x="6408545" y="4246008"/>
            <a:chExt cx="71438" cy="81018"/>
          </a:xfrm>
        </p:grpSpPr>
        <p:cxnSp>
          <p:nvCxnSpPr>
            <p:cNvPr id="869" name="직선 연결선 868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70" name="직선 연결선 869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871" name="그룹 870"/>
          <p:cNvGrpSpPr/>
          <p:nvPr/>
        </p:nvGrpSpPr>
        <p:grpSpPr>
          <a:xfrm>
            <a:off x="2657453" y="5000571"/>
            <a:ext cx="468000" cy="81018"/>
            <a:chOff x="1946608" y="5549912"/>
            <a:chExt cx="572739" cy="81018"/>
          </a:xfrm>
        </p:grpSpPr>
        <p:cxnSp>
          <p:nvCxnSpPr>
            <p:cNvPr id="872" name="직선 연결선 871"/>
            <p:cNvCxnSpPr/>
            <p:nvPr/>
          </p:nvCxnSpPr>
          <p:spPr>
            <a:xfrm>
              <a:off x="1946608" y="5586418"/>
              <a:ext cx="540000" cy="15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873" name="그룹 595"/>
            <p:cNvGrpSpPr/>
            <p:nvPr/>
          </p:nvGrpSpPr>
          <p:grpSpPr>
            <a:xfrm>
              <a:off x="2447909" y="5549912"/>
              <a:ext cx="71438" cy="81018"/>
              <a:chOff x="6408545" y="4246008"/>
              <a:chExt cx="71438" cy="81018"/>
            </a:xfrm>
          </p:grpSpPr>
          <p:cxnSp>
            <p:nvCxnSpPr>
              <p:cNvPr id="879" name="직선 연결선 878"/>
              <p:cNvCxnSpPr/>
              <p:nvPr/>
            </p:nvCxnSpPr>
            <p:spPr>
              <a:xfrm rot="15000000" flipH="1">
                <a:off x="6417264" y="4237289"/>
                <a:ext cx="54000" cy="71438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87" name="직선 연결선 886"/>
              <p:cNvCxnSpPr/>
              <p:nvPr/>
            </p:nvCxnSpPr>
            <p:spPr>
              <a:xfrm rot="1200000" flipH="1">
                <a:off x="6408545" y="4273026"/>
                <a:ext cx="71438" cy="5400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03" name="그룹 902"/>
          <p:cNvGrpSpPr/>
          <p:nvPr/>
        </p:nvGrpSpPr>
        <p:grpSpPr>
          <a:xfrm>
            <a:off x="3595666" y="5329237"/>
            <a:ext cx="360000" cy="81018"/>
            <a:chOff x="1971644" y="5297490"/>
            <a:chExt cx="360000" cy="81018"/>
          </a:xfrm>
        </p:grpSpPr>
        <p:cxnSp>
          <p:nvCxnSpPr>
            <p:cNvPr id="896" name="직선 연결선 895"/>
            <p:cNvCxnSpPr/>
            <p:nvPr/>
          </p:nvCxnSpPr>
          <p:spPr>
            <a:xfrm>
              <a:off x="1971644" y="5333996"/>
              <a:ext cx="360000" cy="15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00" name="그룹 595"/>
            <p:cNvGrpSpPr/>
            <p:nvPr/>
          </p:nvGrpSpPr>
          <p:grpSpPr>
            <a:xfrm>
              <a:off x="2250694" y="5297490"/>
              <a:ext cx="71438" cy="81018"/>
              <a:chOff x="6408545" y="4246008"/>
              <a:chExt cx="71438" cy="81018"/>
            </a:xfrm>
          </p:grpSpPr>
          <p:cxnSp>
            <p:nvCxnSpPr>
              <p:cNvPr id="901" name="직선 연결선 900"/>
              <p:cNvCxnSpPr/>
              <p:nvPr/>
            </p:nvCxnSpPr>
            <p:spPr>
              <a:xfrm rot="15000000" flipH="1">
                <a:off x="6417264" y="4237289"/>
                <a:ext cx="54000" cy="71438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2" name="직선 연결선 901"/>
              <p:cNvCxnSpPr/>
              <p:nvPr/>
            </p:nvCxnSpPr>
            <p:spPr>
              <a:xfrm rot="1200000" flipH="1">
                <a:off x="6408545" y="4273026"/>
                <a:ext cx="71438" cy="5400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06" name="그룹 905"/>
          <p:cNvGrpSpPr/>
          <p:nvPr/>
        </p:nvGrpSpPr>
        <p:grpSpPr>
          <a:xfrm>
            <a:off x="3595666" y="5538741"/>
            <a:ext cx="360000" cy="81018"/>
            <a:chOff x="1971644" y="5297490"/>
            <a:chExt cx="360000" cy="81018"/>
          </a:xfrm>
        </p:grpSpPr>
        <p:cxnSp>
          <p:nvCxnSpPr>
            <p:cNvPr id="907" name="직선 연결선 906"/>
            <p:cNvCxnSpPr/>
            <p:nvPr/>
          </p:nvCxnSpPr>
          <p:spPr>
            <a:xfrm>
              <a:off x="1971644" y="5333996"/>
              <a:ext cx="360000" cy="15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08" name="그룹 595"/>
            <p:cNvGrpSpPr/>
            <p:nvPr/>
          </p:nvGrpSpPr>
          <p:grpSpPr>
            <a:xfrm>
              <a:off x="2250694" y="5297490"/>
              <a:ext cx="71438" cy="81018"/>
              <a:chOff x="6408545" y="4246008"/>
              <a:chExt cx="71438" cy="81018"/>
            </a:xfrm>
          </p:grpSpPr>
          <p:cxnSp>
            <p:nvCxnSpPr>
              <p:cNvPr id="927" name="직선 연결선 926"/>
              <p:cNvCxnSpPr/>
              <p:nvPr/>
            </p:nvCxnSpPr>
            <p:spPr>
              <a:xfrm rot="15000000" flipH="1">
                <a:off x="6417264" y="4237289"/>
                <a:ext cx="54000" cy="71438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9" name="직선 연결선 928"/>
              <p:cNvCxnSpPr/>
              <p:nvPr/>
            </p:nvCxnSpPr>
            <p:spPr>
              <a:xfrm rot="1200000" flipH="1">
                <a:off x="6408545" y="4273026"/>
                <a:ext cx="71438" cy="5400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64" name="그룹 963"/>
          <p:cNvGrpSpPr/>
          <p:nvPr/>
        </p:nvGrpSpPr>
        <p:grpSpPr>
          <a:xfrm>
            <a:off x="3595666" y="5757872"/>
            <a:ext cx="360000" cy="81018"/>
            <a:chOff x="1971644" y="5297490"/>
            <a:chExt cx="360000" cy="81018"/>
          </a:xfrm>
        </p:grpSpPr>
        <p:cxnSp>
          <p:nvCxnSpPr>
            <p:cNvPr id="971" name="직선 연결선 970"/>
            <p:cNvCxnSpPr/>
            <p:nvPr/>
          </p:nvCxnSpPr>
          <p:spPr>
            <a:xfrm>
              <a:off x="1971644" y="5333996"/>
              <a:ext cx="360000" cy="15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72" name="그룹 595"/>
            <p:cNvGrpSpPr/>
            <p:nvPr/>
          </p:nvGrpSpPr>
          <p:grpSpPr>
            <a:xfrm>
              <a:off x="2250694" y="5297490"/>
              <a:ext cx="71438" cy="81018"/>
              <a:chOff x="6408545" y="4246008"/>
              <a:chExt cx="71438" cy="81018"/>
            </a:xfrm>
          </p:grpSpPr>
          <p:cxnSp>
            <p:nvCxnSpPr>
              <p:cNvPr id="991" name="직선 연결선 990"/>
              <p:cNvCxnSpPr/>
              <p:nvPr/>
            </p:nvCxnSpPr>
            <p:spPr>
              <a:xfrm rot="15000000" flipH="1">
                <a:off x="6417264" y="4237289"/>
                <a:ext cx="54000" cy="71438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2" name="직선 연결선 991"/>
              <p:cNvCxnSpPr/>
              <p:nvPr/>
            </p:nvCxnSpPr>
            <p:spPr>
              <a:xfrm rot="1200000" flipH="1">
                <a:off x="6408545" y="4273026"/>
                <a:ext cx="71438" cy="5400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03" name="그룹 1002"/>
          <p:cNvGrpSpPr/>
          <p:nvPr/>
        </p:nvGrpSpPr>
        <p:grpSpPr>
          <a:xfrm>
            <a:off x="3595666" y="5972186"/>
            <a:ext cx="360000" cy="81018"/>
            <a:chOff x="1971644" y="5297490"/>
            <a:chExt cx="360000" cy="81018"/>
          </a:xfrm>
        </p:grpSpPr>
        <p:cxnSp>
          <p:nvCxnSpPr>
            <p:cNvPr id="1004" name="직선 연결선 1003"/>
            <p:cNvCxnSpPr/>
            <p:nvPr/>
          </p:nvCxnSpPr>
          <p:spPr>
            <a:xfrm>
              <a:off x="1971644" y="5333996"/>
              <a:ext cx="360000" cy="15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05" name="그룹 595"/>
            <p:cNvGrpSpPr/>
            <p:nvPr/>
          </p:nvGrpSpPr>
          <p:grpSpPr>
            <a:xfrm>
              <a:off x="2250694" y="5297490"/>
              <a:ext cx="71438" cy="81018"/>
              <a:chOff x="6408545" y="4246008"/>
              <a:chExt cx="71438" cy="81018"/>
            </a:xfrm>
          </p:grpSpPr>
          <p:cxnSp>
            <p:nvCxnSpPr>
              <p:cNvPr id="1006" name="직선 연결선 1005"/>
              <p:cNvCxnSpPr/>
              <p:nvPr/>
            </p:nvCxnSpPr>
            <p:spPr>
              <a:xfrm rot="15000000" flipH="1">
                <a:off x="6417264" y="4237289"/>
                <a:ext cx="54000" cy="71438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7" name="직선 연결선 1006"/>
              <p:cNvCxnSpPr/>
              <p:nvPr/>
            </p:nvCxnSpPr>
            <p:spPr>
              <a:xfrm rot="1200000" flipH="1">
                <a:off x="6408545" y="4273026"/>
                <a:ext cx="71438" cy="5400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09" name="그룹 1008"/>
          <p:cNvGrpSpPr/>
          <p:nvPr/>
        </p:nvGrpSpPr>
        <p:grpSpPr>
          <a:xfrm>
            <a:off x="3595666" y="6343611"/>
            <a:ext cx="360000" cy="81018"/>
            <a:chOff x="1971644" y="5297490"/>
            <a:chExt cx="360000" cy="81018"/>
          </a:xfrm>
        </p:grpSpPr>
        <p:cxnSp>
          <p:nvCxnSpPr>
            <p:cNvPr id="1010" name="직선 연결선 1009"/>
            <p:cNvCxnSpPr/>
            <p:nvPr/>
          </p:nvCxnSpPr>
          <p:spPr>
            <a:xfrm>
              <a:off x="1971644" y="5333996"/>
              <a:ext cx="360000" cy="15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11" name="그룹 595"/>
            <p:cNvGrpSpPr/>
            <p:nvPr/>
          </p:nvGrpSpPr>
          <p:grpSpPr>
            <a:xfrm>
              <a:off x="2250694" y="5297490"/>
              <a:ext cx="71438" cy="81018"/>
              <a:chOff x="6408545" y="4246008"/>
              <a:chExt cx="71438" cy="81018"/>
            </a:xfrm>
          </p:grpSpPr>
          <p:cxnSp>
            <p:nvCxnSpPr>
              <p:cNvPr id="1015" name="직선 연결선 1014"/>
              <p:cNvCxnSpPr/>
              <p:nvPr/>
            </p:nvCxnSpPr>
            <p:spPr>
              <a:xfrm rot="15000000" flipH="1">
                <a:off x="6417264" y="4237289"/>
                <a:ext cx="54000" cy="71438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6" name="직선 연결선 1015"/>
              <p:cNvCxnSpPr/>
              <p:nvPr/>
            </p:nvCxnSpPr>
            <p:spPr>
              <a:xfrm rot="1200000" flipH="1">
                <a:off x="6408545" y="4273026"/>
                <a:ext cx="71438" cy="5400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021" name="직선 연결선 1020"/>
          <p:cNvCxnSpPr/>
          <p:nvPr/>
        </p:nvCxnSpPr>
        <p:spPr>
          <a:xfrm>
            <a:off x="347243" y="6013448"/>
            <a:ext cx="540000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2" name="그룹 595"/>
          <p:cNvGrpSpPr/>
          <p:nvPr/>
        </p:nvGrpSpPr>
        <p:grpSpPr>
          <a:xfrm>
            <a:off x="821555" y="5976942"/>
            <a:ext cx="71438" cy="81018"/>
            <a:chOff x="6551042" y="4246008"/>
            <a:chExt cx="71438" cy="81018"/>
          </a:xfrm>
        </p:grpSpPr>
        <p:cxnSp>
          <p:nvCxnSpPr>
            <p:cNvPr id="1023" name="직선 연결선 1022"/>
            <p:cNvCxnSpPr/>
            <p:nvPr/>
          </p:nvCxnSpPr>
          <p:spPr>
            <a:xfrm rot="15000000" flipH="1">
              <a:off x="6559761" y="4237289"/>
              <a:ext cx="54000" cy="7143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4" name="직선 연결선 1023"/>
            <p:cNvCxnSpPr/>
            <p:nvPr/>
          </p:nvCxnSpPr>
          <p:spPr>
            <a:xfrm rot="1200000" flipH="1">
              <a:off x="6551042" y="4273026"/>
              <a:ext cx="71438" cy="540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5" name="그룹 1024"/>
          <p:cNvGrpSpPr/>
          <p:nvPr/>
        </p:nvGrpSpPr>
        <p:grpSpPr>
          <a:xfrm>
            <a:off x="347243" y="6053096"/>
            <a:ext cx="545750" cy="81018"/>
            <a:chOff x="1918879" y="5297490"/>
            <a:chExt cx="545750" cy="81018"/>
          </a:xfrm>
        </p:grpSpPr>
        <p:cxnSp>
          <p:nvCxnSpPr>
            <p:cNvPr id="1026" name="직선 연결선 1025"/>
            <p:cNvCxnSpPr/>
            <p:nvPr/>
          </p:nvCxnSpPr>
          <p:spPr>
            <a:xfrm>
              <a:off x="1918879" y="5333996"/>
              <a:ext cx="540000" cy="1588"/>
            </a:xfrm>
            <a:prstGeom prst="line">
              <a:avLst/>
            </a:prstGeom>
            <a:ln w="3175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27" name="그룹 595"/>
            <p:cNvGrpSpPr/>
            <p:nvPr/>
          </p:nvGrpSpPr>
          <p:grpSpPr>
            <a:xfrm>
              <a:off x="2393191" y="5297490"/>
              <a:ext cx="71438" cy="81018"/>
              <a:chOff x="6551042" y="4246008"/>
              <a:chExt cx="71438" cy="81018"/>
            </a:xfrm>
          </p:grpSpPr>
          <p:cxnSp>
            <p:nvCxnSpPr>
              <p:cNvPr id="1028" name="직선 연결선 1027"/>
              <p:cNvCxnSpPr/>
              <p:nvPr/>
            </p:nvCxnSpPr>
            <p:spPr>
              <a:xfrm rot="15000000" flipH="1">
                <a:off x="6559761" y="4237289"/>
                <a:ext cx="54000" cy="71438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9" name="직선 연결선 1028"/>
              <p:cNvCxnSpPr/>
              <p:nvPr/>
            </p:nvCxnSpPr>
            <p:spPr>
              <a:xfrm rot="1200000" flipH="1">
                <a:off x="6551042" y="4273026"/>
                <a:ext cx="71438" cy="54000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30" name="그룹 1029"/>
          <p:cNvGrpSpPr/>
          <p:nvPr/>
        </p:nvGrpSpPr>
        <p:grpSpPr>
          <a:xfrm>
            <a:off x="347243" y="6134114"/>
            <a:ext cx="545750" cy="81018"/>
            <a:chOff x="1918879" y="5297490"/>
            <a:chExt cx="545750" cy="81018"/>
          </a:xfrm>
        </p:grpSpPr>
        <p:cxnSp>
          <p:nvCxnSpPr>
            <p:cNvPr id="1031" name="직선 연결선 1030"/>
            <p:cNvCxnSpPr/>
            <p:nvPr/>
          </p:nvCxnSpPr>
          <p:spPr>
            <a:xfrm>
              <a:off x="1918879" y="5333996"/>
              <a:ext cx="540000" cy="1588"/>
            </a:xfrm>
            <a:prstGeom prst="line">
              <a:avLst/>
            </a:prstGeom>
            <a:ln w="3175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32" name="그룹 595"/>
            <p:cNvGrpSpPr/>
            <p:nvPr/>
          </p:nvGrpSpPr>
          <p:grpSpPr>
            <a:xfrm>
              <a:off x="2393191" y="5297490"/>
              <a:ext cx="71438" cy="81018"/>
              <a:chOff x="6551042" y="4246008"/>
              <a:chExt cx="71438" cy="81018"/>
            </a:xfrm>
          </p:grpSpPr>
          <p:cxnSp>
            <p:nvCxnSpPr>
              <p:cNvPr id="1033" name="직선 연결선 1032"/>
              <p:cNvCxnSpPr/>
              <p:nvPr/>
            </p:nvCxnSpPr>
            <p:spPr>
              <a:xfrm rot="15000000" flipH="1">
                <a:off x="6559761" y="4237289"/>
                <a:ext cx="54000" cy="71438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4" name="직선 연결선 1033"/>
              <p:cNvCxnSpPr/>
              <p:nvPr/>
            </p:nvCxnSpPr>
            <p:spPr>
              <a:xfrm rot="1200000" flipH="1">
                <a:off x="6551042" y="4273026"/>
                <a:ext cx="71438" cy="54000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35" name="그룹 1034"/>
          <p:cNvGrpSpPr/>
          <p:nvPr/>
        </p:nvGrpSpPr>
        <p:grpSpPr>
          <a:xfrm>
            <a:off x="347243" y="6224604"/>
            <a:ext cx="545750" cy="81018"/>
            <a:chOff x="1918879" y="5297490"/>
            <a:chExt cx="545750" cy="81018"/>
          </a:xfrm>
        </p:grpSpPr>
        <p:cxnSp>
          <p:nvCxnSpPr>
            <p:cNvPr id="1036" name="직선 연결선 1035"/>
            <p:cNvCxnSpPr/>
            <p:nvPr/>
          </p:nvCxnSpPr>
          <p:spPr>
            <a:xfrm>
              <a:off x="1918879" y="5333996"/>
              <a:ext cx="540000" cy="1588"/>
            </a:xfrm>
            <a:prstGeom prst="line">
              <a:avLst/>
            </a:prstGeom>
            <a:ln w="3175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37" name="그룹 595"/>
            <p:cNvGrpSpPr/>
            <p:nvPr/>
          </p:nvGrpSpPr>
          <p:grpSpPr>
            <a:xfrm>
              <a:off x="2393191" y="5297490"/>
              <a:ext cx="71438" cy="81018"/>
              <a:chOff x="6551042" y="4246008"/>
              <a:chExt cx="71438" cy="81018"/>
            </a:xfrm>
          </p:grpSpPr>
          <p:cxnSp>
            <p:nvCxnSpPr>
              <p:cNvPr id="1038" name="직선 연결선 1037"/>
              <p:cNvCxnSpPr/>
              <p:nvPr/>
            </p:nvCxnSpPr>
            <p:spPr>
              <a:xfrm rot="15000000" flipH="1">
                <a:off x="6559761" y="4237289"/>
                <a:ext cx="54000" cy="71438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9" name="직선 연결선 1038"/>
              <p:cNvCxnSpPr/>
              <p:nvPr/>
            </p:nvCxnSpPr>
            <p:spPr>
              <a:xfrm rot="1200000" flipH="1">
                <a:off x="6551042" y="4273026"/>
                <a:ext cx="71438" cy="54000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041" name="직선 연결선 1040"/>
          <p:cNvCxnSpPr/>
          <p:nvPr/>
        </p:nvCxnSpPr>
        <p:spPr>
          <a:xfrm>
            <a:off x="347243" y="3660757"/>
            <a:ext cx="540000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2" name="그룹 595"/>
          <p:cNvGrpSpPr/>
          <p:nvPr/>
        </p:nvGrpSpPr>
        <p:grpSpPr>
          <a:xfrm>
            <a:off x="821555" y="3624251"/>
            <a:ext cx="71438" cy="81018"/>
            <a:chOff x="6551042" y="4246008"/>
            <a:chExt cx="71438" cy="81018"/>
          </a:xfrm>
        </p:grpSpPr>
        <p:cxnSp>
          <p:nvCxnSpPr>
            <p:cNvPr id="1043" name="직선 연결선 1042"/>
            <p:cNvCxnSpPr/>
            <p:nvPr/>
          </p:nvCxnSpPr>
          <p:spPr>
            <a:xfrm rot="15000000" flipH="1">
              <a:off x="6559761" y="4237289"/>
              <a:ext cx="54000" cy="7143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4" name="직선 연결선 1043"/>
            <p:cNvCxnSpPr/>
            <p:nvPr/>
          </p:nvCxnSpPr>
          <p:spPr>
            <a:xfrm rot="1200000" flipH="1">
              <a:off x="6551042" y="4273026"/>
              <a:ext cx="71438" cy="540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5" name="그룹 1044"/>
          <p:cNvGrpSpPr/>
          <p:nvPr/>
        </p:nvGrpSpPr>
        <p:grpSpPr>
          <a:xfrm>
            <a:off x="347243" y="3705222"/>
            <a:ext cx="545750" cy="81018"/>
            <a:chOff x="1918879" y="5297490"/>
            <a:chExt cx="545750" cy="81018"/>
          </a:xfrm>
        </p:grpSpPr>
        <p:cxnSp>
          <p:nvCxnSpPr>
            <p:cNvPr id="1046" name="직선 연결선 1045"/>
            <p:cNvCxnSpPr/>
            <p:nvPr/>
          </p:nvCxnSpPr>
          <p:spPr>
            <a:xfrm>
              <a:off x="1918879" y="5333996"/>
              <a:ext cx="540000" cy="1588"/>
            </a:xfrm>
            <a:prstGeom prst="line">
              <a:avLst/>
            </a:prstGeom>
            <a:ln w="3175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7" name="그룹 595"/>
            <p:cNvGrpSpPr/>
            <p:nvPr/>
          </p:nvGrpSpPr>
          <p:grpSpPr>
            <a:xfrm>
              <a:off x="2393191" y="5297490"/>
              <a:ext cx="71438" cy="81018"/>
              <a:chOff x="6551042" y="4246008"/>
              <a:chExt cx="71438" cy="81018"/>
            </a:xfrm>
          </p:grpSpPr>
          <p:cxnSp>
            <p:nvCxnSpPr>
              <p:cNvPr id="1048" name="직선 연결선 1047"/>
              <p:cNvCxnSpPr/>
              <p:nvPr/>
            </p:nvCxnSpPr>
            <p:spPr>
              <a:xfrm rot="15000000" flipH="1">
                <a:off x="6559761" y="4237289"/>
                <a:ext cx="54000" cy="71438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9" name="직선 연결선 1048"/>
              <p:cNvCxnSpPr/>
              <p:nvPr/>
            </p:nvCxnSpPr>
            <p:spPr>
              <a:xfrm rot="1200000" flipH="1">
                <a:off x="6551042" y="4273026"/>
                <a:ext cx="71438" cy="54000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051" name="직선 연결선 1050"/>
          <p:cNvCxnSpPr/>
          <p:nvPr/>
        </p:nvCxnSpPr>
        <p:spPr>
          <a:xfrm>
            <a:off x="347243" y="3832211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2" name="그룹 595"/>
          <p:cNvGrpSpPr/>
          <p:nvPr/>
        </p:nvGrpSpPr>
        <p:grpSpPr>
          <a:xfrm>
            <a:off x="821555" y="3795705"/>
            <a:ext cx="71438" cy="81018"/>
            <a:chOff x="6551042" y="4246008"/>
            <a:chExt cx="71438" cy="81018"/>
          </a:xfrm>
        </p:grpSpPr>
        <p:cxnSp>
          <p:nvCxnSpPr>
            <p:cNvPr id="1053" name="직선 연결선 1052"/>
            <p:cNvCxnSpPr/>
            <p:nvPr/>
          </p:nvCxnSpPr>
          <p:spPr>
            <a:xfrm rot="15000000" flipH="1">
              <a:off x="6559761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4" name="직선 연결선 1053"/>
            <p:cNvCxnSpPr/>
            <p:nvPr/>
          </p:nvCxnSpPr>
          <p:spPr>
            <a:xfrm rot="1200000" flipH="1">
              <a:off x="6551042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7" name="직사각형 1056"/>
          <p:cNvSpPr/>
          <p:nvPr/>
        </p:nvSpPr>
        <p:spPr>
          <a:xfrm>
            <a:off x="2864060" y="2285981"/>
            <a:ext cx="2257200" cy="2549924"/>
          </a:xfrm>
          <a:prstGeom prst="rect">
            <a:avLst/>
          </a:prstGeom>
          <a:noFill/>
          <a:ln w="31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1058" name="모서리가 둥근 직사각형 1057"/>
          <p:cNvSpPr/>
          <p:nvPr/>
        </p:nvSpPr>
        <p:spPr>
          <a:xfrm>
            <a:off x="2916487" y="2319321"/>
            <a:ext cx="1042955" cy="1830581"/>
          </a:xfrm>
          <a:prstGeom prst="roundRect">
            <a:avLst>
              <a:gd name="adj" fmla="val 429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1059" name="모서리가 둥근 직사각형 1058"/>
          <p:cNvSpPr/>
          <p:nvPr/>
        </p:nvSpPr>
        <p:spPr>
          <a:xfrm>
            <a:off x="2957411" y="2476781"/>
            <a:ext cx="930593" cy="986400"/>
          </a:xfrm>
          <a:prstGeom prst="roundRect">
            <a:avLst>
              <a:gd name="adj" fmla="val 7677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1060" name="TextBox 75"/>
          <p:cNvSpPr txBox="1"/>
          <p:nvPr/>
        </p:nvSpPr>
        <p:spPr>
          <a:xfrm>
            <a:off x="3294558" y="2499524"/>
            <a:ext cx="217206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Cluster</a:t>
            </a:r>
            <a:endParaRPr lang="ko-KR" altLang="en-US" sz="500" dirty="0"/>
          </a:p>
        </p:txBody>
      </p:sp>
      <p:sp>
        <p:nvSpPr>
          <p:cNvPr id="1061" name="TextBox 76"/>
          <p:cNvSpPr txBox="1"/>
          <p:nvPr/>
        </p:nvSpPr>
        <p:spPr>
          <a:xfrm>
            <a:off x="3177233" y="2366916"/>
            <a:ext cx="517770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dirty="0" smtClean="0"/>
              <a:t>domain - naraint</a:t>
            </a:r>
            <a:endParaRPr lang="ko-KR" altLang="en-US" sz="500" b="1" dirty="0"/>
          </a:p>
        </p:txBody>
      </p:sp>
      <p:sp>
        <p:nvSpPr>
          <p:cNvPr id="1062" name="모서리가 둥근 직사각형 1061"/>
          <p:cNvSpPr/>
          <p:nvPr/>
        </p:nvSpPr>
        <p:spPr>
          <a:xfrm>
            <a:off x="3004337" y="2590491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sps01</a:t>
            </a:r>
            <a:endParaRPr lang="ko-KR" altLang="en-US" sz="500" dirty="0"/>
          </a:p>
        </p:txBody>
      </p:sp>
      <p:sp>
        <p:nvSpPr>
          <p:cNvPr id="1063" name="모서리가 둥근 직사각형 1062"/>
          <p:cNvSpPr/>
          <p:nvPr/>
        </p:nvSpPr>
        <p:spPr>
          <a:xfrm>
            <a:off x="3005348" y="2686837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64" name="모서리가 둥근 직사각형 1063"/>
          <p:cNvSpPr/>
          <p:nvPr/>
        </p:nvSpPr>
        <p:spPr>
          <a:xfrm>
            <a:off x="3004337" y="2805907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sps02</a:t>
            </a:r>
            <a:endParaRPr lang="ko-KR" altLang="en-US" sz="500" dirty="0"/>
          </a:p>
        </p:txBody>
      </p:sp>
      <p:sp>
        <p:nvSpPr>
          <p:cNvPr id="1065" name="모서리가 둥근 직사각형 1064"/>
          <p:cNvSpPr/>
          <p:nvPr/>
        </p:nvSpPr>
        <p:spPr>
          <a:xfrm>
            <a:off x="3005348" y="2907508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66" name="모서리가 둥근 직사각형 1065"/>
          <p:cNvSpPr/>
          <p:nvPr/>
        </p:nvSpPr>
        <p:spPr>
          <a:xfrm>
            <a:off x="3004337" y="3023768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sps03</a:t>
            </a:r>
            <a:endParaRPr lang="ko-KR" altLang="en-US" sz="500" dirty="0" smtClean="0"/>
          </a:p>
        </p:txBody>
      </p:sp>
      <p:sp>
        <p:nvSpPr>
          <p:cNvPr id="1067" name="모서리가 둥근 직사각형 1066"/>
          <p:cNvSpPr/>
          <p:nvPr/>
        </p:nvSpPr>
        <p:spPr>
          <a:xfrm>
            <a:off x="3003536" y="3122194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68" name="모서리가 둥근 직사각형 1067"/>
          <p:cNvSpPr/>
          <p:nvPr/>
        </p:nvSpPr>
        <p:spPr>
          <a:xfrm>
            <a:off x="3004337" y="3239298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sps04</a:t>
            </a:r>
            <a:endParaRPr lang="ko-KR" altLang="en-US" sz="500" dirty="0"/>
          </a:p>
        </p:txBody>
      </p:sp>
      <p:sp>
        <p:nvSpPr>
          <p:cNvPr id="1069" name="모서리가 둥근 직사각형 1068"/>
          <p:cNvSpPr/>
          <p:nvPr/>
        </p:nvSpPr>
        <p:spPr>
          <a:xfrm>
            <a:off x="3005348" y="3337724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70" name="모서리가 둥근 직사각형 1069"/>
          <p:cNvSpPr/>
          <p:nvPr/>
        </p:nvSpPr>
        <p:spPr>
          <a:xfrm>
            <a:off x="3004337" y="3536537"/>
            <a:ext cx="828000" cy="162000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2nd,</a:t>
            </a:r>
          </a:p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nsist, gen_nsi, nsi_bs</a:t>
            </a:r>
            <a:endParaRPr lang="ko-KR" altLang="en-US" sz="500" dirty="0"/>
          </a:p>
        </p:txBody>
      </p:sp>
      <p:sp>
        <p:nvSpPr>
          <p:cNvPr id="1071" name="모서리가 둥근 직사각형 1070"/>
          <p:cNvSpPr/>
          <p:nvPr/>
        </p:nvSpPr>
        <p:spPr>
          <a:xfrm>
            <a:off x="3005348" y="3712750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72" name="모서리가 둥근 직사각형 1071"/>
          <p:cNvSpPr/>
          <p:nvPr/>
        </p:nvSpPr>
        <p:spPr>
          <a:xfrm>
            <a:off x="3004337" y="3867951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mphc</a:t>
            </a:r>
            <a:endParaRPr lang="ko-KR" altLang="en-US" sz="500" dirty="0"/>
          </a:p>
        </p:txBody>
      </p:sp>
      <p:sp>
        <p:nvSpPr>
          <p:cNvPr id="1073" name="모서리가 둥근 직사각형 1072"/>
          <p:cNvSpPr/>
          <p:nvPr/>
        </p:nvSpPr>
        <p:spPr>
          <a:xfrm>
            <a:off x="3004337" y="3999759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was02 (oz5.1)</a:t>
            </a:r>
            <a:endParaRPr lang="ko-KR" altLang="en-US" sz="500" dirty="0"/>
          </a:p>
        </p:txBody>
      </p:sp>
      <p:sp>
        <p:nvSpPr>
          <p:cNvPr id="1074" name="모서리가 둥근 직사각형 1073"/>
          <p:cNvSpPr/>
          <p:nvPr/>
        </p:nvSpPr>
        <p:spPr>
          <a:xfrm>
            <a:off x="2916487" y="4210899"/>
            <a:ext cx="1042955" cy="252678"/>
          </a:xfrm>
          <a:prstGeom prst="roundRect">
            <a:avLst>
              <a:gd name="adj" fmla="val 429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1075" name="TextBox 87"/>
          <p:cNvSpPr txBox="1"/>
          <p:nvPr/>
        </p:nvSpPr>
        <p:spPr>
          <a:xfrm>
            <a:off x="3162944" y="4234807"/>
            <a:ext cx="613538" cy="72735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dirty="0" smtClean="0"/>
              <a:t>domain - narameta</a:t>
            </a:r>
            <a:endParaRPr lang="ko-KR" altLang="en-US" sz="500" b="1" dirty="0"/>
          </a:p>
        </p:txBody>
      </p:sp>
      <p:sp>
        <p:nvSpPr>
          <p:cNvPr id="1076" name="모서리가 둥근 직사각형 1075"/>
          <p:cNvSpPr/>
          <p:nvPr/>
        </p:nvSpPr>
        <p:spPr>
          <a:xfrm>
            <a:off x="3004337" y="4326908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metawas01</a:t>
            </a:r>
            <a:endParaRPr lang="ko-KR" altLang="en-US" sz="500" dirty="0"/>
          </a:p>
        </p:txBody>
      </p:sp>
      <p:sp>
        <p:nvSpPr>
          <p:cNvPr id="1077" name="모서리가 둥근 직사각형 1076"/>
          <p:cNvSpPr/>
          <p:nvPr/>
        </p:nvSpPr>
        <p:spPr>
          <a:xfrm>
            <a:off x="2916487" y="4541112"/>
            <a:ext cx="1044000" cy="252678"/>
          </a:xfrm>
          <a:prstGeom prst="roundRect">
            <a:avLst>
              <a:gd name="adj" fmla="val 429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1078" name="TextBox 87"/>
          <p:cNvSpPr txBox="1"/>
          <p:nvPr/>
        </p:nvSpPr>
        <p:spPr>
          <a:xfrm>
            <a:off x="3219642" y="4560257"/>
            <a:ext cx="426399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dirty="0" smtClean="0"/>
              <a:t>domain - kssc</a:t>
            </a:r>
            <a:endParaRPr lang="ko-KR" altLang="en-US" sz="500" b="1" dirty="0"/>
          </a:p>
        </p:txBody>
      </p:sp>
      <p:sp>
        <p:nvSpPr>
          <p:cNvPr id="1079" name="모서리가 둥근 직사각형 1078"/>
          <p:cNvSpPr/>
          <p:nvPr/>
        </p:nvSpPr>
        <p:spPr>
          <a:xfrm>
            <a:off x="3009100" y="4657121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ksscwas</a:t>
            </a:r>
            <a:endParaRPr lang="ko-KR" altLang="en-US" sz="500" dirty="0"/>
          </a:p>
        </p:txBody>
      </p:sp>
      <p:sp>
        <p:nvSpPr>
          <p:cNvPr id="1080" name="모서리가 둥근 직사각형 1079"/>
          <p:cNvSpPr/>
          <p:nvPr/>
        </p:nvSpPr>
        <p:spPr>
          <a:xfrm>
            <a:off x="4011830" y="2319321"/>
            <a:ext cx="1042955" cy="1830581"/>
          </a:xfrm>
          <a:prstGeom prst="roundRect">
            <a:avLst>
              <a:gd name="adj" fmla="val 429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1081" name="모서리가 둥근 직사각형 1080"/>
          <p:cNvSpPr/>
          <p:nvPr/>
        </p:nvSpPr>
        <p:spPr>
          <a:xfrm>
            <a:off x="4052754" y="2476781"/>
            <a:ext cx="930593" cy="986400"/>
          </a:xfrm>
          <a:prstGeom prst="roundRect">
            <a:avLst>
              <a:gd name="adj" fmla="val 7677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1082" name="TextBox 75"/>
          <p:cNvSpPr txBox="1"/>
          <p:nvPr/>
        </p:nvSpPr>
        <p:spPr>
          <a:xfrm>
            <a:off x="4389901" y="2499524"/>
            <a:ext cx="217206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Cluster</a:t>
            </a:r>
            <a:endParaRPr lang="ko-KR" altLang="en-US" sz="500" dirty="0"/>
          </a:p>
        </p:txBody>
      </p:sp>
      <p:sp>
        <p:nvSpPr>
          <p:cNvPr id="1084" name="모서리가 둥근 직사각형 1083"/>
          <p:cNvSpPr/>
          <p:nvPr/>
        </p:nvSpPr>
        <p:spPr>
          <a:xfrm>
            <a:off x="4099680" y="2590491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sps01</a:t>
            </a:r>
            <a:endParaRPr lang="ko-KR" altLang="en-US" sz="500" dirty="0"/>
          </a:p>
        </p:txBody>
      </p:sp>
      <p:sp>
        <p:nvSpPr>
          <p:cNvPr id="1085" name="모서리가 둥근 직사각형 1084"/>
          <p:cNvSpPr/>
          <p:nvPr/>
        </p:nvSpPr>
        <p:spPr>
          <a:xfrm>
            <a:off x="4100691" y="2686837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86" name="모서리가 둥근 직사각형 1085"/>
          <p:cNvSpPr/>
          <p:nvPr/>
        </p:nvSpPr>
        <p:spPr>
          <a:xfrm>
            <a:off x="4099680" y="2805907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sps02</a:t>
            </a:r>
            <a:endParaRPr lang="ko-KR" altLang="en-US" sz="500" dirty="0"/>
          </a:p>
        </p:txBody>
      </p:sp>
      <p:sp>
        <p:nvSpPr>
          <p:cNvPr id="1087" name="모서리가 둥근 직사각형 1086"/>
          <p:cNvSpPr/>
          <p:nvPr/>
        </p:nvSpPr>
        <p:spPr>
          <a:xfrm>
            <a:off x="4100691" y="2907508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88" name="모서리가 둥근 직사각형 1087"/>
          <p:cNvSpPr/>
          <p:nvPr/>
        </p:nvSpPr>
        <p:spPr>
          <a:xfrm>
            <a:off x="4099680" y="3023768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sps03</a:t>
            </a:r>
            <a:endParaRPr lang="ko-KR" altLang="en-US" sz="500" dirty="0" smtClean="0"/>
          </a:p>
        </p:txBody>
      </p:sp>
      <p:sp>
        <p:nvSpPr>
          <p:cNvPr id="1089" name="모서리가 둥근 직사각형 1088"/>
          <p:cNvSpPr/>
          <p:nvPr/>
        </p:nvSpPr>
        <p:spPr>
          <a:xfrm>
            <a:off x="4098879" y="3122194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90" name="모서리가 둥근 직사각형 1089"/>
          <p:cNvSpPr/>
          <p:nvPr/>
        </p:nvSpPr>
        <p:spPr>
          <a:xfrm>
            <a:off x="4099680" y="3239298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sps04</a:t>
            </a:r>
            <a:endParaRPr lang="ko-KR" altLang="en-US" sz="500" dirty="0"/>
          </a:p>
        </p:txBody>
      </p:sp>
      <p:sp>
        <p:nvSpPr>
          <p:cNvPr id="1091" name="모서리가 둥근 직사각형 1090"/>
          <p:cNvSpPr/>
          <p:nvPr/>
        </p:nvSpPr>
        <p:spPr>
          <a:xfrm>
            <a:off x="4100691" y="3337724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92" name="모서리가 둥근 직사각형 1091"/>
          <p:cNvSpPr/>
          <p:nvPr/>
        </p:nvSpPr>
        <p:spPr>
          <a:xfrm>
            <a:off x="4099680" y="3536537"/>
            <a:ext cx="828000" cy="162000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2nd,</a:t>
            </a:r>
          </a:p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nsist, gen_nsi, nsi_bs</a:t>
            </a:r>
            <a:endParaRPr lang="ko-KR" altLang="en-US" sz="500" dirty="0"/>
          </a:p>
        </p:txBody>
      </p:sp>
      <p:sp>
        <p:nvSpPr>
          <p:cNvPr id="1093" name="모서리가 둥근 직사각형 1092"/>
          <p:cNvSpPr/>
          <p:nvPr/>
        </p:nvSpPr>
        <p:spPr>
          <a:xfrm>
            <a:off x="4100691" y="3712750"/>
            <a:ext cx="540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jeniffer agent</a:t>
            </a:r>
            <a:endParaRPr lang="ko-KR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94" name="모서리가 둥근 직사각형 1093"/>
          <p:cNvSpPr/>
          <p:nvPr/>
        </p:nvSpPr>
        <p:spPr>
          <a:xfrm>
            <a:off x="4099680" y="3867951"/>
            <a:ext cx="828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mphc</a:t>
            </a:r>
            <a:endParaRPr lang="ko-KR" altLang="en-US" sz="500" dirty="0"/>
          </a:p>
        </p:txBody>
      </p:sp>
      <p:sp>
        <p:nvSpPr>
          <p:cNvPr id="1095" name="모서리가 둥근 직사각형 1094"/>
          <p:cNvSpPr/>
          <p:nvPr/>
        </p:nvSpPr>
        <p:spPr>
          <a:xfrm>
            <a:off x="4099680" y="3999759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was02 (oz5.1)</a:t>
            </a:r>
            <a:endParaRPr lang="ko-KR" altLang="en-US" sz="500" dirty="0"/>
          </a:p>
        </p:txBody>
      </p:sp>
      <p:sp>
        <p:nvSpPr>
          <p:cNvPr id="1096" name="모서리가 둥근 직사각형 1095"/>
          <p:cNvSpPr/>
          <p:nvPr/>
        </p:nvSpPr>
        <p:spPr>
          <a:xfrm>
            <a:off x="4011830" y="4210899"/>
            <a:ext cx="1042955" cy="252678"/>
          </a:xfrm>
          <a:prstGeom prst="roundRect">
            <a:avLst>
              <a:gd name="adj" fmla="val 429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1097" name="TextBox 87"/>
          <p:cNvSpPr txBox="1"/>
          <p:nvPr/>
        </p:nvSpPr>
        <p:spPr>
          <a:xfrm>
            <a:off x="4253524" y="4230044"/>
            <a:ext cx="613538" cy="72735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dirty="0" smtClean="0"/>
              <a:t>domain - narameta</a:t>
            </a:r>
            <a:endParaRPr lang="ko-KR" altLang="en-US" sz="500" b="1" dirty="0"/>
          </a:p>
        </p:txBody>
      </p:sp>
      <p:sp>
        <p:nvSpPr>
          <p:cNvPr id="1098" name="모서리가 둥근 직사각형 1097"/>
          <p:cNvSpPr/>
          <p:nvPr/>
        </p:nvSpPr>
        <p:spPr>
          <a:xfrm>
            <a:off x="4099680" y="4326908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metawas01</a:t>
            </a:r>
            <a:endParaRPr lang="ko-KR" altLang="en-US" sz="500" dirty="0"/>
          </a:p>
        </p:txBody>
      </p:sp>
      <p:sp>
        <p:nvSpPr>
          <p:cNvPr id="1099" name="모서리가 둥근 직사각형 1098"/>
          <p:cNvSpPr/>
          <p:nvPr/>
        </p:nvSpPr>
        <p:spPr>
          <a:xfrm>
            <a:off x="4011830" y="4541112"/>
            <a:ext cx="1044000" cy="252678"/>
          </a:xfrm>
          <a:prstGeom prst="roundRect">
            <a:avLst>
              <a:gd name="adj" fmla="val 429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1100" name="TextBox 87"/>
          <p:cNvSpPr txBox="1"/>
          <p:nvPr/>
        </p:nvSpPr>
        <p:spPr>
          <a:xfrm>
            <a:off x="4305459" y="4560257"/>
            <a:ext cx="426399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dirty="0" smtClean="0"/>
              <a:t>domain - kssc</a:t>
            </a:r>
            <a:endParaRPr lang="ko-KR" altLang="en-US" sz="500" b="1" dirty="0"/>
          </a:p>
        </p:txBody>
      </p:sp>
      <p:sp>
        <p:nvSpPr>
          <p:cNvPr id="1101" name="모서리가 둥근 직사각형 1100"/>
          <p:cNvSpPr/>
          <p:nvPr/>
        </p:nvSpPr>
        <p:spPr>
          <a:xfrm>
            <a:off x="4104443" y="4657121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</a:rPr>
              <a:t>  ksscwas</a:t>
            </a:r>
            <a:endParaRPr lang="ko-KR" altLang="en-US" sz="500" dirty="0"/>
          </a:p>
        </p:txBody>
      </p:sp>
      <p:sp>
        <p:nvSpPr>
          <p:cNvPr id="1102" name="TextBox 139"/>
          <p:cNvSpPr txBox="1"/>
          <p:nvPr/>
        </p:nvSpPr>
        <p:spPr>
          <a:xfrm>
            <a:off x="2642580" y="4009846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7102</a:t>
            </a:r>
            <a:endParaRPr lang="ko-KR" altLang="en-US" sz="500" dirty="0"/>
          </a:p>
        </p:txBody>
      </p:sp>
      <p:sp>
        <p:nvSpPr>
          <p:cNvPr id="1103" name="TextBox 139"/>
          <p:cNvSpPr txBox="1"/>
          <p:nvPr/>
        </p:nvSpPr>
        <p:spPr>
          <a:xfrm>
            <a:off x="3606603" y="2907233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7751</a:t>
            </a:r>
            <a:endParaRPr lang="ko-KR" altLang="en-US" sz="500" dirty="0"/>
          </a:p>
        </p:txBody>
      </p:sp>
      <p:sp>
        <p:nvSpPr>
          <p:cNvPr id="1104" name="TextBox 139"/>
          <p:cNvSpPr txBox="1"/>
          <p:nvPr/>
        </p:nvSpPr>
        <p:spPr>
          <a:xfrm>
            <a:off x="2655349" y="2597941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7103</a:t>
            </a:r>
            <a:endParaRPr lang="ko-KR" altLang="en-US" sz="500" dirty="0"/>
          </a:p>
        </p:txBody>
      </p:sp>
      <p:sp>
        <p:nvSpPr>
          <p:cNvPr id="1105" name="TextBox 139"/>
          <p:cNvSpPr txBox="1"/>
          <p:nvPr/>
        </p:nvSpPr>
        <p:spPr>
          <a:xfrm>
            <a:off x="3606603" y="3124996"/>
            <a:ext cx="224420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xxx</a:t>
            </a:r>
            <a:endParaRPr lang="ko-KR" altLang="en-US" sz="500" dirty="0"/>
          </a:p>
        </p:txBody>
      </p:sp>
      <p:sp>
        <p:nvSpPr>
          <p:cNvPr id="1106" name="TextBox 139"/>
          <p:cNvSpPr txBox="1"/>
          <p:nvPr/>
        </p:nvSpPr>
        <p:spPr>
          <a:xfrm>
            <a:off x="2655349" y="3244476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7108</a:t>
            </a:r>
            <a:endParaRPr lang="ko-KR" altLang="en-US" sz="500" dirty="0"/>
          </a:p>
        </p:txBody>
      </p:sp>
      <p:sp>
        <p:nvSpPr>
          <p:cNvPr id="1107" name="TextBox 139"/>
          <p:cNvSpPr txBox="1"/>
          <p:nvPr/>
        </p:nvSpPr>
        <p:spPr>
          <a:xfrm>
            <a:off x="2717600" y="2366907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7100</a:t>
            </a:r>
            <a:endParaRPr lang="ko-KR" altLang="en-US" sz="500" dirty="0"/>
          </a:p>
        </p:txBody>
      </p:sp>
      <p:sp>
        <p:nvSpPr>
          <p:cNvPr id="1108" name="TextBox 350"/>
          <p:cNvSpPr txBox="1"/>
          <p:nvPr/>
        </p:nvSpPr>
        <p:spPr>
          <a:xfrm>
            <a:off x="2490762" y="2362988"/>
            <a:ext cx="18915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/>
              <a:t>Admin</a:t>
            </a:r>
            <a:endParaRPr lang="ko-KR" altLang="en-US" sz="500" dirty="0"/>
          </a:p>
        </p:txBody>
      </p:sp>
      <p:sp>
        <p:nvSpPr>
          <p:cNvPr id="1109" name="TextBox 139"/>
          <p:cNvSpPr txBox="1"/>
          <p:nvPr/>
        </p:nvSpPr>
        <p:spPr>
          <a:xfrm>
            <a:off x="2655350" y="3875919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7301</a:t>
            </a:r>
            <a:endParaRPr lang="ko-KR" altLang="en-US" sz="500" dirty="0"/>
          </a:p>
        </p:txBody>
      </p:sp>
      <p:sp>
        <p:nvSpPr>
          <p:cNvPr id="1110" name="TextBox 139"/>
          <p:cNvSpPr txBox="1"/>
          <p:nvPr/>
        </p:nvSpPr>
        <p:spPr>
          <a:xfrm>
            <a:off x="2568784" y="4339832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7701</a:t>
            </a:r>
            <a:endParaRPr lang="ko-KR" altLang="en-US" sz="500" dirty="0"/>
          </a:p>
        </p:txBody>
      </p:sp>
      <p:sp>
        <p:nvSpPr>
          <p:cNvPr id="1111" name="TextBox 139"/>
          <p:cNvSpPr txBox="1"/>
          <p:nvPr/>
        </p:nvSpPr>
        <p:spPr>
          <a:xfrm>
            <a:off x="2778626" y="4237888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7700</a:t>
            </a:r>
            <a:endParaRPr lang="ko-KR" altLang="en-US" sz="500" dirty="0"/>
          </a:p>
        </p:txBody>
      </p:sp>
      <p:sp>
        <p:nvSpPr>
          <p:cNvPr id="1112" name="TextBox 350"/>
          <p:cNvSpPr txBox="1"/>
          <p:nvPr/>
        </p:nvSpPr>
        <p:spPr>
          <a:xfrm>
            <a:off x="2564558" y="4227619"/>
            <a:ext cx="18915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/>
              <a:t>Admin</a:t>
            </a:r>
            <a:endParaRPr lang="ko-KR" altLang="en-US" sz="500" dirty="0"/>
          </a:p>
        </p:txBody>
      </p:sp>
      <p:sp>
        <p:nvSpPr>
          <p:cNvPr id="1113" name="TextBox 139"/>
          <p:cNvSpPr txBox="1"/>
          <p:nvPr/>
        </p:nvSpPr>
        <p:spPr>
          <a:xfrm>
            <a:off x="2635982" y="4663695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7801</a:t>
            </a:r>
            <a:endParaRPr lang="ko-KR" altLang="en-US" sz="500" dirty="0"/>
          </a:p>
        </p:txBody>
      </p:sp>
      <p:sp>
        <p:nvSpPr>
          <p:cNvPr id="1114" name="TextBox 139"/>
          <p:cNvSpPr txBox="1"/>
          <p:nvPr/>
        </p:nvSpPr>
        <p:spPr>
          <a:xfrm>
            <a:off x="2777038" y="4561751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7800</a:t>
            </a:r>
            <a:endParaRPr lang="ko-KR" altLang="en-US" sz="500" dirty="0"/>
          </a:p>
        </p:txBody>
      </p:sp>
      <p:sp>
        <p:nvSpPr>
          <p:cNvPr id="1115" name="TextBox 350"/>
          <p:cNvSpPr txBox="1"/>
          <p:nvPr/>
        </p:nvSpPr>
        <p:spPr>
          <a:xfrm>
            <a:off x="2564558" y="4551482"/>
            <a:ext cx="18915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dirty="0" smtClean="0"/>
              <a:t>Admin</a:t>
            </a:r>
            <a:endParaRPr lang="ko-KR" altLang="en-US" sz="500" dirty="0"/>
          </a:p>
        </p:txBody>
      </p:sp>
      <p:sp>
        <p:nvSpPr>
          <p:cNvPr id="1116" name="TextBox 139"/>
          <p:cNvSpPr txBox="1"/>
          <p:nvPr/>
        </p:nvSpPr>
        <p:spPr>
          <a:xfrm>
            <a:off x="2655349" y="2508797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7001</a:t>
            </a:r>
            <a:endParaRPr lang="ko-KR" altLang="en-US" sz="500" dirty="0"/>
          </a:p>
        </p:txBody>
      </p:sp>
      <p:sp>
        <p:nvSpPr>
          <p:cNvPr id="1117" name="TextBox 139"/>
          <p:cNvSpPr txBox="1"/>
          <p:nvPr/>
        </p:nvSpPr>
        <p:spPr>
          <a:xfrm>
            <a:off x="3606603" y="2694434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7750</a:t>
            </a:r>
            <a:endParaRPr lang="ko-KR" altLang="en-US" sz="500" dirty="0"/>
          </a:p>
        </p:txBody>
      </p:sp>
      <p:sp>
        <p:nvSpPr>
          <p:cNvPr id="1118" name="TextBox 139"/>
          <p:cNvSpPr txBox="1"/>
          <p:nvPr/>
        </p:nvSpPr>
        <p:spPr>
          <a:xfrm>
            <a:off x="2655349" y="2813499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7104</a:t>
            </a:r>
            <a:endParaRPr lang="ko-KR" altLang="en-US" sz="500" dirty="0"/>
          </a:p>
        </p:txBody>
      </p:sp>
      <p:sp>
        <p:nvSpPr>
          <p:cNvPr id="1119" name="TextBox 139"/>
          <p:cNvSpPr txBox="1"/>
          <p:nvPr/>
        </p:nvSpPr>
        <p:spPr>
          <a:xfrm>
            <a:off x="2655349" y="3032921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7107</a:t>
            </a:r>
            <a:endParaRPr lang="ko-KR" altLang="en-US" sz="500" dirty="0"/>
          </a:p>
        </p:txBody>
      </p:sp>
      <p:sp>
        <p:nvSpPr>
          <p:cNvPr id="1120" name="TextBox 139"/>
          <p:cNvSpPr txBox="1"/>
          <p:nvPr/>
        </p:nvSpPr>
        <p:spPr>
          <a:xfrm>
            <a:off x="3606604" y="3337722"/>
            <a:ext cx="224420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xxx</a:t>
            </a:r>
            <a:endParaRPr lang="ko-KR" altLang="en-US" sz="500" dirty="0"/>
          </a:p>
        </p:txBody>
      </p:sp>
      <p:sp>
        <p:nvSpPr>
          <p:cNvPr id="1121" name="TextBox 139"/>
          <p:cNvSpPr txBox="1"/>
          <p:nvPr/>
        </p:nvSpPr>
        <p:spPr>
          <a:xfrm>
            <a:off x="2655350" y="3577429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7201</a:t>
            </a:r>
            <a:endParaRPr lang="ko-KR" altLang="en-US" sz="500" dirty="0"/>
          </a:p>
        </p:txBody>
      </p:sp>
      <p:sp>
        <p:nvSpPr>
          <p:cNvPr id="1122" name="TextBox 139"/>
          <p:cNvSpPr txBox="1"/>
          <p:nvPr/>
        </p:nvSpPr>
        <p:spPr>
          <a:xfrm>
            <a:off x="3606604" y="3710435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7752</a:t>
            </a:r>
            <a:endParaRPr lang="ko-KR" altLang="en-US" sz="500" dirty="0"/>
          </a:p>
        </p:txBody>
      </p:sp>
      <p:cxnSp>
        <p:nvCxnSpPr>
          <p:cNvPr id="1123" name="직선 연결선 1122"/>
          <p:cNvCxnSpPr/>
          <p:nvPr/>
        </p:nvCxnSpPr>
        <p:spPr>
          <a:xfrm rot="5400000">
            <a:off x="1432584" y="3668008"/>
            <a:ext cx="2059200" cy="1588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5" name="직선 연결선 1124"/>
          <p:cNvCxnSpPr/>
          <p:nvPr/>
        </p:nvCxnSpPr>
        <p:spPr>
          <a:xfrm>
            <a:off x="2664163" y="2547916"/>
            <a:ext cx="36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6" name="그룹 595"/>
          <p:cNvGrpSpPr/>
          <p:nvPr/>
        </p:nvGrpSpPr>
        <p:grpSpPr>
          <a:xfrm>
            <a:off x="2943213" y="2511410"/>
            <a:ext cx="71438" cy="81018"/>
            <a:chOff x="6408545" y="4246008"/>
            <a:chExt cx="71438" cy="81018"/>
          </a:xfrm>
        </p:grpSpPr>
        <p:cxnSp>
          <p:nvCxnSpPr>
            <p:cNvPr id="1204" name="직선 연결선 1203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5" name="직선 연결선 1204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27" name="직선 연결선 1126"/>
          <p:cNvCxnSpPr/>
          <p:nvPr/>
        </p:nvCxnSpPr>
        <p:spPr>
          <a:xfrm>
            <a:off x="2460597" y="2638404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8" name="그룹 595"/>
          <p:cNvGrpSpPr/>
          <p:nvPr/>
        </p:nvGrpSpPr>
        <p:grpSpPr>
          <a:xfrm>
            <a:off x="2947609" y="2601898"/>
            <a:ext cx="71438" cy="81018"/>
            <a:chOff x="6408545" y="4246008"/>
            <a:chExt cx="71438" cy="81018"/>
          </a:xfrm>
        </p:grpSpPr>
        <p:cxnSp>
          <p:nvCxnSpPr>
            <p:cNvPr id="1202" name="직선 연결선 1201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3" name="직선 연결선 1202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29" name="직선 연결선 1128"/>
          <p:cNvCxnSpPr/>
          <p:nvPr/>
        </p:nvCxnSpPr>
        <p:spPr>
          <a:xfrm>
            <a:off x="2466947" y="2851077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30" name="그룹 595"/>
          <p:cNvGrpSpPr/>
          <p:nvPr/>
        </p:nvGrpSpPr>
        <p:grpSpPr>
          <a:xfrm>
            <a:off x="2953959" y="2814571"/>
            <a:ext cx="71438" cy="81018"/>
            <a:chOff x="6408545" y="4246008"/>
            <a:chExt cx="71438" cy="81018"/>
          </a:xfrm>
        </p:grpSpPr>
        <p:cxnSp>
          <p:nvCxnSpPr>
            <p:cNvPr id="1199" name="직선 연결선 1198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1" name="직선 연결선 1200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31" name="직선 연결선 1130"/>
          <p:cNvCxnSpPr/>
          <p:nvPr/>
        </p:nvCxnSpPr>
        <p:spPr>
          <a:xfrm>
            <a:off x="2466947" y="3074910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32" name="그룹 595"/>
          <p:cNvGrpSpPr/>
          <p:nvPr/>
        </p:nvGrpSpPr>
        <p:grpSpPr>
          <a:xfrm>
            <a:off x="2953959" y="3038404"/>
            <a:ext cx="71438" cy="81018"/>
            <a:chOff x="6408545" y="4246008"/>
            <a:chExt cx="71438" cy="81018"/>
          </a:xfrm>
        </p:grpSpPr>
        <p:cxnSp>
          <p:nvCxnSpPr>
            <p:cNvPr id="1195" name="직선 연결선 1194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7" name="직선 연결선 1196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33" name="직선 연결선 1132"/>
          <p:cNvCxnSpPr/>
          <p:nvPr/>
        </p:nvCxnSpPr>
        <p:spPr>
          <a:xfrm>
            <a:off x="2465712" y="3279698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34" name="그룹 595"/>
          <p:cNvGrpSpPr/>
          <p:nvPr/>
        </p:nvGrpSpPr>
        <p:grpSpPr>
          <a:xfrm>
            <a:off x="2952724" y="3243192"/>
            <a:ext cx="71438" cy="81018"/>
            <a:chOff x="6408545" y="4246008"/>
            <a:chExt cx="71438" cy="81018"/>
          </a:xfrm>
        </p:grpSpPr>
        <p:cxnSp>
          <p:nvCxnSpPr>
            <p:cNvPr id="1193" name="직선 연결선 1192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4" name="직선 연결선 1193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35" name="직선 연결선 1134"/>
          <p:cNvCxnSpPr/>
          <p:nvPr/>
        </p:nvCxnSpPr>
        <p:spPr>
          <a:xfrm>
            <a:off x="2466947" y="3613080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36" name="그룹 595"/>
          <p:cNvGrpSpPr/>
          <p:nvPr/>
        </p:nvGrpSpPr>
        <p:grpSpPr>
          <a:xfrm>
            <a:off x="2953959" y="3576574"/>
            <a:ext cx="71438" cy="81018"/>
            <a:chOff x="6408545" y="4246008"/>
            <a:chExt cx="71438" cy="81018"/>
          </a:xfrm>
        </p:grpSpPr>
        <p:cxnSp>
          <p:nvCxnSpPr>
            <p:cNvPr id="1191" name="직선 연결선 1190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2" name="직선 연결선 1191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37" name="직선 연결선 1136"/>
          <p:cNvCxnSpPr/>
          <p:nvPr/>
        </p:nvCxnSpPr>
        <p:spPr>
          <a:xfrm>
            <a:off x="2466947" y="3913121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38" name="그룹 595"/>
          <p:cNvGrpSpPr/>
          <p:nvPr/>
        </p:nvGrpSpPr>
        <p:grpSpPr>
          <a:xfrm>
            <a:off x="2953959" y="3876615"/>
            <a:ext cx="71438" cy="81018"/>
            <a:chOff x="6408545" y="4246008"/>
            <a:chExt cx="71438" cy="81018"/>
          </a:xfrm>
        </p:grpSpPr>
        <p:cxnSp>
          <p:nvCxnSpPr>
            <p:cNvPr id="1189" name="직선 연결선 1188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0" name="직선 연결선 1189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39" name="직선 연결선 1138"/>
          <p:cNvCxnSpPr/>
          <p:nvPr/>
        </p:nvCxnSpPr>
        <p:spPr>
          <a:xfrm>
            <a:off x="2664163" y="4046471"/>
            <a:ext cx="36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0" name="그룹 595"/>
          <p:cNvGrpSpPr/>
          <p:nvPr/>
        </p:nvGrpSpPr>
        <p:grpSpPr>
          <a:xfrm>
            <a:off x="2924161" y="4009965"/>
            <a:ext cx="71438" cy="81018"/>
            <a:chOff x="6408545" y="4246008"/>
            <a:chExt cx="71438" cy="81018"/>
          </a:xfrm>
        </p:grpSpPr>
        <p:cxnSp>
          <p:nvCxnSpPr>
            <p:cNvPr id="1187" name="직선 연결선 1186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8" name="직선 연결선 1187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41" name="직선 연결선 1140"/>
          <p:cNvCxnSpPr/>
          <p:nvPr/>
        </p:nvCxnSpPr>
        <p:spPr>
          <a:xfrm>
            <a:off x="2466947" y="4694176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2" name="그룹 595"/>
          <p:cNvGrpSpPr/>
          <p:nvPr/>
        </p:nvGrpSpPr>
        <p:grpSpPr>
          <a:xfrm>
            <a:off x="2953959" y="4657670"/>
            <a:ext cx="71438" cy="81018"/>
            <a:chOff x="6408545" y="4246008"/>
            <a:chExt cx="71438" cy="81018"/>
          </a:xfrm>
        </p:grpSpPr>
        <p:cxnSp>
          <p:nvCxnSpPr>
            <p:cNvPr id="1185" name="직선 연결선 1184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6" name="직선 연결선 1185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43" name="직선 연결선 1142"/>
          <p:cNvCxnSpPr/>
          <p:nvPr/>
        </p:nvCxnSpPr>
        <p:spPr>
          <a:xfrm>
            <a:off x="2466947" y="4375083"/>
            <a:ext cx="54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4" name="그룹 595"/>
          <p:cNvGrpSpPr/>
          <p:nvPr/>
        </p:nvGrpSpPr>
        <p:grpSpPr>
          <a:xfrm>
            <a:off x="2953959" y="4338577"/>
            <a:ext cx="71438" cy="81018"/>
            <a:chOff x="6408545" y="4246008"/>
            <a:chExt cx="71438" cy="81018"/>
          </a:xfrm>
        </p:grpSpPr>
        <p:cxnSp>
          <p:nvCxnSpPr>
            <p:cNvPr id="1183" name="직선 연결선 1182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4" name="직선 연결선 1183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45" name="직선 연결선 1144"/>
          <p:cNvCxnSpPr/>
          <p:nvPr/>
        </p:nvCxnSpPr>
        <p:spPr>
          <a:xfrm>
            <a:off x="2657453" y="4270365"/>
            <a:ext cx="441248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146" name="그룹 595"/>
          <p:cNvGrpSpPr/>
          <p:nvPr/>
        </p:nvGrpSpPr>
        <p:grpSpPr>
          <a:xfrm>
            <a:off x="3052790" y="4233859"/>
            <a:ext cx="58374" cy="81018"/>
            <a:chOff x="6408545" y="4246008"/>
            <a:chExt cx="71438" cy="81018"/>
          </a:xfrm>
        </p:grpSpPr>
        <p:cxnSp>
          <p:nvCxnSpPr>
            <p:cNvPr id="1181" name="직선 연결선 1180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82" name="직선 연결선 1181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1147" name="직선 연결선 1146"/>
          <p:cNvCxnSpPr/>
          <p:nvPr/>
        </p:nvCxnSpPr>
        <p:spPr>
          <a:xfrm>
            <a:off x="2657453" y="4598923"/>
            <a:ext cx="441248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148" name="그룹 595"/>
          <p:cNvGrpSpPr/>
          <p:nvPr/>
        </p:nvGrpSpPr>
        <p:grpSpPr>
          <a:xfrm>
            <a:off x="3052790" y="4562417"/>
            <a:ext cx="58374" cy="81018"/>
            <a:chOff x="6408545" y="4246008"/>
            <a:chExt cx="71438" cy="81018"/>
          </a:xfrm>
        </p:grpSpPr>
        <p:cxnSp>
          <p:nvCxnSpPr>
            <p:cNvPr id="1179" name="직선 연결선 1178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80" name="직선 연결선 1179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149" name="그룹 870"/>
          <p:cNvGrpSpPr/>
          <p:nvPr/>
        </p:nvGrpSpPr>
        <p:grpSpPr>
          <a:xfrm>
            <a:off x="2657453" y="2366891"/>
            <a:ext cx="468000" cy="81018"/>
            <a:chOff x="1946608" y="5549912"/>
            <a:chExt cx="572739" cy="81018"/>
          </a:xfrm>
        </p:grpSpPr>
        <p:cxnSp>
          <p:nvCxnSpPr>
            <p:cNvPr id="1175" name="직선 연결선 1174"/>
            <p:cNvCxnSpPr/>
            <p:nvPr/>
          </p:nvCxnSpPr>
          <p:spPr>
            <a:xfrm>
              <a:off x="1946608" y="5586418"/>
              <a:ext cx="540000" cy="15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1176" name="그룹 595"/>
            <p:cNvGrpSpPr/>
            <p:nvPr/>
          </p:nvGrpSpPr>
          <p:grpSpPr>
            <a:xfrm>
              <a:off x="2447909" y="5549912"/>
              <a:ext cx="71438" cy="81018"/>
              <a:chOff x="6408545" y="4246008"/>
              <a:chExt cx="71438" cy="81018"/>
            </a:xfrm>
          </p:grpSpPr>
          <p:cxnSp>
            <p:nvCxnSpPr>
              <p:cNvPr id="1177" name="직선 연결선 1176"/>
              <p:cNvCxnSpPr/>
              <p:nvPr/>
            </p:nvCxnSpPr>
            <p:spPr>
              <a:xfrm rot="15000000" flipH="1">
                <a:off x="6417264" y="4237289"/>
                <a:ext cx="54000" cy="71438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78" name="직선 연결선 1177"/>
              <p:cNvCxnSpPr/>
              <p:nvPr/>
            </p:nvCxnSpPr>
            <p:spPr>
              <a:xfrm rot="1200000" flipH="1">
                <a:off x="6408545" y="4273026"/>
                <a:ext cx="71438" cy="5400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50" name="그룹 902"/>
          <p:cNvGrpSpPr/>
          <p:nvPr/>
        </p:nvGrpSpPr>
        <p:grpSpPr>
          <a:xfrm>
            <a:off x="3595666" y="2695557"/>
            <a:ext cx="360000" cy="81018"/>
            <a:chOff x="1971644" y="5297490"/>
            <a:chExt cx="360000" cy="81018"/>
          </a:xfrm>
        </p:grpSpPr>
        <p:cxnSp>
          <p:nvCxnSpPr>
            <p:cNvPr id="1171" name="직선 연결선 1170"/>
            <p:cNvCxnSpPr/>
            <p:nvPr/>
          </p:nvCxnSpPr>
          <p:spPr>
            <a:xfrm>
              <a:off x="1971644" y="5333996"/>
              <a:ext cx="360000" cy="15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72" name="그룹 595"/>
            <p:cNvGrpSpPr/>
            <p:nvPr/>
          </p:nvGrpSpPr>
          <p:grpSpPr>
            <a:xfrm>
              <a:off x="2250694" y="5297490"/>
              <a:ext cx="71438" cy="81018"/>
              <a:chOff x="6408545" y="4246008"/>
              <a:chExt cx="71438" cy="81018"/>
            </a:xfrm>
          </p:grpSpPr>
          <p:cxnSp>
            <p:nvCxnSpPr>
              <p:cNvPr id="1173" name="직선 연결선 1172"/>
              <p:cNvCxnSpPr/>
              <p:nvPr/>
            </p:nvCxnSpPr>
            <p:spPr>
              <a:xfrm rot="15000000" flipH="1">
                <a:off x="6417264" y="4237289"/>
                <a:ext cx="54000" cy="71438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4" name="직선 연결선 1173"/>
              <p:cNvCxnSpPr/>
              <p:nvPr/>
            </p:nvCxnSpPr>
            <p:spPr>
              <a:xfrm rot="1200000" flipH="1">
                <a:off x="6408545" y="4273026"/>
                <a:ext cx="71438" cy="5400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51" name="그룹 905"/>
          <p:cNvGrpSpPr/>
          <p:nvPr/>
        </p:nvGrpSpPr>
        <p:grpSpPr>
          <a:xfrm>
            <a:off x="3595666" y="2905061"/>
            <a:ext cx="360000" cy="81018"/>
            <a:chOff x="1971644" y="5297490"/>
            <a:chExt cx="360000" cy="81018"/>
          </a:xfrm>
        </p:grpSpPr>
        <p:cxnSp>
          <p:nvCxnSpPr>
            <p:cNvPr id="1167" name="직선 연결선 1166"/>
            <p:cNvCxnSpPr/>
            <p:nvPr/>
          </p:nvCxnSpPr>
          <p:spPr>
            <a:xfrm>
              <a:off x="1971644" y="5333996"/>
              <a:ext cx="360000" cy="15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68" name="그룹 595"/>
            <p:cNvGrpSpPr/>
            <p:nvPr/>
          </p:nvGrpSpPr>
          <p:grpSpPr>
            <a:xfrm>
              <a:off x="2250694" y="5297490"/>
              <a:ext cx="71438" cy="81018"/>
              <a:chOff x="6408545" y="4246008"/>
              <a:chExt cx="71438" cy="81018"/>
            </a:xfrm>
          </p:grpSpPr>
          <p:cxnSp>
            <p:nvCxnSpPr>
              <p:cNvPr id="1169" name="직선 연결선 1168"/>
              <p:cNvCxnSpPr/>
              <p:nvPr/>
            </p:nvCxnSpPr>
            <p:spPr>
              <a:xfrm rot="15000000" flipH="1">
                <a:off x="6417264" y="4237289"/>
                <a:ext cx="54000" cy="71438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0" name="직선 연결선 1169"/>
              <p:cNvCxnSpPr/>
              <p:nvPr/>
            </p:nvCxnSpPr>
            <p:spPr>
              <a:xfrm rot="1200000" flipH="1">
                <a:off x="6408545" y="4273026"/>
                <a:ext cx="71438" cy="5400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52" name="그룹 963"/>
          <p:cNvGrpSpPr/>
          <p:nvPr/>
        </p:nvGrpSpPr>
        <p:grpSpPr>
          <a:xfrm>
            <a:off x="3595666" y="3124192"/>
            <a:ext cx="360000" cy="81018"/>
            <a:chOff x="1971644" y="5297490"/>
            <a:chExt cx="360000" cy="81018"/>
          </a:xfrm>
        </p:grpSpPr>
        <p:cxnSp>
          <p:nvCxnSpPr>
            <p:cNvPr id="1163" name="직선 연결선 1162"/>
            <p:cNvCxnSpPr/>
            <p:nvPr/>
          </p:nvCxnSpPr>
          <p:spPr>
            <a:xfrm>
              <a:off x="1971644" y="5333996"/>
              <a:ext cx="360000" cy="15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64" name="그룹 595"/>
            <p:cNvGrpSpPr/>
            <p:nvPr/>
          </p:nvGrpSpPr>
          <p:grpSpPr>
            <a:xfrm>
              <a:off x="2250694" y="5297490"/>
              <a:ext cx="71438" cy="81018"/>
              <a:chOff x="6408545" y="4246008"/>
              <a:chExt cx="71438" cy="81018"/>
            </a:xfrm>
          </p:grpSpPr>
          <p:cxnSp>
            <p:nvCxnSpPr>
              <p:cNvPr id="1165" name="직선 연결선 1164"/>
              <p:cNvCxnSpPr/>
              <p:nvPr/>
            </p:nvCxnSpPr>
            <p:spPr>
              <a:xfrm rot="15000000" flipH="1">
                <a:off x="6417264" y="4237289"/>
                <a:ext cx="54000" cy="71438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6" name="직선 연결선 1165"/>
              <p:cNvCxnSpPr/>
              <p:nvPr/>
            </p:nvCxnSpPr>
            <p:spPr>
              <a:xfrm rot="1200000" flipH="1">
                <a:off x="6408545" y="4273026"/>
                <a:ext cx="71438" cy="5400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53" name="그룹 1002"/>
          <p:cNvGrpSpPr/>
          <p:nvPr/>
        </p:nvGrpSpPr>
        <p:grpSpPr>
          <a:xfrm>
            <a:off x="3595666" y="3338506"/>
            <a:ext cx="360000" cy="81018"/>
            <a:chOff x="1971644" y="5297490"/>
            <a:chExt cx="360000" cy="81018"/>
          </a:xfrm>
        </p:grpSpPr>
        <p:cxnSp>
          <p:nvCxnSpPr>
            <p:cNvPr id="1159" name="직선 연결선 1158"/>
            <p:cNvCxnSpPr/>
            <p:nvPr/>
          </p:nvCxnSpPr>
          <p:spPr>
            <a:xfrm>
              <a:off x="1971644" y="5333996"/>
              <a:ext cx="360000" cy="15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60" name="그룹 595"/>
            <p:cNvGrpSpPr/>
            <p:nvPr/>
          </p:nvGrpSpPr>
          <p:grpSpPr>
            <a:xfrm>
              <a:off x="2250694" y="5297490"/>
              <a:ext cx="71438" cy="81018"/>
              <a:chOff x="6408545" y="4246008"/>
              <a:chExt cx="71438" cy="81018"/>
            </a:xfrm>
          </p:grpSpPr>
          <p:cxnSp>
            <p:nvCxnSpPr>
              <p:cNvPr id="1161" name="직선 연결선 1160"/>
              <p:cNvCxnSpPr/>
              <p:nvPr/>
            </p:nvCxnSpPr>
            <p:spPr>
              <a:xfrm rot="15000000" flipH="1">
                <a:off x="6417264" y="4237289"/>
                <a:ext cx="54000" cy="71438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2" name="직선 연결선 1161"/>
              <p:cNvCxnSpPr/>
              <p:nvPr/>
            </p:nvCxnSpPr>
            <p:spPr>
              <a:xfrm rot="1200000" flipH="1">
                <a:off x="6408545" y="4273026"/>
                <a:ext cx="71438" cy="5400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54" name="그룹 1008"/>
          <p:cNvGrpSpPr/>
          <p:nvPr/>
        </p:nvGrpSpPr>
        <p:grpSpPr>
          <a:xfrm>
            <a:off x="3595666" y="3709931"/>
            <a:ext cx="360000" cy="81018"/>
            <a:chOff x="1971644" y="5297490"/>
            <a:chExt cx="360000" cy="81018"/>
          </a:xfrm>
        </p:grpSpPr>
        <p:cxnSp>
          <p:nvCxnSpPr>
            <p:cNvPr id="1155" name="직선 연결선 1154"/>
            <p:cNvCxnSpPr/>
            <p:nvPr/>
          </p:nvCxnSpPr>
          <p:spPr>
            <a:xfrm>
              <a:off x="1971644" y="5333996"/>
              <a:ext cx="360000" cy="15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56" name="그룹 595"/>
            <p:cNvGrpSpPr/>
            <p:nvPr/>
          </p:nvGrpSpPr>
          <p:grpSpPr>
            <a:xfrm>
              <a:off x="2250694" y="5297490"/>
              <a:ext cx="71438" cy="81018"/>
              <a:chOff x="6408545" y="4246008"/>
              <a:chExt cx="71438" cy="81018"/>
            </a:xfrm>
          </p:grpSpPr>
          <p:cxnSp>
            <p:nvCxnSpPr>
              <p:cNvPr id="1157" name="직선 연결선 1156"/>
              <p:cNvCxnSpPr/>
              <p:nvPr/>
            </p:nvCxnSpPr>
            <p:spPr>
              <a:xfrm rot="15000000" flipH="1">
                <a:off x="6417264" y="4237289"/>
                <a:ext cx="54000" cy="71438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8" name="직선 연결선 1157"/>
              <p:cNvCxnSpPr/>
              <p:nvPr/>
            </p:nvCxnSpPr>
            <p:spPr>
              <a:xfrm rot="1200000" flipH="1">
                <a:off x="6408545" y="4273026"/>
                <a:ext cx="71438" cy="5400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208" name="직선 연결선 1207"/>
          <p:cNvCxnSpPr>
            <a:endCxn id="1398" idx="2"/>
          </p:cNvCxnSpPr>
          <p:nvPr/>
        </p:nvCxnSpPr>
        <p:spPr>
          <a:xfrm>
            <a:off x="4666357" y="2741160"/>
            <a:ext cx="2747564" cy="388252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9" name="직선 연결선 1208"/>
          <p:cNvCxnSpPr>
            <a:endCxn id="1398" idx="2"/>
          </p:cNvCxnSpPr>
          <p:nvPr/>
        </p:nvCxnSpPr>
        <p:spPr>
          <a:xfrm>
            <a:off x="4650610" y="2969650"/>
            <a:ext cx="2763311" cy="365403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0" name="직선 연결선 1209"/>
          <p:cNvCxnSpPr>
            <a:stCxn id="1089" idx="3"/>
            <a:endCxn id="1398" idx="2"/>
          </p:cNvCxnSpPr>
          <p:nvPr/>
        </p:nvCxnSpPr>
        <p:spPr>
          <a:xfrm>
            <a:off x="4638879" y="3164076"/>
            <a:ext cx="2775042" cy="3459609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1" name="직선 연결선 1210"/>
          <p:cNvCxnSpPr>
            <a:endCxn id="1398" idx="2"/>
          </p:cNvCxnSpPr>
          <p:nvPr/>
        </p:nvCxnSpPr>
        <p:spPr>
          <a:xfrm>
            <a:off x="4666357" y="3414666"/>
            <a:ext cx="2747564" cy="3209019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2" name="직선 연결선 1211"/>
          <p:cNvCxnSpPr>
            <a:endCxn id="1398" idx="2"/>
          </p:cNvCxnSpPr>
          <p:nvPr/>
        </p:nvCxnSpPr>
        <p:spPr>
          <a:xfrm>
            <a:off x="4666357" y="3775520"/>
            <a:ext cx="2747564" cy="284816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4" name="직선 연결선 1223"/>
          <p:cNvCxnSpPr>
            <a:stCxn id="2068" idx="3"/>
            <a:endCxn id="1398" idx="2"/>
          </p:cNvCxnSpPr>
          <p:nvPr/>
        </p:nvCxnSpPr>
        <p:spPr>
          <a:xfrm>
            <a:off x="4640691" y="5362399"/>
            <a:ext cx="2773230" cy="1261286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4" name="직선 연결선 1233"/>
          <p:cNvCxnSpPr>
            <a:endCxn id="1398" idx="2"/>
          </p:cNvCxnSpPr>
          <p:nvPr/>
        </p:nvCxnSpPr>
        <p:spPr>
          <a:xfrm>
            <a:off x="4666357" y="5617857"/>
            <a:ext cx="2747564" cy="100582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9" name="직선 연결선 1238"/>
          <p:cNvCxnSpPr>
            <a:endCxn id="1398" idx="2"/>
          </p:cNvCxnSpPr>
          <p:nvPr/>
        </p:nvCxnSpPr>
        <p:spPr>
          <a:xfrm>
            <a:off x="4650548" y="5835620"/>
            <a:ext cx="2763373" cy="78806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1" name="직선 연결선 1240"/>
          <p:cNvCxnSpPr>
            <a:stCxn id="2074" idx="3"/>
            <a:endCxn id="1398" idx="2"/>
          </p:cNvCxnSpPr>
          <p:nvPr/>
        </p:nvCxnSpPr>
        <p:spPr>
          <a:xfrm>
            <a:off x="4640691" y="6013286"/>
            <a:ext cx="2773230" cy="610399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2" name="직선 연결선 1241"/>
          <p:cNvCxnSpPr>
            <a:stCxn id="2076" idx="3"/>
            <a:endCxn id="1398" idx="2"/>
          </p:cNvCxnSpPr>
          <p:nvPr/>
        </p:nvCxnSpPr>
        <p:spPr>
          <a:xfrm>
            <a:off x="4640691" y="6388312"/>
            <a:ext cx="2773230" cy="235373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6" name="직선 연결선 1265"/>
          <p:cNvCxnSpPr/>
          <p:nvPr/>
        </p:nvCxnSpPr>
        <p:spPr>
          <a:xfrm>
            <a:off x="7384938" y="5887657"/>
            <a:ext cx="441248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67" name="직선 연결선 1266"/>
          <p:cNvCxnSpPr/>
          <p:nvPr/>
        </p:nvCxnSpPr>
        <p:spPr>
          <a:xfrm rot="15000000" flipH="1">
            <a:off x="7787225" y="5848964"/>
            <a:ext cx="54000" cy="58374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68" name="직선 연결선 1267"/>
          <p:cNvCxnSpPr/>
          <p:nvPr/>
        </p:nvCxnSpPr>
        <p:spPr>
          <a:xfrm rot="1200000" flipH="1">
            <a:off x="7785038" y="5878169"/>
            <a:ext cx="58374" cy="5400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71" name="직선 연결선 1270"/>
          <p:cNvCxnSpPr/>
          <p:nvPr/>
        </p:nvCxnSpPr>
        <p:spPr>
          <a:xfrm>
            <a:off x="7380971" y="6940606"/>
            <a:ext cx="441248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72" name="직선 연결선 1271"/>
          <p:cNvCxnSpPr/>
          <p:nvPr/>
        </p:nvCxnSpPr>
        <p:spPr>
          <a:xfrm rot="15000000" flipH="1">
            <a:off x="7783258" y="6901913"/>
            <a:ext cx="54000" cy="58374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73" name="직선 연결선 1272"/>
          <p:cNvCxnSpPr/>
          <p:nvPr/>
        </p:nvCxnSpPr>
        <p:spPr>
          <a:xfrm rot="1200000" flipH="1">
            <a:off x="7781071" y="6931118"/>
            <a:ext cx="58374" cy="5400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285" name="그룹 1284"/>
          <p:cNvGrpSpPr/>
          <p:nvPr/>
        </p:nvGrpSpPr>
        <p:grpSpPr>
          <a:xfrm>
            <a:off x="7184906" y="5970212"/>
            <a:ext cx="558450" cy="81018"/>
            <a:chOff x="5614982" y="4835532"/>
            <a:chExt cx="558450" cy="81018"/>
          </a:xfrm>
        </p:grpSpPr>
        <p:cxnSp>
          <p:nvCxnSpPr>
            <p:cNvPr id="1282" name="직선 연결선 1281"/>
            <p:cNvCxnSpPr/>
            <p:nvPr/>
          </p:nvCxnSpPr>
          <p:spPr>
            <a:xfrm>
              <a:off x="5614982" y="4872038"/>
              <a:ext cx="540000" cy="1588"/>
            </a:xfrm>
            <a:prstGeom prst="line">
              <a:avLst/>
            </a:prstGeom>
            <a:ln w="3175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3" name="직선 연결선 1282"/>
            <p:cNvCxnSpPr/>
            <p:nvPr/>
          </p:nvCxnSpPr>
          <p:spPr>
            <a:xfrm rot="15000000" flipH="1">
              <a:off x="6110713" y="4826813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4" name="직선 연결선 1283"/>
            <p:cNvCxnSpPr/>
            <p:nvPr/>
          </p:nvCxnSpPr>
          <p:spPr>
            <a:xfrm rot="1200000" flipH="1">
              <a:off x="6101994" y="4862550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6" name="그룹 1285"/>
          <p:cNvGrpSpPr/>
          <p:nvPr/>
        </p:nvGrpSpPr>
        <p:grpSpPr>
          <a:xfrm>
            <a:off x="7184906" y="6146375"/>
            <a:ext cx="558450" cy="81018"/>
            <a:chOff x="5614982" y="4835532"/>
            <a:chExt cx="558450" cy="81018"/>
          </a:xfrm>
        </p:grpSpPr>
        <p:cxnSp>
          <p:nvCxnSpPr>
            <p:cNvPr id="1287" name="직선 연결선 1286"/>
            <p:cNvCxnSpPr/>
            <p:nvPr/>
          </p:nvCxnSpPr>
          <p:spPr>
            <a:xfrm>
              <a:off x="5614982" y="4872038"/>
              <a:ext cx="540000" cy="1588"/>
            </a:xfrm>
            <a:prstGeom prst="line">
              <a:avLst/>
            </a:prstGeom>
            <a:ln w="3175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9" name="직선 연결선 1288"/>
            <p:cNvCxnSpPr/>
            <p:nvPr/>
          </p:nvCxnSpPr>
          <p:spPr>
            <a:xfrm rot="15000000" flipH="1">
              <a:off x="6110713" y="4826813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0" name="직선 연결선 1289"/>
            <p:cNvCxnSpPr/>
            <p:nvPr/>
          </p:nvCxnSpPr>
          <p:spPr>
            <a:xfrm rot="1200000" flipH="1">
              <a:off x="6101994" y="4862550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1" name="그룹 1290"/>
          <p:cNvGrpSpPr/>
          <p:nvPr/>
        </p:nvGrpSpPr>
        <p:grpSpPr>
          <a:xfrm>
            <a:off x="7184906" y="7001613"/>
            <a:ext cx="558450" cy="81018"/>
            <a:chOff x="5614982" y="4835532"/>
            <a:chExt cx="558450" cy="81018"/>
          </a:xfrm>
        </p:grpSpPr>
        <p:cxnSp>
          <p:nvCxnSpPr>
            <p:cNvPr id="1292" name="직선 연결선 1291"/>
            <p:cNvCxnSpPr/>
            <p:nvPr/>
          </p:nvCxnSpPr>
          <p:spPr>
            <a:xfrm>
              <a:off x="5614982" y="4872038"/>
              <a:ext cx="540000" cy="1588"/>
            </a:xfrm>
            <a:prstGeom prst="line">
              <a:avLst/>
            </a:prstGeom>
            <a:ln w="3175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3" name="직선 연결선 1292"/>
            <p:cNvCxnSpPr/>
            <p:nvPr/>
          </p:nvCxnSpPr>
          <p:spPr>
            <a:xfrm rot="15000000" flipH="1">
              <a:off x="6110713" y="4826813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4" name="직선 연결선 1293"/>
            <p:cNvCxnSpPr/>
            <p:nvPr/>
          </p:nvCxnSpPr>
          <p:spPr>
            <a:xfrm rot="1200000" flipH="1">
              <a:off x="6101994" y="4862550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11" name="그룹 1310"/>
          <p:cNvGrpSpPr/>
          <p:nvPr/>
        </p:nvGrpSpPr>
        <p:grpSpPr>
          <a:xfrm>
            <a:off x="7383356" y="6395147"/>
            <a:ext cx="360000" cy="81018"/>
            <a:chOff x="7620016" y="5911337"/>
            <a:chExt cx="360000" cy="81018"/>
          </a:xfrm>
        </p:grpSpPr>
        <p:cxnSp>
          <p:nvCxnSpPr>
            <p:cNvPr id="1308" name="직선 연결선 1307"/>
            <p:cNvCxnSpPr/>
            <p:nvPr/>
          </p:nvCxnSpPr>
          <p:spPr>
            <a:xfrm>
              <a:off x="7620016" y="5952606"/>
              <a:ext cx="360000" cy="1588"/>
            </a:xfrm>
            <a:prstGeom prst="line">
              <a:avLst/>
            </a:prstGeom>
            <a:ln w="3175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9" name="직선 연결선 1308"/>
            <p:cNvCxnSpPr/>
            <p:nvPr/>
          </p:nvCxnSpPr>
          <p:spPr>
            <a:xfrm rot="15000000" flipH="1">
              <a:off x="7903022" y="5902618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0" name="직선 연결선 1309"/>
            <p:cNvCxnSpPr/>
            <p:nvPr/>
          </p:nvCxnSpPr>
          <p:spPr>
            <a:xfrm rot="1200000" flipH="1">
              <a:off x="7894303" y="5938355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13" name="직선 연결선 1312"/>
          <p:cNvCxnSpPr/>
          <p:nvPr/>
        </p:nvCxnSpPr>
        <p:spPr>
          <a:xfrm rot="10800000">
            <a:off x="7305948" y="6317940"/>
            <a:ext cx="360000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6" name="직선 연결선 1315"/>
          <p:cNvCxnSpPr/>
          <p:nvPr/>
        </p:nvCxnSpPr>
        <p:spPr>
          <a:xfrm rot="4200000" flipH="1">
            <a:off x="7328942" y="6302841"/>
            <a:ext cx="54000" cy="7143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9" name="직선 연결선 1328"/>
          <p:cNvCxnSpPr/>
          <p:nvPr/>
        </p:nvCxnSpPr>
        <p:spPr>
          <a:xfrm rot="12000000" flipH="1">
            <a:off x="7320223" y="6279779"/>
            <a:ext cx="71438" cy="5400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5" name="그룹 1334"/>
          <p:cNvGrpSpPr/>
          <p:nvPr/>
        </p:nvGrpSpPr>
        <p:grpSpPr>
          <a:xfrm>
            <a:off x="9029717" y="4214807"/>
            <a:ext cx="545750" cy="81018"/>
            <a:chOff x="1918879" y="5297490"/>
            <a:chExt cx="545750" cy="81018"/>
          </a:xfrm>
        </p:grpSpPr>
        <p:cxnSp>
          <p:nvCxnSpPr>
            <p:cNvPr id="1337" name="직선 연결선 1336"/>
            <p:cNvCxnSpPr/>
            <p:nvPr/>
          </p:nvCxnSpPr>
          <p:spPr>
            <a:xfrm>
              <a:off x="1918879" y="5333996"/>
              <a:ext cx="540000" cy="1588"/>
            </a:xfrm>
            <a:prstGeom prst="line">
              <a:avLst/>
            </a:prstGeom>
            <a:ln w="3175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38" name="그룹 595"/>
            <p:cNvGrpSpPr/>
            <p:nvPr/>
          </p:nvGrpSpPr>
          <p:grpSpPr>
            <a:xfrm>
              <a:off x="2393191" y="5297490"/>
              <a:ext cx="71438" cy="81018"/>
              <a:chOff x="6551042" y="4246008"/>
              <a:chExt cx="71438" cy="81018"/>
            </a:xfrm>
          </p:grpSpPr>
          <p:cxnSp>
            <p:nvCxnSpPr>
              <p:cNvPr id="1339" name="직선 연결선 1338"/>
              <p:cNvCxnSpPr/>
              <p:nvPr/>
            </p:nvCxnSpPr>
            <p:spPr>
              <a:xfrm rot="15000000" flipH="1">
                <a:off x="6559761" y="4237289"/>
                <a:ext cx="54000" cy="71438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0" name="직선 연결선 1339"/>
              <p:cNvCxnSpPr/>
              <p:nvPr/>
            </p:nvCxnSpPr>
            <p:spPr>
              <a:xfrm rot="1200000" flipH="1">
                <a:off x="6551042" y="4273026"/>
                <a:ext cx="71438" cy="54000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41" name="그룹 1340"/>
          <p:cNvGrpSpPr/>
          <p:nvPr/>
        </p:nvGrpSpPr>
        <p:grpSpPr>
          <a:xfrm>
            <a:off x="9029717" y="5443481"/>
            <a:ext cx="545750" cy="81018"/>
            <a:chOff x="1918879" y="5297490"/>
            <a:chExt cx="545750" cy="81018"/>
          </a:xfrm>
        </p:grpSpPr>
        <p:cxnSp>
          <p:nvCxnSpPr>
            <p:cNvPr id="1342" name="직선 연결선 1341"/>
            <p:cNvCxnSpPr/>
            <p:nvPr/>
          </p:nvCxnSpPr>
          <p:spPr>
            <a:xfrm>
              <a:off x="1918879" y="5333996"/>
              <a:ext cx="540000" cy="1588"/>
            </a:xfrm>
            <a:prstGeom prst="line">
              <a:avLst/>
            </a:prstGeom>
            <a:ln w="3175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43" name="그룹 595"/>
            <p:cNvGrpSpPr/>
            <p:nvPr/>
          </p:nvGrpSpPr>
          <p:grpSpPr>
            <a:xfrm>
              <a:off x="2393191" y="5297490"/>
              <a:ext cx="71438" cy="81018"/>
              <a:chOff x="6551042" y="4246008"/>
              <a:chExt cx="71438" cy="81018"/>
            </a:xfrm>
          </p:grpSpPr>
          <p:cxnSp>
            <p:nvCxnSpPr>
              <p:cNvPr id="1344" name="직선 연결선 1343"/>
              <p:cNvCxnSpPr/>
              <p:nvPr/>
            </p:nvCxnSpPr>
            <p:spPr>
              <a:xfrm rot="15000000" flipH="1">
                <a:off x="6559761" y="4237289"/>
                <a:ext cx="54000" cy="71438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5" name="직선 연결선 1344"/>
              <p:cNvCxnSpPr/>
              <p:nvPr/>
            </p:nvCxnSpPr>
            <p:spPr>
              <a:xfrm rot="1200000" flipH="1">
                <a:off x="6551042" y="4273026"/>
                <a:ext cx="71438" cy="54000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46" name="그룹 1345"/>
          <p:cNvGrpSpPr/>
          <p:nvPr/>
        </p:nvGrpSpPr>
        <p:grpSpPr>
          <a:xfrm>
            <a:off x="9029717" y="6996072"/>
            <a:ext cx="545750" cy="81018"/>
            <a:chOff x="1918879" y="5297490"/>
            <a:chExt cx="545750" cy="81018"/>
          </a:xfrm>
        </p:grpSpPr>
        <p:cxnSp>
          <p:nvCxnSpPr>
            <p:cNvPr id="1347" name="직선 연결선 1346"/>
            <p:cNvCxnSpPr/>
            <p:nvPr/>
          </p:nvCxnSpPr>
          <p:spPr>
            <a:xfrm>
              <a:off x="1918879" y="5333996"/>
              <a:ext cx="540000" cy="1588"/>
            </a:xfrm>
            <a:prstGeom prst="line">
              <a:avLst/>
            </a:prstGeom>
            <a:ln w="3175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48" name="그룹 595"/>
            <p:cNvGrpSpPr/>
            <p:nvPr/>
          </p:nvGrpSpPr>
          <p:grpSpPr>
            <a:xfrm>
              <a:off x="2393191" y="5297490"/>
              <a:ext cx="71438" cy="81018"/>
              <a:chOff x="6551042" y="4246008"/>
              <a:chExt cx="71438" cy="81018"/>
            </a:xfrm>
          </p:grpSpPr>
          <p:cxnSp>
            <p:nvCxnSpPr>
              <p:cNvPr id="1349" name="직선 연결선 1348"/>
              <p:cNvCxnSpPr/>
              <p:nvPr/>
            </p:nvCxnSpPr>
            <p:spPr>
              <a:xfrm rot="15000000" flipH="1">
                <a:off x="6559761" y="4237289"/>
                <a:ext cx="54000" cy="71438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0" name="직선 연결선 1349"/>
              <p:cNvCxnSpPr/>
              <p:nvPr/>
            </p:nvCxnSpPr>
            <p:spPr>
              <a:xfrm rot="1200000" flipH="1">
                <a:off x="6551042" y="4273026"/>
                <a:ext cx="71438" cy="54000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352" name="직선 연결선 1351"/>
          <p:cNvCxnSpPr/>
          <p:nvPr/>
        </p:nvCxnSpPr>
        <p:spPr>
          <a:xfrm>
            <a:off x="9116993" y="5037138"/>
            <a:ext cx="441248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53" name="직선 연결선 1352"/>
          <p:cNvCxnSpPr/>
          <p:nvPr/>
        </p:nvCxnSpPr>
        <p:spPr>
          <a:xfrm rot="15000000" flipH="1">
            <a:off x="9519280" y="4998445"/>
            <a:ext cx="54000" cy="58374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54" name="직선 연결선 1353"/>
          <p:cNvCxnSpPr/>
          <p:nvPr/>
        </p:nvCxnSpPr>
        <p:spPr>
          <a:xfrm rot="1200000" flipH="1">
            <a:off x="9517093" y="5027650"/>
            <a:ext cx="58374" cy="5400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56" name="직선 연결선 1355"/>
          <p:cNvCxnSpPr/>
          <p:nvPr/>
        </p:nvCxnSpPr>
        <p:spPr>
          <a:xfrm>
            <a:off x="9116993" y="5160962"/>
            <a:ext cx="441248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57" name="직선 연결선 1356"/>
          <p:cNvCxnSpPr/>
          <p:nvPr/>
        </p:nvCxnSpPr>
        <p:spPr>
          <a:xfrm rot="15000000" flipH="1">
            <a:off x="9519280" y="5122269"/>
            <a:ext cx="54000" cy="58374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58" name="직선 연결선 1357"/>
          <p:cNvCxnSpPr/>
          <p:nvPr/>
        </p:nvCxnSpPr>
        <p:spPr>
          <a:xfrm rot="1200000" flipH="1">
            <a:off x="9517093" y="5151474"/>
            <a:ext cx="58374" cy="5400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60" name="직선 연결선 1359"/>
          <p:cNvCxnSpPr/>
          <p:nvPr/>
        </p:nvCxnSpPr>
        <p:spPr>
          <a:xfrm>
            <a:off x="9116993" y="6604004"/>
            <a:ext cx="441248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61" name="직선 연결선 1360"/>
          <p:cNvCxnSpPr/>
          <p:nvPr/>
        </p:nvCxnSpPr>
        <p:spPr>
          <a:xfrm rot="15000000" flipH="1">
            <a:off x="9519280" y="6565311"/>
            <a:ext cx="54000" cy="58374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62" name="직선 연결선 1361"/>
          <p:cNvCxnSpPr/>
          <p:nvPr/>
        </p:nvCxnSpPr>
        <p:spPr>
          <a:xfrm rot="1200000" flipH="1">
            <a:off x="9517093" y="6594516"/>
            <a:ext cx="58374" cy="5400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64" name="직선 연결선 1363"/>
          <p:cNvCxnSpPr/>
          <p:nvPr/>
        </p:nvCxnSpPr>
        <p:spPr>
          <a:xfrm>
            <a:off x="9116993" y="7156402"/>
            <a:ext cx="441248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65" name="직선 연결선 1364"/>
          <p:cNvCxnSpPr/>
          <p:nvPr/>
        </p:nvCxnSpPr>
        <p:spPr>
          <a:xfrm rot="15000000" flipH="1">
            <a:off x="9519280" y="7117709"/>
            <a:ext cx="54000" cy="58374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66" name="직선 연결선 1365"/>
          <p:cNvCxnSpPr/>
          <p:nvPr/>
        </p:nvCxnSpPr>
        <p:spPr>
          <a:xfrm rot="1200000" flipH="1">
            <a:off x="9517093" y="7146914"/>
            <a:ext cx="58374" cy="5400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55" name="직선 연결선 854"/>
          <p:cNvCxnSpPr/>
          <p:nvPr/>
        </p:nvCxnSpPr>
        <p:spPr>
          <a:xfrm>
            <a:off x="9116993" y="6727835"/>
            <a:ext cx="441248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57" name="직선 연결선 856"/>
          <p:cNvCxnSpPr/>
          <p:nvPr/>
        </p:nvCxnSpPr>
        <p:spPr>
          <a:xfrm rot="15000000" flipH="1">
            <a:off x="9519280" y="6689142"/>
            <a:ext cx="54000" cy="58374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59" name="직선 연결선 858"/>
          <p:cNvCxnSpPr/>
          <p:nvPr/>
        </p:nvCxnSpPr>
        <p:spPr>
          <a:xfrm rot="1200000" flipH="1">
            <a:off x="9517093" y="6718347"/>
            <a:ext cx="58374" cy="5400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867" name="그룹 866"/>
          <p:cNvGrpSpPr/>
          <p:nvPr/>
        </p:nvGrpSpPr>
        <p:grpSpPr>
          <a:xfrm>
            <a:off x="9803691" y="338110"/>
            <a:ext cx="330930" cy="81018"/>
            <a:chOff x="5978145" y="2754298"/>
            <a:chExt cx="330930" cy="81018"/>
          </a:xfrm>
        </p:grpSpPr>
        <p:cxnSp>
          <p:nvCxnSpPr>
            <p:cNvPr id="861" name="직선 연결선 860"/>
            <p:cNvCxnSpPr/>
            <p:nvPr/>
          </p:nvCxnSpPr>
          <p:spPr>
            <a:xfrm>
              <a:off x="5978145" y="2790804"/>
              <a:ext cx="324000" cy="1588"/>
            </a:xfrm>
            <a:prstGeom prst="line">
              <a:avLst/>
            </a:prstGeom>
            <a:ln w="3175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3" name="직선 연결선 862"/>
            <p:cNvCxnSpPr/>
            <p:nvPr/>
          </p:nvCxnSpPr>
          <p:spPr>
            <a:xfrm rot="15000000" flipH="1">
              <a:off x="6246356" y="274557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5" name="직선 연결선 864"/>
            <p:cNvCxnSpPr/>
            <p:nvPr/>
          </p:nvCxnSpPr>
          <p:spPr>
            <a:xfrm rot="1200000" flipH="1">
              <a:off x="6237637" y="278131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5" name="그룹 874"/>
          <p:cNvGrpSpPr/>
          <p:nvPr/>
        </p:nvGrpSpPr>
        <p:grpSpPr>
          <a:xfrm rot="10800000">
            <a:off x="9475086" y="1281031"/>
            <a:ext cx="330930" cy="81018"/>
            <a:chOff x="5978145" y="2754298"/>
            <a:chExt cx="330930" cy="81018"/>
          </a:xfrm>
        </p:grpSpPr>
        <p:cxnSp>
          <p:nvCxnSpPr>
            <p:cNvPr id="877" name="직선 연결선 876"/>
            <p:cNvCxnSpPr/>
            <p:nvPr/>
          </p:nvCxnSpPr>
          <p:spPr>
            <a:xfrm>
              <a:off x="5978145" y="2795567"/>
              <a:ext cx="324000" cy="1588"/>
            </a:xfrm>
            <a:prstGeom prst="line">
              <a:avLst/>
            </a:prstGeom>
            <a:ln w="3175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1" name="직선 연결선 880"/>
            <p:cNvCxnSpPr/>
            <p:nvPr/>
          </p:nvCxnSpPr>
          <p:spPr>
            <a:xfrm rot="15000000" flipH="1">
              <a:off x="6246356" y="274557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3" name="직선 연결선 882"/>
            <p:cNvCxnSpPr/>
            <p:nvPr/>
          </p:nvCxnSpPr>
          <p:spPr>
            <a:xfrm rot="1200000" flipH="1">
              <a:off x="6237637" y="278131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89" name="직선 연결선 888"/>
          <p:cNvCxnSpPr/>
          <p:nvPr/>
        </p:nvCxnSpPr>
        <p:spPr>
          <a:xfrm rot="5400000">
            <a:off x="9335203" y="851776"/>
            <a:ext cx="943200" cy="1588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9" name="TextBox 1378"/>
          <p:cNvSpPr txBox="1"/>
          <p:nvPr/>
        </p:nvSpPr>
        <p:spPr>
          <a:xfrm>
            <a:off x="4029057" y="712737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software</a:t>
            </a:r>
          </a:p>
        </p:txBody>
      </p:sp>
      <p:grpSp>
        <p:nvGrpSpPr>
          <p:cNvPr id="1485" name="그룹 1484"/>
          <p:cNvGrpSpPr/>
          <p:nvPr/>
        </p:nvGrpSpPr>
        <p:grpSpPr>
          <a:xfrm>
            <a:off x="319044" y="6858013"/>
            <a:ext cx="1862151" cy="619200"/>
            <a:chOff x="319044" y="6858013"/>
            <a:chExt cx="1862151" cy="619200"/>
          </a:xfrm>
        </p:grpSpPr>
        <p:grpSp>
          <p:nvGrpSpPr>
            <p:cNvPr id="1478" name="그룹 1477"/>
            <p:cNvGrpSpPr/>
            <p:nvPr/>
          </p:nvGrpSpPr>
          <p:grpSpPr>
            <a:xfrm>
              <a:off x="366681" y="7007011"/>
              <a:ext cx="864000" cy="420479"/>
              <a:chOff x="475624" y="7153503"/>
              <a:chExt cx="864000" cy="420479"/>
            </a:xfrm>
          </p:grpSpPr>
          <p:sp>
            <p:nvSpPr>
              <p:cNvPr id="648" name="모서리가 둥근 직사각형 647"/>
              <p:cNvSpPr/>
              <p:nvPr/>
            </p:nvSpPr>
            <p:spPr>
              <a:xfrm>
                <a:off x="475624" y="7153503"/>
                <a:ext cx="864000" cy="206165"/>
              </a:xfrm>
              <a:prstGeom prst="round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ko-KR"/>
                </a:defPPr>
                <a:lvl1pPr marL="0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78908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57816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436724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915631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394539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873447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352355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31263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http  narastat, narastat2nd,</a:t>
                </a:r>
              </a:p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       nsist, gen_nsi, nsi_bs</a:t>
                </a:r>
                <a:endParaRPr lang="ko-KR" altLang="en-US" sz="500" dirty="0">
                  <a:solidFill>
                    <a:schemeClr val="tx1"/>
                  </a:solidFill>
                  <a:latin typeface="+mn-ea"/>
                  <a:cs typeface="Consolas" pitchFamily="49" charset="0"/>
                </a:endParaRPr>
              </a:p>
            </p:txBody>
          </p:sp>
          <p:sp>
            <p:nvSpPr>
              <p:cNvPr id="649" name="모서리가 둥근 직사각형 648"/>
              <p:cNvSpPr/>
              <p:nvPr/>
            </p:nvSpPr>
            <p:spPr>
              <a:xfrm>
                <a:off x="475624" y="7390735"/>
                <a:ext cx="864000" cy="83763"/>
              </a:xfrm>
              <a:prstGeom prst="round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ko-KR"/>
                </a:defPPr>
                <a:lvl1pPr marL="0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78908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57816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436724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915631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394539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873447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352355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31263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https narastat, narastat2nd</a:t>
                </a:r>
                <a:endParaRPr lang="ko-KR" altLang="en-US" sz="500" dirty="0">
                  <a:solidFill>
                    <a:schemeClr val="tx1"/>
                  </a:solidFill>
                  <a:latin typeface="+mn-ea"/>
                  <a:cs typeface="Consolas" pitchFamily="49" charset="0"/>
                </a:endParaRPr>
              </a:p>
            </p:txBody>
          </p:sp>
          <p:sp>
            <p:nvSpPr>
              <p:cNvPr id="650" name="모서리가 둥근 직사각형 649"/>
              <p:cNvSpPr/>
              <p:nvPr/>
            </p:nvSpPr>
            <p:spPr>
              <a:xfrm>
                <a:off x="475624" y="7490219"/>
                <a:ext cx="864000" cy="83763"/>
              </a:xfrm>
              <a:prstGeom prst="round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ko-KR"/>
                </a:defPPr>
                <a:lvl1pPr marL="0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78908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57816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436724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915631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394539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873447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352355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31263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http  kssc</a:t>
                </a:r>
                <a:endParaRPr lang="ko-KR" altLang="en-US" sz="500" dirty="0" smtClean="0">
                  <a:solidFill>
                    <a:schemeClr val="tx1"/>
                  </a:solidFill>
                  <a:latin typeface="+mn-ea"/>
                  <a:cs typeface="Consolas" pitchFamily="49" charset="0"/>
                </a:endParaRPr>
              </a:p>
            </p:txBody>
          </p:sp>
        </p:grpSp>
        <p:sp>
          <p:nvSpPr>
            <p:cNvPr id="655" name="직사각형 654"/>
            <p:cNvSpPr/>
            <p:nvPr/>
          </p:nvSpPr>
          <p:spPr>
            <a:xfrm>
              <a:off x="319044" y="6858013"/>
              <a:ext cx="1862151" cy="619200"/>
            </a:xfrm>
            <a:prstGeom prst="rect">
              <a:avLst/>
            </a:prstGeom>
            <a:noFill/>
            <a:ln w="31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>
              <a:defPPr>
                <a:defRPr lang="ko-KR"/>
              </a:defPPr>
              <a:lvl1pPr marL="0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78908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57816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36724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15631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394539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873447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352355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31263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500"/>
            </a:p>
          </p:txBody>
        </p:sp>
        <p:grpSp>
          <p:nvGrpSpPr>
            <p:cNvPr id="1477" name="그룹 1476"/>
            <p:cNvGrpSpPr/>
            <p:nvPr/>
          </p:nvGrpSpPr>
          <p:grpSpPr>
            <a:xfrm>
              <a:off x="1274328" y="6907527"/>
              <a:ext cx="864000" cy="519963"/>
              <a:chOff x="1321958" y="7206419"/>
              <a:chExt cx="864000" cy="519963"/>
            </a:xfrm>
          </p:grpSpPr>
          <p:sp>
            <p:nvSpPr>
              <p:cNvPr id="1410" name="모서리가 둥근 직사각형 1409"/>
              <p:cNvSpPr/>
              <p:nvPr/>
            </p:nvSpPr>
            <p:spPr>
              <a:xfrm>
                <a:off x="1321958" y="7206419"/>
                <a:ext cx="864000" cy="83763"/>
              </a:xfrm>
              <a:prstGeom prst="round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ko-KR"/>
                </a:defPPr>
                <a:lvl1pPr marL="0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78908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57816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436724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915631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394539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873447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352355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31263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https admin</a:t>
                </a:r>
                <a:endParaRPr lang="ko-KR" altLang="en-US" sz="500" dirty="0">
                  <a:solidFill>
                    <a:schemeClr val="tx1"/>
                  </a:solidFill>
                  <a:latin typeface="+mn-ea"/>
                  <a:cs typeface="Consolas" pitchFamily="49" charset="0"/>
                </a:endParaRPr>
              </a:p>
            </p:txBody>
          </p:sp>
          <p:sp>
            <p:nvSpPr>
              <p:cNvPr id="1413" name="모서리가 둥근 직사각형 1412"/>
              <p:cNvSpPr/>
              <p:nvPr/>
            </p:nvSpPr>
            <p:spPr>
              <a:xfrm>
                <a:off x="1321958" y="7305903"/>
                <a:ext cx="864000" cy="206165"/>
              </a:xfrm>
              <a:prstGeom prst="round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ko-KR"/>
                </a:defPPr>
                <a:lvl1pPr marL="0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78908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57816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436724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915631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394539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873447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352355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31263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http  narastat, narastat2nd,</a:t>
                </a:r>
              </a:p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       nsist, gen_nsi, nsi_bs</a:t>
                </a:r>
                <a:endParaRPr lang="ko-KR" altLang="en-US" sz="500" dirty="0">
                  <a:solidFill>
                    <a:schemeClr val="tx1"/>
                  </a:solidFill>
                  <a:latin typeface="+mn-ea"/>
                  <a:cs typeface="Consolas" pitchFamily="49" charset="0"/>
                </a:endParaRPr>
              </a:p>
            </p:txBody>
          </p:sp>
          <p:sp>
            <p:nvSpPr>
              <p:cNvPr id="1414" name="모서리가 둥근 직사각형 1413"/>
              <p:cNvSpPr/>
              <p:nvPr/>
            </p:nvSpPr>
            <p:spPr>
              <a:xfrm>
                <a:off x="1321958" y="7543135"/>
                <a:ext cx="864000" cy="83763"/>
              </a:xfrm>
              <a:prstGeom prst="round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ko-KR"/>
                </a:defPPr>
                <a:lvl1pPr marL="0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78908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57816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436724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915631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394539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873447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352355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31263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</a:t>
                </a:r>
                <a:r>
                  <a:rPr lang="en-US" altLang="ko-KR" sz="50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https narastat, </a:t>
                </a:r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narastat2nd</a:t>
                </a:r>
                <a:endParaRPr lang="ko-KR" altLang="en-US" sz="500" dirty="0">
                  <a:solidFill>
                    <a:schemeClr val="tx1"/>
                  </a:solidFill>
                  <a:latin typeface="+mn-ea"/>
                  <a:cs typeface="Consolas" pitchFamily="49" charset="0"/>
                </a:endParaRPr>
              </a:p>
            </p:txBody>
          </p:sp>
          <p:sp>
            <p:nvSpPr>
              <p:cNvPr id="1476" name="모서리가 둥근 직사각형 1475"/>
              <p:cNvSpPr/>
              <p:nvPr/>
            </p:nvSpPr>
            <p:spPr>
              <a:xfrm>
                <a:off x="1321958" y="7642619"/>
                <a:ext cx="864000" cy="83763"/>
              </a:xfrm>
              <a:prstGeom prst="round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ko-KR"/>
                </a:defPPr>
                <a:lvl1pPr marL="0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78908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57816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436724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915631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394539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873447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352355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31263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http  kssc</a:t>
                </a:r>
                <a:endParaRPr lang="ko-KR" altLang="en-US" sz="500" dirty="0" smtClean="0">
                  <a:solidFill>
                    <a:schemeClr val="tx1"/>
                  </a:solidFill>
                  <a:latin typeface="+mn-ea"/>
                  <a:cs typeface="Consolas" pitchFamily="49" charset="0"/>
                </a:endParaRPr>
              </a:p>
            </p:txBody>
          </p:sp>
        </p:grpSp>
      </p:grpSp>
      <p:grpSp>
        <p:nvGrpSpPr>
          <p:cNvPr id="1486" name="그룹 1485"/>
          <p:cNvGrpSpPr/>
          <p:nvPr/>
        </p:nvGrpSpPr>
        <p:grpSpPr>
          <a:xfrm>
            <a:off x="319044" y="2390760"/>
            <a:ext cx="1862151" cy="518400"/>
            <a:chOff x="319044" y="6862776"/>
            <a:chExt cx="1862151" cy="518400"/>
          </a:xfrm>
        </p:grpSpPr>
        <p:grpSp>
          <p:nvGrpSpPr>
            <p:cNvPr id="1487" name="그룹 1477"/>
            <p:cNvGrpSpPr/>
            <p:nvPr/>
          </p:nvGrpSpPr>
          <p:grpSpPr>
            <a:xfrm>
              <a:off x="366681" y="6907527"/>
              <a:ext cx="864000" cy="420479"/>
              <a:chOff x="475624" y="7054019"/>
              <a:chExt cx="864000" cy="420479"/>
            </a:xfrm>
          </p:grpSpPr>
          <p:sp>
            <p:nvSpPr>
              <p:cNvPr id="1494" name="모서리가 둥근 직사각형 1493"/>
              <p:cNvSpPr/>
              <p:nvPr/>
            </p:nvSpPr>
            <p:spPr>
              <a:xfrm>
                <a:off x="475624" y="7054019"/>
                <a:ext cx="864000" cy="83763"/>
              </a:xfrm>
              <a:prstGeom prst="round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ko-KR"/>
                </a:defPPr>
                <a:lvl1pPr marL="0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78908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57816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436724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915631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394539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873447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352355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31263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https admin</a:t>
                </a:r>
                <a:endParaRPr lang="ko-KR" altLang="en-US" sz="500" dirty="0">
                  <a:solidFill>
                    <a:schemeClr val="tx1"/>
                  </a:solidFill>
                  <a:latin typeface="+mn-ea"/>
                  <a:cs typeface="Consolas" pitchFamily="49" charset="0"/>
                </a:endParaRPr>
              </a:p>
            </p:txBody>
          </p:sp>
          <p:sp>
            <p:nvSpPr>
              <p:cNvPr id="1495" name="모서리가 둥근 직사각형 1494"/>
              <p:cNvSpPr/>
              <p:nvPr/>
            </p:nvSpPr>
            <p:spPr>
              <a:xfrm>
                <a:off x="475624" y="7153503"/>
                <a:ext cx="864000" cy="206165"/>
              </a:xfrm>
              <a:prstGeom prst="round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ko-KR"/>
                </a:defPPr>
                <a:lvl1pPr marL="0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78908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57816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436724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915631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394539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873447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352355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31263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http  narastat, narastat2nd,</a:t>
                </a:r>
              </a:p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       nsist, gen_nsi, nsi_bs</a:t>
                </a:r>
                <a:endParaRPr lang="ko-KR" altLang="en-US" sz="500" dirty="0">
                  <a:solidFill>
                    <a:schemeClr val="tx1"/>
                  </a:solidFill>
                  <a:latin typeface="+mn-ea"/>
                  <a:cs typeface="Consolas" pitchFamily="49" charset="0"/>
                </a:endParaRPr>
              </a:p>
            </p:txBody>
          </p:sp>
          <p:sp>
            <p:nvSpPr>
              <p:cNvPr id="1496" name="모서리가 둥근 직사각형 1495"/>
              <p:cNvSpPr/>
              <p:nvPr/>
            </p:nvSpPr>
            <p:spPr>
              <a:xfrm>
                <a:off x="475624" y="7390735"/>
                <a:ext cx="864000" cy="83763"/>
              </a:xfrm>
              <a:prstGeom prst="round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ko-KR"/>
                </a:defPPr>
                <a:lvl1pPr marL="0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78908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57816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436724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915631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394539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873447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352355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31263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https narastat, narastat2nd</a:t>
                </a:r>
                <a:endParaRPr lang="ko-KR" altLang="en-US" sz="500" dirty="0">
                  <a:solidFill>
                    <a:schemeClr val="tx1"/>
                  </a:solidFill>
                  <a:latin typeface="+mn-ea"/>
                  <a:cs typeface="Consolas" pitchFamily="49" charset="0"/>
                </a:endParaRPr>
              </a:p>
            </p:txBody>
          </p:sp>
        </p:grpSp>
        <p:sp>
          <p:nvSpPr>
            <p:cNvPr id="1488" name="직사각형 1487"/>
            <p:cNvSpPr/>
            <p:nvPr/>
          </p:nvSpPr>
          <p:spPr>
            <a:xfrm>
              <a:off x="319044" y="6862776"/>
              <a:ext cx="1862151" cy="518400"/>
            </a:xfrm>
            <a:prstGeom prst="rect">
              <a:avLst/>
            </a:prstGeom>
            <a:noFill/>
            <a:ln w="31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>
              <a:defPPr>
                <a:defRPr lang="ko-KR"/>
              </a:defPPr>
              <a:lvl1pPr marL="0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78908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57816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36724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15631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394539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873447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352355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31263" algn="l" defTabSz="957816" rtl="0" eaLnBrk="1" latinLnBrk="1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500"/>
            </a:p>
          </p:txBody>
        </p:sp>
        <p:grpSp>
          <p:nvGrpSpPr>
            <p:cNvPr id="1489" name="그룹 1476"/>
            <p:cNvGrpSpPr/>
            <p:nvPr/>
          </p:nvGrpSpPr>
          <p:grpSpPr>
            <a:xfrm>
              <a:off x="1274328" y="6907527"/>
              <a:ext cx="864000" cy="420479"/>
              <a:chOff x="1321958" y="7206419"/>
              <a:chExt cx="864000" cy="420479"/>
            </a:xfrm>
          </p:grpSpPr>
          <p:sp>
            <p:nvSpPr>
              <p:cNvPr id="1490" name="모서리가 둥근 직사각형 1489"/>
              <p:cNvSpPr/>
              <p:nvPr/>
            </p:nvSpPr>
            <p:spPr>
              <a:xfrm>
                <a:off x="1321958" y="7206419"/>
                <a:ext cx="864000" cy="83763"/>
              </a:xfrm>
              <a:prstGeom prst="round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ko-KR"/>
                </a:defPPr>
                <a:lvl1pPr marL="0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78908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57816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436724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915631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394539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873447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352355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31263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https admin</a:t>
                </a:r>
                <a:endParaRPr lang="ko-KR" altLang="en-US" sz="500" dirty="0">
                  <a:solidFill>
                    <a:schemeClr val="tx1"/>
                  </a:solidFill>
                  <a:latin typeface="+mn-ea"/>
                  <a:cs typeface="Consolas" pitchFamily="49" charset="0"/>
                </a:endParaRPr>
              </a:p>
            </p:txBody>
          </p:sp>
          <p:sp>
            <p:nvSpPr>
              <p:cNvPr id="1491" name="모서리가 둥근 직사각형 1490"/>
              <p:cNvSpPr/>
              <p:nvPr/>
            </p:nvSpPr>
            <p:spPr>
              <a:xfrm>
                <a:off x="1321958" y="7305903"/>
                <a:ext cx="864000" cy="206165"/>
              </a:xfrm>
              <a:prstGeom prst="round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ko-KR"/>
                </a:defPPr>
                <a:lvl1pPr marL="0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78908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57816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436724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915631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394539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873447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352355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31263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http  narastat, narastat2nd,</a:t>
                </a:r>
              </a:p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       nsist, gen_nsi, nsi_bs</a:t>
                </a:r>
                <a:endParaRPr lang="ko-KR" altLang="en-US" sz="500" dirty="0">
                  <a:solidFill>
                    <a:schemeClr val="tx1"/>
                  </a:solidFill>
                  <a:latin typeface="+mn-ea"/>
                  <a:cs typeface="Consolas" pitchFamily="49" charset="0"/>
                </a:endParaRPr>
              </a:p>
            </p:txBody>
          </p:sp>
          <p:sp>
            <p:nvSpPr>
              <p:cNvPr id="1492" name="모서리가 둥근 직사각형 1491"/>
              <p:cNvSpPr/>
              <p:nvPr/>
            </p:nvSpPr>
            <p:spPr>
              <a:xfrm>
                <a:off x="1321958" y="7543135"/>
                <a:ext cx="864000" cy="83763"/>
              </a:xfrm>
              <a:prstGeom prst="round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ko-KR"/>
                </a:defPPr>
                <a:lvl1pPr marL="0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78908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57816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436724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915631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394539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873447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352355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831263" algn="l" defTabSz="957816" rtl="0" eaLnBrk="1" latinLnBrk="1" hangingPunct="1">
                  <a:defRPr sz="19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500" dirty="0" smtClean="0">
                    <a:solidFill>
                      <a:schemeClr val="tx1"/>
                    </a:solidFill>
                    <a:latin typeface="+mn-ea"/>
                    <a:cs typeface="Consolas" pitchFamily="49" charset="0"/>
                  </a:rPr>
                  <a:t> https narastat, narastat2nd</a:t>
                </a:r>
                <a:endParaRPr lang="ko-KR" altLang="en-US" sz="500" dirty="0">
                  <a:solidFill>
                    <a:schemeClr val="tx1"/>
                  </a:solidFill>
                  <a:latin typeface="+mn-ea"/>
                  <a:cs typeface="Consolas" pitchFamily="49" charset="0"/>
                </a:endParaRPr>
              </a:p>
            </p:txBody>
          </p:sp>
        </p:grpSp>
      </p:grpSp>
      <p:cxnSp>
        <p:nvCxnSpPr>
          <p:cNvPr id="1512" name="직선 연결선 1511"/>
          <p:cNvCxnSpPr>
            <a:stCxn id="987" idx="2"/>
          </p:cNvCxnSpPr>
          <p:nvPr/>
        </p:nvCxnSpPr>
        <p:spPr>
          <a:xfrm>
            <a:off x="7819979" y="3118771"/>
            <a:ext cx="1169626" cy="2358106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0" name="직선 연결선 1519"/>
          <p:cNvCxnSpPr/>
          <p:nvPr/>
        </p:nvCxnSpPr>
        <p:spPr>
          <a:xfrm>
            <a:off x="7846920" y="2771378"/>
            <a:ext cx="1168515" cy="1481737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0" name="TextBox 799"/>
          <p:cNvSpPr txBox="1"/>
          <p:nvPr/>
        </p:nvSpPr>
        <p:spPr>
          <a:xfrm>
            <a:off x="11974916" y="7328030"/>
            <a:ext cx="360000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SAN switch</a:t>
            </a:r>
            <a:endParaRPr lang="ko-KR" altLang="en-US" sz="500" dirty="0">
              <a:latin typeface="+mn-ea"/>
            </a:endParaRPr>
          </a:p>
        </p:txBody>
      </p:sp>
      <p:sp>
        <p:nvSpPr>
          <p:cNvPr id="834" name="TextBox 139"/>
          <p:cNvSpPr txBox="1"/>
          <p:nvPr/>
        </p:nvSpPr>
        <p:spPr>
          <a:xfrm>
            <a:off x="5702088" y="6219310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8888</a:t>
            </a:r>
            <a:endParaRPr lang="ko-KR" altLang="en-US" sz="500" dirty="0"/>
          </a:p>
        </p:txBody>
      </p:sp>
      <p:sp>
        <p:nvSpPr>
          <p:cNvPr id="835" name="TextBox 139"/>
          <p:cNvSpPr txBox="1"/>
          <p:nvPr/>
        </p:nvSpPr>
        <p:spPr>
          <a:xfrm>
            <a:off x="5702088" y="6369006"/>
            <a:ext cx="203582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80</a:t>
            </a:r>
            <a:endParaRPr lang="ko-KR" altLang="en-US" sz="500" dirty="0"/>
          </a:p>
        </p:txBody>
      </p:sp>
      <p:sp>
        <p:nvSpPr>
          <p:cNvPr id="836" name="TextBox 139"/>
          <p:cNvSpPr txBox="1"/>
          <p:nvPr/>
        </p:nvSpPr>
        <p:spPr>
          <a:xfrm>
            <a:off x="5702088" y="6563206"/>
            <a:ext cx="238848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/>
              <a:t>TCP 443</a:t>
            </a:r>
            <a:endParaRPr lang="ko-KR" altLang="en-US" sz="500" dirty="0"/>
          </a:p>
        </p:txBody>
      </p:sp>
      <p:sp>
        <p:nvSpPr>
          <p:cNvPr id="856" name="오른쪽 대괄호 855"/>
          <p:cNvSpPr/>
          <p:nvPr/>
        </p:nvSpPr>
        <p:spPr>
          <a:xfrm>
            <a:off x="6913812" y="6270577"/>
            <a:ext cx="71438" cy="331200"/>
          </a:xfrm>
          <a:prstGeom prst="rightBracket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74" name="직선 연결선 873"/>
          <p:cNvCxnSpPr/>
          <p:nvPr/>
        </p:nvCxnSpPr>
        <p:spPr>
          <a:xfrm rot="21480000">
            <a:off x="6929702" y="6423973"/>
            <a:ext cx="54000" cy="1928"/>
          </a:xfrm>
          <a:prstGeom prst="line">
            <a:avLst/>
          </a:prstGeom>
          <a:ln w="3175">
            <a:solidFill>
              <a:srgbClr val="4A7EB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76" name="직선 연결선 875"/>
          <p:cNvCxnSpPr/>
          <p:nvPr/>
        </p:nvCxnSpPr>
        <p:spPr>
          <a:xfrm>
            <a:off x="5667612" y="6257403"/>
            <a:ext cx="360000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8" name="직선 연결선 877"/>
          <p:cNvCxnSpPr/>
          <p:nvPr/>
        </p:nvCxnSpPr>
        <p:spPr>
          <a:xfrm rot="15000000" flipH="1">
            <a:off x="5979674" y="6212178"/>
            <a:ext cx="54000" cy="7143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5" name="직선 연결선 884"/>
          <p:cNvCxnSpPr/>
          <p:nvPr/>
        </p:nvCxnSpPr>
        <p:spPr>
          <a:xfrm rot="1200000" flipH="1">
            <a:off x="5970955" y="6247915"/>
            <a:ext cx="71438" cy="5400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6" name="직선 연결선 885"/>
          <p:cNvCxnSpPr/>
          <p:nvPr/>
        </p:nvCxnSpPr>
        <p:spPr>
          <a:xfrm>
            <a:off x="5667612" y="6408687"/>
            <a:ext cx="36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1" name="직선 연결선 890"/>
          <p:cNvCxnSpPr/>
          <p:nvPr/>
        </p:nvCxnSpPr>
        <p:spPr>
          <a:xfrm rot="15000000" flipH="1">
            <a:off x="5979674" y="6363462"/>
            <a:ext cx="54000" cy="71438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3" name="직선 연결선 892"/>
          <p:cNvCxnSpPr/>
          <p:nvPr/>
        </p:nvCxnSpPr>
        <p:spPr>
          <a:xfrm rot="1200000" flipH="1">
            <a:off x="5970955" y="6399199"/>
            <a:ext cx="71438" cy="5400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5" name="직선 연결선 894"/>
          <p:cNvCxnSpPr/>
          <p:nvPr/>
        </p:nvCxnSpPr>
        <p:spPr>
          <a:xfrm>
            <a:off x="5667612" y="6598124"/>
            <a:ext cx="36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1" name="직선 연결선 910"/>
          <p:cNvCxnSpPr/>
          <p:nvPr/>
        </p:nvCxnSpPr>
        <p:spPr>
          <a:xfrm rot="15000000" flipH="1">
            <a:off x="5979674" y="6548136"/>
            <a:ext cx="54000" cy="71438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3" name="직선 연결선 912"/>
          <p:cNvCxnSpPr/>
          <p:nvPr/>
        </p:nvCxnSpPr>
        <p:spPr>
          <a:xfrm rot="1200000" flipH="1">
            <a:off x="5970955" y="6583873"/>
            <a:ext cx="71438" cy="5400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5" name="직선 연결선 914"/>
          <p:cNvCxnSpPr/>
          <p:nvPr/>
        </p:nvCxnSpPr>
        <p:spPr>
          <a:xfrm>
            <a:off x="7004909" y="6423031"/>
            <a:ext cx="180000" cy="1588"/>
          </a:xfrm>
          <a:prstGeom prst="line">
            <a:avLst/>
          </a:prstGeom>
          <a:ln w="31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7" name="그룹 595"/>
          <p:cNvGrpSpPr/>
          <p:nvPr/>
        </p:nvGrpSpPr>
        <p:grpSpPr>
          <a:xfrm>
            <a:off x="7109105" y="6386525"/>
            <a:ext cx="71438" cy="81018"/>
            <a:chOff x="6408545" y="4246008"/>
            <a:chExt cx="71438" cy="81018"/>
          </a:xfrm>
        </p:grpSpPr>
        <p:cxnSp>
          <p:nvCxnSpPr>
            <p:cNvPr id="919" name="직선 연결선 918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2" name="직선 연결선 921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3" name="모서리가 둥근 직사각형 922"/>
          <p:cNvSpPr/>
          <p:nvPr/>
        </p:nvSpPr>
        <p:spPr>
          <a:xfrm>
            <a:off x="6049439" y="6219834"/>
            <a:ext cx="864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  <a:cs typeface="Consolas" pitchFamily="49" charset="0"/>
              </a:rPr>
              <a:t> https admin</a:t>
            </a:r>
            <a:endParaRPr lang="ko-KR" altLang="en-US" sz="500" dirty="0">
              <a:solidFill>
                <a:schemeClr val="tx1"/>
              </a:solidFill>
              <a:latin typeface="+mn-ea"/>
              <a:cs typeface="Consolas" pitchFamily="49" charset="0"/>
            </a:endParaRPr>
          </a:p>
        </p:txBody>
      </p:sp>
      <p:sp>
        <p:nvSpPr>
          <p:cNvPr id="965" name="모서리가 둥근 직사각형 964"/>
          <p:cNvSpPr/>
          <p:nvPr/>
        </p:nvSpPr>
        <p:spPr>
          <a:xfrm>
            <a:off x="6049439" y="6319318"/>
            <a:ext cx="864000" cy="206165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  <a:cs typeface="Consolas" pitchFamily="49" charset="0"/>
              </a:rPr>
              <a:t> http  narastat, narastat2nd,</a:t>
            </a:r>
          </a:p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  <a:cs typeface="Consolas" pitchFamily="49" charset="0"/>
              </a:rPr>
              <a:t>        nsist, gen_nsi, nsi_bs</a:t>
            </a:r>
            <a:endParaRPr lang="ko-KR" altLang="en-US" sz="500" dirty="0">
              <a:solidFill>
                <a:schemeClr val="tx1"/>
              </a:solidFill>
              <a:latin typeface="+mn-ea"/>
              <a:cs typeface="Consolas" pitchFamily="49" charset="0"/>
            </a:endParaRPr>
          </a:p>
        </p:txBody>
      </p:sp>
      <p:sp>
        <p:nvSpPr>
          <p:cNvPr id="967" name="모서리가 둥근 직사각형 966"/>
          <p:cNvSpPr/>
          <p:nvPr/>
        </p:nvSpPr>
        <p:spPr>
          <a:xfrm>
            <a:off x="6049439" y="6556550"/>
            <a:ext cx="864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  <a:cs typeface="Consolas" pitchFamily="49" charset="0"/>
              </a:rPr>
              <a:t> https narastat</a:t>
            </a:r>
            <a:endParaRPr lang="ko-KR" altLang="en-US" sz="500" dirty="0">
              <a:solidFill>
                <a:schemeClr val="tx1"/>
              </a:solidFill>
              <a:latin typeface="+mn-ea"/>
              <a:cs typeface="Consolas" pitchFamily="49" charset="0"/>
            </a:endParaRPr>
          </a:p>
        </p:txBody>
      </p:sp>
      <p:cxnSp>
        <p:nvCxnSpPr>
          <p:cNvPr id="969" name="직선 연결선 968"/>
          <p:cNvCxnSpPr>
            <a:stCxn id="1107" idx="1"/>
          </p:cNvCxnSpPr>
          <p:nvPr/>
        </p:nvCxnSpPr>
        <p:spPr>
          <a:xfrm>
            <a:off x="2717600" y="2405379"/>
            <a:ext cx="3897514" cy="252081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5" name="직선 연결선 984"/>
          <p:cNvCxnSpPr>
            <a:stCxn id="1111" idx="1"/>
          </p:cNvCxnSpPr>
          <p:nvPr/>
        </p:nvCxnSpPr>
        <p:spPr>
          <a:xfrm flipV="1">
            <a:off x="2778626" y="2657460"/>
            <a:ext cx="3836488" cy="1618900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5" name="직선 연결선 994"/>
          <p:cNvCxnSpPr>
            <a:stCxn id="1114" idx="1"/>
          </p:cNvCxnSpPr>
          <p:nvPr/>
        </p:nvCxnSpPr>
        <p:spPr>
          <a:xfrm flipV="1">
            <a:off x="2777038" y="2657461"/>
            <a:ext cx="3838076" cy="1942762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8" name="직선 연결선 997"/>
          <p:cNvCxnSpPr>
            <a:stCxn id="2126" idx="0"/>
          </p:cNvCxnSpPr>
          <p:nvPr/>
        </p:nvCxnSpPr>
        <p:spPr>
          <a:xfrm flipV="1">
            <a:off x="2854657" y="2657461"/>
            <a:ext cx="3760457" cy="2349476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1" name="직선 연결선 1000"/>
          <p:cNvCxnSpPr>
            <a:stCxn id="2124" idx="1"/>
          </p:cNvCxnSpPr>
          <p:nvPr/>
        </p:nvCxnSpPr>
        <p:spPr>
          <a:xfrm flipV="1">
            <a:off x="2778626" y="2657461"/>
            <a:ext cx="3836487" cy="4252579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6" name="직선 연결선 1205"/>
          <p:cNvCxnSpPr>
            <a:stCxn id="2122" idx="1"/>
          </p:cNvCxnSpPr>
          <p:nvPr/>
        </p:nvCxnSpPr>
        <p:spPr>
          <a:xfrm flipV="1">
            <a:off x="2777038" y="2657461"/>
            <a:ext cx="3838077" cy="4576442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1" name="직선 연결선 1230"/>
          <p:cNvCxnSpPr>
            <a:stCxn id="888" idx="3"/>
            <a:endCxn id="1544" idx="2"/>
          </p:cNvCxnSpPr>
          <p:nvPr/>
        </p:nvCxnSpPr>
        <p:spPr>
          <a:xfrm flipH="1" flipV="1">
            <a:off x="6656737" y="2775560"/>
            <a:ext cx="745148" cy="3111881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4" name="직선 연결선 1273"/>
          <p:cNvCxnSpPr/>
          <p:nvPr/>
        </p:nvCxnSpPr>
        <p:spPr>
          <a:xfrm flipH="1" flipV="1">
            <a:off x="6615117" y="2689210"/>
            <a:ext cx="2500327" cy="2334817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9" name="직선 연결선 1278"/>
          <p:cNvCxnSpPr/>
          <p:nvPr/>
        </p:nvCxnSpPr>
        <p:spPr>
          <a:xfrm flipH="1" flipV="1">
            <a:off x="6616800" y="2657465"/>
            <a:ext cx="2498645" cy="2485655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6" name="직선 연결선 1295"/>
          <p:cNvCxnSpPr/>
          <p:nvPr/>
        </p:nvCxnSpPr>
        <p:spPr>
          <a:xfrm flipH="1" flipV="1">
            <a:off x="6616800" y="2684968"/>
            <a:ext cx="2506303" cy="3909407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4" name="직선 연결선 1303"/>
          <p:cNvCxnSpPr/>
          <p:nvPr/>
        </p:nvCxnSpPr>
        <p:spPr>
          <a:xfrm flipH="1" flipV="1">
            <a:off x="6656738" y="2775560"/>
            <a:ext cx="2460255" cy="3946474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7" name="직선 연결선 1366"/>
          <p:cNvCxnSpPr/>
          <p:nvPr/>
        </p:nvCxnSpPr>
        <p:spPr>
          <a:xfrm flipH="1" flipV="1">
            <a:off x="6616800" y="2657465"/>
            <a:ext cx="2522621" cy="4502722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7" name="모서리가 둥근 직사각형 1416"/>
          <p:cNvSpPr/>
          <p:nvPr/>
        </p:nvSpPr>
        <p:spPr>
          <a:xfrm>
            <a:off x="7726853" y="6687005"/>
            <a:ext cx="828000" cy="837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00" dirty="0" smtClean="0">
                <a:solidFill>
                  <a:schemeClr val="tx1"/>
                </a:solidFill>
              </a:rPr>
              <a:t>  Jennifer </a:t>
            </a:r>
            <a:r>
              <a:rPr lang="ko-KR" altLang="en-US" sz="400" dirty="0" smtClean="0">
                <a:solidFill>
                  <a:schemeClr val="tx1"/>
                </a:solidFill>
              </a:rPr>
              <a:t>수집서버</a:t>
            </a:r>
            <a:endParaRPr lang="ko-KR" altLang="en-US" sz="400" dirty="0">
              <a:solidFill>
                <a:schemeClr val="tx1"/>
              </a:solidFill>
            </a:endParaRPr>
          </a:p>
        </p:txBody>
      </p:sp>
      <p:sp>
        <p:nvSpPr>
          <p:cNvPr id="1418" name="TextBox 139"/>
          <p:cNvSpPr txBox="1"/>
          <p:nvPr/>
        </p:nvSpPr>
        <p:spPr>
          <a:xfrm>
            <a:off x="7269094" y="6676149"/>
            <a:ext cx="365485" cy="61555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00" dirty="0" smtClean="0"/>
              <a:t>TCP 5072, 5073</a:t>
            </a:r>
            <a:endParaRPr lang="ko-KR" altLang="en-US" sz="400" dirty="0"/>
          </a:p>
        </p:txBody>
      </p:sp>
      <p:cxnSp>
        <p:nvCxnSpPr>
          <p:cNvPr id="1423" name="직선 연결선 1422"/>
          <p:cNvCxnSpPr/>
          <p:nvPr/>
        </p:nvCxnSpPr>
        <p:spPr>
          <a:xfrm flipH="1" flipV="1">
            <a:off x="6615113" y="2666487"/>
            <a:ext cx="828681" cy="4074073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6" name="모서리가 둥근 직사각형 1515"/>
          <p:cNvSpPr/>
          <p:nvPr/>
        </p:nvSpPr>
        <p:spPr>
          <a:xfrm>
            <a:off x="366681" y="6907527"/>
            <a:ext cx="864000" cy="83763"/>
          </a:xfrm>
          <a:prstGeom prst="round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dirty="0" smtClean="0">
                <a:solidFill>
                  <a:schemeClr val="tx1"/>
                </a:solidFill>
                <a:latin typeface="+mn-ea"/>
                <a:cs typeface="Consolas" pitchFamily="49" charset="0"/>
              </a:rPr>
              <a:t> https admin</a:t>
            </a:r>
            <a:endParaRPr lang="ko-KR" altLang="en-US" sz="500" dirty="0">
              <a:solidFill>
                <a:schemeClr val="tx1"/>
              </a:solidFill>
              <a:latin typeface="+mn-ea"/>
              <a:cs typeface="Consolas" pitchFamily="49" charset="0"/>
            </a:endParaRPr>
          </a:p>
        </p:txBody>
      </p:sp>
      <p:cxnSp>
        <p:nvCxnSpPr>
          <p:cNvPr id="1523" name="직선 연결선 1522"/>
          <p:cNvCxnSpPr/>
          <p:nvPr/>
        </p:nvCxnSpPr>
        <p:spPr>
          <a:xfrm>
            <a:off x="578136" y="2476781"/>
            <a:ext cx="6036978" cy="180679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0" name="직선 연결선 1529"/>
          <p:cNvCxnSpPr/>
          <p:nvPr/>
        </p:nvCxnSpPr>
        <p:spPr>
          <a:xfrm flipV="1">
            <a:off x="596734" y="2657460"/>
            <a:ext cx="6018380" cy="4294518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8" name="직선 연결선 1537"/>
          <p:cNvCxnSpPr>
            <a:stCxn id="834" idx="0"/>
          </p:cNvCxnSpPr>
          <p:nvPr/>
        </p:nvCxnSpPr>
        <p:spPr>
          <a:xfrm flipV="1">
            <a:off x="5839145" y="2652698"/>
            <a:ext cx="775969" cy="3566612"/>
          </a:xfrm>
          <a:prstGeom prst="line">
            <a:avLst/>
          </a:prstGeom>
          <a:ln w="31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4" name="TextBox 983"/>
          <p:cNvSpPr txBox="1"/>
          <p:nvPr/>
        </p:nvSpPr>
        <p:spPr>
          <a:xfrm>
            <a:off x="7497378" y="3233911"/>
            <a:ext cx="571504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b="1" dirty="0" smtClean="0"/>
              <a:t>10.184.70.82</a:t>
            </a:r>
          </a:p>
        </p:txBody>
      </p:sp>
      <p:pic>
        <p:nvPicPr>
          <p:cNvPr id="986" name="Picture 43" descr="Untitled-1 copy"/>
          <p:cNvPicPr preferRelativeResize="0"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20376" y="2508234"/>
            <a:ext cx="360000" cy="720000"/>
          </a:xfrm>
          <a:prstGeom prst="rect">
            <a:avLst/>
          </a:prstGeom>
          <a:noFill/>
        </p:spPr>
      </p:pic>
      <p:sp>
        <p:nvSpPr>
          <p:cNvPr id="987" name="TextBox 986"/>
          <p:cNvSpPr txBox="1"/>
          <p:nvPr/>
        </p:nvSpPr>
        <p:spPr>
          <a:xfrm>
            <a:off x="7639979" y="3041827"/>
            <a:ext cx="36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 dirty="0" smtClean="0"/>
              <a:t>검색서버</a:t>
            </a:r>
            <a:endParaRPr lang="en-US" altLang="ko-KR" sz="500" dirty="0" smtClean="0"/>
          </a:p>
        </p:txBody>
      </p:sp>
      <p:sp>
        <p:nvSpPr>
          <p:cNvPr id="818" name="TextBox 817"/>
          <p:cNvSpPr txBox="1"/>
          <p:nvPr/>
        </p:nvSpPr>
        <p:spPr>
          <a:xfrm>
            <a:off x="83337" y="928384"/>
            <a:ext cx="144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document root - /WEB/sunone/docs</a:t>
            </a:r>
          </a:p>
        </p:txBody>
      </p:sp>
      <p:sp>
        <p:nvSpPr>
          <p:cNvPr id="823" name="Rectangle 135"/>
          <p:cNvSpPr>
            <a:spLocks noChangeArrowheads="1"/>
          </p:cNvSpPr>
          <p:nvPr/>
        </p:nvSpPr>
        <p:spPr bwMode="auto">
          <a:xfrm>
            <a:off x="30119" y="784756"/>
            <a:ext cx="1222560" cy="22963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824" name="Rectangle 43"/>
          <p:cNvSpPr>
            <a:spLocks noChangeArrowheads="1"/>
          </p:cNvSpPr>
          <p:nvPr/>
        </p:nvSpPr>
        <p:spPr bwMode="auto">
          <a:xfrm>
            <a:off x="83337" y="830218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SunOne WebServer 6.1</a:t>
            </a:r>
            <a:endParaRPr lang="ko-KR" altLang="en-US" sz="500" dirty="0">
              <a:latin typeface="+mn-ea"/>
            </a:endParaRPr>
          </a:p>
        </p:txBody>
      </p:sp>
      <p:sp>
        <p:nvSpPr>
          <p:cNvPr id="852" name="Rectangle 135"/>
          <p:cNvSpPr>
            <a:spLocks noChangeArrowheads="1"/>
          </p:cNvSpPr>
          <p:nvPr/>
        </p:nvSpPr>
        <p:spPr bwMode="auto">
          <a:xfrm>
            <a:off x="1324118" y="784756"/>
            <a:ext cx="1222560" cy="22963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928" name="Rectangle 43"/>
          <p:cNvSpPr>
            <a:spLocks noChangeArrowheads="1"/>
          </p:cNvSpPr>
          <p:nvPr/>
        </p:nvSpPr>
        <p:spPr bwMode="auto">
          <a:xfrm>
            <a:off x="1377336" y="830218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SunOne WebServer 6.1</a:t>
            </a:r>
            <a:endParaRPr lang="ko-KR" altLang="en-US" sz="500" dirty="0">
              <a:latin typeface="+mn-ea"/>
            </a:endParaRPr>
          </a:p>
        </p:txBody>
      </p:sp>
      <p:sp>
        <p:nvSpPr>
          <p:cNvPr id="944" name="Rectangle 135"/>
          <p:cNvSpPr>
            <a:spLocks noChangeArrowheads="1"/>
          </p:cNvSpPr>
          <p:nvPr/>
        </p:nvSpPr>
        <p:spPr bwMode="auto">
          <a:xfrm>
            <a:off x="2744763" y="784756"/>
            <a:ext cx="1222560" cy="126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997" name="Rectangle 43"/>
          <p:cNvSpPr>
            <a:spLocks noChangeArrowheads="1"/>
          </p:cNvSpPr>
          <p:nvPr/>
        </p:nvSpPr>
        <p:spPr bwMode="auto">
          <a:xfrm>
            <a:off x="2797981" y="1852590"/>
            <a:ext cx="11160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WAS </a:t>
            </a:r>
            <a:r>
              <a:rPr lang="ko-KR" altLang="en-US" sz="500" dirty="0" smtClean="0">
                <a:latin typeface="+mn-ea"/>
              </a:rPr>
              <a:t>성능관리 </a:t>
            </a:r>
            <a:r>
              <a:rPr lang="en-US" altLang="ko-KR" sz="500" dirty="0" smtClean="0">
                <a:latin typeface="+mn-ea"/>
              </a:rPr>
              <a:t>Jeniffer Agent</a:t>
            </a:r>
            <a:endParaRPr lang="ko-KR" altLang="en-US" sz="500" dirty="0">
              <a:latin typeface="+mn-ea"/>
            </a:endParaRPr>
          </a:p>
        </p:txBody>
      </p:sp>
      <p:sp>
        <p:nvSpPr>
          <p:cNvPr id="999" name="TextBox 998"/>
          <p:cNvSpPr txBox="1"/>
          <p:nvPr/>
        </p:nvSpPr>
        <p:spPr>
          <a:xfrm>
            <a:off x="2797981" y="1928791"/>
            <a:ext cx="117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/WAS/weblogic/jennifer</a:t>
            </a:r>
          </a:p>
        </p:txBody>
      </p:sp>
      <p:sp>
        <p:nvSpPr>
          <p:cNvPr id="1000" name="Rectangle 43"/>
          <p:cNvSpPr>
            <a:spLocks noChangeArrowheads="1"/>
          </p:cNvSpPr>
          <p:nvPr/>
        </p:nvSpPr>
        <p:spPr bwMode="auto">
          <a:xfrm>
            <a:off x="2797981" y="1179490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500" dirty="0" smtClean="0">
                <a:latin typeface="+mn-ea"/>
              </a:rPr>
              <a:t>  리포팅 </a:t>
            </a:r>
            <a:r>
              <a:rPr lang="en-US" altLang="ko-KR" sz="500" dirty="0" smtClean="0">
                <a:latin typeface="+mn-ea"/>
              </a:rPr>
              <a:t>OZ</a:t>
            </a:r>
            <a:endParaRPr lang="ko-KR" altLang="en-US" sz="500" dirty="0">
              <a:latin typeface="+mn-ea"/>
            </a:endParaRPr>
          </a:p>
        </p:txBody>
      </p:sp>
      <p:sp>
        <p:nvSpPr>
          <p:cNvPr id="1002" name="TextBox 1001"/>
          <p:cNvSpPr txBox="1"/>
          <p:nvPr/>
        </p:nvSpPr>
        <p:spPr>
          <a:xfrm>
            <a:off x="2797981" y="1254096"/>
            <a:ext cx="117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/WAS/weblogic/app/oz</a:t>
            </a:r>
          </a:p>
        </p:txBody>
      </p:sp>
      <p:sp>
        <p:nvSpPr>
          <p:cNvPr id="1018" name="Rectangle 43"/>
          <p:cNvSpPr>
            <a:spLocks noChangeArrowheads="1"/>
          </p:cNvSpPr>
          <p:nvPr/>
        </p:nvSpPr>
        <p:spPr bwMode="auto">
          <a:xfrm>
            <a:off x="2797981" y="828769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Weblogic Server 10.3.5.0</a:t>
            </a:r>
            <a:endParaRPr lang="ko-KR" altLang="en-US" sz="500" dirty="0">
              <a:latin typeface="+mn-ea"/>
            </a:endParaRPr>
          </a:p>
        </p:txBody>
      </p:sp>
      <p:sp>
        <p:nvSpPr>
          <p:cNvPr id="1040" name="TextBox 1039"/>
          <p:cNvSpPr txBox="1"/>
          <p:nvPr/>
        </p:nvSpPr>
        <p:spPr>
          <a:xfrm>
            <a:off x="2797982" y="900533"/>
            <a:ext cx="1169342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/WAS/weblogic/domains/naraint</a:t>
            </a:r>
          </a:p>
          <a:p>
            <a:r>
              <a:rPr lang="en-US" altLang="ko-KR" sz="500" dirty="0" smtClean="0">
                <a:latin typeface="+mn-ea"/>
              </a:rPr>
              <a:t>    /WAS/weblogic/domains/narameta</a:t>
            </a:r>
          </a:p>
          <a:p>
            <a:r>
              <a:rPr lang="en-US" altLang="ko-KR" sz="500" dirty="0" smtClean="0">
                <a:latin typeface="+mn-ea"/>
              </a:rPr>
              <a:t>    /WAS/weblogic/user_projects</a:t>
            </a:r>
          </a:p>
        </p:txBody>
      </p:sp>
      <p:sp>
        <p:nvSpPr>
          <p:cNvPr id="1050" name="Rectangle 43"/>
          <p:cNvSpPr>
            <a:spLocks noChangeArrowheads="1"/>
          </p:cNvSpPr>
          <p:nvPr/>
        </p:nvSpPr>
        <p:spPr bwMode="auto">
          <a:xfrm>
            <a:off x="2800322" y="1575643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GPIN</a:t>
            </a:r>
            <a:endParaRPr lang="ko-KR" altLang="en-US" sz="500" dirty="0">
              <a:latin typeface="+mn-ea"/>
            </a:endParaRPr>
          </a:p>
        </p:txBody>
      </p:sp>
      <p:sp>
        <p:nvSpPr>
          <p:cNvPr id="1055" name="TextBox 1054"/>
          <p:cNvSpPr txBox="1"/>
          <p:nvPr/>
        </p:nvSpPr>
        <p:spPr>
          <a:xfrm>
            <a:off x="2800322" y="1650249"/>
            <a:ext cx="2160000" cy="15388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/WAS/weblogic/app/2nd/WEB-INF/gpin.properties</a:t>
            </a:r>
          </a:p>
          <a:p>
            <a:r>
              <a:rPr lang="en-US" altLang="ko-KR" sz="500" dirty="0" smtClean="0">
                <a:latin typeface="+mn-ea"/>
              </a:rPr>
              <a:t>    /WAS/weblogic/app/2nd/WEB-INF/gpin-config.xml</a:t>
            </a:r>
          </a:p>
        </p:txBody>
      </p:sp>
      <p:sp>
        <p:nvSpPr>
          <p:cNvPr id="1056" name="TextBox 1055"/>
          <p:cNvSpPr txBox="1"/>
          <p:nvPr/>
        </p:nvSpPr>
        <p:spPr>
          <a:xfrm>
            <a:off x="2802573" y="1454128"/>
            <a:ext cx="2160000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/WAS/weblogic/domains/naraext/gpki/conf/dsjdf.properties</a:t>
            </a:r>
          </a:p>
        </p:txBody>
      </p:sp>
      <p:sp>
        <p:nvSpPr>
          <p:cNvPr id="1083" name="Rectangle 135"/>
          <p:cNvSpPr>
            <a:spLocks noChangeArrowheads="1"/>
          </p:cNvSpPr>
          <p:nvPr/>
        </p:nvSpPr>
        <p:spPr bwMode="auto">
          <a:xfrm>
            <a:off x="4029058" y="784756"/>
            <a:ext cx="1222560" cy="126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124" name="Rectangle 43"/>
          <p:cNvSpPr>
            <a:spLocks noChangeArrowheads="1"/>
          </p:cNvSpPr>
          <p:nvPr/>
        </p:nvSpPr>
        <p:spPr bwMode="auto">
          <a:xfrm>
            <a:off x="4082276" y="1852590"/>
            <a:ext cx="11160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WAS </a:t>
            </a:r>
            <a:r>
              <a:rPr lang="ko-KR" altLang="en-US" sz="500" dirty="0" smtClean="0">
                <a:latin typeface="+mn-ea"/>
              </a:rPr>
              <a:t>성능관리 </a:t>
            </a:r>
            <a:r>
              <a:rPr lang="en-US" altLang="ko-KR" sz="500" dirty="0" smtClean="0">
                <a:latin typeface="+mn-ea"/>
              </a:rPr>
              <a:t>Jeniffer Agent</a:t>
            </a:r>
            <a:endParaRPr lang="ko-KR" altLang="en-US" sz="500" dirty="0">
              <a:latin typeface="+mn-ea"/>
            </a:endParaRPr>
          </a:p>
        </p:txBody>
      </p:sp>
      <p:sp>
        <p:nvSpPr>
          <p:cNvPr id="1207" name="TextBox 1206"/>
          <p:cNvSpPr txBox="1"/>
          <p:nvPr/>
        </p:nvSpPr>
        <p:spPr>
          <a:xfrm>
            <a:off x="4082276" y="1928791"/>
            <a:ext cx="117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/WAS/weblogic/jennifer</a:t>
            </a:r>
          </a:p>
        </p:txBody>
      </p:sp>
      <p:sp>
        <p:nvSpPr>
          <p:cNvPr id="1243" name="Rectangle 43"/>
          <p:cNvSpPr>
            <a:spLocks noChangeArrowheads="1"/>
          </p:cNvSpPr>
          <p:nvPr/>
        </p:nvSpPr>
        <p:spPr bwMode="auto">
          <a:xfrm>
            <a:off x="4082276" y="1179490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500" dirty="0" smtClean="0">
                <a:latin typeface="+mn-ea"/>
              </a:rPr>
              <a:t>  리포팅 </a:t>
            </a:r>
            <a:r>
              <a:rPr lang="en-US" altLang="ko-KR" sz="500" dirty="0" smtClean="0">
                <a:latin typeface="+mn-ea"/>
              </a:rPr>
              <a:t>OZ</a:t>
            </a:r>
            <a:endParaRPr lang="ko-KR" altLang="en-US" sz="500" dirty="0">
              <a:latin typeface="+mn-ea"/>
            </a:endParaRPr>
          </a:p>
        </p:txBody>
      </p:sp>
      <p:sp>
        <p:nvSpPr>
          <p:cNvPr id="1245" name="TextBox 1244"/>
          <p:cNvSpPr txBox="1"/>
          <p:nvPr/>
        </p:nvSpPr>
        <p:spPr>
          <a:xfrm>
            <a:off x="4082276" y="1254096"/>
            <a:ext cx="117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/WAS/weblogic/app/oz</a:t>
            </a:r>
          </a:p>
        </p:txBody>
      </p:sp>
      <p:sp>
        <p:nvSpPr>
          <p:cNvPr id="1246" name="Rectangle 43"/>
          <p:cNvSpPr>
            <a:spLocks noChangeArrowheads="1"/>
          </p:cNvSpPr>
          <p:nvPr/>
        </p:nvSpPr>
        <p:spPr bwMode="auto">
          <a:xfrm>
            <a:off x="4082276" y="828769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Weblogic Server 10.3.5.0</a:t>
            </a:r>
            <a:endParaRPr lang="ko-KR" altLang="en-US" sz="500" dirty="0">
              <a:latin typeface="+mn-ea"/>
            </a:endParaRPr>
          </a:p>
        </p:txBody>
      </p:sp>
      <p:sp>
        <p:nvSpPr>
          <p:cNvPr id="1250" name="TextBox 1249"/>
          <p:cNvSpPr txBox="1"/>
          <p:nvPr/>
        </p:nvSpPr>
        <p:spPr>
          <a:xfrm>
            <a:off x="4082277" y="900533"/>
            <a:ext cx="1169342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/WAS/weblogic/domains/naraint</a:t>
            </a:r>
          </a:p>
          <a:p>
            <a:r>
              <a:rPr lang="en-US" altLang="ko-KR" sz="500" dirty="0" smtClean="0">
                <a:latin typeface="+mn-ea"/>
              </a:rPr>
              <a:t>    /WAS/weblogic/domains/narameta</a:t>
            </a:r>
          </a:p>
          <a:p>
            <a:r>
              <a:rPr lang="en-US" altLang="ko-KR" sz="500" dirty="0" smtClean="0">
                <a:latin typeface="+mn-ea"/>
              </a:rPr>
              <a:t>    /WAS/weblogic/user_projects</a:t>
            </a:r>
          </a:p>
        </p:txBody>
      </p:sp>
      <p:sp>
        <p:nvSpPr>
          <p:cNvPr id="1251" name="Rectangle 43"/>
          <p:cNvSpPr>
            <a:spLocks noChangeArrowheads="1"/>
          </p:cNvSpPr>
          <p:nvPr/>
        </p:nvSpPr>
        <p:spPr bwMode="auto">
          <a:xfrm>
            <a:off x="4084617" y="1575643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GPIN</a:t>
            </a:r>
            <a:endParaRPr lang="ko-KR" altLang="en-US" sz="500" dirty="0">
              <a:latin typeface="+mn-ea"/>
            </a:endParaRPr>
          </a:p>
        </p:txBody>
      </p:sp>
      <p:sp>
        <p:nvSpPr>
          <p:cNvPr id="1252" name="TextBox 1251"/>
          <p:cNvSpPr txBox="1"/>
          <p:nvPr/>
        </p:nvSpPr>
        <p:spPr>
          <a:xfrm>
            <a:off x="4084617" y="1650249"/>
            <a:ext cx="2160000" cy="15388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/WAS/weblogic/app/2nd/WEB-INF/gpin.properties</a:t>
            </a:r>
          </a:p>
          <a:p>
            <a:r>
              <a:rPr lang="en-US" altLang="ko-KR" sz="500" dirty="0" smtClean="0">
                <a:latin typeface="+mn-ea"/>
              </a:rPr>
              <a:t>    /WAS/weblogic/app/2nd/WEB-INF/gpin-config.xml</a:t>
            </a:r>
          </a:p>
        </p:txBody>
      </p:sp>
      <p:sp>
        <p:nvSpPr>
          <p:cNvPr id="1253" name="TextBox 1252"/>
          <p:cNvSpPr txBox="1"/>
          <p:nvPr/>
        </p:nvSpPr>
        <p:spPr>
          <a:xfrm>
            <a:off x="4082276" y="1454128"/>
            <a:ext cx="2160000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/WAS/weblogic/domains/naraext/gpki/conf/dsjdf.properties</a:t>
            </a:r>
          </a:p>
        </p:txBody>
      </p:sp>
      <p:sp>
        <p:nvSpPr>
          <p:cNvPr id="1256" name="Rectangle 43"/>
          <p:cNvSpPr>
            <a:spLocks noChangeArrowheads="1"/>
          </p:cNvSpPr>
          <p:nvPr/>
        </p:nvSpPr>
        <p:spPr bwMode="auto">
          <a:xfrm>
            <a:off x="4086868" y="1379522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GPKI</a:t>
            </a:r>
            <a:endParaRPr lang="ko-KR" altLang="en-US" sz="500" dirty="0">
              <a:latin typeface="+mn-ea"/>
            </a:endParaRPr>
          </a:p>
        </p:txBody>
      </p:sp>
      <p:sp>
        <p:nvSpPr>
          <p:cNvPr id="1257" name="Rectangle 43"/>
          <p:cNvSpPr>
            <a:spLocks noChangeArrowheads="1"/>
          </p:cNvSpPr>
          <p:nvPr/>
        </p:nvSpPr>
        <p:spPr bwMode="auto">
          <a:xfrm>
            <a:off x="2802573" y="1379522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GPKI</a:t>
            </a:r>
            <a:endParaRPr lang="ko-KR" altLang="en-US" sz="500" dirty="0">
              <a:latin typeface="+mn-ea"/>
            </a:endParaRPr>
          </a:p>
        </p:txBody>
      </p:sp>
      <p:sp>
        <p:nvSpPr>
          <p:cNvPr id="1258" name="TextBox 1257"/>
          <p:cNvSpPr txBox="1"/>
          <p:nvPr/>
        </p:nvSpPr>
        <p:spPr>
          <a:xfrm>
            <a:off x="83337" y="903260"/>
            <a:ext cx="144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document root - /WEB/sunone/docs</a:t>
            </a:r>
          </a:p>
        </p:txBody>
      </p:sp>
      <p:sp>
        <p:nvSpPr>
          <p:cNvPr id="1259" name="TextBox 1258"/>
          <p:cNvSpPr txBox="1"/>
          <p:nvPr/>
        </p:nvSpPr>
        <p:spPr>
          <a:xfrm>
            <a:off x="1377336" y="903260"/>
            <a:ext cx="144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document root - /WEB/sunone/docs</a:t>
            </a:r>
          </a:p>
        </p:txBody>
      </p:sp>
      <p:sp>
        <p:nvSpPr>
          <p:cNvPr id="1269" name="Rectangle 135"/>
          <p:cNvSpPr>
            <a:spLocks noChangeArrowheads="1"/>
          </p:cNvSpPr>
          <p:nvPr/>
        </p:nvSpPr>
        <p:spPr bwMode="auto">
          <a:xfrm>
            <a:off x="34704" y="8618115"/>
            <a:ext cx="1222560" cy="24810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270" name="Rectangle 43"/>
          <p:cNvSpPr>
            <a:spLocks noChangeArrowheads="1"/>
          </p:cNvSpPr>
          <p:nvPr/>
        </p:nvSpPr>
        <p:spPr bwMode="auto">
          <a:xfrm>
            <a:off x="87922" y="8663577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SunOne WebServer 6.1</a:t>
            </a:r>
            <a:endParaRPr lang="ko-KR" altLang="en-US" sz="500" dirty="0">
              <a:latin typeface="+mn-ea"/>
            </a:endParaRPr>
          </a:p>
        </p:txBody>
      </p:sp>
      <p:sp>
        <p:nvSpPr>
          <p:cNvPr id="1275" name="Rectangle 135"/>
          <p:cNvSpPr>
            <a:spLocks noChangeArrowheads="1"/>
          </p:cNvSpPr>
          <p:nvPr/>
        </p:nvSpPr>
        <p:spPr bwMode="auto">
          <a:xfrm>
            <a:off x="1328703" y="8618115"/>
            <a:ext cx="1222560" cy="24810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276" name="Rectangle 43"/>
          <p:cNvSpPr>
            <a:spLocks noChangeArrowheads="1"/>
          </p:cNvSpPr>
          <p:nvPr/>
        </p:nvSpPr>
        <p:spPr bwMode="auto">
          <a:xfrm>
            <a:off x="1381921" y="8663577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SunOne WebServer 6.1</a:t>
            </a:r>
            <a:endParaRPr lang="ko-KR" altLang="en-US" sz="500" dirty="0">
              <a:latin typeface="+mn-ea"/>
            </a:endParaRPr>
          </a:p>
        </p:txBody>
      </p:sp>
      <p:sp>
        <p:nvSpPr>
          <p:cNvPr id="1295" name="Rectangle 135"/>
          <p:cNvSpPr>
            <a:spLocks noChangeArrowheads="1"/>
          </p:cNvSpPr>
          <p:nvPr/>
        </p:nvSpPr>
        <p:spPr bwMode="auto">
          <a:xfrm>
            <a:off x="2749348" y="8618115"/>
            <a:ext cx="1222560" cy="97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299" name="Rectangle 43"/>
          <p:cNvSpPr>
            <a:spLocks noChangeArrowheads="1"/>
          </p:cNvSpPr>
          <p:nvPr/>
        </p:nvSpPr>
        <p:spPr bwMode="auto">
          <a:xfrm>
            <a:off x="2802566" y="9207544"/>
            <a:ext cx="11160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WAS </a:t>
            </a:r>
            <a:r>
              <a:rPr lang="ko-KR" altLang="en-US" sz="500" dirty="0" smtClean="0">
                <a:latin typeface="+mn-ea"/>
              </a:rPr>
              <a:t>성능관리 </a:t>
            </a:r>
            <a:r>
              <a:rPr lang="en-US" altLang="ko-KR" sz="500" dirty="0" smtClean="0">
                <a:latin typeface="+mn-ea"/>
              </a:rPr>
              <a:t>Jeniffer Agent</a:t>
            </a:r>
            <a:endParaRPr lang="ko-KR" altLang="en-US" sz="500" dirty="0">
              <a:latin typeface="+mn-ea"/>
            </a:endParaRPr>
          </a:p>
        </p:txBody>
      </p:sp>
      <p:sp>
        <p:nvSpPr>
          <p:cNvPr id="1303" name="TextBox 1302"/>
          <p:cNvSpPr txBox="1"/>
          <p:nvPr/>
        </p:nvSpPr>
        <p:spPr>
          <a:xfrm>
            <a:off x="2802566" y="9282157"/>
            <a:ext cx="117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/WAS/weblogic/jennifer</a:t>
            </a:r>
          </a:p>
        </p:txBody>
      </p:sp>
      <p:sp>
        <p:nvSpPr>
          <p:cNvPr id="1305" name="Rectangle 43"/>
          <p:cNvSpPr>
            <a:spLocks noChangeArrowheads="1"/>
          </p:cNvSpPr>
          <p:nvPr/>
        </p:nvSpPr>
        <p:spPr bwMode="auto">
          <a:xfrm>
            <a:off x="2802566" y="9017038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500" dirty="0" smtClean="0">
                <a:latin typeface="+mn-ea"/>
              </a:rPr>
              <a:t>  리포팅 </a:t>
            </a:r>
            <a:r>
              <a:rPr lang="en-US" altLang="ko-KR" sz="500" dirty="0" smtClean="0">
                <a:latin typeface="+mn-ea"/>
              </a:rPr>
              <a:t>OZ</a:t>
            </a:r>
            <a:endParaRPr lang="ko-KR" altLang="en-US" sz="500" dirty="0">
              <a:latin typeface="+mn-ea"/>
            </a:endParaRPr>
          </a:p>
        </p:txBody>
      </p:sp>
      <p:sp>
        <p:nvSpPr>
          <p:cNvPr id="1306" name="TextBox 1305"/>
          <p:cNvSpPr txBox="1"/>
          <p:nvPr/>
        </p:nvSpPr>
        <p:spPr>
          <a:xfrm>
            <a:off x="2802566" y="9091644"/>
            <a:ext cx="117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/WAS/weblogic/app/oz</a:t>
            </a:r>
          </a:p>
        </p:txBody>
      </p:sp>
      <p:sp>
        <p:nvSpPr>
          <p:cNvPr id="1307" name="Rectangle 43"/>
          <p:cNvSpPr>
            <a:spLocks noChangeArrowheads="1"/>
          </p:cNvSpPr>
          <p:nvPr/>
        </p:nvSpPr>
        <p:spPr bwMode="auto">
          <a:xfrm>
            <a:off x="2802566" y="8662128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Weblogic Server 10.3.5.0</a:t>
            </a:r>
            <a:endParaRPr lang="ko-KR" altLang="en-US" sz="500" dirty="0">
              <a:latin typeface="+mn-ea"/>
            </a:endParaRPr>
          </a:p>
        </p:txBody>
      </p:sp>
      <p:sp>
        <p:nvSpPr>
          <p:cNvPr id="1312" name="TextBox 1311"/>
          <p:cNvSpPr txBox="1"/>
          <p:nvPr/>
        </p:nvSpPr>
        <p:spPr>
          <a:xfrm>
            <a:off x="2802567" y="8748181"/>
            <a:ext cx="1169342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/WAS/weblogic/domains/naraint</a:t>
            </a:r>
          </a:p>
          <a:p>
            <a:r>
              <a:rPr lang="en-US" altLang="ko-KR" sz="500" dirty="0" smtClean="0">
                <a:latin typeface="+mn-ea"/>
              </a:rPr>
              <a:t>    /WAS/weblogic/domains/narameta</a:t>
            </a:r>
          </a:p>
          <a:p>
            <a:r>
              <a:rPr lang="en-US" altLang="ko-KR" sz="500" dirty="0" smtClean="0">
                <a:latin typeface="+mn-ea"/>
              </a:rPr>
              <a:t>    /WAS/weblogic/user_projects</a:t>
            </a:r>
          </a:p>
        </p:txBody>
      </p:sp>
      <p:sp>
        <p:nvSpPr>
          <p:cNvPr id="1351" name="Rectangle 135"/>
          <p:cNvSpPr>
            <a:spLocks noChangeArrowheads="1"/>
          </p:cNvSpPr>
          <p:nvPr/>
        </p:nvSpPr>
        <p:spPr bwMode="auto">
          <a:xfrm>
            <a:off x="4039330" y="8618115"/>
            <a:ext cx="1222560" cy="97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355" name="Rectangle 43"/>
          <p:cNvSpPr>
            <a:spLocks noChangeArrowheads="1"/>
          </p:cNvSpPr>
          <p:nvPr/>
        </p:nvSpPr>
        <p:spPr bwMode="auto">
          <a:xfrm>
            <a:off x="4092548" y="9207544"/>
            <a:ext cx="11160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WAS </a:t>
            </a:r>
            <a:r>
              <a:rPr lang="ko-KR" altLang="en-US" sz="500" dirty="0" smtClean="0">
                <a:latin typeface="+mn-ea"/>
              </a:rPr>
              <a:t>성능관리 </a:t>
            </a:r>
            <a:r>
              <a:rPr lang="en-US" altLang="ko-KR" sz="500" dirty="0" smtClean="0">
                <a:latin typeface="+mn-ea"/>
              </a:rPr>
              <a:t>Jeniffer Agent</a:t>
            </a:r>
            <a:endParaRPr lang="ko-KR" altLang="en-US" sz="500" dirty="0">
              <a:latin typeface="+mn-ea"/>
            </a:endParaRPr>
          </a:p>
        </p:txBody>
      </p:sp>
      <p:sp>
        <p:nvSpPr>
          <p:cNvPr id="1359" name="TextBox 1358"/>
          <p:cNvSpPr txBox="1"/>
          <p:nvPr/>
        </p:nvSpPr>
        <p:spPr>
          <a:xfrm>
            <a:off x="4092548" y="9282157"/>
            <a:ext cx="117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/WAS/weblogic/jennifer</a:t>
            </a:r>
          </a:p>
        </p:txBody>
      </p:sp>
      <p:sp>
        <p:nvSpPr>
          <p:cNvPr id="1363" name="Rectangle 43"/>
          <p:cNvSpPr>
            <a:spLocks noChangeArrowheads="1"/>
          </p:cNvSpPr>
          <p:nvPr/>
        </p:nvSpPr>
        <p:spPr bwMode="auto">
          <a:xfrm>
            <a:off x="4092548" y="9017038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500" dirty="0" smtClean="0">
                <a:latin typeface="+mn-ea"/>
              </a:rPr>
              <a:t>  리포팅 </a:t>
            </a:r>
            <a:r>
              <a:rPr lang="en-US" altLang="ko-KR" sz="500" dirty="0" smtClean="0">
                <a:latin typeface="+mn-ea"/>
              </a:rPr>
              <a:t>OZ</a:t>
            </a:r>
            <a:endParaRPr lang="ko-KR" altLang="en-US" sz="500" dirty="0">
              <a:latin typeface="+mn-ea"/>
            </a:endParaRPr>
          </a:p>
        </p:txBody>
      </p:sp>
      <p:sp>
        <p:nvSpPr>
          <p:cNvPr id="1368" name="TextBox 1367"/>
          <p:cNvSpPr txBox="1"/>
          <p:nvPr/>
        </p:nvSpPr>
        <p:spPr>
          <a:xfrm>
            <a:off x="4092548" y="9091644"/>
            <a:ext cx="117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/WAS/weblogic/app/oz</a:t>
            </a:r>
          </a:p>
        </p:txBody>
      </p:sp>
      <p:sp>
        <p:nvSpPr>
          <p:cNvPr id="1369" name="Rectangle 43"/>
          <p:cNvSpPr>
            <a:spLocks noChangeArrowheads="1"/>
          </p:cNvSpPr>
          <p:nvPr/>
        </p:nvSpPr>
        <p:spPr bwMode="auto">
          <a:xfrm>
            <a:off x="4092548" y="8662128"/>
            <a:ext cx="111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Weblogic Server 10.3.5.0</a:t>
            </a:r>
            <a:endParaRPr lang="ko-KR" altLang="en-US" sz="500" dirty="0">
              <a:latin typeface="+mn-ea"/>
            </a:endParaRPr>
          </a:p>
        </p:txBody>
      </p:sp>
      <p:sp>
        <p:nvSpPr>
          <p:cNvPr id="1407" name="TextBox 1406"/>
          <p:cNvSpPr txBox="1"/>
          <p:nvPr/>
        </p:nvSpPr>
        <p:spPr>
          <a:xfrm>
            <a:off x="4092549" y="8748181"/>
            <a:ext cx="1169342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/WAS/weblogic/domains/naraint</a:t>
            </a:r>
          </a:p>
          <a:p>
            <a:r>
              <a:rPr lang="en-US" altLang="ko-KR" sz="500" dirty="0" smtClean="0">
                <a:latin typeface="+mn-ea"/>
              </a:rPr>
              <a:t>    /WAS/weblogic/domains/narameta</a:t>
            </a:r>
          </a:p>
          <a:p>
            <a:r>
              <a:rPr lang="en-US" altLang="ko-KR" sz="500" dirty="0" smtClean="0">
                <a:latin typeface="+mn-ea"/>
              </a:rPr>
              <a:t>    /WAS/weblogic/user_projects</a:t>
            </a:r>
          </a:p>
        </p:txBody>
      </p:sp>
      <p:sp>
        <p:nvSpPr>
          <p:cNvPr id="1408" name="TextBox 1407"/>
          <p:cNvSpPr txBox="1"/>
          <p:nvPr/>
        </p:nvSpPr>
        <p:spPr>
          <a:xfrm>
            <a:off x="87922" y="8761743"/>
            <a:ext cx="144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document root - /WEB/sunone/docs</a:t>
            </a:r>
          </a:p>
        </p:txBody>
      </p:sp>
      <p:sp>
        <p:nvSpPr>
          <p:cNvPr id="1412" name="TextBox 1411"/>
          <p:cNvSpPr txBox="1"/>
          <p:nvPr/>
        </p:nvSpPr>
        <p:spPr>
          <a:xfrm>
            <a:off x="1381921" y="8761743"/>
            <a:ext cx="144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document root - /WEB/sunone/docs</a:t>
            </a:r>
          </a:p>
        </p:txBody>
      </p:sp>
      <p:sp>
        <p:nvSpPr>
          <p:cNvPr id="1415" name="Rectangle 135"/>
          <p:cNvSpPr>
            <a:spLocks noChangeArrowheads="1"/>
          </p:cNvSpPr>
          <p:nvPr/>
        </p:nvSpPr>
        <p:spPr bwMode="auto">
          <a:xfrm>
            <a:off x="6542847" y="8618115"/>
            <a:ext cx="1342800" cy="97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416" name="Rectangle 43"/>
          <p:cNvSpPr>
            <a:spLocks noChangeArrowheads="1"/>
          </p:cNvSpPr>
          <p:nvPr/>
        </p:nvSpPr>
        <p:spPr bwMode="auto">
          <a:xfrm>
            <a:off x="6590472" y="9401758"/>
            <a:ext cx="1260000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WAS </a:t>
            </a:r>
            <a:r>
              <a:rPr lang="ko-KR" altLang="en-US" sz="500" dirty="0">
                <a:latin typeface="+mn-ea"/>
              </a:rPr>
              <a:t>성능관리 </a:t>
            </a:r>
            <a:r>
              <a:rPr lang="en-US" altLang="ko-KR" sz="500" dirty="0" smtClean="0">
                <a:latin typeface="+mn-ea"/>
              </a:rPr>
              <a:t>Jeniffer </a:t>
            </a:r>
            <a:r>
              <a:rPr lang="ko-KR" altLang="en-US" sz="500" dirty="0" smtClean="0">
                <a:latin typeface="+mn-ea"/>
              </a:rPr>
              <a:t>수집</a:t>
            </a:r>
            <a:r>
              <a:rPr lang="en-US" altLang="ko-KR" sz="500" dirty="0" smtClean="0">
                <a:latin typeface="+mn-ea"/>
              </a:rPr>
              <a:t>Server, Agent</a:t>
            </a:r>
            <a:endParaRPr lang="ko-KR" altLang="en-US" sz="500" dirty="0">
              <a:latin typeface="+mn-ea"/>
            </a:endParaRPr>
          </a:p>
        </p:txBody>
      </p:sp>
      <p:sp>
        <p:nvSpPr>
          <p:cNvPr id="1419" name="TextBox 1418"/>
          <p:cNvSpPr txBox="1"/>
          <p:nvPr/>
        </p:nvSpPr>
        <p:spPr>
          <a:xfrm>
            <a:off x="6590556" y="9478966"/>
            <a:ext cx="126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/WAS/weblogic/jennifer</a:t>
            </a:r>
          </a:p>
        </p:txBody>
      </p:sp>
      <p:sp>
        <p:nvSpPr>
          <p:cNvPr id="1424" name="Rectangle 43"/>
          <p:cNvSpPr>
            <a:spLocks noChangeArrowheads="1"/>
          </p:cNvSpPr>
          <p:nvPr/>
        </p:nvSpPr>
        <p:spPr bwMode="auto">
          <a:xfrm>
            <a:off x="6590556" y="8858581"/>
            <a:ext cx="1260000" cy="7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WAS Weblogic Server 10.3.5.0</a:t>
            </a:r>
            <a:endParaRPr lang="ko-KR" altLang="en-US" sz="500" dirty="0">
              <a:latin typeface="+mn-ea"/>
            </a:endParaRPr>
          </a:p>
        </p:txBody>
      </p:sp>
      <p:sp>
        <p:nvSpPr>
          <p:cNvPr id="1425" name="Rectangle 43"/>
          <p:cNvSpPr>
            <a:spLocks noChangeArrowheads="1"/>
          </p:cNvSpPr>
          <p:nvPr/>
        </p:nvSpPr>
        <p:spPr bwMode="auto">
          <a:xfrm>
            <a:off x="6590556" y="8666423"/>
            <a:ext cx="1260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SunOne WebServer 6.1</a:t>
            </a:r>
            <a:endParaRPr lang="ko-KR" altLang="en-US" sz="500" dirty="0">
              <a:latin typeface="+mn-ea"/>
            </a:endParaRPr>
          </a:p>
        </p:txBody>
      </p:sp>
      <p:sp>
        <p:nvSpPr>
          <p:cNvPr id="1426" name="TextBox 1425"/>
          <p:cNvSpPr txBox="1"/>
          <p:nvPr/>
        </p:nvSpPr>
        <p:spPr>
          <a:xfrm>
            <a:off x="6590556" y="8739764"/>
            <a:ext cx="126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/WEB/sunone/docs</a:t>
            </a:r>
          </a:p>
        </p:txBody>
      </p:sp>
      <p:sp>
        <p:nvSpPr>
          <p:cNvPr id="1449" name="Rectangle 43"/>
          <p:cNvSpPr>
            <a:spLocks noChangeArrowheads="1"/>
          </p:cNvSpPr>
          <p:nvPr/>
        </p:nvSpPr>
        <p:spPr bwMode="auto">
          <a:xfrm>
            <a:off x="6590556" y="9206496"/>
            <a:ext cx="1260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500" dirty="0" smtClean="0">
                <a:latin typeface="+mn-ea"/>
              </a:rPr>
              <a:t>  리포팅 </a:t>
            </a:r>
            <a:r>
              <a:rPr lang="en-US" altLang="ko-KR" sz="500" dirty="0" smtClean="0">
                <a:latin typeface="+mn-ea"/>
              </a:rPr>
              <a:t>OZ</a:t>
            </a:r>
            <a:endParaRPr lang="ko-KR" altLang="en-US" sz="500" dirty="0">
              <a:latin typeface="+mn-ea"/>
            </a:endParaRPr>
          </a:p>
        </p:txBody>
      </p:sp>
      <p:sp>
        <p:nvSpPr>
          <p:cNvPr id="1479" name="TextBox 1478"/>
          <p:cNvSpPr txBox="1"/>
          <p:nvPr/>
        </p:nvSpPr>
        <p:spPr>
          <a:xfrm>
            <a:off x="6590556" y="9294125"/>
            <a:ext cx="126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/WAS/weblogic/app/oz</a:t>
            </a:r>
          </a:p>
        </p:txBody>
      </p:sp>
      <p:sp>
        <p:nvSpPr>
          <p:cNvPr id="1480" name="TextBox 1479"/>
          <p:cNvSpPr txBox="1"/>
          <p:nvPr/>
        </p:nvSpPr>
        <p:spPr>
          <a:xfrm>
            <a:off x="6590556" y="8935026"/>
            <a:ext cx="12600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/WAS/weblogic/domains/naraint</a:t>
            </a:r>
          </a:p>
          <a:p>
            <a:r>
              <a:rPr lang="en-US" altLang="ko-KR" sz="500" dirty="0" smtClean="0">
                <a:latin typeface="+mn-ea"/>
              </a:rPr>
              <a:t>    /WAS/weblogic/domains/narameta</a:t>
            </a:r>
          </a:p>
          <a:p>
            <a:r>
              <a:rPr lang="en-US" altLang="ko-KR" sz="500" dirty="0" smtClean="0">
                <a:latin typeface="+mn-ea"/>
              </a:rPr>
              <a:t>    /WAS/weblogic/user_projects</a:t>
            </a:r>
          </a:p>
        </p:txBody>
      </p:sp>
      <p:sp>
        <p:nvSpPr>
          <p:cNvPr id="1481" name="Rectangle 135"/>
          <p:cNvSpPr>
            <a:spLocks noChangeArrowheads="1"/>
          </p:cNvSpPr>
          <p:nvPr/>
        </p:nvSpPr>
        <p:spPr bwMode="auto">
          <a:xfrm>
            <a:off x="9186883" y="8618115"/>
            <a:ext cx="1342800" cy="97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482" name="Rectangle 43"/>
          <p:cNvSpPr>
            <a:spLocks noChangeArrowheads="1"/>
          </p:cNvSpPr>
          <p:nvPr/>
        </p:nvSpPr>
        <p:spPr bwMode="auto">
          <a:xfrm>
            <a:off x="9239247" y="8858581"/>
            <a:ext cx="1213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DB </a:t>
            </a:r>
            <a:r>
              <a:rPr lang="ko-KR" altLang="en-US" sz="500" dirty="0" smtClean="0">
                <a:latin typeface="+mn-ea"/>
              </a:rPr>
              <a:t>성능관리 </a:t>
            </a:r>
            <a:r>
              <a:rPr lang="en-US" altLang="ko-KR" sz="500" dirty="0" smtClean="0">
                <a:latin typeface="+mn-ea"/>
              </a:rPr>
              <a:t>Maxgauge</a:t>
            </a:r>
            <a:endParaRPr lang="ko-KR" altLang="en-US" sz="500" dirty="0">
              <a:latin typeface="+mn-ea"/>
            </a:endParaRPr>
          </a:p>
        </p:txBody>
      </p:sp>
      <p:sp>
        <p:nvSpPr>
          <p:cNvPr id="1483" name="Rectangle 43"/>
          <p:cNvSpPr>
            <a:spLocks noChangeArrowheads="1"/>
          </p:cNvSpPr>
          <p:nvPr/>
        </p:nvSpPr>
        <p:spPr bwMode="auto">
          <a:xfrm>
            <a:off x="9239247" y="9053147"/>
            <a:ext cx="1213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DB </a:t>
            </a:r>
            <a:r>
              <a:rPr lang="ko-KR" altLang="en-US" sz="500" dirty="0" smtClean="0">
                <a:latin typeface="+mn-ea"/>
              </a:rPr>
              <a:t>암호화 </a:t>
            </a:r>
            <a:r>
              <a:rPr lang="en-US" altLang="ko-KR" sz="500" dirty="0" smtClean="0">
                <a:latin typeface="+mn-ea"/>
              </a:rPr>
              <a:t>KSign Plugin</a:t>
            </a:r>
            <a:endParaRPr lang="ko-KR" altLang="en-US" sz="500" dirty="0">
              <a:latin typeface="+mn-ea"/>
            </a:endParaRPr>
          </a:p>
        </p:txBody>
      </p:sp>
      <p:sp>
        <p:nvSpPr>
          <p:cNvPr id="1484" name="Rectangle 43"/>
          <p:cNvSpPr>
            <a:spLocks noChangeArrowheads="1"/>
          </p:cNvSpPr>
          <p:nvPr/>
        </p:nvSpPr>
        <p:spPr bwMode="auto">
          <a:xfrm>
            <a:off x="9239247" y="9243646"/>
            <a:ext cx="1213200" cy="7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 algn="ctr">
            <a:solidFill>
              <a:srgbClr val="FF0000"/>
            </a:solidFill>
            <a:prstDash val="sysDash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500" dirty="0" smtClean="0">
                <a:latin typeface="+mn-ea"/>
              </a:rPr>
              <a:t>  데이터모델링 저장소 </a:t>
            </a:r>
            <a:r>
              <a:rPr lang="en-US" altLang="ko-KR" sz="500" dirty="0" smtClean="0">
                <a:latin typeface="+mn-ea"/>
              </a:rPr>
              <a:t>DA#</a:t>
            </a:r>
            <a:endParaRPr lang="ko-KR" altLang="en-US" sz="500" dirty="0">
              <a:latin typeface="+mn-ea"/>
            </a:endParaRPr>
          </a:p>
        </p:txBody>
      </p:sp>
      <p:sp>
        <p:nvSpPr>
          <p:cNvPr id="1493" name="Rectangle 43"/>
          <p:cNvSpPr>
            <a:spLocks noChangeArrowheads="1"/>
          </p:cNvSpPr>
          <p:nvPr/>
        </p:nvSpPr>
        <p:spPr bwMode="auto">
          <a:xfrm>
            <a:off x="9239247" y="8663577"/>
            <a:ext cx="1213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Oracle 11g 11.2.0.2.0</a:t>
            </a:r>
            <a:endParaRPr lang="ko-KR" altLang="en-US" sz="500" dirty="0">
              <a:latin typeface="+mn-ea"/>
            </a:endParaRPr>
          </a:p>
        </p:txBody>
      </p:sp>
      <p:sp>
        <p:nvSpPr>
          <p:cNvPr id="1497" name="TextBox 1496"/>
          <p:cNvSpPr txBox="1"/>
          <p:nvPr/>
        </p:nvSpPr>
        <p:spPr>
          <a:xfrm>
            <a:off x="9239247" y="8736908"/>
            <a:ext cx="126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/oracle</a:t>
            </a:r>
          </a:p>
        </p:txBody>
      </p:sp>
      <p:sp>
        <p:nvSpPr>
          <p:cNvPr id="1498" name="TextBox 1497"/>
          <p:cNvSpPr txBox="1"/>
          <p:nvPr/>
        </p:nvSpPr>
        <p:spPr>
          <a:xfrm>
            <a:off x="9239247" y="8932168"/>
            <a:ext cx="126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/oracle/maxgauge</a:t>
            </a:r>
          </a:p>
        </p:txBody>
      </p:sp>
      <p:sp>
        <p:nvSpPr>
          <p:cNvPr id="1499" name="TextBox 1498"/>
          <p:cNvSpPr txBox="1"/>
          <p:nvPr/>
        </p:nvSpPr>
        <p:spPr>
          <a:xfrm>
            <a:off x="9239247" y="9126098"/>
            <a:ext cx="126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/oracle/dbsec</a:t>
            </a:r>
          </a:p>
        </p:txBody>
      </p:sp>
      <p:sp>
        <p:nvSpPr>
          <p:cNvPr id="1500" name="Rectangle 135"/>
          <p:cNvSpPr>
            <a:spLocks noChangeArrowheads="1"/>
          </p:cNvSpPr>
          <p:nvPr/>
        </p:nvSpPr>
        <p:spPr bwMode="auto">
          <a:xfrm>
            <a:off x="10615643" y="8618115"/>
            <a:ext cx="1342800" cy="97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501" name="Rectangle 43"/>
          <p:cNvSpPr>
            <a:spLocks noChangeArrowheads="1"/>
          </p:cNvSpPr>
          <p:nvPr/>
        </p:nvSpPr>
        <p:spPr bwMode="auto">
          <a:xfrm>
            <a:off x="10668007" y="8858581"/>
            <a:ext cx="1213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DB </a:t>
            </a:r>
            <a:r>
              <a:rPr lang="ko-KR" altLang="en-US" sz="500" dirty="0" smtClean="0">
                <a:latin typeface="+mn-ea"/>
              </a:rPr>
              <a:t>성능관리 </a:t>
            </a:r>
            <a:r>
              <a:rPr lang="en-US" altLang="ko-KR" sz="500" dirty="0" smtClean="0">
                <a:latin typeface="+mn-ea"/>
              </a:rPr>
              <a:t>Maxgauge</a:t>
            </a:r>
            <a:endParaRPr lang="ko-KR" altLang="en-US" sz="500" dirty="0">
              <a:latin typeface="+mn-ea"/>
            </a:endParaRPr>
          </a:p>
        </p:txBody>
      </p:sp>
      <p:sp>
        <p:nvSpPr>
          <p:cNvPr id="1502" name="Rectangle 43"/>
          <p:cNvSpPr>
            <a:spLocks noChangeArrowheads="1"/>
          </p:cNvSpPr>
          <p:nvPr/>
        </p:nvSpPr>
        <p:spPr bwMode="auto">
          <a:xfrm>
            <a:off x="10668007" y="9053147"/>
            <a:ext cx="1213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DB </a:t>
            </a:r>
            <a:r>
              <a:rPr lang="ko-KR" altLang="en-US" sz="500" dirty="0" smtClean="0">
                <a:latin typeface="+mn-ea"/>
              </a:rPr>
              <a:t>암호화 </a:t>
            </a:r>
            <a:r>
              <a:rPr lang="en-US" altLang="ko-KR" sz="500" dirty="0" smtClean="0">
                <a:latin typeface="+mn-ea"/>
              </a:rPr>
              <a:t>KSign Plugin</a:t>
            </a:r>
            <a:endParaRPr lang="ko-KR" altLang="en-US" sz="500" dirty="0">
              <a:latin typeface="+mn-ea"/>
            </a:endParaRPr>
          </a:p>
        </p:txBody>
      </p:sp>
      <p:sp>
        <p:nvSpPr>
          <p:cNvPr id="1503" name="Rectangle 43"/>
          <p:cNvSpPr>
            <a:spLocks noChangeArrowheads="1"/>
          </p:cNvSpPr>
          <p:nvPr/>
        </p:nvSpPr>
        <p:spPr bwMode="auto">
          <a:xfrm>
            <a:off x="10668007" y="9243646"/>
            <a:ext cx="1213200" cy="7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 algn="ctr">
            <a:solidFill>
              <a:srgbClr val="FF0000"/>
            </a:solidFill>
            <a:prstDash val="sysDash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500" dirty="0" smtClean="0">
                <a:latin typeface="+mn-ea"/>
              </a:rPr>
              <a:t>  데이터모델링 저장소 </a:t>
            </a:r>
            <a:r>
              <a:rPr lang="en-US" altLang="ko-KR" sz="500" dirty="0" smtClean="0">
                <a:latin typeface="+mn-ea"/>
              </a:rPr>
              <a:t>DA#</a:t>
            </a:r>
            <a:endParaRPr lang="ko-KR" altLang="en-US" sz="500" dirty="0">
              <a:latin typeface="+mn-ea"/>
            </a:endParaRPr>
          </a:p>
        </p:txBody>
      </p:sp>
      <p:sp>
        <p:nvSpPr>
          <p:cNvPr id="1504" name="Rectangle 43"/>
          <p:cNvSpPr>
            <a:spLocks noChangeArrowheads="1"/>
          </p:cNvSpPr>
          <p:nvPr/>
        </p:nvSpPr>
        <p:spPr bwMode="auto">
          <a:xfrm>
            <a:off x="10668007" y="8663577"/>
            <a:ext cx="1213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Oracle 11g 11.2.0.2.0</a:t>
            </a:r>
            <a:endParaRPr lang="ko-KR" altLang="en-US" sz="500" dirty="0">
              <a:latin typeface="+mn-ea"/>
            </a:endParaRPr>
          </a:p>
        </p:txBody>
      </p:sp>
      <p:sp>
        <p:nvSpPr>
          <p:cNvPr id="1505" name="TextBox 1504"/>
          <p:cNvSpPr txBox="1"/>
          <p:nvPr/>
        </p:nvSpPr>
        <p:spPr>
          <a:xfrm>
            <a:off x="10668007" y="8736908"/>
            <a:ext cx="126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/oracle</a:t>
            </a:r>
          </a:p>
        </p:txBody>
      </p:sp>
      <p:sp>
        <p:nvSpPr>
          <p:cNvPr id="1506" name="TextBox 1505"/>
          <p:cNvSpPr txBox="1"/>
          <p:nvPr/>
        </p:nvSpPr>
        <p:spPr>
          <a:xfrm>
            <a:off x="10668007" y="8932168"/>
            <a:ext cx="126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/oracle/maxgauge</a:t>
            </a:r>
          </a:p>
        </p:txBody>
      </p:sp>
      <p:sp>
        <p:nvSpPr>
          <p:cNvPr id="1507" name="TextBox 1506"/>
          <p:cNvSpPr txBox="1"/>
          <p:nvPr/>
        </p:nvSpPr>
        <p:spPr>
          <a:xfrm>
            <a:off x="10668007" y="9126098"/>
            <a:ext cx="126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00" dirty="0" smtClean="0">
                <a:latin typeface="+mn-ea"/>
              </a:rPr>
              <a:t>    /oracle/dbsec</a:t>
            </a:r>
          </a:p>
        </p:txBody>
      </p:sp>
      <p:cxnSp>
        <p:nvCxnSpPr>
          <p:cNvPr id="1380" name="직선 연결선 1379"/>
          <p:cNvCxnSpPr/>
          <p:nvPr/>
        </p:nvCxnSpPr>
        <p:spPr>
          <a:xfrm>
            <a:off x="7406845" y="6624692"/>
            <a:ext cx="324000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381" name="그룹 595"/>
          <p:cNvGrpSpPr/>
          <p:nvPr/>
        </p:nvGrpSpPr>
        <p:grpSpPr>
          <a:xfrm>
            <a:off x="7677136" y="6589934"/>
            <a:ext cx="58374" cy="81018"/>
            <a:chOff x="6408545" y="4246008"/>
            <a:chExt cx="71438" cy="81018"/>
          </a:xfrm>
        </p:grpSpPr>
        <p:cxnSp>
          <p:nvCxnSpPr>
            <p:cNvPr id="1389" name="직선 연결선 1388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90" name="직선 연결선 1389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1392" name="직선 연결선 1391"/>
          <p:cNvCxnSpPr/>
          <p:nvPr/>
        </p:nvCxnSpPr>
        <p:spPr>
          <a:xfrm>
            <a:off x="7227771" y="6738971"/>
            <a:ext cx="496800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393" name="그룹 595"/>
          <p:cNvGrpSpPr/>
          <p:nvPr/>
        </p:nvGrpSpPr>
        <p:grpSpPr>
          <a:xfrm>
            <a:off x="7675088" y="6702465"/>
            <a:ext cx="58374" cy="81018"/>
            <a:chOff x="6408545" y="4246008"/>
            <a:chExt cx="71438" cy="81018"/>
          </a:xfrm>
        </p:grpSpPr>
        <p:cxnSp>
          <p:nvCxnSpPr>
            <p:cNvPr id="1394" name="직선 연결선 1393"/>
            <p:cNvCxnSpPr/>
            <p:nvPr/>
          </p:nvCxnSpPr>
          <p:spPr>
            <a:xfrm rot="15000000" flipH="1">
              <a:off x="6417264" y="4237289"/>
              <a:ext cx="54000" cy="7143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95" name="직선 연결선 1394"/>
            <p:cNvCxnSpPr/>
            <p:nvPr/>
          </p:nvCxnSpPr>
          <p:spPr>
            <a:xfrm rot="1200000" flipH="1">
              <a:off x="6408545" y="4273026"/>
              <a:ext cx="71438" cy="540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398" name="TextBox 139"/>
          <p:cNvSpPr txBox="1"/>
          <p:nvPr/>
        </p:nvSpPr>
        <p:spPr>
          <a:xfrm>
            <a:off x="7152631" y="6562130"/>
            <a:ext cx="522579" cy="61555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00" smtClean="0">
                <a:latin typeface="+mn-ea"/>
                <a:cs typeface="Consolas" pitchFamily="49" charset="0"/>
              </a:rPr>
              <a:t>UDP 6901</a:t>
            </a:r>
            <a:r>
              <a:rPr lang="en-US" altLang="ko-KR" sz="400" dirty="0" smtClean="0">
                <a:latin typeface="+mn-ea"/>
                <a:cs typeface="Consolas" pitchFamily="49" charset="0"/>
              </a:rPr>
              <a:t>, 6902, 6703</a:t>
            </a:r>
            <a:endParaRPr lang="ko-KR" altLang="en-US" sz="400" dirty="0">
              <a:latin typeface="+mn-ea"/>
              <a:cs typeface="Consolas" pitchFamily="49" charset="0"/>
            </a:endParaRPr>
          </a:p>
        </p:txBody>
      </p:sp>
      <p:cxnSp>
        <p:nvCxnSpPr>
          <p:cNvPr id="1532" name="직선 연결선 1531"/>
          <p:cNvCxnSpPr/>
          <p:nvPr/>
        </p:nvCxnSpPr>
        <p:spPr>
          <a:xfrm rot="5400000">
            <a:off x="6664337" y="6522336"/>
            <a:ext cx="1033200" cy="1588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43" name="그룹 1542"/>
          <p:cNvGrpSpPr/>
          <p:nvPr/>
        </p:nvGrpSpPr>
        <p:grpSpPr>
          <a:xfrm>
            <a:off x="6472238" y="2508234"/>
            <a:ext cx="363540" cy="362696"/>
            <a:chOff x="6427788" y="2514584"/>
            <a:chExt cx="363540" cy="362696"/>
          </a:xfrm>
        </p:grpSpPr>
        <p:pic>
          <p:nvPicPr>
            <p:cNvPr id="1544" name="Picture 31" descr="3D_3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433245" y="2514584"/>
              <a:ext cx="358083" cy="2673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1545" name="TextBox 1544"/>
            <p:cNvSpPr txBox="1"/>
            <p:nvPr/>
          </p:nvSpPr>
          <p:spPr>
            <a:xfrm>
              <a:off x="6427788" y="2800336"/>
              <a:ext cx="360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ko-KR" altLang="en-US" sz="500" smtClean="0">
                  <a:latin typeface="+mn-ea"/>
                </a:rPr>
                <a:t>기술지원</a:t>
              </a:r>
              <a:endParaRPr lang="en-US" altLang="ko-KR" sz="500" dirty="0" smtClean="0">
                <a:latin typeface="+mn-ea"/>
              </a:endParaRPr>
            </a:p>
          </p:txBody>
        </p:sp>
      </p:grpSp>
      <p:grpSp>
        <p:nvGrpSpPr>
          <p:cNvPr id="1556" name="그룹 795"/>
          <p:cNvGrpSpPr/>
          <p:nvPr/>
        </p:nvGrpSpPr>
        <p:grpSpPr>
          <a:xfrm>
            <a:off x="9732218" y="2508234"/>
            <a:ext cx="571504" cy="858928"/>
            <a:chOff x="7815278" y="5872170"/>
            <a:chExt cx="571504" cy="858928"/>
          </a:xfrm>
        </p:grpSpPr>
        <p:sp>
          <p:nvSpPr>
            <p:cNvPr id="1557" name="TextBox 1556"/>
            <p:cNvSpPr txBox="1"/>
            <p:nvPr/>
          </p:nvSpPr>
          <p:spPr>
            <a:xfrm>
              <a:off x="7815278" y="6577210"/>
              <a:ext cx="57150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500" b="1" smtClean="0"/>
                <a:t>10.184.71.118</a:t>
              </a:r>
              <a:r>
                <a:rPr lang="en-US" altLang="ko-KR" sz="400" b="1" smtClean="0"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altLang="ko-KR" sz="400" b="1" dirty="0" smtClean="0">
                  <a:latin typeface="Consolas" pitchFamily="49" charset="0"/>
                  <a:cs typeface="Consolas" pitchFamily="49" charset="0"/>
                </a:rPr>
                <a:t>(VIP)</a:t>
              </a:r>
            </a:p>
            <a:p>
              <a:r>
                <a:rPr lang="en-US" altLang="ko-KR" sz="500" b="1" smtClean="0"/>
                <a:t>10.184.71.116</a:t>
              </a:r>
              <a:endParaRPr lang="en-US" altLang="ko-KR" sz="500" b="1" dirty="0" smtClean="0"/>
            </a:p>
          </p:txBody>
        </p:sp>
        <p:pic>
          <p:nvPicPr>
            <p:cNvPr id="1558" name="Picture 43" descr="Untitled-1 copy"/>
            <p:cNvPicPr preferRelativeResize="0"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871594" y="5872170"/>
              <a:ext cx="360000" cy="720000"/>
            </a:xfrm>
            <a:prstGeom prst="rect">
              <a:avLst/>
            </a:prstGeom>
            <a:noFill/>
          </p:spPr>
        </p:pic>
        <p:sp>
          <p:nvSpPr>
            <p:cNvPr id="1559" name="TextBox 1558"/>
            <p:cNvSpPr txBox="1"/>
            <p:nvPr/>
          </p:nvSpPr>
          <p:spPr>
            <a:xfrm>
              <a:off x="7837857" y="6405763"/>
              <a:ext cx="360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app DB1</a:t>
              </a:r>
              <a:endParaRPr lang="en-US" altLang="ko-KR" sz="500" dirty="0" smtClean="0"/>
            </a:p>
          </p:txBody>
        </p:sp>
      </p:grpSp>
      <p:grpSp>
        <p:nvGrpSpPr>
          <p:cNvPr id="1560" name="그룹 795"/>
          <p:cNvGrpSpPr/>
          <p:nvPr/>
        </p:nvGrpSpPr>
        <p:grpSpPr>
          <a:xfrm>
            <a:off x="10951389" y="2508234"/>
            <a:ext cx="571504" cy="858928"/>
            <a:chOff x="7824804" y="5872170"/>
            <a:chExt cx="571504" cy="858928"/>
          </a:xfrm>
        </p:grpSpPr>
        <p:sp>
          <p:nvSpPr>
            <p:cNvPr id="1561" name="TextBox 1560"/>
            <p:cNvSpPr txBox="1"/>
            <p:nvPr/>
          </p:nvSpPr>
          <p:spPr>
            <a:xfrm>
              <a:off x="7824804" y="6577210"/>
              <a:ext cx="57150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500" b="1" smtClean="0"/>
                <a:t>10.184.71.119</a:t>
              </a:r>
              <a:r>
                <a:rPr lang="en-US" altLang="ko-KR" sz="400" b="1" smtClean="0"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altLang="ko-KR" sz="400" b="1" dirty="0" smtClean="0">
                  <a:latin typeface="Consolas" pitchFamily="49" charset="0"/>
                  <a:cs typeface="Consolas" pitchFamily="49" charset="0"/>
                </a:rPr>
                <a:t>(VIP)</a:t>
              </a:r>
            </a:p>
            <a:p>
              <a:r>
                <a:rPr lang="en-US" altLang="ko-KR" sz="500" b="1" smtClean="0"/>
                <a:t>10.184.71.117</a:t>
              </a:r>
              <a:endParaRPr lang="en-US" altLang="ko-KR" sz="500" b="1" dirty="0" smtClean="0"/>
            </a:p>
          </p:txBody>
        </p:sp>
        <p:pic>
          <p:nvPicPr>
            <p:cNvPr id="1562" name="Picture 43" descr="Untitled-1 copy"/>
            <p:cNvPicPr preferRelativeResize="0"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871594" y="5872170"/>
              <a:ext cx="360000" cy="720000"/>
            </a:xfrm>
            <a:prstGeom prst="rect">
              <a:avLst/>
            </a:prstGeom>
            <a:noFill/>
          </p:spPr>
        </p:pic>
        <p:sp>
          <p:nvSpPr>
            <p:cNvPr id="1563" name="TextBox 1562"/>
            <p:cNvSpPr txBox="1"/>
            <p:nvPr/>
          </p:nvSpPr>
          <p:spPr>
            <a:xfrm>
              <a:off x="7837857" y="6405763"/>
              <a:ext cx="360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app DB2</a:t>
              </a:r>
              <a:endParaRPr lang="en-US" altLang="ko-KR" sz="500" dirty="0" smtClean="0"/>
            </a:p>
          </p:txBody>
        </p:sp>
      </p:grpSp>
      <p:sp>
        <p:nvSpPr>
          <p:cNvPr id="1564" name="직사각형 1563"/>
          <p:cNvSpPr/>
          <p:nvPr/>
        </p:nvSpPr>
        <p:spPr>
          <a:xfrm>
            <a:off x="5608712" y="5726101"/>
            <a:ext cx="3105847" cy="2090442"/>
          </a:xfrm>
          <a:prstGeom prst="rect">
            <a:avLst/>
          </a:prstGeom>
          <a:noFill/>
          <a:ln w="31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500"/>
          </a:p>
        </p:txBody>
      </p:sp>
      <p:sp>
        <p:nvSpPr>
          <p:cNvPr id="1571" name="TextBox 139"/>
          <p:cNvSpPr txBox="1"/>
          <p:nvPr/>
        </p:nvSpPr>
        <p:spPr>
          <a:xfrm>
            <a:off x="7207366" y="2856384"/>
            <a:ext cx="27411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08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16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724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631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539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447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355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263" algn="l" defTabSz="957816" rtl="0" eaLnBrk="1" latinLnBrk="1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smtClean="0"/>
              <a:t>TCP </a:t>
            </a:r>
            <a:r>
              <a:rPr lang="en-US" altLang="ko-KR" sz="500" smtClean="0"/>
              <a:t>6002</a:t>
            </a:r>
            <a:endParaRPr lang="ko-KR" altLang="en-US" sz="500" dirty="0"/>
          </a:p>
        </p:txBody>
      </p:sp>
      <p:cxnSp>
        <p:nvCxnSpPr>
          <p:cNvPr id="1572" name="직선 연결선 1571"/>
          <p:cNvCxnSpPr/>
          <p:nvPr/>
        </p:nvCxnSpPr>
        <p:spPr>
          <a:xfrm>
            <a:off x="7120880" y="2924065"/>
            <a:ext cx="441248" cy="15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73" name="직선 연결선 1572"/>
          <p:cNvCxnSpPr/>
          <p:nvPr/>
        </p:nvCxnSpPr>
        <p:spPr>
          <a:xfrm rot="15000000" flipH="1">
            <a:off x="7523167" y="2885372"/>
            <a:ext cx="54000" cy="58374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74" name="직선 연결선 1573"/>
          <p:cNvCxnSpPr/>
          <p:nvPr/>
        </p:nvCxnSpPr>
        <p:spPr>
          <a:xfrm rot="1200000" flipH="1">
            <a:off x="7520980" y="2914577"/>
            <a:ext cx="58374" cy="5400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78" name="TextBox 1577"/>
          <p:cNvSpPr txBox="1"/>
          <p:nvPr/>
        </p:nvSpPr>
        <p:spPr>
          <a:xfrm>
            <a:off x="8059026" y="2955682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dirty="0" smtClean="0">
                <a:latin typeface="+mn-ea"/>
              </a:rPr>
              <a:t>software</a:t>
            </a:r>
          </a:p>
        </p:txBody>
      </p:sp>
      <p:sp>
        <p:nvSpPr>
          <p:cNvPr id="1579" name="TextBox 1578"/>
          <p:cNvSpPr txBox="1"/>
          <p:nvPr/>
        </p:nvSpPr>
        <p:spPr>
          <a:xfrm>
            <a:off x="8056984" y="2257199"/>
            <a:ext cx="720000" cy="769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spec</a:t>
            </a:r>
            <a:endParaRPr lang="en-US" altLang="ko-KR" sz="500" dirty="0" smtClean="0">
              <a:latin typeface="+mn-ea"/>
            </a:endParaRPr>
          </a:p>
        </p:txBody>
      </p:sp>
      <p:graphicFrame>
        <p:nvGraphicFramePr>
          <p:cNvPr id="1580" name="표 15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987259"/>
              </p:ext>
            </p:extLst>
          </p:nvPr>
        </p:nvGraphicFramePr>
        <p:xfrm>
          <a:off x="8059206" y="2331788"/>
          <a:ext cx="1222561" cy="5334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65305"/>
                <a:gridCol w="857256"/>
              </a:tblGrid>
              <a:tr h="756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name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narasrch1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56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model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IBM P780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56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cpu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3.86GHz * 2 core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56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mem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16G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56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disk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300G 2 Disk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56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san disk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300G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5600">
                <a:tc>
                  <a:txBody>
                    <a:bodyPr/>
                    <a:lstStyle/>
                    <a:p>
                      <a:pPr marL="0" algn="ctr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tpmC</a:t>
                      </a:r>
                      <a:endParaRPr lang="en-US" altLang="ko-KR" sz="500" b="0" i="0" u="none" strike="noStrike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en-US" sz="500" b="0" i="0" u="none" strike="noStrike" kern="12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130,438 * 2 </a:t>
                      </a:r>
                      <a:r>
                        <a:rPr kumimoji="1" lang="en-US" sz="500" b="0" i="0" u="none" strike="noStrike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core </a:t>
                      </a:r>
                      <a:r>
                        <a:rPr kumimoji="1" lang="en-US" sz="500" b="0" i="0" u="none" strike="noStrike" kern="12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= </a:t>
                      </a:r>
                      <a:r>
                        <a:rPr lang="en-US" sz="500" b="0" i="0" u="none" strike="noStrike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260,876</a:t>
                      </a:r>
                      <a:endParaRPr lang="en-US" altLang="ko-KR" sz="5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81" name="Rectangle 135"/>
          <p:cNvSpPr>
            <a:spLocks noChangeArrowheads="1"/>
          </p:cNvSpPr>
          <p:nvPr/>
        </p:nvSpPr>
        <p:spPr bwMode="auto">
          <a:xfrm>
            <a:off x="8059026" y="3027701"/>
            <a:ext cx="1224000" cy="44284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582" name="Rectangle 43"/>
          <p:cNvSpPr>
            <a:spLocks noChangeArrowheads="1"/>
          </p:cNvSpPr>
          <p:nvPr/>
        </p:nvSpPr>
        <p:spPr bwMode="auto">
          <a:xfrm>
            <a:off x="8111412" y="3077023"/>
            <a:ext cx="712800" cy="7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SearchFormula1</a:t>
            </a:r>
            <a:endParaRPr lang="ko-KR" altLang="en-US" sz="500" dirty="0">
              <a:latin typeface="+mn-ea"/>
            </a:endParaRPr>
          </a:p>
        </p:txBody>
      </p:sp>
      <p:sp>
        <p:nvSpPr>
          <p:cNvPr id="1583" name="TextBox 1582"/>
          <p:cNvSpPr txBox="1"/>
          <p:nvPr/>
        </p:nvSpPr>
        <p:spPr>
          <a:xfrm>
            <a:off x="8111412" y="3153551"/>
            <a:ext cx="108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lvl="0" defTabSz="914400" fontAlgn="base" latinLnBrk="0">
              <a:spcBef>
                <a:spcPct val="20000"/>
              </a:spcBef>
              <a:spcAft>
                <a:spcPct val="0"/>
              </a:spcAft>
            </a:pPr>
            <a:r>
              <a:rPr lang="en-US" sz="500" dirty="0" smtClean="0">
                <a:latin typeface="+mn-ea"/>
              </a:rPr>
              <a:t>    /Search/SF-1</a:t>
            </a:r>
            <a:endParaRPr kumimoji="1" lang="en-US" altLang="ko-KR" sz="500" dirty="0" smtClean="0">
              <a:latin typeface="+mn-ea"/>
            </a:endParaRPr>
          </a:p>
        </p:txBody>
      </p:sp>
      <p:sp>
        <p:nvSpPr>
          <p:cNvPr id="1584" name="Rectangle 43"/>
          <p:cNvSpPr>
            <a:spLocks noChangeArrowheads="1"/>
          </p:cNvSpPr>
          <p:nvPr/>
        </p:nvSpPr>
        <p:spPr bwMode="auto">
          <a:xfrm>
            <a:off x="8111412" y="3273181"/>
            <a:ext cx="712800" cy="7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 algn="ctr">
            <a:solidFill>
              <a:srgbClr val="3399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 dirty="0" smtClean="0">
                <a:latin typeface="+mn-ea"/>
              </a:rPr>
              <a:t>  webtune</a:t>
            </a:r>
            <a:endParaRPr lang="ko-KR" altLang="en-US" sz="500" dirty="0">
              <a:latin typeface="+mn-ea"/>
            </a:endParaRPr>
          </a:p>
        </p:txBody>
      </p:sp>
      <p:sp>
        <p:nvSpPr>
          <p:cNvPr id="1585" name="TextBox 1584"/>
          <p:cNvSpPr txBox="1"/>
          <p:nvPr/>
        </p:nvSpPr>
        <p:spPr>
          <a:xfrm>
            <a:off x="8111412" y="3344612"/>
            <a:ext cx="1080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lvl="0" defTabSz="914400" fontAlgn="base" latinLnBrk="0">
              <a:spcBef>
                <a:spcPct val="20000"/>
              </a:spcBef>
              <a:spcAft>
                <a:spcPct val="0"/>
              </a:spcAft>
            </a:pPr>
            <a:r>
              <a:rPr lang="en-US" sz="500" dirty="0" smtClean="0">
                <a:latin typeface="+mn-ea"/>
              </a:rPr>
              <a:t>    /WAS/Webtune/manager4</a:t>
            </a:r>
            <a:endParaRPr kumimoji="1" lang="en-US" altLang="ko-KR" sz="5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2841</TotalTime>
  <Words>1598</Words>
  <Application>Microsoft Office PowerPoint</Application>
  <PresentationFormat>A3 용지(297x420mm)</PresentationFormat>
  <Paragraphs>607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dp.kim</dc:creator>
  <cp:lastModifiedBy>Registered User</cp:lastModifiedBy>
  <cp:revision>647</cp:revision>
  <cp:lastPrinted>2012-10-06T10:39:46Z</cp:lastPrinted>
  <dcterms:created xsi:type="dcterms:W3CDTF">2012-05-30T02:05:50Z</dcterms:created>
  <dcterms:modified xsi:type="dcterms:W3CDTF">2013-02-22T07:34:04Z</dcterms:modified>
</cp:coreProperties>
</file>