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12" r:id="rId1"/>
  </p:sldMasterIdLst>
  <p:notesMasterIdLst>
    <p:notesMasterId r:id="rId3"/>
  </p:notesMasterIdLst>
  <p:handoutMasterIdLst>
    <p:handoutMasterId r:id="rId4"/>
  </p:handoutMasterIdLst>
  <p:sldIdLst>
    <p:sldId id="1175" r:id="rId2"/>
  </p:sldIdLst>
  <p:sldSz cx="17281525" cy="12601575"/>
  <p:notesSz cx="7104063" cy="10234613"/>
  <p:defaultTextStyle>
    <a:defPPr>
      <a:defRPr lang="ko-KR"/>
    </a:defPPr>
    <a:lvl1pPr marL="0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0926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1854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2781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3707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4635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65561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76489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87416" algn="l" defTabSz="1221854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5A56CC-126F-4A01-9EE2-A028861B43CC}">
          <p14:sldIdLst>
            <p14:sldId id="11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580" userDrawn="1">
          <p15:clr>
            <a:srgbClr val="A4A3A4"/>
          </p15:clr>
        </p15:guide>
        <p15:guide id="6" pos="6737" userDrawn="1">
          <p15:clr>
            <a:srgbClr val="A4A3A4"/>
          </p15:clr>
        </p15:guide>
        <p15:guide id="13" orient="horz" pos="4390" userDrawn="1">
          <p15:clr>
            <a:srgbClr val="A4A3A4"/>
          </p15:clr>
        </p15:guide>
        <p15:guide id="16" orient="horz" pos="2141" userDrawn="1">
          <p15:clr>
            <a:srgbClr val="A4A3A4"/>
          </p15:clr>
        </p15:guide>
        <p15:guide id="18" pos="8960" userDrawn="1">
          <p15:clr>
            <a:srgbClr val="A4A3A4"/>
          </p15:clr>
        </p15:guide>
        <p15:guide id="24" pos="160" userDrawn="1">
          <p15:clr>
            <a:srgbClr val="A4A3A4"/>
          </p15:clr>
        </p15:guide>
        <p15:guide id="25" pos="6873" userDrawn="1">
          <p15:clr>
            <a:srgbClr val="A4A3A4"/>
          </p15:clr>
        </p15:guide>
        <p15:guide id="26" pos="6057" userDrawn="1">
          <p15:clr>
            <a:srgbClr val="A4A3A4"/>
          </p15:clr>
        </p15:guide>
        <p15:guide id="35" pos="1066" userDrawn="1">
          <p15:clr>
            <a:srgbClr val="A4A3A4"/>
          </p15:clr>
        </p15:guide>
        <p15:guide id="36" pos="2337" userDrawn="1">
          <p15:clr>
            <a:srgbClr val="A4A3A4"/>
          </p15:clr>
        </p15:guide>
        <p15:guide id="38" pos="3517" userDrawn="1">
          <p15:clr>
            <a:srgbClr val="A4A3A4"/>
          </p15:clr>
        </p15:guide>
        <p15:guide id="39" orient="horz" pos="380" userDrawn="1">
          <p15:clr>
            <a:srgbClr val="A4A3A4"/>
          </p15:clr>
        </p15:guide>
        <p15:guide id="40" orient="horz" pos="6023" userDrawn="1">
          <p15:clr>
            <a:srgbClr val="A4A3A4"/>
          </p15:clr>
        </p15:guide>
        <p15:guide id="41" orient="horz" pos="2924" userDrawn="1">
          <p15:clr>
            <a:srgbClr val="A4A3A4"/>
          </p15:clr>
        </p15:guide>
        <p15:guide id="42" pos="8552" userDrawn="1">
          <p15:clr>
            <a:srgbClr val="A4A3A4"/>
          </p15:clr>
        </p15:guide>
        <p15:guide id="44" pos="296" userDrawn="1">
          <p15:clr>
            <a:srgbClr val="A4A3A4"/>
          </p15:clr>
        </p15:guide>
        <p15:guide id="45" pos="9005" userDrawn="1">
          <p15:clr>
            <a:srgbClr val="A4A3A4"/>
          </p15:clr>
        </p15:guide>
        <p15:guide id="46" pos="7009" userDrawn="1">
          <p15:clr>
            <a:srgbClr val="A4A3A4"/>
          </p15:clr>
        </p15:guide>
        <p15:guide id="47" pos="8824" userDrawn="1">
          <p15:clr>
            <a:srgbClr val="A4A3A4"/>
          </p15:clr>
        </p15:guide>
        <p15:guide id="48" pos="1385" userDrawn="1">
          <p15:clr>
            <a:srgbClr val="A4A3A4"/>
          </p15:clr>
        </p15:guide>
        <p15:guide id="49" pos="2927" userDrawn="1">
          <p15:clr>
            <a:srgbClr val="A4A3A4"/>
          </p15:clr>
        </p15:guide>
        <p15:guide id="50" pos="4560" userDrawn="1">
          <p15:clr>
            <a:srgbClr val="A4A3A4"/>
          </p15:clr>
        </p15:guide>
        <p15:guide id="51" pos="3018" userDrawn="1">
          <p15:clr>
            <a:srgbClr val="A4A3A4"/>
          </p15:clr>
        </p15:guide>
        <p15:guide id="52" orient="horz" pos="1016" userDrawn="1">
          <p15:clr>
            <a:srgbClr val="A4A3A4"/>
          </p15:clr>
        </p15:guide>
        <p15:guide id="53" orient="horz" pos="2576" userDrawn="1">
          <p15:clr>
            <a:srgbClr val="A4A3A4"/>
          </p15:clr>
        </p15:guide>
        <p15:guide id="54" pos="4333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452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B050"/>
    <a:srgbClr val="CC3399"/>
    <a:srgbClr val="0295D0"/>
    <a:srgbClr val="0099FF"/>
    <a:srgbClr val="7F7F7F"/>
    <a:srgbClr val="0000FF"/>
    <a:srgbClr val="FF0000"/>
    <a:srgbClr val="3399FF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1" autoAdjust="0"/>
    <p:restoredTop sz="99885" autoAdjust="0"/>
  </p:normalViewPr>
  <p:slideViewPr>
    <p:cSldViewPr>
      <p:cViewPr>
        <p:scale>
          <a:sx n="75" d="100"/>
          <a:sy n="75" d="100"/>
        </p:scale>
        <p:origin x="-1416" y="-72"/>
      </p:cViewPr>
      <p:guideLst>
        <p:guide orient="horz" pos="738"/>
        <p:guide orient="horz" pos="5585"/>
        <p:guide orient="horz" pos="2724"/>
        <p:guide orient="horz" pos="483"/>
        <p:guide orient="horz" pos="7662"/>
        <p:guide orient="horz" pos="3720"/>
        <p:guide orient="horz" pos="1292"/>
        <p:guide orient="horz" pos="3277"/>
        <p:guide pos="8041"/>
        <p:guide pos="10695"/>
        <p:guide pos="191"/>
        <p:guide pos="8203"/>
        <p:guide pos="7230"/>
        <p:guide pos="1272"/>
        <p:guide pos="2789"/>
        <p:guide pos="4198"/>
        <p:guide pos="10208"/>
        <p:guide pos="353"/>
        <p:guide pos="10748"/>
        <p:guide pos="8367"/>
        <p:guide pos="10533"/>
        <p:guide pos="1653"/>
        <p:guide pos="3494"/>
        <p:guide pos="5443"/>
        <p:guide pos="3602"/>
        <p:guide pos="5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47" d="100"/>
          <a:sy n="47" d="100"/>
        </p:scale>
        <p:origin x="-2776" y="-56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538" cy="512468"/>
          </a:xfrm>
          <a:prstGeom prst="rect">
            <a:avLst/>
          </a:prstGeom>
        </p:spPr>
        <p:txBody>
          <a:bodyPr vert="horz" lIns="94849" tIns="47423" rIns="94849" bIns="47423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864" y="1"/>
            <a:ext cx="3078538" cy="512468"/>
          </a:xfrm>
          <a:prstGeom prst="rect">
            <a:avLst/>
          </a:prstGeom>
        </p:spPr>
        <p:txBody>
          <a:bodyPr vert="horz" lIns="94849" tIns="47423" rIns="94849" bIns="47423" rtlCol="0"/>
          <a:lstStyle>
            <a:lvl1pPr algn="r">
              <a:defRPr sz="1200"/>
            </a:lvl1pPr>
          </a:lstStyle>
          <a:p>
            <a:fld id="{B509B503-9922-4ED3-85C5-A7C5EAA3CFE1}" type="datetimeFigureOut">
              <a:rPr lang="ko-KR" altLang="en-US" smtClean="0"/>
              <a:pPr/>
              <a:t>2021-04-01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720510"/>
            <a:ext cx="3078538" cy="512467"/>
          </a:xfrm>
          <a:prstGeom prst="rect">
            <a:avLst/>
          </a:prstGeom>
        </p:spPr>
        <p:txBody>
          <a:bodyPr vert="horz" lIns="94849" tIns="47423" rIns="94849" bIns="47423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864" y="9720510"/>
            <a:ext cx="3078538" cy="512467"/>
          </a:xfrm>
          <a:prstGeom prst="rect">
            <a:avLst/>
          </a:prstGeom>
        </p:spPr>
        <p:txBody>
          <a:bodyPr vert="horz" lIns="94849" tIns="47423" rIns="94849" bIns="47423" rtlCol="0" anchor="b"/>
          <a:lstStyle>
            <a:lvl1pPr algn="r">
              <a:defRPr sz="1200"/>
            </a:lvl1pPr>
          </a:lstStyle>
          <a:p>
            <a:fld id="{2EC35DD5-F6B8-41A8-B371-2EBD0E98119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2907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78427" cy="511731"/>
          </a:xfrm>
          <a:prstGeom prst="rect">
            <a:avLst/>
          </a:prstGeom>
        </p:spPr>
        <p:txBody>
          <a:bodyPr vert="horz" lIns="94849" tIns="47423" rIns="94849" bIns="47423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5" y="1"/>
            <a:ext cx="3078427" cy="511731"/>
          </a:xfrm>
          <a:prstGeom prst="rect">
            <a:avLst/>
          </a:prstGeom>
        </p:spPr>
        <p:txBody>
          <a:bodyPr vert="horz" lIns="94849" tIns="47423" rIns="94849" bIns="47423" rtlCol="0"/>
          <a:lstStyle>
            <a:lvl1pPr algn="r">
              <a:defRPr sz="1200"/>
            </a:lvl1pPr>
          </a:lstStyle>
          <a:p>
            <a:fld id="{ADB8864C-C286-4EB3-8ABB-66B7B037E7F7}" type="datetimeFigureOut">
              <a:rPr lang="ko-KR" altLang="en-US" smtClean="0"/>
              <a:pPr/>
              <a:t>2021-04-01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69938"/>
            <a:ext cx="5262563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9" tIns="47423" rIns="94849" bIns="47423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861445"/>
            <a:ext cx="5683250" cy="4605576"/>
          </a:xfrm>
          <a:prstGeom prst="rect">
            <a:avLst/>
          </a:prstGeom>
        </p:spPr>
        <p:txBody>
          <a:bodyPr vert="horz" lIns="94849" tIns="47423" rIns="94849" bIns="47423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721108"/>
            <a:ext cx="3078427" cy="511731"/>
          </a:xfrm>
          <a:prstGeom prst="rect">
            <a:avLst/>
          </a:prstGeom>
        </p:spPr>
        <p:txBody>
          <a:bodyPr vert="horz" lIns="94849" tIns="47423" rIns="94849" bIns="47423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5" y="9721108"/>
            <a:ext cx="3078427" cy="511731"/>
          </a:xfrm>
          <a:prstGeom prst="rect">
            <a:avLst/>
          </a:prstGeom>
        </p:spPr>
        <p:txBody>
          <a:bodyPr vert="horz" lIns="94849" tIns="47423" rIns="94849" bIns="47423" rtlCol="0" anchor="b"/>
          <a:lstStyle>
            <a:lvl1pPr algn="r">
              <a:defRPr sz="1200"/>
            </a:lvl1pPr>
          </a:lstStyle>
          <a:p>
            <a:fld id="{ECE2763F-3471-46B3-B9E9-DEE107431F1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683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0926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1854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32781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43707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54635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561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6489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7416" algn="l" defTabSz="1221854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20750" y="769938"/>
            <a:ext cx="5262563" cy="383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2446">
              <a:defRPr/>
            </a:pPr>
            <a:fld id="{ECE2763F-3471-46B3-B9E9-DEE107431F18}" type="slidenum">
              <a:rPr lang="ko-KR" altLang="en-US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pPr defTabSz="872446">
                <a:defRPr/>
              </a:pPr>
              <a:t>0</a:t>
            </a:fld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416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03185" y="819179"/>
            <a:ext cx="1667515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8458307" y="12311600"/>
            <a:ext cx="3574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0" kern="1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- </a:t>
            </a:r>
            <a:fld id="{92B6BDD6-AD4A-4FD0-B962-8ED90F9DC669}" type="slidenum">
              <a:rPr kumimoji="1" lang="en-US" altLang="ko-KR" sz="1000" b="0" kern="120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pPr algn="ctr" rtl="0" fontAlgn="base" latinLnBrk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kumimoji="1" lang="en-US" altLang="ko-KR" sz="1000" b="0" kern="1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 -</a:t>
            </a:r>
            <a:endParaRPr kumimoji="1" lang="en-US" altLang="ko-KR" sz="1000" b="0" kern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33333"/>
              </a:solidFill>
              <a:latin typeface="+mn-lt"/>
              <a:ea typeface="Rix고딕 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99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76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lang="ko-KR" altLang="en-US" sz="2000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584351" algn="l" rtl="0" fontAlgn="base" latinLnBrk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1168704" algn="l" rtl="0" fontAlgn="base" latinLnBrk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753055" algn="l" rtl="0" fontAlgn="base" latinLnBrk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2337406" algn="l" rtl="0" fontAlgn="base" latinLnBrk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90147" indent="-290147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"/>
        <a:defRPr sz="1800" b="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535655" indent="-235364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"/>
        <a:defRPr sz="15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750729" indent="-160291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맑은 고딕" pitchFamily="50" charset="-127"/>
        <a:buChar char="-"/>
        <a:defRPr sz="15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975949" indent="-182610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21165" algn="l"/>
        </a:tabLst>
        <a:defRPr sz="15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1521749" indent="-150146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3213934" indent="-292176" algn="l" defTabSz="116870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98285" indent="-292176" algn="l" defTabSz="116870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82637" indent="-292176" algn="l" defTabSz="116870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966989" indent="-292176" algn="l" defTabSz="116870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351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704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3055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7406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1759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6109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90462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4813" algn="l" defTabSz="116870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microsoft.com/office/2007/relationships/hdphoto" Target="../media/hdphoto5.wdp"/><Relationship Id="rId26" Type="http://schemas.microsoft.com/office/2007/relationships/hdphoto" Target="../media/hdphoto6.wdp"/><Relationship Id="rId39" Type="http://schemas.microsoft.com/office/2007/relationships/hdphoto" Target="../media/hdphoto11.wdp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34" Type="http://schemas.openxmlformats.org/officeDocument/2006/relationships/image" Target="../media/image23.wmf"/><Relationship Id="rId42" Type="http://schemas.openxmlformats.org/officeDocument/2006/relationships/image" Target="../media/image29.png"/><Relationship Id="rId47" Type="http://schemas.openxmlformats.org/officeDocument/2006/relationships/image" Target="../media/image34.png"/><Relationship Id="rId50" Type="http://schemas.openxmlformats.org/officeDocument/2006/relationships/image" Target="../media/image36.png"/><Relationship Id="rId7" Type="http://schemas.microsoft.com/office/2007/relationships/hdphoto" Target="../media/hdphoto1.wdp"/><Relationship Id="rId12" Type="http://schemas.microsoft.com/office/2007/relationships/hdphoto" Target="../media/hdphoto2.wdp"/><Relationship Id="rId17" Type="http://schemas.openxmlformats.org/officeDocument/2006/relationships/image" Target="../media/image11.png"/><Relationship Id="rId25" Type="http://schemas.openxmlformats.org/officeDocument/2006/relationships/image" Target="../media/image18.png"/><Relationship Id="rId33" Type="http://schemas.openxmlformats.org/officeDocument/2006/relationships/image" Target="../media/image22.png"/><Relationship Id="rId38" Type="http://schemas.openxmlformats.org/officeDocument/2006/relationships/image" Target="../media/image26.png"/><Relationship Id="rId46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20" Type="http://schemas.openxmlformats.org/officeDocument/2006/relationships/image" Target="../media/image13.png"/><Relationship Id="rId29" Type="http://schemas.openxmlformats.org/officeDocument/2006/relationships/image" Target="../media/image20.png"/><Relationship Id="rId41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17.png"/><Relationship Id="rId32" Type="http://schemas.microsoft.com/office/2007/relationships/hdphoto" Target="../media/hdphoto9.wdp"/><Relationship Id="rId37" Type="http://schemas.openxmlformats.org/officeDocument/2006/relationships/image" Target="../media/image25.png"/><Relationship Id="rId40" Type="http://schemas.openxmlformats.org/officeDocument/2006/relationships/image" Target="../media/image27.png"/><Relationship Id="rId45" Type="http://schemas.openxmlformats.org/officeDocument/2006/relationships/image" Target="../media/image32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6.png"/><Relationship Id="rId28" Type="http://schemas.microsoft.com/office/2007/relationships/hdphoto" Target="../media/hdphoto7.wdp"/><Relationship Id="rId36" Type="http://schemas.microsoft.com/office/2007/relationships/hdphoto" Target="../media/hdphoto10.wdp"/><Relationship Id="rId49" Type="http://schemas.microsoft.com/office/2007/relationships/hdphoto" Target="../media/hdphoto12.wdp"/><Relationship Id="rId10" Type="http://schemas.openxmlformats.org/officeDocument/2006/relationships/image" Target="../media/image7.emf"/><Relationship Id="rId19" Type="http://schemas.openxmlformats.org/officeDocument/2006/relationships/image" Target="../media/image12.png"/><Relationship Id="rId31" Type="http://schemas.openxmlformats.org/officeDocument/2006/relationships/image" Target="../media/image21.png"/><Relationship Id="rId44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microsoft.com/office/2007/relationships/hdphoto" Target="../media/hdphoto3.wdp"/><Relationship Id="rId22" Type="http://schemas.openxmlformats.org/officeDocument/2006/relationships/image" Target="../media/image15.png"/><Relationship Id="rId27" Type="http://schemas.openxmlformats.org/officeDocument/2006/relationships/image" Target="../media/image19.png"/><Relationship Id="rId30" Type="http://schemas.microsoft.com/office/2007/relationships/hdphoto" Target="../media/hdphoto8.wdp"/><Relationship Id="rId35" Type="http://schemas.openxmlformats.org/officeDocument/2006/relationships/image" Target="../media/image24.png"/><Relationship Id="rId43" Type="http://schemas.openxmlformats.org/officeDocument/2006/relationships/image" Target="../media/image30.png"/><Relationship Id="rId48" Type="http://schemas.openxmlformats.org/officeDocument/2006/relationships/image" Target="../media/image35.png"/><Relationship Id="rId8" Type="http://schemas.openxmlformats.org/officeDocument/2006/relationships/image" Target="../media/image5.png"/><Relationship Id="rId51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직사각형 1217"/>
          <p:cNvSpPr/>
          <p:nvPr/>
        </p:nvSpPr>
        <p:spPr>
          <a:xfrm>
            <a:off x="320582" y="341237"/>
            <a:ext cx="8915110" cy="36932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800" kern="0" dirty="0">
                <a:solidFill>
                  <a:srgbClr val="000000"/>
                </a:solidFill>
                <a:latin typeface="Rix헤드 B" panose="02020603020101020101" pitchFamily="18" charset="-127"/>
                <a:ea typeface="Rix헤드 B" panose="02020603020101020101" pitchFamily="18" charset="-127"/>
              </a:rPr>
              <a:t>1. </a:t>
            </a:r>
            <a:r>
              <a:rPr lang="ko-KR" altLang="en-US" sz="1800" kern="0" dirty="0">
                <a:solidFill>
                  <a:srgbClr val="000000"/>
                </a:solidFill>
                <a:latin typeface="Rix헤드 B" panose="02020603020101020101" pitchFamily="18" charset="-127"/>
                <a:ea typeface="Rix헤드 B" panose="02020603020101020101" pitchFamily="18" charset="-127"/>
              </a:rPr>
              <a:t>전체 네트워크 </a:t>
            </a:r>
            <a:r>
              <a:rPr lang="ko-KR" altLang="en-US" sz="1800" kern="0" dirty="0" smtClean="0">
                <a:solidFill>
                  <a:srgbClr val="000000"/>
                </a:solidFill>
                <a:latin typeface="Rix헤드 B" panose="02020603020101020101" pitchFamily="18" charset="-127"/>
                <a:ea typeface="Rix헤드 B" panose="02020603020101020101" pitchFamily="18" charset="-127"/>
              </a:rPr>
              <a:t>구성도 </a:t>
            </a:r>
            <a:r>
              <a:rPr lang="en-US" altLang="ko-KR" sz="1800" kern="0" dirty="0" smtClean="0">
                <a:solidFill>
                  <a:srgbClr val="000000"/>
                </a:solidFill>
                <a:latin typeface="Rix헤드 B" panose="02020603020101020101" pitchFamily="18" charset="-127"/>
                <a:ea typeface="Rix헤드 B" panose="02020603020101020101" pitchFamily="18" charset="-127"/>
              </a:rPr>
              <a:t>(IP)</a:t>
            </a:r>
            <a:endParaRPr lang="ko-KR" altLang="en-US" sz="1800" kern="0" dirty="0">
              <a:solidFill>
                <a:srgbClr val="000000"/>
              </a:solidFill>
              <a:latin typeface="Rix헤드 B" panose="02020603020101020101" pitchFamily="18" charset="-127"/>
              <a:ea typeface="Rix헤드 B" panose="02020603020101020101" pitchFamily="18" charset="-127"/>
            </a:endParaRPr>
          </a:p>
        </p:txBody>
      </p:sp>
      <p:sp>
        <p:nvSpPr>
          <p:cNvPr id="774" name="모서리가 둥근 직사각형 773"/>
          <p:cNvSpPr/>
          <p:nvPr/>
        </p:nvSpPr>
        <p:spPr>
          <a:xfrm>
            <a:off x="6651352" y="3204416"/>
            <a:ext cx="5793565" cy="8849754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latinLnBrk="0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75" name="직사각형 774"/>
          <p:cNvSpPr/>
          <p:nvPr/>
        </p:nvSpPr>
        <p:spPr>
          <a:xfrm>
            <a:off x="14069399" y="6285358"/>
            <a:ext cx="2998876" cy="577023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776" name="직선 연결선 775"/>
          <p:cNvCxnSpPr>
            <a:stCxn id="1443" idx="0"/>
            <a:endCxn id="1626" idx="0"/>
          </p:cNvCxnSpPr>
          <p:nvPr/>
        </p:nvCxnSpPr>
        <p:spPr>
          <a:xfrm>
            <a:off x="15500766" y="6908732"/>
            <a:ext cx="0" cy="23839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모서리가 둥근 직사각형 776"/>
          <p:cNvSpPr/>
          <p:nvPr/>
        </p:nvSpPr>
        <p:spPr>
          <a:xfrm>
            <a:off x="15059372" y="2968434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78" name="모서리가 둥근 직사각형 777"/>
          <p:cNvSpPr/>
          <p:nvPr/>
        </p:nvSpPr>
        <p:spPr>
          <a:xfrm>
            <a:off x="15634135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86" name="모서리가 둥근 직사각형 785"/>
          <p:cNvSpPr/>
          <p:nvPr/>
        </p:nvSpPr>
        <p:spPr>
          <a:xfrm>
            <a:off x="15475681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867" name="모서리가 둥근 직사각형 866"/>
          <p:cNvSpPr/>
          <p:nvPr/>
        </p:nvSpPr>
        <p:spPr>
          <a:xfrm>
            <a:off x="14521564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928" name="모서리가 둥근 직사각형 927"/>
          <p:cNvSpPr/>
          <p:nvPr/>
        </p:nvSpPr>
        <p:spPr>
          <a:xfrm>
            <a:off x="13645527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929" name="모서리가 둥근 직사각형 928"/>
          <p:cNvSpPr/>
          <p:nvPr/>
        </p:nvSpPr>
        <p:spPr>
          <a:xfrm>
            <a:off x="13894198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952" name="모서리가 둥근 직사각형 951"/>
          <p:cNvSpPr/>
          <p:nvPr/>
        </p:nvSpPr>
        <p:spPr>
          <a:xfrm>
            <a:off x="15317227" y="345730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953" name="모서리가 둥근 직사각형 952"/>
          <p:cNvSpPr/>
          <p:nvPr/>
        </p:nvSpPr>
        <p:spPr>
          <a:xfrm>
            <a:off x="269185" y="3213610"/>
            <a:ext cx="5872898" cy="8858134"/>
          </a:xfrm>
          <a:prstGeom prst="roundRect">
            <a:avLst>
              <a:gd name="adj" fmla="val 0"/>
            </a:avLst>
          </a:prstGeom>
          <a:solidFill>
            <a:schemeClr val="accent5">
              <a:alpha val="33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6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954" name="직선 연결선 953"/>
          <p:cNvCxnSpPr/>
          <p:nvPr/>
        </p:nvCxnSpPr>
        <p:spPr>
          <a:xfrm>
            <a:off x="9392125" y="2983024"/>
            <a:ext cx="0" cy="60526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5" name="직선 연결선 954"/>
          <p:cNvCxnSpPr/>
          <p:nvPr/>
        </p:nvCxnSpPr>
        <p:spPr>
          <a:xfrm>
            <a:off x="8420004" y="2996612"/>
            <a:ext cx="0" cy="594849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6" name="직선 연결선 955"/>
          <p:cNvCxnSpPr/>
          <p:nvPr/>
        </p:nvCxnSpPr>
        <p:spPr>
          <a:xfrm>
            <a:off x="3566909" y="2990982"/>
            <a:ext cx="0" cy="60805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83" name="Freeform 5"/>
          <p:cNvSpPr>
            <a:spLocks/>
          </p:cNvSpPr>
          <p:nvPr/>
        </p:nvSpPr>
        <p:spPr bwMode="auto">
          <a:xfrm flipH="1">
            <a:off x="8629399" y="1485544"/>
            <a:ext cx="689472" cy="458082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1000" name="직선 연결선 999"/>
          <p:cNvCxnSpPr/>
          <p:nvPr/>
        </p:nvCxnSpPr>
        <p:spPr>
          <a:xfrm>
            <a:off x="1402632" y="7784380"/>
            <a:ext cx="0" cy="114953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4" name="모서리가 둥근 직사각형 1013"/>
          <p:cNvSpPr/>
          <p:nvPr/>
        </p:nvSpPr>
        <p:spPr>
          <a:xfrm>
            <a:off x="542358" y="7139731"/>
            <a:ext cx="1706489" cy="1334974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30" name="모서리가 둥근 직사각형 1029"/>
          <p:cNvSpPr/>
          <p:nvPr/>
        </p:nvSpPr>
        <p:spPr>
          <a:xfrm>
            <a:off x="7019992" y="9353741"/>
            <a:ext cx="1043605" cy="1943799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31" name="모서리가 둥근 직사각형 1030"/>
          <p:cNvSpPr/>
          <p:nvPr/>
        </p:nvSpPr>
        <p:spPr>
          <a:xfrm>
            <a:off x="8339725" y="9353741"/>
            <a:ext cx="1043605" cy="1943799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51" name="모서리가 둥근 직사각형 1050"/>
          <p:cNvSpPr/>
          <p:nvPr/>
        </p:nvSpPr>
        <p:spPr>
          <a:xfrm>
            <a:off x="389409" y="9353741"/>
            <a:ext cx="965995" cy="1943799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58" name="모서리가 둥근 직사각형 1057"/>
          <p:cNvSpPr/>
          <p:nvPr/>
        </p:nvSpPr>
        <p:spPr>
          <a:xfrm>
            <a:off x="1463569" y="9353741"/>
            <a:ext cx="965995" cy="1943799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75" name="모서리가 둥근 직사각형 1074"/>
          <p:cNvSpPr/>
          <p:nvPr/>
        </p:nvSpPr>
        <p:spPr>
          <a:xfrm>
            <a:off x="2696625" y="9353741"/>
            <a:ext cx="3168496" cy="1943799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077" name="AutoShape 84"/>
          <p:cNvSpPr>
            <a:spLocks noChangeArrowheads="1"/>
          </p:cNvSpPr>
          <p:nvPr/>
        </p:nvSpPr>
        <p:spPr bwMode="gray">
          <a:xfrm flipH="1">
            <a:off x="11065491" y="11728500"/>
            <a:ext cx="1379429" cy="325670"/>
          </a:xfrm>
          <a:prstGeom prst="round1Rect">
            <a:avLst>
              <a:gd name="adj" fmla="val 0"/>
            </a:avLst>
          </a:prstGeom>
          <a:solidFill>
            <a:schemeClr val="accent3"/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algn="ctr" defTabSz="1231166">
              <a:lnSpc>
                <a:spcPct val="110000"/>
              </a:lnSpc>
              <a:defRPr/>
            </a:pPr>
            <a:r>
              <a:rPr lang="ko-KR" altLang="en-US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주센터</a:t>
            </a:r>
            <a:r>
              <a:rPr lang="en-US" altLang="ko-KR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(</a:t>
            </a:r>
            <a:r>
              <a:rPr lang="ko-KR" altLang="en-US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인터넷망</a:t>
            </a:r>
            <a:r>
              <a:rPr lang="en-US" altLang="ko-KR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)</a:t>
            </a:r>
          </a:p>
        </p:txBody>
      </p:sp>
      <p:sp>
        <p:nvSpPr>
          <p:cNvPr id="1079" name="AutoShape 84"/>
          <p:cNvSpPr>
            <a:spLocks noChangeArrowheads="1"/>
          </p:cNvSpPr>
          <p:nvPr/>
        </p:nvSpPr>
        <p:spPr bwMode="gray">
          <a:xfrm flipH="1">
            <a:off x="4762654" y="11746076"/>
            <a:ext cx="1379429" cy="325670"/>
          </a:xfrm>
          <a:prstGeom prst="round1Rect">
            <a:avLst>
              <a:gd name="adj" fmla="val 0"/>
            </a:avLst>
          </a:prstGeom>
          <a:solidFill>
            <a:srgbClr val="00A9E0"/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algn="ctr" defTabSz="1231166">
              <a:lnSpc>
                <a:spcPct val="110000"/>
              </a:lnSpc>
              <a:defRPr/>
            </a:pPr>
            <a:r>
              <a:rPr lang="ko-KR" altLang="en-US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주센터</a:t>
            </a:r>
            <a:r>
              <a:rPr lang="en-US" altLang="ko-KR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(</a:t>
            </a:r>
            <a:r>
              <a:rPr lang="ko-KR" altLang="en-US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업무망</a:t>
            </a:r>
            <a:r>
              <a:rPr lang="en-US" altLang="ko-KR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)</a:t>
            </a:r>
          </a:p>
        </p:txBody>
      </p:sp>
      <p:grpSp>
        <p:nvGrpSpPr>
          <p:cNvPr id="1082" name="그룹 1081"/>
          <p:cNvGrpSpPr/>
          <p:nvPr/>
        </p:nvGrpSpPr>
        <p:grpSpPr>
          <a:xfrm>
            <a:off x="1134493" y="2195136"/>
            <a:ext cx="71939" cy="773587"/>
            <a:chOff x="1264537" y="2909960"/>
            <a:chExt cx="66853" cy="393605"/>
          </a:xfrm>
        </p:grpSpPr>
        <p:cxnSp>
          <p:nvCxnSpPr>
            <p:cNvPr id="1111" name="직선 연결선 1110"/>
            <p:cNvCxnSpPr/>
            <p:nvPr/>
          </p:nvCxnSpPr>
          <p:spPr>
            <a:xfrm>
              <a:off x="1264537" y="2909960"/>
              <a:ext cx="0" cy="3936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2" name="직선 연결선 1121"/>
            <p:cNvCxnSpPr/>
            <p:nvPr/>
          </p:nvCxnSpPr>
          <p:spPr>
            <a:xfrm>
              <a:off x="1331390" y="2909960"/>
              <a:ext cx="0" cy="3936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8" name="그룹 1127"/>
          <p:cNvGrpSpPr/>
          <p:nvPr/>
        </p:nvGrpSpPr>
        <p:grpSpPr>
          <a:xfrm>
            <a:off x="303453" y="994721"/>
            <a:ext cx="2399840" cy="1589322"/>
            <a:chOff x="3469287" y="2661322"/>
            <a:chExt cx="2844000" cy="1150916"/>
          </a:xfrm>
        </p:grpSpPr>
        <p:sp>
          <p:nvSpPr>
            <p:cNvPr id="1129" name="직사각형 1128"/>
            <p:cNvSpPr/>
            <p:nvPr/>
          </p:nvSpPr>
          <p:spPr>
            <a:xfrm>
              <a:off x="3469287" y="2663117"/>
              <a:ext cx="2844000" cy="1149121"/>
            </a:xfrm>
            <a:prstGeom prst="rect">
              <a:avLst/>
            </a:prstGeom>
            <a:noFill/>
            <a:ln w="9525" algn="ctr">
              <a:solidFill>
                <a:srgbClr val="999999"/>
              </a:solidFill>
              <a:miter lim="800000"/>
              <a:headEnd/>
              <a:tailEnd/>
            </a:ln>
            <a:effectLst/>
          </p:spPr>
          <p:txBody>
            <a:bodyPr wrap="none" tIns="252000" anchor="ctr"/>
            <a:lstStyle/>
            <a:p>
              <a:pPr indent="-68971" algn="ctr" defTabSz="1120984" latinLnBrk="0">
                <a:lnSpc>
                  <a:spcPct val="110000"/>
                </a:lnSpc>
                <a:buClr>
                  <a:srgbClr val="0042D6"/>
                </a:buClr>
                <a:defRPr/>
              </a:pPr>
              <a:endParaRPr lang="ko-KR" altLang="en-US" sz="700" b="1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31" name="AutoShape 6"/>
            <p:cNvSpPr>
              <a:spLocks noChangeArrowheads="1"/>
            </p:cNvSpPr>
            <p:nvPr/>
          </p:nvSpPr>
          <p:spPr bwMode="auto">
            <a:xfrm flipH="1">
              <a:off x="3469287" y="2661322"/>
              <a:ext cx="2844000" cy="252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ffectLst>
              <a:innerShdw dist="19050" dir="16200000">
                <a:srgbClr val="696969"/>
              </a:innerShdw>
            </a:effectLst>
            <a:extLst/>
          </p:spPr>
          <p:txBody>
            <a:bodyPr wrap="square" lIns="0" tIns="0" rIns="0" bIns="0" anchor="ctr">
              <a:noAutofit/>
            </a:bodyPr>
            <a:lstStyle/>
            <a:p>
              <a:pPr marL="0" lvl="1" algn="ctr" defTabSz="1164857">
                <a:lnSpc>
                  <a:spcPct val="110000"/>
                </a:lnSpc>
                <a:buClr>
                  <a:srgbClr val="000000"/>
                </a:buClr>
                <a:buSzPct val="80000"/>
                <a:tabLst>
                  <a:tab pos="655635" algn="l"/>
                </a:tabLst>
                <a:defRPr/>
              </a:pPr>
              <a:r>
                <a:rPr lang="ko-KR" altLang="en-US" sz="110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지점</a:t>
              </a:r>
            </a:p>
          </p:txBody>
        </p:sp>
      </p:grpSp>
      <p:cxnSp>
        <p:nvCxnSpPr>
          <p:cNvPr id="1132" name="직선 연결선 1131"/>
          <p:cNvCxnSpPr/>
          <p:nvPr/>
        </p:nvCxnSpPr>
        <p:spPr>
          <a:xfrm>
            <a:off x="8535153" y="5253348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3" name="직선 연결선 1132"/>
          <p:cNvCxnSpPr/>
          <p:nvPr/>
        </p:nvCxnSpPr>
        <p:spPr>
          <a:xfrm>
            <a:off x="8535153" y="5216609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4" name="타원 1133"/>
          <p:cNvSpPr/>
          <p:nvPr/>
        </p:nvSpPr>
        <p:spPr>
          <a:xfrm>
            <a:off x="8888418" y="5180262"/>
            <a:ext cx="69248" cy="104395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136" name="직선 연결선 1135"/>
          <p:cNvCxnSpPr/>
          <p:nvPr/>
        </p:nvCxnSpPr>
        <p:spPr>
          <a:xfrm flipH="1">
            <a:off x="921212" y="2981041"/>
            <a:ext cx="4645045" cy="0"/>
          </a:xfrm>
          <a:prstGeom prst="line">
            <a:avLst/>
          </a:prstGeom>
          <a:ln w="15875">
            <a:solidFill>
              <a:srgbClr val="0185C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7" name="직선 연결선 1136"/>
          <p:cNvCxnSpPr/>
          <p:nvPr/>
        </p:nvCxnSpPr>
        <p:spPr>
          <a:xfrm>
            <a:off x="7609348" y="2981037"/>
            <a:ext cx="8333409" cy="0"/>
          </a:xfrm>
          <a:prstGeom prst="line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miter lim="800000"/>
            <a:headEnd type="oval"/>
            <a:tailEnd type="oval"/>
          </a:ln>
          <a:effectLst/>
        </p:spPr>
      </p:cxnSp>
      <p:cxnSp>
        <p:nvCxnSpPr>
          <p:cNvPr id="1138" name="직선 연결선 1137"/>
          <p:cNvCxnSpPr/>
          <p:nvPr/>
        </p:nvCxnSpPr>
        <p:spPr>
          <a:xfrm flipH="1">
            <a:off x="326196" y="8965855"/>
            <a:ext cx="600231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직선 연결선 1138"/>
          <p:cNvCxnSpPr/>
          <p:nvPr/>
        </p:nvCxnSpPr>
        <p:spPr>
          <a:xfrm flipH="1">
            <a:off x="326195" y="9064032"/>
            <a:ext cx="597483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직선 연결선 1139"/>
          <p:cNvCxnSpPr/>
          <p:nvPr/>
        </p:nvCxnSpPr>
        <p:spPr>
          <a:xfrm>
            <a:off x="2899778" y="2981040"/>
            <a:ext cx="0" cy="59640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3" name="Rectangle 95"/>
          <p:cNvSpPr>
            <a:spLocks noChangeArrowheads="1"/>
          </p:cNvSpPr>
          <p:nvPr/>
        </p:nvSpPr>
        <p:spPr bwMode="gray">
          <a:xfrm flipH="1">
            <a:off x="3906758" y="4832494"/>
            <a:ext cx="64402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2G*2</a:t>
            </a:r>
          </a:p>
        </p:txBody>
      </p:sp>
      <p:sp>
        <p:nvSpPr>
          <p:cNvPr id="1144" name="Rectangle 95"/>
          <p:cNvSpPr>
            <a:spLocks noChangeArrowheads="1"/>
          </p:cNvSpPr>
          <p:nvPr/>
        </p:nvSpPr>
        <p:spPr bwMode="gray">
          <a:xfrm flipH="1">
            <a:off x="3889131" y="5358223"/>
            <a:ext cx="104118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집선스위치 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Alcatel 6860</a:t>
            </a:r>
          </a:p>
        </p:txBody>
      </p:sp>
      <p:cxnSp>
        <p:nvCxnSpPr>
          <p:cNvPr id="1145" name="직선 연결선 1144"/>
          <p:cNvCxnSpPr/>
          <p:nvPr/>
        </p:nvCxnSpPr>
        <p:spPr>
          <a:xfrm>
            <a:off x="8535153" y="8075118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6" name="직선 연결선 1145"/>
          <p:cNvCxnSpPr/>
          <p:nvPr/>
        </p:nvCxnSpPr>
        <p:spPr>
          <a:xfrm>
            <a:off x="8535153" y="8011914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7" name="타원 1146"/>
          <p:cNvSpPr/>
          <p:nvPr/>
        </p:nvSpPr>
        <p:spPr>
          <a:xfrm>
            <a:off x="8888418" y="7978324"/>
            <a:ext cx="69248" cy="138948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149" name="그림 11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295" y="7830694"/>
            <a:ext cx="447180" cy="465471"/>
          </a:xfrm>
          <a:prstGeom prst="rect">
            <a:avLst/>
          </a:prstGeom>
        </p:spPr>
      </p:pic>
      <p:pic>
        <p:nvPicPr>
          <p:cNvPr id="1150" name="그림 114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35970" y="5137462"/>
            <a:ext cx="359402" cy="180521"/>
          </a:xfrm>
          <a:prstGeom prst="rect">
            <a:avLst/>
          </a:prstGeom>
        </p:spPr>
      </p:pic>
      <p:pic>
        <p:nvPicPr>
          <p:cNvPr id="1151" name="그림 1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528" y="7830694"/>
            <a:ext cx="447180" cy="465471"/>
          </a:xfrm>
          <a:prstGeom prst="rect">
            <a:avLst/>
          </a:prstGeom>
        </p:spPr>
      </p:pic>
      <p:pic>
        <p:nvPicPr>
          <p:cNvPr id="1152" name="그림 115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13202" y="5137462"/>
            <a:ext cx="359402" cy="180521"/>
          </a:xfrm>
          <a:prstGeom prst="rect">
            <a:avLst/>
          </a:prstGeom>
        </p:spPr>
      </p:pic>
      <p:pic>
        <p:nvPicPr>
          <p:cNvPr id="1153" name="그림 115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14848" y="3679203"/>
            <a:ext cx="354559" cy="179601"/>
          </a:xfrm>
          <a:prstGeom prst="rect">
            <a:avLst/>
          </a:prstGeom>
        </p:spPr>
      </p:pic>
      <p:sp>
        <p:nvSpPr>
          <p:cNvPr id="1154" name="Rectangle 95"/>
          <p:cNvSpPr>
            <a:spLocks noChangeArrowheads="1"/>
          </p:cNvSpPr>
          <p:nvPr/>
        </p:nvSpPr>
        <p:spPr bwMode="gray">
          <a:xfrm flipH="1">
            <a:off x="8462262" y="4683083"/>
            <a:ext cx="891873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/DMZ FW</a:t>
            </a:r>
          </a:p>
        </p:txBody>
      </p:sp>
      <p:sp>
        <p:nvSpPr>
          <p:cNvPr id="1155" name="모서리가 둥근 직사각형 1154"/>
          <p:cNvSpPr/>
          <p:nvPr/>
        </p:nvSpPr>
        <p:spPr>
          <a:xfrm>
            <a:off x="7342815" y="4203229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156" name="그림 115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68420" y="3248257"/>
            <a:ext cx="436814" cy="212857"/>
          </a:xfrm>
          <a:prstGeom prst="rect">
            <a:avLst/>
          </a:prstGeom>
        </p:spPr>
      </p:pic>
      <p:sp>
        <p:nvSpPr>
          <p:cNvPr id="1157" name="직사각형 1156"/>
          <p:cNvSpPr/>
          <p:nvPr/>
        </p:nvSpPr>
        <p:spPr>
          <a:xfrm>
            <a:off x="12654172" y="6589932"/>
            <a:ext cx="1232823" cy="5465658"/>
          </a:xfrm>
          <a:prstGeom prst="rect">
            <a:avLst/>
          </a:prstGeom>
          <a:noFill/>
          <a:ln w="9525" algn="ctr">
            <a:solidFill>
              <a:srgbClr val="999999"/>
            </a:solidFill>
            <a:miter lim="800000"/>
            <a:headEnd/>
            <a:tailEnd/>
          </a:ln>
          <a:effectLst/>
        </p:spPr>
        <p:txBody>
          <a:bodyPr wrap="none" lIns="91436" tIns="251988" rIns="91436" bIns="45718" anchor="ctr"/>
          <a:lstStyle/>
          <a:p>
            <a:pPr indent="-68971" algn="ctr" defTabSz="1120984" latinLnBrk="0">
              <a:lnSpc>
                <a:spcPct val="110000"/>
              </a:lnSpc>
              <a:buClr>
                <a:srgbClr val="0042D6"/>
              </a:buClr>
              <a:defRPr/>
            </a:pPr>
            <a:endParaRPr lang="ko-KR" altLang="en-US" sz="700" b="1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59" name="Picture 9" descr="4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704" y="11147171"/>
            <a:ext cx="333177" cy="31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0" name="Rectangle 95"/>
          <p:cNvSpPr>
            <a:spLocks noChangeArrowheads="1"/>
          </p:cNvSpPr>
          <p:nvPr/>
        </p:nvSpPr>
        <p:spPr bwMode="gray">
          <a:xfrm flipH="1">
            <a:off x="13105875" y="11595547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삼성화재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161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782" y="8497258"/>
            <a:ext cx="343018" cy="3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2" name="Rectangle 95"/>
          <p:cNvSpPr>
            <a:spLocks noChangeArrowheads="1"/>
          </p:cNvSpPr>
          <p:nvPr/>
        </p:nvSpPr>
        <p:spPr bwMode="gray">
          <a:xfrm flipH="1">
            <a:off x="12960071" y="9012358"/>
            <a:ext cx="68044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한국기업데이터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163" name="Picture 9" descr="4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704" y="9401009"/>
            <a:ext cx="333177" cy="31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4" name="Rectangle 95"/>
          <p:cNvSpPr>
            <a:spLocks noChangeArrowheads="1"/>
          </p:cNvSpPr>
          <p:nvPr/>
        </p:nvSpPr>
        <p:spPr bwMode="gray">
          <a:xfrm flipH="1">
            <a:off x="13120879" y="9873421"/>
            <a:ext cx="35881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KS-NET</a:t>
            </a:r>
          </a:p>
        </p:txBody>
      </p:sp>
      <p:pic>
        <p:nvPicPr>
          <p:cNvPr id="1165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782" y="10243414"/>
            <a:ext cx="343018" cy="3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8" name="Rectangle 95"/>
          <p:cNvSpPr>
            <a:spLocks noChangeArrowheads="1"/>
          </p:cNvSpPr>
          <p:nvPr/>
        </p:nvSpPr>
        <p:spPr bwMode="gray">
          <a:xfrm flipH="1">
            <a:off x="12998025" y="10734484"/>
            <a:ext cx="6045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NICE</a:t>
            </a: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평가정보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169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782" y="6689750"/>
            <a:ext cx="343018" cy="3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0" name="Rectangle 95"/>
          <p:cNvSpPr>
            <a:spLocks noChangeArrowheads="1"/>
          </p:cNvSpPr>
          <p:nvPr/>
        </p:nvSpPr>
        <p:spPr bwMode="gray">
          <a:xfrm flipH="1">
            <a:off x="9761893" y="3278807"/>
            <a:ext cx="583237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인터넷라우터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172" name="Rectangle 95"/>
          <p:cNvSpPr>
            <a:spLocks noChangeArrowheads="1"/>
          </p:cNvSpPr>
          <p:nvPr/>
        </p:nvSpPr>
        <p:spPr bwMode="gray">
          <a:xfrm flipH="1">
            <a:off x="9761890" y="3686680"/>
            <a:ext cx="47891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L4 SW EXT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173" name="Rectangle 95"/>
          <p:cNvSpPr>
            <a:spLocks noChangeArrowheads="1"/>
          </p:cNvSpPr>
          <p:nvPr/>
        </p:nvSpPr>
        <p:spPr bwMode="gray">
          <a:xfrm flipH="1">
            <a:off x="7590251" y="5135575"/>
            <a:ext cx="45006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SW INT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174" name="직선 연결선 1173"/>
          <p:cNvCxnSpPr/>
          <p:nvPr/>
        </p:nvCxnSpPr>
        <p:spPr>
          <a:xfrm flipH="1">
            <a:off x="3903017" y="1534997"/>
            <a:ext cx="98148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5" name="직선 연결선 1174"/>
          <p:cNvCxnSpPr>
            <a:stCxn id="1199" idx="2"/>
            <a:endCxn id="1192" idx="0"/>
          </p:cNvCxnSpPr>
          <p:nvPr/>
        </p:nvCxnSpPr>
        <p:spPr>
          <a:xfrm>
            <a:off x="3829694" y="1660772"/>
            <a:ext cx="0" cy="6640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6" name="직선 연결선 1175"/>
          <p:cNvCxnSpPr/>
          <p:nvPr/>
        </p:nvCxnSpPr>
        <p:spPr>
          <a:xfrm flipH="1">
            <a:off x="3988969" y="2123987"/>
            <a:ext cx="21810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77" name="Picture 339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271" y="2032038"/>
            <a:ext cx="408757" cy="18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8" name="Rectangle 95"/>
          <p:cNvSpPr>
            <a:spLocks noChangeArrowheads="1"/>
          </p:cNvSpPr>
          <p:nvPr/>
        </p:nvSpPr>
        <p:spPr bwMode="gray">
          <a:xfrm flipH="1">
            <a:off x="3178191" y="1789185"/>
            <a:ext cx="41216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VPN(LTE)</a:t>
            </a:r>
          </a:p>
        </p:txBody>
      </p:sp>
      <p:sp>
        <p:nvSpPr>
          <p:cNvPr id="1184" name="Rectangle 95"/>
          <p:cNvSpPr>
            <a:spLocks noChangeArrowheads="1"/>
          </p:cNvSpPr>
          <p:nvPr/>
        </p:nvSpPr>
        <p:spPr bwMode="gray">
          <a:xfrm flipH="1">
            <a:off x="3306304" y="1473448"/>
            <a:ext cx="28405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C4503</a:t>
            </a:r>
          </a:p>
        </p:txBody>
      </p:sp>
      <p:sp>
        <p:nvSpPr>
          <p:cNvPr id="1185" name="Rectangle 95"/>
          <p:cNvSpPr>
            <a:spLocks noChangeArrowheads="1"/>
          </p:cNvSpPr>
          <p:nvPr/>
        </p:nvSpPr>
        <p:spPr bwMode="gray">
          <a:xfrm flipH="1">
            <a:off x="4577571" y="2062440"/>
            <a:ext cx="19543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</a:t>
            </a:r>
          </a:p>
        </p:txBody>
      </p:sp>
      <p:sp>
        <p:nvSpPr>
          <p:cNvPr id="1186" name="Rectangle 95"/>
          <p:cNvSpPr>
            <a:spLocks noChangeArrowheads="1"/>
          </p:cNvSpPr>
          <p:nvPr/>
        </p:nvSpPr>
        <p:spPr bwMode="gray">
          <a:xfrm flipH="1">
            <a:off x="4205536" y="1637985"/>
            <a:ext cx="42454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스위치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188" name="직선 연결선 1187"/>
          <p:cNvCxnSpPr/>
          <p:nvPr/>
        </p:nvCxnSpPr>
        <p:spPr>
          <a:xfrm>
            <a:off x="3784967" y="2423434"/>
            <a:ext cx="0" cy="5622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9" name="직선 연결선 1188"/>
          <p:cNvCxnSpPr/>
          <p:nvPr/>
        </p:nvCxnSpPr>
        <p:spPr>
          <a:xfrm>
            <a:off x="3856906" y="2423434"/>
            <a:ext cx="0" cy="5622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0" name="Rectangle 95"/>
          <p:cNvSpPr>
            <a:spLocks noChangeArrowheads="1"/>
          </p:cNvSpPr>
          <p:nvPr/>
        </p:nvSpPr>
        <p:spPr bwMode="gray">
          <a:xfrm flipH="1">
            <a:off x="3201533" y="2346496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191" name="Rectangle 95"/>
          <p:cNvSpPr>
            <a:spLocks noChangeArrowheads="1"/>
          </p:cNvSpPr>
          <p:nvPr/>
        </p:nvSpPr>
        <p:spPr bwMode="gray">
          <a:xfrm flipH="1">
            <a:off x="3311119" y="2062440"/>
            <a:ext cx="27924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SW</a:t>
            </a:r>
          </a:p>
        </p:txBody>
      </p:sp>
      <p:pic>
        <p:nvPicPr>
          <p:cNvPr id="1192" name="그림 119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1816" y="2324823"/>
            <a:ext cx="335756" cy="166450"/>
          </a:xfrm>
          <a:prstGeom prst="rect">
            <a:avLst/>
          </a:prstGeom>
        </p:spPr>
      </p:pic>
      <p:pic>
        <p:nvPicPr>
          <p:cNvPr id="1193" name="그림 119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0136" y="2037915"/>
            <a:ext cx="339129" cy="172153"/>
          </a:xfrm>
          <a:prstGeom prst="rect">
            <a:avLst/>
          </a:prstGeom>
        </p:spPr>
      </p:pic>
      <p:pic>
        <p:nvPicPr>
          <p:cNvPr id="1194" name="그림 119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2403" y="1766366"/>
            <a:ext cx="334582" cy="168741"/>
          </a:xfrm>
          <a:prstGeom prst="rect">
            <a:avLst/>
          </a:prstGeom>
        </p:spPr>
      </p:pic>
      <p:pic>
        <p:nvPicPr>
          <p:cNvPr id="1199" name="그림 119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9993" y="1409230"/>
            <a:ext cx="359402" cy="251547"/>
          </a:xfrm>
          <a:prstGeom prst="rect">
            <a:avLst/>
          </a:prstGeom>
        </p:spPr>
      </p:pic>
      <p:pic>
        <p:nvPicPr>
          <p:cNvPr id="1200" name="그림 119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6146" y="1447930"/>
            <a:ext cx="360234" cy="174144"/>
          </a:xfrm>
          <a:prstGeom prst="rect">
            <a:avLst/>
          </a:prstGeom>
        </p:spPr>
      </p:pic>
      <p:pic>
        <p:nvPicPr>
          <p:cNvPr id="1201" name="그림 120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1182" y="1431146"/>
            <a:ext cx="213327" cy="20771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02" name="Rectangle 95"/>
          <p:cNvSpPr>
            <a:spLocks noChangeArrowheads="1"/>
          </p:cNvSpPr>
          <p:nvPr/>
        </p:nvSpPr>
        <p:spPr bwMode="gray">
          <a:xfrm flipH="1">
            <a:off x="11052040" y="3760711"/>
            <a:ext cx="80592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신용정보원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라우터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205" name="직선 연결선 1204"/>
          <p:cNvCxnSpPr/>
          <p:nvPr/>
        </p:nvCxnSpPr>
        <p:spPr>
          <a:xfrm>
            <a:off x="8535153" y="3786841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8" name="직선 연결선 1207"/>
          <p:cNvCxnSpPr/>
          <p:nvPr/>
        </p:nvCxnSpPr>
        <p:spPr>
          <a:xfrm>
            <a:off x="8535153" y="3751538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9" name="타원 1208"/>
          <p:cNvSpPr/>
          <p:nvPr/>
        </p:nvSpPr>
        <p:spPr>
          <a:xfrm>
            <a:off x="8888418" y="3713757"/>
            <a:ext cx="69248" cy="104395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210" name="그림 120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42727" y="3679203"/>
            <a:ext cx="354559" cy="179601"/>
          </a:xfrm>
          <a:prstGeom prst="rect">
            <a:avLst/>
          </a:prstGeom>
        </p:spPr>
      </p:pic>
      <p:sp>
        <p:nvSpPr>
          <p:cNvPr id="1211" name="모서리가 둥근 직사각형 1210"/>
          <p:cNvSpPr/>
          <p:nvPr/>
        </p:nvSpPr>
        <p:spPr>
          <a:xfrm>
            <a:off x="8475052" y="3236590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12" name="Rectangle 95"/>
          <p:cNvSpPr>
            <a:spLocks noChangeArrowheads="1"/>
          </p:cNvSpPr>
          <p:nvPr/>
        </p:nvSpPr>
        <p:spPr bwMode="gray">
          <a:xfrm flipH="1">
            <a:off x="3889916" y="7902134"/>
            <a:ext cx="802008" cy="276999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9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업무망백본</a:t>
            </a:r>
            <a:endParaRPr lang="en-US" altLang="ko-KR" sz="9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en-US" altLang="ko-KR" sz="9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(C6509E)</a:t>
            </a:r>
          </a:p>
        </p:txBody>
      </p:sp>
      <p:cxnSp>
        <p:nvCxnSpPr>
          <p:cNvPr id="1213" name="직선 연결선 1212"/>
          <p:cNvCxnSpPr/>
          <p:nvPr/>
        </p:nvCxnSpPr>
        <p:spPr>
          <a:xfrm flipH="1">
            <a:off x="1246777" y="1963416"/>
            <a:ext cx="48941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4" name="직선 연결선 1213"/>
          <p:cNvCxnSpPr/>
          <p:nvPr/>
        </p:nvCxnSpPr>
        <p:spPr>
          <a:xfrm flipH="1">
            <a:off x="1170686" y="1654018"/>
            <a:ext cx="0" cy="5676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5" name="자유형 1214"/>
          <p:cNvSpPr/>
          <p:nvPr/>
        </p:nvSpPr>
        <p:spPr>
          <a:xfrm>
            <a:off x="850912" y="1694789"/>
            <a:ext cx="680948" cy="97547"/>
          </a:xfrm>
          <a:custGeom>
            <a:avLst/>
            <a:gdLst>
              <a:gd name="connsiteX0" fmla="*/ 0 w 449580"/>
              <a:gd name="connsiteY0" fmla="*/ 0 h 91440"/>
              <a:gd name="connsiteX1" fmla="*/ 0 w 449580"/>
              <a:gd name="connsiteY1" fmla="*/ 91440 h 91440"/>
              <a:gd name="connsiteX2" fmla="*/ 449580 w 449580"/>
              <a:gd name="connsiteY2" fmla="*/ 91440 h 91440"/>
              <a:gd name="connsiteX3" fmla="*/ 449580 w 449580"/>
              <a:gd name="connsiteY3" fmla="*/ 762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" h="91440">
                <a:moveTo>
                  <a:pt x="0" y="0"/>
                </a:moveTo>
                <a:lnTo>
                  <a:pt x="0" y="91440"/>
                </a:lnTo>
                <a:lnTo>
                  <a:pt x="449580" y="91440"/>
                </a:lnTo>
                <a:lnTo>
                  <a:pt x="449580" y="762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16" name="자유형 1215"/>
          <p:cNvSpPr/>
          <p:nvPr/>
        </p:nvSpPr>
        <p:spPr>
          <a:xfrm>
            <a:off x="1531859" y="1971353"/>
            <a:ext cx="276996" cy="312547"/>
          </a:xfrm>
          <a:custGeom>
            <a:avLst/>
            <a:gdLst>
              <a:gd name="connsiteX0" fmla="*/ 0 w 182880"/>
              <a:gd name="connsiteY0" fmla="*/ 0 h 213360"/>
              <a:gd name="connsiteX1" fmla="*/ 0 w 182880"/>
              <a:gd name="connsiteY1" fmla="*/ 213360 h 213360"/>
              <a:gd name="connsiteX2" fmla="*/ 182880 w 18288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213360">
                <a:moveTo>
                  <a:pt x="0" y="0"/>
                </a:moveTo>
                <a:lnTo>
                  <a:pt x="0" y="213360"/>
                </a:lnTo>
                <a:lnTo>
                  <a:pt x="182880" y="21336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pSp>
        <p:nvGrpSpPr>
          <p:cNvPr id="1221" name="그룹 1220"/>
          <p:cNvGrpSpPr/>
          <p:nvPr/>
        </p:nvGrpSpPr>
        <p:grpSpPr>
          <a:xfrm>
            <a:off x="1774825" y="2152536"/>
            <a:ext cx="306844" cy="254059"/>
            <a:chOff x="3387805" y="2036234"/>
            <a:chExt cx="202587" cy="159522"/>
          </a:xfrm>
        </p:grpSpPr>
        <p:pic>
          <p:nvPicPr>
            <p:cNvPr id="1222" name="Picture 33" descr="C:\Users\son\Desktop\아이콘\Untitled-31.png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7805" y="2036234"/>
              <a:ext cx="152422" cy="123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3" name="Picture 170" descr="C:\Users\An Mi-kyung\Desktop\아이콘모음\wifi.pn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86626" y="2091990"/>
              <a:ext cx="128645" cy="78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24" name="Rectangle 95"/>
          <p:cNvSpPr>
            <a:spLocks noChangeArrowheads="1"/>
          </p:cNvSpPr>
          <p:nvPr/>
        </p:nvSpPr>
        <p:spPr bwMode="gray">
          <a:xfrm flipH="1">
            <a:off x="541570" y="2218012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27" name="Rectangle 95"/>
          <p:cNvSpPr>
            <a:spLocks noChangeArrowheads="1"/>
          </p:cNvSpPr>
          <p:nvPr/>
        </p:nvSpPr>
        <p:spPr bwMode="gray">
          <a:xfrm flipH="1">
            <a:off x="651156" y="1910828"/>
            <a:ext cx="27924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SW</a:t>
            </a:r>
          </a:p>
        </p:txBody>
      </p:sp>
      <p:sp>
        <p:nvSpPr>
          <p:cNvPr id="1228" name="Rectangle 95"/>
          <p:cNvSpPr>
            <a:spLocks noChangeArrowheads="1"/>
          </p:cNvSpPr>
          <p:nvPr/>
        </p:nvSpPr>
        <p:spPr bwMode="gray">
          <a:xfrm flipH="1">
            <a:off x="2142204" y="1910828"/>
            <a:ext cx="19543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</a:t>
            </a:r>
          </a:p>
        </p:txBody>
      </p:sp>
      <p:sp>
        <p:nvSpPr>
          <p:cNvPr id="1229" name="Rectangle 95"/>
          <p:cNvSpPr>
            <a:spLocks noChangeArrowheads="1"/>
          </p:cNvSpPr>
          <p:nvPr/>
        </p:nvSpPr>
        <p:spPr bwMode="gray">
          <a:xfrm flipH="1">
            <a:off x="2142205" y="2218012"/>
            <a:ext cx="34599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LTEVPN</a:t>
            </a:r>
          </a:p>
        </p:txBody>
      </p:sp>
      <p:pic>
        <p:nvPicPr>
          <p:cNvPr id="1230" name="그림 12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6492" y="1517183"/>
            <a:ext cx="213327" cy="2077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31" name="그림 12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5530" y="1517183"/>
            <a:ext cx="213327" cy="2077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32" name="그림 123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09219" y="1517183"/>
            <a:ext cx="213327" cy="2077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33" name="Picture 339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869" y="1880427"/>
            <a:ext cx="408757" cy="18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4" name="그룹 1233"/>
          <p:cNvGrpSpPr/>
          <p:nvPr/>
        </p:nvGrpSpPr>
        <p:grpSpPr>
          <a:xfrm>
            <a:off x="2940948" y="994721"/>
            <a:ext cx="2226916" cy="1589322"/>
            <a:chOff x="3469287" y="2661322"/>
            <a:chExt cx="2844000" cy="1150916"/>
          </a:xfrm>
        </p:grpSpPr>
        <p:sp>
          <p:nvSpPr>
            <p:cNvPr id="1235" name="직사각형 1234"/>
            <p:cNvSpPr/>
            <p:nvPr/>
          </p:nvSpPr>
          <p:spPr>
            <a:xfrm>
              <a:off x="3469287" y="2663117"/>
              <a:ext cx="2844000" cy="1149121"/>
            </a:xfrm>
            <a:prstGeom prst="rect">
              <a:avLst/>
            </a:prstGeom>
            <a:noFill/>
            <a:ln w="9525" algn="ctr">
              <a:solidFill>
                <a:srgbClr val="999999"/>
              </a:solidFill>
              <a:miter lim="800000"/>
              <a:headEnd/>
              <a:tailEnd/>
            </a:ln>
            <a:effectLst/>
          </p:spPr>
          <p:txBody>
            <a:bodyPr wrap="none" tIns="252000" anchor="ctr"/>
            <a:lstStyle/>
            <a:p>
              <a:pPr indent="-68971" algn="ctr" defTabSz="1120984" latinLnBrk="0">
                <a:lnSpc>
                  <a:spcPct val="110000"/>
                </a:lnSpc>
                <a:buClr>
                  <a:srgbClr val="0042D6"/>
                </a:buClr>
                <a:defRPr/>
              </a:pPr>
              <a:endParaRPr lang="ko-KR" altLang="en-US" sz="700" b="1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36" name="AutoShape 6"/>
            <p:cNvSpPr>
              <a:spLocks noChangeArrowheads="1"/>
            </p:cNvSpPr>
            <p:nvPr/>
          </p:nvSpPr>
          <p:spPr bwMode="auto">
            <a:xfrm flipH="1">
              <a:off x="3469287" y="2661322"/>
              <a:ext cx="2844000" cy="252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ffectLst>
              <a:innerShdw dist="19050" dir="16200000">
                <a:srgbClr val="696969"/>
              </a:innerShdw>
            </a:effectLst>
            <a:extLst/>
          </p:spPr>
          <p:txBody>
            <a:bodyPr wrap="square" lIns="0" tIns="0" rIns="0" bIns="0" anchor="ctr">
              <a:noAutofit/>
            </a:bodyPr>
            <a:lstStyle/>
            <a:p>
              <a:pPr marL="0" lvl="1" algn="ctr" defTabSz="1164857">
                <a:lnSpc>
                  <a:spcPct val="110000"/>
                </a:lnSpc>
                <a:buClr>
                  <a:srgbClr val="000000"/>
                </a:buClr>
                <a:buSzPct val="80000"/>
                <a:tabLst>
                  <a:tab pos="655635" algn="l"/>
                </a:tabLst>
                <a:defRPr/>
              </a:pPr>
              <a:r>
                <a:rPr lang="ko-KR" altLang="en-US" sz="110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충주 연수원</a:t>
              </a:r>
            </a:p>
          </p:txBody>
        </p:sp>
      </p:grpSp>
      <p:sp>
        <p:nvSpPr>
          <p:cNvPr id="1237" name="Rectangle 95"/>
          <p:cNvSpPr>
            <a:spLocks noChangeArrowheads="1"/>
          </p:cNvSpPr>
          <p:nvPr/>
        </p:nvSpPr>
        <p:spPr bwMode="gray">
          <a:xfrm flipH="1">
            <a:off x="13053841" y="7143670"/>
            <a:ext cx="492892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현대해상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부평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/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천안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238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782" y="7593503"/>
            <a:ext cx="343018" cy="3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Rectangle 95"/>
          <p:cNvSpPr>
            <a:spLocks noChangeArrowheads="1"/>
          </p:cNvSpPr>
          <p:nvPr/>
        </p:nvSpPr>
        <p:spPr bwMode="gray">
          <a:xfrm flipH="1">
            <a:off x="13057272" y="8151295"/>
            <a:ext cx="48603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신용정보원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240" name="그림 123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4257" y="2176631"/>
            <a:ext cx="335756" cy="166450"/>
          </a:xfrm>
          <a:prstGeom prst="rect">
            <a:avLst/>
          </a:prstGeom>
        </p:spPr>
      </p:pic>
      <p:pic>
        <p:nvPicPr>
          <p:cNvPr id="1242" name="그림 124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574" y="1868456"/>
            <a:ext cx="339129" cy="172153"/>
          </a:xfrm>
          <a:prstGeom prst="rect">
            <a:avLst/>
          </a:prstGeom>
        </p:spPr>
      </p:pic>
      <p:pic>
        <p:nvPicPr>
          <p:cNvPr id="1243" name="그림 1242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2674097" y="5299160"/>
            <a:ext cx="435883" cy="241230"/>
          </a:xfrm>
          <a:prstGeom prst="rect">
            <a:avLst/>
          </a:prstGeom>
        </p:spPr>
      </p:pic>
      <p:pic>
        <p:nvPicPr>
          <p:cNvPr id="1244" name="그림 1243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3352713" y="5299160"/>
            <a:ext cx="435883" cy="241230"/>
          </a:xfrm>
          <a:prstGeom prst="rect">
            <a:avLst/>
          </a:prstGeom>
        </p:spPr>
      </p:pic>
      <p:grpSp>
        <p:nvGrpSpPr>
          <p:cNvPr id="1245" name="그룹 1244"/>
          <p:cNvGrpSpPr/>
          <p:nvPr/>
        </p:nvGrpSpPr>
        <p:grpSpPr>
          <a:xfrm>
            <a:off x="5908749" y="8950029"/>
            <a:ext cx="113722" cy="130611"/>
            <a:chOff x="5727382" y="6812630"/>
            <a:chExt cx="95273" cy="94582"/>
          </a:xfrm>
        </p:grpSpPr>
        <p:sp>
          <p:nvSpPr>
            <p:cNvPr id="1246" name="모서리가 둥근 직사각형 1245"/>
            <p:cNvSpPr/>
            <p:nvPr/>
          </p:nvSpPr>
          <p:spPr>
            <a:xfrm>
              <a:off x="5799390" y="6812630"/>
              <a:ext cx="23265" cy="208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1247" name="모서리가 둥근 직사각형 1246"/>
            <p:cNvSpPr/>
            <p:nvPr/>
          </p:nvSpPr>
          <p:spPr>
            <a:xfrm>
              <a:off x="5727382" y="6886347"/>
              <a:ext cx="23265" cy="208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cxnSp>
        <p:nvCxnSpPr>
          <p:cNvPr id="1249" name="직선 연결선 1248"/>
          <p:cNvCxnSpPr/>
          <p:nvPr/>
        </p:nvCxnSpPr>
        <p:spPr>
          <a:xfrm>
            <a:off x="7310347" y="8967145"/>
            <a:ext cx="0" cy="19251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0" name="직선 연결선 1249"/>
          <p:cNvCxnSpPr/>
          <p:nvPr/>
        </p:nvCxnSpPr>
        <p:spPr>
          <a:xfrm>
            <a:off x="7764200" y="9072142"/>
            <a:ext cx="0" cy="18201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51" name="그림 125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04551" y="10020617"/>
            <a:ext cx="396257" cy="189013"/>
          </a:xfrm>
          <a:prstGeom prst="rect">
            <a:avLst/>
          </a:prstGeom>
        </p:spPr>
      </p:pic>
      <p:pic>
        <p:nvPicPr>
          <p:cNvPr id="1252" name="그림 125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58214" y="10020617"/>
            <a:ext cx="396257" cy="189013"/>
          </a:xfrm>
          <a:prstGeom prst="rect">
            <a:avLst/>
          </a:prstGeom>
        </p:spPr>
      </p:pic>
      <p:cxnSp>
        <p:nvCxnSpPr>
          <p:cNvPr id="1254" name="직선 연결선 1253"/>
          <p:cNvCxnSpPr>
            <a:stCxn id="1251" idx="3"/>
            <a:endCxn id="1252" idx="1"/>
          </p:cNvCxnSpPr>
          <p:nvPr/>
        </p:nvCxnSpPr>
        <p:spPr>
          <a:xfrm>
            <a:off x="7500814" y="10115121"/>
            <a:ext cx="5740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5" name="모서리가 둥근 직사각형 1254"/>
          <p:cNvSpPr/>
          <p:nvPr/>
        </p:nvSpPr>
        <p:spPr>
          <a:xfrm>
            <a:off x="7109758" y="10467002"/>
            <a:ext cx="841941" cy="553851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56" name="Rectangle 95"/>
          <p:cNvSpPr>
            <a:spLocks noChangeArrowheads="1"/>
          </p:cNvSpPr>
          <p:nvPr/>
        </p:nvSpPr>
        <p:spPr bwMode="gray">
          <a:xfrm flipH="1">
            <a:off x="7294377" y="11071376"/>
            <a:ext cx="49609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IT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PC</a:t>
            </a:r>
          </a:p>
        </p:txBody>
      </p:sp>
      <p:pic>
        <p:nvPicPr>
          <p:cNvPr id="1258" name="그림 1257"/>
          <p:cNvPicPr>
            <a:picLocks noChangeAspect="1"/>
          </p:cNvPicPr>
          <p:nvPr/>
        </p:nvPicPr>
        <p:blipFill>
          <a:blip r:embed="rId2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4349" y="10690538"/>
            <a:ext cx="231540" cy="2254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59" name="그림 1258"/>
          <p:cNvPicPr>
            <a:picLocks noChangeAspect="1"/>
          </p:cNvPicPr>
          <p:nvPr/>
        </p:nvPicPr>
        <p:blipFill>
          <a:blip r:embed="rId2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9956" y="10690538"/>
            <a:ext cx="231540" cy="2254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64" name="Rectangle 95"/>
          <p:cNvSpPr>
            <a:spLocks noChangeArrowheads="1"/>
          </p:cNvSpPr>
          <p:nvPr/>
        </p:nvSpPr>
        <p:spPr bwMode="gray">
          <a:xfrm flipH="1">
            <a:off x="7106817" y="9671011"/>
            <a:ext cx="17940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3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층 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65" name="Rectangle 95"/>
          <p:cNvSpPr>
            <a:spLocks noChangeArrowheads="1"/>
          </p:cNvSpPr>
          <p:nvPr/>
        </p:nvSpPr>
        <p:spPr bwMode="gray">
          <a:xfrm flipH="1">
            <a:off x="7541515" y="9682986"/>
            <a:ext cx="23333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19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층 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67" name="Rectangle 95"/>
          <p:cNvSpPr>
            <a:spLocks noChangeArrowheads="1"/>
          </p:cNvSpPr>
          <p:nvPr/>
        </p:nvSpPr>
        <p:spPr bwMode="gray">
          <a:xfrm flipH="1">
            <a:off x="7397721" y="10220613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SW</a:t>
            </a:r>
          </a:p>
        </p:txBody>
      </p:sp>
      <p:sp>
        <p:nvSpPr>
          <p:cNvPr id="1268" name="모서리가 둥근 직사각형 1267"/>
          <p:cNvSpPr/>
          <p:nvPr/>
        </p:nvSpPr>
        <p:spPr>
          <a:xfrm>
            <a:off x="6749832" y="9045479"/>
            <a:ext cx="27770" cy="288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271" name="직선 연결선 1270"/>
          <p:cNvCxnSpPr/>
          <p:nvPr/>
        </p:nvCxnSpPr>
        <p:spPr>
          <a:xfrm>
            <a:off x="8823423" y="8942915"/>
            <a:ext cx="0" cy="41465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2" name="Rectangle 95"/>
          <p:cNvSpPr>
            <a:spLocks noChangeArrowheads="1"/>
          </p:cNvSpPr>
          <p:nvPr/>
        </p:nvSpPr>
        <p:spPr bwMode="gray">
          <a:xfrm flipH="1">
            <a:off x="8543892" y="10088355"/>
            <a:ext cx="612539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 </a:t>
            </a: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차단서버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73" name="Freeform 14"/>
          <p:cNvSpPr>
            <a:spLocks noEditPoints="1"/>
          </p:cNvSpPr>
          <p:nvPr/>
        </p:nvSpPr>
        <p:spPr bwMode="auto">
          <a:xfrm>
            <a:off x="8599925" y="9871583"/>
            <a:ext cx="500472" cy="150108"/>
          </a:xfrm>
          <a:custGeom>
            <a:avLst/>
            <a:gdLst>
              <a:gd name="T0" fmla="*/ 0 w 192"/>
              <a:gd name="T1" fmla="*/ 9 h 55"/>
              <a:gd name="T2" fmla="*/ 3 w 192"/>
              <a:gd name="T3" fmla="*/ 55 h 55"/>
              <a:gd name="T4" fmla="*/ 192 w 192"/>
              <a:gd name="T5" fmla="*/ 46 h 55"/>
              <a:gd name="T6" fmla="*/ 189 w 192"/>
              <a:gd name="T7" fmla="*/ 0 h 55"/>
              <a:gd name="T8" fmla="*/ 34 w 192"/>
              <a:gd name="T9" fmla="*/ 42 h 55"/>
              <a:gd name="T10" fmla="*/ 34 w 192"/>
              <a:gd name="T11" fmla="*/ 13 h 55"/>
              <a:gd name="T12" fmla="*/ 34 w 192"/>
              <a:gd name="T13" fmla="*/ 42 h 55"/>
              <a:gd name="T14" fmla="*/ 106 w 192"/>
              <a:gd name="T15" fmla="*/ 23 h 55"/>
              <a:gd name="T16" fmla="*/ 112 w 192"/>
              <a:gd name="T17" fmla="*/ 23 h 55"/>
              <a:gd name="T18" fmla="*/ 115 w 192"/>
              <a:gd name="T19" fmla="*/ 35 h 55"/>
              <a:gd name="T20" fmla="*/ 115 w 192"/>
              <a:gd name="T21" fmla="*/ 29 h 55"/>
              <a:gd name="T22" fmla="*/ 115 w 192"/>
              <a:gd name="T23" fmla="*/ 35 h 55"/>
              <a:gd name="T24" fmla="*/ 118 w 192"/>
              <a:gd name="T25" fmla="*/ 23 h 55"/>
              <a:gd name="T26" fmla="*/ 125 w 192"/>
              <a:gd name="T27" fmla="*/ 23 h 55"/>
              <a:gd name="T28" fmla="*/ 128 w 192"/>
              <a:gd name="T29" fmla="*/ 35 h 55"/>
              <a:gd name="T30" fmla="*/ 128 w 192"/>
              <a:gd name="T31" fmla="*/ 29 h 55"/>
              <a:gd name="T32" fmla="*/ 128 w 192"/>
              <a:gd name="T33" fmla="*/ 35 h 55"/>
              <a:gd name="T34" fmla="*/ 131 w 192"/>
              <a:gd name="T35" fmla="*/ 23 h 55"/>
              <a:gd name="T36" fmla="*/ 138 w 192"/>
              <a:gd name="T37" fmla="*/ 23 h 55"/>
              <a:gd name="T38" fmla="*/ 141 w 192"/>
              <a:gd name="T39" fmla="*/ 35 h 55"/>
              <a:gd name="T40" fmla="*/ 141 w 192"/>
              <a:gd name="T41" fmla="*/ 29 h 55"/>
              <a:gd name="T42" fmla="*/ 141 w 192"/>
              <a:gd name="T43" fmla="*/ 35 h 55"/>
              <a:gd name="T44" fmla="*/ 144 w 192"/>
              <a:gd name="T45" fmla="*/ 23 h 55"/>
              <a:gd name="T46" fmla="*/ 150 w 192"/>
              <a:gd name="T47" fmla="*/ 23 h 55"/>
              <a:gd name="T48" fmla="*/ 154 w 192"/>
              <a:gd name="T49" fmla="*/ 35 h 55"/>
              <a:gd name="T50" fmla="*/ 154 w 192"/>
              <a:gd name="T51" fmla="*/ 29 h 55"/>
              <a:gd name="T52" fmla="*/ 154 w 192"/>
              <a:gd name="T53" fmla="*/ 35 h 55"/>
              <a:gd name="T54" fmla="*/ 157 w 192"/>
              <a:gd name="T55" fmla="*/ 23 h 55"/>
              <a:gd name="T56" fmla="*/ 163 w 192"/>
              <a:gd name="T57" fmla="*/ 23 h 55"/>
              <a:gd name="T58" fmla="*/ 166 w 192"/>
              <a:gd name="T59" fmla="*/ 35 h 55"/>
              <a:gd name="T60" fmla="*/ 166 w 192"/>
              <a:gd name="T61" fmla="*/ 29 h 55"/>
              <a:gd name="T62" fmla="*/ 166 w 192"/>
              <a:gd name="T63" fmla="*/ 3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2" h="55">
                <a:moveTo>
                  <a:pt x="3" y="0"/>
                </a:moveTo>
                <a:cubicBezTo>
                  <a:pt x="1" y="3"/>
                  <a:pt x="0" y="5"/>
                  <a:pt x="0" y="9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9"/>
                  <a:pt x="1" y="52"/>
                  <a:pt x="3" y="55"/>
                </a:cubicBezTo>
                <a:cubicBezTo>
                  <a:pt x="189" y="55"/>
                  <a:pt x="189" y="55"/>
                  <a:pt x="189" y="55"/>
                </a:cubicBezTo>
                <a:cubicBezTo>
                  <a:pt x="191" y="52"/>
                  <a:pt x="192" y="49"/>
                  <a:pt x="192" y="46"/>
                </a:cubicBezTo>
                <a:cubicBezTo>
                  <a:pt x="192" y="9"/>
                  <a:pt x="192" y="9"/>
                  <a:pt x="192" y="9"/>
                </a:cubicBezTo>
                <a:cubicBezTo>
                  <a:pt x="192" y="5"/>
                  <a:pt x="191" y="3"/>
                  <a:pt x="189" y="0"/>
                </a:cubicBezTo>
                <a:lnTo>
                  <a:pt x="3" y="0"/>
                </a:lnTo>
                <a:close/>
                <a:moveTo>
                  <a:pt x="34" y="42"/>
                </a:moveTo>
                <a:cubicBezTo>
                  <a:pt x="26" y="42"/>
                  <a:pt x="19" y="35"/>
                  <a:pt x="19" y="27"/>
                </a:cubicBezTo>
                <a:cubicBezTo>
                  <a:pt x="19" y="19"/>
                  <a:pt x="26" y="13"/>
                  <a:pt x="34" y="13"/>
                </a:cubicBezTo>
                <a:cubicBezTo>
                  <a:pt x="42" y="13"/>
                  <a:pt x="48" y="19"/>
                  <a:pt x="48" y="27"/>
                </a:cubicBezTo>
                <a:cubicBezTo>
                  <a:pt x="48" y="35"/>
                  <a:pt x="42" y="42"/>
                  <a:pt x="34" y="42"/>
                </a:cubicBezTo>
                <a:close/>
                <a:moveTo>
                  <a:pt x="109" y="26"/>
                </a:moveTo>
                <a:cubicBezTo>
                  <a:pt x="107" y="26"/>
                  <a:pt x="106" y="24"/>
                  <a:pt x="106" y="23"/>
                </a:cubicBezTo>
                <a:cubicBezTo>
                  <a:pt x="106" y="21"/>
                  <a:pt x="107" y="19"/>
                  <a:pt x="109" y="19"/>
                </a:cubicBezTo>
                <a:cubicBezTo>
                  <a:pt x="111" y="19"/>
                  <a:pt x="112" y="21"/>
                  <a:pt x="112" y="23"/>
                </a:cubicBezTo>
                <a:cubicBezTo>
                  <a:pt x="112" y="24"/>
                  <a:pt x="111" y="26"/>
                  <a:pt x="109" y="26"/>
                </a:cubicBezTo>
                <a:close/>
                <a:moveTo>
                  <a:pt x="115" y="35"/>
                </a:moveTo>
                <a:cubicBezTo>
                  <a:pt x="113" y="35"/>
                  <a:pt x="112" y="34"/>
                  <a:pt x="112" y="32"/>
                </a:cubicBezTo>
                <a:cubicBezTo>
                  <a:pt x="112" y="30"/>
                  <a:pt x="113" y="29"/>
                  <a:pt x="115" y="29"/>
                </a:cubicBezTo>
                <a:cubicBezTo>
                  <a:pt x="117" y="29"/>
                  <a:pt x="118" y="30"/>
                  <a:pt x="118" y="32"/>
                </a:cubicBezTo>
                <a:cubicBezTo>
                  <a:pt x="118" y="34"/>
                  <a:pt x="117" y="35"/>
                  <a:pt x="115" y="35"/>
                </a:cubicBezTo>
                <a:close/>
                <a:moveTo>
                  <a:pt x="122" y="26"/>
                </a:moveTo>
                <a:cubicBezTo>
                  <a:pt x="120" y="26"/>
                  <a:pt x="118" y="24"/>
                  <a:pt x="118" y="23"/>
                </a:cubicBezTo>
                <a:cubicBezTo>
                  <a:pt x="118" y="21"/>
                  <a:pt x="120" y="19"/>
                  <a:pt x="122" y="19"/>
                </a:cubicBezTo>
                <a:cubicBezTo>
                  <a:pt x="123" y="19"/>
                  <a:pt x="125" y="21"/>
                  <a:pt x="125" y="23"/>
                </a:cubicBezTo>
                <a:cubicBezTo>
                  <a:pt x="125" y="24"/>
                  <a:pt x="123" y="26"/>
                  <a:pt x="122" y="26"/>
                </a:cubicBezTo>
                <a:close/>
                <a:moveTo>
                  <a:pt x="128" y="35"/>
                </a:moveTo>
                <a:cubicBezTo>
                  <a:pt x="126" y="35"/>
                  <a:pt x="125" y="34"/>
                  <a:pt x="125" y="32"/>
                </a:cubicBezTo>
                <a:cubicBezTo>
                  <a:pt x="125" y="30"/>
                  <a:pt x="126" y="29"/>
                  <a:pt x="128" y="29"/>
                </a:cubicBezTo>
                <a:cubicBezTo>
                  <a:pt x="130" y="29"/>
                  <a:pt x="131" y="30"/>
                  <a:pt x="131" y="32"/>
                </a:cubicBezTo>
                <a:cubicBezTo>
                  <a:pt x="131" y="34"/>
                  <a:pt x="130" y="35"/>
                  <a:pt x="128" y="35"/>
                </a:cubicBezTo>
                <a:close/>
                <a:moveTo>
                  <a:pt x="134" y="26"/>
                </a:moveTo>
                <a:cubicBezTo>
                  <a:pt x="133" y="26"/>
                  <a:pt x="131" y="24"/>
                  <a:pt x="131" y="23"/>
                </a:cubicBezTo>
                <a:cubicBezTo>
                  <a:pt x="131" y="21"/>
                  <a:pt x="133" y="19"/>
                  <a:pt x="134" y="19"/>
                </a:cubicBezTo>
                <a:cubicBezTo>
                  <a:pt x="136" y="19"/>
                  <a:pt x="138" y="21"/>
                  <a:pt x="138" y="23"/>
                </a:cubicBezTo>
                <a:cubicBezTo>
                  <a:pt x="138" y="24"/>
                  <a:pt x="136" y="26"/>
                  <a:pt x="134" y="26"/>
                </a:cubicBezTo>
                <a:close/>
                <a:moveTo>
                  <a:pt x="141" y="35"/>
                </a:moveTo>
                <a:cubicBezTo>
                  <a:pt x="139" y="35"/>
                  <a:pt x="138" y="34"/>
                  <a:pt x="138" y="32"/>
                </a:cubicBezTo>
                <a:cubicBezTo>
                  <a:pt x="138" y="30"/>
                  <a:pt x="139" y="29"/>
                  <a:pt x="141" y="29"/>
                </a:cubicBezTo>
                <a:cubicBezTo>
                  <a:pt x="143" y="29"/>
                  <a:pt x="144" y="30"/>
                  <a:pt x="144" y="32"/>
                </a:cubicBezTo>
                <a:cubicBezTo>
                  <a:pt x="144" y="34"/>
                  <a:pt x="143" y="35"/>
                  <a:pt x="141" y="35"/>
                </a:cubicBezTo>
                <a:close/>
                <a:moveTo>
                  <a:pt x="147" y="26"/>
                </a:moveTo>
                <a:cubicBezTo>
                  <a:pt x="145" y="26"/>
                  <a:pt x="144" y="24"/>
                  <a:pt x="144" y="23"/>
                </a:cubicBezTo>
                <a:cubicBezTo>
                  <a:pt x="144" y="21"/>
                  <a:pt x="145" y="19"/>
                  <a:pt x="147" y="19"/>
                </a:cubicBezTo>
                <a:cubicBezTo>
                  <a:pt x="149" y="19"/>
                  <a:pt x="150" y="21"/>
                  <a:pt x="150" y="23"/>
                </a:cubicBezTo>
                <a:cubicBezTo>
                  <a:pt x="150" y="24"/>
                  <a:pt x="149" y="26"/>
                  <a:pt x="147" y="26"/>
                </a:cubicBezTo>
                <a:close/>
                <a:moveTo>
                  <a:pt x="154" y="35"/>
                </a:moveTo>
                <a:cubicBezTo>
                  <a:pt x="152" y="35"/>
                  <a:pt x="150" y="34"/>
                  <a:pt x="150" y="32"/>
                </a:cubicBezTo>
                <a:cubicBezTo>
                  <a:pt x="150" y="30"/>
                  <a:pt x="152" y="29"/>
                  <a:pt x="154" y="29"/>
                </a:cubicBezTo>
                <a:cubicBezTo>
                  <a:pt x="155" y="29"/>
                  <a:pt x="157" y="30"/>
                  <a:pt x="157" y="32"/>
                </a:cubicBezTo>
                <a:cubicBezTo>
                  <a:pt x="157" y="34"/>
                  <a:pt x="155" y="35"/>
                  <a:pt x="154" y="35"/>
                </a:cubicBezTo>
                <a:close/>
                <a:moveTo>
                  <a:pt x="160" y="26"/>
                </a:moveTo>
                <a:cubicBezTo>
                  <a:pt x="158" y="26"/>
                  <a:pt x="157" y="24"/>
                  <a:pt x="157" y="23"/>
                </a:cubicBezTo>
                <a:cubicBezTo>
                  <a:pt x="157" y="21"/>
                  <a:pt x="158" y="19"/>
                  <a:pt x="160" y="19"/>
                </a:cubicBezTo>
                <a:cubicBezTo>
                  <a:pt x="162" y="19"/>
                  <a:pt x="163" y="21"/>
                  <a:pt x="163" y="23"/>
                </a:cubicBezTo>
                <a:cubicBezTo>
                  <a:pt x="163" y="24"/>
                  <a:pt x="162" y="26"/>
                  <a:pt x="160" y="26"/>
                </a:cubicBezTo>
                <a:close/>
                <a:moveTo>
                  <a:pt x="166" y="35"/>
                </a:moveTo>
                <a:cubicBezTo>
                  <a:pt x="165" y="35"/>
                  <a:pt x="163" y="34"/>
                  <a:pt x="163" y="32"/>
                </a:cubicBezTo>
                <a:cubicBezTo>
                  <a:pt x="163" y="30"/>
                  <a:pt x="165" y="29"/>
                  <a:pt x="166" y="29"/>
                </a:cubicBezTo>
                <a:cubicBezTo>
                  <a:pt x="168" y="29"/>
                  <a:pt x="170" y="30"/>
                  <a:pt x="170" y="32"/>
                </a:cubicBezTo>
                <a:cubicBezTo>
                  <a:pt x="170" y="34"/>
                  <a:pt x="168" y="35"/>
                  <a:pt x="166" y="35"/>
                </a:cubicBezTo>
                <a:close/>
              </a:path>
            </a:pathLst>
          </a:custGeom>
          <a:solidFill>
            <a:srgbClr val="00597C"/>
          </a:solidFill>
          <a:ln>
            <a:noFill/>
          </a:ln>
        </p:spPr>
        <p:txBody>
          <a:bodyPr vert="horz" wrap="square" lIns="82949" tIns="41474" rIns="82949" bIns="41474" numCol="1" anchor="t" anchorCtr="0" compatLnSpc="1">
            <a:prstTxWarp prst="textNoShape">
              <a:avLst/>
            </a:prstTxWarp>
          </a:bodyPr>
          <a:lstStyle/>
          <a:p>
            <a:pPr defTabSz="829504">
              <a:defRPr/>
            </a:pPr>
            <a:endParaRPr lang="ko-KR" altLang="en-US" sz="16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74" name="Rectangle 95"/>
          <p:cNvSpPr>
            <a:spLocks noChangeArrowheads="1"/>
          </p:cNvSpPr>
          <p:nvPr/>
        </p:nvSpPr>
        <p:spPr bwMode="gray">
          <a:xfrm flipH="1">
            <a:off x="8543892" y="10663349"/>
            <a:ext cx="612539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 </a:t>
            </a: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정책서버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75" name="Freeform 14"/>
          <p:cNvSpPr>
            <a:spLocks noEditPoints="1"/>
          </p:cNvSpPr>
          <p:nvPr/>
        </p:nvSpPr>
        <p:spPr bwMode="auto">
          <a:xfrm>
            <a:off x="8599925" y="10446574"/>
            <a:ext cx="500472" cy="150108"/>
          </a:xfrm>
          <a:custGeom>
            <a:avLst/>
            <a:gdLst>
              <a:gd name="T0" fmla="*/ 0 w 192"/>
              <a:gd name="T1" fmla="*/ 9 h 55"/>
              <a:gd name="T2" fmla="*/ 3 w 192"/>
              <a:gd name="T3" fmla="*/ 55 h 55"/>
              <a:gd name="T4" fmla="*/ 192 w 192"/>
              <a:gd name="T5" fmla="*/ 46 h 55"/>
              <a:gd name="T6" fmla="*/ 189 w 192"/>
              <a:gd name="T7" fmla="*/ 0 h 55"/>
              <a:gd name="T8" fmla="*/ 34 w 192"/>
              <a:gd name="T9" fmla="*/ 42 h 55"/>
              <a:gd name="T10" fmla="*/ 34 w 192"/>
              <a:gd name="T11" fmla="*/ 13 h 55"/>
              <a:gd name="T12" fmla="*/ 34 w 192"/>
              <a:gd name="T13" fmla="*/ 42 h 55"/>
              <a:gd name="T14" fmla="*/ 106 w 192"/>
              <a:gd name="T15" fmla="*/ 23 h 55"/>
              <a:gd name="T16" fmla="*/ 112 w 192"/>
              <a:gd name="T17" fmla="*/ 23 h 55"/>
              <a:gd name="T18" fmla="*/ 115 w 192"/>
              <a:gd name="T19" fmla="*/ 35 h 55"/>
              <a:gd name="T20" fmla="*/ 115 w 192"/>
              <a:gd name="T21" fmla="*/ 29 h 55"/>
              <a:gd name="T22" fmla="*/ 115 w 192"/>
              <a:gd name="T23" fmla="*/ 35 h 55"/>
              <a:gd name="T24" fmla="*/ 118 w 192"/>
              <a:gd name="T25" fmla="*/ 23 h 55"/>
              <a:gd name="T26" fmla="*/ 125 w 192"/>
              <a:gd name="T27" fmla="*/ 23 h 55"/>
              <a:gd name="T28" fmla="*/ 128 w 192"/>
              <a:gd name="T29" fmla="*/ 35 h 55"/>
              <a:gd name="T30" fmla="*/ 128 w 192"/>
              <a:gd name="T31" fmla="*/ 29 h 55"/>
              <a:gd name="T32" fmla="*/ 128 w 192"/>
              <a:gd name="T33" fmla="*/ 35 h 55"/>
              <a:gd name="T34" fmla="*/ 131 w 192"/>
              <a:gd name="T35" fmla="*/ 23 h 55"/>
              <a:gd name="T36" fmla="*/ 138 w 192"/>
              <a:gd name="T37" fmla="*/ 23 h 55"/>
              <a:gd name="T38" fmla="*/ 141 w 192"/>
              <a:gd name="T39" fmla="*/ 35 h 55"/>
              <a:gd name="T40" fmla="*/ 141 w 192"/>
              <a:gd name="T41" fmla="*/ 29 h 55"/>
              <a:gd name="T42" fmla="*/ 141 w 192"/>
              <a:gd name="T43" fmla="*/ 35 h 55"/>
              <a:gd name="T44" fmla="*/ 144 w 192"/>
              <a:gd name="T45" fmla="*/ 23 h 55"/>
              <a:gd name="T46" fmla="*/ 150 w 192"/>
              <a:gd name="T47" fmla="*/ 23 h 55"/>
              <a:gd name="T48" fmla="*/ 154 w 192"/>
              <a:gd name="T49" fmla="*/ 35 h 55"/>
              <a:gd name="T50" fmla="*/ 154 w 192"/>
              <a:gd name="T51" fmla="*/ 29 h 55"/>
              <a:gd name="T52" fmla="*/ 154 w 192"/>
              <a:gd name="T53" fmla="*/ 35 h 55"/>
              <a:gd name="T54" fmla="*/ 157 w 192"/>
              <a:gd name="T55" fmla="*/ 23 h 55"/>
              <a:gd name="T56" fmla="*/ 163 w 192"/>
              <a:gd name="T57" fmla="*/ 23 h 55"/>
              <a:gd name="T58" fmla="*/ 166 w 192"/>
              <a:gd name="T59" fmla="*/ 35 h 55"/>
              <a:gd name="T60" fmla="*/ 166 w 192"/>
              <a:gd name="T61" fmla="*/ 29 h 55"/>
              <a:gd name="T62" fmla="*/ 166 w 192"/>
              <a:gd name="T63" fmla="*/ 3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2" h="55">
                <a:moveTo>
                  <a:pt x="3" y="0"/>
                </a:moveTo>
                <a:cubicBezTo>
                  <a:pt x="1" y="3"/>
                  <a:pt x="0" y="5"/>
                  <a:pt x="0" y="9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9"/>
                  <a:pt x="1" y="52"/>
                  <a:pt x="3" y="55"/>
                </a:cubicBezTo>
                <a:cubicBezTo>
                  <a:pt x="189" y="55"/>
                  <a:pt x="189" y="55"/>
                  <a:pt x="189" y="55"/>
                </a:cubicBezTo>
                <a:cubicBezTo>
                  <a:pt x="191" y="52"/>
                  <a:pt x="192" y="49"/>
                  <a:pt x="192" y="46"/>
                </a:cubicBezTo>
                <a:cubicBezTo>
                  <a:pt x="192" y="9"/>
                  <a:pt x="192" y="9"/>
                  <a:pt x="192" y="9"/>
                </a:cubicBezTo>
                <a:cubicBezTo>
                  <a:pt x="192" y="5"/>
                  <a:pt x="191" y="3"/>
                  <a:pt x="189" y="0"/>
                </a:cubicBezTo>
                <a:lnTo>
                  <a:pt x="3" y="0"/>
                </a:lnTo>
                <a:close/>
                <a:moveTo>
                  <a:pt x="34" y="42"/>
                </a:moveTo>
                <a:cubicBezTo>
                  <a:pt x="26" y="42"/>
                  <a:pt x="19" y="35"/>
                  <a:pt x="19" y="27"/>
                </a:cubicBezTo>
                <a:cubicBezTo>
                  <a:pt x="19" y="19"/>
                  <a:pt x="26" y="13"/>
                  <a:pt x="34" y="13"/>
                </a:cubicBezTo>
                <a:cubicBezTo>
                  <a:pt x="42" y="13"/>
                  <a:pt x="48" y="19"/>
                  <a:pt x="48" y="27"/>
                </a:cubicBezTo>
                <a:cubicBezTo>
                  <a:pt x="48" y="35"/>
                  <a:pt x="42" y="42"/>
                  <a:pt x="34" y="42"/>
                </a:cubicBezTo>
                <a:close/>
                <a:moveTo>
                  <a:pt x="109" y="26"/>
                </a:moveTo>
                <a:cubicBezTo>
                  <a:pt x="107" y="26"/>
                  <a:pt x="106" y="24"/>
                  <a:pt x="106" y="23"/>
                </a:cubicBezTo>
                <a:cubicBezTo>
                  <a:pt x="106" y="21"/>
                  <a:pt x="107" y="19"/>
                  <a:pt x="109" y="19"/>
                </a:cubicBezTo>
                <a:cubicBezTo>
                  <a:pt x="111" y="19"/>
                  <a:pt x="112" y="21"/>
                  <a:pt x="112" y="23"/>
                </a:cubicBezTo>
                <a:cubicBezTo>
                  <a:pt x="112" y="24"/>
                  <a:pt x="111" y="26"/>
                  <a:pt x="109" y="26"/>
                </a:cubicBezTo>
                <a:close/>
                <a:moveTo>
                  <a:pt x="115" y="35"/>
                </a:moveTo>
                <a:cubicBezTo>
                  <a:pt x="113" y="35"/>
                  <a:pt x="112" y="34"/>
                  <a:pt x="112" y="32"/>
                </a:cubicBezTo>
                <a:cubicBezTo>
                  <a:pt x="112" y="30"/>
                  <a:pt x="113" y="29"/>
                  <a:pt x="115" y="29"/>
                </a:cubicBezTo>
                <a:cubicBezTo>
                  <a:pt x="117" y="29"/>
                  <a:pt x="118" y="30"/>
                  <a:pt x="118" y="32"/>
                </a:cubicBezTo>
                <a:cubicBezTo>
                  <a:pt x="118" y="34"/>
                  <a:pt x="117" y="35"/>
                  <a:pt x="115" y="35"/>
                </a:cubicBezTo>
                <a:close/>
                <a:moveTo>
                  <a:pt x="122" y="26"/>
                </a:moveTo>
                <a:cubicBezTo>
                  <a:pt x="120" y="26"/>
                  <a:pt x="118" y="24"/>
                  <a:pt x="118" y="23"/>
                </a:cubicBezTo>
                <a:cubicBezTo>
                  <a:pt x="118" y="21"/>
                  <a:pt x="120" y="19"/>
                  <a:pt x="122" y="19"/>
                </a:cubicBezTo>
                <a:cubicBezTo>
                  <a:pt x="123" y="19"/>
                  <a:pt x="125" y="21"/>
                  <a:pt x="125" y="23"/>
                </a:cubicBezTo>
                <a:cubicBezTo>
                  <a:pt x="125" y="24"/>
                  <a:pt x="123" y="26"/>
                  <a:pt x="122" y="26"/>
                </a:cubicBezTo>
                <a:close/>
                <a:moveTo>
                  <a:pt x="128" y="35"/>
                </a:moveTo>
                <a:cubicBezTo>
                  <a:pt x="126" y="35"/>
                  <a:pt x="125" y="34"/>
                  <a:pt x="125" y="32"/>
                </a:cubicBezTo>
                <a:cubicBezTo>
                  <a:pt x="125" y="30"/>
                  <a:pt x="126" y="29"/>
                  <a:pt x="128" y="29"/>
                </a:cubicBezTo>
                <a:cubicBezTo>
                  <a:pt x="130" y="29"/>
                  <a:pt x="131" y="30"/>
                  <a:pt x="131" y="32"/>
                </a:cubicBezTo>
                <a:cubicBezTo>
                  <a:pt x="131" y="34"/>
                  <a:pt x="130" y="35"/>
                  <a:pt x="128" y="35"/>
                </a:cubicBezTo>
                <a:close/>
                <a:moveTo>
                  <a:pt x="134" y="26"/>
                </a:moveTo>
                <a:cubicBezTo>
                  <a:pt x="133" y="26"/>
                  <a:pt x="131" y="24"/>
                  <a:pt x="131" y="23"/>
                </a:cubicBezTo>
                <a:cubicBezTo>
                  <a:pt x="131" y="21"/>
                  <a:pt x="133" y="19"/>
                  <a:pt x="134" y="19"/>
                </a:cubicBezTo>
                <a:cubicBezTo>
                  <a:pt x="136" y="19"/>
                  <a:pt x="138" y="21"/>
                  <a:pt x="138" y="23"/>
                </a:cubicBezTo>
                <a:cubicBezTo>
                  <a:pt x="138" y="24"/>
                  <a:pt x="136" y="26"/>
                  <a:pt x="134" y="26"/>
                </a:cubicBezTo>
                <a:close/>
                <a:moveTo>
                  <a:pt x="141" y="35"/>
                </a:moveTo>
                <a:cubicBezTo>
                  <a:pt x="139" y="35"/>
                  <a:pt x="138" y="34"/>
                  <a:pt x="138" y="32"/>
                </a:cubicBezTo>
                <a:cubicBezTo>
                  <a:pt x="138" y="30"/>
                  <a:pt x="139" y="29"/>
                  <a:pt x="141" y="29"/>
                </a:cubicBezTo>
                <a:cubicBezTo>
                  <a:pt x="143" y="29"/>
                  <a:pt x="144" y="30"/>
                  <a:pt x="144" y="32"/>
                </a:cubicBezTo>
                <a:cubicBezTo>
                  <a:pt x="144" y="34"/>
                  <a:pt x="143" y="35"/>
                  <a:pt x="141" y="35"/>
                </a:cubicBezTo>
                <a:close/>
                <a:moveTo>
                  <a:pt x="147" y="26"/>
                </a:moveTo>
                <a:cubicBezTo>
                  <a:pt x="145" y="26"/>
                  <a:pt x="144" y="24"/>
                  <a:pt x="144" y="23"/>
                </a:cubicBezTo>
                <a:cubicBezTo>
                  <a:pt x="144" y="21"/>
                  <a:pt x="145" y="19"/>
                  <a:pt x="147" y="19"/>
                </a:cubicBezTo>
                <a:cubicBezTo>
                  <a:pt x="149" y="19"/>
                  <a:pt x="150" y="21"/>
                  <a:pt x="150" y="23"/>
                </a:cubicBezTo>
                <a:cubicBezTo>
                  <a:pt x="150" y="24"/>
                  <a:pt x="149" y="26"/>
                  <a:pt x="147" y="26"/>
                </a:cubicBezTo>
                <a:close/>
                <a:moveTo>
                  <a:pt x="154" y="35"/>
                </a:moveTo>
                <a:cubicBezTo>
                  <a:pt x="152" y="35"/>
                  <a:pt x="150" y="34"/>
                  <a:pt x="150" y="32"/>
                </a:cubicBezTo>
                <a:cubicBezTo>
                  <a:pt x="150" y="30"/>
                  <a:pt x="152" y="29"/>
                  <a:pt x="154" y="29"/>
                </a:cubicBezTo>
                <a:cubicBezTo>
                  <a:pt x="155" y="29"/>
                  <a:pt x="157" y="30"/>
                  <a:pt x="157" y="32"/>
                </a:cubicBezTo>
                <a:cubicBezTo>
                  <a:pt x="157" y="34"/>
                  <a:pt x="155" y="35"/>
                  <a:pt x="154" y="35"/>
                </a:cubicBezTo>
                <a:close/>
                <a:moveTo>
                  <a:pt x="160" y="26"/>
                </a:moveTo>
                <a:cubicBezTo>
                  <a:pt x="158" y="26"/>
                  <a:pt x="157" y="24"/>
                  <a:pt x="157" y="23"/>
                </a:cubicBezTo>
                <a:cubicBezTo>
                  <a:pt x="157" y="21"/>
                  <a:pt x="158" y="19"/>
                  <a:pt x="160" y="19"/>
                </a:cubicBezTo>
                <a:cubicBezTo>
                  <a:pt x="162" y="19"/>
                  <a:pt x="163" y="21"/>
                  <a:pt x="163" y="23"/>
                </a:cubicBezTo>
                <a:cubicBezTo>
                  <a:pt x="163" y="24"/>
                  <a:pt x="162" y="26"/>
                  <a:pt x="160" y="26"/>
                </a:cubicBezTo>
                <a:close/>
                <a:moveTo>
                  <a:pt x="166" y="35"/>
                </a:moveTo>
                <a:cubicBezTo>
                  <a:pt x="165" y="35"/>
                  <a:pt x="163" y="34"/>
                  <a:pt x="163" y="32"/>
                </a:cubicBezTo>
                <a:cubicBezTo>
                  <a:pt x="163" y="30"/>
                  <a:pt x="165" y="29"/>
                  <a:pt x="166" y="29"/>
                </a:cubicBezTo>
                <a:cubicBezTo>
                  <a:pt x="168" y="29"/>
                  <a:pt x="170" y="30"/>
                  <a:pt x="170" y="32"/>
                </a:cubicBezTo>
                <a:cubicBezTo>
                  <a:pt x="170" y="34"/>
                  <a:pt x="168" y="35"/>
                  <a:pt x="166" y="35"/>
                </a:cubicBezTo>
                <a:close/>
              </a:path>
            </a:pathLst>
          </a:custGeom>
          <a:solidFill>
            <a:srgbClr val="00597C"/>
          </a:solidFill>
          <a:ln>
            <a:noFill/>
          </a:ln>
        </p:spPr>
        <p:txBody>
          <a:bodyPr vert="horz" wrap="square" lIns="82949" tIns="41474" rIns="82949" bIns="41474" numCol="1" anchor="t" anchorCtr="0" compatLnSpc="1">
            <a:prstTxWarp prst="textNoShape">
              <a:avLst/>
            </a:prstTxWarp>
          </a:bodyPr>
          <a:lstStyle/>
          <a:p>
            <a:pPr defTabSz="829504">
              <a:defRPr/>
            </a:pPr>
            <a:endParaRPr lang="ko-KR" altLang="en-US" sz="16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278" name="직선 연결선 1277"/>
          <p:cNvCxnSpPr/>
          <p:nvPr/>
        </p:nvCxnSpPr>
        <p:spPr>
          <a:xfrm flipH="1">
            <a:off x="6921730" y="8949699"/>
            <a:ext cx="269897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9" name="직선 연결선 1278"/>
          <p:cNvCxnSpPr/>
          <p:nvPr/>
        </p:nvCxnSpPr>
        <p:spPr>
          <a:xfrm flipH="1">
            <a:off x="6921732" y="9047876"/>
            <a:ext cx="269897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" name="모서리가 둥근 직사각형 1279"/>
          <p:cNvSpPr/>
          <p:nvPr/>
        </p:nvSpPr>
        <p:spPr>
          <a:xfrm>
            <a:off x="8479839" y="7817369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81" name="모서리가 둥근 직사각형 1280"/>
          <p:cNvSpPr/>
          <p:nvPr/>
        </p:nvSpPr>
        <p:spPr>
          <a:xfrm>
            <a:off x="9303080" y="7817369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82" name="모서리가 둥근 직사각형 1281"/>
          <p:cNvSpPr/>
          <p:nvPr/>
        </p:nvSpPr>
        <p:spPr>
          <a:xfrm>
            <a:off x="8479839" y="6766189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83" name="모서리가 둥근 직사각형 1282"/>
          <p:cNvSpPr/>
          <p:nvPr/>
        </p:nvSpPr>
        <p:spPr>
          <a:xfrm>
            <a:off x="9303080" y="6766189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284" name="직선 연결선 1283"/>
          <p:cNvCxnSpPr/>
          <p:nvPr/>
        </p:nvCxnSpPr>
        <p:spPr>
          <a:xfrm>
            <a:off x="4452226" y="10087353"/>
            <a:ext cx="0" cy="4425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5" name="직선 연결선 1284"/>
          <p:cNvCxnSpPr/>
          <p:nvPr/>
        </p:nvCxnSpPr>
        <p:spPr>
          <a:xfrm>
            <a:off x="4904109" y="10098499"/>
            <a:ext cx="0" cy="5272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6" name="직선 연결선 1285"/>
          <p:cNvCxnSpPr/>
          <p:nvPr/>
        </p:nvCxnSpPr>
        <p:spPr>
          <a:xfrm>
            <a:off x="3004346" y="8954269"/>
            <a:ext cx="0" cy="188495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87" name="Picture 18" descr="accelerator_corp_blue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886" y="9875690"/>
            <a:ext cx="381639" cy="19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88" name="직선 연결선 1287"/>
          <p:cNvCxnSpPr>
            <a:stCxn id="1287" idx="1"/>
            <a:endCxn id="1454" idx="0"/>
          </p:cNvCxnSpPr>
          <p:nvPr/>
        </p:nvCxnSpPr>
        <p:spPr>
          <a:xfrm flipH="1">
            <a:off x="3626629" y="9974524"/>
            <a:ext cx="111258" cy="1207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9" name="직선 연결선 1288"/>
          <p:cNvCxnSpPr>
            <a:stCxn id="1290" idx="3"/>
            <a:endCxn id="1454" idx="1"/>
          </p:cNvCxnSpPr>
          <p:nvPr/>
        </p:nvCxnSpPr>
        <p:spPr>
          <a:xfrm flipV="1">
            <a:off x="3212650" y="10202486"/>
            <a:ext cx="212164" cy="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90" name="그림 1289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6055" y="10095309"/>
            <a:ext cx="416596" cy="214429"/>
          </a:xfrm>
          <a:prstGeom prst="rect">
            <a:avLst/>
          </a:prstGeom>
        </p:spPr>
      </p:pic>
      <p:pic>
        <p:nvPicPr>
          <p:cNvPr id="1291" name="Picture 18" descr="accelerator_corp_blue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102" y="9875690"/>
            <a:ext cx="381639" cy="19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92" name="직선 연결선 1291"/>
          <p:cNvCxnSpPr>
            <a:stCxn id="1291" idx="1"/>
            <a:endCxn id="1290" idx="0"/>
          </p:cNvCxnSpPr>
          <p:nvPr/>
        </p:nvCxnSpPr>
        <p:spPr>
          <a:xfrm flipH="1">
            <a:off x="3004353" y="9974523"/>
            <a:ext cx="120750" cy="12078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3" name="직선 연결선 1292"/>
          <p:cNvCxnSpPr/>
          <p:nvPr/>
        </p:nvCxnSpPr>
        <p:spPr>
          <a:xfrm flipV="1">
            <a:off x="3057164" y="9596636"/>
            <a:ext cx="530891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4" name="직선 연결선 1293"/>
          <p:cNvCxnSpPr/>
          <p:nvPr/>
        </p:nvCxnSpPr>
        <p:spPr>
          <a:xfrm>
            <a:off x="4625471" y="10076683"/>
            <a:ext cx="10602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5" name="직선 연결선 1294"/>
          <p:cNvCxnSpPr/>
          <p:nvPr/>
        </p:nvCxnSpPr>
        <p:spPr>
          <a:xfrm>
            <a:off x="1720537" y="8957337"/>
            <a:ext cx="0" cy="19251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6" name="직선 연결선 1295"/>
          <p:cNvCxnSpPr/>
          <p:nvPr/>
        </p:nvCxnSpPr>
        <p:spPr>
          <a:xfrm>
            <a:off x="2147532" y="9062333"/>
            <a:ext cx="0" cy="18201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7" name="직선 연결선 1296"/>
          <p:cNvCxnSpPr/>
          <p:nvPr/>
        </p:nvCxnSpPr>
        <p:spPr>
          <a:xfrm>
            <a:off x="1874108" y="10105313"/>
            <a:ext cx="10524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8" name="모서리가 둥근 직사각형 1297"/>
          <p:cNvSpPr/>
          <p:nvPr/>
        </p:nvSpPr>
        <p:spPr>
          <a:xfrm>
            <a:off x="1531818" y="10457198"/>
            <a:ext cx="792119" cy="553851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299" name="Rectangle 95"/>
          <p:cNvSpPr>
            <a:spLocks noChangeArrowheads="1"/>
          </p:cNvSpPr>
          <p:nvPr/>
        </p:nvSpPr>
        <p:spPr bwMode="gray">
          <a:xfrm flipH="1">
            <a:off x="1744471" y="11061568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본사직원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300" name="그림 1299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9042" y="10680731"/>
            <a:ext cx="217838" cy="2254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01" name="그림 1300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1241" y="10680731"/>
            <a:ext cx="217838" cy="2254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02" name="모서리가 둥근 직사각형 1301"/>
          <p:cNvSpPr/>
          <p:nvPr/>
        </p:nvSpPr>
        <p:spPr>
          <a:xfrm>
            <a:off x="4340680" y="10457198"/>
            <a:ext cx="681267" cy="553851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03" name="모서리가 둥근 직사각형 1302"/>
          <p:cNvSpPr/>
          <p:nvPr/>
        </p:nvSpPr>
        <p:spPr>
          <a:xfrm>
            <a:off x="2796051" y="10519629"/>
            <a:ext cx="1120448" cy="491419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304" name="그림 1303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7633" y="10598020"/>
            <a:ext cx="170749" cy="307366"/>
          </a:xfrm>
          <a:prstGeom prst="rect">
            <a:avLst/>
          </a:prstGeom>
        </p:spPr>
      </p:pic>
      <p:pic>
        <p:nvPicPr>
          <p:cNvPr id="1305" name="그림 1304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29120" y="10598020"/>
            <a:ext cx="170749" cy="307366"/>
          </a:xfrm>
          <a:prstGeom prst="rect">
            <a:avLst/>
          </a:prstGeom>
        </p:spPr>
      </p:pic>
      <p:grpSp>
        <p:nvGrpSpPr>
          <p:cNvPr id="1306" name="그룹 1305"/>
          <p:cNvGrpSpPr/>
          <p:nvPr/>
        </p:nvGrpSpPr>
        <p:grpSpPr>
          <a:xfrm>
            <a:off x="3016711" y="10598012"/>
            <a:ext cx="699250" cy="307366"/>
            <a:chOff x="3487523" y="7435752"/>
            <a:chExt cx="690690" cy="222581"/>
          </a:xfrm>
        </p:grpSpPr>
        <p:pic>
          <p:nvPicPr>
            <p:cNvPr id="1307" name="그림 1306"/>
            <p:cNvPicPr>
              <a:picLocks noChangeAspect="1"/>
            </p:cNvPicPr>
            <p:nvPr/>
          </p:nvPicPr>
          <p:blipFill>
            <a:blip r:embed="rId33">
              <a:grayscl/>
            </a:blip>
            <a:stretch>
              <a:fillRect/>
            </a:stretch>
          </p:blipFill>
          <p:spPr>
            <a:xfrm>
              <a:off x="3487523" y="7435752"/>
              <a:ext cx="168658" cy="222581"/>
            </a:xfrm>
            <a:prstGeom prst="rect">
              <a:avLst/>
            </a:prstGeom>
          </p:spPr>
        </p:pic>
        <p:pic>
          <p:nvPicPr>
            <p:cNvPr id="1308" name="그림 1307"/>
            <p:cNvPicPr>
              <a:picLocks noChangeAspect="1"/>
            </p:cNvPicPr>
            <p:nvPr/>
          </p:nvPicPr>
          <p:blipFill>
            <a:blip r:embed="rId33">
              <a:grayscl/>
            </a:blip>
            <a:stretch>
              <a:fillRect/>
            </a:stretch>
          </p:blipFill>
          <p:spPr>
            <a:xfrm>
              <a:off x="3748539" y="7435752"/>
              <a:ext cx="168658" cy="222581"/>
            </a:xfrm>
            <a:prstGeom prst="rect">
              <a:avLst/>
            </a:prstGeom>
          </p:spPr>
        </p:pic>
        <p:pic>
          <p:nvPicPr>
            <p:cNvPr id="1309" name="그림 1308"/>
            <p:cNvPicPr>
              <a:picLocks noChangeAspect="1"/>
            </p:cNvPicPr>
            <p:nvPr/>
          </p:nvPicPr>
          <p:blipFill>
            <a:blip r:embed="rId33">
              <a:grayscl/>
            </a:blip>
            <a:stretch>
              <a:fillRect/>
            </a:stretch>
          </p:blipFill>
          <p:spPr>
            <a:xfrm>
              <a:off x="4009555" y="7435752"/>
              <a:ext cx="168658" cy="222581"/>
            </a:xfrm>
            <a:prstGeom prst="rect">
              <a:avLst/>
            </a:prstGeom>
          </p:spPr>
        </p:pic>
      </p:grpSp>
      <p:sp>
        <p:nvSpPr>
          <p:cNvPr id="1310" name="Rectangle 95"/>
          <p:cNvSpPr>
            <a:spLocks noChangeArrowheads="1"/>
          </p:cNvSpPr>
          <p:nvPr/>
        </p:nvSpPr>
        <p:spPr bwMode="gray">
          <a:xfrm flipH="1">
            <a:off x="1793403" y="10210805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SW</a:t>
            </a:r>
          </a:p>
        </p:txBody>
      </p:sp>
      <p:sp>
        <p:nvSpPr>
          <p:cNvPr id="1311" name="Rectangle 95"/>
          <p:cNvSpPr>
            <a:spLocks noChangeArrowheads="1"/>
          </p:cNvSpPr>
          <p:nvPr/>
        </p:nvSpPr>
        <p:spPr bwMode="gray">
          <a:xfrm flipH="1">
            <a:off x="4546023" y="10210805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SW</a:t>
            </a:r>
          </a:p>
        </p:txBody>
      </p:sp>
      <p:sp>
        <p:nvSpPr>
          <p:cNvPr id="1312" name="Rectangle 95"/>
          <p:cNvSpPr>
            <a:spLocks noChangeArrowheads="1"/>
          </p:cNvSpPr>
          <p:nvPr/>
        </p:nvSpPr>
        <p:spPr bwMode="gray">
          <a:xfrm flipH="1">
            <a:off x="3129491" y="10341804"/>
            <a:ext cx="39626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서버팜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L4</a:t>
            </a:r>
          </a:p>
        </p:txBody>
      </p:sp>
      <p:sp>
        <p:nvSpPr>
          <p:cNvPr id="1313" name="Rectangle 95"/>
          <p:cNvSpPr>
            <a:spLocks noChangeArrowheads="1"/>
          </p:cNvSpPr>
          <p:nvPr/>
        </p:nvSpPr>
        <p:spPr bwMode="gray">
          <a:xfrm flipH="1">
            <a:off x="3855893" y="10073210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웹가속기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14" name="Rectangle 95"/>
          <p:cNvSpPr>
            <a:spLocks noChangeArrowheads="1"/>
          </p:cNvSpPr>
          <p:nvPr/>
        </p:nvSpPr>
        <p:spPr bwMode="gray">
          <a:xfrm flipH="1">
            <a:off x="3896105" y="9386048"/>
            <a:ext cx="43313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서버팜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FW</a:t>
            </a:r>
          </a:p>
        </p:txBody>
      </p:sp>
      <p:sp>
        <p:nvSpPr>
          <p:cNvPr id="1315" name="모서리가 둥근 직사각형 1314"/>
          <p:cNvSpPr/>
          <p:nvPr/>
        </p:nvSpPr>
        <p:spPr>
          <a:xfrm>
            <a:off x="3051186" y="9721107"/>
            <a:ext cx="26126" cy="288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316" name="꺾인 연결선 1315"/>
          <p:cNvCxnSpPr>
            <a:stCxn id="1465" idx="3"/>
          </p:cNvCxnSpPr>
          <p:nvPr/>
        </p:nvCxnSpPr>
        <p:spPr>
          <a:xfrm>
            <a:off x="3789069" y="9581049"/>
            <a:ext cx="1115644" cy="429761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7" name="꺾인 연결선 1316"/>
          <p:cNvCxnSpPr>
            <a:stCxn id="1315" idx="2"/>
          </p:cNvCxnSpPr>
          <p:nvPr/>
        </p:nvCxnSpPr>
        <p:spPr>
          <a:xfrm rot="16200000" flipH="1">
            <a:off x="3627803" y="9186363"/>
            <a:ext cx="260892" cy="1387996"/>
          </a:xfrm>
          <a:prstGeom prst="bentConnector3">
            <a:avLst>
              <a:gd name="adj1" fmla="val 26777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0" name="모서리가 둥근 직사각형 1319"/>
          <p:cNvSpPr/>
          <p:nvPr/>
        </p:nvSpPr>
        <p:spPr>
          <a:xfrm>
            <a:off x="5151644" y="10457198"/>
            <a:ext cx="674484" cy="553851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321" name="직선 연결선 1320"/>
          <p:cNvCxnSpPr/>
          <p:nvPr/>
        </p:nvCxnSpPr>
        <p:spPr>
          <a:xfrm>
            <a:off x="662255" y="8957337"/>
            <a:ext cx="0" cy="19251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2" name="직선 연결선 1321"/>
          <p:cNvCxnSpPr/>
          <p:nvPr/>
        </p:nvCxnSpPr>
        <p:spPr>
          <a:xfrm>
            <a:off x="1060433" y="9062333"/>
            <a:ext cx="0" cy="18201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23" name="그림 13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81704" y="10010810"/>
            <a:ext cx="347648" cy="189013"/>
          </a:xfrm>
          <a:prstGeom prst="rect">
            <a:avLst/>
          </a:prstGeom>
        </p:spPr>
      </p:pic>
      <p:pic>
        <p:nvPicPr>
          <p:cNvPr id="1324" name="그림 132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79716" y="10010810"/>
            <a:ext cx="347648" cy="189013"/>
          </a:xfrm>
          <a:prstGeom prst="rect">
            <a:avLst/>
          </a:prstGeom>
        </p:spPr>
      </p:pic>
      <p:cxnSp>
        <p:nvCxnSpPr>
          <p:cNvPr id="1325" name="직선 연결선 1324"/>
          <p:cNvCxnSpPr>
            <a:stCxn id="1323" idx="3"/>
            <a:endCxn id="1324" idx="1"/>
          </p:cNvCxnSpPr>
          <p:nvPr/>
        </p:nvCxnSpPr>
        <p:spPr>
          <a:xfrm>
            <a:off x="829361" y="10105313"/>
            <a:ext cx="5036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6" name="모서리가 둥근 직사각형 1325"/>
          <p:cNvSpPr/>
          <p:nvPr/>
        </p:nvSpPr>
        <p:spPr>
          <a:xfrm>
            <a:off x="486277" y="10457198"/>
            <a:ext cx="738660" cy="553851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80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27" name="Rectangle 95"/>
          <p:cNvSpPr>
            <a:spLocks noChangeArrowheads="1"/>
          </p:cNvSpPr>
          <p:nvPr/>
        </p:nvSpPr>
        <p:spPr bwMode="gray">
          <a:xfrm flipH="1">
            <a:off x="666418" y="11061568"/>
            <a:ext cx="398891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IT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업무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PC</a:t>
            </a:r>
          </a:p>
        </p:txBody>
      </p:sp>
      <p:pic>
        <p:nvPicPr>
          <p:cNvPr id="1328" name="그림 132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580" y="10680731"/>
            <a:ext cx="203136" cy="2254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29" name="그림 13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658" y="10680731"/>
            <a:ext cx="203136" cy="2254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30" name="Rectangle 95"/>
          <p:cNvSpPr>
            <a:spLocks noChangeArrowheads="1"/>
          </p:cNvSpPr>
          <p:nvPr/>
        </p:nvSpPr>
        <p:spPr bwMode="gray">
          <a:xfrm flipH="1">
            <a:off x="472690" y="9661205"/>
            <a:ext cx="17940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3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층 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31" name="Rectangle 95"/>
          <p:cNvSpPr>
            <a:spLocks noChangeArrowheads="1"/>
          </p:cNvSpPr>
          <p:nvPr/>
        </p:nvSpPr>
        <p:spPr bwMode="gray">
          <a:xfrm flipH="1">
            <a:off x="850755" y="9673181"/>
            <a:ext cx="23333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19</a:t>
            </a: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층 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32" name="Rectangle 95"/>
          <p:cNvSpPr>
            <a:spLocks noChangeArrowheads="1"/>
          </p:cNvSpPr>
          <p:nvPr/>
        </p:nvSpPr>
        <p:spPr bwMode="gray">
          <a:xfrm flipH="1">
            <a:off x="721784" y="10210805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L2 SW</a:t>
            </a:r>
          </a:p>
        </p:txBody>
      </p:sp>
      <p:sp>
        <p:nvSpPr>
          <p:cNvPr id="1333" name="Rectangle 95"/>
          <p:cNvSpPr>
            <a:spLocks noChangeArrowheads="1"/>
          </p:cNvSpPr>
          <p:nvPr/>
        </p:nvSpPr>
        <p:spPr bwMode="gray">
          <a:xfrm flipH="1">
            <a:off x="1040658" y="9390478"/>
            <a:ext cx="308488" cy="123111"/>
          </a:xfrm>
          <a:prstGeom prst="rect">
            <a:avLst/>
          </a:prstGeom>
          <a:solidFill>
            <a:schemeClr val="accent3"/>
          </a:solidFill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업무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white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36" name="AutoShape 6"/>
          <p:cNvSpPr>
            <a:spLocks noChangeArrowheads="1"/>
          </p:cNvSpPr>
          <p:nvPr/>
        </p:nvSpPr>
        <p:spPr bwMode="auto">
          <a:xfrm flipH="1">
            <a:off x="12649853" y="6241941"/>
            <a:ext cx="1245967" cy="372592"/>
          </a:xfrm>
          <a:prstGeom prst="rect">
            <a:avLst/>
          </a:prstGeom>
          <a:solidFill>
            <a:srgbClr val="999999"/>
          </a:solidFill>
          <a:ln>
            <a:noFill/>
          </a:ln>
          <a:effectLst>
            <a:innerShdw dist="19050" dir="16200000">
              <a:srgbClr val="696969"/>
            </a:innerShdw>
          </a:effectLst>
          <a:extLst/>
        </p:spPr>
        <p:txBody>
          <a:bodyPr wrap="square" lIns="0" tIns="0" rIns="0" bIns="0" anchor="ctr">
            <a:noAutofit/>
          </a:bodyPr>
          <a:lstStyle/>
          <a:p>
            <a:pPr marL="0" lvl="1" algn="ctr" defTabSz="1164857">
              <a:lnSpc>
                <a:spcPct val="110000"/>
              </a:lnSpc>
              <a:buClr>
                <a:srgbClr val="000000"/>
              </a:buClr>
              <a:buSzPct val="80000"/>
              <a:tabLst>
                <a:tab pos="655635" algn="l"/>
              </a:tabLst>
              <a:defRPr/>
            </a:pPr>
            <a:r>
              <a:rPr lang="ko-KR" altLang="en-US" sz="110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대외기관</a:t>
            </a:r>
            <a:endParaRPr lang="ko-KR" altLang="en-US" sz="110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37" name="그림 133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4861" y="3248257"/>
            <a:ext cx="436814" cy="212857"/>
          </a:xfrm>
          <a:prstGeom prst="rect">
            <a:avLst/>
          </a:prstGeom>
        </p:spPr>
      </p:pic>
      <p:sp>
        <p:nvSpPr>
          <p:cNvPr id="1338" name="Rectangle 95"/>
          <p:cNvSpPr>
            <a:spLocks noChangeArrowheads="1"/>
          </p:cNvSpPr>
          <p:nvPr/>
        </p:nvSpPr>
        <p:spPr bwMode="gray">
          <a:xfrm flipH="1">
            <a:off x="8308326" y="2428802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39" name="Rectangle 95"/>
          <p:cNvSpPr>
            <a:spLocks noChangeArrowheads="1"/>
          </p:cNvSpPr>
          <p:nvPr/>
        </p:nvSpPr>
        <p:spPr bwMode="gray">
          <a:xfrm flipH="1">
            <a:off x="8256676" y="1626914"/>
            <a:ext cx="34073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집선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SW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40" name="모서리가 둥근 직사각형 1339"/>
          <p:cNvSpPr/>
          <p:nvPr/>
        </p:nvSpPr>
        <p:spPr>
          <a:xfrm>
            <a:off x="5368487" y="2959163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341" name="꺾인 연결선 1340"/>
          <p:cNvCxnSpPr>
            <a:stCxn id="1340" idx="0"/>
          </p:cNvCxnSpPr>
          <p:nvPr/>
        </p:nvCxnSpPr>
        <p:spPr>
          <a:xfrm rot="5400000" flipH="1" flipV="1">
            <a:off x="5955635" y="1329380"/>
            <a:ext cx="1056519" cy="2203042"/>
          </a:xfrm>
          <a:prstGeom prst="bentConnector2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2" name="직선 연결선 1341"/>
          <p:cNvCxnSpPr>
            <a:stCxn id="1343" idx="1"/>
          </p:cNvCxnSpPr>
          <p:nvPr/>
        </p:nvCxnSpPr>
        <p:spPr>
          <a:xfrm flipH="1" flipV="1">
            <a:off x="7884038" y="1902644"/>
            <a:ext cx="358685" cy="695"/>
          </a:xfrm>
          <a:prstGeom prst="line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43" name="그림 134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2717" y="1813075"/>
            <a:ext cx="359402" cy="180521"/>
          </a:xfrm>
          <a:prstGeom prst="rect">
            <a:avLst/>
          </a:prstGeom>
        </p:spPr>
      </p:pic>
      <p:cxnSp>
        <p:nvCxnSpPr>
          <p:cNvPr id="1344" name="꺾인 연결선 1343"/>
          <p:cNvCxnSpPr>
            <a:endCxn id="1417" idx="2"/>
          </p:cNvCxnSpPr>
          <p:nvPr/>
        </p:nvCxnSpPr>
        <p:spPr>
          <a:xfrm rot="5400000" flipH="1" flipV="1">
            <a:off x="7943891" y="1872236"/>
            <a:ext cx="262289" cy="53958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5" name="모서리가 둥근 직사각형 1344"/>
          <p:cNvSpPr/>
          <p:nvPr/>
        </p:nvSpPr>
        <p:spPr>
          <a:xfrm>
            <a:off x="2975619" y="7816836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346" name="꺾인 연결선 1345"/>
          <p:cNvCxnSpPr>
            <a:stCxn id="1345" idx="0"/>
            <a:endCxn id="1461" idx="2"/>
          </p:cNvCxnSpPr>
          <p:nvPr/>
        </p:nvCxnSpPr>
        <p:spPr>
          <a:xfrm rot="5400000" flipH="1" flipV="1">
            <a:off x="2561281" y="4568201"/>
            <a:ext cx="3676859" cy="2820418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47" name="그룹 1346"/>
          <p:cNvGrpSpPr/>
          <p:nvPr/>
        </p:nvGrpSpPr>
        <p:grpSpPr>
          <a:xfrm>
            <a:off x="2087325" y="9380296"/>
            <a:ext cx="330815" cy="301408"/>
            <a:chOff x="2655256" y="6515231"/>
            <a:chExt cx="326765" cy="176128"/>
          </a:xfrm>
        </p:grpSpPr>
        <p:sp>
          <p:nvSpPr>
            <p:cNvPr id="1348" name="Rectangle 95"/>
            <p:cNvSpPr>
              <a:spLocks noChangeArrowheads="1"/>
            </p:cNvSpPr>
            <p:nvPr/>
          </p:nvSpPr>
          <p:spPr bwMode="gray">
            <a:xfrm flipH="1">
              <a:off x="2655256" y="6515231"/>
              <a:ext cx="326765" cy="71940"/>
            </a:xfrm>
            <a:prstGeom prst="rect">
              <a:avLst/>
            </a:prstGeom>
            <a:solidFill>
              <a:srgbClr val="0070C0"/>
            </a:solidFill>
            <a:extLst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410195">
                <a:defRPr/>
              </a:pPr>
              <a:r>
                <a:rPr lang="ko-KR" altLang="en-US" sz="800" kern="0" spc="-42" dirty="0">
                  <a:ln>
                    <a:solidFill>
                      <a:srgbClr val="9BBB59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인터넷</a:t>
              </a:r>
              <a:endPara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1349" name="Rectangle 95"/>
            <p:cNvSpPr>
              <a:spLocks noChangeArrowheads="1"/>
            </p:cNvSpPr>
            <p:nvPr/>
          </p:nvSpPr>
          <p:spPr bwMode="gray">
            <a:xfrm flipH="1">
              <a:off x="2655256" y="6619419"/>
              <a:ext cx="326765" cy="71940"/>
            </a:xfrm>
            <a:prstGeom prst="rect">
              <a:avLst/>
            </a:prstGeom>
            <a:solidFill>
              <a:schemeClr val="accent3"/>
            </a:solidFill>
            <a:extLst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410195">
                <a:defRPr/>
              </a:pPr>
              <a:r>
                <a:rPr lang="ko-KR" altLang="en-US" sz="800" kern="0" spc="-42" dirty="0">
                  <a:ln>
                    <a:solidFill>
                      <a:srgbClr val="9BBB59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업무</a:t>
              </a:r>
              <a:endPara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sp>
        <p:nvSpPr>
          <p:cNvPr id="1350" name="Rectangle 95"/>
          <p:cNvSpPr>
            <a:spLocks noChangeArrowheads="1"/>
          </p:cNvSpPr>
          <p:nvPr/>
        </p:nvSpPr>
        <p:spPr bwMode="gray">
          <a:xfrm flipH="1">
            <a:off x="7721358" y="9380315"/>
            <a:ext cx="330815" cy="123111"/>
          </a:xfrm>
          <a:prstGeom prst="rect">
            <a:avLst/>
          </a:prstGeom>
          <a:solidFill>
            <a:srgbClr val="0070C0"/>
          </a:solidFill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white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51" name="모서리가 둥근 직사각형 1350"/>
          <p:cNvSpPr/>
          <p:nvPr/>
        </p:nvSpPr>
        <p:spPr>
          <a:xfrm>
            <a:off x="7057258" y="8933878"/>
            <a:ext cx="27770" cy="288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52" name="모서리가 둥근 직사각형 1351"/>
          <p:cNvSpPr/>
          <p:nvPr/>
        </p:nvSpPr>
        <p:spPr>
          <a:xfrm>
            <a:off x="6835783" y="9035672"/>
            <a:ext cx="27770" cy="288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53" name="Rectangle 95"/>
          <p:cNvSpPr>
            <a:spLocks noChangeArrowheads="1"/>
          </p:cNvSpPr>
          <p:nvPr/>
        </p:nvSpPr>
        <p:spPr bwMode="gray">
          <a:xfrm flipH="1">
            <a:off x="7088647" y="11409433"/>
            <a:ext cx="975568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인터넷망 </a:t>
            </a:r>
            <a:r>
              <a:rPr lang="en-US" altLang="ko-KR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PC</a:t>
            </a:r>
          </a:p>
        </p:txBody>
      </p:sp>
      <p:sp>
        <p:nvSpPr>
          <p:cNvPr id="1354" name="Rectangle 95"/>
          <p:cNvSpPr>
            <a:spLocks noChangeArrowheads="1"/>
          </p:cNvSpPr>
          <p:nvPr/>
        </p:nvSpPr>
        <p:spPr bwMode="gray">
          <a:xfrm flipH="1">
            <a:off x="8373743" y="11409433"/>
            <a:ext cx="975568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보안솔루션</a:t>
            </a:r>
            <a:endParaRPr lang="en-US" altLang="ko-KR" sz="1100" b="1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55" name="모서리가 둥근 직사각형 1354"/>
          <p:cNvSpPr/>
          <p:nvPr/>
        </p:nvSpPr>
        <p:spPr>
          <a:xfrm>
            <a:off x="9930037" y="6075467"/>
            <a:ext cx="2353076" cy="402303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356" name="모서리가 둥근 직사각형 1355"/>
          <p:cNvSpPr/>
          <p:nvPr/>
        </p:nvSpPr>
        <p:spPr>
          <a:xfrm>
            <a:off x="10235654" y="9268965"/>
            <a:ext cx="1487039" cy="526161"/>
          </a:xfrm>
          <a:prstGeom prst="roundRect">
            <a:avLst>
              <a:gd name="adj" fmla="val 6204"/>
            </a:avLst>
          </a:prstGeom>
          <a:solidFill>
            <a:schemeClr val="bg1">
              <a:lumMod val="95000"/>
            </a:schemeClr>
          </a:solidFill>
          <a:ln w="6350" algn="ctr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sp>
        <p:nvSpPr>
          <p:cNvPr id="1357" name="모서리가 둥근 직사각형 1356"/>
          <p:cNvSpPr/>
          <p:nvPr/>
        </p:nvSpPr>
        <p:spPr>
          <a:xfrm>
            <a:off x="11694924" y="7942954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358" name="직선 연결선 1357"/>
          <p:cNvCxnSpPr/>
          <p:nvPr/>
        </p:nvCxnSpPr>
        <p:spPr>
          <a:xfrm>
            <a:off x="10410433" y="6859119"/>
            <a:ext cx="0" cy="240984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9" name="직선 연결선 1358"/>
          <p:cNvCxnSpPr/>
          <p:nvPr/>
        </p:nvCxnSpPr>
        <p:spPr>
          <a:xfrm>
            <a:off x="11349530" y="6795158"/>
            <a:ext cx="0" cy="24684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0" name="Picture 18" descr="accelerator_corp_blue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793" y="7178671"/>
            <a:ext cx="405643" cy="20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61" name="직선 연결선 1360"/>
          <p:cNvCxnSpPr>
            <a:stCxn id="1360" idx="1"/>
            <a:endCxn id="1364" idx="0"/>
          </p:cNvCxnSpPr>
          <p:nvPr/>
        </p:nvCxnSpPr>
        <p:spPr>
          <a:xfrm flipH="1">
            <a:off x="11349530" y="7278830"/>
            <a:ext cx="118256" cy="1727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2" name="직선 연결선 1361"/>
          <p:cNvCxnSpPr>
            <a:stCxn id="1363" idx="3"/>
            <a:endCxn id="1364" idx="1"/>
          </p:cNvCxnSpPr>
          <p:nvPr/>
        </p:nvCxnSpPr>
        <p:spPr>
          <a:xfrm flipV="1">
            <a:off x="10631835" y="7560269"/>
            <a:ext cx="503189" cy="3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3" name="그림 136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89041" y="7451650"/>
            <a:ext cx="442799" cy="217317"/>
          </a:xfrm>
          <a:prstGeom prst="rect">
            <a:avLst/>
          </a:prstGeom>
        </p:spPr>
      </p:pic>
      <p:pic>
        <p:nvPicPr>
          <p:cNvPr id="1364" name="그림 136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35022" y="7451613"/>
            <a:ext cx="429016" cy="217317"/>
          </a:xfrm>
          <a:prstGeom prst="rect">
            <a:avLst/>
          </a:prstGeom>
        </p:spPr>
      </p:pic>
      <p:pic>
        <p:nvPicPr>
          <p:cNvPr id="1365" name="Picture 18" descr="accelerator_corp_blue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85" y="7178671"/>
            <a:ext cx="405643" cy="20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66" name="직선 연결선 1365"/>
          <p:cNvCxnSpPr>
            <a:stCxn id="1365" idx="1"/>
            <a:endCxn id="1363" idx="0"/>
          </p:cNvCxnSpPr>
          <p:nvPr/>
        </p:nvCxnSpPr>
        <p:spPr>
          <a:xfrm flipH="1">
            <a:off x="10410434" y="7278824"/>
            <a:ext cx="128345" cy="1728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7" name="Picture 805"/>
          <p:cNvPicPr>
            <a:picLocks noChangeArrowheads="1"/>
          </p:cNvPicPr>
          <p:nvPr/>
        </p:nvPicPr>
        <p:blipFill>
          <a:blip r:embed="rId3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244" y="7855537"/>
            <a:ext cx="430252" cy="2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68" name="직선 연결선 1367"/>
          <p:cNvCxnSpPr>
            <a:stCxn id="1367" idx="3"/>
            <a:endCxn id="1369" idx="1"/>
          </p:cNvCxnSpPr>
          <p:nvPr/>
        </p:nvCxnSpPr>
        <p:spPr>
          <a:xfrm flipV="1">
            <a:off x="10622501" y="7966275"/>
            <a:ext cx="516991" cy="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9" name="Picture 805"/>
          <p:cNvPicPr>
            <a:picLocks noChangeArrowheads="1"/>
          </p:cNvPicPr>
          <p:nvPr/>
        </p:nvPicPr>
        <p:blipFill>
          <a:blip r:embed="rId3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9492" y="7855533"/>
            <a:ext cx="430254" cy="2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0" name="Rectangle 95"/>
          <p:cNvSpPr>
            <a:spLocks noChangeArrowheads="1"/>
          </p:cNvSpPr>
          <p:nvPr/>
        </p:nvSpPr>
        <p:spPr bwMode="gray">
          <a:xfrm flipH="1">
            <a:off x="11688980" y="7485176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L4 SW</a:t>
            </a:r>
          </a:p>
        </p:txBody>
      </p:sp>
      <p:sp>
        <p:nvSpPr>
          <p:cNvPr id="1371" name="Rectangle 95"/>
          <p:cNvSpPr>
            <a:spLocks noChangeArrowheads="1"/>
          </p:cNvSpPr>
          <p:nvPr/>
        </p:nvSpPr>
        <p:spPr bwMode="gray">
          <a:xfrm flipH="1">
            <a:off x="11728075" y="7030724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웹가속기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72" name="Rectangle 95"/>
          <p:cNvSpPr>
            <a:spLocks noChangeArrowheads="1"/>
          </p:cNvSpPr>
          <p:nvPr/>
        </p:nvSpPr>
        <p:spPr bwMode="gray">
          <a:xfrm flipH="1">
            <a:off x="11688980" y="7912128"/>
            <a:ext cx="23872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웹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FW</a:t>
            </a:r>
          </a:p>
        </p:txBody>
      </p:sp>
      <p:pic>
        <p:nvPicPr>
          <p:cNvPr id="1373" name="Picture 28" descr="22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386068" y="7821509"/>
            <a:ext cx="271046" cy="279023"/>
          </a:xfrm>
          <a:prstGeom prst="rect">
            <a:avLst/>
          </a:prstGeom>
          <a:noFill/>
          <a:effectLst/>
        </p:spPr>
      </p:pic>
      <p:pic>
        <p:nvPicPr>
          <p:cNvPr id="1374" name="Picture 28" descr="22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364331" y="7821509"/>
            <a:ext cx="271046" cy="279023"/>
          </a:xfrm>
          <a:prstGeom prst="rect">
            <a:avLst/>
          </a:prstGeom>
          <a:noFill/>
          <a:effectLst/>
        </p:spPr>
      </p:pic>
      <p:cxnSp>
        <p:nvCxnSpPr>
          <p:cNvPr id="1375" name="직선 연결선 1374"/>
          <p:cNvCxnSpPr/>
          <p:nvPr/>
        </p:nvCxnSpPr>
        <p:spPr>
          <a:xfrm>
            <a:off x="10593112" y="8905948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6" name="직선 연결선 1375"/>
          <p:cNvCxnSpPr/>
          <p:nvPr/>
        </p:nvCxnSpPr>
        <p:spPr>
          <a:xfrm>
            <a:off x="10593112" y="8842742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7" name="타원 1376"/>
          <p:cNvSpPr/>
          <p:nvPr/>
        </p:nvSpPr>
        <p:spPr>
          <a:xfrm>
            <a:off x="10875505" y="8809154"/>
            <a:ext cx="69248" cy="138948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378" name="Picture 972"/>
          <p:cNvPicPr>
            <a:picLocks noChangeAspect="1" noChangeArrowheads="1"/>
          </p:cNvPicPr>
          <p:nvPr/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3792" r="5522" b="11494"/>
          <a:stretch>
            <a:fillRect/>
          </a:stretch>
        </p:blipFill>
        <p:spPr bwMode="gray">
          <a:xfrm>
            <a:off x="10636599" y="8326407"/>
            <a:ext cx="520906" cy="2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79" name="직선 연결선 1378"/>
          <p:cNvCxnSpPr>
            <a:stCxn id="1378" idx="2"/>
          </p:cNvCxnSpPr>
          <p:nvPr/>
        </p:nvCxnSpPr>
        <p:spPr>
          <a:xfrm flipH="1">
            <a:off x="10340627" y="8531594"/>
            <a:ext cx="556426" cy="1326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0" name="직선 연결선 1379"/>
          <p:cNvCxnSpPr>
            <a:stCxn id="1378" idx="2"/>
          </p:cNvCxnSpPr>
          <p:nvPr/>
        </p:nvCxnSpPr>
        <p:spPr>
          <a:xfrm>
            <a:off x="10897046" y="8531596"/>
            <a:ext cx="398910" cy="13269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1" name="Rectangle 95"/>
          <p:cNvSpPr>
            <a:spLocks noChangeArrowheads="1"/>
          </p:cNvSpPr>
          <p:nvPr/>
        </p:nvSpPr>
        <p:spPr bwMode="gray">
          <a:xfrm flipH="1">
            <a:off x="11389734" y="8367447"/>
            <a:ext cx="51200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Spamsniper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82" name="Rectangle 95"/>
          <p:cNvSpPr>
            <a:spLocks noChangeArrowheads="1"/>
          </p:cNvSpPr>
          <p:nvPr/>
        </p:nvSpPr>
        <p:spPr bwMode="gray">
          <a:xfrm flipH="1">
            <a:off x="11815386" y="8769194"/>
            <a:ext cx="340734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DMZ</a:t>
            </a:r>
            <a:b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백본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SW</a:t>
            </a:r>
          </a:p>
        </p:txBody>
      </p:sp>
      <p:pic>
        <p:nvPicPr>
          <p:cNvPr id="1383" name="그림 1382"/>
          <p:cNvPicPr>
            <a:picLocks noChangeAspect="1"/>
          </p:cNvPicPr>
          <p:nvPr/>
        </p:nvPicPr>
        <p:blipFill>
          <a:blip r:embed="rId33">
            <a:grayscl/>
          </a:blip>
          <a:stretch>
            <a:fillRect/>
          </a:stretch>
        </p:blipFill>
        <p:spPr>
          <a:xfrm>
            <a:off x="10379690" y="9325668"/>
            <a:ext cx="181488" cy="311505"/>
          </a:xfrm>
          <a:prstGeom prst="rect">
            <a:avLst/>
          </a:prstGeom>
        </p:spPr>
      </p:pic>
      <p:pic>
        <p:nvPicPr>
          <p:cNvPr id="1384" name="그림 1383"/>
          <p:cNvPicPr>
            <a:picLocks noChangeAspect="1"/>
          </p:cNvPicPr>
          <p:nvPr/>
        </p:nvPicPr>
        <p:blipFill>
          <a:blip r:embed="rId33">
            <a:grayscl/>
          </a:blip>
          <a:stretch>
            <a:fillRect/>
          </a:stretch>
        </p:blipFill>
        <p:spPr>
          <a:xfrm>
            <a:off x="10636361" y="9325668"/>
            <a:ext cx="181488" cy="311505"/>
          </a:xfrm>
          <a:prstGeom prst="rect">
            <a:avLst/>
          </a:prstGeom>
        </p:spPr>
      </p:pic>
      <p:sp>
        <p:nvSpPr>
          <p:cNvPr id="1388" name="Rectangle 95"/>
          <p:cNvSpPr>
            <a:spLocks noChangeArrowheads="1"/>
          </p:cNvSpPr>
          <p:nvPr/>
        </p:nvSpPr>
        <p:spPr bwMode="gray">
          <a:xfrm flipH="1">
            <a:off x="11709335" y="6731060"/>
            <a:ext cx="381950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가상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</a:p>
        </p:txBody>
      </p:sp>
      <p:sp>
        <p:nvSpPr>
          <p:cNvPr id="1389" name="Rectangle 95"/>
          <p:cNvSpPr>
            <a:spLocks noChangeArrowheads="1"/>
          </p:cNvSpPr>
          <p:nvPr/>
        </p:nvSpPr>
        <p:spPr bwMode="gray">
          <a:xfrm flipH="1">
            <a:off x="11569553" y="9397779"/>
            <a:ext cx="388824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인터넷망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/>
            </a:r>
            <a:b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메일서버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90" name="Rectangle 95"/>
          <p:cNvSpPr>
            <a:spLocks noChangeArrowheads="1"/>
          </p:cNvSpPr>
          <p:nvPr/>
        </p:nvSpPr>
        <p:spPr bwMode="gray">
          <a:xfrm flipH="1">
            <a:off x="3634293" y="11409433"/>
            <a:ext cx="1428330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내부 서버팜</a:t>
            </a:r>
            <a:endParaRPr lang="en-US" altLang="ko-KR" sz="1100" b="1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91" name="Rectangle 95"/>
          <p:cNvSpPr>
            <a:spLocks noChangeArrowheads="1"/>
          </p:cNvSpPr>
          <p:nvPr/>
        </p:nvSpPr>
        <p:spPr bwMode="gray">
          <a:xfrm flipH="1">
            <a:off x="391939" y="11324791"/>
            <a:ext cx="975568" cy="338554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망분리</a:t>
            </a:r>
            <a:endParaRPr lang="en-US" altLang="ko-KR" sz="1100" b="1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사용자</a:t>
            </a:r>
            <a:r>
              <a:rPr lang="en-US" altLang="ko-KR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PC</a:t>
            </a:r>
          </a:p>
        </p:txBody>
      </p:sp>
      <p:sp>
        <p:nvSpPr>
          <p:cNvPr id="1392" name="Rectangle 95"/>
          <p:cNvSpPr>
            <a:spLocks noChangeArrowheads="1"/>
          </p:cNvSpPr>
          <p:nvPr/>
        </p:nvSpPr>
        <p:spPr bwMode="gray">
          <a:xfrm flipH="1">
            <a:off x="1420824" y="11409430"/>
            <a:ext cx="1073125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일반사용자 </a:t>
            </a:r>
            <a:r>
              <a:rPr lang="en-US" altLang="ko-KR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PC</a:t>
            </a:r>
          </a:p>
        </p:txBody>
      </p:sp>
      <p:sp>
        <p:nvSpPr>
          <p:cNvPr id="1393" name="모서리가 둥근 직사각형 1392"/>
          <p:cNvSpPr/>
          <p:nvPr/>
        </p:nvSpPr>
        <p:spPr>
          <a:xfrm>
            <a:off x="3050288" y="7816836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94" name="Rectangle 95"/>
          <p:cNvSpPr>
            <a:spLocks noChangeArrowheads="1"/>
          </p:cNvSpPr>
          <p:nvPr/>
        </p:nvSpPr>
        <p:spPr bwMode="gray">
          <a:xfrm flipH="1">
            <a:off x="10534136" y="6400471"/>
            <a:ext cx="975568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DMZ</a:t>
            </a:r>
          </a:p>
        </p:txBody>
      </p:sp>
      <p:sp>
        <p:nvSpPr>
          <p:cNvPr id="1395" name="Rectangle 95"/>
          <p:cNvSpPr>
            <a:spLocks noChangeArrowheads="1"/>
          </p:cNvSpPr>
          <p:nvPr/>
        </p:nvSpPr>
        <p:spPr bwMode="gray">
          <a:xfrm flipH="1">
            <a:off x="7585408" y="1614798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396" name="AutoShape 6"/>
          <p:cNvSpPr>
            <a:spLocks noChangeArrowheads="1"/>
          </p:cNvSpPr>
          <p:nvPr/>
        </p:nvSpPr>
        <p:spPr bwMode="auto">
          <a:xfrm flipH="1">
            <a:off x="7289297" y="994723"/>
            <a:ext cx="2177020" cy="347992"/>
          </a:xfrm>
          <a:prstGeom prst="rect">
            <a:avLst/>
          </a:prstGeom>
          <a:solidFill>
            <a:srgbClr val="999999"/>
          </a:solidFill>
          <a:ln>
            <a:noFill/>
          </a:ln>
          <a:effectLst>
            <a:innerShdw dist="19050" dir="16200000">
              <a:srgbClr val="696969"/>
            </a:innerShdw>
          </a:effectLst>
          <a:extLst/>
        </p:spPr>
        <p:txBody>
          <a:bodyPr wrap="square" lIns="0" tIns="0" rIns="0" bIns="0" anchor="ctr">
            <a:noAutofit/>
          </a:bodyPr>
          <a:lstStyle/>
          <a:p>
            <a:pPr marL="0" lvl="1" algn="ctr" defTabSz="1164857">
              <a:lnSpc>
                <a:spcPct val="110000"/>
              </a:lnSpc>
              <a:buClr>
                <a:srgbClr val="000000"/>
              </a:buClr>
              <a:buSzPct val="80000"/>
              <a:tabLst>
                <a:tab pos="655635" algn="l"/>
              </a:tabLst>
              <a:defRPr/>
            </a:pPr>
            <a:r>
              <a:rPr lang="en-US" altLang="ko-KR" sz="11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SK</a:t>
            </a:r>
            <a:r>
              <a:rPr lang="ko-KR" altLang="en-US" sz="11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서초 </a:t>
            </a:r>
            <a:r>
              <a:rPr lang="en-US" altLang="ko-KR" sz="11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(IDC)</a:t>
            </a:r>
            <a:endParaRPr lang="ko-KR" altLang="en-US" sz="110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97" name="직사각형 1396"/>
          <p:cNvSpPr/>
          <p:nvPr/>
        </p:nvSpPr>
        <p:spPr>
          <a:xfrm>
            <a:off x="7280028" y="997206"/>
            <a:ext cx="2186286" cy="1586843"/>
          </a:xfrm>
          <a:prstGeom prst="rect">
            <a:avLst/>
          </a:prstGeom>
          <a:noFill/>
          <a:ln w="9525" algn="ctr">
            <a:solidFill>
              <a:srgbClr val="999999"/>
            </a:solidFill>
            <a:miter lim="800000"/>
            <a:headEnd/>
            <a:tailEnd/>
          </a:ln>
          <a:effectLst/>
        </p:spPr>
        <p:txBody>
          <a:bodyPr wrap="none" lIns="91436" tIns="251988" rIns="91436" bIns="45718" anchor="ctr"/>
          <a:lstStyle/>
          <a:p>
            <a:pPr indent="-68971" algn="ctr" defTabSz="1120984" latinLnBrk="0">
              <a:lnSpc>
                <a:spcPct val="110000"/>
              </a:lnSpc>
              <a:buClr>
                <a:srgbClr val="0042D6"/>
              </a:buClr>
              <a:defRPr/>
            </a:pPr>
            <a:endParaRPr lang="ko-KR" altLang="en-US" sz="700" b="1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98" name="그룹 1397"/>
          <p:cNvGrpSpPr/>
          <p:nvPr/>
        </p:nvGrpSpPr>
        <p:grpSpPr>
          <a:xfrm>
            <a:off x="290435" y="2668212"/>
            <a:ext cx="900409" cy="458082"/>
            <a:chOff x="3056651" y="2830019"/>
            <a:chExt cx="744697" cy="396255"/>
          </a:xfrm>
        </p:grpSpPr>
        <p:sp>
          <p:nvSpPr>
            <p:cNvPr id="1399" name="Freeform 5"/>
            <p:cNvSpPr>
              <a:spLocks/>
            </p:cNvSpPr>
            <p:nvPr/>
          </p:nvSpPr>
          <p:spPr bwMode="auto">
            <a:xfrm>
              <a:off x="3090930" y="2830019"/>
              <a:ext cx="676139" cy="396255"/>
            </a:xfrm>
            <a:custGeom>
              <a:avLst/>
              <a:gdLst>
                <a:gd name="T0" fmla="*/ 162 w 191"/>
                <a:gd name="T1" fmla="*/ 54 h 111"/>
                <a:gd name="T2" fmla="*/ 152 w 191"/>
                <a:gd name="T3" fmla="*/ 54 h 111"/>
                <a:gd name="T4" fmla="*/ 155 w 191"/>
                <a:gd name="T5" fmla="*/ 42 h 111"/>
                <a:gd name="T6" fmla="*/ 131 w 191"/>
                <a:gd name="T7" fmla="*/ 18 h 111"/>
                <a:gd name="T8" fmla="*/ 115 w 191"/>
                <a:gd name="T9" fmla="*/ 24 h 111"/>
                <a:gd name="T10" fmla="*/ 95 w 191"/>
                <a:gd name="T11" fmla="*/ 4 h 111"/>
                <a:gd name="T12" fmla="*/ 77 w 191"/>
                <a:gd name="T13" fmla="*/ 0 h 111"/>
                <a:gd name="T14" fmla="*/ 35 w 191"/>
                <a:gd name="T15" fmla="*/ 42 h 111"/>
                <a:gd name="T16" fmla="*/ 36 w 191"/>
                <a:gd name="T17" fmla="*/ 54 h 111"/>
                <a:gd name="T18" fmla="*/ 28 w 191"/>
                <a:gd name="T19" fmla="*/ 54 h 111"/>
                <a:gd name="T20" fmla="*/ 0 w 191"/>
                <a:gd name="T21" fmla="*/ 83 h 111"/>
                <a:gd name="T22" fmla="*/ 28 w 191"/>
                <a:gd name="T23" fmla="*/ 111 h 111"/>
                <a:gd name="T24" fmla="*/ 95 w 191"/>
                <a:gd name="T25" fmla="*/ 111 h 111"/>
                <a:gd name="T26" fmla="*/ 95 w 191"/>
                <a:gd name="T27" fmla="*/ 111 h 111"/>
                <a:gd name="T28" fmla="*/ 162 w 191"/>
                <a:gd name="T29" fmla="*/ 111 h 111"/>
                <a:gd name="T30" fmla="*/ 191 w 191"/>
                <a:gd name="T31" fmla="*/ 83 h 111"/>
                <a:gd name="T32" fmla="*/ 162 w 191"/>
                <a:gd name="T33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1" h="111">
                  <a:moveTo>
                    <a:pt x="162" y="54"/>
                  </a:moveTo>
                  <a:cubicBezTo>
                    <a:pt x="152" y="54"/>
                    <a:pt x="152" y="54"/>
                    <a:pt x="152" y="54"/>
                  </a:cubicBezTo>
                  <a:cubicBezTo>
                    <a:pt x="154" y="51"/>
                    <a:pt x="155" y="47"/>
                    <a:pt x="155" y="42"/>
                  </a:cubicBezTo>
                  <a:cubicBezTo>
                    <a:pt x="155" y="29"/>
                    <a:pt x="144" y="18"/>
                    <a:pt x="131" y="18"/>
                  </a:cubicBezTo>
                  <a:cubicBezTo>
                    <a:pt x="125" y="18"/>
                    <a:pt x="119" y="20"/>
                    <a:pt x="115" y="24"/>
                  </a:cubicBezTo>
                  <a:cubicBezTo>
                    <a:pt x="111" y="15"/>
                    <a:pt x="104" y="8"/>
                    <a:pt x="95" y="4"/>
                  </a:cubicBezTo>
                  <a:cubicBezTo>
                    <a:pt x="90" y="2"/>
                    <a:pt x="83" y="0"/>
                    <a:pt x="77" y="0"/>
                  </a:cubicBezTo>
                  <a:cubicBezTo>
                    <a:pt x="53" y="0"/>
                    <a:pt x="35" y="19"/>
                    <a:pt x="35" y="42"/>
                  </a:cubicBezTo>
                  <a:cubicBezTo>
                    <a:pt x="35" y="46"/>
                    <a:pt x="35" y="50"/>
                    <a:pt x="36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12" y="54"/>
                    <a:pt x="0" y="67"/>
                    <a:pt x="0" y="83"/>
                  </a:cubicBezTo>
                  <a:cubicBezTo>
                    <a:pt x="0" y="98"/>
                    <a:pt x="12" y="111"/>
                    <a:pt x="28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78" y="111"/>
                    <a:pt x="191" y="98"/>
                    <a:pt x="191" y="83"/>
                  </a:cubicBezTo>
                  <a:cubicBezTo>
                    <a:pt x="191" y="67"/>
                    <a:pt x="178" y="54"/>
                    <a:pt x="162" y="54"/>
                  </a:cubicBezTo>
                  <a:close/>
                </a:path>
              </a:pathLst>
            </a:custGeom>
            <a:solidFill>
              <a:srgbClr val="0185C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sp>
          <p:nvSpPr>
            <p:cNvPr id="1400" name="직사각형 1399">
              <a:extLst>
                <a:ext uri="{FF2B5EF4-FFF2-40B4-BE49-F238E27FC236}">
                  <a16:creationId xmlns="" xmlns:a16="http://schemas.microsoft.com/office/drawing/2014/main" id="{54D454D9-5E0E-4E38-8FBE-71AA1C979B70}"/>
                </a:ext>
              </a:extLst>
            </p:cNvPr>
            <p:cNvSpPr/>
            <p:nvPr/>
          </p:nvSpPr>
          <p:spPr>
            <a:xfrm>
              <a:off x="3056651" y="2994370"/>
              <a:ext cx="744697" cy="133118"/>
            </a:xfrm>
            <a:prstGeom prst="rect">
              <a:avLst/>
            </a:prstGeom>
            <a:noFill/>
            <a:extLst/>
          </p:spPr>
          <p:txBody>
            <a:bodyPr wrap="square" lIns="0" tIns="0" rIns="0" bIns="0" rtlCol="0" anchor="t">
              <a:spAutoFit/>
            </a:bodyPr>
            <a:lstStyle/>
            <a:p>
              <a:pPr algn="ctr" eaLnBrk="0" fontAlgn="ctr" hangingPunct="0">
                <a:buClr>
                  <a:srgbClr val="808080"/>
                </a:buClr>
                <a:buSzPct val="80000"/>
                <a:defRPr/>
              </a:pPr>
              <a:r>
                <a:rPr lang="ko-KR" altLang="en-US" sz="100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굴림" charset="-127"/>
                </a:rPr>
                <a:t>전용회선</a:t>
              </a:r>
            </a:p>
          </p:txBody>
        </p:sp>
      </p:grpSp>
      <p:sp>
        <p:nvSpPr>
          <p:cNvPr id="1401" name="Freeform 5"/>
          <p:cNvSpPr>
            <a:spLocks/>
          </p:cNvSpPr>
          <p:nvPr/>
        </p:nvSpPr>
        <p:spPr bwMode="auto">
          <a:xfrm flipH="1">
            <a:off x="7283539" y="2668212"/>
            <a:ext cx="692843" cy="458082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402" name="직사각형 1401">
            <a:extLst>
              <a:ext uri="{FF2B5EF4-FFF2-40B4-BE49-F238E27FC236}">
                <a16:creationId xmlns="" xmlns:a16="http://schemas.microsoft.com/office/drawing/2014/main" id="{54D454D9-5E0E-4E38-8FBE-71AA1C979B70}"/>
              </a:ext>
            </a:extLst>
          </p:cNvPr>
          <p:cNvSpPr/>
          <p:nvPr/>
        </p:nvSpPr>
        <p:spPr>
          <a:xfrm flipH="1">
            <a:off x="7361736" y="2861751"/>
            <a:ext cx="573323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algn="ctr" eaLnBrk="0" fontAlgn="ctr" hangingPunct="0">
              <a:buClr>
                <a:srgbClr val="808080"/>
              </a:buClr>
              <a:buSzPct val="80000"/>
              <a:defRPr/>
            </a:pPr>
            <a:r>
              <a:rPr lang="ko-KR" altLang="en-US" sz="10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charset="-127"/>
              </a:rPr>
              <a:t>인터넷</a:t>
            </a:r>
          </a:p>
        </p:txBody>
      </p:sp>
      <p:sp>
        <p:nvSpPr>
          <p:cNvPr id="1403" name="Rectangle 95"/>
          <p:cNvSpPr>
            <a:spLocks noChangeArrowheads="1"/>
          </p:cNvSpPr>
          <p:nvPr/>
        </p:nvSpPr>
        <p:spPr bwMode="gray">
          <a:xfrm flipH="1">
            <a:off x="1521513" y="8189332"/>
            <a:ext cx="58426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차단서버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04" name="Rectangle 95"/>
          <p:cNvSpPr>
            <a:spLocks noChangeArrowheads="1"/>
          </p:cNvSpPr>
          <p:nvPr/>
        </p:nvSpPr>
        <p:spPr bwMode="gray">
          <a:xfrm flipH="1">
            <a:off x="693275" y="8174931"/>
            <a:ext cx="64242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서버인증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(OTP)</a:t>
            </a:r>
          </a:p>
        </p:txBody>
      </p:sp>
      <p:cxnSp>
        <p:nvCxnSpPr>
          <p:cNvPr id="1405" name="직선 연결선 1404"/>
          <p:cNvCxnSpPr>
            <a:stCxn id="1409" idx="2"/>
            <a:endCxn id="1410" idx="0"/>
          </p:cNvCxnSpPr>
          <p:nvPr/>
        </p:nvCxnSpPr>
        <p:spPr>
          <a:xfrm>
            <a:off x="1818742" y="7510467"/>
            <a:ext cx="0" cy="4254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06" name="그림 1405"/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198" y="7358708"/>
            <a:ext cx="498582" cy="151758"/>
          </a:xfrm>
          <a:prstGeom prst="rect">
            <a:avLst/>
          </a:prstGeom>
        </p:spPr>
      </p:pic>
      <p:sp>
        <p:nvSpPr>
          <p:cNvPr id="1407" name="Rectangle 95"/>
          <p:cNvSpPr>
            <a:spLocks noChangeArrowheads="1"/>
          </p:cNvSpPr>
          <p:nvPr/>
        </p:nvSpPr>
        <p:spPr bwMode="gray">
          <a:xfrm flipH="1">
            <a:off x="806509" y="7612941"/>
            <a:ext cx="41594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VPN NMS</a:t>
            </a:r>
          </a:p>
        </p:txBody>
      </p:sp>
      <p:pic>
        <p:nvPicPr>
          <p:cNvPr id="1408" name="그림 1407"/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198" y="7935866"/>
            <a:ext cx="498582" cy="151758"/>
          </a:xfrm>
          <a:prstGeom prst="rect">
            <a:avLst/>
          </a:prstGeom>
        </p:spPr>
      </p:pic>
      <p:pic>
        <p:nvPicPr>
          <p:cNvPr id="1409" name="그림 1408"/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455" y="7358708"/>
            <a:ext cx="498582" cy="151758"/>
          </a:xfrm>
          <a:prstGeom prst="rect">
            <a:avLst/>
          </a:prstGeom>
        </p:spPr>
      </p:pic>
      <p:pic>
        <p:nvPicPr>
          <p:cNvPr id="1410" name="그림 1409"/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455" y="7935866"/>
            <a:ext cx="498582" cy="151758"/>
          </a:xfrm>
          <a:prstGeom prst="rect">
            <a:avLst/>
          </a:prstGeom>
        </p:spPr>
      </p:pic>
      <p:sp>
        <p:nvSpPr>
          <p:cNvPr id="1411" name="Rectangle 95"/>
          <p:cNvSpPr>
            <a:spLocks noChangeArrowheads="1"/>
          </p:cNvSpPr>
          <p:nvPr/>
        </p:nvSpPr>
        <p:spPr bwMode="gray">
          <a:xfrm flipH="1">
            <a:off x="896760" y="6891359"/>
            <a:ext cx="975568" cy="169277"/>
          </a:xfrm>
          <a:prstGeom prst="rect">
            <a:avLst/>
          </a:prstGeom>
          <a:noFill/>
          <a:extLst/>
        </p:spPr>
        <p:txBody>
          <a:bodyPr wrap="square" lIns="35999" tIns="0" rIns="35999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1100" b="1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보안솔루션</a:t>
            </a:r>
            <a:endParaRPr lang="en-US" altLang="ko-KR" sz="1100" b="1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12" name="Rectangle 95"/>
          <p:cNvSpPr>
            <a:spLocks noChangeArrowheads="1"/>
          </p:cNvSpPr>
          <p:nvPr/>
        </p:nvSpPr>
        <p:spPr bwMode="gray">
          <a:xfrm flipH="1">
            <a:off x="1521513" y="7612941"/>
            <a:ext cx="58426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NAC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정책서버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13" name="Rectangle 95"/>
          <p:cNvSpPr>
            <a:spLocks noChangeArrowheads="1"/>
          </p:cNvSpPr>
          <p:nvPr/>
        </p:nvSpPr>
        <p:spPr bwMode="gray">
          <a:xfrm flipH="1">
            <a:off x="7620317" y="6612245"/>
            <a:ext cx="48692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Secure GW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14" name="Rectangle 95"/>
          <p:cNvSpPr>
            <a:spLocks noChangeArrowheads="1"/>
          </p:cNvSpPr>
          <p:nvPr/>
        </p:nvSpPr>
        <p:spPr bwMode="gray">
          <a:xfrm flipH="1">
            <a:off x="8594790" y="7253461"/>
            <a:ext cx="615935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APT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솔루션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415" name="꺾인 연결선 1414"/>
          <p:cNvCxnSpPr>
            <a:stCxn id="1461" idx="0"/>
            <a:endCxn id="1475" idx="1"/>
          </p:cNvCxnSpPr>
          <p:nvPr/>
        </p:nvCxnSpPr>
        <p:spPr>
          <a:xfrm rot="5400000" flipH="1" flipV="1">
            <a:off x="6020430" y="2150068"/>
            <a:ext cx="1387498" cy="1808521"/>
          </a:xfrm>
          <a:prstGeom prst="bentConnector2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6" name="꺾인 연결선 1415"/>
          <p:cNvCxnSpPr>
            <a:endCxn id="1418" idx="2"/>
          </p:cNvCxnSpPr>
          <p:nvPr/>
        </p:nvCxnSpPr>
        <p:spPr>
          <a:xfrm rot="5400000" flipH="1" flipV="1">
            <a:off x="8371129" y="2143547"/>
            <a:ext cx="265496" cy="16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17" name="모서리가 둥근 직사각형 1416"/>
          <p:cNvSpPr/>
          <p:nvPr/>
        </p:nvSpPr>
        <p:spPr>
          <a:xfrm>
            <a:off x="8330943" y="1981683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18" name="모서리가 둥근 직사각형 1417"/>
          <p:cNvSpPr/>
          <p:nvPr/>
        </p:nvSpPr>
        <p:spPr>
          <a:xfrm>
            <a:off x="8490082" y="1981683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19" name="직사각형 1418">
            <a:extLst>
              <a:ext uri="{FF2B5EF4-FFF2-40B4-BE49-F238E27FC236}">
                <a16:creationId xmlns="" xmlns:a16="http://schemas.microsoft.com/office/drawing/2014/main" id="{54D454D9-5E0E-4E38-8FBE-71AA1C979B70}"/>
              </a:ext>
            </a:extLst>
          </p:cNvPr>
          <p:cNvSpPr/>
          <p:nvPr/>
        </p:nvSpPr>
        <p:spPr>
          <a:xfrm flipH="1">
            <a:off x="8691846" y="1678098"/>
            <a:ext cx="573323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algn="ctr" eaLnBrk="0" fontAlgn="ctr" hangingPunct="0">
              <a:buClr>
                <a:srgbClr val="808080"/>
              </a:buClr>
              <a:buSzPct val="80000"/>
              <a:defRPr/>
            </a:pPr>
            <a:r>
              <a:rPr lang="en-US" altLang="ko-KR" sz="10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charset="-127"/>
              </a:rPr>
              <a:t>SK </a:t>
            </a:r>
            <a:r>
              <a:rPr lang="ko-KR" altLang="en-US" sz="10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charset="-127"/>
              </a:rPr>
              <a:t>망</a:t>
            </a:r>
          </a:p>
        </p:txBody>
      </p:sp>
      <p:sp>
        <p:nvSpPr>
          <p:cNvPr id="1420" name="Rectangle 95"/>
          <p:cNvSpPr>
            <a:spLocks noChangeArrowheads="1"/>
          </p:cNvSpPr>
          <p:nvPr/>
        </p:nvSpPr>
        <p:spPr bwMode="gray">
          <a:xfrm flipH="1">
            <a:off x="8415231" y="8445032"/>
            <a:ext cx="929018" cy="276999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9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인터넷망백본</a:t>
            </a:r>
            <a:endParaRPr lang="en-US" altLang="ko-KR" sz="9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en-US" altLang="ko-KR" sz="9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(C9407R)</a:t>
            </a:r>
          </a:p>
        </p:txBody>
      </p:sp>
      <p:pic>
        <p:nvPicPr>
          <p:cNvPr id="1421" name="그림 142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52785" y="6908184"/>
            <a:ext cx="361003" cy="195865"/>
          </a:xfrm>
          <a:prstGeom prst="rect">
            <a:avLst/>
          </a:prstGeom>
        </p:spPr>
      </p:pic>
      <p:pic>
        <p:nvPicPr>
          <p:cNvPr id="1422" name="그림 142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307439" y="8006621"/>
            <a:ext cx="359402" cy="200994"/>
          </a:xfrm>
          <a:prstGeom prst="rect">
            <a:avLst/>
          </a:prstGeom>
        </p:spPr>
      </p:pic>
      <p:pic>
        <p:nvPicPr>
          <p:cNvPr id="1423" name="그림 1422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5308488" y="8706359"/>
            <a:ext cx="349743" cy="196392"/>
          </a:xfrm>
          <a:prstGeom prst="rect">
            <a:avLst/>
          </a:prstGeom>
        </p:spPr>
      </p:pic>
      <p:sp>
        <p:nvSpPr>
          <p:cNvPr id="1424" name="모서리가 둥근 직사각형 1423"/>
          <p:cNvSpPr/>
          <p:nvPr/>
        </p:nvSpPr>
        <p:spPr>
          <a:xfrm>
            <a:off x="15623569" y="9469830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25" name="모서리가 둥근 직사각형 1424"/>
          <p:cNvSpPr/>
          <p:nvPr/>
        </p:nvSpPr>
        <p:spPr>
          <a:xfrm>
            <a:off x="15623569" y="9570398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426" name="꺾인 연결선 1425"/>
          <p:cNvCxnSpPr>
            <a:endCxn id="1623" idx="2"/>
          </p:cNvCxnSpPr>
          <p:nvPr/>
        </p:nvCxnSpPr>
        <p:spPr>
          <a:xfrm rot="10800000">
            <a:off x="14729360" y="7174375"/>
            <a:ext cx="572079" cy="2357736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7" name="직선 연결선 1426"/>
          <p:cNvCxnSpPr>
            <a:endCxn id="1446" idx="1"/>
          </p:cNvCxnSpPr>
          <p:nvPr/>
        </p:nvCxnSpPr>
        <p:spPr>
          <a:xfrm flipV="1">
            <a:off x="16065566" y="8829315"/>
            <a:ext cx="226163" cy="14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8" name="Rectangle 95"/>
          <p:cNvSpPr>
            <a:spLocks noChangeArrowheads="1"/>
          </p:cNvSpPr>
          <p:nvPr/>
        </p:nvSpPr>
        <p:spPr bwMode="gray">
          <a:xfrm flipH="1">
            <a:off x="15259486" y="7200312"/>
            <a:ext cx="43794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메트로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SW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29" name="Rectangle 95"/>
          <p:cNvSpPr>
            <a:spLocks noChangeArrowheads="1"/>
          </p:cNvSpPr>
          <p:nvPr/>
        </p:nvSpPr>
        <p:spPr bwMode="gray">
          <a:xfrm flipH="1">
            <a:off x="15113536" y="8299767"/>
            <a:ext cx="59913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인터넷 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SW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0" name="Rectangle 95"/>
          <p:cNvSpPr>
            <a:spLocks noChangeArrowheads="1"/>
          </p:cNvSpPr>
          <p:nvPr/>
        </p:nvSpPr>
        <p:spPr bwMode="gray">
          <a:xfrm flipH="1">
            <a:off x="15146937" y="8978545"/>
            <a:ext cx="57233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LTE VPN(DR)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1" name="Rectangle 95"/>
          <p:cNvSpPr>
            <a:spLocks noChangeArrowheads="1"/>
          </p:cNvSpPr>
          <p:nvPr/>
        </p:nvSpPr>
        <p:spPr bwMode="gray">
          <a:xfrm flipH="1">
            <a:off x="15304485" y="9890495"/>
            <a:ext cx="413768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백본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SW</a:t>
            </a:r>
            <a:b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(C4507R)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2" name="Rectangle 95"/>
          <p:cNvSpPr>
            <a:spLocks noChangeArrowheads="1"/>
          </p:cNvSpPr>
          <p:nvPr/>
        </p:nvSpPr>
        <p:spPr bwMode="gray">
          <a:xfrm flipH="1">
            <a:off x="14254491" y="6785811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전송장비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3" name="모서리가 둥근 직사각형 1432"/>
          <p:cNvSpPr/>
          <p:nvPr/>
        </p:nvSpPr>
        <p:spPr>
          <a:xfrm>
            <a:off x="15652863" y="8166071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4" name="모서리가 둥근 직사각형 1433"/>
          <p:cNvSpPr/>
          <p:nvPr/>
        </p:nvSpPr>
        <p:spPr>
          <a:xfrm>
            <a:off x="15652863" y="8088665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35" name="모서리가 둥근 직사각형 1434"/>
          <p:cNvSpPr/>
          <p:nvPr/>
        </p:nvSpPr>
        <p:spPr>
          <a:xfrm>
            <a:off x="15652863" y="8019020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436" name="꺾인 연결선 1435"/>
          <p:cNvCxnSpPr>
            <a:stCxn id="1435" idx="3"/>
            <a:endCxn id="1421" idx="2"/>
          </p:cNvCxnSpPr>
          <p:nvPr/>
        </p:nvCxnSpPr>
        <p:spPr>
          <a:xfrm flipV="1">
            <a:off x="15680634" y="7104049"/>
            <a:ext cx="452653" cy="931228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37" name="그림 1436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6510490" y="7753049"/>
            <a:ext cx="289043" cy="162308"/>
          </a:xfrm>
          <a:prstGeom prst="rect">
            <a:avLst/>
          </a:prstGeom>
        </p:spPr>
      </p:pic>
      <p:cxnSp>
        <p:nvCxnSpPr>
          <p:cNvPr id="1438" name="꺾인 연결선 1437"/>
          <p:cNvCxnSpPr>
            <a:stCxn id="1434" idx="3"/>
            <a:endCxn id="1437" idx="1"/>
          </p:cNvCxnSpPr>
          <p:nvPr/>
        </p:nvCxnSpPr>
        <p:spPr>
          <a:xfrm flipV="1">
            <a:off x="15680628" y="7834204"/>
            <a:ext cx="829856" cy="270721"/>
          </a:xfrm>
          <a:prstGeom prst="bentConnector3">
            <a:avLst>
              <a:gd name="adj1" fmla="val 6644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9" name="Rectangle 95"/>
          <p:cNvSpPr>
            <a:spLocks noChangeArrowheads="1"/>
          </p:cNvSpPr>
          <p:nvPr/>
        </p:nvSpPr>
        <p:spPr bwMode="gray">
          <a:xfrm flipH="1">
            <a:off x="15883421" y="7204435"/>
            <a:ext cx="486030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대외연계용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/>
            </a:r>
            <a:b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라우터</a:t>
            </a:r>
          </a:p>
        </p:txBody>
      </p:sp>
      <p:sp>
        <p:nvSpPr>
          <p:cNvPr id="1440" name="Rectangle 95"/>
          <p:cNvSpPr>
            <a:spLocks noChangeArrowheads="1"/>
          </p:cNvSpPr>
          <p:nvPr/>
        </p:nvSpPr>
        <p:spPr bwMode="gray">
          <a:xfrm flipH="1">
            <a:off x="16340939" y="7974798"/>
            <a:ext cx="57143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현대해상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VPN</a:t>
            </a:r>
          </a:p>
        </p:txBody>
      </p:sp>
      <p:sp>
        <p:nvSpPr>
          <p:cNvPr id="1441" name="모서리가 둥근 직사각형 1440"/>
          <p:cNvSpPr/>
          <p:nvPr/>
        </p:nvSpPr>
        <p:spPr>
          <a:xfrm>
            <a:off x="16779013" y="7764418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42" name="모서리가 둥근 직사각형 1441"/>
          <p:cNvSpPr/>
          <p:nvPr/>
        </p:nvSpPr>
        <p:spPr>
          <a:xfrm>
            <a:off x="16779013" y="7846482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443" name="그림 144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321065" y="6908733"/>
            <a:ext cx="359402" cy="200994"/>
          </a:xfrm>
          <a:prstGeom prst="rect">
            <a:avLst/>
          </a:prstGeom>
        </p:spPr>
      </p:pic>
      <p:sp>
        <p:nvSpPr>
          <p:cNvPr id="1444" name="AutoShape 84"/>
          <p:cNvSpPr>
            <a:spLocks noChangeArrowheads="1"/>
          </p:cNvSpPr>
          <p:nvPr/>
        </p:nvSpPr>
        <p:spPr bwMode="gray">
          <a:xfrm flipH="1">
            <a:off x="15688846" y="11692983"/>
            <a:ext cx="1379429" cy="362605"/>
          </a:xfrm>
          <a:prstGeom prst="round1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algn="ctr" defTabSz="1231166">
              <a:lnSpc>
                <a:spcPct val="110000"/>
              </a:lnSpc>
              <a:defRPr/>
            </a:pPr>
            <a:r>
              <a:rPr lang="ko-KR" altLang="en-US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재해복구센터</a:t>
            </a:r>
            <a:r>
              <a:rPr lang="en-US" altLang="ko-KR" sz="120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ollehche_v2" pitchFamily="18" charset="-127"/>
              </a:rPr>
              <a:t>(DR)</a:t>
            </a:r>
          </a:p>
        </p:txBody>
      </p:sp>
      <p:cxnSp>
        <p:nvCxnSpPr>
          <p:cNvPr id="1445" name="직선 연결선 1444"/>
          <p:cNvCxnSpPr/>
          <p:nvPr/>
        </p:nvCxnSpPr>
        <p:spPr>
          <a:xfrm>
            <a:off x="16463357" y="8829318"/>
            <a:ext cx="0" cy="625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46" name="그림 144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91729" y="8728818"/>
            <a:ext cx="359402" cy="200994"/>
          </a:xfrm>
          <a:prstGeom prst="rect">
            <a:avLst/>
          </a:prstGeom>
        </p:spPr>
      </p:pic>
      <p:sp>
        <p:nvSpPr>
          <p:cNvPr id="1447" name="모서리가 둥근 직사각형 1446"/>
          <p:cNvSpPr/>
          <p:nvPr/>
        </p:nvSpPr>
        <p:spPr>
          <a:xfrm>
            <a:off x="16110620" y="9415273"/>
            <a:ext cx="741605" cy="805455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5" tIns="47112" rIns="94225" bIns="47112" anchor="ctr"/>
          <a:lstStyle/>
          <a:p>
            <a:pPr algn="ctr" latinLnBrk="0">
              <a:defRPr/>
            </a:pPr>
            <a:endParaRPr lang="ko-KR" altLang="en-US" sz="1400" kern="0">
              <a:solidFill>
                <a:srgbClr val="000000"/>
              </a:solidFill>
              <a:latin typeface="Rix모던고딕 B" pitchFamily="18" charset="-127"/>
              <a:ea typeface="Rix모던고딕 B" pitchFamily="18" charset="-127"/>
            </a:endParaRPr>
          </a:p>
        </p:txBody>
      </p:sp>
      <p:pic>
        <p:nvPicPr>
          <p:cNvPr id="1448" name="그림 1447"/>
          <p:cNvPicPr>
            <a:picLocks noChangeAspect="1"/>
          </p:cNvPicPr>
          <p:nvPr/>
        </p:nvPicPr>
        <p:blipFill>
          <a:blip r:embed="rId33">
            <a:grayscl/>
          </a:blip>
          <a:stretch>
            <a:fillRect/>
          </a:stretch>
        </p:blipFill>
        <p:spPr>
          <a:xfrm>
            <a:off x="16197288" y="9554816"/>
            <a:ext cx="170749" cy="342224"/>
          </a:xfrm>
          <a:prstGeom prst="rect">
            <a:avLst/>
          </a:prstGeom>
        </p:spPr>
      </p:pic>
      <p:pic>
        <p:nvPicPr>
          <p:cNvPr id="1449" name="그림 1448"/>
          <p:cNvPicPr>
            <a:picLocks noChangeAspect="1"/>
          </p:cNvPicPr>
          <p:nvPr/>
        </p:nvPicPr>
        <p:blipFill>
          <a:blip r:embed="rId33">
            <a:grayscl/>
          </a:blip>
          <a:stretch>
            <a:fillRect/>
          </a:stretch>
        </p:blipFill>
        <p:spPr>
          <a:xfrm>
            <a:off x="16412507" y="9554816"/>
            <a:ext cx="170749" cy="342224"/>
          </a:xfrm>
          <a:prstGeom prst="rect">
            <a:avLst/>
          </a:prstGeom>
        </p:spPr>
      </p:pic>
      <p:cxnSp>
        <p:nvCxnSpPr>
          <p:cNvPr id="1450" name="직선 연결선 1449"/>
          <p:cNvCxnSpPr/>
          <p:nvPr/>
        </p:nvCxnSpPr>
        <p:spPr>
          <a:xfrm>
            <a:off x="16614780" y="9735601"/>
            <a:ext cx="12662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1" name="Rectangle 95"/>
          <p:cNvSpPr>
            <a:spLocks noChangeArrowheads="1"/>
          </p:cNvSpPr>
          <p:nvPr/>
        </p:nvSpPr>
        <p:spPr bwMode="gray">
          <a:xfrm flipH="1">
            <a:off x="16353591" y="10015196"/>
            <a:ext cx="20505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DMZ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52" name="Rectangle 95"/>
          <p:cNvSpPr>
            <a:spLocks noChangeArrowheads="1"/>
          </p:cNvSpPr>
          <p:nvPr/>
        </p:nvSpPr>
        <p:spPr bwMode="gray">
          <a:xfrm flipH="1">
            <a:off x="16377618" y="8490185"/>
            <a:ext cx="2792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L3 SW</a:t>
            </a:r>
          </a:p>
        </p:txBody>
      </p:sp>
      <p:cxnSp>
        <p:nvCxnSpPr>
          <p:cNvPr id="1453" name="직선 연결선 1452"/>
          <p:cNvCxnSpPr/>
          <p:nvPr/>
        </p:nvCxnSpPr>
        <p:spPr>
          <a:xfrm>
            <a:off x="3624741" y="9665952"/>
            <a:ext cx="0" cy="86461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54" name="그림 1453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4815" y="10095271"/>
            <a:ext cx="403628" cy="214429"/>
          </a:xfrm>
          <a:prstGeom prst="rect">
            <a:avLst/>
          </a:prstGeom>
        </p:spPr>
      </p:pic>
      <p:pic>
        <p:nvPicPr>
          <p:cNvPr id="1455" name="그림 145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534524" y="10553180"/>
            <a:ext cx="170749" cy="307366"/>
          </a:xfrm>
          <a:prstGeom prst="rect">
            <a:avLst/>
          </a:prstGeom>
        </p:spPr>
      </p:pic>
      <p:pic>
        <p:nvPicPr>
          <p:cNvPr id="1457" name="그림 145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216183" y="10553180"/>
            <a:ext cx="170749" cy="307366"/>
          </a:xfrm>
          <a:prstGeom prst="rect">
            <a:avLst/>
          </a:prstGeom>
        </p:spPr>
      </p:pic>
      <p:sp>
        <p:nvSpPr>
          <p:cNvPr id="1459" name="Rectangle 95"/>
          <p:cNvSpPr>
            <a:spLocks noChangeArrowheads="1"/>
          </p:cNvSpPr>
          <p:nvPr/>
        </p:nvSpPr>
        <p:spPr bwMode="gray">
          <a:xfrm flipH="1">
            <a:off x="5119472" y="10913904"/>
            <a:ext cx="388824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업무망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/>
            </a:r>
            <a:b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메일서버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60" name="Rectangle 95"/>
          <p:cNvSpPr>
            <a:spLocks noChangeArrowheads="1"/>
          </p:cNvSpPr>
          <p:nvPr/>
        </p:nvSpPr>
        <p:spPr bwMode="gray">
          <a:xfrm flipH="1">
            <a:off x="5560353" y="10922849"/>
            <a:ext cx="19864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PMS</a:t>
            </a:r>
          </a:p>
        </p:txBody>
      </p:sp>
      <p:pic>
        <p:nvPicPr>
          <p:cNvPr id="1461" name="Picture 11" descr="C:\Users\ecoffey\AppData\Local\Temp\Rar$DRa0.117\30017__Device_CUCM_default_64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056" y="3748071"/>
            <a:ext cx="367728" cy="39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2" name="Rectangle 95"/>
          <p:cNvSpPr>
            <a:spLocks noChangeArrowheads="1"/>
          </p:cNvSpPr>
          <p:nvPr/>
        </p:nvSpPr>
        <p:spPr bwMode="gray">
          <a:xfrm flipH="1">
            <a:off x="5202696" y="3903962"/>
            <a:ext cx="33054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IPT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연동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463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69" y="9402894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293" y="6000363"/>
            <a:ext cx="359155" cy="3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5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36" y="9402894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6" name="그림 146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44567" y="10006430"/>
            <a:ext cx="347648" cy="189013"/>
          </a:xfrm>
          <a:prstGeom prst="rect">
            <a:avLst/>
          </a:prstGeom>
        </p:spPr>
      </p:pic>
      <p:pic>
        <p:nvPicPr>
          <p:cNvPr id="1467" name="그림 146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78222" y="10006430"/>
            <a:ext cx="347648" cy="189013"/>
          </a:xfrm>
          <a:prstGeom prst="rect">
            <a:avLst/>
          </a:prstGeom>
        </p:spPr>
      </p:pic>
      <p:pic>
        <p:nvPicPr>
          <p:cNvPr id="1468" name="그림 146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82250" y="9970967"/>
            <a:ext cx="347648" cy="189013"/>
          </a:xfrm>
          <a:prstGeom prst="rect">
            <a:avLst/>
          </a:prstGeom>
        </p:spPr>
      </p:pic>
      <p:pic>
        <p:nvPicPr>
          <p:cNvPr id="1469" name="그림 146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15905" y="9970967"/>
            <a:ext cx="347648" cy="189013"/>
          </a:xfrm>
          <a:prstGeom prst="rect">
            <a:avLst/>
          </a:prstGeom>
        </p:spPr>
      </p:pic>
      <p:cxnSp>
        <p:nvCxnSpPr>
          <p:cNvPr id="1470" name="직선 연결선 1469"/>
          <p:cNvCxnSpPr/>
          <p:nvPr/>
        </p:nvCxnSpPr>
        <p:spPr>
          <a:xfrm>
            <a:off x="2882002" y="8067784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1" name="직선 연결선 1470"/>
          <p:cNvCxnSpPr/>
          <p:nvPr/>
        </p:nvCxnSpPr>
        <p:spPr>
          <a:xfrm>
            <a:off x="2882002" y="8004580"/>
            <a:ext cx="68614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72" name="타원 1471"/>
          <p:cNvSpPr/>
          <p:nvPr/>
        </p:nvSpPr>
        <p:spPr>
          <a:xfrm>
            <a:off x="3204262" y="7970990"/>
            <a:ext cx="69248" cy="138948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 defTabSz="643513">
              <a:defRPr/>
            </a:pPr>
            <a:endParaRPr lang="ko-KR" altLang="en-US" sz="250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474" name="그림 14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904" y="7823361"/>
            <a:ext cx="447180" cy="465471"/>
          </a:xfrm>
          <a:prstGeom prst="rect">
            <a:avLst/>
          </a:prstGeom>
        </p:spPr>
      </p:pic>
      <p:pic>
        <p:nvPicPr>
          <p:cNvPr id="1475" name="Picture 11" descr="C:\Users\ecoffey\AppData\Local\Temp\Rar$DRa0.117\30017__Device_CUCM_default_64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43" y="2164621"/>
            <a:ext cx="367728" cy="39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6" name="Rectangle 95"/>
          <p:cNvSpPr>
            <a:spLocks noChangeArrowheads="1"/>
          </p:cNvSpPr>
          <p:nvPr/>
        </p:nvSpPr>
        <p:spPr bwMode="gray">
          <a:xfrm flipH="1">
            <a:off x="7389764" y="2084440"/>
            <a:ext cx="33054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IPT</a:t>
            </a: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연동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477" name="그림 1476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389615" y="4404098"/>
            <a:ext cx="289043" cy="145776"/>
          </a:xfrm>
          <a:prstGeom prst="rect">
            <a:avLst/>
          </a:prstGeom>
        </p:spPr>
      </p:pic>
      <p:pic>
        <p:nvPicPr>
          <p:cNvPr id="1478" name="그림 1477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076729" y="4404098"/>
            <a:ext cx="289043" cy="145776"/>
          </a:xfrm>
          <a:prstGeom prst="rect">
            <a:avLst/>
          </a:prstGeom>
        </p:spPr>
      </p:pic>
      <p:pic>
        <p:nvPicPr>
          <p:cNvPr id="1479" name="그림 1478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1049907" y="4404098"/>
            <a:ext cx="289043" cy="145776"/>
          </a:xfrm>
          <a:prstGeom prst="rect">
            <a:avLst/>
          </a:prstGeom>
        </p:spPr>
      </p:pic>
      <p:pic>
        <p:nvPicPr>
          <p:cNvPr id="1480" name="그림 1479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739897" y="4404098"/>
            <a:ext cx="289043" cy="145776"/>
          </a:xfrm>
          <a:prstGeom prst="rect">
            <a:avLst/>
          </a:prstGeom>
        </p:spPr>
      </p:pic>
      <p:pic>
        <p:nvPicPr>
          <p:cNvPr id="1481" name="그림 1480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7764359" y="4404098"/>
            <a:ext cx="289043" cy="145776"/>
          </a:xfrm>
          <a:prstGeom prst="rect">
            <a:avLst/>
          </a:prstGeom>
        </p:spPr>
      </p:pic>
      <p:pic>
        <p:nvPicPr>
          <p:cNvPr id="1482" name="그림 1481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7457712" y="4404098"/>
            <a:ext cx="289043" cy="145776"/>
          </a:xfrm>
          <a:prstGeom prst="rect">
            <a:avLst/>
          </a:prstGeom>
        </p:spPr>
      </p:pic>
      <p:pic>
        <p:nvPicPr>
          <p:cNvPr id="1483" name="그림 1482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7061256" y="4404098"/>
            <a:ext cx="289043" cy="145776"/>
          </a:xfrm>
          <a:prstGeom prst="rect">
            <a:avLst/>
          </a:prstGeom>
        </p:spPr>
      </p:pic>
      <p:pic>
        <p:nvPicPr>
          <p:cNvPr id="1484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755" y="4770776"/>
            <a:ext cx="481086" cy="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5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004" y="4770776"/>
            <a:ext cx="481086" cy="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6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645" y="6009624"/>
            <a:ext cx="359155" cy="3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7" name="Rectangle 95"/>
          <p:cNvSpPr>
            <a:spLocks noChangeArrowheads="1"/>
          </p:cNvSpPr>
          <p:nvPr/>
        </p:nvSpPr>
        <p:spPr bwMode="gray">
          <a:xfrm flipH="1">
            <a:off x="7967555" y="6151877"/>
            <a:ext cx="14254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IPS</a:t>
            </a:r>
            <a:endParaRPr lang="ko-KR" altLang="en-US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88" name="모서리가 둥근 직사각형 1487"/>
          <p:cNvSpPr/>
          <p:nvPr/>
        </p:nvSpPr>
        <p:spPr>
          <a:xfrm>
            <a:off x="6933155" y="8132836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89" name="모서리가 둥근 직사각형 1488"/>
          <p:cNvSpPr/>
          <p:nvPr/>
        </p:nvSpPr>
        <p:spPr>
          <a:xfrm>
            <a:off x="6933155" y="8401084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0" name="모서리가 둥근 직사각형 1489"/>
          <p:cNvSpPr/>
          <p:nvPr/>
        </p:nvSpPr>
        <p:spPr>
          <a:xfrm>
            <a:off x="5845194" y="8132836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1" name="모서리가 둥근 직사각형 1490"/>
          <p:cNvSpPr/>
          <p:nvPr/>
        </p:nvSpPr>
        <p:spPr>
          <a:xfrm>
            <a:off x="5845194" y="8401084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2" name="모서리가 둥근 직사각형 1491"/>
          <p:cNvSpPr/>
          <p:nvPr/>
        </p:nvSpPr>
        <p:spPr>
          <a:xfrm>
            <a:off x="5729833" y="7627281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3" name="모서리가 둥근 직사각형 1492"/>
          <p:cNvSpPr/>
          <p:nvPr/>
        </p:nvSpPr>
        <p:spPr>
          <a:xfrm>
            <a:off x="5729833" y="7336356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494" name="Picture 47" descr="그림4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191" y="7456069"/>
            <a:ext cx="394819" cy="38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" name="Freeform 3"/>
          <p:cNvSpPr/>
          <p:nvPr/>
        </p:nvSpPr>
        <p:spPr>
          <a:xfrm>
            <a:off x="6125432" y="7348530"/>
            <a:ext cx="868737" cy="66805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zh-CN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6" name="Freeform 3"/>
          <p:cNvSpPr/>
          <p:nvPr/>
        </p:nvSpPr>
        <p:spPr>
          <a:xfrm>
            <a:off x="6125432" y="7623956"/>
            <a:ext cx="868737" cy="66805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zh-CN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7" name="Rectangle 95"/>
          <p:cNvSpPr>
            <a:spLocks noChangeArrowheads="1"/>
          </p:cNvSpPr>
          <p:nvPr/>
        </p:nvSpPr>
        <p:spPr bwMode="gray">
          <a:xfrm flipH="1">
            <a:off x="6183891" y="8256307"/>
            <a:ext cx="538318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자료연계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8" name="Freeform 3"/>
          <p:cNvSpPr/>
          <p:nvPr/>
        </p:nvSpPr>
        <p:spPr>
          <a:xfrm>
            <a:off x="5987693" y="8135355"/>
            <a:ext cx="868737" cy="66805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zh-CN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499" name="Freeform 3"/>
          <p:cNvSpPr/>
          <p:nvPr/>
        </p:nvSpPr>
        <p:spPr>
          <a:xfrm>
            <a:off x="5984506" y="8490813"/>
            <a:ext cx="868737" cy="66805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zh-CN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500" name="직선 연결선 1499"/>
          <p:cNvCxnSpPr/>
          <p:nvPr/>
        </p:nvCxnSpPr>
        <p:spPr>
          <a:xfrm flipH="1">
            <a:off x="5190112" y="7809141"/>
            <a:ext cx="116" cy="3614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01" name="그림 1500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016113" y="7643608"/>
            <a:ext cx="421658" cy="210751"/>
          </a:xfrm>
          <a:prstGeom prst="rect">
            <a:avLst/>
          </a:prstGeom>
        </p:spPr>
      </p:pic>
      <p:pic>
        <p:nvPicPr>
          <p:cNvPr id="1502" name="그림 1501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016113" y="8105292"/>
            <a:ext cx="421658" cy="210751"/>
          </a:xfrm>
          <a:prstGeom prst="rect">
            <a:avLst/>
          </a:prstGeom>
        </p:spPr>
      </p:pic>
      <p:pic>
        <p:nvPicPr>
          <p:cNvPr id="1503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89" y="8360976"/>
            <a:ext cx="255710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4" name="Picture 47" descr="그림4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191" y="7180642"/>
            <a:ext cx="394819" cy="38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256" y="8360976"/>
            <a:ext cx="255710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06" name="직선 연결선 1505"/>
          <p:cNvCxnSpPr>
            <a:stCxn id="1493" idx="1"/>
            <a:endCxn id="1502" idx="3"/>
          </p:cNvCxnSpPr>
          <p:nvPr/>
        </p:nvCxnSpPr>
        <p:spPr>
          <a:xfrm flipH="1">
            <a:off x="5437775" y="7368821"/>
            <a:ext cx="292061" cy="8418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7" name="직선 연결선 1506"/>
          <p:cNvCxnSpPr>
            <a:stCxn id="1494" idx="1"/>
            <a:endCxn id="1502" idx="3"/>
          </p:cNvCxnSpPr>
          <p:nvPr/>
        </p:nvCxnSpPr>
        <p:spPr>
          <a:xfrm flipH="1">
            <a:off x="5437771" y="7647494"/>
            <a:ext cx="298420" cy="5631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8" name="직선 연결선 1507"/>
          <p:cNvCxnSpPr>
            <a:stCxn id="1491" idx="1"/>
            <a:endCxn id="1502" idx="3"/>
          </p:cNvCxnSpPr>
          <p:nvPr/>
        </p:nvCxnSpPr>
        <p:spPr>
          <a:xfrm flipH="1" flipV="1">
            <a:off x="5437776" y="8210665"/>
            <a:ext cx="407422" cy="2228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0" name="직선 연결선 1509"/>
          <p:cNvCxnSpPr>
            <a:stCxn id="1524" idx="3"/>
            <a:endCxn id="1528" idx="1"/>
          </p:cNvCxnSpPr>
          <p:nvPr/>
        </p:nvCxnSpPr>
        <p:spPr>
          <a:xfrm>
            <a:off x="7087949" y="7368817"/>
            <a:ext cx="263539" cy="69175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1" name="직선 연결선 1510"/>
          <p:cNvCxnSpPr>
            <a:stCxn id="1525" idx="3"/>
            <a:endCxn id="1528" idx="1"/>
          </p:cNvCxnSpPr>
          <p:nvPr/>
        </p:nvCxnSpPr>
        <p:spPr>
          <a:xfrm>
            <a:off x="7087949" y="7659746"/>
            <a:ext cx="263539" cy="4008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2" name="직선 연결선 1511"/>
          <p:cNvCxnSpPr>
            <a:stCxn id="1528" idx="1"/>
            <a:endCxn id="1488" idx="3"/>
          </p:cNvCxnSpPr>
          <p:nvPr/>
        </p:nvCxnSpPr>
        <p:spPr>
          <a:xfrm flipH="1">
            <a:off x="6989698" y="8060575"/>
            <a:ext cx="361790" cy="10472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3" name="직선 연결선 1512"/>
          <p:cNvCxnSpPr>
            <a:stCxn id="1528" idx="1"/>
            <a:endCxn id="1489" idx="3"/>
          </p:cNvCxnSpPr>
          <p:nvPr/>
        </p:nvCxnSpPr>
        <p:spPr>
          <a:xfrm flipH="1">
            <a:off x="6989698" y="8060580"/>
            <a:ext cx="361790" cy="37297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4" name="직선 연결선 1513"/>
          <p:cNvCxnSpPr>
            <a:stCxn id="1501" idx="3"/>
            <a:endCxn id="1493" idx="1"/>
          </p:cNvCxnSpPr>
          <p:nvPr/>
        </p:nvCxnSpPr>
        <p:spPr>
          <a:xfrm flipV="1">
            <a:off x="5437775" y="7368818"/>
            <a:ext cx="292061" cy="3801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5" name="직선 연결선 1514"/>
          <p:cNvCxnSpPr>
            <a:stCxn id="1501" idx="3"/>
            <a:endCxn id="1490" idx="1"/>
          </p:cNvCxnSpPr>
          <p:nvPr/>
        </p:nvCxnSpPr>
        <p:spPr>
          <a:xfrm>
            <a:off x="5437776" y="7748986"/>
            <a:ext cx="407422" cy="4163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6" name="직선 연결선 1515"/>
          <p:cNvCxnSpPr>
            <a:stCxn id="1501" idx="3"/>
            <a:endCxn id="1494" idx="1"/>
          </p:cNvCxnSpPr>
          <p:nvPr/>
        </p:nvCxnSpPr>
        <p:spPr>
          <a:xfrm flipV="1">
            <a:off x="5437771" y="7647491"/>
            <a:ext cx="298420" cy="1014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7" name="직선 연결선 1516"/>
          <p:cNvCxnSpPr>
            <a:stCxn id="1501" idx="3"/>
            <a:endCxn id="1491" idx="1"/>
          </p:cNvCxnSpPr>
          <p:nvPr/>
        </p:nvCxnSpPr>
        <p:spPr>
          <a:xfrm>
            <a:off x="5437776" y="7748987"/>
            <a:ext cx="407422" cy="684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8" name="직선 연결선 1517"/>
          <p:cNvCxnSpPr>
            <a:stCxn id="1527" idx="1"/>
            <a:endCxn id="1524" idx="3"/>
          </p:cNvCxnSpPr>
          <p:nvPr/>
        </p:nvCxnSpPr>
        <p:spPr>
          <a:xfrm flipH="1" flipV="1">
            <a:off x="7087949" y="7368819"/>
            <a:ext cx="263539" cy="2300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9" name="직선 연결선 1518"/>
          <p:cNvCxnSpPr>
            <a:stCxn id="1527" idx="1"/>
            <a:endCxn id="1488" idx="3"/>
          </p:cNvCxnSpPr>
          <p:nvPr/>
        </p:nvCxnSpPr>
        <p:spPr>
          <a:xfrm flipH="1">
            <a:off x="6989698" y="7598894"/>
            <a:ext cx="361790" cy="566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0" name="직선 연결선 1519"/>
          <p:cNvCxnSpPr>
            <a:stCxn id="1527" idx="1"/>
            <a:endCxn id="1525" idx="3"/>
          </p:cNvCxnSpPr>
          <p:nvPr/>
        </p:nvCxnSpPr>
        <p:spPr>
          <a:xfrm flipH="1">
            <a:off x="7087949" y="7598895"/>
            <a:ext cx="263539" cy="608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1" name="직선 연결선 1520"/>
          <p:cNvCxnSpPr>
            <a:stCxn id="1527" idx="1"/>
            <a:endCxn id="1489" idx="3"/>
          </p:cNvCxnSpPr>
          <p:nvPr/>
        </p:nvCxnSpPr>
        <p:spPr>
          <a:xfrm flipH="1">
            <a:off x="6989698" y="7598892"/>
            <a:ext cx="361790" cy="8346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22" name="Picture 47" descr="그림4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339" y="7128316"/>
            <a:ext cx="394819" cy="38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4" name="모서리가 둥근 직사각형 1523"/>
          <p:cNvSpPr/>
          <p:nvPr/>
        </p:nvSpPr>
        <p:spPr>
          <a:xfrm>
            <a:off x="7031406" y="7336356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25" name="모서리가 둥근 직사각형 1524"/>
          <p:cNvSpPr/>
          <p:nvPr/>
        </p:nvSpPr>
        <p:spPr>
          <a:xfrm>
            <a:off x="7031406" y="7627281"/>
            <a:ext cx="56543" cy="649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526" name="직선 연결선 1525"/>
          <p:cNvCxnSpPr/>
          <p:nvPr/>
        </p:nvCxnSpPr>
        <p:spPr>
          <a:xfrm flipH="1">
            <a:off x="7570862" y="7645167"/>
            <a:ext cx="116" cy="3614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27" name="그림 1526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7351488" y="7493519"/>
            <a:ext cx="421658" cy="210751"/>
          </a:xfrm>
          <a:prstGeom prst="rect">
            <a:avLst/>
          </a:prstGeom>
        </p:spPr>
      </p:pic>
      <p:pic>
        <p:nvPicPr>
          <p:cNvPr id="1528" name="그림 1527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7351488" y="7955201"/>
            <a:ext cx="421658" cy="210751"/>
          </a:xfrm>
          <a:prstGeom prst="rect">
            <a:avLst/>
          </a:prstGeom>
        </p:spPr>
      </p:pic>
      <p:cxnSp>
        <p:nvCxnSpPr>
          <p:cNvPr id="1531" name="직선 연결선 1530"/>
          <p:cNvCxnSpPr>
            <a:stCxn id="1501" idx="3"/>
            <a:endCxn id="1545" idx="1"/>
          </p:cNvCxnSpPr>
          <p:nvPr/>
        </p:nvCxnSpPr>
        <p:spPr>
          <a:xfrm flipV="1">
            <a:off x="5437775" y="6451533"/>
            <a:ext cx="292061" cy="12974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2" name="직선 연결선 1531"/>
          <p:cNvCxnSpPr>
            <a:stCxn id="1544" idx="1"/>
            <a:endCxn id="1502" idx="3"/>
          </p:cNvCxnSpPr>
          <p:nvPr/>
        </p:nvCxnSpPr>
        <p:spPr>
          <a:xfrm flipH="1">
            <a:off x="5437775" y="6931127"/>
            <a:ext cx="292061" cy="127953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3" name="직선 연결선 1532"/>
          <p:cNvCxnSpPr>
            <a:stCxn id="1527" idx="1"/>
            <a:endCxn id="1547" idx="3"/>
          </p:cNvCxnSpPr>
          <p:nvPr/>
        </p:nvCxnSpPr>
        <p:spPr>
          <a:xfrm flipH="1" flipV="1">
            <a:off x="7049384" y="6451528"/>
            <a:ext cx="302109" cy="114736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4" name="직선 연결선 1533"/>
          <p:cNvCxnSpPr>
            <a:stCxn id="1546" idx="3"/>
            <a:endCxn id="1528" idx="1"/>
          </p:cNvCxnSpPr>
          <p:nvPr/>
        </p:nvCxnSpPr>
        <p:spPr>
          <a:xfrm>
            <a:off x="7049384" y="6931130"/>
            <a:ext cx="302109" cy="11294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5" name="Rectangle 95"/>
          <p:cNvSpPr>
            <a:spLocks noChangeArrowheads="1"/>
          </p:cNvSpPr>
          <p:nvPr/>
        </p:nvSpPr>
        <p:spPr bwMode="gray">
          <a:xfrm flipH="1">
            <a:off x="4918741" y="7234355"/>
            <a:ext cx="627768" cy="24622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내부망연계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L4 SW</a:t>
            </a:r>
          </a:p>
        </p:txBody>
      </p:sp>
      <p:sp>
        <p:nvSpPr>
          <p:cNvPr id="1536" name="Rectangle 95"/>
          <p:cNvSpPr>
            <a:spLocks noChangeArrowheads="1"/>
          </p:cNvSpPr>
          <p:nvPr/>
        </p:nvSpPr>
        <p:spPr bwMode="gray">
          <a:xfrm flipH="1">
            <a:off x="7265540" y="8288174"/>
            <a:ext cx="627768" cy="24622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외부망연계</a:t>
            </a:r>
            <a:endParaRPr lang="ko-KR" altLang="en-US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L4 SW</a:t>
            </a:r>
          </a:p>
        </p:txBody>
      </p:sp>
      <p:pic>
        <p:nvPicPr>
          <p:cNvPr id="1537" name="Picture 47" descr="그림4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339" y="7465798"/>
            <a:ext cx="394819" cy="38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402" y="8004553"/>
            <a:ext cx="255710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1" name="Rectangle 95"/>
          <p:cNvSpPr>
            <a:spLocks noChangeArrowheads="1"/>
          </p:cNvSpPr>
          <p:nvPr/>
        </p:nvSpPr>
        <p:spPr bwMode="gray">
          <a:xfrm flipH="1">
            <a:off x="5896145" y="6634124"/>
            <a:ext cx="472880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망간</a:t>
            </a:r>
            <a:r>
              <a:rPr lang="en-US" altLang="ko-KR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FW</a:t>
            </a:r>
          </a:p>
        </p:txBody>
      </p:sp>
      <p:cxnSp>
        <p:nvCxnSpPr>
          <p:cNvPr id="1542" name="직선 연결선 1541"/>
          <p:cNvCxnSpPr>
            <a:stCxn id="1546" idx="1"/>
            <a:endCxn id="1544" idx="3"/>
          </p:cNvCxnSpPr>
          <p:nvPr/>
        </p:nvCxnSpPr>
        <p:spPr>
          <a:xfrm flipH="1">
            <a:off x="5786380" y="6931126"/>
            <a:ext cx="120646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3" name="직선 연결선 1542"/>
          <p:cNvCxnSpPr>
            <a:stCxn id="1547" idx="1"/>
            <a:endCxn id="1545" idx="3"/>
          </p:cNvCxnSpPr>
          <p:nvPr/>
        </p:nvCxnSpPr>
        <p:spPr>
          <a:xfrm flipH="1">
            <a:off x="5786380" y="6451528"/>
            <a:ext cx="120646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44" name="모서리가 둥근 직사각형 1543"/>
          <p:cNvSpPr/>
          <p:nvPr/>
        </p:nvSpPr>
        <p:spPr>
          <a:xfrm>
            <a:off x="5729833" y="6898663"/>
            <a:ext cx="56543" cy="6492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6" tIns="45718" rIns="91436" bIns="45718" rtlCol="0" anchor="ctr"/>
          <a:lstStyle/>
          <a:p>
            <a:pPr algn="ctr" defTabSz="914356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800" kern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45" name="모서리가 둥근 직사각형 1544"/>
          <p:cNvSpPr/>
          <p:nvPr/>
        </p:nvSpPr>
        <p:spPr>
          <a:xfrm>
            <a:off x="5729833" y="6419068"/>
            <a:ext cx="56543" cy="6492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6" tIns="45718" rIns="91436" bIns="45718" rtlCol="0" anchor="ctr"/>
          <a:lstStyle/>
          <a:p>
            <a:pPr algn="ctr" defTabSz="914356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800" kern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46" name="모서리가 둥근 직사각형 1545"/>
          <p:cNvSpPr/>
          <p:nvPr/>
        </p:nvSpPr>
        <p:spPr>
          <a:xfrm>
            <a:off x="6992837" y="6898663"/>
            <a:ext cx="56543" cy="6492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6" tIns="45718" rIns="91436" bIns="45718" rtlCol="0" anchor="ctr"/>
          <a:lstStyle/>
          <a:p>
            <a:pPr algn="ctr" defTabSz="914356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800" kern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47" name="모서리가 둥근 직사각형 1546"/>
          <p:cNvSpPr/>
          <p:nvPr/>
        </p:nvSpPr>
        <p:spPr>
          <a:xfrm>
            <a:off x="6992837" y="6419068"/>
            <a:ext cx="56543" cy="6492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lIns="91436" tIns="45718" rIns="91436" bIns="45718" rtlCol="0" anchor="ctr"/>
          <a:lstStyle/>
          <a:p>
            <a:pPr algn="ctr" defTabSz="914356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800" kern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48" name="Rectangle 95"/>
          <p:cNvSpPr>
            <a:spLocks noChangeArrowheads="1"/>
          </p:cNvSpPr>
          <p:nvPr/>
        </p:nvSpPr>
        <p:spPr bwMode="gray">
          <a:xfrm flipH="1">
            <a:off x="6073639" y="7414291"/>
            <a:ext cx="712703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스트림 연계</a:t>
            </a:r>
            <a:endParaRPr lang="en-US" altLang="ko-KR" sz="800" kern="0" spc="-42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549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097" y="6267643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0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924" y="6768899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3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98" y="8021005"/>
            <a:ext cx="255710" cy="2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54" name="직선 연결선 1553"/>
          <p:cNvCxnSpPr>
            <a:stCxn id="1502" idx="3"/>
            <a:endCxn id="1553" idx="1"/>
          </p:cNvCxnSpPr>
          <p:nvPr/>
        </p:nvCxnSpPr>
        <p:spPr>
          <a:xfrm flipV="1">
            <a:off x="5437773" y="8165128"/>
            <a:ext cx="388322" cy="4554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1" name="직사각형 1560"/>
          <p:cNvSpPr/>
          <p:nvPr/>
        </p:nvSpPr>
        <p:spPr>
          <a:xfrm flipV="1">
            <a:off x="8772169" y="7470954"/>
            <a:ext cx="54572" cy="58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562" name="직사각형 1561"/>
          <p:cNvSpPr/>
          <p:nvPr/>
        </p:nvSpPr>
        <p:spPr>
          <a:xfrm flipV="1">
            <a:off x="8950788" y="7471569"/>
            <a:ext cx="54572" cy="58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563" name="직사각형 1562"/>
          <p:cNvSpPr/>
          <p:nvPr/>
        </p:nvSpPr>
        <p:spPr>
          <a:xfrm flipV="1">
            <a:off x="8770279" y="7601366"/>
            <a:ext cx="54572" cy="58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564" name="직사각형 1563"/>
          <p:cNvSpPr/>
          <p:nvPr/>
        </p:nvSpPr>
        <p:spPr>
          <a:xfrm flipV="1">
            <a:off x="8946130" y="7595541"/>
            <a:ext cx="54572" cy="58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cxnSp>
        <p:nvCxnSpPr>
          <p:cNvPr id="1565" name="꺾인 연결선 1564"/>
          <p:cNvCxnSpPr>
            <a:stCxn id="1283" idx="2"/>
            <a:endCxn id="1562" idx="3"/>
          </p:cNvCxnSpPr>
          <p:nvPr/>
        </p:nvCxnSpPr>
        <p:spPr>
          <a:xfrm rot="5400000">
            <a:off x="8808530" y="6992212"/>
            <a:ext cx="705258" cy="31161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6" name="꺾인 연결선 1565"/>
          <p:cNvCxnSpPr>
            <a:stCxn id="1282" idx="2"/>
            <a:endCxn id="1561" idx="1"/>
          </p:cNvCxnSpPr>
          <p:nvPr/>
        </p:nvCxnSpPr>
        <p:spPr>
          <a:xfrm rot="16200000" flipH="1">
            <a:off x="8280622" y="7008489"/>
            <a:ext cx="704643" cy="278444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7" name="꺾인 연결선 1566"/>
          <p:cNvCxnSpPr>
            <a:stCxn id="1280" idx="0"/>
            <a:endCxn id="1563" idx="1"/>
          </p:cNvCxnSpPr>
          <p:nvPr/>
        </p:nvCxnSpPr>
        <p:spPr>
          <a:xfrm rot="5400000" flipH="1" flipV="1">
            <a:off x="8538537" y="7585627"/>
            <a:ext cx="186925" cy="276554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8" name="꺾인 연결선 1567"/>
          <p:cNvCxnSpPr>
            <a:stCxn id="1281" idx="0"/>
            <a:endCxn id="1564" idx="3"/>
          </p:cNvCxnSpPr>
          <p:nvPr/>
        </p:nvCxnSpPr>
        <p:spPr>
          <a:xfrm rot="16200000" flipV="1">
            <a:off x="9062458" y="7562859"/>
            <a:ext cx="192750" cy="316267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69" name="Picture 2" descr="https://cdn4.iconfinder.com/data/icons/office-equipment-flat/60/Office_Equipment_-_083_-_Network_Switch-512.png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ackgroundRemoval t="22852" b="77344" l="17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135" y="7346381"/>
            <a:ext cx="394134" cy="42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0" name="모서리가 둥근 직사각형 1569"/>
          <p:cNvSpPr/>
          <p:nvPr/>
        </p:nvSpPr>
        <p:spPr>
          <a:xfrm>
            <a:off x="8787731" y="7019008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571" name="모서리가 둥근 직사각형 1570"/>
          <p:cNvSpPr/>
          <p:nvPr/>
        </p:nvSpPr>
        <p:spPr>
          <a:xfrm>
            <a:off x="8969641" y="7019008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572" name="꺾인 연결선 1571"/>
          <p:cNvCxnSpPr>
            <a:stCxn id="1283" idx="1"/>
            <a:endCxn id="1571" idx="0"/>
          </p:cNvCxnSpPr>
          <p:nvPr/>
        </p:nvCxnSpPr>
        <p:spPr>
          <a:xfrm rot="10800000" flipV="1">
            <a:off x="8983522" y="6780789"/>
            <a:ext cx="319556" cy="238218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3" name="꺾인 연결선 1572"/>
          <p:cNvCxnSpPr>
            <a:stCxn id="1282" idx="3"/>
            <a:endCxn id="1570" idx="0"/>
          </p:cNvCxnSpPr>
          <p:nvPr/>
        </p:nvCxnSpPr>
        <p:spPr>
          <a:xfrm>
            <a:off x="8507610" y="6780790"/>
            <a:ext cx="294006" cy="238218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74" name="Picture 11" descr="C:\Users\ecoffey\AppData\Local\Temp\Rar$DRa0.219\30044_Device_mars_default_64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642" y="6483991"/>
            <a:ext cx="358202" cy="38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5" name="Picture 11" descr="C:\Users\ecoffey\AppData\Local\Temp\Rar$DRa0.219\30044_Device_mars_default_64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188" y="6483991"/>
            <a:ext cx="358202" cy="38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6" name="모서리가 둥근 직사각형 1575"/>
          <p:cNvSpPr/>
          <p:nvPr/>
        </p:nvSpPr>
        <p:spPr>
          <a:xfrm>
            <a:off x="8677697" y="6999947"/>
            <a:ext cx="420857" cy="168155"/>
          </a:xfrm>
          <a:prstGeom prst="roundRect">
            <a:avLst>
              <a:gd name="adj" fmla="val 4124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5999" rIns="0" bIns="35999" rtlCol="0" anchor="ctr"/>
          <a:lstStyle/>
          <a:p>
            <a:pPr algn="ctr" defTabSz="643513">
              <a:defRPr/>
            </a:pPr>
            <a:r>
              <a:rPr lang="en-US" altLang="ko-KR" sz="8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APT</a:t>
            </a:r>
            <a:endParaRPr lang="ko-KR" altLang="en-US" sz="80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pic>
        <p:nvPicPr>
          <p:cNvPr id="1577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521" y="5513334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8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05" y="5513334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9" name="Rectangle 95"/>
          <p:cNvSpPr>
            <a:spLocks noChangeArrowheads="1"/>
          </p:cNvSpPr>
          <p:nvPr/>
        </p:nvSpPr>
        <p:spPr bwMode="gray">
          <a:xfrm flipH="1">
            <a:off x="7508757" y="5666915"/>
            <a:ext cx="891873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INT F/W</a:t>
            </a:r>
          </a:p>
        </p:txBody>
      </p:sp>
      <p:pic>
        <p:nvPicPr>
          <p:cNvPr id="1580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003" y="1765631"/>
            <a:ext cx="481086" cy="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81" name="직선 연결선 1580"/>
          <p:cNvCxnSpPr>
            <a:stCxn id="1210" idx="2"/>
            <a:endCxn id="1478" idx="0"/>
          </p:cNvCxnSpPr>
          <p:nvPr/>
        </p:nvCxnSpPr>
        <p:spPr>
          <a:xfrm>
            <a:off x="8420010" y="3858801"/>
            <a:ext cx="1801240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2" name="직선 연결선 1581"/>
          <p:cNvCxnSpPr>
            <a:stCxn id="1150" idx="0"/>
            <a:endCxn id="1478" idx="2"/>
          </p:cNvCxnSpPr>
          <p:nvPr/>
        </p:nvCxnSpPr>
        <p:spPr>
          <a:xfrm flipV="1">
            <a:off x="8415671" y="4549876"/>
            <a:ext cx="1805574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3" name="직선 연결선 1582"/>
          <p:cNvCxnSpPr>
            <a:stCxn id="1210" idx="2"/>
            <a:endCxn id="1480" idx="0"/>
          </p:cNvCxnSpPr>
          <p:nvPr/>
        </p:nvCxnSpPr>
        <p:spPr>
          <a:xfrm>
            <a:off x="8420005" y="3858801"/>
            <a:ext cx="2464409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4" name="직선 연결선 1583"/>
          <p:cNvCxnSpPr>
            <a:stCxn id="1210" idx="2"/>
            <a:endCxn id="1482" idx="0"/>
          </p:cNvCxnSpPr>
          <p:nvPr/>
        </p:nvCxnSpPr>
        <p:spPr>
          <a:xfrm flipH="1">
            <a:off x="7602234" y="3858801"/>
            <a:ext cx="817776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5" name="직선 연결선 1584"/>
          <p:cNvCxnSpPr>
            <a:stCxn id="1210" idx="2"/>
            <a:endCxn id="1483" idx="0"/>
          </p:cNvCxnSpPr>
          <p:nvPr/>
        </p:nvCxnSpPr>
        <p:spPr>
          <a:xfrm flipH="1">
            <a:off x="7205778" y="3858801"/>
            <a:ext cx="1214232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6" name="직선 연결선 1585"/>
          <p:cNvCxnSpPr>
            <a:stCxn id="1150" idx="0"/>
            <a:endCxn id="1483" idx="2"/>
          </p:cNvCxnSpPr>
          <p:nvPr/>
        </p:nvCxnSpPr>
        <p:spPr>
          <a:xfrm flipH="1" flipV="1">
            <a:off x="7205773" y="4549876"/>
            <a:ext cx="1209898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7" name="직선 연결선 1586"/>
          <p:cNvCxnSpPr>
            <a:stCxn id="1150" idx="0"/>
            <a:endCxn id="1480" idx="2"/>
          </p:cNvCxnSpPr>
          <p:nvPr/>
        </p:nvCxnSpPr>
        <p:spPr>
          <a:xfrm flipV="1">
            <a:off x="8415671" y="4549876"/>
            <a:ext cx="2468743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8" name="직선 연결선 1587"/>
          <p:cNvCxnSpPr>
            <a:stCxn id="1150" idx="0"/>
            <a:endCxn id="1482" idx="2"/>
          </p:cNvCxnSpPr>
          <p:nvPr/>
        </p:nvCxnSpPr>
        <p:spPr>
          <a:xfrm flipH="1" flipV="1">
            <a:off x="7602228" y="4549876"/>
            <a:ext cx="813442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9" name="직선 연결선 1588"/>
          <p:cNvCxnSpPr>
            <a:stCxn id="1153" idx="2"/>
            <a:endCxn id="1477" idx="0"/>
          </p:cNvCxnSpPr>
          <p:nvPr/>
        </p:nvCxnSpPr>
        <p:spPr>
          <a:xfrm>
            <a:off x="9392125" y="3858801"/>
            <a:ext cx="1142006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0" name="직선 연결선 1589"/>
          <p:cNvCxnSpPr>
            <a:stCxn id="1153" idx="2"/>
            <a:endCxn id="1479" idx="0"/>
          </p:cNvCxnSpPr>
          <p:nvPr/>
        </p:nvCxnSpPr>
        <p:spPr>
          <a:xfrm>
            <a:off x="9392131" y="3858801"/>
            <a:ext cx="1802298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1" name="직선 연결선 1590"/>
          <p:cNvCxnSpPr>
            <a:stCxn id="1153" idx="2"/>
            <a:endCxn id="1481" idx="0"/>
          </p:cNvCxnSpPr>
          <p:nvPr/>
        </p:nvCxnSpPr>
        <p:spPr>
          <a:xfrm flipH="1">
            <a:off x="7908877" y="3858801"/>
            <a:ext cx="1483250" cy="5452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2" name="직선 연결선 1591"/>
          <p:cNvCxnSpPr>
            <a:stCxn id="1152" idx="0"/>
            <a:endCxn id="1477" idx="2"/>
          </p:cNvCxnSpPr>
          <p:nvPr/>
        </p:nvCxnSpPr>
        <p:spPr>
          <a:xfrm flipV="1">
            <a:off x="9392909" y="4549876"/>
            <a:ext cx="1141228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3" name="직선 연결선 1592"/>
          <p:cNvCxnSpPr>
            <a:stCxn id="1152" idx="0"/>
            <a:endCxn id="1479" idx="2"/>
          </p:cNvCxnSpPr>
          <p:nvPr/>
        </p:nvCxnSpPr>
        <p:spPr>
          <a:xfrm flipV="1">
            <a:off x="9392904" y="4549876"/>
            <a:ext cx="1801521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4" name="직선 연결선 1593"/>
          <p:cNvCxnSpPr>
            <a:stCxn id="1152" idx="0"/>
            <a:endCxn id="1481" idx="2"/>
          </p:cNvCxnSpPr>
          <p:nvPr/>
        </p:nvCxnSpPr>
        <p:spPr>
          <a:xfrm flipH="1" flipV="1">
            <a:off x="7908876" y="4549876"/>
            <a:ext cx="1484027" cy="587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5" name="Rectangle 95"/>
          <p:cNvSpPr>
            <a:spLocks noChangeArrowheads="1"/>
          </p:cNvSpPr>
          <p:nvPr/>
        </p:nvSpPr>
        <p:spPr bwMode="gray">
          <a:xfrm flipH="1">
            <a:off x="10119318" y="4210684"/>
            <a:ext cx="545790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현대해상</a:t>
            </a: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VPN</a:t>
            </a:r>
          </a:p>
        </p:txBody>
      </p:sp>
      <p:sp>
        <p:nvSpPr>
          <p:cNvPr id="1596" name="Rectangle 95"/>
          <p:cNvSpPr>
            <a:spLocks noChangeArrowheads="1"/>
          </p:cNvSpPr>
          <p:nvPr/>
        </p:nvSpPr>
        <p:spPr bwMode="gray">
          <a:xfrm flipH="1">
            <a:off x="10857550" y="4210684"/>
            <a:ext cx="392928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SWIFTVPN</a:t>
            </a:r>
          </a:p>
        </p:txBody>
      </p:sp>
      <p:sp>
        <p:nvSpPr>
          <p:cNvPr id="1597" name="Rectangle 95"/>
          <p:cNvSpPr>
            <a:spLocks noChangeArrowheads="1"/>
          </p:cNvSpPr>
          <p:nvPr/>
        </p:nvSpPr>
        <p:spPr bwMode="gray">
          <a:xfrm flipH="1">
            <a:off x="7611396" y="4210684"/>
            <a:ext cx="299505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SSLVPN</a:t>
            </a:r>
          </a:p>
        </p:txBody>
      </p:sp>
      <p:sp>
        <p:nvSpPr>
          <p:cNvPr id="1598" name="Rectangle 95"/>
          <p:cNvSpPr>
            <a:spLocks noChangeArrowheads="1"/>
          </p:cNvSpPr>
          <p:nvPr/>
        </p:nvSpPr>
        <p:spPr bwMode="gray">
          <a:xfrm flipH="1">
            <a:off x="7028259" y="4210684"/>
            <a:ext cx="294696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>
              <a:defRPr/>
            </a:pPr>
            <a:r>
              <a:rPr lang="en-US" altLang="ko-KR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LTEVPN</a:t>
            </a:r>
          </a:p>
        </p:txBody>
      </p:sp>
      <p:sp>
        <p:nvSpPr>
          <p:cNvPr id="1599" name="직사각형 1598"/>
          <p:cNvSpPr/>
          <p:nvPr/>
        </p:nvSpPr>
        <p:spPr>
          <a:xfrm>
            <a:off x="10373099" y="6711450"/>
            <a:ext cx="54848" cy="58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600" name="직사각형 1599"/>
          <p:cNvSpPr/>
          <p:nvPr/>
        </p:nvSpPr>
        <p:spPr>
          <a:xfrm>
            <a:off x="11312932" y="6746946"/>
            <a:ext cx="54848" cy="58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601" name="직사각형 1600"/>
          <p:cNvSpPr/>
          <p:nvPr/>
        </p:nvSpPr>
        <p:spPr>
          <a:xfrm>
            <a:off x="8459185" y="4575005"/>
            <a:ext cx="54848" cy="584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sp>
        <p:nvSpPr>
          <p:cNvPr id="1602" name="직사각형 1601"/>
          <p:cNvSpPr/>
          <p:nvPr/>
        </p:nvSpPr>
        <p:spPr>
          <a:xfrm>
            <a:off x="9416711" y="4570218"/>
            <a:ext cx="54848" cy="584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ko-KR" altLang="en-US"/>
          </a:p>
        </p:txBody>
      </p:sp>
      <p:cxnSp>
        <p:nvCxnSpPr>
          <p:cNvPr id="1603" name="꺾인 연결선 1602"/>
          <p:cNvCxnSpPr>
            <a:stCxn id="1601" idx="2"/>
            <a:endCxn id="1599" idx="0"/>
          </p:cNvCxnSpPr>
          <p:nvPr/>
        </p:nvCxnSpPr>
        <p:spPr>
          <a:xfrm rot="16200000" flipH="1">
            <a:off x="8404573" y="4715501"/>
            <a:ext cx="2077992" cy="1913915"/>
          </a:xfrm>
          <a:prstGeom prst="bentConnector3">
            <a:avLst>
              <a:gd name="adj1" fmla="val 18124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4" name="꺾인 연결선 1603"/>
          <p:cNvCxnSpPr>
            <a:stCxn id="1602" idx="2"/>
            <a:endCxn id="1607" idx="0"/>
          </p:cNvCxnSpPr>
          <p:nvPr/>
        </p:nvCxnSpPr>
        <p:spPr>
          <a:xfrm rot="16200000" flipH="1">
            <a:off x="9385514" y="4687298"/>
            <a:ext cx="2022169" cy="1904916"/>
          </a:xfrm>
          <a:prstGeom prst="bentConnector3">
            <a:avLst>
              <a:gd name="adj1" fmla="val 15546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05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730" y="4297655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6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533" y="6641579"/>
            <a:ext cx="359155" cy="3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472" y="6650841"/>
            <a:ext cx="359155" cy="3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" name="그림 16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59" y="8606673"/>
            <a:ext cx="447180" cy="465471"/>
          </a:xfrm>
          <a:prstGeom prst="rect">
            <a:avLst/>
          </a:prstGeom>
        </p:spPr>
      </p:pic>
      <p:pic>
        <p:nvPicPr>
          <p:cNvPr id="1609" name="그림 16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492" y="8606673"/>
            <a:ext cx="447180" cy="465471"/>
          </a:xfrm>
          <a:prstGeom prst="rect">
            <a:avLst/>
          </a:prstGeom>
        </p:spPr>
      </p:pic>
      <p:pic>
        <p:nvPicPr>
          <p:cNvPr id="1610" name="그림 160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00531" y="3706270"/>
            <a:ext cx="436814" cy="212857"/>
          </a:xfrm>
          <a:prstGeom prst="rect">
            <a:avLst/>
          </a:prstGeom>
        </p:spPr>
      </p:pic>
      <p:sp>
        <p:nvSpPr>
          <p:cNvPr id="1611" name="모서리가 둥근 직사각형 1610"/>
          <p:cNvSpPr/>
          <p:nvPr/>
        </p:nvSpPr>
        <p:spPr>
          <a:xfrm>
            <a:off x="8303986" y="3827521"/>
            <a:ext cx="27770" cy="2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612" name="꺾인 연결선 1611"/>
          <p:cNvCxnSpPr>
            <a:stCxn id="1616" idx="0"/>
            <a:endCxn id="1611" idx="2"/>
          </p:cNvCxnSpPr>
          <p:nvPr/>
        </p:nvCxnSpPr>
        <p:spPr>
          <a:xfrm rot="16200000" flipV="1">
            <a:off x="9677367" y="2497228"/>
            <a:ext cx="547375" cy="326636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3" name="직선 연결선 1612"/>
          <p:cNvCxnSpPr>
            <a:stCxn id="1605" idx="3"/>
            <a:endCxn id="1645" idx="1"/>
          </p:cNvCxnSpPr>
          <p:nvPr/>
        </p:nvCxnSpPr>
        <p:spPr>
          <a:xfrm>
            <a:off x="8591062" y="4475807"/>
            <a:ext cx="63553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4" name="직선 연결선 1613"/>
          <p:cNvCxnSpPr>
            <a:stCxn id="1577" idx="3"/>
            <a:endCxn id="1578" idx="1"/>
          </p:cNvCxnSpPr>
          <p:nvPr/>
        </p:nvCxnSpPr>
        <p:spPr>
          <a:xfrm>
            <a:off x="8594853" y="5691486"/>
            <a:ext cx="62795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5" name="꺾인 연결선 1614"/>
          <p:cNvCxnSpPr>
            <a:stCxn id="1610" idx="2"/>
            <a:endCxn id="1616" idx="3"/>
          </p:cNvCxnSpPr>
          <p:nvPr/>
        </p:nvCxnSpPr>
        <p:spPr>
          <a:xfrm rot="5400000">
            <a:off x="11644918" y="4002962"/>
            <a:ext cx="557862" cy="390182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16" name="그림 1615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1439715" y="4404098"/>
            <a:ext cx="289043" cy="145776"/>
          </a:xfrm>
          <a:prstGeom prst="rect">
            <a:avLst/>
          </a:prstGeom>
        </p:spPr>
      </p:pic>
      <p:sp>
        <p:nvSpPr>
          <p:cNvPr id="1617" name="Rectangle 95"/>
          <p:cNvSpPr>
            <a:spLocks noChangeArrowheads="1"/>
          </p:cNvSpPr>
          <p:nvPr/>
        </p:nvSpPr>
        <p:spPr bwMode="gray">
          <a:xfrm flipH="1">
            <a:off x="11377066" y="4216157"/>
            <a:ext cx="1075552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/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신용정보원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VPN(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신용정보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)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  <a:ea typeface="KoPub돋움체 Medium" panose="00000600000000000000" pitchFamily="2" charset="-127"/>
            </a:endParaRPr>
          </a:p>
        </p:txBody>
      </p:sp>
      <p:cxnSp>
        <p:nvCxnSpPr>
          <p:cNvPr id="1618" name="직선 연결선 1617"/>
          <p:cNvCxnSpPr/>
          <p:nvPr/>
        </p:nvCxnSpPr>
        <p:spPr>
          <a:xfrm flipH="1">
            <a:off x="13368103" y="3473606"/>
            <a:ext cx="2663117" cy="0"/>
          </a:xfrm>
          <a:prstGeom prst="line">
            <a:avLst/>
          </a:prstGeom>
          <a:noFill/>
          <a:ln w="15875" cap="flat" cmpd="sng" algn="ctr">
            <a:solidFill>
              <a:srgbClr val="CC9900"/>
            </a:solidFill>
            <a:prstDash val="solid"/>
            <a:miter lim="800000"/>
            <a:headEnd type="oval"/>
            <a:tailEnd type="oval"/>
          </a:ln>
          <a:effectLst/>
        </p:spPr>
      </p:cxnSp>
      <p:grpSp>
        <p:nvGrpSpPr>
          <p:cNvPr id="1619" name="그룹 1618"/>
          <p:cNvGrpSpPr/>
          <p:nvPr/>
        </p:nvGrpSpPr>
        <p:grpSpPr>
          <a:xfrm>
            <a:off x="15776312" y="3063235"/>
            <a:ext cx="931183" cy="615663"/>
            <a:chOff x="10427587" y="8355099"/>
            <a:chExt cx="780120" cy="483969"/>
          </a:xfrm>
        </p:grpSpPr>
        <p:sp>
          <p:nvSpPr>
            <p:cNvPr id="1620" name="Freeform 5"/>
            <p:cNvSpPr>
              <a:spLocks/>
            </p:cNvSpPr>
            <p:nvPr/>
          </p:nvSpPr>
          <p:spPr bwMode="auto">
            <a:xfrm flipH="1">
              <a:off x="10427587" y="8355099"/>
              <a:ext cx="780120" cy="483969"/>
            </a:xfrm>
            <a:custGeom>
              <a:avLst/>
              <a:gdLst>
                <a:gd name="T0" fmla="*/ 162 w 191"/>
                <a:gd name="T1" fmla="*/ 54 h 111"/>
                <a:gd name="T2" fmla="*/ 152 w 191"/>
                <a:gd name="T3" fmla="*/ 54 h 111"/>
                <a:gd name="T4" fmla="*/ 155 w 191"/>
                <a:gd name="T5" fmla="*/ 42 h 111"/>
                <a:gd name="T6" fmla="*/ 131 w 191"/>
                <a:gd name="T7" fmla="*/ 18 h 111"/>
                <a:gd name="T8" fmla="*/ 115 w 191"/>
                <a:gd name="T9" fmla="*/ 24 h 111"/>
                <a:gd name="T10" fmla="*/ 95 w 191"/>
                <a:gd name="T11" fmla="*/ 4 h 111"/>
                <a:gd name="T12" fmla="*/ 77 w 191"/>
                <a:gd name="T13" fmla="*/ 0 h 111"/>
                <a:gd name="T14" fmla="*/ 35 w 191"/>
                <a:gd name="T15" fmla="*/ 42 h 111"/>
                <a:gd name="T16" fmla="*/ 36 w 191"/>
                <a:gd name="T17" fmla="*/ 54 h 111"/>
                <a:gd name="T18" fmla="*/ 28 w 191"/>
                <a:gd name="T19" fmla="*/ 54 h 111"/>
                <a:gd name="T20" fmla="*/ 0 w 191"/>
                <a:gd name="T21" fmla="*/ 83 h 111"/>
                <a:gd name="T22" fmla="*/ 28 w 191"/>
                <a:gd name="T23" fmla="*/ 111 h 111"/>
                <a:gd name="T24" fmla="*/ 95 w 191"/>
                <a:gd name="T25" fmla="*/ 111 h 111"/>
                <a:gd name="T26" fmla="*/ 95 w 191"/>
                <a:gd name="T27" fmla="*/ 111 h 111"/>
                <a:gd name="T28" fmla="*/ 162 w 191"/>
                <a:gd name="T29" fmla="*/ 111 h 111"/>
                <a:gd name="T30" fmla="*/ 191 w 191"/>
                <a:gd name="T31" fmla="*/ 83 h 111"/>
                <a:gd name="T32" fmla="*/ 162 w 191"/>
                <a:gd name="T33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1" h="111">
                  <a:moveTo>
                    <a:pt x="162" y="54"/>
                  </a:moveTo>
                  <a:cubicBezTo>
                    <a:pt x="152" y="54"/>
                    <a:pt x="152" y="54"/>
                    <a:pt x="152" y="54"/>
                  </a:cubicBezTo>
                  <a:cubicBezTo>
                    <a:pt x="154" y="51"/>
                    <a:pt x="155" y="47"/>
                    <a:pt x="155" y="42"/>
                  </a:cubicBezTo>
                  <a:cubicBezTo>
                    <a:pt x="155" y="29"/>
                    <a:pt x="144" y="18"/>
                    <a:pt x="131" y="18"/>
                  </a:cubicBezTo>
                  <a:cubicBezTo>
                    <a:pt x="125" y="18"/>
                    <a:pt x="119" y="20"/>
                    <a:pt x="115" y="24"/>
                  </a:cubicBezTo>
                  <a:cubicBezTo>
                    <a:pt x="111" y="15"/>
                    <a:pt x="104" y="8"/>
                    <a:pt x="95" y="4"/>
                  </a:cubicBezTo>
                  <a:cubicBezTo>
                    <a:pt x="90" y="2"/>
                    <a:pt x="83" y="0"/>
                    <a:pt x="77" y="0"/>
                  </a:cubicBezTo>
                  <a:cubicBezTo>
                    <a:pt x="53" y="0"/>
                    <a:pt x="35" y="19"/>
                    <a:pt x="35" y="42"/>
                  </a:cubicBezTo>
                  <a:cubicBezTo>
                    <a:pt x="35" y="46"/>
                    <a:pt x="35" y="50"/>
                    <a:pt x="36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12" y="54"/>
                    <a:pt x="0" y="67"/>
                    <a:pt x="0" y="83"/>
                  </a:cubicBezTo>
                  <a:cubicBezTo>
                    <a:pt x="0" y="98"/>
                    <a:pt x="12" y="111"/>
                    <a:pt x="28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78" y="111"/>
                    <a:pt x="191" y="98"/>
                    <a:pt x="191" y="83"/>
                  </a:cubicBezTo>
                  <a:cubicBezTo>
                    <a:pt x="191" y="67"/>
                    <a:pt x="178" y="54"/>
                    <a:pt x="162" y="54"/>
                  </a:cubicBez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sp>
          <p:nvSpPr>
            <p:cNvPr id="1621" name="직사각형 1620">
              <a:extLst>
                <a:ext uri="{FF2B5EF4-FFF2-40B4-BE49-F238E27FC236}">
                  <a16:creationId xmlns="" xmlns:a16="http://schemas.microsoft.com/office/drawing/2014/main" id="{54D454D9-5E0E-4E38-8FBE-71AA1C979B70}"/>
                </a:ext>
              </a:extLst>
            </p:cNvPr>
            <p:cNvSpPr/>
            <p:nvPr/>
          </p:nvSpPr>
          <p:spPr>
            <a:xfrm flipH="1">
              <a:off x="10577489" y="8489192"/>
              <a:ext cx="480315" cy="217747"/>
            </a:xfrm>
            <a:prstGeom prst="rect">
              <a:avLst/>
            </a:prstGeom>
            <a:noFill/>
            <a:extLst/>
          </p:spPr>
          <p:txBody>
            <a:bodyPr wrap="square" lIns="0" tIns="0" rIns="0" bIns="0" rtlCol="0" anchor="t">
              <a:spAutoFit/>
            </a:bodyPr>
            <a:lstStyle/>
            <a:p>
              <a:pPr algn="ctr" eaLnBrk="0" fontAlgn="ctr" hangingPunct="0">
                <a:buClr>
                  <a:srgbClr val="808080"/>
                </a:buClr>
                <a:buSzPct val="80000"/>
                <a:defRPr/>
              </a:pPr>
              <a:r>
                <a:rPr lang="ko-KR" altLang="en-US" sz="90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고딕"/>
                  <a:ea typeface="맑은 고딕" panose="020B0503020000020004" pitchFamily="50" charset="-127"/>
                  <a:cs typeface="굴림" charset="-127"/>
                </a:rPr>
                <a:t>대외기관</a:t>
              </a:r>
              <a:endParaRPr lang="en-US" altLang="ko-KR" sz="90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고딕"/>
                <a:ea typeface="맑은 고딕" panose="020B0503020000020004" pitchFamily="50" charset="-127"/>
                <a:cs typeface="굴림" charset="-127"/>
              </a:endParaRPr>
            </a:p>
            <a:p>
              <a:pPr algn="ctr" eaLnBrk="0" fontAlgn="ctr" hangingPunct="0">
                <a:buClr>
                  <a:srgbClr val="808080"/>
                </a:buClr>
                <a:buSzPct val="80000"/>
                <a:defRPr/>
              </a:pPr>
              <a:r>
                <a:rPr lang="ko-KR" altLang="en-US" sz="90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고딕"/>
                  <a:ea typeface="맑은 고딕" panose="020B0503020000020004" pitchFamily="50" charset="-127"/>
                  <a:cs typeface="굴림" charset="-127"/>
                </a:rPr>
                <a:t>전용회선</a:t>
              </a:r>
              <a:endParaRPr lang="ko-KR" altLang="en-US" sz="9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고딕"/>
                <a:ea typeface="맑은 고딕" panose="020B0503020000020004" pitchFamily="50" charset="-127"/>
                <a:cs typeface="굴림" charset="-127"/>
              </a:endParaRPr>
            </a:p>
          </p:txBody>
        </p:sp>
      </p:grpSp>
      <p:pic>
        <p:nvPicPr>
          <p:cNvPr id="1622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024" y="2141609"/>
            <a:ext cx="481086" cy="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3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8814" y="6884160"/>
            <a:ext cx="481086" cy="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4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9168" y="7424250"/>
            <a:ext cx="359155" cy="3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5" name="그림 162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283289" y="9111130"/>
            <a:ext cx="396257" cy="189013"/>
          </a:xfrm>
          <a:prstGeom prst="rect">
            <a:avLst/>
          </a:prstGeom>
        </p:spPr>
      </p:pic>
      <p:cxnSp>
        <p:nvCxnSpPr>
          <p:cNvPr id="1627" name="꺾인 연결선 1626"/>
          <p:cNvCxnSpPr>
            <a:stCxn id="1433" idx="3"/>
            <a:endCxn id="1626" idx="3"/>
          </p:cNvCxnSpPr>
          <p:nvPr/>
        </p:nvCxnSpPr>
        <p:spPr>
          <a:xfrm>
            <a:off x="15680633" y="8182328"/>
            <a:ext cx="43729" cy="1343042"/>
          </a:xfrm>
          <a:prstGeom prst="bentConnector3">
            <a:avLst>
              <a:gd name="adj1" fmla="val 72399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28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080" y="8656150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29" name="꺾인 연결선 1628"/>
          <p:cNvCxnSpPr>
            <a:stCxn id="1622" idx="3"/>
          </p:cNvCxnSpPr>
          <p:nvPr/>
        </p:nvCxnSpPr>
        <p:spPr>
          <a:xfrm>
            <a:off x="8749110" y="2286715"/>
            <a:ext cx="5980250" cy="949875"/>
          </a:xfrm>
          <a:prstGeom prst="bentConnector3">
            <a:avLst>
              <a:gd name="adj1" fmla="val 18283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0" name="꺾인 연결선 1629"/>
          <p:cNvCxnSpPr>
            <a:stCxn id="1211" idx="0"/>
            <a:endCxn id="928" idx="0"/>
          </p:cNvCxnSpPr>
          <p:nvPr/>
        </p:nvCxnSpPr>
        <p:spPr>
          <a:xfrm rot="16200000" flipH="1">
            <a:off x="10963814" y="761707"/>
            <a:ext cx="220715" cy="5170476"/>
          </a:xfrm>
          <a:prstGeom prst="bentConnector3">
            <a:avLst>
              <a:gd name="adj1" fmla="val -7411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1" name="꺾인 연결선 1630"/>
          <p:cNvCxnSpPr>
            <a:stCxn id="1610" idx="3"/>
            <a:endCxn id="929" idx="2"/>
          </p:cNvCxnSpPr>
          <p:nvPr/>
        </p:nvCxnSpPr>
        <p:spPr>
          <a:xfrm flipV="1">
            <a:off x="12337348" y="3489816"/>
            <a:ext cx="1570736" cy="322879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2" name="꺾인 연결선 1631"/>
          <p:cNvCxnSpPr>
            <a:stCxn id="867" idx="2"/>
            <a:endCxn id="1336" idx="0"/>
          </p:cNvCxnSpPr>
          <p:nvPr/>
        </p:nvCxnSpPr>
        <p:spPr>
          <a:xfrm rot="5400000">
            <a:off x="12528082" y="4234573"/>
            <a:ext cx="2752124" cy="1262609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3" name="꺾인 연결선 1632"/>
          <p:cNvCxnSpPr>
            <a:stCxn id="777" idx="2"/>
            <a:endCxn id="1443" idx="0"/>
          </p:cNvCxnSpPr>
          <p:nvPr/>
        </p:nvCxnSpPr>
        <p:spPr>
          <a:xfrm rot="16200000" flipH="1">
            <a:off x="13333119" y="4741081"/>
            <a:ext cx="3907786" cy="427514"/>
          </a:xfrm>
          <a:prstGeom prst="bentConnector3">
            <a:avLst>
              <a:gd name="adj1" fmla="val 7579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4" name="꺾인 연결선 1633"/>
          <p:cNvCxnSpPr>
            <a:stCxn id="952" idx="2"/>
            <a:endCxn id="1421" idx="0"/>
          </p:cNvCxnSpPr>
          <p:nvPr/>
        </p:nvCxnSpPr>
        <p:spPr>
          <a:xfrm rot="16200000" flipH="1">
            <a:off x="14023015" y="4797911"/>
            <a:ext cx="3418369" cy="802174"/>
          </a:xfrm>
          <a:prstGeom prst="bentConnector3">
            <a:avLst>
              <a:gd name="adj1" fmla="val 6796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5" name="꺾인 연결선 1634"/>
          <p:cNvCxnSpPr>
            <a:stCxn id="786" idx="2"/>
            <a:endCxn id="1441" idx="3"/>
          </p:cNvCxnSpPr>
          <p:nvPr/>
        </p:nvCxnSpPr>
        <p:spPr>
          <a:xfrm rot="16200000" flipH="1">
            <a:off x="14002745" y="4976638"/>
            <a:ext cx="4290859" cy="1317217"/>
          </a:xfrm>
          <a:prstGeom prst="bentConnector4">
            <a:avLst>
              <a:gd name="adj1" fmla="val 49811"/>
              <a:gd name="adj2" fmla="val 106905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6" name="꺾인 연결선 1635"/>
          <p:cNvCxnSpPr>
            <a:stCxn id="778" idx="2"/>
            <a:endCxn id="1442" idx="3"/>
          </p:cNvCxnSpPr>
          <p:nvPr/>
        </p:nvCxnSpPr>
        <p:spPr>
          <a:xfrm rot="16200000" flipH="1">
            <a:off x="14040940" y="5096897"/>
            <a:ext cx="4372923" cy="1158762"/>
          </a:xfrm>
          <a:prstGeom prst="bentConnector4">
            <a:avLst>
              <a:gd name="adj1" fmla="val 38361"/>
              <a:gd name="adj2" fmla="val 11406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7" name="직선 연결선 1636"/>
          <p:cNvCxnSpPr/>
          <p:nvPr/>
        </p:nvCxnSpPr>
        <p:spPr>
          <a:xfrm flipH="1">
            <a:off x="2108437" y="12254949"/>
            <a:ext cx="13460649" cy="0"/>
          </a:xfrm>
          <a:prstGeom prst="line">
            <a:avLst/>
          </a:prstGeom>
          <a:noFill/>
          <a:ln w="158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  <a:headEnd type="oval"/>
            <a:tailEnd type="oval"/>
          </a:ln>
          <a:effectLst/>
        </p:spPr>
      </p:cxnSp>
      <p:sp>
        <p:nvSpPr>
          <p:cNvPr id="1638" name="Freeform 5"/>
          <p:cNvSpPr>
            <a:spLocks/>
          </p:cNvSpPr>
          <p:nvPr/>
        </p:nvSpPr>
        <p:spPr bwMode="auto">
          <a:xfrm flipH="1">
            <a:off x="14962896" y="11850874"/>
            <a:ext cx="847692" cy="560464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639" name="직사각형 1638">
            <a:extLst>
              <a:ext uri="{FF2B5EF4-FFF2-40B4-BE49-F238E27FC236}">
                <a16:creationId xmlns="" xmlns:a16="http://schemas.microsoft.com/office/drawing/2014/main" id="{54D454D9-5E0E-4E38-8FBE-71AA1C979B70}"/>
              </a:ext>
            </a:extLst>
          </p:cNvPr>
          <p:cNvSpPr/>
          <p:nvPr/>
        </p:nvSpPr>
        <p:spPr>
          <a:xfrm flipH="1">
            <a:off x="15101119" y="12102356"/>
            <a:ext cx="573323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algn="ctr" eaLnBrk="0" fontAlgn="ctr" hangingPunct="0">
              <a:buClr>
                <a:srgbClr val="808080"/>
              </a:buClr>
              <a:buSzPct val="80000"/>
              <a:defRPr/>
            </a:pPr>
            <a:r>
              <a:rPr lang="en-US" altLang="ko-KR" sz="1000" b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고딕"/>
                <a:ea typeface="맑은 고딕" panose="020B0503020000020004" pitchFamily="50" charset="-127"/>
                <a:cs typeface="굴림" charset="-127"/>
              </a:rPr>
              <a:t>DWDM</a:t>
            </a:r>
            <a:endParaRPr lang="ko-KR" altLang="en-US" sz="1000" b="1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chemeClr val="bg1"/>
              </a:solidFill>
              <a:latin typeface="맑은고딕"/>
              <a:ea typeface="맑은 고딕" panose="020B0503020000020004" pitchFamily="50" charset="-127"/>
              <a:cs typeface="굴림" charset="-127"/>
            </a:endParaRPr>
          </a:p>
        </p:txBody>
      </p:sp>
      <p:sp>
        <p:nvSpPr>
          <p:cNvPr id="1640" name="모서리가 둥근 직사각형 1639"/>
          <p:cNvSpPr/>
          <p:nvPr/>
        </p:nvSpPr>
        <p:spPr>
          <a:xfrm>
            <a:off x="15282391" y="9603067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641" name="모서리가 둥근 직사각형 1640"/>
          <p:cNvSpPr/>
          <p:nvPr/>
        </p:nvSpPr>
        <p:spPr>
          <a:xfrm>
            <a:off x="14627481" y="12238695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642" name="모서리가 둥근 직사각형 1641"/>
          <p:cNvSpPr/>
          <p:nvPr/>
        </p:nvSpPr>
        <p:spPr>
          <a:xfrm>
            <a:off x="2527430" y="12238695"/>
            <a:ext cx="27770" cy="325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defRPr/>
            </a:pPr>
            <a:endParaRPr lang="ko-KR" altLang="en-US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1643" name="꺾인 연결선 1642"/>
          <p:cNvCxnSpPr>
            <a:stCxn id="1640" idx="1"/>
            <a:endCxn id="1641" idx="0"/>
          </p:cNvCxnSpPr>
          <p:nvPr/>
        </p:nvCxnSpPr>
        <p:spPr>
          <a:xfrm rot="10800000" flipV="1">
            <a:off x="14641366" y="9619326"/>
            <a:ext cx="641024" cy="2619371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4" name="꺾인 연결선 1643"/>
          <p:cNvCxnSpPr>
            <a:stCxn id="1473" idx="1"/>
            <a:endCxn id="1642" idx="0"/>
          </p:cNvCxnSpPr>
          <p:nvPr/>
        </p:nvCxnSpPr>
        <p:spPr>
          <a:xfrm rot="10800000" flipV="1">
            <a:off x="2541314" y="8056095"/>
            <a:ext cx="168790" cy="418260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45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591" y="4297655"/>
            <a:ext cx="334332" cy="3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" name="Text Box 610"/>
          <p:cNvSpPr txBox="1">
            <a:spLocks noChangeArrowheads="1"/>
          </p:cNvSpPr>
          <p:nvPr/>
        </p:nvSpPr>
        <p:spPr bwMode="auto">
          <a:xfrm>
            <a:off x="14889151" y="11430527"/>
            <a:ext cx="649504" cy="30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4755" tIns="37379" rIns="74755" bIns="37379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DWDM</a:t>
            </a:r>
          </a:p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Optera5200</a:t>
            </a:r>
          </a:p>
        </p:txBody>
      </p:sp>
      <p:sp>
        <p:nvSpPr>
          <p:cNvPr id="1649" name="Text Box 610"/>
          <p:cNvSpPr txBox="1">
            <a:spLocks noChangeArrowheads="1"/>
          </p:cNvSpPr>
          <p:nvPr/>
        </p:nvSpPr>
        <p:spPr bwMode="auto">
          <a:xfrm>
            <a:off x="1648364" y="11617360"/>
            <a:ext cx="649504" cy="30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4755" tIns="37379" rIns="74755" bIns="37379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DWDM</a:t>
            </a:r>
          </a:p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Optera5200</a:t>
            </a:r>
          </a:p>
        </p:txBody>
      </p:sp>
      <p:cxnSp>
        <p:nvCxnSpPr>
          <p:cNvPr id="491" name="꺾인 연결선 490"/>
          <p:cNvCxnSpPr/>
          <p:nvPr/>
        </p:nvCxnSpPr>
        <p:spPr>
          <a:xfrm rot="10800000" flipV="1">
            <a:off x="4958727" y="7748985"/>
            <a:ext cx="57386" cy="1201045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2" name="꺾인 연결선 491"/>
          <p:cNvCxnSpPr/>
          <p:nvPr/>
        </p:nvCxnSpPr>
        <p:spPr>
          <a:xfrm rot="10800000" flipV="1">
            <a:off x="4872776" y="8210664"/>
            <a:ext cx="143337" cy="84116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3" name="꺾인 연결선 492"/>
          <p:cNvCxnSpPr/>
          <p:nvPr/>
        </p:nvCxnSpPr>
        <p:spPr>
          <a:xfrm>
            <a:off x="7773151" y="7598894"/>
            <a:ext cx="169794" cy="1330595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4" name="꺾인 연결선 493"/>
          <p:cNvCxnSpPr/>
          <p:nvPr/>
        </p:nvCxnSpPr>
        <p:spPr>
          <a:xfrm>
            <a:off x="7773147" y="8060577"/>
            <a:ext cx="289637" cy="979056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5" name="꺾인 연결선 494"/>
          <p:cNvCxnSpPr/>
          <p:nvPr/>
        </p:nvCxnSpPr>
        <p:spPr>
          <a:xfrm rot="10800000" flipV="1">
            <a:off x="14686884" y="9690083"/>
            <a:ext cx="641024" cy="2517164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46" name="Picture 721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5477" y="11503734"/>
            <a:ext cx="368018" cy="41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6" name="꺾인 연결선 495"/>
          <p:cNvCxnSpPr/>
          <p:nvPr/>
        </p:nvCxnSpPr>
        <p:spPr>
          <a:xfrm rot="10800000" flipV="1">
            <a:off x="2609403" y="8104116"/>
            <a:ext cx="168790" cy="418260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47" name="Picture 721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230" y="11610140"/>
            <a:ext cx="368018" cy="41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3" name="그림 14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100" y="7823361"/>
            <a:ext cx="447180" cy="465471"/>
          </a:xfrm>
          <a:prstGeom prst="rect">
            <a:avLst/>
          </a:prstGeom>
        </p:spPr>
      </p:pic>
      <p:pic>
        <p:nvPicPr>
          <p:cNvPr id="1626" name="그림 16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7177" y="9292636"/>
            <a:ext cx="447180" cy="465471"/>
          </a:xfrm>
          <a:prstGeom prst="rect">
            <a:avLst/>
          </a:prstGeom>
        </p:spPr>
      </p:pic>
      <p:cxnSp>
        <p:nvCxnSpPr>
          <p:cNvPr id="1318" name="직선 연결선 1317"/>
          <p:cNvCxnSpPr/>
          <p:nvPr/>
        </p:nvCxnSpPr>
        <p:spPr>
          <a:xfrm>
            <a:off x="5288648" y="8976822"/>
            <a:ext cx="0" cy="159215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8" name="직선 연결선 497"/>
          <p:cNvCxnSpPr/>
          <p:nvPr/>
        </p:nvCxnSpPr>
        <p:spPr>
          <a:xfrm>
            <a:off x="5339764" y="9062145"/>
            <a:ext cx="0" cy="14909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9" name="직선 연결선 1318"/>
          <p:cNvCxnSpPr/>
          <p:nvPr/>
        </p:nvCxnSpPr>
        <p:spPr>
          <a:xfrm>
            <a:off x="5644067" y="9048867"/>
            <a:ext cx="0" cy="14762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9" name="직선 연결선 498"/>
          <p:cNvCxnSpPr/>
          <p:nvPr/>
        </p:nvCxnSpPr>
        <p:spPr>
          <a:xfrm>
            <a:off x="5581338" y="8957262"/>
            <a:ext cx="0" cy="159215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00" name="그림 499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19805" y="9348659"/>
            <a:ext cx="170749" cy="307366"/>
          </a:xfrm>
          <a:prstGeom prst="rect">
            <a:avLst/>
          </a:prstGeom>
        </p:spPr>
      </p:pic>
      <p:cxnSp>
        <p:nvCxnSpPr>
          <p:cNvPr id="13" name="직선 연결선 12"/>
          <p:cNvCxnSpPr>
            <a:endCxn id="1623" idx="2"/>
          </p:cNvCxnSpPr>
          <p:nvPr/>
        </p:nvCxnSpPr>
        <p:spPr>
          <a:xfrm>
            <a:off x="14699661" y="3248255"/>
            <a:ext cx="29691" cy="3926120"/>
          </a:xfrm>
          <a:prstGeom prst="line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10" name="Group 8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081006"/>
              </p:ext>
            </p:extLst>
          </p:nvPr>
        </p:nvGraphicFramePr>
        <p:xfrm>
          <a:off x="9992042" y="118676"/>
          <a:ext cx="6920335" cy="2624940"/>
        </p:xfrm>
        <a:graphic>
          <a:graphicData uri="http://schemas.openxmlformats.org/drawingml/2006/table">
            <a:tbl>
              <a:tblPr/>
              <a:tblGrid>
                <a:gridCol w="1807768">
                  <a:extLst>
                    <a:ext uri="{9D8B030D-6E8A-4147-A177-3AD203B41FA5}">
                      <a16:colId xmlns="" xmlns:a16="http://schemas.microsoft.com/office/drawing/2014/main" val="483570120"/>
                    </a:ext>
                  </a:extLst>
                </a:gridCol>
                <a:gridCol w="1296144"/>
                <a:gridCol w="945408"/>
                <a:gridCol w="1943547">
                  <a:extLst>
                    <a:ext uri="{9D8B030D-6E8A-4147-A177-3AD203B41FA5}">
                      <a16:colId xmlns="" xmlns:a16="http://schemas.microsoft.com/office/drawing/2014/main" val="490945283"/>
                    </a:ext>
                  </a:extLst>
                </a:gridCol>
                <a:gridCol w="927468">
                  <a:extLst>
                    <a:ext uri="{9D8B030D-6E8A-4147-A177-3AD203B41FA5}">
                      <a16:colId xmlns="" xmlns:a16="http://schemas.microsoft.com/office/drawing/2014/main" val="369550285"/>
                    </a:ext>
                  </a:extLst>
                </a:gridCol>
              </a:tblGrid>
              <a:tr h="205804"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항목</a:t>
                      </a: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구분</a:t>
                      </a:r>
                      <a:endParaRPr kumimoji="1" lang="en-US" altLang="ko-K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사설</a:t>
                      </a:r>
                      <a:r>
                        <a:rPr kumimoji="1" lang="en-US" altLang="ko-K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공인</a:t>
                      </a:r>
                      <a:endParaRPr kumimoji="1" lang="en-US" altLang="ko-K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IP </a:t>
                      </a:r>
                      <a:r>
                        <a:rPr kumimoji="1" lang="ko-KR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대역</a:t>
                      </a:r>
                      <a:endParaRPr kumimoji="1" lang="en-US" altLang="ko-KR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비고</a:t>
                      </a: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167799"/>
                  </a:ext>
                </a:extLst>
              </a:tr>
              <a:tr h="177091"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지점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(37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개소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)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충주연수원</a:t>
                      </a: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업무용</a:t>
                      </a:r>
                      <a:endParaRPr kumimoji="1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  <a:cs typeface="+mn-cs"/>
                        </a:rPr>
                        <a:t>사설</a:t>
                      </a:r>
                      <a:endParaRPr kumimoji="1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  <a:cs typeface="+mn-cs"/>
                      </a:endParaRP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9426610"/>
                  </a:ext>
                </a:extLst>
              </a:tr>
              <a:tr h="0">
                <a:tc rowSpan="5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주센터  업무망</a:t>
                      </a:r>
                      <a:endParaRPr kumimoji="1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43805" marB="43805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내부서버팜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36775777"/>
                  </a:ext>
                </a:extLst>
              </a:tr>
              <a:tr h="70437">
                <a:tc vMerge="1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38535" marR="38535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망분리사용자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PC</a:t>
                      </a: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32401115"/>
                  </a:ext>
                </a:extLst>
              </a:tr>
              <a:tr h="75017">
                <a:tc vMerge="1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38535" marR="38535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일반사용자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PC</a:t>
                      </a: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10412123"/>
                  </a:ext>
                </a:extLst>
              </a:tr>
              <a:tr h="795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인터넷망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PC</a:t>
                      </a: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77">
                <a:tc vMerge="1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38535" marR="38535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IPT</a:t>
                      </a: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업무전화기</a:t>
                      </a: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551376"/>
                  </a:ext>
                </a:extLst>
              </a:tr>
              <a:tr h="8875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주센터  인터넷망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인터넷망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PC</a:t>
                      </a: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337">
                <a:tc vMerge="1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DMZ 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서버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공인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6397827"/>
                  </a:ext>
                </a:extLst>
              </a:tr>
              <a:tr h="97917">
                <a:tc vMerge="1"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38535" marR="38535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DMZ  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장비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공인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0" latinLnBrk="1" hangingPunct="0">
                        <a:spcBef>
                          <a:spcPct val="20000"/>
                        </a:spcBef>
                        <a:defRPr kumimoji="1" sz="28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 algn="l" defTabSz="1168760" rtl="0" eaLnBrk="0" latinLnBrk="1" hangingPunct="0">
                        <a:spcBef>
                          <a:spcPct val="20000"/>
                        </a:spcBef>
                        <a:defRPr kumimoji="1" sz="24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 algn="l" defTabSz="1168760" rtl="0" eaLnBrk="0" latinLnBrk="1" hangingPunct="0">
                        <a:spcBef>
                          <a:spcPct val="20000"/>
                        </a:spcBef>
                        <a:defRPr kumimoji="1" sz="2000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 algn="l" defTabSz="1168760" rtl="0" eaLnBrk="0" latinLnBrk="1" hangingPunct="0">
                        <a:spcBef>
                          <a:spcPct val="20000"/>
                        </a:spcBef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algn="l" defTabSz="1168760" rtl="0" eaLnBrk="0" fontAlgn="base" latinLnBrk="1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2296" kern="12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04570284"/>
                  </a:ext>
                </a:extLst>
              </a:tr>
              <a:tr h="102497">
                <a:tc rowSpan="2"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재해복구센터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(DR)</a:t>
                      </a: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DR DMZ 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서버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공인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3531936"/>
                  </a:ext>
                </a:extLst>
              </a:tr>
              <a:tr h="0">
                <a:tc vMerge="1"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38535" marR="38535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DR 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내부 서버팜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가는각진제목체" panose="02030600000101010101" pitchFamily="18" charset="-127"/>
                        </a:rPr>
                        <a:t>사설</a:t>
                      </a: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8437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168760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75313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33751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92189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50627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4090659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675038" algn="l" defTabSz="1168760" rtl="0" eaLnBrk="1" latinLnBrk="1" hangingPunct="1">
                        <a:defRPr sz="2296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가는각진제목체" panose="02030600000101010101" pitchFamily="18" charset="-127"/>
                      </a:endParaRPr>
                    </a:p>
                  </a:txBody>
                  <a:tcPr marL="41102" marR="41102" marT="21902" marB="21902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92646507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7019112" y="5869647"/>
            <a:ext cx="5425808" cy="6184523"/>
          </a:xfrm>
          <a:prstGeom prst="rect">
            <a:avLst/>
          </a:prstGeom>
          <a:solidFill>
            <a:schemeClr val="accent3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14254491" y="5963075"/>
            <a:ext cx="2813784" cy="6108669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tx1">
                <a:lumMod val="65000"/>
                <a:lumOff val="35000"/>
                <a:alpha val="6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02" name="그림 501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1447335" y="4617815"/>
            <a:ext cx="289043" cy="145776"/>
          </a:xfrm>
          <a:prstGeom prst="rect">
            <a:avLst/>
          </a:prstGeom>
        </p:spPr>
      </p:pic>
      <p:cxnSp>
        <p:nvCxnSpPr>
          <p:cNvPr id="503" name="꺾인 연결선 502"/>
          <p:cNvCxnSpPr>
            <a:stCxn id="1610" idx="2"/>
            <a:endCxn id="502" idx="3"/>
          </p:cNvCxnSpPr>
          <p:nvPr/>
        </p:nvCxnSpPr>
        <p:spPr>
          <a:xfrm rot="5400000">
            <a:off x="11541870" y="4113635"/>
            <a:ext cx="771576" cy="38256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6" name="Rectangle 95"/>
          <p:cNvSpPr>
            <a:spLocks noChangeArrowheads="1"/>
          </p:cNvSpPr>
          <p:nvPr/>
        </p:nvSpPr>
        <p:spPr bwMode="gray">
          <a:xfrm flipH="1">
            <a:off x="11377066" y="4804321"/>
            <a:ext cx="1075552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195"/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신용정보원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VPN(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공제정보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KoPub돋움체 Medium" panose="00000600000000000000" pitchFamily="2" charset="-127"/>
              </a:rPr>
              <a:t>)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  <a:ea typeface="KoPub돋움체 Medium" panose="00000600000000000000" pitchFamily="2" charset="-127"/>
            </a:endParaRPr>
          </a:p>
        </p:txBody>
      </p:sp>
      <p:cxnSp>
        <p:nvCxnSpPr>
          <p:cNvPr id="507" name="꺾인 연결선 506"/>
          <p:cNvCxnSpPr>
            <a:stCxn id="1616" idx="2"/>
            <a:endCxn id="502" idx="0"/>
          </p:cNvCxnSpPr>
          <p:nvPr/>
        </p:nvCxnSpPr>
        <p:spPr>
          <a:xfrm rot="16200000" flipH="1">
            <a:off x="11554077" y="4580034"/>
            <a:ext cx="67941" cy="762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91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D151F5EC7D5F5488C2D2DADDD25AABE" ma:contentTypeVersion="10" ma:contentTypeDescription="새 문서를 만듭니다." ma:contentTypeScope="" ma:versionID="741fe2797b5e1bc92712e331f6d424f5">
  <xsd:schema xmlns:xsd="http://www.w3.org/2001/XMLSchema" xmlns:xs="http://www.w3.org/2001/XMLSchema" xmlns:p="http://schemas.microsoft.com/office/2006/metadata/properties" xmlns:ns2="c3b764ad-fc4d-4b1e-8c57-56438e39c46a" targetNamespace="http://schemas.microsoft.com/office/2006/metadata/properties" ma:root="true" ma:fieldsID="85becf13c5de9149150e28529e87f40c" ns2:_="">
    <xsd:import namespace="c3b764ad-fc4d-4b1e-8c57-56438e39c4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64ad-fc4d-4b1e-8c57-56438e39c4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9832A-C3B7-414F-AA28-9B82609D9C3C}"/>
</file>

<file path=customXml/itemProps2.xml><?xml version="1.0" encoding="utf-8"?>
<ds:datastoreItem xmlns:ds="http://schemas.openxmlformats.org/officeDocument/2006/customXml" ds:itemID="{BEF432DF-806A-4800-8561-511623E6ECCA}"/>
</file>

<file path=customXml/itemProps3.xml><?xml version="1.0" encoding="utf-8"?>
<ds:datastoreItem xmlns:ds="http://schemas.openxmlformats.org/officeDocument/2006/customXml" ds:itemID="{39764293-56D1-48AB-8F6A-8358BB67D15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161174</TotalTime>
  <Words>279</Words>
  <Application>Microsoft Office PowerPoint</Application>
  <PresentationFormat>사용자 지정</PresentationFormat>
  <Paragraphs>152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Owner</cp:lastModifiedBy>
  <cp:revision>2592</cp:revision>
  <cp:lastPrinted>2020-07-29T01:58:50Z</cp:lastPrinted>
  <dcterms:created xsi:type="dcterms:W3CDTF">2014-06-11T05:35:45Z</dcterms:created>
  <dcterms:modified xsi:type="dcterms:W3CDTF">2021-04-01T00:16:04Z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0x0101008D151F5EC7D5F5488C2D2DADDD25AABE</vt:lpwstr>
  </property>
</Properties>
</file>