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50" r:id="rId1"/>
    <p:sldMasterId id="2147484922" r:id="rId2"/>
  </p:sldMasterIdLst>
  <p:notesMasterIdLst>
    <p:notesMasterId r:id="rId24"/>
  </p:notesMasterIdLst>
  <p:sldIdLst>
    <p:sldId id="301" r:id="rId3"/>
    <p:sldId id="328" r:id="rId4"/>
    <p:sldId id="867" r:id="rId5"/>
    <p:sldId id="862" r:id="rId6"/>
    <p:sldId id="894" r:id="rId7"/>
    <p:sldId id="884" r:id="rId8"/>
    <p:sldId id="885" r:id="rId9"/>
    <p:sldId id="886" r:id="rId10"/>
    <p:sldId id="888" r:id="rId11"/>
    <p:sldId id="887" r:id="rId12"/>
    <p:sldId id="889" r:id="rId13"/>
    <p:sldId id="890" r:id="rId14"/>
    <p:sldId id="891" r:id="rId15"/>
    <p:sldId id="892" r:id="rId16"/>
    <p:sldId id="893" r:id="rId17"/>
    <p:sldId id="895" r:id="rId18"/>
    <p:sldId id="899" r:id="rId19"/>
    <p:sldId id="896" r:id="rId20"/>
    <p:sldId id="897" r:id="rId21"/>
    <p:sldId id="898" r:id="rId22"/>
    <p:sldId id="868" r:id="rId23"/>
  </p:sldIdLst>
  <p:sldSz cx="9906000" cy="6858000" type="A4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300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sz="1300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sz="1300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sz="1300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sz="1300" b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>
          <p15:clr>
            <a:srgbClr val="A4A3A4"/>
          </p15:clr>
        </p15:guide>
        <p15:guide id="2" orient="horz" pos="640" userDrawn="1">
          <p15:clr>
            <a:srgbClr val="A4A3A4"/>
          </p15:clr>
        </p15:guide>
        <p15:guide id="3" orient="horz" pos="4088" userDrawn="1">
          <p15:clr>
            <a:srgbClr val="A4A3A4"/>
          </p15:clr>
        </p15:guide>
        <p15:guide id="5" pos="2235" userDrawn="1">
          <p15:clr>
            <a:srgbClr val="A4A3A4"/>
          </p15:clr>
        </p15:guide>
        <p15:guide id="6" pos="6000" userDrawn="1">
          <p15:clr>
            <a:srgbClr val="A4A3A4"/>
          </p15:clr>
        </p15:guide>
        <p15:guide id="7" pos="240">
          <p15:clr>
            <a:srgbClr val="A4A3A4"/>
          </p15:clr>
        </p15:guide>
        <p15:guide id="8" orient="horz" pos="935" userDrawn="1">
          <p15:clr>
            <a:srgbClr val="A4A3A4"/>
          </p15:clr>
        </p15:guide>
        <p15:guide id="9" orient="horz" pos="1253" userDrawn="1">
          <p15:clr>
            <a:srgbClr val="A4A3A4"/>
          </p15:clr>
        </p15:guide>
        <p15:guide id="10" orient="horz" pos="3453" userDrawn="1">
          <p15:clr>
            <a:srgbClr val="A4A3A4"/>
          </p15:clr>
        </p15:guide>
        <p15:guide id="11" pos="48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104FDA"/>
    <a:srgbClr val="DDDDDD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0" autoAdjust="0"/>
    <p:restoredTop sz="99873" autoAdjust="0"/>
  </p:normalViewPr>
  <p:slideViewPr>
    <p:cSldViewPr>
      <p:cViewPr varScale="1">
        <p:scale>
          <a:sx n="114" d="100"/>
          <a:sy n="114" d="100"/>
        </p:scale>
        <p:origin x="1452" y="108"/>
      </p:cViewPr>
      <p:guideLst>
        <p:guide orient="horz" pos="119"/>
        <p:guide orient="horz" pos="640"/>
        <p:guide orient="horz" pos="4088"/>
        <p:guide pos="2235"/>
        <p:guide pos="6000"/>
        <p:guide pos="240"/>
        <p:guide orient="horz" pos="935"/>
        <p:guide orient="horz" pos="1253"/>
        <p:guide orient="horz" pos="3453"/>
        <p:guide pos="4844"/>
      </p:guideLst>
    </p:cSldViewPr>
  </p:slideViewPr>
  <p:outlineViewPr>
    <p:cViewPr varScale="1">
      <p:scale>
        <a:sx n="170" d="200"/>
        <a:sy n="170" d="2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70"/>
    </p:cViewPr>
  </p:sorterViewPr>
  <p:notesViewPr>
    <p:cSldViewPr>
      <p:cViewPr>
        <p:scale>
          <a:sx n="125" d="100"/>
          <a:sy n="125" d="100"/>
        </p:scale>
        <p:origin x="1776" y="-1914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1">
            <a:extLst>
              <a:ext uri="{FF2B5EF4-FFF2-40B4-BE49-F238E27FC236}">
                <a16:creationId xmlns:a16="http://schemas.microsoft.com/office/drawing/2014/main" id="{CC603B70-8ECA-4A2C-AECD-665BB9352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endParaRPr lang="ko-KR" altLang="en-US"/>
          </a:p>
        </p:txBody>
      </p:sp>
      <p:sp>
        <p:nvSpPr>
          <p:cNvPr id="17411" name="AutoShape 2">
            <a:extLst>
              <a:ext uri="{FF2B5EF4-FFF2-40B4-BE49-F238E27FC236}">
                <a16:creationId xmlns:a16="http://schemas.microsoft.com/office/drawing/2014/main" id="{D7E3CC95-A3F8-4FDE-9452-E242419E5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endParaRPr lang="ko-KR" altLang="en-US"/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6094094D-20F5-40D4-B372-1BD2FE1724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2140B80-60CF-45B0-908A-9F57E3D7945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40351924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latinLnBrk="1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umimoji="1" sz="1200" kern="1200">
        <a:solidFill>
          <a:srgbClr val="000000"/>
        </a:solidFill>
        <a:latin typeface="굴림" pitchFamily="50" charset="-127"/>
        <a:ea typeface="굴림" pitchFamily="50" charset="-127"/>
        <a:cs typeface="+mn-cs"/>
      </a:defRPr>
    </a:lvl1pPr>
    <a:lvl2pPr marL="742950" indent="-285750" algn="l" defTabSz="449263" rtl="0" eaLnBrk="0" fontAlgn="base" latinLnBrk="1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umimoji="1" sz="1200" kern="1200">
        <a:solidFill>
          <a:srgbClr val="000000"/>
        </a:solidFill>
        <a:latin typeface="굴림" pitchFamily="50" charset="-127"/>
        <a:ea typeface="굴림" pitchFamily="50" charset="-127"/>
        <a:cs typeface="+mn-cs"/>
      </a:defRPr>
    </a:lvl2pPr>
    <a:lvl3pPr marL="1143000" indent="-228600" algn="l" defTabSz="449263" rtl="0" eaLnBrk="0" fontAlgn="base" latinLnBrk="1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umimoji="1" sz="1200" kern="1200">
        <a:solidFill>
          <a:srgbClr val="000000"/>
        </a:solidFill>
        <a:latin typeface="굴림" pitchFamily="50" charset="-127"/>
        <a:ea typeface="굴림" pitchFamily="50" charset="-127"/>
        <a:cs typeface="+mn-cs"/>
      </a:defRPr>
    </a:lvl3pPr>
    <a:lvl4pPr marL="1600200" indent="-228600" algn="l" defTabSz="449263" rtl="0" eaLnBrk="0" fontAlgn="base" latinLnBrk="1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umimoji="1" sz="1200" kern="1200">
        <a:solidFill>
          <a:srgbClr val="000000"/>
        </a:solidFill>
        <a:latin typeface="굴림" pitchFamily="50" charset="-127"/>
        <a:ea typeface="굴림" pitchFamily="50" charset="-127"/>
        <a:cs typeface="+mn-cs"/>
      </a:defRPr>
    </a:lvl4pPr>
    <a:lvl5pPr marL="2057400" indent="-228600" algn="l" defTabSz="449263" rtl="0" eaLnBrk="0" fontAlgn="base" latinLnBrk="1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umimoji="1" sz="1200" kern="1200">
        <a:solidFill>
          <a:srgbClr val="000000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이미지 개체 틀 1">
            <a:extLst>
              <a:ext uri="{FF2B5EF4-FFF2-40B4-BE49-F238E27FC236}">
                <a16:creationId xmlns:a16="http://schemas.microsoft.com/office/drawing/2014/main" id="{08081B8C-2211-4069-8611-ACFFD298D7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슬라이드 노트 개체 틀 2">
            <a:extLst>
              <a:ext uri="{FF2B5EF4-FFF2-40B4-BE49-F238E27FC236}">
                <a16:creationId xmlns:a16="http://schemas.microsoft.com/office/drawing/2014/main" id="{A26DF664-BA17-4C37-9C9D-4D5B16A549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슬라이드 이미지 개체 틀 1">
            <a:extLst>
              <a:ext uri="{FF2B5EF4-FFF2-40B4-BE49-F238E27FC236}">
                <a16:creationId xmlns:a16="http://schemas.microsoft.com/office/drawing/2014/main" id="{BFD6D77C-F2B6-4C3C-9712-7C7ADEF321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슬라이드 노트 개체 틀 2">
            <a:extLst>
              <a:ext uri="{FF2B5EF4-FFF2-40B4-BE49-F238E27FC236}">
                <a16:creationId xmlns:a16="http://schemas.microsoft.com/office/drawing/2014/main" id="{059E3799-1C9E-432A-8C45-CCB2EB62D3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슬라이드 이미지 개체 틀 1">
            <a:extLst>
              <a:ext uri="{FF2B5EF4-FFF2-40B4-BE49-F238E27FC236}">
                <a16:creationId xmlns:a16="http://schemas.microsoft.com/office/drawing/2014/main" id="{DA484C61-1472-4151-9E75-AB01993352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슬라이드 노트 개체 틀 2">
            <a:extLst>
              <a:ext uri="{FF2B5EF4-FFF2-40B4-BE49-F238E27FC236}">
                <a16:creationId xmlns:a16="http://schemas.microsoft.com/office/drawing/2014/main" id="{06DB174C-F68E-44C6-8FEB-FB3DCE90490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742831" y="2130426"/>
            <a:ext cx="8420338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662" y="3886200"/>
            <a:ext cx="6934676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73D5D3A-41F5-4F7E-AF56-FAE715CBF6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E9FD1F-B99E-4E59-942D-FB03E0783E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0AD054-102C-402A-9E3B-0BA166945C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5225"/>
            <a:ext cx="2311400" cy="476250"/>
          </a:xfrm>
          <a:prstGeom prst="rect">
            <a:avLst/>
          </a:prstGeom>
        </p:spPr>
        <p:txBody>
          <a:bodyPr anchor="t"/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89593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221" y="274638"/>
            <a:ext cx="8915559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6B0B5D85-FEB2-4BB9-8B3C-F1D0BEB4928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131906A0-AEAE-4CFB-8A3F-847E185FF509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55881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2287" y="274639"/>
            <a:ext cx="2228493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221" y="274639"/>
            <a:ext cx="653469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9FE72DF6-E0EB-418E-9B0C-DB35387802F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2FF23506-AC51-4F67-92E3-D5CACCC20A0E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06786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95221" y="274639"/>
            <a:ext cx="8915559" cy="5851525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DFDB7C15-BDA9-4AEE-9ACF-5E9BD343B93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2305451F-FF15-4D7E-ACF5-4F9BABFA55D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121529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329EFA88-5D1C-4D2F-BD52-A65FF07E5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1113" y="103188"/>
            <a:ext cx="495300" cy="257175"/>
          </a:xfrm>
          <a:prstGeom prst="rect">
            <a:avLst/>
          </a:prstGeom>
          <a:noFill/>
          <a:ln>
            <a:noFill/>
          </a:ln>
        </p:spPr>
        <p:txBody>
          <a:bodyPr wrap="none" anchor="ctr"/>
          <a:lstStyle>
            <a:lvl1pPr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algn="ctr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Line 20">
            <a:extLst>
              <a:ext uri="{FF2B5EF4-FFF2-40B4-BE49-F238E27FC236}">
                <a16:creationId xmlns:a16="http://schemas.microsoft.com/office/drawing/2014/main" id="{6CFDE26B-5EF3-4EED-8169-4B0B0D13AC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8788" y="3381375"/>
            <a:ext cx="9020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62194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611188" y="2714625"/>
            <a:ext cx="8601075" cy="512763"/>
          </a:xfrm>
          <a:ln w="9525" algn="ctr"/>
        </p:spPr>
        <p:txBody>
          <a:bodyPr lIns="72000" tIns="72000" rIns="72000" bIns="72000" anchor="b"/>
          <a:lstStyle>
            <a:lvl1pPr>
              <a:defRPr sz="2400"/>
            </a:lvl1pPr>
          </a:lstStyle>
          <a:p>
            <a:r>
              <a:rPr lang="en-US" altLang="ko-KR"/>
              <a:t>Arial /Kor Gulim  Font size </a:t>
            </a:r>
            <a:r>
              <a:rPr lang="ko-KR" altLang="en-US"/>
              <a:t>24</a:t>
            </a:r>
          </a:p>
        </p:txBody>
      </p:sp>
      <p:sp>
        <p:nvSpPr>
          <p:cNvPr id="562195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647700" y="3557588"/>
            <a:ext cx="7512050" cy="609600"/>
          </a:xfrm>
          <a:ln w="9525"/>
        </p:spPr>
        <p:txBody>
          <a:bodyPr lIns="91440" tIns="45720" rIns="91440" bIns="45720"/>
          <a:lstStyle>
            <a:lvl1pPr>
              <a:defRPr sz="1600"/>
            </a:lvl1pPr>
          </a:lstStyle>
          <a:p>
            <a:r>
              <a:rPr lang="en-US" altLang="ko-KR"/>
              <a:t>Arial /Kor-Gulim  Font size 16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9401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573646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3226044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79425" y="657225"/>
            <a:ext cx="4416425" cy="263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48250" y="657225"/>
            <a:ext cx="4416425" cy="263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800044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8457743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8166117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61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221" y="274638"/>
            <a:ext cx="8915559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4CE97337-3DEB-47D9-91F5-C8054F1E608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FF72EA1C-0D7F-4B21-9E96-DE0D93ED1ACF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17725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309992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4994809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7274451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218363" y="250825"/>
            <a:ext cx="2246312" cy="6699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74663" y="250825"/>
            <a:ext cx="6591300" cy="6699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42650803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>
            <a:extLst>
              <a:ext uri="{FF2B5EF4-FFF2-40B4-BE49-F238E27FC236}">
                <a16:creationId xmlns:a16="http://schemas.microsoft.com/office/drawing/2014/main" id="{D9BB48B0-8768-4342-AC5F-70F69B9A569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65113" y="692150"/>
            <a:ext cx="9358312" cy="0"/>
          </a:xfrm>
          <a:prstGeom prst="line">
            <a:avLst/>
          </a:prstGeom>
          <a:noFill/>
          <a:ln w="9525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747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13" y="4406901"/>
            <a:ext cx="8420337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13" y="2906713"/>
            <a:ext cx="8420337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3ECB5015-90FC-4F28-90CA-8EB9307D853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1F7E95FA-4D57-4783-BCA8-4893F12BE6D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21275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221" y="274638"/>
            <a:ext cx="8915559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220" y="1600201"/>
            <a:ext cx="43807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8394" y="1600201"/>
            <a:ext cx="438238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FDF0B272-9540-46CC-82F6-F52551DA024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7BF6549B-0165-44FE-BC62-A1414FC3724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4043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221" y="274638"/>
            <a:ext cx="8915559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221" y="1535113"/>
            <a:ext cx="437762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221" y="2174875"/>
            <a:ext cx="437762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1569" y="1535113"/>
            <a:ext cx="437921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1569" y="2174875"/>
            <a:ext cx="437921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B9CE9087-5E69-4B34-826F-18E2938CCBF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67686805-C026-4D5E-8432-42F36321B5BD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6715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221" y="274638"/>
            <a:ext cx="8915559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FC888C80-7848-4EF1-9E59-F9B38CF6FE0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6F36857A-EB53-485B-A3F8-16CE7791FF6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60779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5691561F-E27C-4E83-BFE0-A60CD74D7EE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C2513A6E-8821-45C2-B2EB-CFB4FB164B85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89661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220" y="273050"/>
            <a:ext cx="325861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879" y="273051"/>
            <a:ext cx="55379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220" y="1435101"/>
            <a:ext cx="325861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E6DD658E-048F-4BDA-8AF0-C597AF3FCD8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D09C6846-576D-44F1-BB0D-107DD7DF3313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6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202" y="4800600"/>
            <a:ext cx="5944234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202" y="612775"/>
            <a:ext cx="5944234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202" y="5367338"/>
            <a:ext cx="5944234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4245E50-9743-4FD9-81FC-F1CA051FE10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4581525" y="6569075"/>
            <a:ext cx="735013" cy="215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/>
            </a:lvl1pPr>
          </a:lstStyle>
          <a:p>
            <a:pPr>
              <a:defRPr/>
            </a:pPr>
            <a:fld id="{08B3620F-6144-46FC-8573-81EB9B01FECA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81232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EC886D5B-91C3-4EE6-8C57-32A677A3DE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7" name="Line 169">
            <a:extLst>
              <a:ext uri="{FF2B5EF4-FFF2-40B4-BE49-F238E27FC236}">
                <a16:creationId xmlns:a16="http://schemas.microsoft.com/office/drawing/2014/main" id="{5E7DFB93-084F-41D7-BC66-DFCDFECA4E7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162300" y="317500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graphicFrame>
        <p:nvGraphicFramePr>
          <p:cNvPr id="125155" name="Group 227">
            <a:extLst>
              <a:ext uri="{FF2B5EF4-FFF2-40B4-BE49-F238E27FC236}">
                <a16:creationId xmlns:a16="http://schemas.microsoft.com/office/drawing/2014/main" id="{DD17D144-4E88-424A-8CA9-EEDEA07E5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900512"/>
              </p:ext>
            </p:extLst>
          </p:nvPr>
        </p:nvGraphicFramePr>
        <p:xfrm>
          <a:off x="455613" y="152400"/>
          <a:ext cx="8964612" cy="669930"/>
        </p:xfrm>
        <a:graphic>
          <a:graphicData uri="http://schemas.openxmlformats.org/drawingml/2006/table">
            <a:tbl>
              <a:tblPr/>
              <a:tblGrid>
                <a:gridCol w="1868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6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0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6674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91421" marR="91421" marT="45668" marB="456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kumimoji="0" lang="en-US" altLang="ko-KR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Websquare</a:t>
                      </a: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 개발 가이드</a:t>
                      </a:r>
                      <a:endParaRPr kumimoji="0" lang="en-US" altLang="ko-K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91421" marR="91421" marT="45668" marB="456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251">
                <a:tc vMerge="1"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</a:pPr>
                      <a:endParaRPr kumimoji="0" lang="ko-KR" alt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  <a:defRPr/>
                      </a:pPr>
                      <a:r>
                        <a:rPr kumimoji="0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문서번호 </a:t>
                      </a:r>
                      <a:r>
                        <a:rPr kumimoji="0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: CGE-INF-</a:t>
                      </a:r>
                      <a:r>
                        <a:rPr lang="en-US" altLang="ko-KR" sz="8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Websquare</a:t>
                      </a:r>
                      <a:r>
                        <a:rPr kumimoji="0" lang="ko-KR" altLang="en-US" sz="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개발 가이드</a:t>
                      </a:r>
                      <a:endParaRPr kumimoji="0" lang="ko-KR" altLang="en-GB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91421" marR="91421" marT="45668" marB="456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kumimoji="0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버전 </a:t>
                      </a:r>
                      <a:r>
                        <a:rPr kumimoji="0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:  0.1</a:t>
                      </a:r>
                    </a:p>
                  </a:txBody>
                  <a:tcPr marL="91421" marR="91421" marT="45668" marB="456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Rectangle 477">
            <a:extLst>
              <a:ext uri="{FF2B5EF4-FFF2-40B4-BE49-F238E27FC236}">
                <a16:creationId xmlns:a16="http://schemas.microsoft.com/office/drawing/2014/main" id="{B6F84F33-35FD-49A8-93DD-655C4FF13D9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72025" y="6602413"/>
            <a:ext cx="354013" cy="2460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latinLnBrk="1">
              <a:defRPr/>
            </a:pPr>
            <a:fld id="{1C02EFAD-0A5B-4B79-ACA9-BEA7806546B6}" type="slidenum">
              <a:rPr kumimoji="1" lang="en-US" altLang="ko-KR" sz="1000" b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 latinLnBrk="1">
                <a:defRPr/>
              </a:pPr>
              <a:t>‹#›</a:t>
            </a:fld>
            <a:endParaRPr kumimoji="1" lang="en-US" altLang="ko-KR" sz="1000" b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41" name="Line 34">
            <a:extLst>
              <a:ext uri="{FF2B5EF4-FFF2-40B4-BE49-F238E27FC236}">
                <a16:creationId xmlns:a16="http://schemas.microsoft.com/office/drawing/2014/main" id="{96E711B7-8FDF-4D6C-88AB-8A49949548AF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249238" y="6489700"/>
            <a:ext cx="9413875" cy="11113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ko-KR" altLang="en-US"/>
          </a:p>
        </p:txBody>
      </p:sp>
      <p:pic>
        <p:nvPicPr>
          <p:cNvPr id="1042" name="Picture 2" descr="C:\Users\DESKTOP-V5R4B231\Desktop\서희\[21_06_29] 건설공제조합 고객중심 정보시스템 고도화_Temp_31(가로)\건설공제조합.png">
            <a:extLst>
              <a:ext uri="{FF2B5EF4-FFF2-40B4-BE49-F238E27FC236}">
                <a16:creationId xmlns:a16="http://schemas.microsoft.com/office/drawing/2014/main" id="{E1D95866-70B9-4B77-88EC-BCEC995321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333375"/>
            <a:ext cx="16811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그림 9">
            <a:extLst>
              <a:ext uri="{FF2B5EF4-FFF2-40B4-BE49-F238E27FC236}">
                <a16:creationId xmlns:a16="http://schemas.microsoft.com/office/drawing/2014/main" id="{4CCE5522-9A00-4560-B874-FAAF39D13C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97" b="69031"/>
          <a:stretch>
            <a:fillRect/>
          </a:stretch>
        </p:blipFill>
        <p:spPr bwMode="auto">
          <a:xfrm>
            <a:off x="8462963" y="6489700"/>
            <a:ext cx="8112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" name="TextBox 12">
            <a:extLst>
              <a:ext uri="{FF2B5EF4-FFF2-40B4-BE49-F238E27FC236}">
                <a16:creationId xmlns:a16="http://schemas.microsoft.com/office/drawing/2014/main" id="{3795F70B-97AD-41AE-A32B-A671B8CD47B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100" y="6538913"/>
            <a:ext cx="3044825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b="0"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건설공제조합 고객중심 정보시스템 고도화 사업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97" r:id="rId1"/>
    <p:sldLayoutId id="2147484998" r:id="rId2"/>
    <p:sldLayoutId id="2147484999" r:id="rId3"/>
    <p:sldLayoutId id="2147485000" r:id="rId4"/>
    <p:sldLayoutId id="2147485001" r:id="rId5"/>
    <p:sldLayoutId id="2147485002" r:id="rId6"/>
    <p:sldLayoutId id="2147485003" r:id="rId7"/>
    <p:sldLayoutId id="2147485004" r:id="rId8"/>
    <p:sldLayoutId id="2147485005" r:id="rId9"/>
    <p:sldLayoutId id="2147485006" r:id="rId10"/>
    <p:sldLayoutId id="2147485007" r:id="rId11"/>
    <p:sldLayoutId id="2147485008" r:id="rId12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93F2F27-7C67-45AD-BC0C-E360208AE3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4663" y="250825"/>
            <a:ext cx="896461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/>
              <a:t>Title (Korean-Gulim, English-Arial Font 18) </a:t>
            </a:r>
            <a:endParaRPr lang="ko-KR" altLang="en-US"/>
          </a:p>
        </p:txBody>
      </p:sp>
      <p:sp>
        <p:nvSpPr>
          <p:cNvPr id="2051" name="Line 3">
            <a:extLst>
              <a:ext uri="{FF2B5EF4-FFF2-40B4-BE49-F238E27FC236}">
                <a16:creationId xmlns:a16="http://schemas.microsoft.com/office/drawing/2014/main" id="{348E0B88-CCA4-4478-9337-C49473601CA0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465138" y="617538"/>
            <a:ext cx="89995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DAA355C-CCDF-4BE8-9EC0-9C423D3052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657225"/>
            <a:ext cx="898525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3595" tIns="25438" rIns="63595" bIns="25438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ko-KR"/>
              <a:t>Header Ling (Korean-Gulim</a:t>
            </a:r>
            <a:r>
              <a:rPr lang="ko-KR" altLang="en-US"/>
              <a:t>, </a:t>
            </a:r>
            <a:r>
              <a:rPr lang="en-US" altLang="ko-KR"/>
              <a:t>English-Arial Font 14) </a:t>
            </a:r>
            <a:endParaRPr lang="ko-KR" altLang="en-US"/>
          </a:p>
        </p:txBody>
      </p:sp>
      <p:sp>
        <p:nvSpPr>
          <p:cNvPr id="1108" name="Rectangle 84">
            <a:extLst>
              <a:ext uri="{FF2B5EF4-FFF2-40B4-BE49-F238E27FC236}">
                <a16:creationId xmlns:a16="http://schemas.microsoft.com/office/drawing/2014/main" id="{E44944CD-8899-4580-A5AF-545618F553D5}"/>
              </a:ext>
            </a:extLst>
          </p:cNvPr>
          <p:cNvSpPr>
            <a:spLocks noChangeArrowheads="1"/>
          </p:cNvSpPr>
          <p:nvPr userDrawn="1"/>
        </p:nvSpPr>
        <p:spPr bwMode="ltGray">
          <a:xfrm>
            <a:off x="4811713" y="6527800"/>
            <a:ext cx="285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54081" tIns="54081" rIns="54081" bIns="54081" anchor="ctr"/>
          <a:lstStyle>
            <a:lvl1pPr defTabSz="915988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defTabSz="915988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defTabSz="915988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defTabSz="915988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defTabSz="915988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algn="ctr" defTabSz="91598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algn="ctr" defTabSz="91598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algn="ctr" defTabSz="91598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algn="ctr" defTabSz="915988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>
              <a:defRPr/>
            </a:pPr>
            <a:fld id="{015EDC6E-5F27-405F-917F-A14A5D6CFA88}" type="slidenum">
              <a:rPr lang="ko-KR" altLang="en-GB" sz="1200" b="0" smtClean="0">
                <a:solidFill>
                  <a:schemeClr val="tx1"/>
                </a:solidFill>
              </a:rPr>
              <a:pPr algn="ctr">
                <a:defRPr/>
              </a:pPr>
              <a:t>‹#›</a:t>
            </a:fld>
            <a:endParaRPr lang="en-GB" altLang="ko-KR" sz="1200" b="0" dirty="0">
              <a:solidFill>
                <a:schemeClr val="tx1"/>
              </a:solidFill>
            </a:endParaRPr>
          </a:p>
        </p:txBody>
      </p:sp>
      <p:sp>
        <p:nvSpPr>
          <p:cNvPr id="2054" name="Line 34">
            <a:extLst>
              <a:ext uri="{FF2B5EF4-FFF2-40B4-BE49-F238E27FC236}">
                <a16:creationId xmlns:a16="http://schemas.microsoft.com/office/drawing/2014/main" id="{C91EC5A9-A773-406E-942A-BED5BC80D47E}"/>
              </a:ext>
            </a:extLst>
          </p:cNvPr>
          <p:cNvSpPr>
            <a:spLocks noChangeShapeType="1"/>
          </p:cNvSpPr>
          <p:nvPr userDrawn="1"/>
        </p:nvSpPr>
        <p:spPr bwMode="auto">
          <a:xfrm flipV="1">
            <a:off x="249238" y="6489700"/>
            <a:ext cx="9413875" cy="11113"/>
          </a:xfrm>
          <a:prstGeom prst="line">
            <a:avLst/>
          </a:prstGeom>
          <a:noFill/>
          <a:ln w="1905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ko-KR" altLang="en-US"/>
          </a:p>
        </p:txBody>
      </p:sp>
      <p:pic>
        <p:nvPicPr>
          <p:cNvPr id="2055" name="그림 9">
            <a:extLst>
              <a:ext uri="{FF2B5EF4-FFF2-40B4-BE49-F238E27FC236}">
                <a16:creationId xmlns:a16="http://schemas.microsoft.com/office/drawing/2014/main" id="{A9C97BBA-9434-4D8B-B7A8-4ACB6A6874C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97" b="69031"/>
          <a:stretch>
            <a:fillRect/>
          </a:stretch>
        </p:blipFill>
        <p:spPr bwMode="auto">
          <a:xfrm>
            <a:off x="8462963" y="6489700"/>
            <a:ext cx="8112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Box 9">
            <a:extLst>
              <a:ext uri="{FF2B5EF4-FFF2-40B4-BE49-F238E27FC236}">
                <a16:creationId xmlns:a16="http://schemas.microsoft.com/office/drawing/2014/main" id="{92E7FFDB-0539-461E-84B0-CC31495FD0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65100" y="6538913"/>
            <a:ext cx="3044825" cy="2460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algn="ctr"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ctr"/>
                <a:tab pos="5486400" algn="r"/>
              </a:tabLs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>
              <a:defRPr/>
            </a:pPr>
            <a:r>
              <a:rPr lang="ko-KR" altLang="en-US" sz="1000" b="0"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건설공제조합 고객중심 정보시스템 고도화 사업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09" r:id="rId1"/>
    <p:sldLayoutId id="2147484987" r:id="rId2"/>
    <p:sldLayoutId id="2147484988" r:id="rId3"/>
    <p:sldLayoutId id="2147484989" r:id="rId4"/>
    <p:sldLayoutId id="2147484990" r:id="rId5"/>
    <p:sldLayoutId id="2147484991" r:id="rId6"/>
    <p:sldLayoutId id="2147484992" r:id="rId7"/>
    <p:sldLayoutId id="2147484993" r:id="rId8"/>
    <p:sldLayoutId id="2147484994" r:id="rId9"/>
    <p:sldLayoutId id="2147484995" r:id="rId10"/>
    <p:sldLayoutId id="2147484996" r:id="rId11"/>
    <p:sldLayoutId id="2147485010" r:id="rId12"/>
  </p:sldLayoutIdLst>
  <p:txStyles>
    <p:titleStyle>
      <a:lvl1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charset="0"/>
          <a:ea typeface="굴림" charset="-127"/>
        </a:defRPr>
      </a:lvl2pPr>
      <a:lvl3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charset="0"/>
          <a:ea typeface="굴림" charset="-127"/>
        </a:defRPr>
      </a:lvl3pPr>
      <a:lvl4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charset="0"/>
          <a:ea typeface="굴림" charset="-127"/>
        </a:defRPr>
      </a:lvl4pPr>
      <a:lvl5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charset="0"/>
          <a:ea typeface="굴림" charset="-127"/>
        </a:defRPr>
      </a:lvl5pPr>
      <a:lvl6pPr marL="457200"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charset="0"/>
          <a:ea typeface="굴림" charset="-127"/>
        </a:defRPr>
      </a:lvl6pPr>
      <a:lvl7pPr marL="914400"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charset="0"/>
          <a:ea typeface="굴림" charset="-127"/>
        </a:defRPr>
      </a:lvl7pPr>
      <a:lvl8pPr marL="1371600"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charset="0"/>
          <a:ea typeface="굴림" charset="-127"/>
        </a:defRPr>
      </a:lvl8pPr>
      <a:lvl9pPr marL="1828800"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charset="0"/>
          <a:ea typeface="굴림" charset="-127"/>
        </a:defRPr>
      </a:lvl9pPr>
    </p:titleStyle>
    <p:bodyStyle>
      <a:lvl1pPr marL="342900" indent="-342900" algn="l" defTabSz="190500" rtl="0" eaLnBrk="0" fontAlgn="base" hangingPunct="0">
        <a:spcBef>
          <a:spcPct val="45000"/>
        </a:spcBef>
        <a:spcAft>
          <a:spcPct val="0"/>
        </a:spcAft>
        <a:buClr>
          <a:srgbClr val="990000"/>
        </a:buClr>
        <a:buSzPct val="100000"/>
        <a:buChar char="•"/>
        <a:tabLst>
          <a:tab pos="228600" algn="l"/>
        </a:tabLst>
        <a:defRPr sz="1400" b="1">
          <a:solidFill>
            <a:schemeClr val="tx1"/>
          </a:solidFill>
          <a:latin typeface="+mn-lt"/>
          <a:ea typeface="+mn-ea"/>
          <a:cs typeface="+mn-cs"/>
        </a:defRPr>
      </a:lvl1pPr>
      <a:lvl2pPr marL="520700" indent="-166688" algn="l" defTabSz="190500" rtl="0" eaLnBrk="0" fontAlgn="base" hangingPunct="0">
        <a:spcBef>
          <a:spcPct val="45000"/>
        </a:spcBef>
        <a:spcAft>
          <a:spcPct val="0"/>
        </a:spcAft>
        <a:buClr>
          <a:srgbClr val="990000"/>
        </a:buClr>
        <a:buSzPct val="100000"/>
        <a:buChar char="•"/>
        <a:tabLst>
          <a:tab pos="228600" algn="l"/>
        </a:tabLst>
        <a:defRPr sz="1400">
          <a:solidFill>
            <a:schemeClr val="tx1"/>
          </a:solidFill>
          <a:latin typeface="+mn-lt"/>
          <a:ea typeface="가는각진제목체" pitchFamily="18" charset="-127"/>
        </a:defRPr>
      </a:lvl2pPr>
      <a:lvl3pPr marL="831850" indent="-120650" algn="l" defTabSz="190500" rtl="0" eaLnBrk="0" fontAlgn="base" hangingPunct="0">
        <a:spcBef>
          <a:spcPct val="45000"/>
        </a:spcBef>
        <a:spcAft>
          <a:spcPct val="0"/>
        </a:spcAft>
        <a:buClr>
          <a:srgbClr val="990000"/>
        </a:buClr>
        <a:buSzPct val="100000"/>
        <a:buChar char="-"/>
        <a:tabLst>
          <a:tab pos="228600" algn="l"/>
        </a:tabLst>
        <a:defRPr sz="1200">
          <a:solidFill>
            <a:schemeClr val="tx1"/>
          </a:solidFill>
          <a:latin typeface="+mn-lt"/>
          <a:ea typeface="가는각진제목체" pitchFamily="18" charset="-127"/>
        </a:defRPr>
      </a:lvl3pPr>
      <a:lvl4pPr marL="1241425" indent="-187325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가는각진제목체" pitchFamily="18" charset="-127"/>
        </a:defRPr>
      </a:lvl4pPr>
      <a:lvl5pPr marL="15335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가는각진제목체" pitchFamily="18" charset="-127"/>
        </a:defRPr>
      </a:lvl5pPr>
      <a:lvl6pPr marL="19907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가는각진제목체" pitchFamily="18" charset="-127"/>
        </a:defRPr>
      </a:lvl6pPr>
      <a:lvl7pPr marL="24479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가는각진제목체" pitchFamily="18" charset="-127"/>
        </a:defRPr>
      </a:lvl7pPr>
      <a:lvl8pPr marL="29051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가는각진제목체" pitchFamily="18" charset="-127"/>
        </a:defRPr>
      </a:lvl8pPr>
      <a:lvl9pPr marL="33623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가는각진제목체" pitchFamily="18" charset="-127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7">
            <a:extLst>
              <a:ext uri="{FF2B5EF4-FFF2-40B4-BE49-F238E27FC236}">
                <a16:creationId xmlns:a16="http://schemas.microsoft.com/office/drawing/2014/main" id="{04C3B217-8B29-40C3-B203-4CBBA88AF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1852512"/>
            <a:ext cx="6935788" cy="175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latinLnBrk="1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r" latinLnBrk="0">
              <a:spcBef>
                <a:spcPct val="0"/>
              </a:spcBef>
              <a:buFontTx/>
              <a:buNone/>
            </a:pPr>
            <a:r>
              <a:rPr kumimoji="0" lang="en-US" altLang="ko-KR" sz="2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kumimoji="0" lang="ko-KR" altLang="en-US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개발 가이드</a:t>
            </a:r>
            <a:br>
              <a:rPr kumimoji="0" lang="en-US" altLang="ko-KR" sz="28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0"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인프라</a:t>
            </a:r>
            <a:r>
              <a:rPr kumimoji="0"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algn="r" latinLnBrk="0">
              <a:spcBef>
                <a:spcPct val="0"/>
              </a:spcBef>
              <a:buFontTx/>
              <a:buNone/>
            </a:pPr>
            <a:endParaRPr kumimoji="0" lang="en-US" altLang="ko-KR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 latinLnBrk="0">
              <a:spcBef>
                <a:spcPct val="0"/>
              </a:spcBef>
              <a:buFontTx/>
              <a:buNone/>
            </a:pPr>
            <a:endParaRPr kumimoji="0" lang="en-US" altLang="ko-KR" sz="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 latinLnBrk="0">
              <a:spcBef>
                <a:spcPct val="0"/>
              </a:spcBef>
              <a:buFontTx/>
              <a:buNone/>
            </a:pPr>
            <a:r>
              <a:rPr kumimoji="0"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고객중심 정보시스템 고도화 사업</a:t>
            </a:r>
            <a:endParaRPr kumimoji="0" lang="ko-KR" altLang="en-US" sz="1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435" name="Line 19">
            <a:extLst>
              <a:ext uri="{FF2B5EF4-FFF2-40B4-BE49-F238E27FC236}">
                <a16:creationId xmlns:a16="http://schemas.microsoft.com/office/drawing/2014/main" id="{96EC74CD-838F-4603-BDE5-193121C8C7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48943" y="3527487"/>
            <a:ext cx="4680769" cy="9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18436" name="Picture 2" descr="C:\Users\DESKTOP-V5R4B231\Desktop\서희\[21_06_29] 건설공제조합 고객중심 정보시스템 고도화_Temp_31(가로)\건설공제조합.png">
            <a:extLst>
              <a:ext uri="{FF2B5EF4-FFF2-40B4-BE49-F238E27FC236}">
                <a16:creationId xmlns:a16="http://schemas.microsoft.com/office/drawing/2014/main" id="{5D62D49F-80EB-4ADD-B684-8BC1DE6F0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75" y="872717"/>
            <a:ext cx="2075392" cy="37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그림 9">
            <a:extLst>
              <a:ext uri="{FF2B5EF4-FFF2-40B4-BE49-F238E27FC236}">
                <a16:creationId xmlns:a16="http://schemas.microsoft.com/office/drawing/2014/main" id="{BBF98B92-AD11-48EE-BE84-A4C68FFA01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97" b="69031"/>
          <a:stretch>
            <a:fillRect/>
          </a:stretch>
        </p:blipFill>
        <p:spPr bwMode="auto">
          <a:xfrm>
            <a:off x="7545288" y="5517232"/>
            <a:ext cx="1605789" cy="63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9D082DCD-E734-4298-A3AA-5C843C487FE0}"/>
              </a:ext>
            </a:extLst>
          </p:cNvPr>
          <p:cNvSpPr txBox="1">
            <a:spLocks noChangeArrowheads="1"/>
          </p:cNvSpPr>
          <p:nvPr/>
        </p:nvSpPr>
        <p:spPr>
          <a:xfrm>
            <a:off x="7329488" y="4509120"/>
            <a:ext cx="1800225" cy="819819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 latinLnBrk="1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altLang="ko-KR" sz="20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Version 0.1</a:t>
            </a:r>
          </a:p>
          <a:p>
            <a:pPr marL="0" indent="0">
              <a:buFontTx/>
              <a:buNone/>
              <a:defRPr/>
            </a:pPr>
            <a:r>
              <a:rPr lang="en-US" altLang="ko-KR" sz="20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2022. 01. 04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</a:rPr>
              <a:t>주요 </a:t>
            </a:r>
            <a:r>
              <a:rPr lang="en-US" altLang="ko-KR" kern="1200" dirty="0" err="1">
                <a:latin typeface="맑은 고딕" pitchFamily="50" charset="-127"/>
                <a:ea typeface="맑은 고딕" pitchFamily="50" charset="-127"/>
              </a:rPr>
              <a:t>Javascript</a:t>
            </a: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 Function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A31317C-4458-4E29-A75A-3FC130737E8C}"/>
              </a:ext>
            </a:extLst>
          </p:cNvPr>
          <p:cNvSpPr txBox="1">
            <a:spLocks/>
          </p:cNvSpPr>
          <p:nvPr/>
        </p:nvSpPr>
        <p:spPr bwMode="auto">
          <a:xfrm>
            <a:off x="396240" y="836712"/>
            <a:ext cx="9128760" cy="60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normAutofit/>
          </a:bodyPr>
          <a:lstStyle>
            <a:lvl1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2pPr>
            <a:lvl3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3pPr>
            <a:lvl4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4pPr>
            <a:lvl5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5pPr>
            <a:lvl6pPr marL="4572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6pPr>
            <a:lvl7pPr marL="9144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7pPr>
            <a:lvl8pPr marL="13716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8pPr>
            <a:lvl9pPr marL="18288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9pPr>
          </a:lstStyle>
          <a:p>
            <a:r>
              <a:rPr lang="en-US" altLang="ko-KR" sz="14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com.closePopup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4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retObj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25C38D34-65FD-4FA0-82AC-768F946A2D7D}"/>
              </a:ext>
            </a:extLst>
          </p:cNvPr>
          <p:cNvSpPr txBox="1">
            <a:spLocks/>
          </p:cNvSpPr>
          <p:nvPr/>
        </p:nvSpPr>
        <p:spPr>
          <a:xfrm>
            <a:off x="396240" y="1352432"/>
            <a:ext cx="9128760" cy="21391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팝업화면에서 팝업을 닫을 때 사용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팝업의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wframe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팝업을 닫을 경우 부모에 접근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($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p.getParentWindow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().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com.closePopup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())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하여 사용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retObj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[JSON]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호출화면으로 넘겨줄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JSON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데이터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com.closePopup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({"result" : "success"});</a:t>
            </a:r>
            <a:endParaRPr lang="ko-KR" altLang="en-US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제목 1">
            <a:extLst>
              <a:ext uri="{FF2B5EF4-FFF2-40B4-BE49-F238E27FC236}">
                <a16:creationId xmlns:a16="http://schemas.microsoft.com/office/drawing/2014/main" id="{C61EA379-D6AE-4EA4-A169-4E3C5D301DB9}"/>
              </a:ext>
            </a:extLst>
          </p:cNvPr>
          <p:cNvSpPr txBox="1">
            <a:spLocks/>
          </p:cNvSpPr>
          <p:nvPr/>
        </p:nvSpPr>
        <p:spPr>
          <a:xfrm>
            <a:off x="396240" y="2784998"/>
            <a:ext cx="9128760" cy="607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scwin.popupCallback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rtnObj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내용 개체 틀 2">
            <a:extLst>
              <a:ext uri="{FF2B5EF4-FFF2-40B4-BE49-F238E27FC236}">
                <a16:creationId xmlns:a16="http://schemas.microsoft.com/office/drawing/2014/main" id="{28B494D6-9B9C-4D4C-AD3E-4E7F3A597C09}"/>
              </a:ext>
            </a:extLst>
          </p:cNvPr>
          <p:cNvSpPr txBox="1">
            <a:spLocks/>
          </p:cNvSpPr>
          <p:nvPr/>
        </p:nvSpPr>
        <p:spPr>
          <a:xfrm>
            <a:off x="396240" y="3355925"/>
            <a:ext cx="9128760" cy="3179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팝업의 기본 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callback function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필요할 경우 호출한 화면에 선언해서 사용</a:t>
            </a:r>
            <a:endParaRPr lang="en-US" altLang="ko-KR" sz="12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rtnObj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[“id”]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팝업 </a:t>
            </a:r>
            <a:r>
              <a:rPr lang="ko-KR" altLang="en-US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호출시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정의한 팝업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구분하여 후처리</a:t>
            </a:r>
            <a:endParaRPr lang="en-US" altLang="ko-KR" sz="12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com.closePopup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 넘겨준 </a:t>
            </a:r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retObj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받아서 처리</a:t>
            </a:r>
            <a:endParaRPr lang="en-US" altLang="ko-KR" sz="12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2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 algn="l">
              <a:buNone/>
            </a:pPr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scwin.popupCallback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= function(</a:t>
            </a:r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rtnObj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</a:p>
          <a:p>
            <a:pPr marL="0" indent="0" algn="l">
              <a:buNone/>
            </a:pP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if(</a:t>
            </a:r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rtnObj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["id"] == "</a:t>
            </a:r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sampleP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"){</a:t>
            </a:r>
          </a:p>
          <a:p>
            <a:pPr marL="0" indent="0" algn="l">
              <a:buNone/>
            </a:pP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var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result = </a:t>
            </a:r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rtnObj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["result"];// 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팝업에서 넘겨준 파라미터</a:t>
            </a:r>
          </a:p>
          <a:p>
            <a:pPr marL="0" indent="0" algn="l">
              <a:buNone/>
            </a:pP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}</a:t>
            </a:r>
          </a:p>
          <a:p>
            <a:pPr marL="0" indent="0" algn="l">
              <a:buNone/>
            </a:pP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endParaRPr lang="ko-KR" altLang="en-US" sz="12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93130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</a:rPr>
              <a:t>주요 </a:t>
            </a:r>
            <a:r>
              <a:rPr lang="en-US" altLang="ko-KR" kern="1200" dirty="0" err="1">
                <a:latin typeface="맑은 고딕" pitchFamily="50" charset="-127"/>
                <a:ea typeface="맑은 고딕" pitchFamily="50" charset="-127"/>
              </a:rPr>
              <a:t>Javascript</a:t>
            </a: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 Function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AA31317C-4458-4E29-A75A-3FC130737E8C}"/>
              </a:ext>
            </a:extLst>
          </p:cNvPr>
          <p:cNvSpPr txBox="1">
            <a:spLocks/>
          </p:cNvSpPr>
          <p:nvPr/>
        </p:nvSpPr>
        <p:spPr bwMode="auto">
          <a:xfrm>
            <a:off x="381000" y="500132"/>
            <a:ext cx="10515600" cy="60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normAutofit/>
          </a:bodyPr>
          <a:lstStyle>
            <a:lvl1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2pPr>
            <a:lvl3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3pPr>
            <a:lvl4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4pPr>
            <a:lvl5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5pPr>
            <a:lvl6pPr marL="4572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6pPr>
            <a:lvl7pPr marL="9144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7pPr>
            <a:lvl8pPr marL="13716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8pPr>
            <a:lvl9pPr marL="18288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9pPr>
          </a:lstStyle>
          <a:p>
            <a:r>
              <a:rPr lang="en-US" altLang="ko-KR" sz="14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com.sbmExecute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(opts, </a:t>
            </a:r>
            <a:r>
              <a:rPr lang="en-US" altLang="ko-KR" sz="14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reqData</a:t>
            </a:r>
            <a:r>
              <a:rPr lang="en-US" altLang="ko-KR" sz="14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25C38D34-65FD-4FA0-82AC-768F946A2D7D}"/>
              </a:ext>
            </a:extLst>
          </p:cNvPr>
          <p:cNvSpPr txBox="1">
            <a:spLocks/>
          </p:cNvSpPr>
          <p:nvPr/>
        </p:nvSpPr>
        <p:spPr>
          <a:xfrm>
            <a:off x="272480" y="986876"/>
            <a:ext cx="10515600" cy="57212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동적으로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서브미션을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생성하여 서비스를 호출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opts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서브미션 기본 설정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 :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서브미션의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action :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실행할 서비스 주소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target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서비스 호출 후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elData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내의 내용을 자동으로 채워 줄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dataCollection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reqData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서브미션 호출 시 사용할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JSON Data</a:t>
            </a:r>
          </a:p>
          <a:p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var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opts = {};</a:t>
            </a:r>
          </a:p>
          <a:p>
            <a:pPr marL="0" indent="0"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opts["id"] = 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DmoEmpList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";</a:t>
            </a:r>
          </a:p>
          <a:p>
            <a:pPr marL="0" indent="0"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opts["action"] = "/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DmoEmpList.pwkjson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";</a:t>
            </a:r>
          </a:p>
          <a:p>
            <a:pPr marL="0" indent="0"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// opts["target"] = 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deptVoList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";    </a:t>
            </a:r>
            <a:r>
              <a:rPr lang="en-US" altLang="ko-KR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화면에 </a:t>
            </a:r>
            <a:r>
              <a:rPr lang="en-US" altLang="ko-KR" sz="1200" b="0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deptVoList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있고 서버에서 </a:t>
            </a:r>
            <a:r>
              <a:rPr lang="en-US" altLang="ko-KR" sz="1200" b="0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deptVoList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넘어올 경우</a:t>
            </a:r>
            <a:endParaRPr lang="en-US" altLang="ko-KR" sz="1200" b="0" kern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// opts["target"] = ["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deptVoList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 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empVoList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"]; </a:t>
            </a:r>
            <a:r>
              <a:rPr lang="en-US" altLang="ko-KR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화면에 </a:t>
            </a:r>
            <a:r>
              <a:rPr lang="en-US" altLang="ko-KR" sz="1200" b="0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deptVoList</a:t>
            </a:r>
            <a:r>
              <a:rPr lang="en-US" altLang="ko-KR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00" b="0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empVoList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있고 서버에서 </a:t>
            </a:r>
            <a:r>
              <a:rPr lang="en-US" altLang="ko-KR" sz="1200" b="0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deptVoList</a:t>
            </a:r>
            <a:r>
              <a:rPr lang="en-US" altLang="ko-KR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00" b="0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empVoList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넘어올 경우</a:t>
            </a:r>
            <a:endParaRPr lang="en-US" altLang="ko-KR" sz="1200" b="0" kern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opts["target"] = {"id":"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dl_deptVoList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 "key":"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deptVoList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"}; </a:t>
            </a:r>
            <a:r>
              <a:rPr lang="en-US" altLang="ko-KR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화면에 </a:t>
            </a:r>
            <a:r>
              <a:rPr lang="en-US" altLang="ko-KR" sz="1200" b="0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dl_deptVoList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있고 서버에서 </a:t>
            </a:r>
            <a:r>
              <a:rPr lang="en-US" altLang="ko-KR" sz="1200" b="0" kern="0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deptVoList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넘어올 경우</a:t>
            </a:r>
            <a:endParaRPr lang="en-US" altLang="ko-KR" sz="1200" b="0" kern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// opts["target"] = [{"id":"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dl_deptVoList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 "key":"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deptVoList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"}, {"id":"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dl_empVoList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 "key":"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empVoList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"}];</a:t>
            </a:r>
          </a:p>
          <a:p>
            <a:endParaRPr lang="ko-KR" altLang="en-US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var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reqData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= {};    </a:t>
            </a:r>
            <a:r>
              <a:rPr lang="en-US" altLang="ko-KR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// 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어떠한 구조의 </a:t>
            </a:r>
            <a:r>
              <a:rPr lang="en-US" altLang="ko-KR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JSON Object</a:t>
            </a:r>
            <a:r>
              <a:rPr lang="ko-KR" altLang="en-US" sz="1200" b="0" kern="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도 가능</a:t>
            </a:r>
            <a:endParaRPr lang="en-US" altLang="ko-KR" sz="1200" b="0" kern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reqData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["list1"] = [{"AAA":"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aaa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 "BBB":"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bbb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"}, {"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CCC":"ccc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 "DDD":"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ddd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"}];</a:t>
            </a:r>
          </a:p>
          <a:p>
            <a:pPr marL="0" indent="0"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reqData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["list2"] = [{"AAA":"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aaa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 "BBB":"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bbb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"}, {"CCC":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dl_list.getAllJSON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(), "DDD":"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ddd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"}];</a:t>
            </a:r>
          </a:p>
          <a:p>
            <a:pPr marL="0" indent="0"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reqData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["map2"] = {"sublist1" :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dl_list.getAllJSON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()};</a:t>
            </a:r>
          </a:p>
          <a:p>
            <a:pPr marL="0" indent="0">
              <a:buNone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com.sbmExecute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(opts,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reqData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  <a:endParaRPr lang="ko-KR" altLang="en-US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3218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</a:rPr>
              <a:t>주요 </a:t>
            </a:r>
            <a:r>
              <a:rPr lang="en-US" altLang="ko-KR" kern="1200" dirty="0" err="1">
                <a:latin typeface="맑은 고딕" pitchFamily="50" charset="-127"/>
                <a:ea typeface="맑은 고딕" pitchFamily="50" charset="-127"/>
              </a:rPr>
              <a:t>Javascript</a:t>
            </a: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 Function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AA31317C-4458-4E29-A75A-3FC130737E8C}"/>
              </a:ext>
            </a:extLst>
          </p:cNvPr>
          <p:cNvSpPr txBox="1">
            <a:spLocks/>
          </p:cNvSpPr>
          <p:nvPr/>
        </p:nvSpPr>
        <p:spPr bwMode="auto">
          <a:xfrm>
            <a:off x="396240" y="825049"/>
            <a:ext cx="9128760" cy="60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normAutofit/>
          </a:bodyPr>
          <a:lstStyle>
            <a:lvl1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2pPr>
            <a:lvl3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3pPr>
            <a:lvl4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4pPr>
            <a:lvl5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5pPr>
            <a:lvl6pPr marL="4572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6pPr>
            <a:lvl7pPr marL="9144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7pPr>
            <a:lvl8pPr marL="13716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8pPr>
            <a:lvl9pPr marL="18288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9pPr>
          </a:lstStyle>
          <a:p>
            <a:r>
              <a:rPr lang="en-US" altLang="ko-KR" sz="140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scwin.sbmCallback(sbmId, elHeader, elData, resObj)</a:t>
            </a:r>
            <a:endParaRPr lang="ko-KR" altLang="en-US" sz="14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25C38D34-65FD-4FA0-82AC-768F946A2D7D}"/>
              </a:ext>
            </a:extLst>
          </p:cNvPr>
          <p:cNvSpPr txBox="1">
            <a:spLocks/>
          </p:cNvSpPr>
          <p:nvPr/>
        </p:nvSpPr>
        <p:spPr>
          <a:xfrm>
            <a:off x="396240" y="1340769"/>
            <a:ext cx="9128760" cy="34923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서브미션의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callback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함수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sbmId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서브미션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elHeader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response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공통 데이터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(JSON Data)</a:t>
            </a: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elData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response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데이터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(JSON Data)</a:t>
            </a: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resObj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response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된 모든 원본 데이터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(JSON Data)</a:t>
            </a:r>
          </a:p>
          <a:p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scwin.sbmCallback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= function(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sbmId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elHeader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elData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resObj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){</a:t>
            </a:r>
          </a:p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if(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sbmId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== 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DmoEmpList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"){</a:t>
            </a:r>
          </a:p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// target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지정하지 않고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elData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직접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셋팅</a:t>
            </a:r>
            <a:endParaRPr lang="ko-KR" altLang="en-US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dl_empVoList.setJSON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elData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empVoList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"], false);</a:t>
            </a:r>
          </a:p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}</a:t>
            </a:r>
          </a:p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endParaRPr lang="ko-KR" altLang="en-US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F4454641-F8A2-4B35-92AB-9BD4D3E7812A}"/>
              </a:ext>
            </a:extLst>
          </p:cNvPr>
          <p:cNvSpPr txBox="1">
            <a:spLocks/>
          </p:cNvSpPr>
          <p:nvPr/>
        </p:nvSpPr>
        <p:spPr>
          <a:xfrm>
            <a:off x="396240" y="5157192"/>
            <a:ext cx="9128760" cy="607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scwin.sbmCallback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sbmId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elHeader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elData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resObj</a:t>
            </a: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40B14097-7514-4536-9E32-A7C206565196}"/>
              </a:ext>
            </a:extLst>
          </p:cNvPr>
          <p:cNvSpPr txBox="1">
            <a:spLocks/>
          </p:cNvSpPr>
          <p:nvPr/>
        </p:nvSpPr>
        <p:spPr>
          <a:xfrm>
            <a:off x="396240" y="5672911"/>
            <a:ext cx="9128760" cy="818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서브미션의 에러 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callback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함수</a:t>
            </a:r>
            <a:endParaRPr lang="en-US" altLang="ko-KR" sz="12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서브미션 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callback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함수와 이하 동일</a:t>
            </a:r>
          </a:p>
        </p:txBody>
      </p:sp>
    </p:spTree>
    <p:extLst>
      <p:ext uri="{BB962C8B-B14F-4D97-AF65-F5344CB8AC3E}">
        <p14:creationId xmlns:p14="http://schemas.microsoft.com/office/powerpoint/2010/main" val="2308940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4.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주요 공통 모듈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ABADF18F-0448-4A66-A00C-1173E3DB1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508141"/>
              </p:ext>
            </p:extLst>
          </p:nvPr>
        </p:nvGraphicFramePr>
        <p:xfrm>
          <a:off x="381000" y="1320000"/>
          <a:ext cx="9144000" cy="4989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1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600">
                  <a:extLst>
                    <a:ext uri="{9D8B030D-6E8A-4147-A177-3AD203B41FA5}">
                      <a16:colId xmlns:a16="http://schemas.microsoft.com/office/drawing/2014/main" val="208359024"/>
                    </a:ext>
                  </a:extLst>
                </a:gridCol>
              </a:tblGrid>
              <a:tr h="3339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function</a:t>
                      </a:r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4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com.getComponent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compId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en-US" altLang="ko-KR" sz="1200" kern="1200" baseline="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scope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내에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compId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가지는 컴포넌트를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return,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없을 경우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null return</a:t>
                      </a: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compId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: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컴포넌트의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대신 컴포넌트도 가능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954249"/>
                  </a:ext>
                </a:extLst>
              </a:tr>
              <a:tr h="7790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com.getParameter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(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paramKey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en-US" altLang="ko-KR" sz="1200" kern="1200" baseline="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팝업창의 부모에서 전달한 파라미터를 읽어 온다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en-US" altLang="ko-KR" sz="1200" kern="1200" baseline="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팝업내의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wframe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에서는 부모 영역의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com.getParameter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()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사용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paramKey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: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부모에서 전달한 파라미터의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키값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948306"/>
                  </a:ext>
                </a:extLst>
              </a:tr>
              <a:tr h="556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com.getPopupId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()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현재 팝업의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구한다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팝업내의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wframe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에서는 부모 영역의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com.getPopupId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()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사용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1809912547"/>
                  </a:ext>
                </a:extLst>
              </a:tr>
              <a:tr h="556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com.isHide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(obj,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isVisibleCheck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컴포넌트의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display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값이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“none”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상태이면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true,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아닐경우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false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</a:t>
                      </a: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isVisible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(default : false) : visibility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값이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“hidden”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상태인지 같이 체크할지 여부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3184463938"/>
                  </a:ext>
                </a:extLst>
              </a:tr>
              <a:tr h="100163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com.isValidObj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compObj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compTp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특정 컴포넌트의 타입이 맞으면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true,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아니면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false return</a:t>
                      </a: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컴포넌트가 존재하지 않을 경우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null return</a:t>
                      </a: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  <a:r>
                        <a:rPr lang="en-US" altLang="ko-KR" sz="1200" kern="1200" baseline="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compObj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체크할 컴포넌트의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또는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Object</a:t>
                      </a: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compTp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: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체크할 컴포넌트의 유형으로 대소문자 구분 없음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dataList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input....)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2632780197"/>
                  </a:ext>
                </a:extLst>
              </a:tr>
              <a:tr h="4262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com.getTop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()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최상위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main.xml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window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한다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165991488"/>
                  </a:ext>
                </a:extLst>
              </a:tr>
              <a:tr h="77905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com.getMessage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msgId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params)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메시지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해당하는 메시지를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params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와 조합하여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</a:t>
                      </a: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메시지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 존재하지 않을 경우 메시지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</a:t>
                      </a:r>
                      <a:endParaRPr lang="ko-KR" altLang="en-US" sz="1200" b="1" i="1" kern="12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2352618414"/>
                  </a:ext>
                </a:extLst>
              </a:tr>
            </a:tbl>
          </a:graphicData>
        </a:graphic>
      </p:graphicFrame>
      <p:sp>
        <p:nvSpPr>
          <p:cNvPr id="8" name="제목 1">
            <a:extLst>
              <a:ext uri="{FF2B5EF4-FFF2-40B4-BE49-F238E27FC236}">
                <a16:creationId xmlns:a16="http://schemas.microsoft.com/office/drawing/2014/main" id="{53A2E049-1C99-46E3-ADBA-3927B6F8B727}"/>
              </a:ext>
            </a:extLst>
          </p:cNvPr>
          <p:cNvSpPr txBox="1">
            <a:spLocks/>
          </p:cNvSpPr>
          <p:nvPr/>
        </p:nvSpPr>
        <p:spPr bwMode="auto">
          <a:xfrm>
            <a:off x="272480" y="712001"/>
            <a:ext cx="9166795" cy="60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normAutofit/>
          </a:bodyPr>
          <a:lstStyle>
            <a:lvl1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2pPr>
            <a:lvl3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3pPr>
            <a:lvl4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4pPr>
            <a:lvl5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5pPr>
            <a:lvl6pPr marL="4572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6pPr>
            <a:lvl7pPr marL="9144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7pPr>
            <a:lvl8pPr marL="13716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8pPr>
            <a:lvl9pPr marL="18288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9pPr>
          </a:lstStyle>
          <a:p>
            <a:r>
              <a:rPr lang="en-US" altLang="ko-KR" sz="2400" kern="0" dirty="0"/>
              <a:t>common.js (com Object)</a:t>
            </a:r>
            <a:endParaRPr lang="ko-KR" alt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1244199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주요 공통 모듈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ABADF18F-0448-4A66-A00C-1173E3DB1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679907"/>
              </p:ext>
            </p:extLst>
          </p:nvPr>
        </p:nvGraphicFramePr>
        <p:xfrm>
          <a:off x="381000" y="1416843"/>
          <a:ext cx="9144000" cy="41032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1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600">
                  <a:extLst>
                    <a:ext uri="{9D8B030D-6E8A-4147-A177-3AD203B41FA5}">
                      <a16:colId xmlns:a16="http://schemas.microsoft.com/office/drawing/2014/main" val="208359024"/>
                    </a:ext>
                  </a:extLst>
                </a:gridCol>
              </a:tblGrid>
              <a:tr h="3542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function</a:t>
                      </a:r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2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com.getComCodeList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cdOpts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cbFunc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공통코드를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조회하여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dataList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자동 생성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(AG0001 -&gt; dl_AG0001)</a:t>
                      </a: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dataList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 존재할 경우 삭제 후 재생성</a:t>
                      </a:r>
                      <a:endParaRPr lang="en-US" altLang="ko-KR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생성된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dataList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의 컬럼은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cmn_cdvl_nm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cmn_cdvl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두개로 구성</a:t>
                      </a:r>
                      <a:endParaRPr lang="en-US" altLang="ko-KR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baseline="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electBox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checkbox, grid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컬럼의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selectBox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 코드를 사용하는 컴포넌트 </a:t>
                      </a:r>
                      <a:r>
                        <a:rPr lang="ko-KR" altLang="en-US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지정시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목록 </a:t>
                      </a:r>
                      <a:b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자동 바인딩</a:t>
                      </a:r>
                      <a:endParaRPr lang="en-US" altLang="ko-KR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Font typeface="+mj-lt"/>
                        <a:buNone/>
                      </a:pPr>
                      <a:endParaRPr lang="en-US" altLang="ko-KR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예시</a:t>
                      </a:r>
                      <a:endParaRPr lang="en-US" altLang="ko-KR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// 1</a:t>
                      </a:r>
                      <a:r>
                        <a:rPr lang="ko-KR" altLang="en-US" sz="1200" b="0" kern="120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개코드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조회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var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cdOpts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 "AG0002";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// 2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코드 조회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var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cdOpts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 ["AG0001", "AG0002"];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// 1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코드 조회 후 </a:t>
                      </a:r>
                      <a:r>
                        <a:rPr lang="en-US" altLang="ko-KR" sz="1200" b="0" kern="120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rdo_test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바인딩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var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cdOpts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 {"code":"AG0001", "comp":"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rdo_test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"};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// 2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코드 조회 후 </a:t>
                      </a:r>
                      <a:r>
                        <a:rPr lang="en-US" altLang="ko-KR" sz="1200" b="0" kern="120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rdo_test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en-US" altLang="ko-KR" sz="1200" b="0" kern="120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sbx_test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각각 바인딩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var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cdOpts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 [{"code":"AG0001", "comp":"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rdo_test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"}, {"code":"AG0002", "comp":"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sbx_test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"}];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// </a:t>
                      </a:r>
                      <a:r>
                        <a:rPr lang="en-US" altLang="ko-KR" sz="1200" b="0" kern="120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rdo_test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와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en-US" altLang="ko-KR" sz="1200" b="0" kern="120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grd_list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그리드의 </a:t>
                      </a:r>
                      <a:r>
                        <a:rPr lang="en-US" altLang="ko-KR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col1</a:t>
                      </a:r>
                      <a:r>
                        <a:rPr lang="ko-KR" altLang="en-US" sz="1200" b="0" kern="12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컬럼에 각각 바인딩</a:t>
                      </a:r>
                      <a:endParaRPr lang="en-US" altLang="ko-KR" sz="1200" b="0" kern="12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var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cdOpts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 [{"code":"AG0001", "comp":"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rdo_test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"}, {"code":"AG0003", "comp":"grd_list.col1"}];</a:t>
                      </a:r>
                    </a:p>
                    <a:p>
                      <a:pPr marL="457200" lvl="1" indent="0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com.getComCodeList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cdOpts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);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954249"/>
                  </a:ext>
                </a:extLst>
              </a:tr>
            </a:tbl>
          </a:graphicData>
        </a:graphic>
      </p:graphicFrame>
      <p:sp>
        <p:nvSpPr>
          <p:cNvPr id="4" name="제목 1">
            <a:extLst>
              <a:ext uri="{FF2B5EF4-FFF2-40B4-BE49-F238E27FC236}">
                <a16:creationId xmlns:a16="http://schemas.microsoft.com/office/drawing/2014/main" id="{53A2E049-1C99-46E3-ADBA-3927B6F8B727}"/>
              </a:ext>
            </a:extLst>
          </p:cNvPr>
          <p:cNvSpPr txBox="1">
            <a:spLocks/>
          </p:cNvSpPr>
          <p:nvPr/>
        </p:nvSpPr>
        <p:spPr bwMode="auto">
          <a:xfrm>
            <a:off x="272480" y="712001"/>
            <a:ext cx="9166795" cy="60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normAutofit/>
          </a:bodyPr>
          <a:lstStyle>
            <a:lvl1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2pPr>
            <a:lvl3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3pPr>
            <a:lvl4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4pPr>
            <a:lvl5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5pPr>
            <a:lvl6pPr marL="4572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6pPr>
            <a:lvl7pPr marL="9144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7pPr>
            <a:lvl8pPr marL="13716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8pPr>
            <a:lvl9pPr marL="18288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9pPr>
          </a:lstStyle>
          <a:p>
            <a:r>
              <a:rPr lang="en-US" altLang="ko-KR" sz="2400" kern="0" dirty="0"/>
              <a:t>common.js (com Object)</a:t>
            </a:r>
            <a:endParaRPr lang="ko-KR" alt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530627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dirty="0">
                <a:latin typeface="맑은 고딕" pitchFamily="50" charset="-127"/>
                <a:ea typeface="맑은 고딕" pitchFamily="50" charset="-127"/>
              </a:rPr>
              <a:t>주요 공통 모듈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ABADF18F-0448-4A66-A00C-1173E3DB1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384438"/>
              </p:ext>
            </p:extLst>
          </p:nvPr>
        </p:nvGraphicFramePr>
        <p:xfrm>
          <a:off x="381000" y="1411335"/>
          <a:ext cx="9144000" cy="39016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1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2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600">
                  <a:extLst>
                    <a:ext uri="{9D8B030D-6E8A-4147-A177-3AD203B41FA5}">
                      <a16:colId xmlns:a16="http://schemas.microsoft.com/office/drawing/2014/main" val="208359024"/>
                    </a:ext>
                  </a:extLst>
                </a:gridCol>
              </a:tblGrid>
              <a:tr h="2195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</a:t>
                      </a: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function</a:t>
                      </a:r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wutil.isEmpty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val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2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undefined, null, “”</a:t>
                      </a:r>
                      <a:r>
                        <a:rPr lang="ko-KR" altLang="en-US" sz="12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</a:t>
                      </a:r>
                      <a:r>
                        <a:rPr lang="en-US" altLang="ko-KR" sz="12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경우 </a:t>
                      </a:r>
                      <a:r>
                        <a:rPr lang="en-US" altLang="ko-KR" sz="12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true, </a:t>
                      </a:r>
                      <a:r>
                        <a:rPr lang="ko-KR" altLang="en-US" sz="12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아니면 </a:t>
                      </a:r>
                      <a:r>
                        <a:rPr lang="en-US" altLang="ko-KR" sz="1200" b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false return</a:t>
                      </a:r>
                      <a:endParaRPr lang="ko-KR" altLang="en-US" sz="1200" b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062839"/>
                  </a:ext>
                </a:extLst>
              </a:tr>
              <a:tr h="3659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wutil.isJSON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(json)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json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Object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경우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true,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아니면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false return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046999"/>
                  </a:ext>
                </a:extLst>
              </a:tr>
              <a:tr h="3659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wutil.isArray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(array)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배열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Object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 경우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true,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아니면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false return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05257"/>
                  </a:ext>
                </a:extLst>
              </a:tr>
              <a:tr h="3659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wutil.isPlainObject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(obj)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json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Object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경우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true,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아니면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false return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954249"/>
                  </a:ext>
                </a:extLst>
              </a:tr>
              <a:tr h="29281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wutil.nvl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(p1, p2)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wutil.isEmpty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(p1)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true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 경우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p1, false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 경우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p2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948306"/>
                  </a:ext>
                </a:extLst>
              </a:tr>
              <a:tr h="3659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wutil.nvl2(p1, p2, p3)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wutil.isEmpty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(p1)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true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 경우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p2, false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 경우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p3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1809912547"/>
                  </a:ext>
                </a:extLst>
              </a:tr>
              <a:tr h="3659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wutil.parseInt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val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val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 숫자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숫자형문자일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경우 정수형을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 </a:t>
                      </a:r>
                      <a:r>
                        <a:rPr lang="ko-KR" altLang="en-US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아닐경우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NaN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을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3184463938"/>
                  </a:ext>
                </a:extLst>
              </a:tr>
              <a:tr h="3764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wutil.isXmlDoc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(data)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xml Object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 경우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true, </a:t>
                      </a:r>
                      <a:r>
                        <a:rPr lang="ko-KR" altLang="en-US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아닐경우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false return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2632780197"/>
                  </a:ext>
                </a:extLst>
              </a:tr>
              <a:tr h="3659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wutil.serialize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(obj)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obj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JSON,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XML Object</a:t>
                      </a:r>
                      <a:r>
                        <a:rPr lang="ko-KR" altLang="en-US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일때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문자열로 치환해서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 </a:t>
                      </a:r>
                      <a:r>
                        <a:rPr lang="ko-KR" altLang="en-US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아닐경우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obj return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165991488"/>
                  </a:ext>
                </a:extLst>
              </a:tr>
              <a:tr h="36594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wutil.getJSON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val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JSON 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문자열을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Object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치환하여 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return </a:t>
                      </a:r>
                      <a:r>
                        <a:rPr lang="ko-KR" altLang="en-US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아닐경우</a:t>
                      </a:r>
                      <a:r>
                        <a:rPr lang="ko-KR" altLang="en-US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val</a:t>
                      </a:r>
                      <a:r>
                        <a:rPr lang="en-US" altLang="ko-KR" sz="1200" b="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return</a:t>
                      </a:r>
                      <a:endParaRPr lang="ko-KR" altLang="en-US" sz="1200" b="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2352618414"/>
                  </a:ext>
                </a:extLst>
              </a:tr>
            </a:tbl>
          </a:graphicData>
        </a:graphic>
      </p:graphicFrame>
      <p:sp>
        <p:nvSpPr>
          <p:cNvPr id="5" name="제목 1">
            <a:extLst>
              <a:ext uri="{FF2B5EF4-FFF2-40B4-BE49-F238E27FC236}">
                <a16:creationId xmlns:a16="http://schemas.microsoft.com/office/drawing/2014/main" id="{53A2E049-1C99-46E3-ADBA-3927B6F8B727}"/>
              </a:ext>
            </a:extLst>
          </p:cNvPr>
          <p:cNvSpPr txBox="1">
            <a:spLocks/>
          </p:cNvSpPr>
          <p:nvPr/>
        </p:nvSpPr>
        <p:spPr bwMode="auto">
          <a:xfrm>
            <a:off x="272480" y="692696"/>
            <a:ext cx="9252520" cy="60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normAutofit/>
          </a:bodyPr>
          <a:lstStyle>
            <a:lvl1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2pPr>
            <a:lvl3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3pPr>
            <a:lvl4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4pPr>
            <a:lvl5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5pPr>
            <a:lvl6pPr marL="4572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6pPr>
            <a:lvl7pPr marL="9144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7pPr>
            <a:lvl8pPr marL="13716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8pPr>
            <a:lvl9pPr marL="18288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9pPr>
          </a:lstStyle>
          <a:p>
            <a:r>
              <a:rPr lang="en-US" altLang="ko-KR" sz="2400" kern="0" dirty="0"/>
              <a:t>util.js (</a:t>
            </a:r>
            <a:r>
              <a:rPr lang="en-US" altLang="ko-KR" sz="2400" kern="0" dirty="0" err="1"/>
              <a:t>wutil</a:t>
            </a:r>
            <a:r>
              <a:rPr lang="en-US" altLang="ko-KR" sz="2400" kern="0" dirty="0"/>
              <a:t> Object)</a:t>
            </a:r>
            <a:endParaRPr lang="ko-KR" altLang="en-US" sz="2400" kern="0" dirty="0"/>
          </a:p>
        </p:txBody>
      </p:sp>
    </p:spTree>
    <p:extLst>
      <p:ext uri="{BB962C8B-B14F-4D97-AF65-F5344CB8AC3E}">
        <p14:creationId xmlns:p14="http://schemas.microsoft.com/office/powerpoint/2010/main" val="2633302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CD3ADA-6BF6-42B6-9A12-58A26E305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5. UI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</a:rPr>
              <a:t>소스 전환 가이드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2A55BD-7E45-47BD-9C46-EB2FE48F6A8E}"/>
              </a:ext>
            </a:extLst>
          </p:cNvPr>
          <p:cNvSpPr txBox="1">
            <a:spLocks/>
          </p:cNvSpPr>
          <p:nvPr/>
        </p:nvSpPr>
        <p:spPr>
          <a:xfrm>
            <a:off x="391264" y="852298"/>
            <a:ext cx="9048011" cy="56374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외부 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js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사용할 경우 아래와 같이 변경한다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54012" lvl="1" indent="0">
              <a:buNone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AS-IS</a:t>
            </a:r>
          </a:p>
          <a:p>
            <a:pPr marL="665162" lvl="2" indent="0">
              <a:buNone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&lt;script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src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=＂/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ui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bsed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js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/BSED0001.js＂ type=＂text/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javascript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＂ /&gt;</a:t>
            </a:r>
          </a:p>
          <a:p>
            <a:pPr marL="665162" lvl="2" indent="0">
              <a:buNone/>
            </a:pP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s_GetCustBascInfo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= function(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arrInqrDscd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{ .... }</a:t>
            </a:r>
          </a:p>
          <a:p>
            <a:pPr marL="354012" lvl="1" indent="0">
              <a:buNone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TO-BE :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scopeVariable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smp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했을 경우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65162" lvl="2" indent="0">
              <a:buNone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&lt;script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src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=“/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ui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bsed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js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/BSED0001.js”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scopeExternal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=“true”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scopeVariable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=“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smp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” /&gt;</a:t>
            </a:r>
          </a:p>
          <a:p>
            <a:pPr marL="665162" lvl="2" indent="0">
              <a:buNone/>
            </a:pP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smp.s_GetCustBascInfo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= function(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arrInqrDscd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{ .... }</a:t>
            </a:r>
          </a:p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업무스크립트는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script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태그안의 로직만 복사하여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scrip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창에 붙여 넣는다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354012" lvl="1" indent="0">
              <a:buNone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&lt;script type=＂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javascript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＂&gt;&lt;![CDATA[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 스크립트 로직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]]&gt;&lt;/script&gt; </a:t>
            </a:r>
          </a:p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업무스크립트의 전역변수에 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붙여준다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(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var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prcd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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scwin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.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prcd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업무스크립트의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function 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선언부를 변경한다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.(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function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f_InpGuasNoPadding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val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){....} 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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scwin.f_InpGuasNoPadding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= function (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val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){....}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컴포넌트 이벤트에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function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호출만 있을 경우 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붙여 컴포넌트의 이벤트 속성에 넣어준다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.(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f_BtnDQuery1_OnClick()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 scwin.f_BtnDQuery1_OnClick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)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컴포넌트에 할당된 이벤트에 로직이 있을 경우 해당 로직 전체를 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새로운 함수를 생성하여 생성한 함수를 이벤트 속성에 넣어준다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선도개발용 </a:t>
            </a:r>
            <a:r>
              <a:rPr lang="ko-KR" altLang="en-US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퍼블파일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위치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/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cgApp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src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/main/webapp/demo/pub (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복사 후 사용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0736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059A5C9-7462-4523-8290-6123E84A5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5. UI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</a:rPr>
              <a:t>소스 전환 가이드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C6063B6-C927-4D06-95F0-8D8F229F8C39}"/>
              </a:ext>
            </a:extLst>
          </p:cNvPr>
          <p:cNvSpPr txBox="1">
            <a:spLocks/>
          </p:cNvSpPr>
          <p:nvPr/>
        </p:nvSpPr>
        <p:spPr>
          <a:xfrm>
            <a:off x="391264" y="852298"/>
            <a:ext cx="9048011" cy="56374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Websquare.common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 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기본 제공하는 함수가 아닌 외부 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js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선언된 함수는 모두 삭제 됨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Object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변경사용 금지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Object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제공하는 </a:t>
            </a:r>
            <a:r>
              <a:rPr lang="ko-KR" altLang="en-US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함수중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컴포넌트의 추가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삭제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변경등의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함수를 사용할 경우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scope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고려하여 상위 컴포넌트 지정 등의 방법으로 사용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CG Object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com Object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와 동일하게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scope Object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적용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7307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CD3ADA-6BF6-42B6-9A12-58A26E305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kern="1200" dirty="0" err="1">
                <a:latin typeface="맑은 고딕" pitchFamily="50" charset="-127"/>
                <a:ea typeface="맑은 고딕" pitchFamily="50" charset="-127"/>
              </a:rPr>
              <a:t>통합개발툴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</a:rPr>
              <a:t> 설정 가이드 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62A55BD-7E45-47BD-9C46-EB2FE48F6A8E}"/>
              </a:ext>
            </a:extLst>
          </p:cNvPr>
          <p:cNvSpPr txBox="1">
            <a:spLocks/>
          </p:cNvSpPr>
          <p:nvPr/>
        </p:nvSpPr>
        <p:spPr>
          <a:xfrm>
            <a:off x="391264" y="852298"/>
            <a:ext cx="9048011" cy="56374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UDC require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Tag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자동삽입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기능 해제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이클립스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window &gt; show view &gt; other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클릭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UDC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선택 후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OPEN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클릭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웹스퀘어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xml OPEN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후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UDC view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우상단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첫번째 아이콘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(Add Require Tag)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해제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디자인탭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css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적용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checkout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받은 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프로젝트를 최신으로 업데이트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프로젝트 최상위의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config.xml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open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후 내용 전체 복사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cgApp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프로젝트 선택 후 마우스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우클릭하여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Properties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Engine Configuration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입력되어 있는 내용을 지우고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번에서 복사한 내용을 붙여넣기</a:t>
            </a:r>
            <a:endParaRPr lang="en-US" altLang="ko-KR" sz="12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context root 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셋팅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cgApp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프로젝트 선택 후 마우스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우클릭하여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Properties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Context Root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Context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Root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“/”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입력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Deploy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Source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프로젝트 폴더의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“/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src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/main/webapp”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후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Apply and Close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클릭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셋팅전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웹스퀘어 파일을 열어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셋팅화면이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OPEN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될 경우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값을 입력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후 바로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Finish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License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갱신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home(/WEB-INF/config/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/license)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폴더의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license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 최신으로 업데이트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이클립스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help &gt;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웹스퀘어 라이센스 등록 메뉴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OPEN,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라이센스 변경 클릭하여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붙여넣은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후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OK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클릭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license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만료시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파일 업데이트 후 갱신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96912" lvl="1" indent="-342900">
              <a:buFont typeface="+mj-lt"/>
              <a:buAutoNum type="arabicPeriod"/>
            </a:pP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9595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6A2233-F575-4917-8A91-7008A9AB5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lang="ko-KR" altLang="en-US" sz="1800" dirty="0">
                <a:latin typeface="맑은 고딕" pitchFamily="50" charset="-127"/>
                <a:ea typeface="맑은 고딕" pitchFamily="50" charset="-127"/>
              </a:rPr>
              <a:t>전환소스 대응 동기방식 팝업</a:t>
            </a:r>
            <a:endParaRPr lang="ko-KR" altLang="en-US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8DD606F7-022A-4266-A5E7-DC33A282899B}"/>
              </a:ext>
            </a:extLst>
          </p:cNvPr>
          <p:cNvSpPr txBox="1">
            <a:spLocks/>
          </p:cNvSpPr>
          <p:nvPr/>
        </p:nvSpPr>
        <p:spPr bwMode="auto">
          <a:xfrm>
            <a:off x="380492" y="2858634"/>
            <a:ext cx="9082336" cy="60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normAutofit/>
          </a:bodyPr>
          <a:lstStyle>
            <a:lvl1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2pPr>
            <a:lvl3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3pPr>
            <a:lvl4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4pPr>
            <a:lvl5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5pPr>
            <a:lvl6pPr marL="4572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6pPr>
            <a:lvl7pPr marL="9144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7pPr>
            <a:lvl8pPr marL="13716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8pPr>
            <a:lvl9pPr marL="18288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9pPr>
          </a:lstStyle>
          <a:p>
            <a:r>
              <a:rPr lang="ko-KR" altLang="en-US" sz="16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동기방식 지원 함수</a:t>
            </a: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194A3063-A70B-46CB-AA58-8B8FF85DEF88}"/>
              </a:ext>
            </a:extLst>
          </p:cNvPr>
          <p:cNvSpPr txBox="1">
            <a:spLocks/>
          </p:cNvSpPr>
          <p:nvPr/>
        </p:nvSpPr>
        <p:spPr>
          <a:xfrm>
            <a:off x="380492" y="3466633"/>
            <a:ext cx="9082336" cy="295069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en-US" altLang="ko-KR" sz="15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com.openPopupSync</a:t>
            </a:r>
            <a:endParaRPr lang="en-US" altLang="ko-KR" sz="15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5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com.alertSync</a:t>
            </a:r>
            <a:endParaRPr lang="en-US" altLang="ko-KR" sz="15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5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com.confirmSync</a:t>
            </a:r>
            <a:endParaRPr lang="en-US" altLang="ko-KR" sz="15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5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세개의 함수 호출법은 비동기 방식과 동일</a:t>
            </a:r>
            <a:endParaRPr lang="en-US" altLang="ko-KR" sz="15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5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비동기 방식의 </a:t>
            </a:r>
            <a:r>
              <a:rPr lang="en-US" altLang="ko-KR" sz="15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callback</a:t>
            </a:r>
            <a:r>
              <a:rPr lang="ko-KR" altLang="en-US" sz="15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함수의 첫번째 인자와 동일한 </a:t>
            </a:r>
            <a:r>
              <a:rPr lang="en-US" altLang="ko-KR" sz="15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Object</a:t>
            </a:r>
            <a:r>
              <a:rPr lang="ko-KR" altLang="en-US" sz="15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en-US" altLang="ko-KR" sz="15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return</a:t>
            </a:r>
            <a:r>
              <a:rPr lang="ko-KR" altLang="en-US" sz="15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함</a:t>
            </a:r>
            <a:endParaRPr lang="en-US" altLang="ko-KR" sz="15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76023C50-88EB-4463-8C4A-C6C166C31324}"/>
              </a:ext>
            </a:extLst>
          </p:cNvPr>
          <p:cNvSpPr txBox="1">
            <a:spLocks/>
          </p:cNvSpPr>
          <p:nvPr/>
        </p:nvSpPr>
        <p:spPr>
          <a:xfrm>
            <a:off x="391264" y="852298"/>
            <a:ext cx="9048011" cy="56374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async/await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이용한 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Promise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적용해서 구현</a:t>
            </a:r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동기방식 팝업을 사용하려는 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function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앞에 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async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붙여줌</a:t>
            </a:r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동기방식 팝업 </a:t>
            </a:r>
            <a:r>
              <a:rPr lang="ko-KR" altLang="en-US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호출부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앞에 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await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붙여줌</a:t>
            </a:r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88950" lvl="2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scwin.trigger3_onclick = </a:t>
            </a:r>
            <a:r>
              <a:rPr lang="en-US" altLang="ko-KR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async</a:t>
            </a: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function(e) {</a:t>
            </a:r>
          </a:p>
          <a:p>
            <a:pPr marL="488950" lvl="2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var </a:t>
            </a:r>
            <a:r>
              <a:rPr lang="en-US" altLang="ko-KR" b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rtn</a:t>
            </a: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= </a:t>
            </a:r>
            <a:r>
              <a:rPr lang="en-US" altLang="ko-KR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await</a:t>
            </a: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com.alertSync</a:t>
            </a: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(["E15145","param1", "param2"], {"id":"</a:t>
            </a:r>
            <a:r>
              <a:rPr lang="en-US" altLang="ko-KR" b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alertSave</a:t>
            </a: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", "AAA":"</a:t>
            </a:r>
            <a:r>
              <a:rPr lang="en-US" altLang="ko-KR" b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aaa</a:t>
            </a: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", "BBB":"</a:t>
            </a:r>
            <a:r>
              <a:rPr lang="en-US" altLang="ko-KR" b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bbb</a:t>
            </a: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"});</a:t>
            </a:r>
          </a:p>
          <a:p>
            <a:pPr marL="488950" lvl="2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console.log(</a:t>
            </a:r>
            <a:r>
              <a:rPr lang="en-US" altLang="ko-KR" b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rtn</a:t>
            </a: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);</a:t>
            </a:r>
          </a:p>
          <a:p>
            <a:pPr marL="488950" lvl="2" indent="0">
              <a:buNone/>
            </a:pPr>
            <a:r>
              <a:rPr lang="en-US" altLang="ko-KR" b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};</a:t>
            </a:r>
            <a:endParaRPr lang="en-US" altLang="ko-KR" b="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213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8">
            <a:extLst>
              <a:ext uri="{FF2B5EF4-FFF2-40B4-BE49-F238E27FC236}">
                <a16:creationId xmlns:a16="http://schemas.microsoft.com/office/drawing/2014/main" id="{D9AAF29F-2964-4993-976F-2FAA3BC793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1016000"/>
            <a:ext cx="8928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r>
              <a:rPr kumimoji="0" lang="ko-KR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승</a:t>
            </a:r>
            <a:r>
              <a:rPr kumimoji="0"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kumimoji="0" lang="ko-KR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인</a:t>
            </a:r>
            <a:endParaRPr kumimoji="0" lang="ko-KR" altLang="en-US" sz="140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DD789977-DDAE-42AF-98F8-805C70FA116E}"/>
              </a:ext>
            </a:extLst>
          </p:cNvPr>
          <p:cNvGraphicFramePr>
            <a:graphicFrameLocks noGrp="1"/>
          </p:cNvGraphicFramePr>
          <p:nvPr/>
        </p:nvGraphicFramePr>
        <p:xfrm>
          <a:off x="438150" y="1503363"/>
          <a:ext cx="8964612" cy="922337"/>
        </p:xfrm>
        <a:graphic>
          <a:graphicData uri="http://schemas.openxmlformats.org/drawingml/2006/table">
            <a:tbl>
              <a:tblPr/>
              <a:tblGrid>
                <a:gridCol w="2419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1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1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3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7234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구분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성명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일자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서명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869"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승인자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234"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검토자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505" name="Text Box 28">
            <a:extLst>
              <a:ext uri="{FF2B5EF4-FFF2-40B4-BE49-F238E27FC236}">
                <a16:creationId xmlns:a16="http://schemas.microsoft.com/office/drawing/2014/main" id="{4B4186B2-D9F1-4A8C-87BE-A9A116C13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8" y="1216025"/>
            <a:ext cx="12350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kumimoji="0" lang="ko-KR" altLang="en-US" sz="12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고객사</a:t>
            </a:r>
            <a:r>
              <a:rPr kumimoji="0" lang="en-US" altLang="ko-KR" sz="12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kumimoji="0" lang="ko-KR" altLang="en-US" sz="120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506" name="Text Box 28">
            <a:extLst>
              <a:ext uri="{FF2B5EF4-FFF2-40B4-BE49-F238E27FC236}">
                <a16:creationId xmlns:a16="http://schemas.microsoft.com/office/drawing/2014/main" id="{A2CE8A5B-463C-44A9-BF4D-8C299DC32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8" y="2513013"/>
            <a:ext cx="16557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kumimoji="0" lang="ko-KR" altLang="en-US" sz="12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수행사</a:t>
            </a:r>
            <a:r>
              <a:rPr kumimoji="0" lang="en-US" altLang="ko-KR" sz="12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endParaRPr kumimoji="0" lang="ko-KR" altLang="en-US" sz="120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19E2D0D0-D118-46CD-9012-7DD3F855DB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579985"/>
              </p:ext>
            </p:extLst>
          </p:nvPr>
        </p:nvGraphicFramePr>
        <p:xfrm>
          <a:off x="452438" y="2803525"/>
          <a:ext cx="8964611" cy="1230312"/>
        </p:xfrm>
        <a:graphic>
          <a:graphicData uri="http://schemas.openxmlformats.org/drawingml/2006/table">
            <a:tbl>
              <a:tblPr/>
              <a:tblGrid>
                <a:gridCol w="2419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11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1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32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7419"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구분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성명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일자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>
                          <a:latin typeface="Times New Roman"/>
                          <a:ea typeface="맑은 고딕"/>
                          <a:cs typeface="Times New Roman"/>
                        </a:rPr>
                        <a:t>서명</a:t>
                      </a:r>
                      <a:endParaRPr lang="ko-KR" sz="1100" kern="10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8055"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>
                          <a:latin typeface="Times New Roman"/>
                          <a:ea typeface="맑은 고딕"/>
                          <a:cs typeface="Times New Roman"/>
                        </a:rPr>
                        <a:t>승인자</a:t>
                      </a:r>
                      <a:endParaRPr lang="ko-KR" sz="1100" kern="10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419"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 dirty="0">
                          <a:latin typeface="Times New Roman"/>
                          <a:ea typeface="맑은 고딕"/>
                          <a:cs typeface="Times New Roman"/>
                        </a:rPr>
                        <a:t>검토자</a:t>
                      </a: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419">
                <a:tc>
                  <a:txBody>
                    <a:bodyPr/>
                    <a:lstStyle/>
                    <a:p>
                      <a:pPr marL="0" algn="ctr" defTabSz="914400" rtl="0" eaLnBrk="1" latinLnBrk="1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200" b="1" kern="100" dirty="0">
                          <a:solidFill>
                            <a:schemeClr val="tx1"/>
                          </a:solidFill>
                          <a:latin typeface="Times New Roman"/>
                          <a:ea typeface="맑은 고딕"/>
                          <a:cs typeface="Times New Roman"/>
                        </a:rPr>
                        <a:t>작성자</a:t>
                      </a:r>
                      <a:endParaRPr lang="ko-KR" sz="1200" b="1" kern="100" dirty="0">
                        <a:solidFill>
                          <a:schemeClr val="tx1"/>
                        </a:solidFill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0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100" kern="100" dirty="0">
                        <a:latin typeface="Times New Roman"/>
                        <a:ea typeface="맑은 고딕"/>
                        <a:cs typeface="Times New Roman"/>
                      </a:endParaRPr>
                    </a:p>
                  </a:txBody>
                  <a:tcPr marL="68577" marR="68577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7802E5C6-56AF-4E62-87C9-514ECA4FCA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8973218"/>
              </p:ext>
            </p:extLst>
          </p:nvPr>
        </p:nvGraphicFramePr>
        <p:xfrm>
          <a:off x="488950" y="4595813"/>
          <a:ext cx="8821738" cy="1574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82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5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1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버전</a:t>
                      </a: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작업일</a:t>
                      </a: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제.개정 </a:t>
                      </a:r>
                      <a:r>
                        <a:rPr kumimoji="1" lang="ko-KR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내용</a:t>
                      </a: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작업자</a:t>
                      </a: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48" marR="91448" marT="45678" marB="4567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566" name="직사각형 11">
            <a:extLst>
              <a:ext uri="{FF2B5EF4-FFF2-40B4-BE49-F238E27FC236}">
                <a16:creationId xmlns:a16="http://schemas.microsoft.com/office/drawing/2014/main" id="{7AFE2D21-B401-41AC-9AD4-FE66DB467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221163"/>
            <a:ext cx="2578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latinLnBrk="0">
              <a:spcBef>
                <a:spcPct val="0"/>
              </a:spcBef>
              <a:buFontTx/>
              <a:buNone/>
            </a:pPr>
            <a:r>
              <a:rPr kumimoji="0" lang="ko-KR" altLang="en-US" sz="140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제.개정 이력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39DFC1-D5A5-4880-93D9-3A2CA213E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2518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1">
            <a:extLst>
              <a:ext uri="{FF2B5EF4-FFF2-40B4-BE49-F238E27FC236}">
                <a16:creationId xmlns:a16="http://schemas.microsoft.com/office/drawing/2014/main" id="{1454A608-6006-41B9-A852-6D0032E11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2928938"/>
            <a:ext cx="63309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End of Document</a:t>
            </a:r>
            <a:endParaRPr kumimoji="1" lang="ko-KR" altLang="en-US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Box 256">
            <a:extLst>
              <a:ext uri="{FF2B5EF4-FFF2-40B4-BE49-F238E27FC236}">
                <a16:creationId xmlns:a16="http://schemas.microsoft.com/office/drawing/2014/main" id="{06675E4D-F311-4E94-AB8C-01D9C9A88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938" y="1016000"/>
            <a:ext cx="1244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kumimoji="1" lang="ko-KR" altLang="en-US" sz="1800">
                <a:latin typeface="맑은 고딕" panose="020B0503020000020004" pitchFamily="50" charset="-127"/>
                <a:ea typeface="맑은 고딕" panose="020B0503020000020004" pitchFamily="50" charset="-127"/>
              </a:rPr>
              <a:t>목 차</a:t>
            </a:r>
          </a:p>
        </p:txBody>
      </p:sp>
      <p:sp>
        <p:nvSpPr>
          <p:cNvPr id="4" name="Text Box 257">
            <a:extLst>
              <a:ext uri="{FF2B5EF4-FFF2-40B4-BE49-F238E27FC236}">
                <a16:creationId xmlns:a16="http://schemas.microsoft.com/office/drawing/2014/main" id="{C6F420F0-E91E-47A3-856B-3FAB5EAF9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3163" y="1448780"/>
            <a:ext cx="407987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 b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lvl="0" eaLnBrk="1" latin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altLang="ko-KR" sz="1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5 </a:t>
            </a: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특징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lvl="0" eaLnBrk="1" latin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주요 컴포넌트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lvl="0" eaLnBrk="1" latin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주요 </a:t>
            </a:r>
            <a:r>
              <a:rPr lang="en-US" altLang="ko-KR" sz="1400" dirty="0" err="1">
                <a:latin typeface="맑은 고딕" pitchFamily="50" charset="-127"/>
                <a:ea typeface="맑은 고딕" pitchFamily="50" charset="-127"/>
              </a:rPr>
              <a:t>Javascript</a:t>
            </a:r>
            <a:r>
              <a:rPr lang="en-US" altLang="ko-KR" sz="1400" dirty="0">
                <a:latin typeface="맑은 고딕" pitchFamily="50" charset="-127"/>
                <a:ea typeface="맑은 고딕" pitchFamily="50" charset="-127"/>
              </a:rPr>
              <a:t> Function</a:t>
            </a:r>
          </a:p>
          <a:p>
            <a:pPr lvl="0" eaLnBrk="1" latin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주요 공통 모듈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  <a:p>
            <a:pPr lvl="0" eaLnBrk="1" latin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en-US" altLang="ko-KR" sz="1400" kern="1200" dirty="0">
                <a:latin typeface="맑은 고딕" pitchFamily="50" charset="-127"/>
                <a:ea typeface="맑은 고딕" pitchFamily="50" charset="-127"/>
              </a:rPr>
              <a:t>UI </a:t>
            </a:r>
            <a:r>
              <a:rPr lang="ko-KR" altLang="en-US" sz="1400" kern="1200" dirty="0">
                <a:latin typeface="맑은 고딕" pitchFamily="50" charset="-127"/>
                <a:ea typeface="맑은 고딕" pitchFamily="50" charset="-127"/>
              </a:rPr>
              <a:t>소스 전환 가이드</a:t>
            </a:r>
            <a:endParaRPr lang="en-US" altLang="ko-KR" sz="1400" kern="1200" dirty="0">
              <a:latin typeface="맑은 고딕" pitchFamily="50" charset="-127"/>
              <a:ea typeface="맑은 고딕" pitchFamily="50" charset="-127"/>
            </a:endParaRPr>
          </a:p>
          <a:p>
            <a:pPr lvl="0" eaLnBrk="1" latin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ko-KR" altLang="en-US" sz="1400" kern="1200" dirty="0" err="1">
                <a:latin typeface="맑은 고딕" pitchFamily="50" charset="-127"/>
                <a:ea typeface="맑은 고딕" pitchFamily="50" charset="-127"/>
              </a:rPr>
              <a:t>통합개발툴</a:t>
            </a:r>
            <a:r>
              <a:rPr lang="ko-KR" altLang="en-US" sz="1400" kern="1200" dirty="0">
                <a:latin typeface="맑은 고딕" pitchFamily="50" charset="-127"/>
                <a:ea typeface="맑은 고딕" pitchFamily="50" charset="-127"/>
              </a:rPr>
              <a:t> 설정 가이드</a:t>
            </a:r>
            <a:endParaRPr lang="en-US" altLang="ko-KR" sz="1400" kern="1200" dirty="0">
              <a:latin typeface="맑은 고딕" pitchFamily="50" charset="-127"/>
              <a:ea typeface="맑은 고딕" pitchFamily="50" charset="-127"/>
            </a:endParaRPr>
          </a:p>
          <a:p>
            <a:pPr lvl="0" eaLnBrk="1" latinLnBrk="1" hangingPunct="1">
              <a:spcBef>
                <a:spcPct val="50000"/>
              </a:spcBef>
              <a:buFontTx/>
              <a:buAutoNum type="arabicPeriod"/>
              <a:defRPr/>
            </a:pPr>
            <a:r>
              <a:rPr lang="ko-KR" altLang="en-US" sz="1400" dirty="0">
                <a:latin typeface="맑은 고딕" pitchFamily="50" charset="-127"/>
                <a:ea typeface="맑은 고딕" pitchFamily="50" charset="-127"/>
              </a:rPr>
              <a:t>전환소스 대응 동기방식 팝업</a:t>
            </a:r>
            <a:endParaRPr lang="en-US" altLang="ko-KR" sz="14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1. </a:t>
            </a:r>
            <a:r>
              <a:rPr lang="en-US" altLang="ko-KR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kern="1200" dirty="0">
                <a:latin typeface="맑은 고딕" pitchFamily="50" charset="-127"/>
                <a:ea typeface="맑은 고딕" pitchFamily="50" charset="-127"/>
                <a:cs typeface="+mn-cs"/>
              </a:rPr>
              <a:t>5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  <a:cs typeface="+mn-cs"/>
              </a:rPr>
              <a:t>특징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BA1F966C-993E-495C-B40E-AFF7EC2A63F4}"/>
              </a:ext>
            </a:extLst>
          </p:cNvPr>
          <p:cNvSpPr txBox="1">
            <a:spLocks/>
          </p:cNvSpPr>
          <p:nvPr/>
        </p:nvSpPr>
        <p:spPr>
          <a:xfrm>
            <a:off x="391264" y="852298"/>
            <a:ext cx="9048011" cy="563740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SPA</a:t>
            </a:r>
          </a:p>
          <a:p>
            <a:pPr lvl="1">
              <a:buFont typeface="+mj-lt"/>
              <a:buAutoNum type="arabicPeriod"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as-is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모든 화면이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iframe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그려지나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to-be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전체 페이지가 하나의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html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구성되어 모든 화면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 등이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div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그려지게 됨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SPA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적용으로 화면 </a:t>
            </a:r>
            <a:r>
              <a:rPr lang="ko-KR" altLang="en-US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로딩시마다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다운로드 되던 엔진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css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js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등의 재사용으로 속도 향상됨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scope</a:t>
            </a:r>
            <a:r>
              <a:rPr lang="en-US" altLang="ko-KR" sz="16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– 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iframe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대신 </a:t>
            </a:r>
            <a:r>
              <a:rPr lang="en-US" altLang="ko-KR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wframe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사용하여 화면 재사용이 가능하며 각 영역의 독립성이 보장됨</a:t>
            </a:r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iframe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–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jsp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파일업로드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OZ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등의 외부 프로그램등의 사용을 위해 사용 가능</a:t>
            </a:r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wframe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– 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공통된 영역을 분리하여 여러 화면에서 재사용할 경우 </a:t>
            </a:r>
            <a:r>
              <a:rPr lang="en-US" altLang="ko-KR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wframe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사용</a:t>
            </a:r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효율적인 메모리 관리를 위해 모든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xml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내의 함수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전역변수는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object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내에 선언해서 사용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function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외부에서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var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const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let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등의 변수 선언 금지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function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내에서는 사용 가능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function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내에서도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var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let,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const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등으로 선언하지 않는 변수 사용 금지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Data Collection</a:t>
            </a:r>
          </a:p>
          <a:p>
            <a:pPr lvl="1">
              <a:buFont typeface="+mj-lt"/>
              <a:buAutoNum type="arabicPeriod"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as-is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instance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data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대체함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크게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dataMap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dataList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두개가 존재함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dataList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</a:t>
            </a:r>
            <a:r>
              <a:rPr lang="ko-KR" altLang="en-US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확장기능인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linkedDataList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AliasDataList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dataMap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</a:t>
            </a:r>
            <a:r>
              <a:rPr lang="ko-KR" altLang="en-US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확장기능인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AliasDataMap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 있음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서브미션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소스 </a:t>
            </a:r>
            <a:r>
              <a:rPr lang="ko-KR" altLang="en-US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가독성과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생성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호출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후처리등의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공통화를 위해 동적 </a:t>
            </a:r>
            <a:r>
              <a:rPr lang="ko-KR" altLang="en-US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서브미션을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사용</a:t>
            </a:r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jQuery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– jQuery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사용을 지양하며 꼭 사용해야 할 경우 </a:t>
            </a:r>
            <a:r>
              <a:rPr lang="ko-KR" altLang="en-US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선택자는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css</a:t>
            </a:r>
            <a:r>
              <a:rPr lang="ko-KR" altLang="en-US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선택자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대신 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scope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이용한 </a:t>
            </a: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 </a:t>
            </a:r>
            <a:r>
              <a:rPr lang="ko-KR" altLang="en-US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선택자를</a:t>
            </a:r>
            <a:r>
              <a:rPr lang="ko-KR" altLang="en-US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사용</a:t>
            </a:r>
            <a:endParaRPr lang="en-US" altLang="ko-KR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gridView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as-is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grid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대체 컴포넌트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grid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이용한 데이터 조작대신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gridView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 사용하는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dataList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이용하여 데이터를 조작</a:t>
            </a:r>
          </a:p>
        </p:txBody>
      </p:sp>
    </p:spTree>
    <p:extLst>
      <p:ext uri="{BB962C8B-B14F-4D97-AF65-F5344CB8AC3E}">
        <p14:creationId xmlns:p14="http://schemas.microsoft.com/office/powerpoint/2010/main" val="196634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1. </a:t>
            </a:r>
            <a:r>
              <a:rPr lang="en-US" altLang="ko-KR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Websquare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kern="1200" dirty="0">
                <a:latin typeface="맑은 고딕" pitchFamily="50" charset="-127"/>
                <a:ea typeface="맑은 고딕" pitchFamily="50" charset="-127"/>
                <a:cs typeface="+mn-cs"/>
              </a:rPr>
              <a:t>5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  <a:cs typeface="+mn-cs"/>
              </a:rPr>
              <a:t>특징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BA1F966C-993E-495C-B40E-AFF7EC2A63F4}"/>
              </a:ext>
            </a:extLst>
          </p:cNvPr>
          <p:cNvSpPr txBox="1">
            <a:spLocks/>
          </p:cNvSpPr>
          <p:nvPr/>
        </p:nvSpPr>
        <p:spPr>
          <a:xfrm>
            <a:off x="391264" y="852298"/>
            <a:ext cx="9048011" cy="56374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별도의 공통 </a:t>
            </a:r>
            <a:r>
              <a:rPr lang="en-US" altLang="ko-KR" sz="18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js</a:t>
            </a:r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 사용</a:t>
            </a:r>
            <a:endParaRPr lang="en-US" altLang="ko-KR" sz="18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별도의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js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파일을 사용하기 위해서는 웹스퀘어 개발화면의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Source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탭에서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model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태그와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script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태그 사이에 사용할 스크립트를 선언해야 함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(&lt;script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src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=“/...”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scopeExternal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=“true”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scopeVariable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=“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최상위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Object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변수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” /&gt;)</a:t>
            </a:r>
          </a:p>
          <a:p>
            <a:pPr lvl="1">
              <a:buFont typeface="+mj-lt"/>
              <a:buAutoNum type="arabicPeriod"/>
            </a:pP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엔진이 외부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JS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객체를 해당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Scope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내에 생성하고 삭제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 때 사용할 객체명을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scopeVariable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지정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로딩된 객체는 해당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Scope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내에서만 사용 가능하고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Page </a:t>
            </a:r>
            <a:r>
              <a:rPr lang="ko-KR" altLang="en-US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언로딩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시에 삭제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scopeVariable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등록한 변수를 외부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JS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 내에 재정의 금지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 변수를 재정의할 경우 해당 변수는 전역변수로 생성됨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예시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 /cm/sample.js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내의 함수와 변수를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smp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객체에 선언해서 사용할 경우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65162" lvl="2" indent="0">
              <a:buNone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&lt;script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src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=“/cm/sample.js”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scopeExternal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=“true”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scopeVariable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=“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smp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” /&gt; -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js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사용하려는 화면에 태그 선언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65162" lvl="2" indent="0">
              <a:buNone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“/cm/sample.js”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내용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65162" lvl="2" indent="0">
              <a:buNone/>
            </a:pP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// var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smp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= {}; //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금지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665162" lvl="2" indent="0">
              <a:buNone/>
            </a:pP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smp.vari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= “XXX”;</a:t>
            </a:r>
          </a:p>
          <a:p>
            <a:pPr marL="665162" lvl="2" indent="0">
              <a:buNone/>
            </a:pP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smp.f_XXXXXX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= function() { .... };</a:t>
            </a:r>
          </a:p>
          <a:p>
            <a:pPr marL="665162" lvl="2" indent="0">
              <a:buNone/>
            </a:pP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smp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객체는 태그를 선언한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xml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sample.js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내에서만 접근 가능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컴포넌트의 </a:t>
            </a:r>
            <a:r>
              <a:rPr lang="en-US" altLang="ko-KR" sz="18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</a:p>
          <a:p>
            <a:pPr lvl="1">
              <a:buFont typeface="+mj-lt"/>
              <a:buAutoNum type="arabicPeriod"/>
            </a:pP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모든 컴포넌트의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xml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내에 선언된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와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HTML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변환 후 상위영역의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상속받아 재할당된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두개가 존재하게 됨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컴포넌트에 부여된 원래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</a:t>
            </a:r>
            <a:r>
              <a:rPr lang="en-US" altLang="ko-KR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org_id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재할당된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</a:t>
            </a:r>
            <a:r>
              <a:rPr lang="en-US" altLang="ko-KR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 </a:t>
            </a:r>
            <a:r>
              <a:rPr lang="ko-KR" altLang="en-US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속성에 저장됨</a:t>
            </a: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endParaRPr lang="en-US" altLang="ko-KR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3772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2.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  <a:cs typeface="+mn-cs"/>
              </a:rPr>
              <a:t>주요 컴포넌트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ABADF18F-0448-4A66-A00C-1173E3DB1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580382"/>
              </p:ext>
            </p:extLst>
          </p:nvPr>
        </p:nvGraphicFramePr>
        <p:xfrm>
          <a:off x="381000" y="1016732"/>
          <a:ext cx="9144000" cy="54046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1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600">
                  <a:extLst>
                    <a:ext uri="{9D8B030D-6E8A-4147-A177-3AD203B41FA5}">
                      <a16:colId xmlns:a16="http://schemas.microsoft.com/office/drawing/2014/main" val="208359024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No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err="1">
                          <a:latin typeface="맑은 고딕" pitchFamily="50" charset="-127"/>
                          <a:ea typeface="맑은 고딕" pitchFamily="50" charset="-127"/>
                        </a:rPr>
                        <a:t>컴포넌트명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가이드</a:t>
                      </a:r>
                      <a:endParaRPr lang="en-US" altLang="ko-KR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공통</a:t>
                      </a: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컴포넌트의 각종 속성은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config.xml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 일괄 지정하며 일괄 지정이 불한 속성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기본값 </a:t>
                      </a:r>
                      <a:b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이외 설정이 필요한 경우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(Class, id,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dataList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style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제외한 나머지 속성에 임의 값 </a:t>
                      </a:r>
                      <a:b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설정 지양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컴포넌트를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숨길경우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컴포넌트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.hide()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함수 사용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hide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숨겨졌던 컴포넌트를 표시할 경우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show()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또는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show(“”)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함수 사용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하위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wframe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에서 부모에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접근시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$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p.getParentWindow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접근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부모에서 하위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wframe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으로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접근시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wframe.getWindow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()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접근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scwin.onpageload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는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async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로직을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제외한 단순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초기값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셋팅등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처리만 함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scwin.pageInit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함수를 이용해서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코드값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조회등의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async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로직을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처리한다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scwin.pageInit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을 통해 부모의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모든 초기화가 완료 된 후 자식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wframe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을 초기화 </a:t>
                      </a:r>
                      <a:b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한다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.(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wframe.getWindow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().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scwin.pageInit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(“Parent”) )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1809912547"/>
                  </a:ext>
                </a:extLst>
              </a:tr>
              <a:tr h="145723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scwin.pageInit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tp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팝업으로 호출되는 최상위 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xml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의 초기화 함수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tp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구분하여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async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로직을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순차처리하며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공통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구분자는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아래와 같다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b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“INIT” :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scwin.pageInit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함수 최초 호출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구분자</a:t>
                      </a:r>
                      <a:b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“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SYSCOMMONcode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” :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공통코드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조회 완료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구분자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필요에 따라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tp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추가하여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순차처리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가능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None/>
                      </a:pP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None/>
                      </a:pP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scwin.pageInit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 function(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tp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){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if(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tp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=== "INIT"){    //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페이지 초기화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var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codeInfo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 "AG0002";</a:t>
                      </a:r>
                    </a:p>
                    <a:p>
                      <a:pPr marL="0" indent="0" algn="l" defTabSz="914400" rtl="0" eaLnBrk="1" latinLnBrk="1" hangingPunct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com.getComCodeList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codeInfo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);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} else if(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tp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=== "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SYSCOMMONcode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"){    // 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공통코드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조회가 완료된 경우</a:t>
                      </a:r>
                      <a:endParaRPr lang="en-US" altLang="ko-KR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algn="l" defTabSz="914400" rtl="0" eaLnBrk="1" latinLnBrk="1" hangingPunct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    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btn_search.trigger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("click");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} else  if(</a:t>
                      </a:r>
                      <a:r>
                        <a:rPr lang="en-US" altLang="ko-KR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tp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=== “Search"){    // 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검색이 완료된 후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kern="120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화면내에서</a:t>
                      </a:r>
                      <a:r>
                        <a:rPr lang="ko-KR" altLang="en-US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정의된 유형</a:t>
                      </a: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  <a:p>
                      <a:pPr marL="0" indent="0" algn="l" defTabSz="914400" rtl="0" eaLnBrk="1" latinLnBrk="1" hangingPunct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};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2352618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1781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</a:rPr>
              <a:t>주요 컴포넌트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ABADF18F-0448-4A66-A00C-1173E3DB1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497376"/>
              </p:ext>
            </p:extLst>
          </p:nvPr>
        </p:nvGraphicFramePr>
        <p:xfrm>
          <a:off x="381000" y="1016732"/>
          <a:ext cx="9144000" cy="51991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91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1600">
                  <a:extLst>
                    <a:ext uri="{9D8B030D-6E8A-4147-A177-3AD203B41FA5}">
                      <a16:colId xmlns:a16="http://schemas.microsoft.com/office/drawing/2014/main" val="208359024"/>
                    </a:ext>
                  </a:extLst>
                </a:gridCol>
              </a:tblGrid>
              <a:tr h="4680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No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err="1">
                          <a:latin typeface="맑은 고딕" pitchFamily="50" charset="-127"/>
                          <a:ea typeface="맑은 고딕" pitchFamily="50" charset="-127"/>
                        </a:rPr>
                        <a:t>컴포넌트명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가이드</a:t>
                      </a:r>
                      <a:endParaRPr lang="en-US" altLang="ko-KR" sz="12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</a:p>
                  </a:txBody>
                  <a:tcPr marL="91434" marR="91434" marT="45734" marB="45734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dataMap</a:t>
                      </a:r>
                      <a:endParaRPr lang="ko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key, value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형태의 데이터를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여러개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가질 수 있는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DataCollection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1809912547"/>
                  </a:ext>
                </a:extLst>
              </a:tr>
              <a:tr h="4894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dataList</a:t>
                      </a:r>
                      <a:endParaRPr lang="ko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dataMap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형태를 목록으로 가질 수 있는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DataCollection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3184463938"/>
                  </a:ext>
                </a:extLst>
              </a:tr>
              <a:tr h="14682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LinkedDataList</a:t>
                      </a:r>
                      <a:endParaRPr lang="ko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원본데이터를 가지는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dataList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와 연결하여 필터링해서 사용할 수 있는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dataList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실제 데이터는 가지지 않으나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dataList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api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사용가능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필터링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할 경우 원본과 보이는 데이터가 상이 함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Font typeface="+mj-lt"/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그리드의 다단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selectbox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등의 목록에 사용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상위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선택시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하위목록을 필터링할 경우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2632780197"/>
                  </a:ext>
                </a:extLst>
              </a:tr>
              <a:tr h="146824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err="1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GridView</a:t>
                      </a:r>
                      <a:endParaRPr lang="ko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as-is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의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grid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는 더이상 사용되지 않으며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gridView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대체하여 사용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gridView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이용한 데이터 조작은 지양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그리드의 체크박스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조작시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rowstatus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갱신을 원치 않으면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dataList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의 체크박스 컬럼의 </a:t>
                      </a:r>
                      <a:b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속성중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ignoreStatus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속성을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true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설정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row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선택하여 삭제하려는 컬럼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165991488"/>
                  </a:ext>
                </a:extLst>
              </a:tr>
              <a:tr h="81569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7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$w</a:t>
                      </a:r>
                      <a:endParaRPr lang="ko-KR" altLang="en-US" sz="12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웹스퀘어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Object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$w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는 사용 금지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$w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의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scope Object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$p(</a:t>
                      </a:r>
                      <a:r>
                        <a:rPr lang="en-US" altLang="ko-KR" sz="1200" kern="1200" dirty="0" err="1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scwin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.$w)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사용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Tx/>
                        <a:buNone/>
                      </a:pPr>
                      <a:endParaRPr lang="ko-KR" altLang="en-US" sz="12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4" marR="91434" marT="45734" marB="45734" anchor="ctr"/>
                </a:tc>
                <a:extLst>
                  <a:ext uri="{0D108BD9-81ED-4DB2-BD59-A6C34878D82A}">
                    <a16:rowId xmlns:a16="http://schemas.microsoft.com/office/drawing/2014/main" val="2352618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690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3.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  <a:cs typeface="+mn-cs"/>
              </a:rPr>
              <a:t>주요 </a:t>
            </a:r>
            <a:r>
              <a:rPr lang="en-US" altLang="ko-KR" kern="1200" dirty="0" err="1">
                <a:latin typeface="맑은 고딕" pitchFamily="50" charset="-127"/>
                <a:ea typeface="맑은 고딕" pitchFamily="50" charset="-127"/>
                <a:cs typeface="+mn-cs"/>
              </a:rPr>
              <a:t>Javascript</a:t>
            </a:r>
            <a:r>
              <a:rPr lang="en-US" altLang="ko-KR" kern="1200" dirty="0">
                <a:latin typeface="맑은 고딕" pitchFamily="50" charset="-127"/>
                <a:ea typeface="맑은 고딕" pitchFamily="50" charset="-127"/>
                <a:cs typeface="+mn-cs"/>
              </a:rPr>
              <a:t> Function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4" name="제목 1">
            <a:extLst>
              <a:ext uri="{FF2B5EF4-FFF2-40B4-BE49-F238E27FC236}">
                <a16:creationId xmlns:a16="http://schemas.microsoft.com/office/drawing/2014/main" id="{AA31317C-4458-4E29-A75A-3FC130737E8C}"/>
              </a:ext>
            </a:extLst>
          </p:cNvPr>
          <p:cNvSpPr txBox="1">
            <a:spLocks/>
          </p:cNvSpPr>
          <p:nvPr/>
        </p:nvSpPr>
        <p:spPr bwMode="auto">
          <a:xfrm>
            <a:off x="380492" y="871042"/>
            <a:ext cx="9082336" cy="60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normAutofit/>
          </a:bodyPr>
          <a:lstStyle>
            <a:lvl1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2pPr>
            <a:lvl3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3pPr>
            <a:lvl4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4pPr>
            <a:lvl5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5pPr>
            <a:lvl6pPr marL="4572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6pPr>
            <a:lvl7pPr marL="9144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7pPr>
            <a:lvl8pPr marL="13716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8pPr>
            <a:lvl9pPr marL="18288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9pPr>
          </a:lstStyle>
          <a:p>
            <a:r>
              <a:rPr lang="en-US" altLang="ko-KR" sz="16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com.alert</a:t>
            </a:r>
            <a:r>
              <a:rPr lang="en-US" altLang="ko-KR" sz="16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msg</a:t>
            </a:r>
            <a:r>
              <a:rPr lang="en-US" altLang="ko-KR" sz="16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6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param</a:t>
            </a:r>
            <a:r>
              <a:rPr lang="en-US" altLang="ko-KR" sz="16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/ </a:t>
            </a:r>
            <a:r>
              <a:rPr lang="en-US" altLang="ko-KR" sz="16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com.confirm</a:t>
            </a:r>
            <a:r>
              <a:rPr lang="en-US" altLang="ko-KR" sz="16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동일</a:t>
            </a:r>
          </a:p>
        </p:txBody>
      </p:sp>
      <p:sp>
        <p:nvSpPr>
          <p:cNvPr id="5" name="내용 개체 틀 2">
            <a:extLst>
              <a:ext uri="{FF2B5EF4-FFF2-40B4-BE49-F238E27FC236}">
                <a16:creationId xmlns:a16="http://schemas.microsoft.com/office/drawing/2014/main" id="{25C38D34-65FD-4FA0-82AC-768F946A2D7D}"/>
              </a:ext>
            </a:extLst>
          </p:cNvPr>
          <p:cNvSpPr txBox="1">
            <a:spLocks/>
          </p:cNvSpPr>
          <p:nvPr/>
        </p:nvSpPr>
        <p:spPr>
          <a:xfrm>
            <a:off x="380492" y="1479041"/>
            <a:ext cx="9082336" cy="295069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alert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창을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띄울때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사용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msg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[String | String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Array] alert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창에 표시할 메시지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또는 메시지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ID,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조합용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파라미터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param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[JSON] alert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창이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닫힐때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callback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넘겨받을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파라미터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com.alert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(“com001”)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com.alert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([“com002”, “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저장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”])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com.alert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(“com001”, {“id”:”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alertSave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”})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com.alert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(“com001”, {“id”:”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alertSave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”, “param1”:”AAA”, “param2”:”BBB”})</a:t>
            </a: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D35C852F-0AAF-4D3A-A6F4-F24C76DFC1D6}"/>
              </a:ext>
            </a:extLst>
          </p:cNvPr>
          <p:cNvSpPr txBox="1">
            <a:spLocks/>
          </p:cNvSpPr>
          <p:nvPr/>
        </p:nvSpPr>
        <p:spPr>
          <a:xfrm>
            <a:off x="380492" y="4581128"/>
            <a:ext cx="9082336" cy="607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2400" b="1"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6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scwin.notiCallback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rtnObj</a:t>
            </a:r>
            <a:r>
              <a:rPr lang="en-US" altLang="ko-KR" sz="1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6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263D6DB9-5A27-4F33-A8F0-B45D32C288F3}"/>
              </a:ext>
            </a:extLst>
          </p:cNvPr>
          <p:cNvSpPr txBox="1">
            <a:spLocks/>
          </p:cNvSpPr>
          <p:nvPr/>
        </p:nvSpPr>
        <p:spPr>
          <a:xfrm>
            <a:off x="380492" y="5197516"/>
            <a:ext cx="9082336" cy="1203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com.alert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com.confirm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기본 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callback function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필요할 경우 팝업 호출한 화면에 선언해서 사용</a:t>
            </a:r>
            <a:endParaRPr lang="en-US" altLang="ko-KR" sz="12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rtnObj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[JSON] alert, confirm</a:t>
            </a:r>
            <a:r>
              <a:rPr lang="ko-KR" altLang="en-US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호출시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사용했던 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param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받아서 후처리</a:t>
            </a:r>
            <a:endParaRPr lang="en-US" altLang="ko-KR" sz="12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confirm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일 경우 </a:t>
            </a:r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rtnObj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[“</a:t>
            </a:r>
            <a:r>
              <a:rPr lang="en-US" altLang="ko-KR" sz="12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rtnVal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”]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클릭된 버튼의 구분자가 있음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확인 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”Y”, </a:t>
            </a:r>
            <a:r>
              <a:rPr lang="ko-KR" altLang="en-US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취소 </a:t>
            </a:r>
            <a:r>
              <a:rPr lang="en-US" altLang="ko-KR" sz="12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“N”)</a:t>
            </a:r>
            <a:endParaRPr lang="ko-KR" altLang="en-US" sz="12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0412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4">
            <a:extLst>
              <a:ext uri="{FF2B5EF4-FFF2-40B4-BE49-F238E27FC236}">
                <a16:creationId xmlns:a16="http://schemas.microsoft.com/office/drawing/2014/main" id="{004750C3-2107-43B4-A533-19550462D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663" y="249802"/>
            <a:ext cx="8964612" cy="341771"/>
          </a:xfrm>
        </p:spPr>
        <p:txBody>
          <a:bodyPr/>
          <a:lstStyle/>
          <a:p>
            <a:pPr>
              <a:defRPr/>
            </a:pP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kern="1200" dirty="0">
                <a:latin typeface="맑은 고딕" pitchFamily="50" charset="-127"/>
                <a:ea typeface="맑은 고딕" pitchFamily="50" charset="-127"/>
              </a:rPr>
              <a:t>주요 </a:t>
            </a:r>
            <a:r>
              <a:rPr lang="en-US" altLang="ko-KR" kern="1200" dirty="0" err="1">
                <a:latin typeface="맑은 고딕" pitchFamily="50" charset="-127"/>
                <a:ea typeface="맑은 고딕" pitchFamily="50" charset="-127"/>
              </a:rPr>
              <a:t>Javascript</a:t>
            </a:r>
            <a:r>
              <a:rPr lang="en-US" altLang="ko-KR" kern="1200" dirty="0">
                <a:latin typeface="맑은 고딕" pitchFamily="50" charset="-127"/>
                <a:ea typeface="맑은 고딕" pitchFamily="50" charset="-127"/>
              </a:rPr>
              <a:t> Function</a:t>
            </a:r>
            <a:endParaRPr lang="ko-KR" altLang="en-US" kern="120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A31317C-4458-4E29-A75A-3FC130737E8C}"/>
              </a:ext>
            </a:extLst>
          </p:cNvPr>
          <p:cNvSpPr txBox="1">
            <a:spLocks/>
          </p:cNvSpPr>
          <p:nvPr/>
        </p:nvSpPr>
        <p:spPr bwMode="auto">
          <a:xfrm>
            <a:off x="380492" y="836712"/>
            <a:ext cx="9061857" cy="60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77" tIns="45789" rIns="91577" bIns="45789" numCol="1" anchor="ctr" anchorCtr="0" compatLnSpc="1">
            <a:prstTxWarp prst="textNoShape">
              <a:avLst/>
            </a:prstTxWarp>
            <a:normAutofit/>
          </a:bodyPr>
          <a:lstStyle>
            <a:lvl1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2pPr>
            <a:lvl3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3pPr>
            <a:lvl4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4pPr>
            <a:lvl5pPr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5pPr>
            <a:lvl6pPr marL="4572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6pPr>
            <a:lvl7pPr marL="9144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7pPr>
            <a:lvl8pPr marL="13716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8pPr>
            <a:lvl9pPr marL="1828800" algn="l" defTabSz="9159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kumimoji="1" b="1">
                <a:solidFill>
                  <a:srgbClr val="7889FB"/>
                </a:solidFill>
                <a:latin typeface="Arial" charset="0"/>
                <a:ea typeface="굴림" charset="-127"/>
              </a:defRPr>
            </a:lvl9pPr>
          </a:lstStyle>
          <a:p>
            <a:r>
              <a:rPr lang="en-US" altLang="ko-KR" sz="16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com.openPopup</a:t>
            </a:r>
            <a:r>
              <a:rPr lang="en-US" altLang="ko-KR" sz="16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6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url</a:t>
            </a:r>
            <a:r>
              <a:rPr lang="en-US" altLang="ko-KR" sz="16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opts, data)</a:t>
            </a:r>
            <a:endParaRPr lang="ko-KR" altLang="en-US" sz="16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25C38D34-65FD-4FA0-82AC-768F946A2D7D}"/>
              </a:ext>
            </a:extLst>
          </p:cNvPr>
          <p:cNvSpPr txBox="1">
            <a:spLocks/>
          </p:cNvSpPr>
          <p:nvPr/>
        </p:nvSpPr>
        <p:spPr>
          <a:xfrm>
            <a:off x="380492" y="1444710"/>
            <a:ext cx="9061857" cy="520383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가는각진제목체" pitchFamily="18" charset="-127"/>
              </a:defRPr>
            </a:lvl9pPr>
          </a:lstStyle>
          <a:p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웹스퀘어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업무용 화면을 팝업으로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띄울때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사용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as-is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동기 방식 팝업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window.showModalDialog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 더이상 지원 안함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url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[String]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팝업으로 띄울 화면의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xml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절대 경로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opts : [JSON]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팝업의 제목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크기 등의 옵션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 : [String]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팝업의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ID, callback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구분자로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사용됨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필수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1">
              <a:buFont typeface="+mj-lt"/>
              <a:buAutoNum type="arabicPeriod"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popupName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[String]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팝업창에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표시할 타이틀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필수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1">
              <a:buFont typeface="+mj-lt"/>
              <a:buAutoNum type="arabicPeriod"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width : [Number]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팝업의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가로크기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>
              <a:buFont typeface="+mj-lt"/>
              <a:buAutoNum type="arabicPeriod"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height : [Number]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팝업의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세로크기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data : [JSON]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팝업으로 넘겨줄 데이터</a:t>
            </a:r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endParaRPr lang="en-US" altLang="ko-KR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0" indent="0">
              <a:buFontTx/>
              <a:buNone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var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data = {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auth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:{"AAA":"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aaa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 "BBB":"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bbb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"}};</a:t>
            </a:r>
          </a:p>
          <a:p>
            <a:pPr marL="0" indent="0">
              <a:buFontTx/>
              <a:buNone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var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opts = { id : "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sampleP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</a:t>
            </a:r>
          </a:p>
          <a:p>
            <a:pPr marL="0" indent="0">
              <a:buFontTx/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</a:t>
            </a: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popupName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: "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특별휴가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신청 및 사용현황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",</a:t>
            </a:r>
          </a:p>
          <a:p>
            <a:pPr marL="0" indent="0">
              <a:buFontTx/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width : 1030,</a:t>
            </a:r>
          </a:p>
          <a:p>
            <a:pPr marL="0" indent="0">
              <a:buFontTx/>
              <a:buNone/>
            </a:pP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	height: 700 };</a:t>
            </a:r>
          </a:p>
          <a:p>
            <a:pPr marL="0" indent="0">
              <a:buFontTx/>
              <a:buNone/>
            </a:pPr>
            <a:r>
              <a:rPr lang="en-US" altLang="ko-KR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com.openPopup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("/demo/template/sample/sampleP.xml", opts, data);</a:t>
            </a:r>
            <a:endParaRPr lang="ko-KR" altLang="en-US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0574084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디자인 사용자 지정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디자인 사용자 지정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3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디자인 사용자 지정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디자인 사용자 지정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디자인 사용자 지정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ther">
  <a:themeElements>
    <a:clrScheme name="oth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ther">
      <a:majorFont>
        <a:latin typeface="Arial"/>
        <a:ea typeface="굴림"/>
        <a:cs typeface=""/>
      </a:majorFont>
      <a:minorFont>
        <a:latin typeface="Arial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79200" tIns="39600" rIns="79200" bIns="39600" numCol="1" anchor="t" anchorCtr="0" compatLnSpc="1">
        <a:prstTxWarp prst="textNoShape">
          <a:avLst/>
        </a:prstTxWarp>
        <a:spAutoFit/>
      </a:bodyPr>
      <a:lstStyle>
        <a:defPPr marL="0" marR="0" indent="0" algn="l" defTabSz="78581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/>
          <a:tailEnd type="none"/>
        </a:ln>
        <a:effectLst/>
      </a:spPr>
      <a:bodyPr/>
      <a:lstStyle/>
    </a:lnDef>
  </a:objectDefaults>
  <a:extraClrSchemeLst>
    <a:extraClrScheme>
      <a:clrScheme name="oth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15171</TotalTime>
  <Words>3059</Words>
  <Application>Microsoft Office PowerPoint</Application>
  <PresentationFormat>A4 용지(210x297mm)</PresentationFormat>
  <Paragraphs>370</Paragraphs>
  <Slides>21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21</vt:i4>
      </vt:variant>
    </vt:vector>
  </HeadingPairs>
  <TitlesOfParts>
    <vt:vector size="27" baseType="lpstr">
      <vt:lpstr>굴림</vt:lpstr>
      <vt:lpstr>맑은 고딕</vt:lpstr>
      <vt:lpstr>Arial</vt:lpstr>
      <vt:lpstr>Times New Roman</vt:lpstr>
      <vt:lpstr>디자인 사용자 지정</vt:lpstr>
      <vt:lpstr>other</vt:lpstr>
      <vt:lpstr>PowerPoint 프레젠테이션</vt:lpstr>
      <vt:lpstr>PowerPoint 프레젠테이션</vt:lpstr>
      <vt:lpstr>PowerPoint 프레젠테이션</vt:lpstr>
      <vt:lpstr>1. Websquare 5 특징</vt:lpstr>
      <vt:lpstr>1. Websquare 5 특징</vt:lpstr>
      <vt:lpstr>2. 주요 컴포넌트</vt:lpstr>
      <vt:lpstr>2. 주요 컴포넌트</vt:lpstr>
      <vt:lpstr>3. 주요 Javascript Function</vt:lpstr>
      <vt:lpstr>3. 주요 Javascript Function</vt:lpstr>
      <vt:lpstr>3. 주요 Javascript Function</vt:lpstr>
      <vt:lpstr>3. 주요 Javascript Function</vt:lpstr>
      <vt:lpstr>3. 주요 Javascript Function</vt:lpstr>
      <vt:lpstr>4. 주요 공통 모듈</vt:lpstr>
      <vt:lpstr>4. 주요 공통 모듈</vt:lpstr>
      <vt:lpstr>4. 주요 공통 모듈</vt:lpstr>
      <vt:lpstr>5. UI 소스 전환 가이드</vt:lpstr>
      <vt:lpstr>5. UI 소스 전환 가이드</vt:lpstr>
      <vt:lpstr>6. 통합개발툴 설정 가이드 </vt:lpstr>
      <vt:lpstr>6. 전환소스 대응 동기방식 팝업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MS파워포인트_가로템플릿</dc:title>
  <dc:subject>소방민원정보시스템구축사업</dc:subject>
  <dc:creator>SK C&amp;C 컨소시엄</dc:creator>
  <cp:lastModifiedBy>전 기완</cp:lastModifiedBy>
  <cp:revision>1628</cp:revision>
  <dcterms:modified xsi:type="dcterms:W3CDTF">2022-01-10T01:28:12Z</dcterms:modified>
</cp:coreProperties>
</file>