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41"/>
  </p:notesMasterIdLst>
  <p:handoutMasterIdLst>
    <p:handoutMasterId r:id="rId42"/>
  </p:handoutMasterIdLst>
  <p:sldIdLst>
    <p:sldId id="349" r:id="rId2"/>
    <p:sldId id="367" r:id="rId3"/>
    <p:sldId id="398" r:id="rId4"/>
    <p:sldId id="403" r:id="rId5"/>
    <p:sldId id="400" r:id="rId6"/>
    <p:sldId id="402" r:id="rId7"/>
    <p:sldId id="404" r:id="rId8"/>
    <p:sldId id="406" r:id="rId9"/>
    <p:sldId id="408" r:id="rId10"/>
    <p:sldId id="409" r:id="rId11"/>
    <p:sldId id="411" r:id="rId12"/>
    <p:sldId id="412" r:id="rId13"/>
    <p:sldId id="410" r:id="rId14"/>
    <p:sldId id="405" r:id="rId15"/>
    <p:sldId id="407" r:id="rId16"/>
    <p:sldId id="417" r:id="rId17"/>
    <p:sldId id="418" r:id="rId18"/>
    <p:sldId id="413" r:id="rId19"/>
    <p:sldId id="422" r:id="rId20"/>
    <p:sldId id="421" r:id="rId21"/>
    <p:sldId id="419" r:id="rId22"/>
    <p:sldId id="420" r:id="rId23"/>
    <p:sldId id="423" r:id="rId24"/>
    <p:sldId id="424" r:id="rId25"/>
    <p:sldId id="414" r:id="rId26"/>
    <p:sldId id="425" r:id="rId27"/>
    <p:sldId id="426" r:id="rId28"/>
    <p:sldId id="427" r:id="rId29"/>
    <p:sldId id="415" r:id="rId30"/>
    <p:sldId id="428" r:id="rId31"/>
    <p:sldId id="429" r:id="rId32"/>
    <p:sldId id="416" r:id="rId33"/>
    <p:sldId id="432" r:id="rId34"/>
    <p:sldId id="433" r:id="rId35"/>
    <p:sldId id="434" r:id="rId36"/>
    <p:sldId id="435" r:id="rId37"/>
    <p:sldId id="436" r:id="rId38"/>
    <p:sldId id="431" r:id="rId39"/>
    <p:sldId id="366" r:id="rId40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76"/>
    <a:srgbClr val="00006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5753" autoAdjust="0"/>
  </p:normalViewPr>
  <p:slideViewPr>
    <p:cSldViewPr snapToGrid="0" showGuides="1">
      <p:cViewPr varScale="1">
        <p:scale>
          <a:sx n="55" d="100"/>
          <a:sy n="55" d="100"/>
        </p:scale>
        <p:origin x="42" y="636"/>
      </p:cViewPr>
      <p:guideLst>
        <p:guide pos="6023"/>
        <p:guide pos="262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964079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6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694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429386" y="325950"/>
            <a:ext cx="9057409" cy="291032"/>
          </a:xfrm>
        </p:spPr>
        <p:txBody>
          <a:bodyPr lIns="0" rIns="0" anchor="ctr" anchorCtr="0">
            <a:normAutofit/>
          </a:bodyPr>
          <a:lstStyle>
            <a:lvl1pPr marL="0" indent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r>
              <a:rPr lang="en-US" altLang="ko-KR" dirty="0"/>
              <a:t>1. </a:t>
            </a:r>
            <a:r>
              <a:rPr lang="ko-KR" altLang="en-US" dirty="0"/>
              <a:t>타이틀</a:t>
            </a:r>
          </a:p>
        </p:txBody>
      </p:sp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6609184" y="453303"/>
            <a:ext cx="2877611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>
              <a:buClr>
                <a:srgbClr val="0066CC"/>
              </a:buClr>
              <a:defRPr/>
            </a:pPr>
            <a:r>
              <a:rPr lang="ko-KR" altLang="en-US" sz="1000" b="1" i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차세대 </a:t>
            </a:r>
            <a:r>
              <a:rPr lang="en-US" altLang="ko-KR" sz="1000" b="1" i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ERP</a:t>
            </a:r>
            <a:r>
              <a:rPr lang="ko-KR" altLang="en-US" sz="1000" b="1" i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시스템 구축 용역 사업</a:t>
            </a:r>
            <a:endParaRPr lang="en-US" altLang="ko-KR" sz="1000" b="1" i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 bwMode="auto">
          <a:xfrm>
            <a:off x="416496" y="692696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 Box 28"/>
          <p:cNvSpPr txBox="1">
            <a:spLocks noChangeArrowheads="1"/>
          </p:cNvSpPr>
          <p:nvPr userDrawn="1"/>
        </p:nvSpPr>
        <p:spPr bwMode="auto">
          <a:xfrm>
            <a:off x="4819149" y="6448121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-</a:t>
            </a:r>
          </a:p>
        </p:txBody>
      </p:sp>
      <p:cxnSp>
        <p:nvCxnSpPr>
          <p:cNvPr id="12" name="직선 연결선 11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1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11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4" r:id="rId5"/>
    <p:sldLayoutId id="2147483936" r:id="rId6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2024. 06. 20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EDS</a:t>
            </a:r>
            <a:r>
              <a:rPr lang="ko-KR" altLang="en-US" dirty="0"/>
              <a:t> 사용 가이드</a:t>
            </a:r>
            <a:br>
              <a:rPr lang="en-US" altLang="ko-KR" dirty="0"/>
            </a:br>
            <a:r>
              <a:rPr lang="en-US" altLang="ko-KR" sz="1800" dirty="0"/>
              <a:t>- </a:t>
            </a:r>
            <a:r>
              <a:rPr lang="ko-KR" altLang="en-US" sz="1800" dirty="0" err="1"/>
              <a:t>공통업무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NGES-</a:t>
            </a:r>
            <a:r>
              <a:rPr lang="ko-KR" altLang="en-US" sz="1400" b="1" dirty="0" err="1">
                <a:latin typeface="+mn-ea"/>
              </a:rPr>
              <a:t>업무코드</a:t>
            </a:r>
            <a:r>
              <a:rPr lang="en-US" altLang="ko-KR" sz="1400" b="1" dirty="0">
                <a:latin typeface="+mn-ea"/>
                <a:ea typeface="+mn-ea"/>
              </a:rPr>
              <a:t>-DE22-1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 dirty="0">
                <a:latin typeface="+mn-ea"/>
              </a:rPr>
              <a:t>설계</a:t>
            </a:r>
            <a:r>
              <a:rPr lang="ko-KR" altLang="en-US" sz="1400" b="1" dirty="0">
                <a:latin typeface="+mn-ea"/>
                <a:ea typeface="+mn-ea"/>
              </a:rPr>
              <a:t> 단계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51743" y="449858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ERP10 </a:t>
            </a:r>
            <a:r>
              <a:rPr lang="ko-KR" altLang="en-US" sz="1800" dirty="0"/>
              <a:t>업데이트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파일 관리 메뉴 소개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85" y="1138993"/>
            <a:ext cx="7086325" cy="4901906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505461" y="3151573"/>
            <a:ext cx="3942252" cy="9587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/>
          <p:cNvCxnSpPr/>
          <p:nvPr/>
        </p:nvCxnSpPr>
        <p:spPr>
          <a:xfrm flipV="1">
            <a:off x="4447713" y="3151573"/>
            <a:ext cx="639192" cy="52378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5023554" y="2827525"/>
            <a:ext cx="2555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최신 버전과 현재 버전 정보 입니다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148523" y="4793942"/>
            <a:ext cx="2299190" cy="3504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/>
          <p:cNvCxnSpPr/>
          <p:nvPr/>
        </p:nvCxnSpPr>
        <p:spPr>
          <a:xfrm flipV="1">
            <a:off x="4447713" y="4434409"/>
            <a:ext cx="639192" cy="5433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23"/>
          <p:cNvGrpSpPr/>
          <p:nvPr/>
        </p:nvGrpSpPr>
        <p:grpSpPr>
          <a:xfrm>
            <a:off x="5086905" y="4543407"/>
            <a:ext cx="3460243" cy="705334"/>
            <a:chOff x="5023554" y="3949361"/>
            <a:chExt cx="3460243" cy="705334"/>
          </a:xfrm>
        </p:grpSpPr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23554" y="3949361"/>
              <a:ext cx="2387530" cy="363016"/>
            </a:xfrm>
            <a:prstGeom prst="rect">
              <a:avLst/>
            </a:prstGeom>
          </p:spPr>
        </p:pic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39649" y="4139747"/>
              <a:ext cx="3044148" cy="514948"/>
            </a:xfrm>
            <a:prstGeom prst="rect">
              <a:avLst/>
            </a:prstGeom>
          </p:spPr>
        </p:pic>
      </p:grpSp>
      <p:sp>
        <p:nvSpPr>
          <p:cNvPr id="23" name="직사각형 22"/>
          <p:cNvSpPr/>
          <p:nvPr/>
        </p:nvSpPr>
        <p:spPr>
          <a:xfrm>
            <a:off x="5023554" y="4087642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현재 </a:t>
            </a:r>
            <a:r>
              <a:rPr lang="en-US" altLang="ko-KR" sz="1200" dirty="0">
                <a:solidFill>
                  <a:srgbClr val="FF0000"/>
                </a:solidFill>
              </a:rPr>
              <a:t>downloader</a:t>
            </a:r>
            <a:r>
              <a:rPr lang="ko-KR" altLang="en-US" sz="1200" dirty="0">
                <a:solidFill>
                  <a:srgbClr val="FF0000"/>
                </a:solidFill>
              </a:rPr>
              <a:t>의 상태입니다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6004142" y="5439127"/>
            <a:ext cx="3345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dirty="0">
                <a:solidFill>
                  <a:srgbClr val="FF0000"/>
                </a:solidFill>
              </a:rPr>
              <a:t>다운로드 불가</a:t>
            </a:r>
            <a:r>
              <a:rPr lang="en-US" altLang="ko-KR" sz="1000" dirty="0">
                <a:solidFill>
                  <a:srgbClr val="FF0000"/>
                </a:solidFill>
              </a:rPr>
              <a:t>(</a:t>
            </a:r>
            <a:r>
              <a:rPr lang="ko-KR" altLang="en-US" sz="1000" dirty="0" err="1">
                <a:solidFill>
                  <a:srgbClr val="FF0000"/>
                </a:solidFill>
              </a:rPr>
              <a:t>응답없음</a:t>
            </a:r>
            <a:r>
              <a:rPr lang="en-US" altLang="ko-KR" sz="1000" dirty="0">
                <a:solidFill>
                  <a:srgbClr val="FF0000"/>
                </a:solidFill>
              </a:rPr>
              <a:t>)</a:t>
            </a:r>
            <a:r>
              <a:rPr lang="ko-KR" altLang="en-US" sz="1000" dirty="0">
                <a:solidFill>
                  <a:srgbClr val="FF0000"/>
                </a:solidFill>
              </a:rPr>
              <a:t>의 경우</a:t>
            </a:r>
            <a:br>
              <a:rPr lang="en-US" altLang="ko-KR" sz="1000" dirty="0">
                <a:solidFill>
                  <a:srgbClr val="FF0000"/>
                </a:solidFill>
              </a:rPr>
            </a:br>
            <a:r>
              <a:rPr lang="ko-KR" altLang="en-US" sz="1000" dirty="0">
                <a:solidFill>
                  <a:srgbClr val="FF0000"/>
                </a:solidFill>
              </a:rPr>
              <a:t>부록 페이지에 작성된 해결 방안을 참고하시길 바랍니다</a:t>
            </a:r>
          </a:p>
        </p:txBody>
      </p:sp>
    </p:spTree>
    <p:extLst>
      <p:ext uri="{BB962C8B-B14F-4D97-AF65-F5344CB8AC3E}">
        <p14:creationId xmlns:p14="http://schemas.microsoft.com/office/powerpoint/2010/main" val="261984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ERP10 </a:t>
            </a:r>
            <a:r>
              <a:rPr lang="ko-KR" altLang="en-US" sz="1800" dirty="0"/>
              <a:t>업데이트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파일 관리 메뉴 소개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10" y="3720975"/>
            <a:ext cx="6965728" cy="188328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45" y="1648033"/>
            <a:ext cx="6965728" cy="1484003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162975" y="2574523"/>
            <a:ext cx="6040297" cy="4793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1162975" y="4662616"/>
            <a:ext cx="6040297" cy="9416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694556" y="1025698"/>
            <a:ext cx="5868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파일을 다운로드 받는 </a:t>
            </a:r>
            <a:r>
              <a:rPr lang="ko-KR" altLang="en-US" sz="1200" dirty="0" err="1"/>
              <a:t>스케쥴은</a:t>
            </a:r>
            <a:r>
              <a:rPr lang="ko-KR" altLang="en-US" sz="1200" dirty="0"/>
              <a:t> </a:t>
            </a:r>
            <a:r>
              <a:rPr lang="ko-KR" altLang="en-US" sz="1200" dirty="0" err="1"/>
              <a:t>수동진행</a:t>
            </a:r>
            <a:r>
              <a:rPr lang="ko-KR" altLang="en-US" sz="1200" dirty="0"/>
              <a:t> 혹은</a:t>
            </a:r>
            <a:r>
              <a:rPr lang="en-US" altLang="ko-KR" sz="1200" dirty="0"/>
              <a:t> </a:t>
            </a:r>
            <a:r>
              <a:rPr lang="ko-KR" altLang="en-US" sz="1200" dirty="0"/>
              <a:t>등록한 일정을 사용할 수 있습니다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3441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ERP10 </a:t>
            </a:r>
            <a:r>
              <a:rPr lang="ko-KR" altLang="en-US" sz="1800" dirty="0"/>
              <a:t>업데이트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일정 등록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694556" y="1025698"/>
            <a:ext cx="486703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EDS</a:t>
            </a:r>
            <a:r>
              <a:rPr lang="ko-KR" altLang="en-US" sz="1200" dirty="0"/>
              <a:t>에서 작업의 자동화를 위해 일정 기능을 제공합니다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일정은 </a:t>
            </a:r>
            <a:r>
              <a:rPr lang="ko-KR" altLang="en-US" sz="1200" dirty="0" err="1"/>
              <a:t>크론표현식을</a:t>
            </a:r>
            <a:r>
              <a:rPr lang="ko-KR" altLang="en-US" sz="1200" dirty="0"/>
              <a:t> 기반으로 동작합니다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일정 등록 메뉴는 </a:t>
            </a:r>
            <a:r>
              <a:rPr lang="en-US" altLang="ko-KR" sz="1200" dirty="0"/>
              <a:t>“</a:t>
            </a:r>
            <a:r>
              <a:rPr lang="ko-KR" altLang="en-US" sz="1200" dirty="0"/>
              <a:t>시스템관리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일정관리 </a:t>
            </a:r>
            <a:r>
              <a:rPr lang="en-US" altLang="ko-KR" sz="1200" dirty="0"/>
              <a:t>– </a:t>
            </a:r>
            <a:r>
              <a:rPr lang="ko-KR" altLang="en-US" sz="1200" dirty="0" err="1"/>
              <a:t>일정등록</a:t>
            </a:r>
            <a:r>
              <a:rPr lang="en-US" altLang="ko-KR" sz="1200" dirty="0"/>
              <a:t>” </a:t>
            </a:r>
            <a:r>
              <a:rPr lang="ko-KR" altLang="en-US" sz="1200" dirty="0"/>
              <a:t>에 있습니다</a:t>
            </a:r>
            <a:endParaRPr lang="en-US" altLang="ko-KR" sz="12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61" y="2487906"/>
            <a:ext cx="4897131" cy="3590459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914400" y="3675355"/>
            <a:ext cx="2877186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/>
          <p:cNvCxnSpPr>
            <a:stCxn id="26" idx="3"/>
            <a:endCxn id="28" idx="1"/>
          </p:cNvCxnSpPr>
          <p:nvPr/>
        </p:nvCxnSpPr>
        <p:spPr>
          <a:xfrm flipV="1">
            <a:off x="3791586" y="3877398"/>
            <a:ext cx="2019945" cy="154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5811531" y="3675355"/>
            <a:ext cx="2358338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해당 일정이 적용될 대상입니다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914399" y="4154737"/>
            <a:ext cx="4488193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4" name="직선 화살표 연결선 33"/>
          <p:cNvCxnSpPr>
            <a:stCxn id="33" idx="3"/>
            <a:endCxn id="40" idx="1"/>
          </p:cNvCxnSpPr>
          <p:nvPr/>
        </p:nvCxnSpPr>
        <p:spPr>
          <a:xfrm>
            <a:off x="5402592" y="4372240"/>
            <a:ext cx="40893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직사각형 39"/>
          <p:cNvSpPr/>
          <p:nvPr/>
        </p:nvSpPr>
        <p:spPr>
          <a:xfrm>
            <a:off x="5811530" y="4141407"/>
            <a:ext cx="27093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일정에 대한 식별 가능한 이름입니다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914399" y="4647448"/>
            <a:ext cx="4488193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5" name="직선 화살표 연결선 44"/>
          <p:cNvCxnSpPr>
            <a:stCxn id="44" idx="3"/>
            <a:endCxn id="46" idx="1"/>
          </p:cNvCxnSpPr>
          <p:nvPr/>
        </p:nvCxnSpPr>
        <p:spPr>
          <a:xfrm flipV="1">
            <a:off x="5402592" y="4862631"/>
            <a:ext cx="408938" cy="23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직사각형 45"/>
          <p:cNvSpPr/>
          <p:nvPr/>
        </p:nvSpPr>
        <p:spPr>
          <a:xfrm>
            <a:off x="5811530" y="4660588"/>
            <a:ext cx="2512226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일정이 수행될 </a:t>
            </a:r>
            <a:r>
              <a:rPr lang="ko-KR" altLang="en-US" sz="1200" dirty="0" err="1">
                <a:solidFill>
                  <a:srgbClr val="FF0000"/>
                </a:solidFill>
              </a:rPr>
              <a:t>크론</a:t>
            </a:r>
            <a:r>
              <a:rPr lang="ko-KR" altLang="en-US" sz="1200" dirty="0">
                <a:solidFill>
                  <a:srgbClr val="FF0000"/>
                </a:solidFill>
              </a:rPr>
              <a:t> 표현식입니다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8" name="직사각형 47"/>
          <p:cNvSpPr/>
          <p:nvPr/>
        </p:nvSpPr>
        <p:spPr>
          <a:xfrm>
            <a:off x="5811530" y="4933476"/>
            <a:ext cx="2502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예</a:t>
            </a:r>
            <a:r>
              <a:rPr lang="en-US" altLang="ko-KR" sz="1200" dirty="0">
                <a:solidFill>
                  <a:srgbClr val="FF0000"/>
                </a:solidFill>
              </a:rPr>
              <a:t>) 0 0 23 * * ? : </a:t>
            </a:r>
            <a:r>
              <a:rPr lang="ko-KR" altLang="en-US" sz="1200" dirty="0">
                <a:solidFill>
                  <a:srgbClr val="FF0000"/>
                </a:solidFill>
              </a:rPr>
              <a:t>매일 </a:t>
            </a:r>
            <a:r>
              <a:rPr lang="en-US" altLang="ko-KR" sz="1200" dirty="0">
                <a:solidFill>
                  <a:srgbClr val="FF0000"/>
                </a:solidFill>
              </a:rPr>
              <a:t>23</a:t>
            </a:r>
            <a:r>
              <a:rPr lang="ko-KR" altLang="en-US" sz="1200" dirty="0">
                <a:solidFill>
                  <a:srgbClr val="FF0000"/>
                </a:solidFill>
              </a:rPr>
              <a:t>시에 수행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pic>
        <p:nvPicPr>
          <p:cNvPr id="49" name="그림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466" y="2501154"/>
            <a:ext cx="381125" cy="313067"/>
          </a:xfrm>
          <a:prstGeom prst="rect">
            <a:avLst/>
          </a:prstGeom>
        </p:spPr>
      </p:pic>
      <p:sp>
        <p:nvSpPr>
          <p:cNvPr id="50" name="직사각형 49"/>
          <p:cNvSpPr/>
          <p:nvPr/>
        </p:nvSpPr>
        <p:spPr>
          <a:xfrm>
            <a:off x="5021465" y="2426063"/>
            <a:ext cx="381126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1" name="직선 화살표 연결선 50"/>
          <p:cNvCxnSpPr>
            <a:stCxn id="50" idx="3"/>
            <a:endCxn id="52" idx="1"/>
          </p:cNvCxnSpPr>
          <p:nvPr/>
        </p:nvCxnSpPr>
        <p:spPr>
          <a:xfrm>
            <a:off x="5402591" y="2643566"/>
            <a:ext cx="40893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직사각형 51"/>
          <p:cNvSpPr/>
          <p:nvPr/>
        </p:nvSpPr>
        <p:spPr>
          <a:xfrm>
            <a:off x="5811530" y="2412733"/>
            <a:ext cx="20072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작성한 일정을 저장합니다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652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일정 관리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694556" y="1025698"/>
            <a:ext cx="5628464" cy="773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＂</a:t>
            </a:r>
            <a:r>
              <a:rPr lang="ko-KR" altLang="en-US" sz="1200" dirty="0"/>
              <a:t>시스템관리</a:t>
            </a:r>
            <a:r>
              <a:rPr lang="en-US" altLang="ko-KR" sz="1200" dirty="0"/>
              <a:t> – </a:t>
            </a:r>
            <a:r>
              <a:rPr lang="ko-KR" altLang="en-US" sz="1200" dirty="0"/>
              <a:t>일정관리 </a:t>
            </a:r>
            <a:r>
              <a:rPr lang="en-US" altLang="ko-KR" sz="1200" dirty="0"/>
              <a:t>– </a:t>
            </a:r>
            <a:r>
              <a:rPr lang="ko-KR" altLang="en-US" sz="1200" dirty="0" err="1"/>
              <a:t>일정조회</a:t>
            </a:r>
            <a:r>
              <a:rPr lang="en-US" altLang="ko-KR" sz="1200" dirty="0"/>
              <a:t>”</a:t>
            </a:r>
            <a:r>
              <a:rPr lang="ko-KR" altLang="en-US" sz="1200" dirty="0"/>
              <a:t>에서 등록한 일정을 조회할 수 있습니다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등록한 일정에 대해 수정을 진행할 수 있습니다</a:t>
            </a:r>
            <a:r>
              <a:rPr lang="en-US" altLang="ko-KR" sz="1200" dirty="0"/>
              <a:t>.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2818241" y="5695470"/>
            <a:ext cx="2555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등록한 일정을 수정할 수 있습니다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pic>
        <p:nvPicPr>
          <p:cNvPr id="56" name="그림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56" y="2061315"/>
            <a:ext cx="6037697" cy="1845608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709930" y="2894119"/>
            <a:ext cx="1145503" cy="3496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8" name="그림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749" y="3119481"/>
            <a:ext cx="4113046" cy="3041132"/>
          </a:xfrm>
          <a:prstGeom prst="rect">
            <a:avLst/>
          </a:prstGeom>
        </p:spPr>
      </p:pic>
      <p:pic>
        <p:nvPicPr>
          <p:cNvPr id="59" name="그림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1486" y="3138945"/>
            <a:ext cx="465309" cy="209645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559" y="2061314"/>
            <a:ext cx="317276" cy="273514"/>
          </a:xfrm>
          <a:prstGeom prst="rect">
            <a:avLst/>
          </a:prstGeom>
        </p:spPr>
      </p:pic>
      <p:cxnSp>
        <p:nvCxnSpPr>
          <p:cNvPr id="62" name="꺾인 연결선 61"/>
          <p:cNvCxnSpPr>
            <a:stCxn id="26" idx="2"/>
            <a:endCxn id="58" idx="1"/>
          </p:cNvCxnSpPr>
          <p:nvPr/>
        </p:nvCxnSpPr>
        <p:spPr>
          <a:xfrm rot="16200000" flipH="1">
            <a:off x="2630076" y="1896373"/>
            <a:ext cx="1396279" cy="4091067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텍스트 개체 틀 17"/>
          <p:cNvSpPr txBox="1">
            <a:spLocks noGrp="1"/>
          </p:cNvSpPr>
          <p:nvPr>
            <p:ph type="body" sz="quarter" idx="10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None/>
              <a:defRPr lang="en-US" sz="14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/>
              <a:t>2. ERP10 </a:t>
            </a:r>
            <a:r>
              <a:rPr lang="ko-KR" altLang="en-US" sz="1800"/>
              <a:t>업데이트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529406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>
          <a:xfrm>
            <a:off x="691891" y="1274707"/>
            <a:ext cx="9057409" cy="291032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3. ERP10 </a:t>
            </a:r>
            <a:r>
              <a:rPr lang="ko-KR" altLang="en-US" sz="2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2153976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관리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2449251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빌드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2744526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생성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3039801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진행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44215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형상관리서버 등록</a:t>
            </a:r>
          </a:p>
        </p:txBody>
      </p:sp>
    </p:spTree>
    <p:extLst>
      <p:ext uri="{BB962C8B-B14F-4D97-AF65-F5344CB8AC3E}">
        <p14:creationId xmlns:p14="http://schemas.microsoft.com/office/powerpoint/2010/main" val="1992967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형상관리서버 등록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50449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EDS</a:t>
            </a:r>
            <a:r>
              <a:rPr lang="ko-KR" altLang="en-US" sz="1200" dirty="0"/>
              <a:t>와 개발 </a:t>
            </a:r>
            <a:r>
              <a:rPr lang="en-US" altLang="ko-KR" sz="1200" dirty="0" err="1"/>
              <a:t>GitLab</a:t>
            </a:r>
            <a:r>
              <a:rPr lang="ko-KR" altLang="en-US" sz="1200" dirty="0"/>
              <a:t>을 연동하기 위한 서버 등록 화면입니다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개발환경관리</a:t>
            </a:r>
            <a:r>
              <a:rPr lang="en-US" altLang="ko-KR" sz="1200" dirty="0"/>
              <a:t> – </a:t>
            </a:r>
            <a:r>
              <a:rPr lang="ko-KR" altLang="en-US" sz="1200" dirty="0"/>
              <a:t>개발환경서버관리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형상관리서버등록</a:t>
            </a:r>
            <a:r>
              <a:rPr lang="en-US" altLang="ko-KR" sz="1200" dirty="0"/>
              <a:t>” </a:t>
            </a:r>
            <a:r>
              <a:rPr lang="ko-KR" altLang="en-US" sz="1200" dirty="0"/>
              <a:t>에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61" y="1856695"/>
            <a:ext cx="5405072" cy="4068334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068497" y="2760955"/>
            <a:ext cx="3842036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>
            <a:stCxn id="7" idx="3"/>
            <a:endCxn id="11" idx="1"/>
          </p:cNvCxnSpPr>
          <p:nvPr/>
        </p:nvCxnSpPr>
        <p:spPr>
          <a:xfrm>
            <a:off x="5910533" y="2978458"/>
            <a:ext cx="1055095" cy="10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6965628" y="2748631"/>
            <a:ext cx="18966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식별 가능한 서버 명 작성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068497" y="3324727"/>
            <a:ext cx="3842036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/>
          <p:cNvCxnSpPr>
            <a:stCxn id="16" idx="3"/>
            <a:endCxn id="19" idx="1"/>
          </p:cNvCxnSpPr>
          <p:nvPr/>
        </p:nvCxnSpPr>
        <p:spPr>
          <a:xfrm>
            <a:off x="5910533" y="3542230"/>
            <a:ext cx="105509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6965628" y="3340027"/>
            <a:ext cx="986167" cy="404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err="1">
                <a:solidFill>
                  <a:srgbClr val="FF0000"/>
                </a:solidFill>
              </a:rPr>
              <a:t>GitLab</a:t>
            </a:r>
            <a:r>
              <a:rPr lang="en-US" altLang="ko-KR" sz="1200" dirty="0">
                <a:solidFill>
                  <a:srgbClr val="FF0000"/>
                </a:solidFill>
              </a:rPr>
              <a:t> URL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068497" y="4373228"/>
            <a:ext cx="3842036" cy="10350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직선 화살표 연결선 22"/>
          <p:cNvCxnSpPr>
            <a:stCxn id="22" idx="3"/>
            <a:endCxn id="24" idx="1"/>
          </p:cNvCxnSpPr>
          <p:nvPr/>
        </p:nvCxnSpPr>
        <p:spPr>
          <a:xfrm>
            <a:off x="5910533" y="4890753"/>
            <a:ext cx="1055095" cy="6810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/>
          <p:cNvSpPr/>
          <p:nvPr/>
        </p:nvSpPr>
        <p:spPr>
          <a:xfrm>
            <a:off x="6965628" y="5340940"/>
            <a:ext cx="1689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err="1">
                <a:solidFill>
                  <a:srgbClr val="FF0000"/>
                </a:solidFill>
              </a:rPr>
              <a:t>GitLab</a:t>
            </a:r>
            <a:r>
              <a:rPr lang="en-US" altLang="ko-KR" sz="1200" dirty="0">
                <a:solidFill>
                  <a:srgbClr val="FF0000"/>
                </a:solidFill>
              </a:rPr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유저 접속 정보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2068497" y="3859301"/>
            <a:ext cx="3842036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/>
          <p:cNvCxnSpPr>
            <a:stCxn id="26" idx="3"/>
            <a:endCxn id="28" idx="1"/>
          </p:cNvCxnSpPr>
          <p:nvPr/>
        </p:nvCxnSpPr>
        <p:spPr>
          <a:xfrm flipV="1">
            <a:off x="5910533" y="4071791"/>
            <a:ext cx="1055095" cy="50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6965628" y="3869748"/>
            <a:ext cx="2977675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아래 작성한 유저의 </a:t>
            </a:r>
            <a:r>
              <a:rPr lang="en-US" altLang="ko-KR" sz="1200" dirty="0" err="1">
                <a:solidFill>
                  <a:srgbClr val="FF0000"/>
                </a:solidFill>
              </a:rPr>
              <a:t>GitLab</a:t>
            </a:r>
            <a:r>
              <a:rPr lang="ko-KR" altLang="en-US" sz="1200" dirty="0">
                <a:solidFill>
                  <a:srgbClr val="FF0000"/>
                </a:solidFill>
              </a:rPr>
              <a:t> </a:t>
            </a:r>
            <a:r>
              <a:rPr lang="en-US" altLang="ko-KR" sz="1200" dirty="0">
                <a:solidFill>
                  <a:srgbClr val="FF0000"/>
                </a:solidFill>
              </a:rPr>
              <a:t>Access Token</a:t>
            </a: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5628" y="4258618"/>
            <a:ext cx="2772209" cy="671421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6882944" y="4673824"/>
            <a:ext cx="28398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>
                <a:solidFill>
                  <a:srgbClr val="FF0000"/>
                </a:solidFill>
              </a:rPr>
              <a:t>User Setting – Access Token </a:t>
            </a:r>
            <a:r>
              <a:rPr lang="ko-KR" altLang="en-US" sz="1200" dirty="0">
                <a:solidFill>
                  <a:srgbClr val="FF0000"/>
                </a:solidFill>
              </a:rPr>
              <a:t>에서 발급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068497" y="5452802"/>
            <a:ext cx="811863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직선 화살표 연결선 36"/>
          <p:cNvCxnSpPr>
            <a:stCxn id="36" idx="3"/>
            <a:endCxn id="38" idx="1"/>
          </p:cNvCxnSpPr>
          <p:nvPr/>
        </p:nvCxnSpPr>
        <p:spPr>
          <a:xfrm>
            <a:off x="2880360" y="5670305"/>
            <a:ext cx="430229" cy="27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/>
          <p:cNvSpPr/>
          <p:nvPr/>
        </p:nvSpPr>
        <p:spPr>
          <a:xfrm>
            <a:off x="3310589" y="5442182"/>
            <a:ext cx="18966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정보 입력 후 접속 테스트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253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관리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6800260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개발환경관리</a:t>
            </a:r>
            <a:r>
              <a:rPr lang="en-US" altLang="ko-KR" sz="1200" dirty="0"/>
              <a:t> – </a:t>
            </a:r>
            <a:r>
              <a:rPr lang="ko-KR" altLang="en-US" sz="1200" dirty="0"/>
              <a:t>프로젝트관리</a:t>
            </a:r>
            <a:r>
              <a:rPr lang="en-US" altLang="ko-KR" sz="1200" dirty="0"/>
              <a:t> – </a:t>
            </a:r>
            <a:r>
              <a:rPr lang="ko-KR" altLang="en-US" sz="1200" dirty="0"/>
              <a:t>프로젝트등록</a:t>
            </a:r>
            <a:r>
              <a:rPr lang="en-US" altLang="ko-KR" sz="1200" dirty="0"/>
              <a:t>” </a:t>
            </a:r>
            <a:r>
              <a:rPr lang="ko-KR" altLang="en-US" sz="1200" dirty="0"/>
              <a:t>화면에서 프로젝트를 새로 등록할 수 있습니다</a:t>
            </a:r>
            <a:r>
              <a:rPr lang="en-US" altLang="ko-KR" sz="1200" dirty="0"/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56" y="1885449"/>
            <a:ext cx="4680084" cy="358936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069" y="1885449"/>
            <a:ext cx="351571" cy="288791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041864" y="2974020"/>
            <a:ext cx="3842036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>
            <a:stCxn id="10" idx="3"/>
            <a:endCxn id="12" idx="1"/>
          </p:cNvCxnSpPr>
          <p:nvPr/>
        </p:nvCxnSpPr>
        <p:spPr>
          <a:xfrm>
            <a:off x="5883900" y="3191523"/>
            <a:ext cx="655600" cy="10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6539500" y="2961696"/>
            <a:ext cx="28103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프로젝트를 생성할 </a:t>
            </a:r>
            <a:r>
              <a:rPr lang="en-US" altLang="ko-KR" sz="1200" dirty="0" err="1">
                <a:solidFill>
                  <a:srgbClr val="FF0000"/>
                </a:solidFill>
              </a:rPr>
              <a:t>GitLab</a:t>
            </a:r>
            <a:r>
              <a:rPr lang="en-US" altLang="ko-KR" sz="1200" dirty="0">
                <a:solidFill>
                  <a:srgbClr val="FF0000"/>
                </a:solidFill>
              </a:rPr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그룹입니다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br>
              <a:rPr lang="en-US" altLang="ko-KR" sz="1200" dirty="0">
                <a:solidFill>
                  <a:srgbClr val="FF0000"/>
                </a:solidFill>
              </a:rPr>
            </a:br>
            <a:r>
              <a:rPr lang="ko-KR" altLang="en-US" sz="1200" dirty="0">
                <a:solidFill>
                  <a:srgbClr val="FF0000"/>
                </a:solidFill>
              </a:rPr>
              <a:t>연결된 </a:t>
            </a:r>
            <a:r>
              <a:rPr lang="en-US" altLang="ko-KR" sz="1200" dirty="0" err="1">
                <a:solidFill>
                  <a:srgbClr val="FF0000"/>
                </a:solidFill>
              </a:rPr>
              <a:t>GitLab</a:t>
            </a:r>
            <a:r>
              <a:rPr lang="ko-KR" altLang="en-US" sz="1200" dirty="0">
                <a:solidFill>
                  <a:srgbClr val="FF0000"/>
                </a:solidFill>
              </a:rPr>
              <a:t>의 그룹에 기반합니다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041864" y="3488650"/>
            <a:ext cx="3842036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/>
          <p:cNvCxnSpPr>
            <a:stCxn id="16" idx="3"/>
            <a:endCxn id="19" idx="1"/>
          </p:cNvCxnSpPr>
          <p:nvPr/>
        </p:nvCxnSpPr>
        <p:spPr>
          <a:xfrm>
            <a:off x="5883900" y="3706153"/>
            <a:ext cx="655600" cy="10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6539500" y="3476326"/>
            <a:ext cx="3103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프로젝트 이름입니다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br>
              <a:rPr lang="en-US" altLang="ko-KR" sz="1200" dirty="0">
                <a:solidFill>
                  <a:srgbClr val="FF0000"/>
                </a:solidFill>
              </a:rPr>
            </a:br>
            <a:r>
              <a:rPr lang="ko-KR" altLang="en-US" sz="1200" dirty="0">
                <a:solidFill>
                  <a:srgbClr val="FF0000"/>
                </a:solidFill>
              </a:rPr>
              <a:t>입력 시</a:t>
            </a:r>
            <a:r>
              <a:rPr lang="en-US" altLang="ko-KR" sz="1200" dirty="0">
                <a:solidFill>
                  <a:srgbClr val="FF0000"/>
                </a:solidFill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</a:rPr>
              <a:t>자동으로 이름 규칙을 검사합니다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2041864" y="4005952"/>
            <a:ext cx="3842036" cy="435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/>
          <p:cNvCxnSpPr>
            <a:stCxn id="20" idx="3"/>
            <a:endCxn id="22" idx="1"/>
          </p:cNvCxnSpPr>
          <p:nvPr/>
        </p:nvCxnSpPr>
        <p:spPr>
          <a:xfrm flipV="1">
            <a:off x="5883900" y="4220783"/>
            <a:ext cx="655600" cy="26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6539500" y="4082283"/>
            <a:ext cx="2315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>
                <a:solidFill>
                  <a:srgbClr val="FF0000"/>
                </a:solidFill>
              </a:rPr>
              <a:t>프로젝트의 유형 및 모듈입니다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046823" y="4514831"/>
            <a:ext cx="3842036" cy="8827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4" name="직선 화살표 연결선 23"/>
          <p:cNvCxnSpPr>
            <a:stCxn id="23" idx="3"/>
            <a:endCxn id="25" idx="1"/>
          </p:cNvCxnSpPr>
          <p:nvPr/>
        </p:nvCxnSpPr>
        <p:spPr>
          <a:xfrm flipV="1">
            <a:off x="5888859" y="4954269"/>
            <a:ext cx="650641" cy="19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6539500" y="4815769"/>
            <a:ext cx="18966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공개 범위 및 설명입니다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8495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관리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7713971" cy="773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개발환경관리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프로젝트관리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프로젝트가져오기</a:t>
            </a:r>
            <a:r>
              <a:rPr lang="en-US" altLang="ko-KR" sz="1200" dirty="0"/>
              <a:t>” </a:t>
            </a:r>
            <a:r>
              <a:rPr lang="ko-KR" altLang="en-US" sz="1200" dirty="0"/>
              <a:t>화면에서 </a:t>
            </a:r>
            <a:r>
              <a:rPr lang="en-US" altLang="ko-KR" sz="1200" dirty="0" err="1"/>
              <a:t>GitLab</a:t>
            </a:r>
            <a:r>
              <a:rPr lang="ko-KR" altLang="en-US" sz="1200" dirty="0"/>
              <a:t>에 있는 프로젝트를 등록할 수 있습니다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추가 정보 입력 후 프로젝트가 등록됩니다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55" y="2050576"/>
            <a:ext cx="5498721" cy="3347047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046" y="4473601"/>
            <a:ext cx="6380749" cy="1261373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005840" y="3474720"/>
            <a:ext cx="167640" cy="25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>
            <a:stCxn id="10" idx="3"/>
            <a:endCxn id="19" idx="1"/>
          </p:cNvCxnSpPr>
          <p:nvPr/>
        </p:nvCxnSpPr>
        <p:spPr>
          <a:xfrm flipV="1">
            <a:off x="1173480" y="2489200"/>
            <a:ext cx="4409440" cy="11125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5582920" y="2346960"/>
            <a:ext cx="482600" cy="2844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" name="직선 화살표 연결선 19"/>
          <p:cNvCxnSpPr>
            <a:endCxn id="3" idx="0"/>
          </p:cNvCxnSpPr>
          <p:nvPr/>
        </p:nvCxnSpPr>
        <p:spPr>
          <a:xfrm>
            <a:off x="5826760" y="2631440"/>
            <a:ext cx="469661" cy="18421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/>
          <p:cNvSpPr/>
          <p:nvPr/>
        </p:nvSpPr>
        <p:spPr>
          <a:xfrm flipH="1">
            <a:off x="3106043" y="4473601"/>
            <a:ext cx="6380749" cy="12613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8183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관리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7521611" cy="889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개발환경관리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프로젝트관리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프로젝트빌드관리</a:t>
            </a:r>
            <a:r>
              <a:rPr lang="en-US" altLang="ko-KR" sz="1200" dirty="0"/>
              <a:t>” </a:t>
            </a:r>
            <a:r>
              <a:rPr lang="ko-KR" altLang="en-US" sz="1200" dirty="0"/>
              <a:t>화면에서 </a:t>
            </a:r>
            <a:br>
              <a:rPr lang="en-US" altLang="ko-KR" sz="1200" dirty="0"/>
            </a:br>
            <a:r>
              <a:rPr lang="en-US" altLang="ko-KR" sz="1200" dirty="0"/>
              <a:t>“</a:t>
            </a:r>
            <a:r>
              <a:rPr lang="ko-KR" altLang="en-US" sz="1200" dirty="0"/>
              <a:t>프로젝트 등록</a:t>
            </a:r>
            <a:r>
              <a:rPr lang="en-US" altLang="ko-KR" sz="1200" dirty="0"/>
              <a:t>“ </a:t>
            </a:r>
            <a:r>
              <a:rPr lang="ko-KR" altLang="en-US" sz="1200" dirty="0"/>
              <a:t>및 </a:t>
            </a:r>
            <a:r>
              <a:rPr lang="en-US" altLang="ko-KR" sz="1200" dirty="0"/>
              <a:t>“</a:t>
            </a:r>
            <a:r>
              <a:rPr lang="ko-KR" altLang="en-US" sz="1200" dirty="0"/>
              <a:t>프로젝트 가져오기</a:t>
            </a:r>
            <a:r>
              <a:rPr lang="en-US" altLang="ko-KR" sz="1200" dirty="0"/>
              <a:t>“ </a:t>
            </a:r>
            <a:r>
              <a:rPr lang="ko-KR" altLang="en-US" sz="1200" dirty="0"/>
              <a:t>를 통해 등록된 프로젝트에 대해 추가적인 관리를 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  <a:p>
            <a:pPr>
              <a:lnSpc>
                <a:spcPct val="150000"/>
              </a:lnSpc>
            </a:pPr>
            <a:endParaRPr lang="en-US" altLang="ko-KR" sz="12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56" y="1799435"/>
            <a:ext cx="8792239" cy="417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15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관리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56" y="1799435"/>
            <a:ext cx="8792239" cy="4171423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960120" y="3190978"/>
            <a:ext cx="144780" cy="4132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>
            <a:stCxn id="10" idx="3"/>
            <a:endCxn id="13" idx="1"/>
          </p:cNvCxnSpPr>
          <p:nvPr/>
        </p:nvCxnSpPr>
        <p:spPr>
          <a:xfrm flipV="1">
            <a:off x="1104900" y="1911723"/>
            <a:ext cx="8220403" cy="14858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9325303" y="1817370"/>
            <a:ext cx="150167" cy="1887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94556" y="1025698"/>
            <a:ext cx="6519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프로젝트 리스트</a:t>
            </a:r>
            <a:r>
              <a:rPr lang="en-US" altLang="ko-KR" sz="1200" dirty="0"/>
              <a:t>“ </a:t>
            </a:r>
            <a:r>
              <a:rPr lang="ko-KR" altLang="en-US" sz="1200" dirty="0"/>
              <a:t>에서 항목을 선택한 후 삭제 버튼을 통해 프로젝트를 삭제할 수 있습니다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2429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288960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2024-06-20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진승현</a:t>
                      </a:r>
                      <a:r>
                        <a:rPr lang="en-US" altLang="ko-KR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관리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77428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프로젝트 명을 더블클릭하여 </a:t>
            </a:r>
            <a:r>
              <a:rPr lang="en-US" altLang="ko-KR" sz="1200" dirty="0"/>
              <a:t>“</a:t>
            </a:r>
            <a:r>
              <a:rPr lang="ko-KR" altLang="en-US" sz="1200" dirty="0"/>
              <a:t>프로젝트 등록</a:t>
            </a:r>
            <a:r>
              <a:rPr lang="en-US" altLang="ko-KR" sz="1200" dirty="0"/>
              <a:t>“ </a:t>
            </a:r>
            <a:r>
              <a:rPr lang="ko-KR" altLang="en-US" sz="1200" dirty="0"/>
              <a:t>및 </a:t>
            </a:r>
            <a:r>
              <a:rPr lang="en-US" altLang="ko-KR" sz="1200" dirty="0"/>
              <a:t>“</a:t>
            </a:r>
            <a:r>
              <a:rPr lang="ko-KR" altLang="en-US" sz="1200" dirty="0"/>
              <a:t>프로젝트 가져오기</a:t>
            </a:r>
            <a:r>
              <a:rPr lang="en-US" altLang="ko-KR" sz="1200" dirty="0"/>
              <a:t>“ </a:t>
            </a:r>
            <a:r>
              <a:rPr lang="ko-KR" altLang="en-US" sz="1200" dirty="0"/>
              <a:t>당시 입력한 정보를 수정할 수 있습니다</a:t>
            </a:r>
            <a:r>
              <a:rPr lang="en-US" altLang="ko-KR" sz="1200" dirty="0"/>
              <a:t>.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56" y="1799435"/>
            <a:ext cx="8792239" cy="4171423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089660" y="3402330"/>
            <a:ext cx="1550670" cy="1752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883" y="2432480"/>
            <a:ext cx="4348646" cy="3392363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4258883" y="2432479"/>
            <a:ext cx="4348646" cy="3392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화살표 연결선 15"/>
          <p:cNvCxnSpPr>
            <a:stCxn id="10" idx="3"/>
            <a:endCxn id="15" idx="1"/>
          </p:cNvCxnSpPr>
          <p:nvPr/>
        </p:nvCxnSpPr>
        <p:spPr>
          <a:xfrm>
            <a:off x="2640330" y="3489960"/>
            <a:ext cx="1618553" cy="6387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658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빌드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893385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프로젝트 리스트</a:t>
            </a:r>
            <a:r>
              <a:rPr lang="en-US" altLang="ko-KR" sz="1200" dirty="0"/>
              <a:t>“</a:t>
            </a:r>
            <a:r>
              <a:rPr lang="ko-KR" altLang="en-US" sz="1200" dirty="0"/>
              <a:t> 및 </a:t>
            </a:r>
            <a:r>
              <a:rPr lang="en-US" altLang="ko-KR" sz="1200" dirty="0"/>
              <a:t>“</a:t>
            </a:r>
            <a:r>
              <a:rPr lang="ko-KR" altLang="en-US" sz="1200" dirty="0"/>
              <a:t>빌드 리스트</a:t>
            </a:r>
            <a:r>
              <a:rPr lang="en-US" altLang="ko-KR" sz="1200" dirty="0"/>
              <a:t>“ </a:t>
            </a:r>
            <a:r>
              <a:rPr lang="ko-KR" altLang="en-US" sz="1200" dirty="0"/>
              <a:t>에서</a:t>
            </a:r>
            <a:r>
              <a:rPr lang="en-US" altLang="ko-KR" sz="1200" dirty="0"/>
              <a:t> “</a:t>
            </a:r>
            <a:r>
              <a:rPr lang="ko-KR" altLang="en-US" sz="1200" dirty="0"/>
              <a:t>프로젝트 등록</a:t>
            </a:r>
            <a:r>
              <a:rPr lang="en-US" altLang="ko-KR" sz="1200" dirty="0"/>
              <a:t>“ </a:t>
            </a:r>
            <a:r>
              <a:rPr lang="ko-KR" altLang="en-US" sz="1200" dirty="0"/>
              <a:t>및 </a:t>
            </a:r>
            <a:r>
              <a:rPr lang="en-US" altLang="ko-KR" sz="1200" dirty="0"/>
              <a:t>“</a:t>
            </a:r>
            <a:r>
              <a:rPr lang="ko-KR" altLang="en-US" sz="1200" dirty="0"/>
              <a:t>프로젝트 가져오기</a:t>
            </a:r>
            <a:r>
              <a:rPr lang="en-US" altLang="ko-KR" sz="1200" dirty="0"/>
              <a:t>“ </a:t>
            </a:r>
            <a:r>
              <a:rPr lang="ko-KR" altLang="en-US" sz="1200" dirty="0"/>
              <a:t>를 통해 등록된 프로젝트들을 볼 수 있습니다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프로젝트 리스트</a:t>
            </a:r>
            <a:r>
              <a:rPr lang="en-US" altLang="ko-KR" sz="1200" dirty="0"/>
              <a:t>“ </a:t>
            </a:r>
            <a:r>
              <a:rPr lang="ko-KR" altLang="en-US" sz="1200" dirty="0"/>
              <a:t>에서 </a:t>
            </a:r>
            <a:r>
              <a:rPr lang="en-US" altLang="ko-KR" sz="1200" dirty="0"/>
              <a:t>“</a:t>
            </a:r>
            <a:r>
              <a:rPr lang="ko-KR" altLang="en-US" sz="1200" dirty="0"/>
              <a:t>빌드 리스트</a:t>
            </a:r>
            <a:r>
              <a:rPr lang="en-US" altLang="ko-KR" sz="1200" dirty="0"/>
              <a:t>“</a:t>
            </a:r>
            <a:r>
              <a:rPr lang="ko-KR" altLang="en-US" sz="1200" dirty="0"/>
              <a:t> 로 이동시킨 후 빌드를 진행할 수 있습니다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ko-KR" altLang="en-US" sz="1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56" y="1799436"/>
            <a:ext cx="8792239" cy="4171423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960120" y="3190978"/>
            <a:ext cx="144780" cy="4132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>
            <a:stCxn id="10" idx="3"/>
            <a:endCxn id="12" idx="1"/>
          </p:cNvCxnSpPr>
          <p:nvPr/>
        </p:nvCxnSpPr>
        <p:spPr>
          <a:xfrm>
            <a:off x="1104900" y="3397619"/>
            <a:ext cx="3853190" cy="5733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4958090" y="3878580"/>
            <a:ext cx="292090" cy="184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812810" y="3831614"/>
            <a:ext cx="37273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빌드할 항목을 선택하여 </a:t>
            </a:r>
            <a:r>
              <a:rPr lang="en-US" altLang="ko-KR" sz="1200" dirty="0">
                <a:solidFill>
                  <a:srgbClr val="FF0000"/>
                </a:solidFill>
              </a:rPr>
              <a:t>“&gt;&gt;” </a:t>
            </a:r>
            <a:r>
              <a:rPr lang="ko-KR" altLang="en-US" sz="1200" dirty="0">
                <a:solidFill>
                  <a:srgbClr val="FF0000"/>
                </a:solidFill>
              </a:rPr>
              <a:t>버튼을 누르면</a:t>
            </a:r>
            <a:endParaRPr lang="en-US" altLang="ko-KR" sz="1200" dirty="0">
              <a:solidFill>
                <a:srgbClr val="FF0000"/>
              </a:solidFill>
            </a:endParaRPr>
          </a:p>
          <a:p>
            <a:r>
              <a:rPr lang="en-US" altLang="ko-KR" sz="1200" dirty="0">
                <a:solidFill>
                  <a:srgbClr val="FF0000"/>
                </a:solidFill>
              </a:rPr>
              <a:t>“</a:t>
            </a:r>
            <a:r>
              <a:rPr lang="ko-KR" altLang="en-US" sz="1200" dirty="0">
                <a:solidFill>
                  <a:srgbClr val="FF0000"/>
                </a:solidFill>
              </a:rPr>
              <a:t>프로젝트 리스트</a:t>
            </a:r>
            <a:r>
              <a:rPr lang="en-US" altLang="ko-KR" sz="1200" dirty="0">
                <a:solidFill>
                  <a:srgbClr val="FF0000"/>
                </a:solidFill>
              </a:rPr>
              <a:t>“ </a:t>
            </a:r>
            <a:r>
              <a:rPr lang="ko-KR" altLang="en-US" sz="1200" dirty="0">
                <a:solidFill>
                  <a:srgbClr val="FF0000"/>
                </a:solidFill>
              </a:rPr>
              <a:t>에서 </a:t>
            </a:r>
            <a:r>
              <a:rPr lang="en-US" altLang="ko-KR" sz="1200" dirty="0">
                <a:solidFill>
                  <a:srgbClr val="FF0000"/>
                </a:solidFill>
              </a:rPr>
              <a:t>“</a:t>
            </a:r>
            <a:r>
              <a:rPr lang="ko-KR" altLang="en-US" sz="1200" dirty="0">
                <a:solidFill>
                  <a:srgbClr val="FF0000"/>
                </a:solidFill>
              </a:rPr>
              <a:t>빌드 리스트</a:t>
            </a:r>
            <a:r>
              <a:rPr lang="en-US" altLang="ko-KR" sz="1200" dirty="0">
                <a:solidFill>
                  <a:srgbClr val="FF0000"/>
                </a:solidFill>
              </a:rPr>
              <a:t>”</a:t>
            </a:r>
            <a:r>
              <a:rPr lang="ko-KR" altLang="en-US" sz="1200" dirty="0">
                <a:solidFill>
                  <a:srgbClr val="FF0000"/>
                </a:solidFill>
              </a:rPr>
              <a:t>로 이동합니다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562600" y="3221355"/>
            <a:ext cx="144780" cy="19069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964445" y="4152524"/>
            <a:ext cx="292090" cy="184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화살표 연결선 18"/>
          <p:cNvCxnSpPr>
            <a:stCxn id="16" idx="1"/>
            <a:endCxn id="17" idx="3"/>
          </p:cNvCxnSpPr>
          <p:nvPr/>
        </p:nvCxnSpPr>
        <p:spPr>
          <a:xfrm flipH="1">
            <a:off x="5256535" y="4174808"/>
            <a:ext cx="306065" cy="70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5457962" y="5234894"/>
            <a:ext cx="3839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반대로 </a:t>
            </a:r>
            <a:r>
              <a:rPr lang="en-US" altLang="ko-KR" sz="1200" dirty="0">
                <a:solidFill>
                  <a:srgbClr val="FF0000"/>
                </a:solidFill>
              </a:rPr>
              <a:t>“</a:t>
            </a:r>
            <a:r>
              <a:rPr lang="ko-KR" altLang="en-US" sz="1200" dirty="0">
                <a:solidFill>
                  <a:srgbClr val="FF0000"/>
                </a:solidFill>
              </a:rPr>
              <a:t>빌드 리스트</a:t>
            </a:r>
            <a:r>
              <a:rPr lang="en-US" altLang="ko-KR" sz="1200" dirty="0">
                <a:solidFill>
                  <a:srgbClr val="FF0000"/>
                </a:solidFill>
              </a:rPr>
              <a:t>“ </a:t>
            </a:r>
            <a:r>
              <a:rPr lang="ko-KR" altLang="en-US" sz="1200" dirty="0">
                <a:solidFill>
                  <a:srgbClr val="FF0000"/>
                </a:solidFill>
              </a:rPr>
              <a:t>에서 선택 후 </a:t>
            </a:r>
            <a:r>
              <a:rPr lang="en-US" altLang="ko-KR" sz="1200" dirty="0">
                <a:solidFill>
                  <a:srgbClr val="FF0000"/>
                </a:solidFill>
              </a:rPr>
              <a:t>“&lt;&lt;“ </a:t>
            </a:r>
            <a:r>
              <a:rPr lang="ko-KR" altLang="en-US" sz="1200" dirty="0">
                <a:solidFill>
                  <a:srgbClr val="FF0000"/>
                </a:solidFill>
              </a:rPr>
              <a:t>버튼을 누르면</a:t>
            </a:r>
            <a:br>
              <a:rPr lang="en-US" altLang="ko-KR" sz="1200" dirty="0">
                <a:solidFill>
                  <a:srgbClr val="FF0000"/>
                </a:solidFill>
              </a:rPr>
            </a:br>
            <a:r>
              <a:rPr lang="en-US" altLang="ko-KR" sz="1200" dirty="0">
                <a:solidFill>
                  <a:srgbClr val="FF0000"/>
                </a:solidFill>
              </a:rPr>
              <a:t>“</a:t>
            </a:r>
            <a:r>
              <a:rPr lang="ko-KR" altLang="en-US" sz="1200" dirty="0">
                <a:solidFill>
                  <a:srgbClr val="FF0000"/>
                </a:solidFill>
              </a:rPr>
              <a:t>빌드 리스트</a:t>
            </a:r>
            <a:r>
              <a:rPr lang="en-US" altLang="ko-KR" sz="1200" dirty="0">
                <a:solidFill>
                  <a:srgbClr val="FF0000"/>
                </a:solidFill>
              </a:rPr>
              <a:t>“ </a:t>
            </a:r>
            <a:r>
              <a:rPr lang="ko-KR" altLang="en-US" sz="1200" dirty="0">
                <a:solidFill>
                  <a:srgbClr val="FF0000"/>
                </a:solidFill>
              </a:rPr>
              <a:t>에서 </a:t>
            </a:r>
            <a:r>
              <a:rPr lang="en-US" altLang="ko-KR" sz="1200" dirty="0">
                <a:solidFill>
                  <a:srgbClr val="FF0000"/>
                </a:solidFill>
              </a:rPr>
              <a:t>“</a:t>
            </a:r>
            <a:r>
              <a:rPr lang="ko-KR" altLang="en-US" sz="1200" dirty="0">
                <a:solidFill>
                  <a:srgbClr val="FF0000"/>
                </a:solidFill>
              </a:rPr>
              <a:t>프로젝트 리스트</a:t>
            </a:r>
            <a:r>
              <a:rPr lang="en-US" altLang="ko-KR" sz="1200" dirty="0">
                <a:solidFill>
                  <a:srgbClr val="FF0000"/>
                </a:solidFill>
              </a:rPr>
              <a:t>“ </a:t>
            </a:r>
            <a:r>
              <a:rPr lang="ko-KR" altLang="en-US" sz="1200" dirty="0">
                <a:solidFill>
                  <a:srgbClr val="FF0000"/>
                </a:solidFill>
              </a:rPr>
              <a:t>로 이동합니다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94556" y="5234894"/>
            <a:ext cx="3974980" cy="6213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032510" y="5898866"/>
            <a:ext cx="3522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“</a:t>
            </a:r>
            <a:r>
              <a:rPr lang="ko-KR" altLang="en-US" sz="1200" dirty="0">
                <a:solidFill>
                  <a:srgbClr val="FF0000"/>
                </a:solidFill>
              </a:rPr>
              <a:t>빌드 리스트</a:t>
            </a:r>
            <a:r>
              <a:rPr lang="en-US" altLang="ko-KR" sz="1200" dirty="0">
                <a:solidFill>
                  <a:srgbClr val="FF0000"/>
                </a:solidFill>
              </a:rPr>
              <a:t>”</a:t>
            </a:r>
            <a:r>
              <a:rPr lang="ko-KR" altLang="en-US" sz="1200" dirty="0">
                <a:solidFill>
                  <a:srgbClr val="FF0000"/>
                </a:solidFill>
              </a:rPr>
              <a:t>에 있는 프로젝트 대해</a:t>
            </a:r>
            <a:endParaRPr lang="en-US" altLang="ko-KR" sz="1200" dirty="0">
              <a:solidFill>
                <a:srgbClr val="FF0000"/>
              </a:solidFill>
            </a:endParaRPr>
          </a:p>
          <a:p>
            <a:r>
              <a:rPr lang="ko-KR" altLang="en-US" sz="1200" dirty="0" err="1">
                <a:solidFill>
                  <a:srgbClr val="FF0000"/>
                </a:solidFill>
              </a:rPr>
              <a:t>스케쥴을</a:t>
            </a:r>
            <a:r>
              <a:rPr lang="ko-KR" altLang="en-US" sz="1200" dirty="0">
                <a:solidFill>
                  <a:srgbClr val="FF0000"/>
                </a:solidFill>
              </a:rPr>
              <a:t> 등록하여 자동으로 빌드할 수 있습니다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206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56" y="2169493"/>
            <a:ext cx="4969611" cy="3121935"/>
          </a:xfrm>
          <a:prstGeom prst="rect">
            <a:avLst/>
          </a:prstGeom>
        </p:spPr>
      </p:pic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빌드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5785558" cy="7734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빌드 리스트</a:t>
            </a:r>
            <a:r>
              <a:rPr lang="en-US" altLang="ko-KR" sz="1200" dirty="0"/>
              <a:t>“ </a:t>
            </a:r>
            <a:r>
              <a:rPr lang="ko-KR" altLang="en-US" sz="1200" dirty="0"/>
              <a:t>에서 빌드할 항목을 선택하여 </a:t>
            </a:r>
            <a:r>
              <a:rPr lang="en-US" altLang="ko-KR" sz="1200" dirty="0"/>
              <a:t>“</a:t>
            </a:r>
            <a:r>
              <a:rPr lang="ko-KR" altLang="en-US" sz="1200" dirty="0"/>
              <a:t>선택 빌드</a:t>
            </a:r>
            <a:r>
              <a:rPr lang="en-US" altLang="ko-KR" sz="1200" dirty="0"/>
              <a:t>“ </a:t>
            </a:r>
            <a:r>
              <a:rPr lang="ko-KR" altLang="en-US" sz="1200" dirty="0"/>
              <a:t>를 진행할 수 있습니다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또는 </a:t>
            </a:r>
            <a:r>
              <a:rPr lang="en-US" altLang="ko-KR" sz="1200" dirty="0"/>
              <a:t>“</a:t>
            </a:r>
            <a:r>
              <a:rPr lang="ko-KR" altLang="en-US" sz="1200" dirty="0"/>
              <a:t>전체 빌드</a:t>
            </a:r>
            <a:r>
              <a:rPr lang="en-US" altLang="ko-KR" sz="1200" dirty="0"/>
              <a:t>“</a:t>
            </a:r>
            <a:r>
              <a:rPr lang="ko-KR" altLang="en-US" sz="1200" dirty="0"/>
              <a:t> 를 통해 </a:t>
            </a:r>
            <a:r>
              <a:rPr lang="en-US" altLang="ko-KR" sz="1200" dirty="0"/>
              <a:t>“</a:t>
            </a:r>
            <a:r>
              <a:rPr lang="ko-KR" altLang="en-US" sz="1200" dirty="0"/>
              <a:t>빌드 리스트</a:t>
            </a:r>
            <a:r>
              <a:rPr lang="en-US" altLang="ko-KR" sz="1200" dirty="0"/>
              <a:t>” </a:t>
            </a:r>
            <a:r>
              <a:rPr lang="ko-KR" altLang="en-US" sz="1200" dirty="0"/>
              <a:t>에 있는 모든 항목을 빌드할 수 있습니다</a:t>
            </a:r>
            <a:r>
              <a:rPr lang="en-US" altLang="ko-KR" sz="1200" dirty="0"/>
              <a:t>.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1005840" y="2777007"/>
            <a:ext cx="144780" cy="23017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728224" y="2395565"/>
            <a:ext cx="438135" cy="184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화살표 연결선 18"/>
          <p:cNvCxnSpPr>
            <a:stCxn id="16" idx="3"/>
            <a:endCxn id="17" idx="1"/>
          </p:cNvCxnSpPr>
          <p:nvPr/>
        </p:nvCxnSpPr>
        <p:spPr>
          <a:xfrm flipV="1">
            <a:off x="1150620" y="2487906"/>
            <a:ext cx="3577604" cy="14399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그림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523" y="4121050"/>
            <a:ext cx="7338272" cy="1540756"/>
          </a:xfrm>
          <a:prstGeom prst="rect">
            <a:avLst/>
          </a:prstGeom>
        </p:spPr>
      </p:pic>
      <p:sp>
        <p:nvSpPr>
          <p:cNvPr id="27" name="직사각형 26"/>
          <p:cNvSpPr/>
          <p:nvPr/>
        </p:nvSpPr>
        <p:spPr>
          <a:xfrm>
            <a:off x="2148523" y="4153940"/>
            <a:ext cx="7338272" cy="15078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8" name="직선 화살표 연결선 27"/>
          <p:cNvCxnSpPr>
            <a:stCxn id="17" idx="2"/>
            <a:endCxn id="27" idx="0"/>
          </p:cNvCxnSpPr>
          <p:nvPr/>
        </p:nvCxnSpPr>
        <p:spPr>
          <a:xfrm>
            <a:off x="4947292" y="2580247"/>
            <a:ext cx="870367" cy="157369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644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빌드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6997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개발환경관리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프로젝트관리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프로젝트빌드현황</a:t>
            </a:r>
            <a:r>
              <a:rPr lang="en-US" altLang="ko-KR" sz="1200" dirty="0"/>
              <a:t>“ </a:t>
            </a:r>
            <a:r>
              <a:rPr lang="ko-KR" altLang="en-US" sz="1200" dirty="0"/>
              <a:t>에서 빌드 현황 및 결과를 확인할 수 있습니다</a:t>
            </a:r>
            <a:r>
              <a:rPr lang="en-US" altLang="ko-KR" sz="1200" dirty="0"/>
              <a:t>.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452" y="1976989"/>
            <a:ext cx="7555275" cy="397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45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빌드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55531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/>
              <a:t>빌드에 실패한 경우는 내역을 눌러 </a:t>
            </a:r>
            <a:r>
              <a:rPr lang="ko-KR" altLang="en-US" sz="1200" dirty="0" err="1"/>
              <a:t>빌드오류</a:t>
            </a:r>
            <a:r>
              <a:rPr lang="ko-KR" altLang="en-US" sz="1200" dirty="0"/>
              <a:t> 내역을 볼 수 있습니다</a:t>
            </a:r>
            <a:r>
              <a:rPr lang="en-US" altLang="ko-KR" sz="1200" dirty="0"/>
              <a:t>.</a:t>
            </a:r>
            <a:br>
              <a:rPr lang="en-US" altLang="ko-KR" sz="1200" dirty="0"/>
            </a:br>
            <a:r>
              <a:rPr lang="en-US" altLang="ko-KR" sz="1200" dirty="0"/>
              <a:t>(</a:t>
            </a:r>
            <a:r>
              <a:rPr lang="ko-KR" altLang="en-US" sz="1200" dirty="0"/>
              <a:t>단</a:t>
            </a:r>
            <a:r>
              <a:rPr lang="en-US" altLang="ko-KR" sz="1200" dirty="0"/>
              <a:t>, </a:t>
            </a:r>
            <a:r>
              <a:rPr lang="ko-KR" altLang="en-US" sz="1200" dirty="0"/>
              <a:t>상세한 에러 로그 및 해결은</a:t>
            </a:r>
            <a:r>
              <a:rPr lang="en-US" altLang="ko-KR" sz="1200" dirty="0"/>
              <a:t> EDS </a:t>
            </a:r>
            <a:r>
              <a:rPr lang="ko-KR" altLang="en-US" sz="1200" dirty="0"/>
              <a:t>서버에 직접 접근하여 해결해야 합니다</a:t>
            </a:r>
            <a:r>
              <a:rPr lang="en-US" altLang="ko-KR" sz="1200" dirty="0"/>
              <a:t>)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452" y="1970147"/>
            <a:ext cx="7555275" cy="392293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483" y="2115573"/>
            <a:ext cx="3820312" cy="3632077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362465" y="4240331"/>
            <a:ext cx="394956" cy="184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5666483" y="2115573"/>
            <a:ext cx="3820312" cy="36320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화살표 연결선 18"/>
          <p:cNvCxnSpPr>
            <a:stCxn id="16" idx="3"/>
            <a:endCxn id="17" idx="1"/>
          </p:cNvCxnSpPr>
          <p:nvPr/>
        </p:nvCxnSpPr>
        <p:spPr>
          <a:xfrm flipV="1">
            <a:off x="4757421" y="3931612"/>
            <a:ext cx="909062" cy="4010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477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생성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631935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“ERP10</a:t>
            </a:r>
            <a:r>
              <a:rPr lang="ko-KR" altLang="en-US" sz="1200" dirty="0"/>
              <a:t>관리</a:t>
            </a:r>
            <a:r>
              <a:rPr lang="en-US" altLang="ko-KR" sz="1200" dirty="0"/>
              <a:t> – </a:t>
            </a:r>
            <a:r>
              <a:rPr lang="ko-KR" altLang="en-US" sz="1200" dirty="0"/>
              <a:t>업데이트관리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업데이트생성</a:t>
            </a:r>
            <a:r>
              <a:rPr lang="en-US" altLang="ko-KR" sz="1200" dirty="0"/>
              <a:t>” </a:t>
            </a:r>
            <a:r>
              <a:rPr lang="ko-KR" altLang="en-US" sz="1200" dirty="0"/>
              <a:t>메뉴에서 업데이트를 생성할 수 있습니다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/>
              <a:t>업데이트 대상 서버 및 </a:t>
            </a:r>
            <a:r>
              <a:rPr lang="ko-KR" altLang="en-US" sz="1200" dirty="0" err="1"/>
              <a:t>승인자</a:t>
            </a:r>
            <a:r>
              <a:rPr lang="en-US" altLang="ko-KR" sz="1200" dirty="0"/>
              <a:t>, </a:t>
            </a:r>
            <a:r>
              <a:rPr lang="ko-KR" altLang="en-US" sz="1200" dirty="0"/>
              <a:t>설명 등을 입력하여 생성합니다</a:t>
            </a:r>
            <a:r>
              <a:rPr lang="en-US" altLang="ko-KR" sz="1200" dirty="0"/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08" y="1838499"/>
            <a:ext cx="7668164" cy="401439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343705" y="2459114"/>
            <a:ext cx="2743200" cy="3250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>
            <a:stCxn id="7" idx="3"/>
            <a:endCxn id="11" idx="1"/>
          </p:cNvCxnSpPr>
          <p:nvPr/>
        </p:nvCxnSpPr>
        <p:spPr>
          <a:xfrm flipV="1">
            <a:off x="5086905" y="2621628"/>
            <a:ext cx="680135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5767040" y="2483128"/>
            <a:ext cx="22044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업데이트 식별을 위한 요청 명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336307" y="4484703"/>
            <a:ext cx="2743200" cy="3250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/>
          <p:cNvCxnSpPr>
            <a:stCxn id="16" idx="3"/>
          </p:cNvCxnSpPr>
          <p:nvPr/>
        </p:nvCxnSpPr>
        <p:spPr>
          <a:xfrm flipV="1">
            <a:off x="5079507" y="4647215"/>
            <a:ext cx="687533" cy="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/>
          <p:cNvSpPr/>
          <p:nvPr/>
        </p:nvSpPr>
        <p:spPr>
          <a:xfrm>
            <a:off x="5767040" y="4508715"/>
            <a:ext cx="11512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업데이트 설명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064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생성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60957"/>
            <a:ext cx="8350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Target System</a:t>
            </a:r>
            <a:r>
              <a:rPr lang="ko-KR" altLang="en-US" sz="1200" dirty="0"/>
              <a:t>을 선택한 후 </a:t>
            </a:r>
            <a:r>
              <a:rPr lang="en-US" altLang="ko-KR" sz="1200" dirty="0"/>
              <a:t>“</a:t>
            </a:r>
            <a:r>
              <a:rPr lang="ko-KR" altLang="en-US" sz="1200" dirty="0"/>
              <a:t>대상 조회</a:t>
            </a:r>
            <a:r>
              <a:rPr lang="en-US" altLang="ko-KR" sz="1200" dirty="0"/>
              <a:t>” </a:t>
            </a:r>
            <a:r>
              <a:rPr lang="ko-KR" altLang="en-US" sz="1200" dirty="0"/>
              <a:t>를 진행하면 빌드를 완료한 목록이 </a:t>
            </a:r>
            <a:r>
              <a:rPr lang="en-US" altLang="ko-KR" sz="1200" dirty="0"/>
              <a:t>“</a:t>
            </a:r>
            <a:r>
              <a:rPr lang="ko-KR" altLang="en-US" sz="1200" dirty="0" err="1"/>
              <a:t>고객사</a:t>
            </a:r>
            <a:r>
              <a:rPr lang="ko-KR" altLang="en-US" sz="1200" dirty="0"/>
              <a:t> 전용 업데이트 목록</a:t>
            </a:r>
            <a:r>
              <a:rPr lang="en-US" altLang="ko-KR" sz="1200" dirty="0"/>
              <a:t>” </a:t>
            </a:r>
            <a:r>
              <a:rPr lang="ko-KR" altLang="en-US" sz="1200" dirty="0"/>
              <a:t>에 나타납니다</a:t>
            </a:r>
            <a:endParaRPr lang="en-US" altLang="ko-KR" sz="1200" dirty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정규 업데이트 목록</a:t>
            </a:r>
            <a:r>
              <a:rPr lang="en-US" altLang="ko-KR" sz="1200" dirty="0"/>
              <a:t>“ </a:t>
            </a:r>
            <a:r>
              <a:rPr lang="ko-KR" altLang="en-US" sz="1200" dirty="0"/>
              <a:t>에서는 아직 진행하지 않은 정규 업데이트 목록이 나타납니다</a:t>
            </a:r>
            <a:r>
              <a:rPr lang="en-US" altLang="ko-KR" sz="1200" dirty="0"/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08" y="1838499"/>
            <a:ext cx="7668164" cy="401439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343704" y="2849732"/>
            <a:ext cx="3195961" cy="3250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>
            <a:stCxn id="7" idx="2"/>
          </p:cNvCxnSpPr>
          <p:nvPr/>
        </p:nvCxnSpPr>
        <p:spPr>
          <a:xfrm flipH="1">
            <a:off x="3062796" y="3174761"/>
            <a:ext cx="878889" cy="18056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1242874" y="4980373"/>
            <a:ext cx="3293615" cy="8725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48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생성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6006773" cy="773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프로젝트 리스트</a:t>
            </a:r>
            <a:r>
              <a:rPr lang="en-US" altLang="ko-KR" sz="1200" dirty="0"/>
              <a:t>“ </a:t>
            </a:r>
            <a:r>
              <a:rPr lang="ko-KR" altLang="en-US" sz="1200" dirty="0"/>
              <a:t>와 </a:t>
            </a:r>
            <a:r>
              <a:rPr lang="en-US" altLang="ko-KR" sz="1200" dirty="0"/>
              <a:t>“</a:t>
            </a:r>
            <a:r>
              <a:rPr lang="ko-KR" altLang="en-US" sz="1200" dirty="0"/>
              <a:t>빌드 리스트</a:t>
            </a:r>
            <a:r>
              <a:rPr lang="en-US" altLang="ko-KR" sz="1200" dirty="0"/>
              <a:t>“ </a:t>
            </a:r>
            <a:r>
              <a:rPr lang="ko-KR" altLang="en-US" sz="1200" dirty="0"/>
              <a:t>와 같이 업데이트 할 버전을 선택할 수 있습니다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186" y="2667352"/>
            <a:ext cx="8095807" cy="2359556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1193454" y="3241040"/>
            <a:ext cx="144780" cy="2235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/>
          <p:cNvCxnSpPr>
            <a:stCxn id="11" idx="3"/>
            <a:endCxn id="15" idx="1"/>
          </p:cNvCxnSpPr>
          <p:nvPr/>
        </p:nvCxnSpPr>
        <p:spPr>
          <a:xfrm>
            <a:off x="1338234" y="3352800"/>
            <a:ext cx="3434058" cy="5866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4772292" y="3847130"/>
            <a:ext cx="353427" cy="184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1338234" y="4466951"/>
            <a:ext cx="2709396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빌드 완료 후 업데이트 대기중인 목록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849274" y="4466951"/>
            <a:ext cx="25122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업데이트 예정으로 선택이 된 목록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34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생성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52966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err="1"/>
              <a:t>승인자</a:t>
            </a:r>
            <a:r>
              <a:rPr lang="ko-KR" altLang="en-US" sz="1200" dirty="0"/>
              <a:t> 및 수행 일정을 선택 후 저장을 하면 업데이트 생성이 </a:t>
            </a:r>
            <a:r>
              <a:rPr lang="ko-KR" altLang="en-US" sz="1200" dirty="0" err="1"/>
              <a:t>왼료됩니다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err="1"/>
              <a:t>승인자는</a:t>
            </a:r>
            <a:r>
              <a:rPr lang="ko-KR" altLang="en-US" sz="1200" dirty="0"/>
              <a:t> </a:t>
            </a:r>
            <a:r>
              <a:rPr lang="en-US" altLang="ko-KR" sz="1200" dirty="0"/>
              <a:t>“</a:t>
            </a:r>
            <a:r>
              <a:rPr lang="ko-KR" altLang="en-US" sz="1200" dirty="0"/>
              <a:t>관리자</a:t>
            </a:r>
            <a:r>
              <a:rPr lang="en-US" altLang="ko-KR" sz="1200" dirty="0"/>
              <a:t>1” </a:t>
            </a:r>
            <a:r>
              <a:rPr lang="ko-KR" altLang="en-US" sz="1200" dirty="0"/>
              <a:t>이 기본 </a:t>
            </a:r>
            <a:r>
              <a:rPr lang="ko-KR" altLang="en-US" sz="1200" dirty="0" err="1"/>
              <a:t>승인자</a:t>
            </a:r>
            <a:r>
              <a:rPr lang="ko-KR" altLang="en-US" sz="1200" dirty="0"/>
              <a:t> 입니다</a:t>
            </a:r>
            <a:r>
              <a:rPr lang="en-US" altLang="ko-KR" sz="1200" dirty="0"/>
              <a:t>.</a:t>
            </a:r>
            <a:br>
              <a:rPr lang="en-US" altLang="ko-KR" sz="1200" dirty="0"/>
            </a:br>
            <a:endParaRPr lang="en-US" altLang="ko-KR" sz="1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08" y="1838499"/>
            <a:ext cx="7668164" cy="401439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328464" y="3268832"/>
            <a:ext cx="3195961" cy="3250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328464" y="3672692"/>
            <a:ext cx="3195961" cy="3250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꺾인 연결선 3"/>
          <p:cNvCxnSpPr>
            <a:stCxn id="7" idx="1"/>
            <a:endCxn id="11" idx="1"/>
          </p:cNvCxnSpPr>
          <p:nvPr/>
        </p:nvCxnSpPr>
        <p:spPr>
          <a:xfrm rot="10800000" flipV="1">
            <a:off x="2328464" y="3431347"/>
            <a:ext cx="12700" cy="403860"/>
          </a:xfrm>
          <a:prstGeom prst="bentConnector3">
            <a:avLst>
              <a:gd name="adj1" fmla="val 180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>
            <a:stCxn id="11" idx="3"/>
          </p:cNvCxnSpPr>
          <p:nvPr/>
        </p:nvCxnSpPr>
        <p:spPr>
          <a:xfrm flipV="1">
            <a:off x="5524425" y="2131658"/>
            <a:ext cx="2974048" cy="170354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8498473" y="1874658"/>
            <a:ext cx="293700" cy="2208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7409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진행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6373861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업데이트 요청을 한 후 로그인 중인 사용자가 </a:t>
            </a:r>
            <a:r>
              <a:rPr lang="ko-KR" altLang="en-US" sz="1200" dirty="0" err="1"/>
              <a:t>승인자면</a:t>
            </a:r>
            <a:r>
              <a:rPr lang="ko-KR" altLang="en-US" sz="1200" dirty="0"/>
              <a:t> 자동으로 </a:t>
            </a:r>
            <a:r>
              <a:rPr lang="ko-KR" altLang="en-US" sz="1200" dirty="0" err="1"/>
              <a:t>승인창으로</a:t>
            </a:r>
            <a:r>
              <a:rPr lang="ko-KR" altLang="en-US" sz="1200" dirty="0"/>
              <a:t> 이동합니다</a:t>
            </a:r>
            <a:r>
              <a:rPr lang="en-US" altLang="ko-KR" sz="1200" dirty="0"/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818" y="2616742"/>
            <a:ext cx="7740137" cy="214168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8416030" y="3986074"/>
            <a:ext cx="363985" cy="2574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6267789" y="4243526"/>
            <a:ext cx="3368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승인 버튼을 눌러 업데이트 승인 페이지로 이동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939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175426"/>
              </p:ext>
            </p:extLst>
          </p:nvPr>
        </p:nvGraphicFramePr>
        <p:xfrm>
          <a:off x="407701" y="460312"/>
          <a:ext cx="9078913" cy="8313420"/>
        </p:xfrm>
        <a:graphic>
          <a:graphicData uri="http://schemas.openxmlformats.org/drawingml/2006/table">
            <a:tbl>
              <a:tblPr/>
              <a:tblGrid>
                <a:gridCol w="8646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 EDS </a:t>
                      </a:r>
                      <a:r>
                        <a:rPr kumimoji="0" lang="ko-KR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개념 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 ERP10 </a:t>
                      </a:r>
                      <a:r>
                        <a:rPr kumimoji="0" lang="ko-KR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업데이트 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ERP10 </a:t>
                      </a:r>
                      <a:r>
                        <a:rPr kumimoji="0" lang="ko-KR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개발환경 관리 및 배포 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0" marR="0" lvl="1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4. </a:t>
                      </a:r>
                      <a:r>
                        <a:rPr kumimoji="0" lang="ko-KR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부록 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173558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473520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723161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86967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40923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722526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891963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48782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085825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238165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449383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401627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972544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77056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47049" y="13254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목차</a:t>
            </a:r>
          </a:p>
        </p:txBody>
      </p:sp>
    </p:spTree>
    <p:extLst>
      <p:ext uri="{BB962C8B-B14F-4D97-AF65-F5344CB8AC3E}">
        <p14:creationId xmlns:p14="http://schemas.microsoft.com/office/powerpoint/2010/main" val="3302335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진행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4637808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승인에 대한 사유를 작성한 후 업데이트 승인을 할 수 있습니다</a:t>
            </a:r>
            <a:r>
              <a:rPr lang="en-US" altLang="ko-KR" sz="1200" dirty="0"/>
              <a:t>.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86" y="1691662"/>
            <a:ext cx="8258842" cy="428774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695" y="3197010"/>
            <a:ext cx="2554100" cy="1277050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2136403" y="4597252"/>
            <a:ext cx="3959597" cy="3250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708748" y="2072640"/>
            <a:ext cx="301140" cy="2037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꺾인 연결선 15"/>
          <p:cNvCxnSpPr>
            <a:endCxn id="13" idx="1"/>
          </p:cNvCxnSpPr>
          <p:nvPr/>
        </p:nvCxnSpPr>
        <p:spPr>
          <a:xfrm flipV="1">
            <a:off x="6096000" y="2174494"/>
            <a:ext cx="2612748" cy="2585272"/>
          </a:xfrm>
          <a:prstGeom prst="bentConnector3">
            <a:avLst>
              <a:gd name="adj1" fmla="val 16636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6932695" y="3188512"/>
            <a:ext cx="2554100" cy="12855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" name="직선 화살표 연결선 21"/>
          <p:cNvCxnSpPr>
            <a:stCxn id="13" idx="2"/>
            <a:endCxn id="19" idx="0"/>
          </p:cNvCxnSpPr>
          <p:nvPr/>
        </p:nvCxnSpPr>
        <p:spPr>
          <a:xfrm flipH="1">
            <a:off x="8209745" y="2276347"/>
            <a:ext cx="649573" cy="9121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0861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ERP10 </a:t>
            </a:r>
            <a:r>
              <a:rPr lang="ko-KR" altLang="en-US" sz="1800" dirty="0"/>
              <a:t>개발환경 관리 및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진행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6506589" cy="45397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승인 이후 즉시 배포가 진행됩니다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err="1"/>
              <a:t>프론트엔드</a:t>
            </a:r>
            <a:r>
              <a:rPr lang="ko-KR" altLang="en-US" sz="1200" dirty="0"/>
              <a:t> 및 </a:t>
            </a:r>
            <a:r>
              <a:rPr lang="ko-KR" altLang="en-US" sz="1200" dirty="0" err="1"/>
              <a:t>백엔드에</a:t>
            </a:r>
            <a:r>
              <a:rPr lang="ko-KR" altLang="en-US" sz="1200" dirty="0"/>
              <a:t> 따라 다음 사항에 주의합니다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400" dirty="0" err="1"/>
              <a:t>프론트엔드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 marL="601218" lvl="1" indent="-171450">
              <a:lnSpc>
                <a:spcPct val="150000"/>
              </a:lnSpc>
              <a:buFontTx/>
              <a:buChar char="-"/>
            </a:pPr>
            <a:r>
              <a:rPr lang="en-US" altLang="ko-KR" sz="1400" dirty="0"/>
              <a:t>Html </a:t>
            </a:r>
            <a:r>
              <a:rPr lang="ko-KR" altLang="en-US" sz="1400" dirty="0"/>
              <a:t>파일만 배포가 이루어집니다</a:t>
            </a:r>
            <a:r>
              <a:rPr lang="en-US" altLang="ko-KR" sz="1400" dirty="0"/>
              <a:t>.</a:t>
            </a:r>
          </a:p>
          <a:p>
            <a:pPr marL="601218" lvl="1" indent="-171450">
              <a:lnSpc>
                <a:spcPct val="150000"/>
              </a:lnSpc>
              <a:buFontTx/>
              <a:buChar char="-"/>
            </a:pPr>
            <a:r>
              <a:rPr lang="ko-KR" altLang="en-US" sz="1400" dirty="0"/>
              <a:t>배포 시 </a:t>
            </a:r>
            <a:r>
              <a:rPr lang="en-US" altLang="ko-KR" sz="1400" dirty="0"/>
              <a:t>ERP10</a:t>
            </a:r>
            <a:r>
              <a:rPr lang="ko-KR" altLang="en-US" sz="1400" dirty="0"/>
              <a:t>이 재가동되지 않습니다</a:t>
            </a:r>
            <a:r>
              <a:rPr lang="en-US" altLang="ko-KR" sz="1400" dirty="0"/>
              <a:t>.</a:t>
            </a:r>
          </a:p>
          <a:p>
            <a:pPr marL="601218" lvl="1" indent="-171450">
              <a:lnSpc>
                <a:spcPct val="150000"/>
              </a:lnSpc>
              <a:buFontTx/>
              <a:buChar char="-"/>
            </a:pPr>
            <a:r>
              <a:rPr lang="ko-KR" altLang="en-US" sz="1400" dirty="0"/>
              <a:t>배포 완료까지 </a:t>
            </a:r>
            <a:r>
              <a:rPr lang="en-US" altLang="ko-KR" sz="1400" dirty="0"/>
              <a:t>30</a:t>
            </a:r>
            <a:r>
              <a:rPr lang="ko-KR" altLang="en-US" sz="1400" dirty="0"/>
              <a:t>초 정도 소요됩니다</a:t>
            </a:r>
            <a:r>
              <a:rPr lang="en-US" altLang="ko-KR" sz="1400" dirty="0"/>
              <a:t>.</a:t>
            </a:r>
          </a:p>
          <a:p>
            <a:pPr marL="601218" lvl="1" indent="-171450">
              <a:lnSpc>
                <a:spcPct val="200000"/>
              </a:lnSpc>
              <a:buFontTx/>
              <a:buChar char="-"/>
            </a:pPr>
            <a:endParaRPr lang="en-US" altLang="ko-KR" sz="1400" dirty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400" dirty="0" err="1"/>
              <a:t>백엔드</a:t>
            </a:r>
            <a:endParaRPr lang="en-US" altLang="ko-KR" sz="1400" dirty="0"/>
          </a:p>
          <a:p>
            <a:pPr marL="601218" lvl="1" indent="-171450">
              <a:lnSpc>
                <a:spcPct val="150000"/>
              </a:lnSpc>
              <a:buFontTx/>
              <a:buChar char="-"/>
            </a:pPr>
            <a:r>
              <a:rPr lang="ko-KR" altLang="en-US" sz="1400" dirty="0" err="1"/>
              <a:t>빌드된</a:t>
            </a:r>
            <a:r>
              <a:rPr lang="ko-KR" altLang="en-US" sz="1400" dirty="0"/>
              <a:t> </a:t>
            </a:r>
            <a:r>
              <a:rPr lang="en-US" altLang="ko-KR" sz="1400" dirty="0"/>
              <a:t>jar</a:t>
            </a:r>
            <a:r>
              <a:rPr lang="ko-KR" altLang="en-US" sz="1400" dirty="0"/>
              <a:t>파일에 대해 배포가 이루어집니다</a:t>
            </a:r>
            <a:r>
              <a:rPr lang="en-US" altLang="ko-KR" sz="1400" dirty="0"/>
              <a:t>.</a:t>
            </a:r>
          </a:p>
          <a:p>
            <a:pPr marL="601218" lvl="1" indent="-171450">
              <a:lnSpc>
                <a:spcPct val="150000"/>
              </a:lnSpc>
              <a:buFontTx/>
              <a:buChar char="-"/>
            </a:pPr>
            <a:r>
              <a:rPr lang="ko-KR" altLang="en-US" sz="1400" dirty="0"/>
              <a:t>배포 시 </a:t>
            </a:r>
            <a:r>
              <a:rPr lang="en-US" altLang="ko-KR" sz="1400" dirty="0"/>
              <a:t>ERP10</a:t>
            </a:r>
            <a:r>
              <a:rPr lang="ko-KR" altLang="en-US" sz="1400" dirty="0"/>
              <a:t>이 재가동됩니다</a:t>
            </a:r>
            <a:r>
              <a:rPr lang="en-US" altLang="ko-KR" sz="1400" dirty="0"/>
              <a:t>.</a:t>
            </a:r>
          </a:p>
          <a:p>
            <a:pPr marL="601218" lvl="1" indent="-171450">
              <a:lnSpc>
                <a:spcPct val="150000"/>
              </a:lnSpc>
              <a:buFontTx/>
              <a:buChar char="-"/>
            </a:pPr>
            <a:r>
              <a:rPr lang="ko-KR" altLang="en-US" sz="1400" dirty="0"/>
              <a:t>배포 완료까지 </a:t>
            </a:r>
            <a:r>
              <a:rPr lang="en-US" altLang="ko-KR" sz="1400" dirty="0"/>
              <a:t>10</a:t>
            </a:r>
            <a:r>
              <a:rPr lang="ko-KR" altLang="en-US" sz="1400" dirty="0"/>
              <a:t>분 정도 소요됩니다</a:t>
            </a:r>
            <a:r>
              <a:rPr lang="en-US" altLang="ko-KR" sz="1400" dirty="0"/>
              <a:t>.</a:t>
            </a:r>
          </a:p>
          <a:p>
            <a:pPr marL="601218" lvl="1" indent="-171450">
              <a:lnSpc>
                <a:spcPct val="150000"/>
              </a:lnSpc>
              <a:buFontTx/>
              <a:buChar char="-"/>
            </a:pPr>
            <a:r>
              <a:rPr lang="en-US" altLang="ko-KR" sz="1400" dirty="0"/>
              <a:t>ERP10</a:t>
            </a:r>
            <a:r>
              <a:rPr lang="ko-KR" altLang="en-US" sz="1400" dirty="0"/>
              <a:t>이 재가동됨에 따라 배포 완료까지 </a:t>
            </a:r>
            <a:r>
              <a:rPr lang="en-US" altLang="ko-KR" sz="1400" dirty="0"/>
              <a:t>ERP10</a:t>
            </a:r>
            <a:r>
              <a:rPr lang="ko-KR" altLang="en-US" sz="1400" dirty="0"/>
              <a:t>을 사용할 수 없습니다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7349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>
          <a:xfrm>
            <a:off x="691891" y="1274707"/>
            <a:ext cx="9057409" cy="291032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4. </a:t>
            </a:r>
            <a:r>
              <a:rPr lang="ko-KR" altLang="en-US" sz="2800" dirty="0"/>
              <a:t>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877564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Downloader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의 상태가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“</a:t>
            </a:r>
            <a:r>
              <a:rPr lang="ko-KR" altLang="en-US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응답없음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”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일 경우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빌드 실패 시</a:t>
            </a:r>
          </a:p>
        </p:txBody>
      </p:sp>
    </p:spTree>
    <p:extLst>
      <p:ext uri="{BB962C8B-B14F-4D97-AF65-F5344CB8AC3E}">
        <p14:creationId xmlns:p14="http://schemas.microsoft.com/office/powerpoint/2010/main" val="34748385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82" y="2118574"/>
            <a:ext cx="8155330" cy="3924086"/>
          </a:xfrm>
          <a:prstGeom prst="rect">
            <a:avLst/>
          </a:prstGeom>
        </p:spPr>
      </p:pic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4. </a:t>
            </a:r>
            <a:r>
              <a:rPr lang="ko-KR" altLang="en-US" sz="1800" dirty="0"/>
              <a:t>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4057661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Downloader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의 상태가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“</a:t>
            </a:r>
            <a:r>
              <a:rPr lang="ko-KR" altLang="en-US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응답없음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”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일 경우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82793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Downloader</a:t>
            </a:r>
            <a:r>
              <a:rPr lang="ko-KR" altLang="en-US" sz="1200" dirty="0"/>
              <a:t>가 켜져 있는지 확인이 필요합니다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시스템관리 </a:t>
            </a:r>
            <a:r>
              <a:rPr lang="en-US" altLang="ko-KR" sz="1200" dirty="0"/>
              <a:t>– </a:t>
            </a:r>
            <a:r>
              <a:rPr lang="ko-KR" altLang="en-US" sz="1200" dirty="0" err="1"/>
              <a:t>도메인관리</a:t>
            </a:r>
            <a:r>
              <a:rPr lang="ko-KR" altLang="en-US" sz="1200" dirty="0"/>
              <a:t> </a:t>
            </a:r>
            <a:r>
              <a:rPr lang="en-US" altLang="ko-KR" sz="1200" dirty="0"/>
              <a:t>– AGENT</a:t>
            </a:r>
            <a:r>
              <a:rPr lang="ko-KR" altLang="en-US" sz="1200" dirty="0"/>
              <a:t>조회</a:t>
            </a:r>
            <a:r>
              <a:rPr lang="en-US" altLang="ko-KR" sz="1200" dirty="0"/>
              <a:t>” </a:t>
            </a:r>
            <a:r>
              <a:rPr lang="ko-KR" altLang="en-US" sz="1200" dirty="0"/>
              <a:t>화면에서 </a:t>
            </a:r>
            <a:r>
              <a:rPr lang="en-US" altLang="ko-KR" sz="1200" dirty="0"/>
              <a:t>“Component </a:t>
            </a:r>
            <a:r>
              <a:rPr lang="ko-KR" altLang="en-US" sz="1200" dirty="0"/>
              <a:t>목록</a:t>
            </a:r>
            <a:r>
              <a:rPr lang="en-US" altLang="ko-KR" sz="1200" dirty="0"/>
              <a:t>” </a:t>
            </a:r>
            <a:r>
              <a:rPr lang="ko-KR" altLang="en-US" sz="1200" dirty="0"/>
              <a:t>에 </a:t>
            </a:r>
            <a:r>
              <a:rPr lang="en-US" altLang="ko-KR" sz="1200" dirty="0"/>
              <a:t>“</a:t>
            </a:r>
            <a:r>
              <a:rPr lang="en-US" altLang="ko-KR" sz="1200" dirty="0" err="1"/>
              <a:t>dact</a:t>
            </a:r>
            <a:r>
              <a:rPr lang="en-US" altLang="ko-KR" sz="1200" dirty="0"/>
              <a:t>-</a:t>
            </a:r>
            <a:r>
              <a:rPr lang="en-US" altLang="ko-KR" sz="1200" dirty="0" err="1"/>
              <a:t>os</a:t>
            </a:r>
            <a:r>
              <a:rPr lang="en-US" altLang="ko-KR" sz="1200" dirty="0"/>
              <a:t>-downloader”</a:t>
            </a:r>
            <a:r>
              <a:rPr lang="ko-KR" altLang="en-US" sz="1200" dirty="0"/>
              <a:t>가 있는지 확인합니다</a:t>
            </a:r>
            <a:r>
              <a:rPr lang="en-US" altLang="ko-KR" sz="1200" dirty="0"/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831386" y="5387636"/>
            <a:ext cx="3946354" cy="213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9504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82" y="2118574"/>
            <a:ext cx="8155330" cy="3924086"/>
          </a:xfrm>
          <a:prstGeom prst="rect">
            <a:avLst/>
          </a:prstGeom>
        </p:spPr>
      </p:pic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4. </a:t>
            </a:r>
            <a:r>
              <a:rPr lang="ko-KR" altLang="en-US" sz="1800" dirty="0"/>
              <a:t>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4057661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Downloader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의 상태가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“</a:t>
            </a:r>
            <a:r>
              <a:rPr lang="ko-KR" altLang="en-US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응답없음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”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일 경우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847452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en-US" altLang="ko-KR" sz="1200" dirty="0" err="1"/>
              <a:t>dact</a:t>
            </a:r>
            <a:r>
              <a:rPr lang="en-US" altLang="ko-KR" sz="1200" dirty="0"/>
              <a:t>-</a:t>
            </a:r>
            <a:r>
              <a:rPr lang="en-US" altLang="ko-KR" sz="1200" dirty="0" err="1"/>
              <a:t>os</a:t>
            </a:r>
            <a:r>
              <a:rPr lang="en-US" altLang="ko-KR" sz="1200" dirty="0"/>
              <a:t>-downloader”</a:t>
            </a:r>
            <a:r>
              <a:rPr lang="ko-KR" altLang="en-US" sz="1200" dirty="0"/>
              <a:t>가 있다면</a:t>
            </a:r>
            <a:r>
              <a:rPr lang="en-US" altLang="ko-KR" sz="1200" dirty="0"/>
              <a:t>, downloader</a:t>
            </a:r>
            <a:r>
              <a:rPr lang="ko-KR" altLang="en-US" sz="1200" dirty="0"/>
              <a:t>의 </a:t>
            </a:r>
            <a:r>
              <a:rPr lang="en-US" altLang="ko-KR" sz="1200" dirty="0"/>
              <a:t>Agent ID</a:t>
            </a:r>
            <a:r>
              <a:rPr lang="ko-KR" altLang="en-US" sz="1200" dirty="0"/>
              <a:t>와 일치하는 </a:t>
            </a:r>
            <a:r>
              <a:rPr lang="en-US" altLang="ko-KR" sz="1200" dirty="0"/>
              <a:t>Agent</a:t>
            </a:r>
            <a:r>
              <a:rPr lang="ko-KR" altLang="en-US" sz="1200" dirty="0"/>
              <a:t>의 상태를 확인합니다</a:t>
            </a:r>
            <a:endParaRPr lang="en-US" altLang="ko-KR" sz="1200" dirty="0"/>
          </a:p>
        </p:txBody>
      </p:sp>
      <p:sp>
        <p:nvSpPr>
          <p:cNvPr id="10" name="직사각형 9"/>
          <p:cNvSpPr/>
          <p:nvPr/>
        </p:nvSpPr>
        <p:spPr>
          <a:xfrm>
            <a:off x="843783" y="5387636"/>
            <a:ext cx="912070" cy="2171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843783" y="2951499"/>
            <a:ext cx="3936497" cy="1831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꺾인 연결선 11"/>
          <p:cNvCxnSpPr>
            <a:stCxn id="10" idx="1"/>
            <a:endCxn id="11" idx="1"/>
          </p:cNvCxnSpPr>
          <p:nvPr/>
        </p:nvCxnSpPr>
        <p:spPr>
          <a:xfrm rot="10800000">
            <a:off x="843783" y="3043074"/>
            <a:ext cx="12700" cy="2453121"/>
          </a:xfrm>
          <a:prstGeom prst="bentConnector3">
            <a:avLst>
              <a:gd name="adj1" fmla="val 180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>
            <a:stCxn id="11" idx="0"/>
            <a:endCxn id="15" idx="1"/>
          </p:cNvCxnSpPr>
          <p:nvPr/>
        </p:nvCxnSpPr>
        <p:spPr>
          <a:xfrm flipV="1">
            <a:off x="2812032" y="2607104"/>
            <a:ext cx="1505292" cy="3443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4317324" y="2509704"/>
            <a:ext cx="491596" cy="19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887" y="2360559"/>
            <a:ext cx="3389634" cy="3830561"/>
          </a:xfrm>
          <a:prstGeom prst="rect">
            <a:avLst/>
          </a:prstGeom>
        </p:spPr>
      </p:pic>
      <p:cxnSp>
        <p:nvCxnSpPr>
          <p:cNvPr id="19" name="직선 화살표 연결선 18"/>
          <p:cNvCxnSpPr>
            <a:stCxn id="15" idx="3"/>
          </p:cNvCxnSpPr>
          <p:nvPr/>
        </p:nvCxnSpPr>
        <p:spPr>
          <a:xfrm>
            <a:off x="4808920" y="2607104"/>
            <a:ext cx="47011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5279031" y="2360558"/>
            <a:ext cx="3408933" cy="38305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3982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4. </a:t>
            </a:r>
            <a:r>
              <a:rPr lang="ko-KR" altLang="en-US" sz="1800" dirty="0"/>
              <a:t>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4057661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Downloader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의 상태가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“</a:t>
            </a:r>
            <a:r>
              <a:rPr lang="ko-KR" altLang="en-US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응답없음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”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일 경우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673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“Component </a:t>
            </a:r>
            <a:r>
              <a:rPr lang="ko-KR" altLang="en-US" sz="1200" dirty="0"/>
              <a:t>목록</a:t>
            </a:r>
            <a:r>
              <a:rPr lang="en-US" altLang="ko-KR" sz="1200" dirty="0"/>
              <a:t>” </a:t>
            </a:r>
            <a:r>
              <a:rPr lang="ko-KR" altLang="en-US" sz="1200" dirty="0"/>
              <a:t>에 </a:t>
            </a:r>
            <a:r>
              <a:rPr lang="en-US" altLang="ko-KR" sz="1200" dirty="0"/>
              <a:t>Downloader</a:t>
            </a:r>
            <a:r>
              <a:rPr lang="ko-KR" altLang="en-US" sz="1200" dirty="0"/>
              <a:t>가 존재하며</a:t>
            </a:r>
            <a:r>
              <a:rPr lang="en-US" altLang="ko-KR" sz="1200" dirty="0"/>
              <a:t>, Downloader</a:t>
            </a:r>
            <a:r>
              <a:rPr lang="ko-KR" altLang="en-US" sz="1200" dirty="0"/>
              <a:t>가 속한 </a:t>
            </a:r>
            <a:r>
              <a:rPr lang="en-US" altLang="ko-KR" sz="1200" dirty="0"/>
              <a:t>Agent</a:t>
            </a:r>
            <a:r>
              <a:rPr lang="ko-KR" altLang="en-US" sz="1200" dirty="0"/>
              <a:t>가 가동 중 이라면</a:t>
            </a:r>
            <a:r>
              <a:rPr lang="en-US" altLang="ko-KR" sz="1200" dirty="0"/>
              <a:t>,</a:t>
            </a:r>
            <a:br>
              <a:rPr lang="en-US" altLang="ko-KR" sz="1200" dirty="0"/>
            </a:br>
            <a:r>
              <a:rPr lang="en-US" altLang="ko-KR" sz="1200" dirty="0"/>
              <a:t>“Component </a:t>
            </a:r>
            <a:r>
              <a:rPr lang="ko-KR" altLang="en-US" sz="1200" dirty="0"/>
              <a:t>상태</a:t>
            </a:r>
            <a:r>
              <a:rPr lang="en-US" altLang="ko-KR" sz="1200" dirty="0"/>
              <a:t>” </a:t>
            </a:r>
            <a:r>
              <a:rPr lang="ko-KR" altLang="en-US" sz="1200" dirty="0"/>
              <a:t>에서 </a:t>
            </a:r>
            <a:r>
              <a:rPr lang="en-US" altLang="ko-KR" sz="1200" dirty="0"/>
              <a:t>downloader</a:t>
            </a:r>
            <a:r>
              <a:rPr lang="ko-KR" altLang="en-US" sz="1200" dirty="0"/>
              <a:t>를 기동할 수 있습니다</a:t>
            </a:r>
            <a:r>
              <a:rPr lang="en-US" altLang="ko-KR" sz="1200" dirty="0"/>
              <a:t>. (</a:t>
            </a:r>
            <a:r>
              <a:rPr lang="ko-KR" altLang="en-US" sz="1200" dirty="0"/>
              <a:t>비밀번호 </a:t>
            </a:r>
            <a:r>
              <a:rPr lang="en-US" altLang="ko-KR" sz="1200" dirty="0"/>
              <a:t>: EDS</a:t>
            </a:r>
            <a:r>
              <a:rPr lang="ko-KR" altLang="en-US" sz="1200" dirty="0"/>
              <a:t>로그인 비밀번호</a:t>
            </a:r>
            <a:r>
              <a:rPr lang="en-US" altLang="ko-KR" sz="1200" dirty="0"/>
              <a:t>)</a:t>
            </a: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82" y="2118574"/>
            <a:ext cx="8155330" cy="3924086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090" y="2389420"/>
            <a:ext cx="3959441" cy="3435314"/>
          </a:xfrm>
          <a:prstGeom prst="rect">
            <a:avLst/>
          </a:prstGeom>
        </p:spPr>
      </p:pic>
      <p:sp>
        <p:nvSpPr>
          <p:cNvPr id="20" name="직사각형 19"/>
          <p:cNvSpPr/>
          <p:nvPr/>
        </p:nvSpPr>
        <p:spPr>
          <a:xfrm>
            <a:off x="4071526" y="4580877"/>
            <a:ext cx="722416" cy="1832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/>
          <p:cNvCxnSpPr>
            <a:stCxn id="20" idx="3"/>
          </p:cNvCxnSpPr>
          <p:nvPr/>
        </p:nvCxnSpPr>
        <p:spPr>
          <a:xfrm>
            <a:off x="4793942" y="4672500"/>
            <a:ext cx="497149" cy="603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5279031" y="2360559"/>
            <a:ext cx="3971500" cy="3464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00582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4. </a:t>
            </a:r>
            <a:r>
              <a:rPr lang="ko-KR" altLang="en-US" sz="1800" dirty="0"/>
              <a:t>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4057661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Downloader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의 상태가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“</a:t>
            </a:r>
            <a:r>
              <a:rPr lang="ko-KR" altLang="en-US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응답없음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”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일 경우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7622600" cy="611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EDS </a:t>
            </a:r>
            <a:r>
              <a:rPr lang="ko-KR" altLang="en-US" sz="1200" dirty="0"/>
              <a:t>웹 사이트에서 해결할 수 없는 경우</a:t>
            </a:r>
            <a:r>
              <a:rPr lang="en-US" altLang="ko-KR" sz="1200" dirty="0"/>
              <a:t>, EDS </a:t>
            </a:r>
            <a:r>
              <a:rPr lang="ko-KR" altLang="en-US" sz="1200" dirty="0"/>
              <a:t>서버에서 직접 해결합니다</a:t>
            </a:r>
            <a:endParaRPr lang="en-US" altLang="ko-KR" sz="1200" dirty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EDS </a:t>
            </a:r>
            <a:r>
              <a:rPr lang="ko-KR" altLang="en-US" sz="1200" dirty="0"/>
              <a:t>설치 확인서로부터 접속 정보를 파악한 후 </a:t>
            </a:r>
            <a:r>
              <a:rPr lang="en-US" altLang="ko-KR" sz="1200" dirty="0"/>
              <a:t>putty </a:t>
            </a:r>
            <a:r>
              <a:rPr lang="ko-KR" altLang="en-US" sz="1200" dirty="0"/>
              <a:t>등의 프로그램을 통해 해당 </a:t>
            </a:r>
            <a:r>
              <a:rPr lang="ko-KR" altLang="en-US" sz="1200" dirty="0" err="1"/>
              <a:t>서버해</a:t>
            </a:r>
            <a:r>
              <a:rPr lang="ko-KR" altLang="en-US" sz="1200" dirty="0"/>
              <a:t> </a:t>
            </a:r>
            <a:r>
              <a:rPr lang="en-US" altLang="ko-KR" sz="1200" dirty="0"/>
              <a:t>SSH</a:t>
            </a:r>
            <a:r>
              <a:rPr lang="ko-KR" altLang="en-US" sz="1200" dirty="0"/>
              <a:t>로 접속합니다</a:t>
            </a:r>
            <a:endParaRPr lang="en-US" altLang="ko-KR" sz="12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86" y="2489461"/>
            <a:ext cx="8933906" cy="2663525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429386" y="2153525"/>
            <a:ext cx="1356462" cy="334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err="1"/>
              <a:t>설치확인서</a:t>
            </a:r>
            <a:r>
              <a:rPr lang="ko-KR" altLang="en-US" sz="1200" dirty="0"/>
              <a:t> 예시</a:t>
            </a:r>
            <a:r>
              <a:rPr lang="en-US" altLang="ko-KR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377035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4. </a:t>
            </a:r>
            <a:r>
              <a:rPr lang="ko-KR" altLang="en-US" sz="1800" dirty="0"/>
              <a:t>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4057661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Downloader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의 상태가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“</a:t>
            </a:r>
            <a:r>
              <a:rPr lang="ko-KR" altLang="en-US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응답없음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”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일 경우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9833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err="1"/>
              <a:t>Dact</a:t>
            </a:r>
            <a:r>
              <a:rPr lang="en-US" altLang="ko-KR" sz="1200" dirty="0"/>
              <a:t> Directory</a:t>
            </a:r>
            <a:r>
              <a:rPr lang="ko-KR" altLang="en-US" sz="1200" dirty="0"/>
              <a:t>로 이동 후 </a:t>
            </a:r>
            <a:r>
              <a:rPr lang="en-US" altLang="ko-KR" sz="1200" dirty="0"/>
              <a:t>Agent</a:t>
            </a:r>
            <a:r>
              <a:rPr lang="ko-KR" altLang="en-US" sz="1200" dirty="0"/>
              <a:t>의 상태를 확인합니다</a:t>
            </a:r>
            <a:r>
              <a:rPr lang="en-US" altLang="ko-KR" sz="1200" dirty="0"/>
              <a:t>.</a:t>
            </a:r>
          </a:p>
          <a:p>
            <a:r>
              <a:rPr lang="en-US" altLang="ko-KR" sz="1200" dirty="0"/>
              <a:t>	$ ./agentRunner.sh status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770" y="1555963"/>
            <a:ext cx="7754432" cy="981212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694556" y="2703038"/>
            <a:ext cx="51022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Agent</a:t>
            </a:r>
            <a:r>
              <a:rPr lang="ko-KR" altLang="en-US" sz="1200" dirty="0"/>
              <a:t>가 위와 같이 멈춰있는 경우 </a:t>
            </a:r>
            <a:r>
              <a:rPr lang="en-US" altLang="ko-KR" sz="1200" dirty="0"/>
              <a:t>Agent </a:t>
            </a:r>
            <a:r>
              <a:rPr lang="ko-KR" altLang="en-US" sz="1200" dirty="0"/>
              <a:t>및 </a:t>
            </a:r>
            <a:r>
              <a:rPr lang="en-US" altLang="ko-KR" sz="1200" dirty="0"/>
              <a:t>Component</a:t>
            </a:r>
            <a:r>
              <a:rPr lang="ko-KR" altLang="en-US" sz="1200" dirty="0"/>
              <a:t>를 기동합니다</a:t>
            </a:r>
            <a:r>
              <a:rPr lang="en-US" altLang="ko-KR" sz="1200" dirty="0"/>
              <a:t>.</a:t>
            </a:r>
          </a:p>
          <a:p>
            <a:r>
              <a:rPr lang="en-US" altLang="ko-KR" sz="1200" dirty="0"/>
              <a:t>	$ ./agentRunner.sh start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94556" y="3660517"/>
            <a:ext cx="44449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Agent</a:t>
            </a:r>
            <a:r>
              <a:rPr lang="ko-KR" altLang="en-US" sz="1200" dirty="0"/>
              <a:t>가 기동 중인 경우 </a:t>
            </a:r>
            <a:r>
              <a:rPr lang="ko-KR" altLang="en-US" sz="1200" dirty="0" err="1"/>
              <a:t>재기동을</a:t>
            </a:r>
            <a:r>
              <a:rPr lang="ko-KR" altLang="en-US" sz="1200" dirty="0"/>
              <a:t> 진행합니다</a:t>
            </a:r>
            <a:r>
              <a:rPr lang="en-US" altLang="ko-KR" sz="1200" dirty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ko-KR" sz="1200" dirty="0"/>
              <a:t>	$ ./dact-component-kill.sh ; ./agentRunner.sh stop</a:t>
            </a:r>
            <a:br>
              <a:rPr lang="en-US" altLang="ko-KR" sz="1200" dirty="0"/>
            </a:br>
            <a:r>
              <a:rPr lang="en-US" altLang="ko-KR" sz="1200" dirty="0"/>
              <a:t>	$ ./agentRunner.sh start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771" y="4584925"/>
            <a:ext cx="7754432" cy="94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91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4. </a:t>
            </a:r>
            <a:r>
              <a:rPr lang="ko-KR" altLang="en-US" sz="1800" dirty="0"/>
              <a:t>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빌드 실패 시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8165697" cy="4468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400" dirty="0"/>
              <a:t>프론트의 경우 빌드가 실제로 않아</a:t>
            </a:r>
            <a:r>
              <a:rPr lang="en-US" altLang="ko-KR" sz="1400" dirty="0"/>
              <a:t>, </a:t>
            </a:r>
            <a:r>
              <a:rPr lang="ko-KR" altLang="en-US" sz="1400" dirty="0"/>
              <a:t>빌드가 실패하지 않습니다</a:t>
            </a:r>
            <a:r>
              <a:rPr lang="en-US" altLang="ko-KR" sz="1400" dirty="0"/>
              <a:t>.</a:t>
            </a:r>
          </a:p>
          <a:p>
            <a:pPr>
              <a:lnSpc>
                <a:spcPct val="200000"/>
              </a:lnSpc>
            </a:pPr>
            <a:endParaRPr lang="en-US" altLang="ko-KR" sz="14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400" dirty="0" err="1"/>
              <a:t>백엔드의</a:t>
            </a:r>
            <a:r>
              <a:rPr lang="ko-KR" altLang="en-US" sz="1400" dirty="0"/>
              <a:t> 경우 다음의 </a:t>
            </a:r>
            <a:r>
              <a:rPr lang="en-US" altLang="ko-KR" sz="1400" dirty="0"/>
              <a:t>2</a:t>
            </a:r>
            <a:r>
              <a:rPr lang="ko-KR" altLang="en-US" sz="1400" dirty="0"/>
              <a:t>가지 경우를 확인해 봅니다</a:t>
            </a:r>
            <a:r>
              <a:rPr lang="en-US" altLang="ko-KR" sz="1400" dirty="0"/>
              <a:t>.</a:t>
            </a:r>
          </a:p>
          <a:p>
            <a:pPr>
              <a:lnSpc>
                <a:spcPct val="200000"/>
              </a:lnSpc>
            </a:pPr>
            <a:endParaRPr lang="en-US" altLang="ko-KR" sz="1400" dirty="0"/>
          </a:p>
          <a:p>
            <a:pPr marL="601218" lvl="1" indent="-171450">
              <a:lnSpc>
                <a:spcPct val="150000"/>
              </a:lnSpc>
              <a:buFontTx/>
              <a:buChar char="-"/>
            </a:pPr>
            <a:r>
              <a:rPr lang="en-US" altLang="ko-KR" sz="1400" dirty="0"/>
              <a:t>pom.xml</a:t>
            </a:r>
            <a:r>
              <a:rPr lang="ko-KR" altLang="en-US" sz="1400" dirty="0"/>
              <a:t>의 </a:t>
            </a:r>
            <a:r>
              <a:rPr lang="en-US" altLang="ko-KR" sz="1400" dirty="0"/>
              <a:t>nexus </a:t>
            </a:r>
            <a:r>
              <a:rPr lang="ko-KR" altLang="en-US" sz="1400" dirty="0"/>
              <a:t>서버 주소 및 라이브러리 버전을 확인합니다</a:t>
            </a:r>
            <a:endParaRPr lang="en-US" altLang="ko-KR" sz="1400" dirty="0"/>
          </a:p>
          <a:p>
            <a:pPr lvl="1">
              <a:lnSpc>
                <a:spcPct val="150000"/>
              </a:lnSpc>
            </a:pPr>
            <a:r>
              <a:rPr lang="ko-KR" altLang="en-US" sz="1400" dirty="0"/>
              <a:t>라이브러리 버전이 </a:t>
            </a:r>
            <a:r>
              <a:rPr lang="en-US" altLang="ko-KR" sz="1400" dirty="0"/>
              <a:t>RELEASE</a:t>
            </a:r>
            <a:r>
              <a:rPr lang="ko-KR" altLang="en-US" sz="1400" dirty="0"/>
              <a:t>로 되어 있는 경우 에러가 발생할 수 있습니다</a:t>
            </a:r>
            <a:r>
              <a:rPr lang="en-US" altLang="ko-KR" sz="1400" dirty="0"/>
              <a:t>.</a:t>
            </a:r>
            <a:br>
              <a:rPr lang="en-US" altLang="ko-KR" sz="1400" dirty="0"/>
            </a:br>
            <a:r>
              <a:rPr lang="en-US" altLang="ko-KR" sz="1400" dirty="0"/>
              <a:t>Nexus </a:t>
            </a:r>
            <a:r>
              <a:rPr lang="ko-KR" altLang="en-US" sz="1400" dirty="0"/>
              <a:t>서버 주소 및 유저 정보가 수정되지 않은 경우 에러가 발생할 수 있습니다</a:t>
            </a:r>
            <a:r>
              <a:rPr lang="en-US" altLang="ko-KR" sz="1400" dirty="0"/>
              <a:t>.</a:t>
            </a:r>
          </a:p>
          <a:p>
            <a:pPr marL="601218" lvl="1" indent="-171450">
              <a:lnSpc>
                <a:spcPct val="200000"/>
              </a:lnSpc>
              <a:buFontTx/>
              <a:buChar char="-"/>
            </a:pPr>
            <a:endParaRPr lang="en-US" altLang="ko-KR" sz="1400" dirty="0"/>
          </a:p>
          <a:p>
            <a:pPr marL="601218" lvl="1" indent="-171450">
              <a:lnSpc>
                <a:spcPct val="150000"/>
              </a:lnSpc>
              <a:buFontTx/>
              <a:buChar char="-"/>
            </a:pPr>
            <a:r>
              <a:rPr lang="en-US" altLang="ko-KR" sz="1400" dirty="0"/>
              <a:t>EDS </a:t>
            </a:r>
            <a:r>
              <a:rPr lang="ko-KR" altLang="en-US" sz="1400" dirty="0"/>
              <a:t>서버에서 </a:t>
            </a:r>
            <a:r>
              <a:rPr lang="en-US" altLang="ko-KR" sz="1400" dirty="0"/>
              <a:t>maven </a:t>
            </a:r>
            <a:r>
              <a:rPr lang="ko-KR" altLang="en-US" sz="1400" dirty="0"/>
              <a:t>라이브러리의 접근 권한 </a:t>
            </a:r>
            <a:r>
              <a:rPr lang="en-US" altLang="ko-KR" sz="1400" dirty="0"/>
              <a:t>(/</a:t>
            </a:r>
            <a:r>
              <a:rPr lang="en-US" altLang="ko-KR" sz="1400" dirty="0" err="1"/>
              <a:t>var</a:t>
            </a:r>
            <a:r>
              <a:rPr lang="en-US" altLang="ko-KR" sz="1400" dirty="0"/>
              <a:t>/lib/</a:t>
            </a:r>
            <a:r>
              <a:rPr lang="en-US" altLang="ko-KR" sz="1400" dirty="0" err="1"/>
              <a:t>jenkins</a:t>
            </a:r>
            <a:r>
              <a:rPr lang="en-US" altLang="ko-KR" sz="1400" dirty="0"/>
              <a:t>/.m2/repository)</a:t>
            </a:r>
            <a:r>
              <a:rPr lang="ko-KR" altLang="en-US" sz="1400" dirty="0"/>
              <a:t>를 확인합니다</a:t>
            </a:r>
            <a:r>
              <a:rPr lang="en-US" altLang="ko-KR" sz="1400" dirty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/>
              <a:t>EDS</a:t>
            </a:r>
            <a:r>
              <a:rPr lang="ko-KR" altLang="en-US" sz="1400" dirty="0"/>
              <a:t>는 </a:t>
            </a:r>
            <a:r>
              <a:rPr lang="en-US" altLang="ko-KR" sz="1400" dirty="0" err="1"/>
              <a:t>douzone</a:t>
            </a:r>
            <a:r>
              <a:rPr lang="en-US" altLang="ko-KR" sz="1400" dirty="0"/>
              <a:t> </a:t>
            </a:r>
            <a:r>
              <a:rPr lang="ko-KR" altLang="en-US" sz="1400" dirty="0"/>
              <a:t>계정을 통해 접근하지만</a:t>
            </a:r>
            <a:r>
              <a:rPr lang="en-US" altLang="ko-KR" sz="1400" dirty="0"/>
              <a:t>, </a:t>
            </a:r>
            <a:r>
              <a:rPr lang="ko-KR" altLang="en-US" sz="1400" dirty="0"/>
              <a:t>사용하는 라이브러리 디렉토리 소유자는 </a:t>
            </a:r>
            <a:r>
              <a:rPr lang="en-US" altLang="ko-KR" sz="1400" dirty="0"/>
              <a:t>Jenkins</a:t>
            </a:r>
            <a:r>
              <a:rPr lang="ko-KR" altLang="en-US" sz="1400" dirty="0"/>
              <a:t>이며</a:t>
            </a:r>
            <a:br>
              <a:rPr lang="en-US" altLang="ko-KR" sz="1400" dirty="0"/>
            </a:br>
            <a:r>
              <a:rPr lang="ko-KR" altLang="en-US" sz="1400" dirty="0"/>
              <a:t>해당 디렉토리의 권한 기본값은 </a:t>
            </a:r>
            <a:r>
              <a:rPr lang="en-US" altLang="ko-KR" sz="1400" dirty="0"/>
              <a:t>“</a:t>
            </a:r>
            <a:r>
              <a:rPr lang="en-US" altLang="ko-KR" sz="1400" dirty="0" err="1"/>
              <a:t>rwxr</a:t>
            </a:r>
            <a:r>
              <a:rPr lang="en-US" altLang="ko-KR" sz="1400" dirty="0"/>
              <a:t>-</a:t>
            </a:r>
            <a:r>
              <a:rPr lang="en-US" altLang="ko-KR" sz="1400" dirty="0" err="1"/>
              <a:t>xr</a:t>
            </a:r>
            <a:r>
              <a:rPr lang="en-US" altLang="ko-KR" sz="1400" dirty="0"/>
              <a:t>-x”(755) </a:t>
            </a:r>
            <a:r>
              <a:rPr lang="ko-KR" altLang="en-US" sz="1400" dirty="0"/>
              <a:t>입니다</a:t>
            </a:r>
            <a:r>
              <a:rPr lang="en-US" altLang="ko-KR" sz="1400" dirty="0"/>
              <a:t>.</a:t>
            </a:r>
            <a:br>
              <a:rPr lang="en-US" altLang="ko-KR" sz="1400" dirty="0"/>
            </a:br>
            <a:r>
              <a:rPr lang="ko-KR" altLang="en-US" sz="1400" dirty="0"/>
              <a:t>소유자가 아닌 계정에 대한 권한을 확인해보시길 바랍니다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77500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of Document</a:t>
            </a: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>
          <a:xfrm>
            <a:off x="691891" y="1274707"/>
            <a:ext cx="9057409" cy="291032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1. EDS </a:t>
            </a:r>
            <a:r>
              <a:rPr lang="ko-KR" altLang="en-US" sz="2800" dirty="0"/>
              <a:t>개념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EDS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란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?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EDS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를 사용하는 이유</a:t>
            </a:r>
          </a:p>
        </p:txBody>
      </p:sp>
    </p:spTree>
    <p:extLst>
      <p:ext uri="{BB962C8B-B14F-4D97-AF65-F5344CB8AC3E}">
        <p14:creationId xmlns:p14="http://schemas.microsoft.com/office/powerpoint/2010/main" val="3380691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EDS </a:t>
            </a:r>
            <a:r>
              <a:rPr lang="ko-KR" altLang="en-US" sz="1800" dirty="0"/>
              <a:t>개념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EDS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란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?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7863050" cy="1142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EDS</a:t>
            </a:r>
            <a:r>
              <a:rPr lang="ko-KR" altLang="en-US" sz="1200" dirty="0"/>
              <a:t>는 </a:t>
            </a:r>
            <a:r>
              <a:rPr lang="en-US" altLang="ko-KR" sz="1200" dirty="0"/>
              <a:t>“ERP10 Deployment Support” </a:t>
            </a:r>
            <a:r>
              <a:rPr lang="ko-KR" altLang="en-US" sz="1200" dirty="0"/>
              <a:t>의 약자로</a:t>
            </a:r>
            <a:r>
              <a:rPr lang="en-US" altLang="ko-KR" sz="1200" dirty="0"/>
              <a:t>, ERP10</a:t>
            </a:r>
            <a:r>
              <a:rPr lang="ko-KR" altLang="en-US" sz="1200" dirty="0"/>
              <a:t>을 배포 및 업데이트를 관리하는 솔루션 시스템입니다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고객사의 개발 서버 및 이중화로 관리중인 운영서버의 업데이트를 하나의 시스템으로 관리할 수 있습니다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err="1"/>
              <a:t>고객사</a:t>
            </a:r>
            <a:r>
              <a:rPr lang="ko-KR" altLang="en-US" sz="1200" dirty="0"/>
              <a:t> 전용으로 개발된 파일의 빌드 및 배포가 가능합니다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608" y="2212401"/>
            <a:ext cx="8164964" cy="397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38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EDS </a:t>
            </a:r>
            <a:r>
              <a:rPr lang="ko-KR" altLang="en-US" sz="1800" dirty="0"/>
              <a:t>개념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EDS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를 사용하는 이유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55050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정규 및 </a:t>
            </a:r>
            <a:r>
              <a:rPr lang="ko-KR" altLang="en-US" sz="1200" dirty="0" err="1"/>
              <a:t>전용파일을</a:t>
            </a:r>
            <a:r>
              <a:rPr lang="ko-KR" altLang="en-US" sz="1200" dirty="0"/>
              <a:t> 한번에 취합하여 배포 가능합니다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Jenkins Job</a:t>
            </a:r>
            <a:r>
              <a:rPr lang="ko-KR" altLang="en-US" sz="1200" dirty="0"/>
              <a:t>을 통한 관리가 아닌 </a:t>
            </a:r>
            <a:r>
              <a:rPr lang="en-US" altLang="ko-KR" sz="1200" dirty="0" err="1"/>
              <a:t>GitLab</a:t>
            </a:r>
            <a:r>
              <a:rPr lang="ko-KR" altLang="en-US" sz="1200" dirty="0"/>
              <a:t>을 통한 프로젝트 관리가 가능합니다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전용 파일 배포 시 백업 및 롤백 기능의 사용이 가능합니다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89" y="2860768"/>
            <a:ext cx="7865601" cy="241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92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>
          <a:xfrm>
            <a:off x="691891" y="1274707"/>
            <a:ext cx="9057409" cy="291032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2. ERP10 </a:t>
            </a:r>
            <a:r>
              <a:rPr lang="ko-KR" altLang="en-US" sz="2800" dirty="0"/>
              <a:t>업데이트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과정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파일 관리 메뉴 소개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244925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일정 등록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274452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일정 관리</a:t>
            </a:r>
          </a:p>
        </p:txBody>
      </p:sp>
    </p:spTree>
    <p:extLst>
      <p:ext uri="{BB962C8B-B14F-4D97-AF65-F5344CB8AC3E}">
        <p14:creationId xmlns:p14="http://schemas.microsoft.com/office/powerpoint/2010/main" val="2888747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ERP10 </a:t>
            </a:r>
            <a:r>
              <a:rPr lang="ko-KR" altLang="en-US" sz="1800" dirty="0"/>
              <a:t>업데이트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과정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85411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EDS</a:t>
            </a:r>
            <a:r>
              <a:rPr lang="ko-KR" altLang="en-US" sz="1200" dirty="0"/>
              <a:t>로부터 </a:t>
            </a:r>
            <a:r>
              <a:rPr lang="en-US" altLang="ko-KR" sz="1200" dirty="0"/>
              <a:t>Downloader</a:t>
            </a:r>
            <a:r>
              <a:rPr lang="ko-KR" altLang="en-US" sz="1200" dirty="0"/>
              <a:t>에게 파일을 명령합니다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Downloader</a:t>
            </a:r>
            <a:r>
              <a:rPr lang="ko-KR" altLang="en-US" sz="1200" dirty="0"/>
              <a:t>가 </a:t>
            </a:r>
            <a:r>
              <a:rPr lang="en-US" altLang="ko-KR" sz="1200" dirty="0"/>
              <a:t>DRS(</a:t>
            </a:r>
            <a:r>
              <a:rPr lang="en-US" altLang="ko-KR" sz="1200" dirty="0" err="1"/>
              <a:t>Douzone</a:t>
            </a:r>
            <a:r>
              <a:rPr lang="en-US" altLang="ko-KR" sz="1200" dirty="0"/>
              <a:t> Release System) </a:t>
            </a:r>
            <a:r>
              <a:rPr lang="ko-KR" altLang="en-US" sz="1200" dirty="0"/>
              <a:t>파일을 요청하여 다운로드 후 </a:t>
            </a:r>
            <a:r>
              <a:rPr lang="en-US" altLang="ko-KR" sz="1200" dirty="0"/>
              <a:t>EDS</a:t>
            </a:r>
            <a:r>
              <a:rPr lang="ko-KR" altLang="en-US" sz="1200" dirty="0"/>
              <a:t>에게 전달하여 업데이트를 진행합니다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34" y="2265411"/>
            <a:ext cx="8164964" cy="361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59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ERP10 </a:t>
            </a:r>
            <a:r>
              <a:rPr lang="ko-KR" altLang="en-US" sz="1800" dirty="0"/>
              <a:t>업데이트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업데이트 파일 관리 메뉴 소개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85603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업데이트 파일 다운로드를 명령하는 부분은 </a:t>
            </a:r>
            <a:r>
              <a:rPr lang="en-US" altLang="ko-KR" sz="1200" dirty="0"/>
              <a:t>“ERP10 </a:t>
            </a:r>
            <a:r>
              <a:rPr lang="ko-KR" altLang="en-US" sz="1200" dirty="0"/>
              <a:t>관리</a:t>
            </a:r>
            <a:r>
              <a:rPr lang="en-US" altLang="ko-KR" sz="1200" dirty="0"/>
              <a:t>-</a:t>
            </a:r>
            <a:r>
              <a:rPr lang="ko-KR" altLang="en-US" sz="1200" dirty="0"/>
              <a:t>업데이트관리</a:t>
            </a:r>
            <a:r>
              <a:rPr lang="en-US" altLang="ko-KR" sz="1200" dirty="0"/>
              <a:t>-</a:t>
            </a:r>
            <a:r>
              <a:rPr lang="ko-KR" altLang="en-US" sz="1200" dirty="0"/>
              <a:t>업데이트파일관리</a:t>
            </a:r>
            <a:r>
              <a:rPr lang="en-US" altLang="ko-KR" sz="1200" dirty="0"/>
              <a:t>“ </a:t>
            </a:r>
            <a:r>
              <a:rPr lang="ko-KR" altLang="en-US" sz="1200" dirty="0"/>
              <a:t>메뉴에서 진행할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34" y="2265411"/>
            <a:ext cx="8164964" cy="3613895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1162975" y="2849732"/>
            <a:ext cx="3675355" cy="2663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734" y="2709112"/>
            <a:ext cx="4271598" cy="2954842"/>
          </a:xfrm>
          <a:prstGeom prst="rect">
            <a:avLst/>
          </a:prstGeom>
        </p:spPr>
      </p:pic>
      <p:cxnSp>
        <p:nvCxnSpPr>
          <p:cNvPr id="5" name="직선 화살표 연결선 4"/>
          <p:cNvCxnSpPr>
            <a:stCxn id="2" idx="3"/>
            <a:endCxn id="3" idx="1"/>
          </p:cNvCxnSpPr>
          <p:nvPr/>
        </p:nvCxnSpPr>
        <p:spPr>
          <a:xfrm>
            <a:off x="4838330" y="4181383"/>
            <a:ext cx="136404" cy="51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601224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6909</TotalTime>
  <Words>1508</Words>
  <Application>Microsoft Office PowerPoint</Application>
  <PresentationFormat>A4 용지(210x297mm)</PresentationFormat>
  <Paragraphs>214</Paragraphs>
  <Slides>39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5" baseType="lpstr">
      <vt:lpstr>맑은 고딕</vt:lpstr>
      <vt:lpstr>Arial</vt:lpstr>
      <vt:lpstr>Calibri</vt:lpstr>
      <vt:lpstr>Times New Roman</vt:lpstr>
      <vt:lpstr>Wingdings</vt:lpstr>
      <vt:lpstr>19_Blank</vt:lpstr>
      <vt:lpstr>EDS 사용 가이드 - 공통업무</vt:lpstr>
      <vt:lpstr>개정이력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478</cp:revision>
  <cp:lastPrinted>2024-06-12T23:51:07Z</cp:lastPrinted>
  <dcterms:created xsi:type="dcterms:W3CDTF">2010-01-13T15:51:22Z</dcterms:created>
  <dcterms:modified xsi:type="dcterms:W3CDTF">2026-01-04T04:12:31Z</dcterms:modified>
</cp:coreProperties>
</file>