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84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79" r:id="rId27"/>
    <p:sldId id="280" r:id="rId28"/>
    <p:sldId id="282" r:id="rId29"/>
    <p:sldId id="283" r:id="rId30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94" userDrawn="1">
          <p15:clr>
            <a:srgbClr val="A4A3A4"/>
          </p15:clr>
        </p15:guide>
        <p15:guide id="2" pos="353" userDrawn="1">
          <p15:clr>
            <a:srgbClr val="A4A3A4"/>
          </p15:clr>
        </p15:guide>
        <p15:guide id="3" orient="horz" pos="686" userDrawn="1">
          <p15:clr>
            <a:srgbClr val="A4A3A4"/>
          </p15:clr>
        </p15:guide>
        <p15:guide id="4" pos="5751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EEF"/>
    <a:srgbClr val="5B9BD5"/>
    <a:srgbClr val="E4CCCC"/>
    <a:srgbClr val="B01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75" autoAdjust="0"/>
    <p:restoredTop sz="94660"/>
  </p:normalViewPr>
  <p:slideViewPr>
    <p:cSldViewPr snapToGrid="0">
      <p:cViewPr>
        <p:scale>
          <a:sx n="100" d="100"/>
          <a:sy n="100" d="100"/>
        </p:scale>
        <p:origin x="2340" y="474"/>
      </p:cViewPr>
      <p:guideLst>
        <p:guide orient="horz" pos="1094"/>
        <p:guide pos="353"/>
        <p:guide orient="horz" pos="686"/>
        <p:guide pos="5751"/>
        <p:guide orient="horz" pos="397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711AD-2E33-45C3-A8BF-EBAC0AD6F080}" type="datetimeFigureOut">
              <a:rPr lang="ko-KR" altLang="en-US" smtClean="0"/>
              <a:t>2015-01-15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E4E99-069A-40B9-BFF7-0DA763030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6260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E74AD-56AC-4F68-B24C-DA5E5848AF2C}" type="datetimeFigureOut">
              <a:rPr lang="ko-KR" altLang="en-US" smtClean="0"/>
              <a:t>2015-01-15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5F225-A4FA-404F-BF2F-AF362E908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93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F225-A4FA-404F-BF2F-AF362E90808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0621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1/15/2015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066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9448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344201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966" y="452718"/>
            <a:ext cx="7641337" cy="610698"/>
          </a:xfrm>
        </p:spPr>
        <p:txBody>
          <a:bodyPr/>
          <a:lstStyle>
            <a:lvl1pPr>
              <a:defRPr sz="292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966" y="1762126"/>
            <a:ext cx="8567509" cy="448627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3" hasCustomPrompt="1"/>
          </p:nvPr>
        </p:nvSpPr>
        <p:spPr>
          <a:xfrm>
            <a:off x="524967" y="1063416"/>
            <a:ext cx="8567510" cy="698710"/>
          </a:xfrm>
        </p:spPr>
        <p:txBody>
          <a:bodyPr anchor="ctr"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en-US" altLang="ko-KR" dirty="0" smtClean="0"/>
              <a:t>※ </a:t>
            </a:r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540976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966" y="452718"/>
            <a:ext cx="7641337" cy="610698"/>
          </a:xfrm>
        </p:spPr>
        <p:txBody>
          <a:bodyPr/>
          <a:lstStyle>
            <a:lvl1pPr>
              <a:defRPr sz="292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966" y="1762126"/>
            <a:ext cx="8567509" cy="448627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3" hasCustomPrompt="1"/>
          </p:nvPr>
        </p:nvSpPr>
        <p:spPr>
          <a:xfrm>
            <a:off x="524967" y="1063416"/>
            <a:ext cx="8567510" cy="698710"/>
          </a:xfrm>
        </p:spPr>
        <p:txBody>
          <a:bodyPr anchor="ctr">
            <a:normAutofit/>
          </a:bodyPr>
          <a:lstStyle>
            <a:lvl1pPr marL="0" indent="0">
              <a:buNone/>
              <a:defRPr sz="975"/>
            </a:lvl1pPr>
          </a:lstStyle>
          <a:p>
            <a:pPr lvl="0"/>
            <a:r>
              <a:rPr lang="en-US" altLang="ko-KR" dirty="0" smtClean="0"/>
              <a:t>※ </a:t>
            </a:r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097931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435445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174983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888449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079018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577479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61265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863276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112310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1F64D-53FC-4A63-AF21-A349AF9EA45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085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</p:sldLayoutIdLst>
  <p:hf hdr="0" ftr="0" dt="0"/>
  <p:txStyles>
    <p:titleStyle>
      <a:lvl1pPr algn="l" defTabSz="742950" rtl="0" eaLnBrk="1" latinLnBrk="1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1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" y="1447806"/>
            <a:ext cx="9906001" cy="3329581"/>
          </a:xfrm>
        </p:spPr>
        <p:txBody>
          <a:bodyPr anchor="ctr"/>
          <a:lstStyle/>
          <a:p>
            <a:pPr algn="ctr"/>
            <a:r>
              <a:rPr lang="ko-KR" altLang="en-US" sz="5400" dirty="0"/>
              <a:t>레드마인 사용자 가이드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29149" y="3558180"/>
            <a:ext cx="7567179" cy="861420"/>
          </a:xfrm>
        </p:spPr>
        <p:txBody>
          <a:bodyPr/>
          <a:lstStyle/>
          <a:p>
            <a:pPr algn="r"/>
            <a:r>
              <a:rPr lang="en-US" altLang="ko-KR" dirty="0" smtClean="0">
                <a:solidFill>
                  <a:schemeClr val="tx1"/>
                </a:solidFill>
              </a:rPr>
              <a:t>20150115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r"/>
            <a:r>
              <a:rPr lang="en-US" altLang="ko-KR" dirty="0" smtClean="0">
                <a:solidFill>
                  <a:schemeClr val="tx1"/>
                </a:solidFill>
              </a:rPr>
              <a:t>V0.3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584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</a:t>
            </a:r>
            <a:r>
              <a:rPr lang="en-US" altLang="ko-KR" smtClean="0"/>
              <a:t>(1/2)</a:t>
            </a:r>
            <a:endParaRPr lang="ko-KR" altLang="en-US" dirty="0"/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44095"/>
            <a:ext cx="8567737" cy="3588893"/>
          </a:xfrm>
        </p:spPr>
      </p:pic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일감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일반적으로 업무</a:t>
            </a:r>
            <a:r>
              <a:rPr lang="en-US" altLang="ko-KR" dirty="0" smtClean="0"/>
              <a:t>, Task, </a:t>
            </a:r>
            <a:r>
              <a:rPr lang="ko-KR" altLang="en-US" dirty="0" smtClean="0"/>
              <a:t>이슈를 의미하며 </a:t>
            </a:r>
            <a:r>
              <a:rPr lang="en-US" altLang="ko-KR" dirty="0" err="1" smtClean="0"/>
              <a:t>Redmine</a:t>
            </a:r>
            <a:r>
              <a:rPr lang="ko-KR" altLang="en-US" dirty="0" smtClean="0"/>
              <a:t>에서는 “일감”으로 한글 번역하여 사용합니다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1183462" y="2566059"/>
            <a:ext cx="328741" cy="256418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365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</a:t>
            </a:r>
            <a:r>
              <a:rPr lang="en-US" altLang="ko-KR" smtClean="0"/>
              <a:t>(2/2)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9"/>
            <a:ext cx="8567737" cy="3588893"/>
          </a:xfrm>
        </p:spPr>
      </p:pic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11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일감리스트에서 일감을 클릭해보면 상태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우선순위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담당자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일감에 대한 </a:t>
            </a:r>
            <a:r>
              <a:rPr lang="ko-KR" altLang="en-US" dirty="0" err="1" smtClean="0"/>
              <a:t>설명등을</a:t>
            </a:r>
            <a:r>
              <a:rPr lang="ko-KR" altLang="en-US" dirty="0" smtClean="0"/>
              <a:t> 확인할 수 있습니다</a:t>
            </a:r>
            <a:r>
              <a:rPr lang="en-US" altLang="ko-KR" dirty="0" smtClean="0"/>
              <a:t>.</a:t>
            </a:r>
          </a:p>
          <a:p>
            <a:r>
              <a:rPr lang="en-US" altLang="ko-KR" smtClean="0"/>
              <a:t>- </a:t>
            </a:r>
            <a:r>
              <a:rPr lang="ko-KR" altLang="en-US" dirty="0" smtClean="0"/>
              <a:t>일감의 번호로서 순차적으로 생성되며 </a:t>
            </a:r>
            <a:r>
              <a:rPr lang="en-US" altLang="ko-KR" dirty="0" err="1" smtClean="0"/>
              <a:t>Redmine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위키에서는</a:t>
            </a:r>
            <a:r>
              <a:rPr lang="ko-KR" altLang="en-US" dirty="0" smtClean="0"/>
              <a:t> “</a:t>
            </a:r>
            <a:r>
              <a:rPr lang="en-US" altLang="ko-KR" dirty="0" smtClean="0"/>
              <a:t># “ </a:t>
            </a:r>
            <a:r>
              <a:rPr lang="ko-KR" altLang="en-US" dirty="0" smtClean="0"/>
              <a:t>다음에 일감 번호를 기재하여 일감과 연결됩니다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585831" y="2784516"/>
            <a:ext cx="565433" cy="184095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681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새 일감 만들기</a:t>
            </a:r>
            <a:r>
              <a:rPr lang="en-US" altLang="ko-KR" smtClean="0"/>
              <a:t>(</a:t>
            </a:r>
            <a:r>
              <a:rPr lang="ko-KR" altLang="en-US" smtClean="0"/>
              <a:t>화면 설명</a:t>
            </a:r>
            <a:r>
              <a:rPr lang="en-US" altLang="ko-KR" smtClean="0"/>
              <a:t>-1/2)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4236732"/>
          </a:xfrm>
        </p:spPr>
      </p:pic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상세설명은 다음 슬라이드 참조 하시기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222913" y="2637149"/>
            <a:ext cx="130495" cy="1304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1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222913" y="2779031"/>
            <a:ext cx="130495" cy="1304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2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222913" y="2928653"/>
            <a:ext cx="130495" cy="1304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3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100219" y="4334184"/>
            <a:ext cx="130495" cy="1486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5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100219" y="4514578"/>
            <a:ext cx="130495" cy="1486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6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291814" y="4072854"/>
            <a:ext cx="130495" cy="1304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7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100219" y="4851541"/>
            <a:ext cx="130495" cy="1486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9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100219" y="5001162"/>
            <a:ext cx="130495" cy="1486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10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9" name="왼쪽 중괄호 8"/>
          <p:cNvSpPr/>
          <p:nvPr/>
        </p:nvSpPr>
        <p:spPr>
          <a:xfrm>
            <a:off x="5327280" y="4321263"/>
            <a:ext cx="126302" cy="480985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800" dirty="0">
              <a:latin typeface="맑은 고딕" panose="020B0503020000020004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262036" y="4472295"/>
            <a:ext cx="130495" cy="1304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8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25" name="왼쪽 중괄호 24"/>
          <p:cNvSpPr/>
          <p:nvPr/>
        </p:nvSpPr>
        <p:spPr>
          <a:xfrm>
            <a:off x="1072534" y="4072854"/>
            <a:ext cx="126302" cy="197049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800" dirty="0">
              <a:latin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998968" y="4089173"/>
            <a:ext cx="130495" cy="1304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4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571185" y="5238334"/>
            <a:ext cx="130495" cy="1486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11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907860" y="5361144"/>
            <a:ext cx="130495" cy="1486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b="1" dirty="0">
                <a:latin typeface="+mn-ea"/>
              </a:rPr>
              <a:t>12</a:t>
            </a:r>
            <a:endParaRPr lang="ko-KR" altLang="en-US" sz="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5203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새 일감 만들기</a:t>
            </a:r>
            <a:r>
              <a:rPr lang="en-US" altLang="ko-KR" smtClean="0"/>
              <a:t>(</a:t>
            </a:r>
            <a:r>
              <a:rPr lang="ko-KR" altLang="en-US" smtClean="0"/>
              <a:t>화면 설명</a:t>
            </a:r>
            <a:r>
              <a:rPr lang="en-US" altLang="ko-KR" smtClean="0"/>
              <a:t>-2/2)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158938"/>
              </p:ext>
            </p:extLst>
          </p:nvPr>
        </p:nvGraphicFramePr>
        <p:xfrm>
          <a:off x="525463" y="1762129"/>
          <a:ext cx="8604250" cy="4546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712"/>
                <a:gridCol w="1297529"/>
                <a:gridCol w="6890009"/>
              </a:tblGrid>
              <a:tr h="282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latin typeface="맑은 고딕" panose="020B0503020000020004" pitchFamily="50" charset="-127"/>
                        </a:rPr>
                        <a:t>번호</a:t>
                      </a:r>
                      <a:endParaRPr lang="ko-KR" altLang="en-US" sz="1000" b="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latin typeface="맑은 고딕" panose="020B0503020000020004" pitchFamily="50" charset="-127"/>
                        </a:rPr>
                        <a:t>메뉴</a:t>
                      </a:r>
                      <a:endParaRPr lang="ko-KR" altLang="en-US" sz="1000" b="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latin typeface="맑은 고딕" panose="020B0503020000020004" pitchFamily="50" charset="-127"/>
                        </a:rPr>
                        <a:t>비고</a:t>
                      </a:r>
                      <a:endParaRPr lang="en-US" altLang="ko-KR" sz="1000" b="0" dirty="0" smtClean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/>
                </a:tc>
              </a:tr>
              <a:tr h="2821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1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유형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일감의 유형을 선택하는 필드로서 일감유형 정의를 참조하여 선택합니다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2821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2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제목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제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자가 제목만 봐도 이해할 수 있도록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검색편의 등을 고려하여 입력합니다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2821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3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설명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일감의 상세 내용을 기술하는 부분으로 작성 후 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미리보기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]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를 통해 기술 내용을 확인해 볼 수 있습니다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647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4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상태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 </a:t>
                      </a:r>
                    </a:p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우선순위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중요한 입력필드로서 각 항목의 정의를 참조하여 선택 입력합니다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2821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5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담당자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현재 일감의 담당자를 선택하는 필드로서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선택하고 저장시 담당자의 메일로 메시지가 전송됩니다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305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6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범주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이 일감에 해당하는 범주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(Category)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와 목표 버전이 있으면 입력합니다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간트 차트에서는 목표 버전으로 정리되어 표현됩니다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647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7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상위일감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프로젝트가 상위와 하위로 구분되는 것과 같이 일감도 상위와 하위로 구분됩니다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상위일감이 있는 경우 상위 일감번호를 입력하면 상위일감의 하위로 등록됩니다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647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8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시작시간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</a:t>
                      </a:r>
                      <a:r>
                        <a:rPr lang="en-US" altLang="ko-KR" sz="1000" baseline="0" dirty="0" smtClean="0">
                          <a:latin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aseline="0" dirty="0" smtClean="0">
                          <a:latin typeface="맑은 고딕" panose="020B0503020000020004" pitchFamily="50" charset="-127"/>
                        </a:rPr>
                        <a:t>완료기한</a:t>
                      </a:r>
                      <a:r>
                        <a:rPr lang="en-US" altLang="ko-KR" sz="1000" baseline="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aseline="0" dirty="0" smtClean="0">
                          <a:latin typeface="맑은 고딕" panose="020B0503020000020004" pitchFamily="50" charset="-127"/>
                        </a:rPr>
                        <a:t>추정시간</a:t>
                      </a:r>
                      <a:r>
                        <a:rPr lang="en-US" altLang="ko-KR" sz="1000" baseline="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aseline="0" dirty="0" smtClean="0">
                          <a:latin typeface="맑은 고딕" panose="020B0503020000020004" pitchFamily="50" charset="-127"/>
                        </a:rPr>
                        <a:t>진척도</a:t>
                      </a:r>
                      <a:endParaRPr lang="en-US" altLang="ko-KR" sz="1000" dirty="0" smtClean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필수 입력 필드는 아니나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정보 입력시 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Gantt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차트나 프로젝트의 진행 사항을 체크하는데 참조자료로 활용할 수 있습니다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2821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9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파일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관련되어 있는 파일이 있으면 첨부 파일을 입력합니다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647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10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일감관람자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만약 이 일감을 다른 사람도 열람해야 한다고 하면 일감관람자를 지정합니다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이메일로 치면 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CC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에 해당합니다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만약 이 일감의 상태가 변경되면 일감관람자에 지정된 사람에게도 이메일이 발송됩니다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2821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11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만들기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일감을 등록 저장합니다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2821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12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미리보기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설명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]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에서 기재한 내용을 미리보고자 할 때 사용합니다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.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</a:tbl>
          </a:graphicData>
        </a:graphic>
      </p:graphicFrame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일감등록 상세설명 입니다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06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 상태 변경하기</a:t>
            </a:r>
            <a:r>
              <a:rPr lang="en-US" altLang="ko-KR" smtClean="0"/>
              <a:t>(1/3)</a:t>
            </a:r>
            <a:endParaRPr lang="ko-KR" altLang="en-US" dirty="0"/>
          </a:p>
        </p:txBody>
      </p:sp>
      <p:pic>
        <p:nvPicPr>
          <p:cNvPr id="11" name="내용 개체 틀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</a:t>
            </a:r>
            <a:r>
              <a:rPr lang="ko-KR" altLang="en-US" dirty="0" smtClean="0"/>
              <a:t>일감이 </a:t>
            </a:r>
            <a:r>
              <a:rPr lang="ko-KR" altLang="en-US" dirty="0" err="1" smtClean="0"/>
              <a:t>진행중이거나</a:t>
            </a:r>
            <a:r>
              <a:rPr lang="ko-KR" altLang="en-US" dirty="0" smtClean="0"/>
              <a:t> 해결 등 일감의 상태를 변경하고자 할 경우 먼저 일감을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편집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버튼을 클릭합니다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일감의 상태를 선택하여 변경하고 기타 수정하고자 하는 내용 및 </a:t>
            </a:r>
            <a:r>
              <a:rPr lang="ko-KR" altLang="en-US" dirty="0" err="1" smtClean="0"/>
              <a:t>댓글등을</a:t>
            </a:r>
            <a:r>
              <a:rPr lang="ko-KR" altLang="en-US" dirty="0" smtClean="0"/>
              <a:t> 작성한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확인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버튼을 클릭하여 저장합니다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7" name="직사각형 6"/>
          <p:cNvSpPr/>
          <p:nvPr/>
        </p:nvSpPr>
        <p:spPr>
          <a:xfrm>
            <a:off x="1428553" y="3120750"/>
            <a:ext cx="1519672" cy="16758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447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 상태 변경하기</a:t>
            </a:r>
            <a:r>
              <a:rPr lang="en-US" altLang="ko-KR" smtClean="0"/>
              <a:t>(2/3)</a:t>
            </a:r>
            <a:endParaRPr lang="ko-KR" altLang="en-US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6826386"/>
              </p:ext>
            </p:extLst>
          </p:nvPr>
        </p:nvGraphicFramePr>
        <p:xfrm>
          <a:off x="525463" y="1762125"/>
          <a:ext cx="8567142" cy="4546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1"/>
                <a:gridCol w="6230649"/>
                <a:gridCol w="1544412"/>
              </a:tblGrid>
              <a:tr h="35026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종류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설명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변경 주체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</a:tr>
              <a:tr h="6296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신규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일감이 신규로 등록된 경우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QA, PM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>
                    <a:solidFill>
                      <a:srgbClr val="D2DEEF"/>
                    </a:solidFill>
                  </a:tcPr>
                </a:tc>
              </a:tr>
              <a:tr h="6296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진행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일감이 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PM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에 의해 인지가 되어 접수된 상태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일감의 개발 및 결함 여부가 검토되고 있는 상태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PM, QA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</a:tr>
              <a:tr h="6296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해결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담당자에 의해 일감이 해결된 상태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PM, QA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</a:tr>
              <a:tr h="6296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의견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일감이 제대로 해결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수정</a:t>
                      </a:r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되지 않았거나 연관된 문제가 있는 경우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QA, PM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</a:tr>
              <a:tr h="6296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완료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고객 테스트 결과 일감의 수정된 부분이 확인되고 문제가 없어 일감이 종료된 경우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QA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</a:tr>
              <a:tr h="10483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거절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+mj-ea"/>
                          <a:ea typeface="+mj-ea"/>
                        </a:rPr>
                        <a:t>등록된 일감이 보고자의 착각으로 이미 해결된 일감이 등록되었거나 해결하지 않기로 고객과 합의된 일감인 경우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j-ea"/>
                          <a:ea typeface="+mj-ea"/>
                        </a:rPr>
                        <a:t>PM, QA</a:t>
                      </a:r>
                      <a:endParaRPr lang="ko-KR" altLang="en-US" sz="1000" dirty="0">
                        <a:latin typeface="+mj-ea"/>
                        <a:ea typeface="+mj-ea"/>
                      </a:endParaRPr>
                    </a:p>
                  </a:txBody>
                  <a:tcPr marL="74295" marR="74295" marT="37148" marB="37148" anchor="ctr"/>
                </a:tc>
              </a:tr>
            </a:tbl>
          </a:graphicData>
        </a:graphic>
      </p:graphicFrame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15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일감상태 및 변경주체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7766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 상태 변경하기</a:t>
            </a:r>
            <a:r>
              <a:rPr lang="en-US" altLang="ko-KR" smtClean="0"/>
              <a:t>(3/3)</a:t>
            </a:r>
            <a:endParaRPr lang="ko-KR" altLang="en-US" dirty="0"/>
          </a:p>
        </p:txBody>
      </p:sp>
      <p:pic>
        <p:nvPicPr>
          <p:cNvPr id="8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9"/>
            <a:ext cx="8567737" cy="3588893"/>
          </a:xfrm>
        </p:spPr>
      </p:pic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</a:t>
            </a:r>
            <a:r>
              <a:rPr lang="ko-KR" altLang="en-US" dirty="0" smtClean="0"/>
              <a:t>하위일감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일감과 종속되어 있는 일감</a:t>
            </a:r>
            <a:r>
              <a:rPr lang="en-US" altLang="ko-KR" dirty="0" smtClean="0"/>
              <a:t>(</a:t>
            </a:r>
            <a:r>
              <a:rPr lang="ko-KR" altLang="en-US" dirty="0" smtClean="0"/>
              <a:t>자식 일감</a:t>
            </a:r>
            <a:r>
              <a:rPr lang="en-US" altLang="ko-KR" dirty="0" smtClean="0"/>
              <a:t>) - [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] </a:t>
            </a:r>
            <a:r>
              <a:rPr lang="ko-KR" altLang="en-US" dirty="0" smtClean="0"/>
              <a:t>버튼을 클릭하여 해당 일감의 하위로 일감을 추가 할 수 있습니다</a:t>
            </a:r>
            <a:r>
              <a:rPr lang="en-US" altLang="ko-KR" dirty="0" smtClean="0"/>
              <a:t>. 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연결된 일감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일감과 연결성이 있는 일감 </a:t>
            </a:r>
            <a:r>
              <a:rPr lang="en-US" altLang="ko-KR" dirty="0" smtClean="0"/>
              <a:t>- [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] </a:t>
            </a:r>
            <a:r>
              <a:rPr lang="ko-KR" altLang="en-US" dirty="0" smtClean="0"/>
              <a:t>버튼을 클릭하면 일감간의 연관성을 표시하는 창이 나오며 해당되는 것을 선택하고 일감의 번호를 입력하면 일감이 서로 연결되게 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7" name="직사각형 6"/>
          <p:cNvSpPr/>
          <p:nvPr/>
        </p:nvSpPr>
        <p:spPr>
          <a:xfrm>
            <a:off x="607871" y="4575429"/>
            <a:ext cx="6289749" cy="209796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07871" y="4785224"/>
            <a:ext cx="6289749" cy="209796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946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일감 흐름에 따른 상태 변화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63" name="직사각형 62"/>
          <p:cNvSpPr/>
          <p:nvPr/>
        </p:nvSpPr>
        <p:spPr bwMode="auto">
          <a:xfrm>
            <a:off x="1328980" y="1171266"/>
            <a:ext cx="1033220" cy="3806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일감등록</a:t>
            </a:r>
            <a:endParaRPr kumimoji="1" lang="ko-KR" altLang="en-US" sz="1200" b="1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4" name="직사각형 63"/>
          <p:cNvSpPr/>
          <p:nvPr/>
        </p:nvSpPr>
        <p:spPr bwMode="auto">
          <a:xfrm>
            <a:off x="3299368" y="1181883"/>
            <a:ext cx="1033220" cy="3806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기획파트</a:t>
            </a:r>
          </a:p>
        </p:txBody>
      </p:sp>
      <p:sp>
        <p:nvSpPr>
          <p:cNvPr id="65" name="직사각형 64"/>
          <p:cNvSpPr/>
          <p:nvPr/>
        </p:nvSpPr>
        <p:spPr bwMode="auto">
          <a:xfrm>
            <a:off x="5291271" y="1183185"/>
            <a:ext cx="1033220" cy="3806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개발파트</a:t>
            </a:r>
            <a:endParaRPr lang="en-US" altLang="ko-KR" sz="12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6" name="직사각형 65"/>
          <p:cNvSpPr/>
          <p:nvPr/>
        </p:nvSpPr>
        <p:spPr bwMode="auto">
          <a:xfrm>
            <a:off x="7334160" y="1177976"/>
            <a:ext cx="1033220" cy="3806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고객</a:t>
            </a:r>
            <a:endParaRPr kumimoji="1" lang="ko-KR" altLang="en-US" sz="1200" b="1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67" name="직선 연결선 66"/>
          <p:cNvCxnSpPr/>
          <p:nvPr/>
        </p:nvCxnSpPr>
        <p:spPr bwMode="auto">
          <a:xfrm>
            <a:off x="2873462" y="1190626"/>
            <a:ext cx="0" cy="5117838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직선 연결선 67"/>
          <p:cNvCxnSpPr/>
          <p:nvPr/>
        </p:nvCxnSpPr>
        <p:spPr bwMode="auto">
          <a:xfrm>
            <a:off x="4848179" y="1190626"/>
            <a:ext cx="0" cy="5117838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직선 연결선 68"/>
          <p:cNvCxnSpPr/>
          <p:nvPr/>
        </p:nvCxnSpPr>
        <p:spPr bwMode="auto">
          <a:xfrm>
            <a:off x="6822896" y="1190626"/>
            <a:ext cx="0" cy="5117838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직선 연결선 69"/>
          <p:cNvCxnSpPr/>
          <p:nvPr/>
        </p:nvCxnSpPr>
        <p:spPr bwMode="auto">
          <a:xfrm>
            <a:off x="8797614" y="1190626"/>
            <a:ext cx="0" cy="5117838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직선 연결선 70"/>
          <p:cNvCxnSpPr/>
          <p:nvPr/>
        </p:nvCxnSpPr>
        <p:spPr bwMode="auto">
          <a:xfrm>
            <a:off x="898745" y="1190626"/>
            <a:ext cx="0" cy="5117838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직선 연결선 71"/>
          <p:cNvCxnSpPr/>
          <p:nvPr/>
        </p:nvCxnSpPr>
        <p:spPr bwMode="auto">
          <a:xfrm flipH="1">
            <a:off x="608736" y="1599812"/>
            <a:ext cx="8468589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다이아몬드 88"/>
          <p:cNvSpPr/>
          <p:nvPr/>
        </p:nvSpPr>
        <p:spPr bwMode="auto">
          <a:xfrm>
            <a:off x="3238183" y="2071365"/>
            <a:ext cx="1125944" cy="382259"/>
          </a:xfrm>
          <a:prstGeom prst="diamond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거절여부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0" name="직사각형 89"/>
          <p:cNvSpPr/>
          <p:nvPr/>
        </p:nvSpPr>
        <p:spPr bwMode="auto">
          <a:xfrm>
            <a:off x="2866859" y="2008999"/>
            <a:ext cx="550425" cy="202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900" b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Y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1" name="직사각형 90"/>
          <p:cNvSpPr/>
          <p:nvPr/>
        </p:nvSpPr>
        <p:spPr bwMode="auto">
          <a:xfrm>
            <a:off x="3665669" y="2464475"/>
            <a:ext cx="550425" cy="202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0" i="0" u="none" strike="noStrike" cap="none" normalizeH="0" baseline="0" dirty="0" smtClean="0">
                <a:ln>
                  <a:noFill/>
                </a:ln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93" name="직선 화살표 연결선 92"/>
          <p:cNvCxnSpPr>
            <a:stCxn id="89" idx="2"/>
            <a:endCxn id="179" idx="0"/>
          </p:cNvCxnSpPr>
          <p:nvPr/>
        </p:nvCxnSpPr>
        <p:spPr>
          <a:xfrm flipH="1">
            <a:off x="3793063" y="2453624"/>
            <a:ext cx="8092" cy="292150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꺾인 연결선 96"/>
          <p:cNvCxnSpPr>
            <a:stCxn id="6" idx="2"/>
            <a:endCxn id="89" idx="0"/>
          </p:cNvCxnSpPr>
          <p:nvPr/>
        </p:nvCxnSpPr>
        <p:spPr>
          <a:xfrm>
            <a:off x="2332057" y="1865758"/>
            <a:ext cx="1469098" cy="205607"/>
          </a:xfrm>
          <a:prstGeom prst="bentConnector2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꺾인 연결선 110"/>
          <p:cNvCxnSpPr>
            <a:stCxn id="89" idx="1"/>
            <a:endCxn id="83" idx="5"/>
          </p:cNvCxnSpPr>
          <p:nvPr/>
        </p:nvCxnSpPr>
        <p:spPr>
          <a:xfrm rot="10800000" flipV="1">
            <a:off x="1365469" y="2262494"/>
            <a:ext cx="1872714" cy="3787335"/>
          </a:xfrm>
          <a:prstGeom prst="bentConnector3">
            <a:avLst>
              <a:gd name="adj1" fmla="val 114048"/>
            </a:avLst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직사각형 128"/>
          <p:cNvSpPr/>
          <p:nvPr/>
        </p:nvSpPr>
        <p:spPr bwMode="auto">
          <a:xfrm>
            <a:off x="1328980" y="2794371"/>
            <a:ext cx="1033220" cy="301338"/>
          </a:xfrm>
          <a:prstGeom prst="rect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정보요청</a:t>
            </a:r>
            <a:endParaRPr kumimoji="1" lang="ko-KR" altLang="en-US" sz="100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34" name="직선 화살표 연결선 133"/>
          <p:cNvCxnSpPr>
            <a:stCxn id="179" idx="1"/>
            <a:endCxn id="129" idx="3"/>
          </p:cNvCxnSpPr>
          <p:nvPr/>
        </p:nvCxnSpPr>
        <p:spPr>
          <a:xfrm flipH="1">
            <a:off x="2362200" y="2936904"/>
            <a:ext cx="867891" cy="8136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직사각형 139"/>
          <p:cNvSpPr/>
          <p:nvPr/>
        </p:nvSpPr>
        <p:spPr bwMode="auto">
          <a:xfrm>
            <a:off x="2836733" y="2692977"/>
            <a:ext cx="550425" cy="202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900" b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Y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1" name="직사각형 140"/>
          <p:cNvSpPr/>
          <p:nvPr/>
        </p:nvSpPr>
        <p:spPr bwMode="auto">
          <a:xfrm>
            <a:off x="3665668" y="3043723"/>
            <a:ext cx="550425" cy="202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0" i="0" u="none" strike="noStrike" cap="none" normalizeH="0" baseline="0" dirty="0" smtClean="0">
                <a:ln>
                  <a:noFill/>
                </a:ln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58" name="직선 화살표 연결선 157"/>
          <p:cNvCxnSpPr>
            <a:stCxn id="53" idx="5"/>
            <a:endCxn id="213" idx="3"/>
          </p:cNvCxnSpPr>
          <p:nvPr/>
        </p:nvCxnSpPr>
        <p:spPr>
          <a:xfrm flipH="1">
            <a:off x="4319274" y="3999796"/>
            <a:ext cx="984304" cy="11654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다이아몬드 178"/>
          <p:cNvSpPr/>
          <p:nvPr/>
        </p:nvSpPr>
        <p:spPr bwMode="auto">
          <a:xfrm>
            <a:off x="3230091" y="2745774"/>
            <a:ext cx="1125944" cy="382259"/>
          </a:xfrm>
          <a:prstGeom prst="diamond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보완요청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94" name="직선 화살표 연결선 193"/>
          <p:cNvCxnSpPr>
            <a:stCxn id="52" idx="3"/>
            <a:endCxn id="53" idx="0"/>
          </p:cNvCxnSpPr>
          <p:nvPr/>
        </p:nvCxnSpPr>
        <p:spPr>
          <a:xfrm flipH="1">
            <a:off x="5783697" y="3620880"/>
            <a:ext cx="5982" cy="241007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다이아몬드 204"/>
          <p:cNvSpPr/>
          <p:nvPr/>
        </p:nvSpPr>
        <p:spPr bwMode="auto">
          <a:xfrm>
            <a:off x="3240564" y="4483426"/>
            <a:ext cx="1125944" cy="382259"/>
          </a:xfrm>
          <a:prstGeom prst="diamond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해결</a:t>
            </a:r>
            <a:r>
              <a:rPr kumimoji="1"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3" name="직사각형 212"/>
          <p:cNvSpPr/>
          <p:nvPr/>
        </p:nvSpPr>
        <p:spPr bwMode="auto">
          <a:xfrm>
            <a:off x="3286054" y="3860781"/>
            <a:ext cx="1033220" cy="301338"/>
          </a:xfrm>
          <a:prstGeom prst="rect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테스트</a:t>
            </a:r>
            <a:endParaRPr kumimoji="1" lang="ko-KR" altLang="en-US" sz="100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15" name="직선 화살표 연결선 214"/>
          <p:cNvCxnSpPr>
            <a:stCxn id="213" idx="2"/>
            <a:endCxn id="205" idx="0"/>
          </p:cNvCxnSpPr>
          <p:nvPr/>
        </p:nvCxnSpPr>
        <p:spPr>
          <a:xfrm>
            <a:off x="3802664" y="4162119"/>
            <a:ext cx="872" cy="321307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꺾인 연결선 221"/>
          <p:cNvCxnSpPr>
            <a:stCxn id="205" idx="3"/>
            <a:endCxn id="52" idx="2"/>
          </p:cNvCxnSpPr>
          <p:nvPr/>
        </p:nvCxnSpPr>
        <p:spPr>
          <a:xfrm flipV="1">
            <a:off x="4366508" y="3482971"/>
            <a:ext cx="1937767" cy="1191585"/>
          </a:xfrm>
          <a:prstGeom prst="bentConnector3">
            <a:avLst>
              <a:gd name="adj1" fmla="val 113576"/>
            </a:avLst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직사각형 224"/>
          <p:cNvSpPr/>
          <p:nvPr/>
        </p:nvSpPr>
        <p:spPr bwMode="auto">
          <a:xfrm>
            <a:off x="4283231" y="4415970"/>
            <a:ext cx="550425" cy="202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0" i="0" u="none" strike="noStrike" cap="none" normalizeH="0" baseline="0" dirty="0" smtClean="0">
                <a:ln>
                  <a:noFill/>
                </a:ln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34" name="꺾인 연결선 233"/>
          <p:cNvCxnSpPr>
            <a:stCxn id="205" idx="2"/>
            <a:endCxn id="251" idx="1"/>
          </p:cNvCxnSpPr>
          <p:nvPr/>
        </p:nvCxnSpPr>
        <p:spPr>
          <a:xfrm rot="16200000" flipH="1">
            <a:off x="5462772" y="3206449"/>
            <a:ext cx="212152" cy="3530624"/>
          </a:xfrm>
          <a:prstGeom prst="bentConnector2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직사각형 236"/>
          <p:cNvSpPr/>
          <p:nvPr/>
        </p:nvSpPr>
        <p:spPr bwMode="auto">
          <a:xfrm>
            <a:off x="3665668" y="4871561"/>
            <a:ext cx="550425" cy="202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0" i="0" u="none" strike="noStrike" cap="none" normalizeH="0" baseline="0" dirty="0" smtClean="0">
                <a:ln>
                  <a:noFill/>
                </a:ln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Y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45" name="꺾인 연결선 244"/>
          <p:cNvCxnSpPr>
            <a:stCxn id="251" idx="0"/>
            <a:endCxn id="52" idx="2"/>
          </p:cNvCxnSpPr>
          <p:nvPr/>
        </p:nvCxnSpPr>
        <p:spPr>
          <a:xfrm rot="16200000" flipV="1">
            <a:off x="6377471" y="3409775"/>
            <a:ext cx="1400104" cy="1546495"/>
          </a:xfrm>
          <a:prstGeom prst="bentConnector2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직사각형 247"/>
          <p:cNvSpPr/>
          <p:nvPr/>
        </p:nvSpPr>
        <p:spPr bwMode="auto">
          <a:xfrm>
            <a:off x="7816955" y="5320485"/>
            <a:ext cx="550425" cy="202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Y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1" name="다이아몬드 250"/>
          <p:cNvSpPr/>
          <p:nvPr/>
        </p:nvSpPr>
        <p:spPr bwMode="auto">
          <a:xfrm>
            <a:off x="7334160" y="4883075"/>
            <a:ext cx="1033220" cy="389523"/>
          </a:xfrm>
          <a:prstGeom prst="diamond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고객검증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0" name="직사각형 259"/>
          <p:cNvSpPr/>
          <p:nvPr/>
        </p:nvSpPr>
        <p:spPr bwMode="auto">
          <a:xfrm>
            <a:off x="7816955" y="4632400"/>
            <a:ext cx="550425" cy="202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0" i="0" u="none" strike="noStrike" cap="none" normalizeH="0" baseline="0" dirty="0" smtClean="0">
                <a:ln>
                  <a:noFill/>
                </a:ln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61" name="꺾인 연결선 260"/>
          <p:cNvCxnSpPr>
            <a:stCxn id="251" idx="2"/>
            <a:endCxn id="62" idx="2"/>
          </p:cNvCxnSpPr>
          <p:nvPr/>
        </p:nvCxnSpPr>
        <p:spPr>
          <a:xfrm rot="5400000">
            <a:off x="5679236" y="3878296"/>
            <a:ext cx="777232" cy="3565836"/>
          </a:xfrm>
          <a:prstGeom prst="bentConnector2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꺾인 연결선 276"/>
          <p:cNvCxnSpPr>
            <a:stCxn id="179" idx="2"/>
            <a:endCxn id="52" idx="5"/>
          </p:cNvCxnSpPr>
          <p:nvPr/>
        </p:nvCxnSpPr>
        <p:spPr>
          <a:xfrm rot="16200000" flipH="1">
            <a:off x="4391081" y="2530014"/>
            <a:ext cx="354938" cy="1550975"/>
          </a:xfrm>
          <a:prstGeom prst="bentConnector2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꺾인 연결선 45"/>
          <p:cNvCxnSpPr>
            <a:stCxn id="129" idx="0"/>
            <a:endCxn id="179" idx="0"/>
          </p:cNvCxnSpPr>
          <p:nvPr/>
        </p:nvCxnSpPr>
        <p:spPr>
          <a:xfrm rot="5400000" flipH="1" flipV="1">
            <a:off x="2795028" y="1796337"/>
            <a:ext cx="48597" cy="1947473"/>
          </a:xfrm>
          <a:prstGeom prst="bentConnector3">
            <a:avLst>
              <a:gd name="adj1" fmla="val 570399"/>
            </a:avLst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평행 사변형 5"/>
          <p:cNvSpPr/>
          <p:nvPr/>
        </p:nvSpPr>
        <p:spPr>
          <a:xfrm>
            <a:off x="1337343" y="1727849"/>
            <a:ext cx="1029191" cy="275818"/>
          </a:xfrm>
          <a:prstGeom prst="parallelogram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신규</a:t>
            </a:r>
            <a:endParaRPr kumimoji="1"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2" name="평행 사변형 51"/>
          <p:cNvSpPr/>
          <p:nvPr/>
        </p:nvSpPr>
        <p:spPr>
          <a:xfrm>
            <a:off x="5309561" y="3345062"/>
            <a:ext cx="1029191" cy="275818"/>
          </a:xfrm>
          <a:prstGeom prst="parallelogram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진행</a:t>
            </a:r>
            <a:endParaRPr kumimoji="1"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3" name="평행 사변형 52"/>
          <p:cNvSpPr/>
          <p:nvPr/>
        </p:nvSpPr>
        <p:spPr>
          <a:xfrm>
            <a:off x="5269101" y="3861887"/>
            <a:ext cx="1029191" cy="275818"/>
          </a:xfrm>
          <a:prstGeom prst="parallelogram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b="1" dirty="0" smtClean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해결</a:t>
            </a:r>
            <a:endParaRPr kumimoji="1"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2" name="평행 사변형 61"/>
          <p:cNvSpPr/>
          <p:nvPr/>
        </p:nvSpPr>
        <p:spPr>
          <a:xfrm>
            <a:off x="3290220" y="5911921"/>
            <a:ext cx="1029191" cy="275818"/>
          </a:xfrm>
          <a:prstGeom prst="parallelogram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b="1" dirty="0" smtClean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완료</a:t>
            </a:r>
            <a:endParaRPr kumimoji="1"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3" name="평행 사변형 82"/>
          <p:cNvSpPr/>
          <p:nvPr/>
        </p:nvSpPr>
        <p:spPr>
          <a:xfrm>
            <a:off x="1330992" y="5911921"/>
            <a:ext cx="1029191" cy="275818"/>
          </a:xfrm>
          <a:prstGeom prst="parallelogram">
            <a:avLst/>
          </a:prstGeom>
          <a:solidFill>
            <a:srgbClr val="D2DE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b="1" dirty="0" smtClean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거절</a:t>
            </a:r>
            <a:endParaRPr kumimoji="1"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40723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 정렬</a:t>
            </a:r>
            <a:r>
              <a:rPr lang="en-US" altLang="ko-KR" smtClean="0"/>
              <a:t>(</a:t>
            </a:r>
            <a:r>
              <a:rPr lang="ko-KR" altLang="en-US" smtClean="0"/>
              <a:t>열제목을 통한 일감의 정렬</a:t>
            </a:r>
            <a:r>
              <a:rPr lang="en-US" altLang="ko-KR" smtClean="0"/>
              <a:t>)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18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- </a:t>
            </a:r>
            <a:r>
              <a:rPr lang="ko-KR" altLang="en-US" dirty="0" smtClean="0"/>
              <a:t>시간이 지남에 따라 일감의 수가 증가하게 되므로 본인한테 필요한 일감을 빠르게 찾고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해야되는</a:t>
            </a:r>
            <a:r>
              <a:rPr lang="ko-KR" altLang="en-US" dirty="0" smtClean="0"/>
              <a:t> 일감을 일목요연하게 보여주는 것이 필요하게 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해당 열의 열 칼럼제목을 클릭하면 오른쪽 에 </a:t>
            </a:r>
            <a:r>
              <a:rPr lang="en-US" altLang="ko-KR" dirty="0" smtClean="0"/>
              <a:t>(▼▲) </a:t>
            </a:r>
            <a:r>
              <a:rPr lang="ko-KR" altLang="en-US" dirty="0" smtClean="0"/>
              <a:t>이 활성화되며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이를 클릭함에 따라 오름차순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내림차순 으로 해당 열이 정렬됩니다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다중정렬 </a:t>
            </a:r>
            <a:r>
              <a:rPr lang="en-US" altLang="ko-KR" dirty="0" smtClean="0"/>
              <a:t>X )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33199" y="3556664"/>
            <a:ext cx="6289749" cy="209796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487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 정렬</a:t>
            </a:r>
            <a:r>
              <a:rPr lang="en-US" altLang="ko-KR" smtClean="0"/>
              <a:t>(</a:t>
            </a:r>
            <a:r>
              <a:rPr lang="ko-KR" altLang="en-US" smtClean="0"/>
              <a:t>검색조건을 통한 일감의 정렬</a:t>
            </a:r>
            <a:r>
              <a:rPr lang="en-US" altLang="ko-KR" smtClean="0"/>
              <a:t>-1/3)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(</a:t>
            </a:r>
            <a:r>
              <a:rPr lang="ko-KR" altLang="en-US" dirty="0" smtClean="0"/>
              <a:t>일감</a:t>
            </a:r>
            <a:r>
              <a:rPr lang="en-US" altLang="ko-KR" dirty="0" smtClean="0"/>
              <a:t>)</a:t>
            </a:r>
            <a:r>
              <a:rPr lang="ko-KR" altLang="en-US" dirty="0" smtClean="0"/>
              <a:t>상태를 체크하면 오른쪽에 콤보박스가 보이는데 이 중 일감상태가 </a:t>
            </a:r>
            <a:r>
              <a:rPr lang="en-US" altLang="ko-KR" dirty="0" smtClean="0"/>
              <a:t>[</a:t>
            </a:r>
            <a:r>
              <a:rPr lang="ko-KR" altLang="en-US" dirty="0" smtClean="0"/>
              <a:t>진행중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완료됨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선택하고 적용 을 클릭하면 아래에 선택된 일감이 표시됩니다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이때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진행중</a:t>
            </a:r>
            <a:r>
              <a:rPr lang="en-US" altLang="ko-KR" dirty="0" smtClean="0"/>
              <a:t>]</a:t>
            </a:r>
            <a:r>
              <a:rPr lang="ko-KR" altLang="en-US" dirty="0" smtClean="0"/>
              <a:t>은 완료와 거절을 제외한 모든 상태의 일감이 표시되며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완료됨</a:t>
            </a:r>
            <a:r>
              <a:rPr lang="en-US" altLang="ko-KR" dirty="0" smtClean="0"/>
              <a:t>]</a:t>
            </a:r>
            <a:r>
              <a:rPr lang="ko-KR" altLang="en-US" dirty="0"/>
              <a:t>은 완료와 거절</a:t>
            </a:r>
            <a:r>
              <a:rPr lang="en-US" altLang="ko-KR" dirty="0" smtClean="0"/>
              <a:t> </a:t>
            </a:r>
            <a:r>
              <a:rPr lang="ko-KR" altLang="en-US" dirty="0" smtClean="0"/>
              <a:t>상태의 일감이 표시됩니다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1860409" y="2691192"/>
            <a:ext cx="464345" cy="530615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09820" y="3078279"/>
            <a:ext cx="464345" cy="143524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09820" y="3358154"/>
            <a:ext cx="295493" cy="176026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318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Redmine </a:t>
            </a:r>
            <a:r>
              <a:rPr lang="ko-KR" altLang="en-US" smtClean="0"/>
              <a:t>주요기능 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667684"/>
              </p:ext>
            </p:extLst>
          </p:nvPr>
        </p:nvGraphicFramePr>
        <p:xfrm>
          <a:off x="525463" y="1762129"/>
          <a:ext cx="8604250" cy="4546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946"/>
                <a:gridCol w="7462304"/>
              </a:tblGrid>
              <a:tr h="4006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latin typeface="맑은 고딕" panose="020B0503020000020004" pitchFamily="50" charset="-127"/>
                        </a:rPr>
                        <a:t>메뉴</a:t>
                      </a:r>
                      <a:endParaRPr lang="ko-KR" altLang="en-US" sz="1000" b="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latin typeface="맑은 고딕" panose="020B0503020000020004" pitchFamily="50" charset="-127"/>
                        </a:rPr>
                        <a:t>비고</a:t>
                      </a:r>
                      <a:endParaRPr lang="en-US" altLang="ko-KR" sz="1000" b="0" dirty="0" smtClean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006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프로젝트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종료일자가 정해져 있는 연관되어 있는 업무들의 그룹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006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일감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업무의 기록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일들의 단위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담당자의 지정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일정의 산출 등이 이루어지는 업무의 단위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58058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위키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링크를 통해서 연관된 지식을 그물망처럼 연결시킨 지식 저장소의 형태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프로젝트를 위해 필요한 정보나 프로젝트를 통해서 산출된 지식들을 저장하는 장소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58058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Gantt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차트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일감에 따른 진행상황을 시간의 흐름에 따라 보여주는 시각화 방법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앞쪽 빨간색은 시간이 지난 것을 의미하며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뒤쪽 회색은 남은 시간을 의미함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006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달력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Calendar 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형식으로 일감들의 기간을 보여줌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006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문서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게시판의 형식으로 정보를 저장하는 장소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006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파일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공유해야 할 파일을 저장하는 장소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58058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저장소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버전관리 시스템과 연결해서 소스코드나 문서의 내용을 열람하거나 변경 </a:t>
                      </a:r>
                      <a:r>
                        <a:rPr lang="en-US" altLang="ko-KR" sz="1000" dirty="0" smtClean="0">
                          <a:latin typeface="맑은 고딕" panose="020B0503020000020004" pitchFamily="50" charset="-127"/>
                        </a:rPr>
                        <a:t>History</a:t>
                      </a: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를 추적할 수 있는 기능을 제공함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  <a:tr h="4006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로드맵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 smtClean="0">
                          <a:latin typeface="맑은 고딕" panose="020B0503020000020004" pitchFamily="50" charset="-127"/>
                        </a:rPr>
                        <a:t>버전과 같은 개념으로 각 로드맵별 진행 상태를 파악할 수 있음</a:t>
                      </a:r>
                      <a:endParaRPr lang="ko-KR" altLang="en-US" sz="1000" dirty="0">
                        <a:latin typeface="맑은 고딕" panose="020B0503020000020004" pitchFamily="50" charset="-127"/>
                      </a:endParaRPr>
                    </a:p>
                  </a:txBody>
                  <a:tcPr marL="74295" marR="74295" marT="37148" marB="37148" anchor="ctr"/>
                </a:tc>
              </a:tr>
            </a:tbl>
          </a:graphicData>
        </a:graphic>
      </p:graphicFrame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en-US" altLang="ko-KR" dirty="0" err="1" smtClean="0"/>
              <a:t>Redmine</a:t>
            </a:r>
            <a:r>
              <a:rPr lang="ko-KR" altLang="en-US" dirty="0" smtClean="0"/>
              <a:t>은 프로젝트 관리도구로서 아래와 같은 기능을 제공합니다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6173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 정렬</a:t>
            </a:r>
            <a:r>
              <a:rPr lang="en-US" altLang="ko-KR" smtClean="0"/>
              <a:t>(</a:t>
            </a:r>
            <a:r>
              <a:rPr lang="ko-KR" altLang="en-US" smtClean="0"/>
              <a:t>검색조건을 통한 일감의 정렬</a:t>
            </a:r>
            <a:r>
              <a:rPr lang="en-US" altLang="ko-KR" smtClean="0"/>
              <a:t>-2/3)</a:t>
            </a:r>
            <a:endParaRPr lang="ko-KR" altLang="en-US" dirty="0"/>
          </a:p>
        </p:txBody>
      </p:sp>
      <p:pic>
        <p:nvPicPr>
          <p:cNvPr id="10" name="내용 개체 틀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- </a:t>
            </a:r>
            <a:r>
              <a:rPr lang="ko-KR" altLang="en-US" dirty="0" smtClean="0"/>
              <a:t>콤보박스에서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이다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선택하면 오른쪽에 또 다른 콤보박스가 보이는데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찾고자 하는 일감상태를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적용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클릭하면 아래에 선택된 일감이 표시됩니다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이때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여러 개의 일감상태를 찾고자 하면 콤보박스 옆 하단의 </a:t>
            </a:r>
            <a:r>
              <a:rPr lang="en-US" altLang="ko-KR" dirty="0" smtClean="0"/>
              <a:t>[+]</a:t>
            </a:r>
            <a:r>
              <a:rPr lang="ko-KR" altLang="en-US" dirty="0" smtClean="0"/>
              <a:t>버튼을 누른 후</a:t>
            </a:r>
            <a:r>
              <a:rPr lang="en-US" altLang="ko-KR" dirty="0" smtClean="0"/>
              <a:t>, Control Key</a:t>
            </a:r>
            <a:r>
              <a:rPr lang="ko-KR" altLang="en-US" dirty="0" smtClean="0"/>
              <a:t>를 누른 상태에서 일감 상태를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적용</a:t>
            </a:r>
            <a:r>
              <a:rPr lang="en-US" altLang="ko-KR" dirty="0" smtClean="0"/>
              <a:t>]</a:t>
            </a:r>
            <a:r>
              <a:rPr lang="ko-KR" altLang="en-US" dirty="0" smtClean="0"/>
              <a:t>버튼을 누르면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1850884" y="2953994"/>
            <a:ext cx="464345" cy="530615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00295" y="3087804"/>
            <a:ext cx="464345" cy="143524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00295" y="3367679"/>
            <a:ext cx="295493" cy="176026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/>
          <a:srcRect l="27609" t="36139" r="63941" b="49024"/>
          <a:stretch/>
        </p:blipFill>
        <p:spPr>
          <a:xfrm>
            <a:off x="2930201" y="2975873"/>
            <a:ext cx="705224" cy="535971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2902562" y="2939919"/>
            <a:ext cx="750276" cy="57192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83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 정렬</a:t>
            </a:r>
            <a:r>
              <a:rPr lang="en-US" altLang="ko-KR" smtClean="0"/>
              <a:t>(</a:t>
            </a:r>
            <a:r>
              <a:rPr lang="ko-KR" altLang="en-US" smtClean="0"/>
              <a:t>검색조건을 통한 일감의 정렬</a:t>
            </a:r>
            <a:r>
              <a:rPr lang="en-US" altLang="ko-KR" smtClean="0"/>
              <a:t>-3/3)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[</a:t>
            </a:r>
            <a:r>
              <a:rPr lang="ko-KR" altLang="en-US" dirty="0" smtClean="0"/>
              <a:t>검색조건 추가</a:t>
            </a:r>
            <a:r>
              <a:rPr lang="en-US" altLang="ko-KR" dirty="0" smtClean="0"/>
              <a:t>] </a:t>
            </a:r>
            <a:r>
              <a:rPr lang="ko-KR" altLang="en-US" dirty="0" err="1" smtClean="0"/>
              <a:t>콤보박스를</a:t>
            </a:r>
            <a:r>
              <a:rPr lang="ko-KR" altLang="en-US" dirty="0" smtClean="0"/>
              <a:t> 활성화시키면 검색조건을 추가할 수 있으며</a:t>
            </a:r>
            <a:r>
              <a:rPr lang="en-US" altLang="ko-KR" dirty="0" smtClean="0"/>
              <a:t>, (</a:t>
            </a:r>
            <a:r>
              <a:rPr lang="ko-KR" altLang="en-US" dirty="0" smtClean="0"/>
              <a:t>일감</a:t>
            </a:r>
            <a:r>
              <a:rPr lang="en-US" altLang="ko-KR" dirty="0" smtClean="0"/>
              <a:t>)</a:t>
            </a:r>
            <a:r>
              <a:rPr lang="ko-KR" altLang="en-US" dirty="0" smtClean="0"/>
              <a:t>상태와 같이 동일한 방법으로 사용할 수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5707910" y="2952236"/>
            <a:ext cx="1148900" cy="2415077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66966" y="3183054"/>
            <a:ext cx="3101958" cy="15605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580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일감 찾기</a:t>
            </a:r>
            <a:r>
              <a:rPr lang="en-US" altLang="ko-KR" smtClean="0"/>
              <a:t>(</a:t>
            </a:r>
            <a:r>
              <a:rPr lang="ko-KR" altLang="en-US" smtClean="0"/>
              <a:t>검색조건 옵션</a:t>
            </a:r>
            <a:r>
              <a:rPr lang="en-US" altLang="ko-KR" smtClean="0"/>
              <a:t>)</a:t>
            </a:r>
            <a:endParaRPr lang="ko-KR" altLang="en-US" dirty="0"/>
          </a:p>
        </p:txBody>
      </p:sp>
      <p:pic>
        <p:nvPicPr>
          <p:cNvPr id="9" name="내용 개체 틀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[</a:t>
            </a:r>
            <a:r>
              <a:rPr lang="ko-KR" altLang="en-US" dirty="0" err="1" smtClean="0"/>
              <a:t>컬럼</a:t>
            </a:r>
            <a:r>
              <a:rPr lang="en-US" altLang="ko-KR" dirty="0" smtClean="0"/>
              <a:t>] : </a:t>
            </a:r>
            <a:r>
              <a:rPr lang="ko-KR" altLang="en-US" dirty="0" smtClean="0"/>
              <a:t>보여지는 </a:t>
            </a:r>
            <a:r>
              <a:rPr lang="ko-KR" altLang="en-US" dirty="0" err="1" smtClean="0"/>
              <a:t>컬럼과</a:t>
            </a:r>
            <a:r>
              <a:rPr lang="ko-KR" altLang="en-US" dirty="0" smtClean="0"/>
              <a:t> 순서를 조정할 수 있습니다</a:t>
            </a:r>
            <a:r>
              <a:rPr lang="en-US" altLang="ko-KR" dirty="0" smtClean="0"/>
              <a:t>. ① : </a:t>
            </a:r>
            <a:r>
              <a:rPr lang="ko-KR" altLang="en-US" dirty="0" err="1" smtClean="0"/>
              <a:t>컬럼을</a:t>
            </a:r>
            <a:r>
              <a:rPr lang="ko-KR" altLang="en-US" dirty="0" smtClean="0"/>
              <a:t> 좌우로 이동하여 보여줄 </a:t>
            </a:r>
            <a:r>
              <a:rPr lang="ko-KR" altLang="en-US" dirty="0" err="1" smtClean="0"/>
              <a:t>컬럼을</a:t>
            </a:r>
            <a:r>
              <a:rPr lang="ko-KR" altLang="en-US" dirty="0" smtClean="0"/>
              <a:t> 지정합니다</a:t>
            </a:r>
            <a:r>
              <a:rPr lang="en-US" altLang="ko-KR" dirty="0" smtClean="0"/>
              <a:t>. </a:t>
            </a:r>
            <a:r>
              <a:rPr lang="en-US" altLang="ko-KR" dirty="0" smtClean="0"/>
              <a:t>②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보여지는 </a:t>
            </a:r>
            <a:r>
              <a:rPr lang="ko-KR" altLang="en-US" dirty="0" err="1" smtClean="0"/>
              <a:t>컬럼의</a:t>
            </a:r>
            <a:r>
              <a:rPr lang="ko-KR" altLang="en-US" dirty="0" smtClean="0"/>
              <a:t> 순서를 조정합니다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 [</a:t>
            </a:r>
            <a:r>
              <a:rPr lang="ko-KR" altLang="en-US" dirty="0" smtClean="0"/>
              <a:t>결과를 묶어 보여줄 기준</a:t>
            </a:r>
            <a:r>
              <a:rPr lang="en-US" altLang="ko-KR" dirty="0" smtClean="0"/>
              <a:t>] : </a:t>
            </a:r>
            <a:r>
              <a:rPr lang="ko-KR" altLang="en-US" dirty="0" smtClean="0"/>
              <a:t>콤보박스에서 정렬기준을 선택하면 선택된 기준에 따라 </a:t>
            </a:r>
            <a:r>
              <a:rPr lang="en-US" altLang="ko-KR" dirty="0" smtClean="0"/>
              <a:t>Excel</a:t>
            </a:r>
            <a:r>
              <a:rPr lang="ko-KR" altLang="en-US" dirty="0" smtClean="0"/>
              <a:t>의 부분합 기능과 같이 묶어서 보여줍니다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666966" y="3059229"/>
            <a:ext cx="3101958" cy="15605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223038" y="3639763"/>
            <a:ext cx="132459" cy="13245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latin typeface="+mn-ea"/>
              </a:rPr>
              <a:t>1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92894" y="3876679"/>
            <a:ext cx="132459" cy="13245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latin typeface="+mn-ea"/>
              </a:rPr>
              <a:t>2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66966" y="3863030"/>
            <a:ext cx="365848" cy="14915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24965" y="4772193"/>
            <a:ext cx="365848" cy="14915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34494" y="4441441"/>
            <a:ext cx="1226994" cy="149151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208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간트 차트 보기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23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</a:t>
            </a:r>
            <a:r>
              <a:rPr lang="ko-KR" altLang="en-US" dirty="0" smtClean="0"/>
              <a:t>간트 차트는 프로젝트 일정관리를 위한 바</a:t>
            </a:r>
            <a:r>
              <a:rPr lang="en-US" altLang="ko-KR" dirty="0" smtClean="0"/>
              <a:t>(bar)</a:t>
            </a:r>
            <a:r>
              <a:rPr lang="ko-KR" altLang="en-US" dirty="0" smtClean="0"/>
              <a:t>형태의 도구로서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 업무별로 일정의 시작과 끝을 그래픽으로 표시하여 전체 일정을 한눈에 볼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 각 업무</a:t>
            </a:r>
            <a:r>
              <a:rPr lang="en-US" altLang="ko-KR" dirty="0" smtClean="0"/>
              <a:t>(activities) </a:t>
            </a:r>
            <a:r>
              <a:rPr lang="ko-KR" altLang="en-US" dirty="0" smtClean="0"/>
              <a:t>사이의 관계를 보여줄 수도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561865" y="2751345"/>
            <a:ext cx="6269346" cy="2481424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844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Monitoring &amp; Controlling(1/5)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24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en-US" altLang="ko-KR" dirty="0" smtClean="0"/>
              <a:t>Tasks Management (</a:t>
            </a:r>
            <a:r>
              <a:rPr lang="ko-KR" altLang="en-US" dirty="0" smtClean="0"/>
              <a:t>작업관리</a:t>
            </a:r>
            <a:r>
              <a:rPr lang="en-US" altLang="ko-KR" dirty="0" smtClean="0"/>
              <a:t>) &gt; Tasks by Statuses (</a:t>
            </a:r>
            <a:r>
              <a:rPr lang="ko-KR" altLang="en-US" dirty="0" smtClean="0"/>
              <a:t>전체 일감 현황</a:t>
            </a:r>
            <a:r>
              <a:rPr lang="en-US" altLang="ko-KR" dirty="0" smtClean="0"/>
              <a:t>)</a:t>
            </a:r>
          </a:p>
          <a:p>
            <a:r>
              <a:rPr lang="en-US" altLang="ko-KR" smtClean="0"/>
              <a:t>- </a:t>
            </a:r>
            <a:r>
              <a:rPr lang="ko-KR" altLang="en-US" dirty="0" smtClean="0"/>
              <a:t>등록된 일감의 현재 상태를 그래프 형태로 나타냅니다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일감의 상태 및 완료 기한에 따라 노출되는 그래프 입니다</a:t>
            </a:r>
            <a:r>
              <a:rPr lang="en-US" altLang="ko-KR" dirty="0" smtClean="0"/>
              <a:t>.)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52343" y="3001537"/>
            <a:ext cx="5724635" cy="2341988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484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Monitoring &amp; Controlling(2/5)</a:t>
            </a:r>
            <a:endParaRPr lang="ko-KR" altLang="en-US" dirty="0"/>
          </a:p>
        </p:txBody>
      </p:sp>
      <p:pic>
        <p:nvPicPr>
          <p:cNvPr id="7" name="내용 개체 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25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등록된 일감의 상태 유형별로 나타낸 그래프 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80915" y="2485404"/>
            <a:ext cx="5696060" cy="2353299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624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Monitoring &amp; Controlling(3/5)</a:t>
            </a:r>
            <a:endParaRPr lang="ko-KR" altLang="en-US" dirty="0"/>
          </a:p>
        </p:txBody>
      </p:sp>
      <p:pic>
        <p:nvPicPr>
          <p:cNvPr id="10" name="내용 개체 틀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(</a:t>
            </a:r>
            <a:r>
              <a:rPr lang="ko-KR" altLang="en-US" dirty="0" smtClean="0"/>
              <a:t>좌</a:t>
            </a:r>
            <a:r>
              <a:rPr lang="en-US" altLang="ko-KR" dirty="0" smtClean="0"/>
              <a:t>) </a:t>
            </a:r>
            <a:r>
              <a:rPr lang="ko-KR" altLang="en-US" dirty="0" smtClean="0"/>
              <a:t>그래프는 빨강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기한이 있는 작업 </a:t>
            </a:r>
            <a:r>
              <a:rPr lang="en-US" altLang="ko-KR" dirty="0" smtClean="0"/>
              <a:t>/ </a:t>
            </a:r>
            <a:r>
              <a:rPr lang="ko-KR" altLang="en-US" dirty="0" smtClean="0"/>
              <a:t>파랑</a:t>
            </a:r>
            <a:r>
              <a:rPr lang="en-US" altLang="ko-KR" dirty="0" smtClean="0"/>
              <a:t> : </a:t>
            </a:r>
            <a:r>
              <a:rPr lang="ko-KR" altLang="en-US" dirty="0" smtClean="0"/>
              <a:t>기한이 없는 작업</a:t>
            </a:r>
            <a:endParaRPr lang="en-US" altLang="ko-KR" dirty="0" smtClean="0"/>
          </a:p>
          <a:p>
            <a:r>
              <a:rPr lang="en-US" altLang="ko-KR" dirty="0" smtClean="0"/>
              <a:t>- (</a:t>
            </a:r>
            <a:r>
              <a:rPr lang="ko-KR" altLang="en-US" dirty="0" smtClean="0"/>
              <a:t>우</a:t>
            </a:r>
            <a:r>
              <a:rPr lang="en-US" altLang="ko-KR" dirty="0" smtClean="0"/>
              <a:t>) </a:t>
            </a:r>
            <a:r>
              <a:rPr lang="ko-KR" altLang="en-US" dirty="0" smtClean="0"/>
              <a:t>그래프는 파랑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기한내</a:t>
            </a:r>
            <a:r>
              <a:rPr lang="ko-KR" altLang="en-US" dirty="0" smtClean="0"/>
              <a:t> 완료 </a:t>
            </a:r>
            <a:r>
              <a:rPr lang="en-US" altLang="ko-KR" dirty="0" smtClean="0"/>
              <a:t>/ </a:t>
            </a:r>
            <a:r>
              <a:rPr lang="ko-KR" altLang="en-US" dirty="0" smtClean="0"/>
              <a:t>빨강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기한내</a:t>
            </a:r>
            <a:r>
              <a:rPr lang="ko-KR" altLang="en-US" dirty="0" smtClean="0"/>
              <a:t> 지연 일감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초록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기한이 없는 일감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61866" y="2852412"/>
            <a:ext cx="5921088" cy="237202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464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Monitoring &amp; Controlling(4/5)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27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일감을 처리하는 시간을 기록</a:t>
            </a:r>
            <a:endParaRPr lang="en-US" altLang="ko-KR" dirty="0" smtClean="0"/>
          </a:p>
          <a:p>
            <a:r>
              <a:rPr lang="en-US" altLang="ko-KR" smtClean="0"/>
              <a:t>- </a:t>
            </a:r>
            <a:r>
              <a:rPr lang="ko-KR" altLang="en-US" dirty="0" smtClean="0"/>
              <a:t>빨강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처리시간 </a:t>
            </a:r>
            <a:r>
              <a:rPr lang="en-US" altLang="ko-KR" dirty="0" smtClean="0"/>
              <a:t>/ </a:t>
            </a:r>
            <a:r>
              <a:rPr lang="ko-KR" altLang="en-US" dirty="0" smtClean="0"/>
              <a:t>파랑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예상시간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589845" y="2979809"/>
            <a:ext cx="8281502" cy="237202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788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Monitoring &amp; Controlling(5/5)</a:t>
            </a:r>
            <a:endParaRPr lang="ko-KR" altLang="en-US" dirty="0"/>
          </a:p>
        </p:txBody>
      </p:sp>
      <p:pic>
        <p:nvPicPr>
          <p:cNvPr id="7" name="내용 개체 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5"/>
            <a:ext cx="8567737" cy="3708342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28</a:t>
            </a:fld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</a:t>
            </a:r>
            <a:r>
              <a:rPr lang="ko-KR" altLang="en-US" dirty="0" smtClean="0"/>
              <a:t>인적 자원 관리</a:t>
            </a:r>
            <a:endParaRPr lang="en-US" altLang="ko-KR" dirty="0" smtClean="0"/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담당자가 </a:t>
            </a:r>
            <a:r>
              <a:rPr lang="ko-KR" altLang="en-US" dirty="0" err="1" smtClean="0"/>
              <a:t>맡고있는</a:t>
            </a:r>
            <a:r>
              <a:rPr lang="ko-KR" altLang="en-US" dirty="0" smtClean="0"/>
              <a:t> 일감에 대한 그래프 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99370" y="2998859"/>
            <a:ext cx="8281502" cy="237202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555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기타 사항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24970" y="1089025"/>
            <a:ext cx="8567509" cy="5219700"/>
          </a:xfrm>
        </p:spPr>
        <p:txBody>
          <a:bodyPr>
            <a:normAutofit/>
          </a:bodyPr>
          <a:lstStyle/>
          <a:p>
            <a:r>
              <a:rPr lang="ko-KR" altLang="en-US" sz="1600" b="1" dirty="0" smtClean="0"/>
              <a:t>추가 작성 예정 사항</a:t>
            </a:r>
            <a:endParaRPr lang="en-US" altLang="ko-KR" sz="1600" b="1" dirty="0" smtClean="0"/>
          </a:p>
          <a:p>
            <a:pPr lvl="1"/>
            <a:r>
              <a:rPr lang="en-US" altLang="ko-KR" sz="1400" dirty="0" smtClean="0"/>
              <a:t>Agile</a:t>
            </a:r>
          </a:p>
          <a:p>
            <a:pPr lvl="1"/>
            <a:r>
              <a:rPr lang="ko-KR" altLang="en-US" sz="1400" dirty="0" smtClean="0"/>
              <a:t>달력</a:t>
            </a:r>
            <a:endParaRPr lang="en-US" altLang="ko-KR" sz="1400" dirty="0" smtClean="0"/>
          </a:p>
          <a:p>
            <a:pPr lvl="1"/>
            <a:r>
              <a:rPr lang="ko-KR" altLang="en-US" sz="1400" dirty="0" smtClean="0"/>
              <a:t>뉴스</a:t>
            </a:r>
            <a:endParaRPr lang="en-US" altLang="ko-KR" sz="1400" dirty="0" smtClean="0"/>
          </a:p>
          <a:p>
            <a:pPr lvl="1"/>
            <a:r>
              <a:rPr lang="ko-KR" altLang="en-US" sz="1400" dirty="0" smtClean="0"/>
              <a:t>문서</a:t>
            </a:r>
            <a:endParaRPr lang="en-US" altLang="ko-KR" sz="1400" dirty="0" smtClean="0"/>
          </a:p>
          <a:p>
            <a:pPr lvl="1"/>
            <a:r>
              <a:rPr lang="ko-KR" altLang="en-US" sz="1400" dirty="0" smtClean="0"/>
              <a:t>위키</a:t>
            </a:r>
            <a:endParaRPr lang="en-US" altLang="ko-KR" sz="1400" dirty="0" smtClean="0"/>
          </a:p>
          <a:p>
            <a:pPr lvl="1"/>
            <a:r>
              <a:rPr lang="ko-KR" altLang="en-US" sz="1400" dirty="0" smtClean="0"/>
              <a:t>게시판</a:t>
            </a:r>
            <a:endParaRPr lang="en-US" altLang="ko-KR" sz="1400" dirty="0" smtClean="0"/>
          </a:p>
          <a:p>
            <a:pPr lvl="1"/>
            <a:r>
              <a:rPr lang="ko-KR" altLang="en-US" sz="1400" dirty="0" smtClean="0"/>
              <a:t>파일</a:t>
            </a:r>
            <a:endParaRPr lang="en-US" altLang="ko-KR" sz="1400" dirty="0" smtClean="0"/>
          </a:p>
          <a:p>
            <a:pPr lvl="1"/>
            <a:endParaRPr lang="en-US" altLang="ko-KR" sz="1600" dirty="0" smtClean="0"/>
          </a:p>
          <a:p>
            <a:r>
              <a:rPr lang="ko-KR" altLang="en-US" sz="1600" b="1" dirty="0" smtClean="0"/>
              <a:t>제작 활용 참조</a:t>
            </a:r>
            <a:endParaRPr lang="en-US" altLang="ko-KR" sz="1600" b="1" dirty="0" smtClean="0"/>
          </a:p>
          <a:p>
            <a:pPr lvl="1"/>
            <a:r>
              <a:rPr lang="en-US" altLang="ko-KR" sz="1400" dirty="0" err="1" smtClean="0"/>
              <a:t>iCube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레드마인 가이드</a:t>
            </a:r>
            <a:endParaRPr lang="en-US" altLang="ko-KR" sz="1400" dirty="0" smtClean="0"/>
          </a:p>
          <a:p>
            <a:pPr lvl="1"/>
            <a:r>
              <a:rPr lang="ko-KR" altLang="en-US" sz="1400" dirty="0" smtClean="0"/>
              <a:t>생활코딩 </a:t>
            </a:r>
            <a:r>
              <a:rPr lang="en-US" altLang="ko-KR" sz="1400" dirty="0" smtClean="0"/>
              <a:t>( http://opentutorials.org/course/438/2397 )</a:t>
            </a:r>
          </a:p>
          <a:p>
            <a:pPr lvl="1"/>
            <a:r>
              <a:rPr lang="ko-KR" altLang="en-US" sz="1400" dirty="0" err="1" smtClean="0"/>
              <a:t>위키백과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(http://ko.Wikipedia.org/wiki/%EB%A0%88%EB%93%9C%EB%A7%88%EC%9D%B8)</a:t>
            </a:r>
          </a:p>
          <a:p>
            <a:pPr lvl="1"/>
            <a:r>
              <a:rPr lang="en-US" altLang="ko-KR" sz="1400" dirty="0" err="1" smtClean="0"/>
              <a:t>HyacinthWiki</a:t>
            </a:r>
            <a:r>
              <a:rPr lang="en-US" altLang="ko-KR" sz="1400" dirty="0" smtClean="0"/>
              <a:t> (http://hyacinth.byus.net/moniwiki/wiki.php/%EB%A0%88%EB%93%9C%EB%A7%88%EC%9D%B8%20%EC%82%AC%EC%9A%A9%EB%B2%95)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0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Redmine </a:t>
            </a:r>
            <a:r>
              <a:rPr lang="ko-KR" altLang="en-US" smtClean="0"/>
              <a:t>처음 사용하기</a:t>
            </a:r>
            <a:r>
              <a:rPr lang="en-US" altLang="ko-KR" smtClean="0"/>
              <a:t>(</a:t>
            </a:r>
            <a:r>
              <a:rPr lang="ko-KR" altLang="en-US" smtClean="0"/>
              <a:t>로그인</a:t>
            </a:r>
            <a:r>
              <a:rPr lang="en-US" altLang="ko-KR" smtClean="0"/>
              <a:t>)</a:t>
            </a:r>
            <a:endParaRPr lang="ko-KR" altLang="en-US" dirty="0"/>
          </a:p>
        </p:txBody>
      </p:sp>
      <p:pic>
        <p:nvPicPr>
          <p:cNvPr id="14" name="내용 개체 틀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9"/>
            <a:ext cx="8567737" cy="3632329"/>
          </a:xfrm>
        </p:spPr>
      </p:pic>
      <p:sp>
        <p:nvSpPr>
          <p:cNvPr id="18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당사 </a:t>
            </a:r>
            <a:r>
              <a:rPr lang="en-US" altLang="ko-KR" dirty="0" err="1" smtClean="0"/>
              <a:t>Redmine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접속주소는 아래 적색 박스와 같이 </a:t>
            </a:r>
            <a:r>
              <a:rPr lang="en-US" altLang="ko-KR" dirty="0" smtClean="0"/>
              <a:t>http://redmine.cidow.net:9099/ 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923528" y="1878478"/>
            <a:ext cx="2321720" cy="154781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처음 사용하기</a:t>
            </a:r>
            <a:r>
              <a:rPr lang="en-US" altLang="ko-KR" smtClean="0"/>
              <a:t>(</a:t>
            </a:r>
            <a:r>
              <a:rPr lang="ko-KR" altLang="en-US" smtClean="0"/>
              <a:t>로그인</a:t>
            </a:r>
            <a:r>
              <a:rPr lang="en-US" altLang="ko-KR" smtClean="0"/>
              <a:t>)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9"/>
            <a:ext cx="8567737" cy="3632329"/>
          </a:xfrm>
        </p:spPr>
      </p:pic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우측 상단 로그인 버튼으로 로그인 합니다</a:t>
            </a:r>
            <a:r>
              <a:rPr lang="en-US" altLang="ko-KR" dirty="0" smtClean="0"/>
              <a:t>.</a:t>
            </a:r>
          </a:p>
          <a:p>
            <a:r>
              <a:rPr lang="en-US" altLang="ko-KR" smtClean="0"/>
              <a:t>- </a:t>
            </a:r>
            <a:r>
              <a:rPr lang="ko-KR" altLang="en-US" dirty="0" smtClean="0"/>
              <a:t>사용자 등록을 하시면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관리자가 승인하여 해당 프로젝트를 할당한 후 사용이 가능 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8543588" y="2128994"/>
            <a:ext cx="286596" cy="175281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01406" y="3065558"/>
            <a:ext cx="2518140" cy="964256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621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처음 사용하기</a:t>
            </a:r>
            <a:r>
              <a:rPr lang="en-US" altLang="ko-KR" smtClean="0"/>
              <a:t>(</a:t>
            </a:r>
            <a:r>
              <a:rPr lang="ko-KR" altLang="en-US" smtClean="0"/>
              <a:t>내 계정 설정</a:t>
            </a:r>
            <a:r>
              <a:rPr lang="en-US" altLang="ko-KR" smtClean="0"/>
              <a:t>)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5467" y="1736729"/>
            <a:ext cx="8567737" cy="3632329"/>
          </a:xfrm>
        </p:spPr>
      </p:pic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</a:t>
            </a:r>
            <a:r>
              <a:rPr lang="ko-KR" altLang="en-US" dirty="0" smtClean="0"/>
              <a:t>초기화면에서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내 계정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클릭하여 해당 내용을 설정 변경한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저장</a:t>
            </a:r>
            <a:r>
              <a:rPr lang="en-US" altLang="ko-KR" dirty="0" smtClean="0"/>
              <a:t>] </a:t>
            </a:r>
            <a:r>
              <a:rPr lang="ko-KR" altLang="en-US" dirty="0" smtClean="0"/>
              <a:t>버튼을 클릭합니다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 Login</a:t>
            </a:r>
            <a:r>
              <a:rPr lang="ko-KR" altLang="en-US" dirty="0" smtClean="0"/>
              <a:t>시 비밀번호를 변경하고자 할 경우 </a:t>
            </a:r>
            <a:r>
              <a:rPr lang="en-US" altLang="ko-KR" dirty="0" smtClean="0"/>
              <a:t>[</a:t>
            </a:r>
            <a:r>
              <a:rPr lang="ko-KR" altLang="en-US" dirty="0" smtClean="0"/>
              <a:t>비밀번호 바꾸기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를 클릭하여 비밀번호를 변경한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적용</a:t>
            </a:r>
            <a:r>
              <a:rPr lang="en-US" altLang="ko-KR" dirty="0" smtClean="0"/>
              <a:t>]</a:t>
            </a:r>
            <a:r>
              <a:rPr lang="ko-KR" altLang="en-US" dirty="0" smtClean="0"/>
              <a:t>버튼을 클릭합니다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8413634" y="2123376"/>
            <a:ext cx="345770" cy="17450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311787" y="2754376"/>
            <a:ext cx="637754" cy="17450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4"/>
          <a:srcRect l="774" t="28356" r="64613" b="37178"/>
          <a:stretch/>
        </p:blipFill>
        <p:spPr>
          <a:xfrm>
            <a:off x="6311787" y="3638956"/>
            <a:ext cx="2709926" cy="1144011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12" name="직선 화살표 연결선 11"/>
          <p:cNvCxnSpPr>
            <a:endCxn id="10" idx="0"/>
          </p:cNvCxnSpPr>
          <p:nvPr/>
        </p:nvCxnSpPr>
        <p:spPr>
          <a:xfrm>
            <a:off x="6630664" y="2935389"/>
            <a:ext cx="1036086" cy="703567"/>
          </a:xfrm>
          <a:prstGeom prst="straightConnector1">
            <a:avLst/>
          </a:prstGeom>
          <a:ln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6322217" y="4470393"/>
            <a:ext cx="308451" cy="17450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477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처음 사용하기</a:t>
            </a:r>
            <a:r>
              <a:rPr lang="en-US" altLang="ko-KR" smtClean="0"/>
              <a:t>(</a:t>
            </a:r>
            <a:r>
              <a:rPr lang="ko-KR" altLang="en-US" smtClean="0"/>
              <a:t>내 페이지 설정</a:t>
            </a:r>
            <a:r>
              <a:rPr lang="en-US" altLang="ko-KR" smtClean="0"/>
              <a:t>-1/2)</a:t>
            </a:r>
            <a:endParaRPr lang="ko-KR" altLang="en-US" dirty="0"/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9"/>
            <a:ext cx="8567737" cy="3632329"/>
          </a:xfrm>
        </p:spPr>
      </p:pic>
      <p:sp>
        <p:nvSpPr>
          <p:cNvPr id="13" name="슬라이드 번호 개체 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로그인하면 아래와 같은 초기화면으로 이동하며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최근에 변경된 프로젝트나 이슈 상황들을 보여줍니다</a:t>
            </a:r>
            <a:r>
              <a:rPr lang="en-US" altLang="ko-KR" dirty="0" smtClean="0"/>
              <a:t>.</a:t>
            </a:r>
          </a:p>
          <a:p>
            <a:r>
              <a:rPr lang="en-US" altLang="ko-KR" smtClean="0"/>
              <a:t>- </a:t>
            </a:r>
            <a:r>
              <a:rPr lang="ko-KR" altLang="en-US" dirty="0" smtClean="0"/>
              <a:t>본 화면에서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내 페이지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824801" y="2136278"/>
            <a:ext cx="322165" cy="157794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218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처음 사용하기</a:t>
            </a:r>
            <a:r>
              <a:rPr lang="en-US" altLang="ko-KR" smtClean="0"/>
              <a:t>(</a:t>
            </a:r>
            <a:r>
              <a:rPr lang="ko-KR" altLang="en-US" smtClean="0"/>
              <a:t>내 페이지 설정</a:t>
            </a:r>
            <a:r>
              <a:rPr lang="en-US" altLang="ko-KR" smtClean="0"/>
              <a:t>-2/2)</a:t>
            </a:r>
            <a:endParaRPr lang="ko-KR" altLang="en-US" dirty="0"/>
          </a:p>
        </p:txBody>
      </p:sp>
      <p:pic>
        <p:nvPicPr>
          <p:cNvPr id="7" name="내용 개체 틀 6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467" y="1736729"/>
            <a:ext cx="8567737" cy="3588893"/>
          </a:xfrm>
        </p:spPr>
      </p:pic>
      <p:sp>
        <p:nvSpPr>
          <p:cNvPr id="13" name="슬라이드 번호 개체 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내 페이지에서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입맛대로 구성하기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를 클릭하여 보고 싶은 사항을 추가하여 구성할 수 있습니다</a:t>
            </a:r>
            <a:r>
              <a:rPr lang="en-US" altLang="ko-KR" dirty="0" smtClean="0"/>
              <a:t>.</a:t>
            </a:r>
          </a:p>
          <a:p>
            <a:r>
              <a:rPr lang="en-US" altLang="ko-KR" smtClean="0"/>
              <a:t>- </a:t>
            </a:r>
            <a:r>
              <a:rPr lang="ko-KR" altLang="en-US" dirty="0" smtClean="0"/>
              <a:t>내 페이지에 출력할 화면을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]</a:t>
            </a:r>
            <a:r>
              <a:rPr lang="ko-KR" altLang="en-US" dirty="0" smtClean="0"/>
              <a:t>버튼을 누르면 해당 항목이 보여지며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출력화면의 </a:t>
            </a:r>
            <a:r>
              <a:rPr lang="en-US" altLang="ko-KR" dirty="0" smtClean="0"/>
              <a:t>Layout</a:t>
            </a:r>
            <a:r>
              <a:rPr lang="ko-KR" altLang="en-US" dirty="0" smtClean="0"/>
              <a:t>은 취향에 따라 조정할 수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8310524" y="2775554"/>
            <a:ext cx="644329" cy="131496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446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프로젝트의 개념 및 구성</a:t>
            </a:r>
            <a:r>
              <a:rPr lang="en-US" altLang="ko-KR" smtClean="0"/>
              <a:t>(1/2)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9"/>
            <a:ext cx="8567737" cy="3588893"/>
          </a:xfrm>
        </p:spPr>
      </p:pic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- [</a:t>
            </a:r>
            <a:r>
              <a:rPr lang="ko-KR" altLang="en-US" dirty="0" smtClean="0"/>
              <a:t>프로젝트 바로가기</a:t>
            </a:r>
            <a:r>
              <a:rPr lang="en-US" altLang="ko-KR" dirty="0" smtClean="0"/>
              <a:t>] : </a:t>
            </a:r>
            <a:r>
              <a:rPr lang="ko-KR" altLang="en-US" dirty="0" smtClean="0"/>
              <a:t>본인이 여러 프로젝트에 할당되어 있을 때 해당 프로젝트로 이동 시 유용합니다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상위와 하위</a:t>
            </a:r>
            <a:r>
              <a:rPr lang="en-US" altLang="ko-KR" dirty="0" smtClean="0"/>
              <a:t>(</a:t>
            </a:r>
            <a:r>
              <a:rPr lang="ko-KR" altLang="en-US" dirty="0" smtClean="0"/>
              <a:t>서브</a:t>
            </a:r>
            <a:r>
              <a:rPr lang="en-US" altLang="ko-KR" dirty="0" smtClean="0"/>
              <a:t>)</a:t>
            </a:r>
            <a:r>
              <a:rPr lang="ko-KR" altLang="en-US" dirty="0" smtClean="0"/>
              <a:t>프로젝트의 </a:t>
            </a:r>
            <a:r>
              <a:rPr lang="en-US" altLang="ko-KR" dirty="0" smtClean="0"/>
              <a:t>2Level</a:t>
            </a:r>
            <a:r>
              <a:rPr lang="ko-KR" altLang="en-US" dirty="0" smtClean="0"/>
              <a:t>로 구성되며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이들은 상호 부모자식 관계를 가집니다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7784537" y="2139004"/>
            <a:ext cx="1157162" cy="17752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78579" y="2952590"/>
            <a:ext cx="1268934" cy="115716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224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프로젝트의 개념 및 구성</a:t>
            </a:r>
            <a:r>
              <a:rPr lang="en-US" altLang="ko-KR" smtClean="0"/>
              <a:t>(2/2)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7" y="1736729"/>
            <a:ext cx="8567737" cy="3588893"/>
          </a:xfrm>
        </p:spPr>
      </p:pic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F64D-53FC-4A63-AF21-A349AF9EA452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r>
              <a:rPr lang="ko-KR" altLang="en-US" dirty="0" smtClean="0"/>
              <a:t>상위프로젝트로 일감을 조회하면 하위프로젝트의 일감도 함께 조회됩니다</a:t>
            </a:r>
            <a:r>
              <a:rPr lang="en-US" altLang="ko-KR" dirty="0" smtClean="0"/>
              <a:t>.</a:t>
            </a:r>
          </a:p>
          <a:p>
            <a:r>
              <a:rPr lang="en-US" altLang="ko-KR" smtClean="0"/>
              <a:t>- </a:t>
            </a:r>
            <a:r>
              <a:rPr lang="ko-KR" altLang="en-US" dirty="0" err="1" smtClean="0"/>
              <a:t>프로젝트명</a:t>
            </a:r>
            <a:r>
              <a:rPr lang="ko-KR" altLang="en-US" dirty="0" smtClean="0"/>
              <a:t> 오른쪽의 별표는 본인이 할당되어 있는 프로젝트를 의미합니다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6733926" y="2272354"/>
            <a:ext cx="1045389" cy="17752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64051" y="3189764"/>
            <a:ext cx="157796" cy="84157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131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</TotalTime>
  <Words>1449</Words>
  <Application>Microsoft Office PowerPoint</Application>
  <PresentationFormat>A4 용지(210x297mm)</PresentationFormat>
  <Paragraphs>240</Paragraphs>
  <Slides>29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3" baseType="lpstr">
      <vt:lpstr>나눔고딕</vt:lpstr>
      <vt:lpstr>맑은 고딕</vt:lpstr>
      <vt:lpstr>Arial</vt:lpstr>
      <vt:lpstr>Office 테마</vt:lpstr>
      <vt:lpstr>레드마인 사용자 가이드</vt:lpstr>
      <vt:lpstr>Redmine 주요기능 </vt:lpstr>
      <vt:lpstr>Redmine 처음 사용하기(로그인)</vt:lpstr>
      <vt:lpstr>처음 사용하기(로그인)</vt:lpstr>
      <vt:lpstr>처음 사용하기(내 계정 설정)</vt:lpstr>
      <vt:lpstr>처음 사용하기(내 페이지 설정-1/2)</vt:lpstr>
      <vt:lpstr>처음 사용하기(내 페이지 설정-2/2)</vt:lpstr>
      <vt:lpstr>프로젝트의 개념 및 구성(1/2)</vt:lpstr>
      <vt:lpstr>프로젝트의 개념 및 구성(2/2)</vt:lpstr>
      <vt:lpstr>일감(1/2)</vt:lpstr>
      <vt:lpstr>일감(2/2)</vt:lpstr>
      <vt:lpstr>새 일감 만들기(화면 설명-1/2)</vt:lpstr>
      <vt:lpstr>새 일감 만들기(화면 설명-2/2)</vt:lpstr>
      <vt:lpstr>일감 상태 변경하기(1/3)</vt:lpstr>
      <vt:lpstr>일감 상태 변경하기(2/3)</vt:lpstr>
      <vt:lpstr>일감 상태 변경하기(3/3)</vt:lpstr>
      <vt:lpstr>일감 흐름에 따른 상태 변화</vt:lpstr>
      <vt:lpstr>일감 정렬(열제목을 통한 일감의 정렬)</vt:lpstr>
      <vt:lpstr>일감 정렬(검색조건을 통한 일감의 정렬-1/3)</vt:lpstr>
      <vt:lpstr>일감 정렬(검색조건을 통한 일감의 정렬-2/3)</vt:lpstr>
      <vt:lpstr>일감 정렬(검색조건을 통한 일감의 정렬-3/3)</vt:lpstr>
      <vt:lpstr>일감 찾기(검색조건 옵션)</vt:lpstr>
      <vt:lpstr>간트 차트 보기</vt:lpstr>
      <vt:lpstr>Monitoring &amp; Controlling(1/5)</vt:lpstr>
      <vt:lpstr>Monitoring &amp; Controlling(2/5)</vt:lpstr>
      <vt:lpstr>Monitoring &amp; Controlling(3/5)</vt:lpstr>
      <vt:lpstr>Monitoring &amp; Controlling(4/5)</vt:lpstr>
      <vt:lpstr>Monitoring &amp; Controlling(5/5)</vt:lpstr>
      <vt:lpstr>기타 사항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Andohyun</dc:creator>
  <cp:lastModifiedBy>Andohyun</cp:lastModifiedBy>
  <cp:revision>33</cp:revision>
  <dcterms:created xsi:type="dcterms:W3CDTF">2015-01-13T00:33:20Z</dcterms:created>
  <dcterms:modified xsi:type="dcterms:W3CDTF">2015-01-15T06:00:06Z</dcterms:modified>
</cp:coreProperties>
</file>