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1" r:id="rId4"/>
    <p:sldId id="262" r:id="rId5"/>
    <p:sldId id="263" r:id="rId6"/>
    <p:sldId id="276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</p:sldIdLst>
  <p:sldSz cx="12192000" cy="6858000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7559" userDrawn="1">
          <p15:clr>
            <a:srgbClr val="A4A3A4"/>
          </p15:clr>
        </p15:guide>
        <p15:guide id="3" pos="302" userDrawn="1">
          <p15:clr>
            <a:srgbClr val="A4A3A4"/>
          </p15:clr>
        </p15:guide>
        <p15:guide id="4" orient="horz" pos="278" userDrawn="1">
          <p15:clr>
            <a:srgbClr val="A4A3A4"/>
          </p15:clr>
        </p15:guide>
        <p15:guide id="5" pos="3840" userDrawn="1">
          <p15:clr>
            <a:srgbClr val="A4A3A4"/>
          </p15:clr>
        </p15:guide>
        <p15:guide id="6" orient="horz" pos="4315" userDrawn="1">
          <p15:clr>
            <a:srgbClr val="A4A3A4"/>
          </p15:clr>
        </p15:guide>
        <p15:guide id="7" orient="horz" pos="41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753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020" y="78"/>
      </p:cViewPr>
      <p:guideLst>
        <p:guide orient="horz" pos="2205"/>
        <p:guide pos="7559"/>
        <p:guide pos="302"/>
        <p:guide orient="horz" pos="278"/>
        <p:guide pos="3840"/>
        <p:guide orient="horz" pos="4315"/>
        <p:guide orient="horz" pos="413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8F8F-09A5-4F60-9689-95D6443C684E}" type="datetimeFigureOut">
              <a:rPr lang="ko-KR" altLang="en-US" smtClean="0"/>
              <a:t>2018-08-20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9411A-CC6B-443B-AC72-808CDB3B9C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9883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68F8F-09A5-4F60-9689-95D6443C684E}" type="datetimeFigureOut">
              <a:rPr lang="ko-KR" altLang="en-US" smtClean="0"/>
              <a:t>2018-08-20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19411A-CC6B-443B-AC72-808CDB3B9C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4839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/>
          <p:cNvGrpSpPr/>
          <p:nvPr userDrawn="1"/>
        </p:nvGrpSpPr>
        <p:grpSpPr>
          <a:xfrm>
            <a:off x="296079" y="155318"/>
            <a:ext cx="11703829" cy="270582"/>
            <a:chOff x="245279" y="155318"/>
            <a:chExt cx="11754638" cy="270582"/>
          </a:xfrm>
        </p:grpSpPr>
        <p:sp>
          <p:nvSpPr>
            <p:cNvPr id="7" name="한쪽 모서리가 잘린 사각형 6"/>
            <p:cNvSpPr/>
            <p:nvPr/>
          </p:nvSpPr>
          <p:spPr>
            <a:xfrm>
              <a:off x="245284" y="155318"/>
              <a:ext cx="11754633" cy="270582"/>
            </a:xfrm>
            <a:prstGeom prst="snip1Rect">
              <a:avLst>
                <a:gd name="adj" fmla="val 26117"/>
              </a:avLst>
            </a:prstGeom>
            <a:solidFill>
              <a:srgbClr val="146E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753" tIns="48376" rIns="96753" bIns="48376" rtlCol="0" anchor="ctr"/>
            <a:lstStyle/>
            <a:p>
              <a:pPr algn="ctr">
                <a:lnSpc>
                  <a:spcPct val="90000"/>
                </a:lnSpc>
              </a:pPr>
              <a:endParaRPr lang="ko-KR" altLang="en-US" sz="1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모던고딕 B" panose="02020603020101020101" pitchFamily="18" charset="-127"/>
                <a:ea typeface="Rix모던고딕 B" panose="02020603020101020101" pitchFamily="18" charset="-127"/>
              </a:endParaRPr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245279" y="281318"/>
              <a:ext cx="11754633" cy="135292"/>
            </a:xfrm>
            <a:prstGeom prst="rect">
              <a:avLst/>
            </a:prstGeom>
            <a:solidFill>
              <a:srgbClr val="0550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753" tIns="48376" rIns="96753" bIns="48376" rtlCol="0" anchor="ctr"/>
            <a:lstStyle/>
            <a:p>
              <a:pPr algn="ctr">
                <a:lnSpc>
                  <a:spcPct val="90000"/>
                </a:lnSpc>
              </a:pPr>
              <a:endParaRPr lang="ko-KR" altLang="en-US" sz="17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모던고딕 B" panose="02020603020101020101" pitchFamily="18" charset="-127"/>
                <a:ea typeface="Rix모던고딕 B" panose="02020603020101020101" pitchFamily="18" charset="-127"/>
              </a:endParaRPr>
            </a:p>
          </p:txBody>
        </p:sp>
      </p:grpSp>
      <p:sp>
        <p:nvSpPr>
          <p:cNvPr id="10" name="타원 9"/>
          <p:cNvSpPr/>
          <p:nvPr userDrawn="1"/>
        </p:nvSpPr>
        <p:spPr>
          <a:xfrm>
            <a:off x="135067" y="144667"/>
            <a:ext cx="263020" cy="271944"/>
          </a:xfrm>
          <a:prstGeom prst="ellipse">
            <a:avLst/>
          </a:prstGeom>
          <a:solidFill>
            <a:srgbClr val="0550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53" tIns="48376" rIns="96753" bIns="48376"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/>
          <p:cNvSpPr/>
          <p:nvPr userDrawn="1"/>
        </p:nvSpPr>
        <p:spPr>
          <a:xfrm>
            <a:off x="148218" y="158264"/>
            <a:ext cx="236718" cy="24474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53" tIns="48376" rIns="96753" bIns="48376" rtlCol="0" anchor="ctr"/>
          <a:lstStyle/>
          <a:p>
            <a:pPr algn="ctr"/>
            <a:endParaRPr lang="ko-KR" altLang="en-US"/>
          </a:p>
        </p:txBody>
      </p:sp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27" y="220932"/>
            <a:ext cx="151101" cy="138588"/>
          </a:xfrm>
          <a:prstGeom prst="rect">
            <a:avLst/>
          </a:prstGeom>
        </p:spPr>
      </p:pic>
      <p:sp>
        <p:nvSpPr>
          <p:cNvPr id="13" name="모서리가 둥근 직사각형 12"/>
          <p:cNvSpPr/>
          <p:nvPr userDrawn="1"/>
        </p:nvSpPr>
        <p:spPr>
          <a:xfrm>
            <a:off x="192088" y="441324"/>
            <a:ext cx="11807820" cy="6083301"/>
          </a:xfrm>
          <a:prstGeom prst="roundRect">
            <a:avLst>
              <a:gd name="adj" fmla="val 406"/>
            </a:avLst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모서리가 둥근 직사각형 13"/>
          <p:cNvSpPr/>
          <p:nvPr userDrawn="1"/>
        </p:nvSpPr>
        <p:spPr>
          <a:xfrm>
            <a:off x="192093" y="6585851"/>
            <a:ext cx="11807820" cy="272150"/>
          </a:xfrm>
          <a:prstGeom prst="roundRect">
            <a:avLst>
              <a:gd name="adj" fmla="val 406"/>
            </a:avLst>
          </a:prstGeom>
          <a:solidFill>
            <a:schemeClr val="bg1">
              <a:lumMod val="95000"/>
            </a:schemeClr>
          </a:solidFill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모서리가 둥근 직사각형 14"/>
          <p:cNvSpPr/>
          <p:nvPr userDrawn="1"/>
        </p:nvSpPr>
        <p:spPr>
          <a:xfrm>
            <a:off x="5863713" y="6635428"/>
            <a:ext cx="464570" cy="172995"/>
          </a:xfrm>
          <a:prstGeom prst="roundRect">
            <a:avLst>
              <a:gd name="adj" fmla="val 3731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ectangle 3"/>
          <p:cNvSpPr>
            <a:spLocks noChangeArrowheads="1"/>
          </p:cNvSpPr>
          <p:nvPr userDrawn="1"/>
        </p:nvSpPr>
        <p:spPr bwMode="auto">
          <a:xfrm>
            <a:off x="6008635" y="6638717"/>
            <a:ext cx="174728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 algn="ctr"/>
            <a:fld id="{56091BAC-67B7-4C22-86D8-4807C2414083}" type="slidenum">
              <a:rPr lang="en-US" altLang="ko-KR" sz="1100" b="0" smtClean="0">
                <a:solidFill>
                  <a:srgbClr val="5F5F5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pPr algn="ctr"/>
              <a:t>‹#›</a:t>
            </a:fld>
            <a:endParaRPr lang="en-US" altLang="ko-KR" sz="1100" b="0" dirty="0">
              <a:solidFill>
                <a:srgbClr val="5F5F5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61026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C68F8F-09A5-4F60-9689-95D6443C684E}" type="datetimeFigureOut">
              <a:rPr lang="ko-KR" altLang="en-US" smtClean="0"/>
              <a:t>2018-08-20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19411A-CC6B-443B-AC72-808CDB3B9CE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2646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18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428625" y="143073"/>
            <a:ext cx="30636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chemeClr val="bg1"/>
                </a:solidFill>
              </a:rPr>
              <a:t>부패방지종합정보시스템 네트워크 구성도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cxnSp>
        <p:nvCxnSpPr>
          <p:cNvPr id="18" name="직선 연결선 17"/>
          <p:cNvCxnSpPr/>
          <p:nvPr/>
        </p:nvCxnSpPr>
        <p:spPr>
          <a:xfrm>
            <a:off x="1429563" y="4003300"/>
            <a:ext cx="0" cy="36000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456"/>
          <p:cNvSpPr>
            <a:spLocks noChangeArrowheads="1"/>
          </p:cNvSpPr>
          <p:nvPr/>
        </p:nvSpPr>
        <p:spPr bwMode="auto">
          <a:xfrm>
            <a:off x="270654" y="1255111"/>
            <a:ext cx="1653022" cy="5136163"/>
          </a:xfrm>
          <a:prstGeom prst="rect">
            <a:avLst/>
          </a:prstGeom>
          <a:noFill/>
          <a:ln w="9525" algn="ctr">
            <a:solidFill>
              <a:schemeClr val="accent2"/>
            </a:solidFill>
            <a:prstDash val="solid"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22041" latinLnBrk="0"/>
            <a:endParaRPr lang="ko-KR" altLang="en-US" sz="1662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" name="Rectangle 1456"/>
          <p:cNvSpPr>
            <a:spLocks noChangeArrowheads="1"/>
          </p:cNvSpPr>
          <p:nvPr/>
        </p:nvSpPr>
        <p:spPr bwMode="auto">
          <a:xfrm>
            <a:off x="2307050" y="1255111"/>
            <a:ext cx="2248392" cy="5136164"/>
          </a:xfrm>
          <a:prstGeom prst="rect">
            <a:avLst/>
          </a:prstGeom>
          <a:noFill/>
          <a:ln w="9525" algn="ctr">
            <a:solidFill>
              <a:schemeClr val="accent6"/>
            </a:solidFill>
            <a:prstDash val="solid"/>
            <a:miter lim="800000"/>
            <a:headEnd/>
            <a:tailEnd/>
          </a:ln>
          <a:effectLst/>
        </p:spPr>
        <p:txBody>
          <a:bodyPr wrap="none" anchor="t"/>
          <a:lstStyle/>
          <a:p>
            <a:pPr algn="ctr" defTabSz="422041" latinLnBrk="0"/>
            <a:endParaRPr lang="ko-KR" altLang="en-US" sz="140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21" name="직선 연결선 20"/>
          <p:cNvCxnSpPr/>
          <p:nvPr/>
        </p:nvCxnSpPr>
        <p:spPr>
          <a:xfrm rot="16200000">
            <a:off x="1563565" y="3581549"/>
            <a:ext cx="0" cy="72000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/>
          <p:cNvCxnSpPr/>
          <p:nvPr/>
        </p:nvCxnSpPr>
        <p:spPr>
          <a:xfrm flipH="1" flipV="1">
            <a:off x="2851901" y="4405742"/>
            <a:ext cx="562742" cy="61635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/>
          <p:cNvCxnSpPr/>
          <p:nvPr/>
        </p:nvCxnSpPr>
        <p:spPr>
          <a:xfrm flipV="1">
            <a:off x="3430067" y="4400132"/>
            <a:ext cx="562742" cy="596792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연결선 23"/>
          <p:cNvCxnSpPr/>
          <p:nvPr/>
        </p:nvCxnSpPr>
        <p:spPr>
          <a:xfrm flipH="1" flipV="1">
            <a:off x="3430067" y="2905841"/>
            <a:ext cx="570454" cy="553457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4"/>
          <p:cNvCxnSpPr/>
          <p:nvPr/>
        </p:nvCxnSpPr>
        <p:spPr>
          <a:xfrm flipV="1">
            <a:off x="2861019" y="2895538"/>
            <a:ext cx="553624" cy="557228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직사각형 25"/>
          <p:cNvSpPr/>
          <p:nvPr/>
        </p:nvSpPr>
        <p:spPr>
          <a:xfrm rot="2700000">
            <a:off x="2841199" y="3933956"/>
            <a:ext cx="1188000" cy="36000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" name="직사각형 26"/>
          <p:cNvSpPr/>
          <p:nvPr/>
        </p:nvSpPr>
        <p:spPr>
          <a:xfrm rot="18900000">
            <a:off x="2823447" y="3923653"/>
            <a:ext cx="1188000" cy="36000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28" name="직선 연결선 27"/>
          <p:cNvCxnSpPr/>
          <p:nvPr/>
        </p:nvCxnSpPr>
        <p:spPr>
          <a:xfrm>
            <a:off x="3402448" y="5852428"/>
            <a:ext cx="1152994" cy="1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/>
          <p:cNvCxnSpPr/>
          <p:nvPr/>
        </p:nvCxnSpPr>
        <p:spPr>
          <a:xfrm rot="16200000">
            <a:off x="2887958" y="1467341"/>
            <a:ext cx="0" cy="118800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/>
          <p:cNvCxnSpPr/>
          <p:nvPr/>
        </p:nvCxnSpPr>
        <p:spPr>
          <a:xfrm rot="16200000">
            <a:off x="6893524" y="1599777"/>
            <a:ext cx="0" cy="43200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직선 연결선 37"/>
          <p:cNvCxnSpPr/>
          <p:nvPr/>
        </p:nvCxnSpPr>
        <p:spPr>
          <a:xfrm>
            <a:off x="709135" y="3991247"/>
            <a:ext cx="0" cy="36000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1570"/>
          <p:cNvSpPr>
            <a:spLocks noChangeArrowheads="1"/>
          </p:cNvSpPr>
          <p:nvPr/>
        </p:nvSpPr>
        <p:spPr bwMode="auto">
          <a:xfrm>
            <a:off x="4808442" y="1255112"/>
            <a:ext cx="7111710" cy="5136162"/>
          </a:xfrm>
          <a:prstGeom prst="rect">
            <a:avLst/>
          </a:prstGeom>
          <a:noFill/>
          <a:ln w="9525" algn="ctr">
            <a:solidFill>
              <a:schemeClr val="accent5"/>
            </a:solidFill>
            <a:prstDash val="solid"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22041" latinLnBrk="0"/>
            <a:endParaRPr lang="ko-KR" altLang="en-US" sz="1662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47" name="Picture 4" descr="C:\Users\ecoffey\AppData\Local\Temp\Rar$DRa0.400\30009_Device_cloud_white_default_25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37" y="261380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" descr="C:\Users\ecoffey\AppData\Local\Temp\Rar$DRa0.400\30009_Device_cloud_white_default_25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9230" y="261380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Text Box 4673"/>
          <p:cNvSpPr txBox="1">
            <a:spLocks noChangeArrowheads="1"/>
          </p:cNvSpPr>
          <p:nvPr/>
        </p:nvSpPr>
        <p:spPr bwMode="auto">
          <a:xfrm>
            <a:off x="699703" y="859703"/>
            <a:ext cx="720000" cy="454552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6615" tIns="42198" rIns="16615" bIns="42198">
            <a:spAutoFit/>
          </a:bodyPr>
          <a:lstStyle/>
          <a:p>
            <a:pPr algn="ctr" defTabSz="842618" latinLnBrk="0"/>
            <a:r>
              <a:rPr lang="ko-KR" altLang="en-US" sz="1200" b="1" dirty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전산센터</a:t>
            </a:r>
            <a:endParaRPr lang="en-US" altLang="ko-KR" sz="1200" b="1" dirty="0">
              <a:ln>
                <a:solidFill>
                  <a:srgbClr val="6D88A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 defTabSz="842618" latinLnBrk="0"/>
            <a:r>
              <a:rPr lang="ko-KR" altLang="en-US" sz="1200" b="1" dirty="0" err="1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외부망</a:t>
            </a:r>
            <a:endParaRPr lang="en-US" altLang="ko-KR" sz="1200" b="1" dirty="0">
              <a:ln>
                <a:solidFill>
                  <a:srgbClr val="6D88A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0" name="Text Box 4673"/>
          <p:cNvSpPr txBox="1">
            <a:spLocks noChangeArrowheads="1"/>
          </p:cNvSpPr>
          <p:nvPr/>
        </p:nvSpPr>
        <p:spPr bwMode="auto">
          <a:xfrm>
            <a:off x="5349501" y="876636"/>
            <a:ext cx="720000" cy="454552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6615" tIns="42198" rIns="16615" bIns="42198">
            <a:spAutoFit/>
          </a:bodyPr>
          <a:lstStyle/>
          <a:p>
            <a:pPr algn="ctr" defTabSz="842618" latinLnBrk="0"/>
            <a:r>
              <a:rPr lang="ko-KR" altLang="en-US" sz="1200" b="1" dirty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전산센터</a:t>
            </a:r>
            <a:endParaRPr lang="en-US" altLang="ko-KR" sz="1200" b="1" dirty="0">
              <a:ln>
                <a:solidFill>
                  <a:srgbClr val="6D88A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 defTabSz="842618" latinLnBrk="0"/>
            <a:r>
              <a:rPr lang="ko-KR" altLang="en-US" sz="1200" b="1" dirty="0" err="1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내부망</a:t>
            </a:r>
            <a:endParaRPr lang="en-US" altLang="ko-KR" sz="1200" b="1" dirty="0">
              <a:ln>
                <a:solidFill>
                  <a:srgbClr val="6D88A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51" name="직선 연결선 50"/>
          <p:cNvCxnSpPr/>
          <p:nvPr/>
        </p:nvCxnSpPr>
        <p:spPr>
          <a:xfrm>
            <a:off x="1421257" y="1414003"/>
            <a:ext cx="0" cy="252000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직선 연결선 51"/>
          <p:cNvCxnSpPr/>
          <p:nvPr/>
        </p:nvCxnSpPr>
        <p:spPr>
          <a:xfrm>
            <a:off x="718525" y="1414003"/>
            <a:ext cx="0" cy="252000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Box 4673"/>
          <p:cNvSpPr txBox="1">
            <a:spLocks noChangeArrowheads="1"/>
          </p:cNvSpPr>
          <p:nvPr/>
        </p:nvSpPr>
        <p:spPr bwMode="auto">
          <a:xfrm>
            <a:off x="470486" y="4747451"/>
            <a:ext cx="522588" cy="340931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6615" tIns="42198" rIns="16615" bIns="42198">
            <a:spAutoFit/>
          </a:bodyPr>
          <a:lstStyle/>
          <a:p>
            <a:pPr algn="ctr" defTabSz="842618" latinLnBrk="0"/>
            <a:r>
              <a:rPr lang="ko-KR" altLang="en-US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청렴포털</a:t>
            </a:r>
            <a:r>
              <a:rPr lang="en-US" altLang="ko-KR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WEB#1</a:t>
            </a:r>
            <a:endParaRPr lang="en-US" altLang="ko-KR" sz="83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54" name="Picture 11" descr="C:\Users\ecoffey\AppData\Local\Temp\Rar$DRa0.758\30002_Device_asa5500_default_6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80" y="2435002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Text Box 4673"/>
          <p:cNvSpPr txBox="1">
            <a:spLocks noChangeArrowheads="1"/>
          </p:cNvSpPr>
          <p:nvPr/>
        </p:nvSpPr>
        <p:spPr bwMode="auto">
          <a:xfrm>
            <a:off x="786191" y="2886342"/>
            <a:ext cx="498425" cy="340931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6615" tIns="42198" rIns="16615" bIns="42198">
            <a:spAutoFit/>
          </a:bodyPr>
          <a:lstStyle/>
          <a:p>
            <a:pPr algn="ctr" defTabSz="842618" latinLnBrk="0"/>
            <a:r>
              <a:rPr lang="ko-KR" altLang="en-US" sz="831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웹방화벽</a:t>
            </a:r>
            <a:r>
              <a:rPr lang="en-US" altLang="ko-KR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#1</a:t>
            </a:r>
            <a:endParaRPr lang="en-US" altLang="ko-KR" sz="83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56" name="Picture 11" descr="C:\Users\ecoffey\AppData\Local\Temp\Rar$DRa0.608\30080_Device_switch_default_6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20" y="3258324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11" descr="C:\Users\ecoffey\AppData\Local\Temp\Rar$DRa0.653\30052_Device_nexus7000_default_6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80" y="1662369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Text Box 4673"/>
          <p:cNvSpPr txBox="1">
            <a:spLocks noChangeArrowheads="1"/>
          </p:cNvSpPr>
          <p:nvPr/>
        </p:nvSpPr>
        <p:spPr bwMode="auto">
          <a:xfrm>
            <a:off x="739624" y="2105803"/>
            <a:ext cx="441221" cy="213076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6615" tIns="42198" rIns="16615" bIns="42198">
            <a:spAutoFit/>
          </a:bodyPr>
          <a:lstStyle/>
          <a:p>
            <a:pPr algn="ctr" defTabSz="842618" latinLnBrk="0"/>
            <a:r>
              <a:rPr lang="ko-KR" altLang="en-US" sz="831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백본</a:t>
            </a:r>
            <a:r>
              <a:rPr lang="en-US" altLang="ko-KR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#1</a:t>
            </a:r>
            <a:endParaRPr lang="en-US" altLang="ko-KR" sz="83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9" name="Text Box 4673"/>
          <p:cNvSpPr txBox="1">
            <a:spLocks noChangeArrowheads="1"/>
          </p:cNvSpPr>
          <p:nvPr/>
        </p:nvSpPr>
        <p:spPr bwMode="auto">
          <a:xfrm>
            <a:off x="739621" y="3536716"/>
            <a:ext cx="441221" cy="213076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6615" tIns="42198" rIns="16615" bIns="42198">
            <a:spAutoFit/>
          </a:bodyPr>
          <a:lstStyle/>
          <a:p>
            <a:pPr algn="ctr" defTabSz="842618" latinLnBrk="0"/>
            <a:r>
              <a:rPr lang="en-US" altLang="ko-KR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L4#1</a:t>
            </a:r>
            <a:endParaRPr lang="en-US" altLang="ko-KR" sz="83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60" name="Picture 11" descr="C:\Users\ecoffey\AppData\Local\Temp\Rar$DRa0.758\30002_Device_asa5500_default_6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116" y="2443467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Text Box 4673"/>
          <p:cNvSpPr txBox="1">
            <a:spLocks noChangeArrowheads="1"/>
          </p:cNvSpPr>
          <p:nvPr/>
        </p:nvSpPr>
        <p:spPr bwMode="auto">
          <a:xfrm>
            <a:off x="1430849" y="2894807"/>
            <a:ext cx="519507" cy="340931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6615" tIns="42198" rIns="16615" bIns="42198">
            <a:spAutoFit/>
          </a:bodyPr>
          <a:lstStyle/>
          <a:p>
            <a:pPr algn="ctr" defTabSz="842618" latinLnBrk="0"/>
            <a:r>
              <a:rPr lang="ko-KR" altLang="en-US" sz="831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웹방화벽</a:t>
            </a:r>
            <a:endParaRPr lang="en-US" altLang="ko-KR" sz="831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 defTabSz="842618" latinLnBrk="0"/>
            <a:r>
              <a:rPr lang="en-US" altLang="ko-KR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#2</a:t>
            </a:r>
            <a:endParaRPr lang="en-US" altLang="ko-KR" sz="83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62" name="Picture 11" descr="C:\Users\ecoffey\AppData\Local\Temp\Rar$DRa0.608\30080_Device_switch_default_6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956" y="3266789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11" descr="C:\Users\ecoffey\AppData\Local\Temp\Rar$DRa0.653\30052_Device_nexus7000_default_6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116" y="1670834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Text Box 4673"/>
          <p:cNvSpPr txBox="1">
            <a:spLocks noChangeArrowheads="1"/>
          </p:cNvSpPr>
          <p:nvPr/>
        </p:nvSpPr>
        <p:spPr bwMode="auto">
          <a:xfrm>
            <a:off x="1470007" y="2114268"/>
            <a:ext cx="441221" cy="213076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6615" tIns="42198" rIns="16615" bIns="42198">
            <a:spAutoFit/>
          </a:bodyPr>
          <a:lstStyle/>
          <a:p>
            <a:pPr algn="ctr" defTabSz="842618" latinLnBrk="0"/>
            <a:r>
              <a:rPr lang="ko-KR" altLang="en-US" sz="831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백본</a:t>
            </a:r>
            <a:r>
              <a:rPr lang="en-US" altLang="ko-KR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#2</a:t>
            </a:r>
            <a:endParaRPr lang="en-US" altLang="ko-KR" sz="83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5" name="Text Box 4673"/>
          <p:cNvSpPr txBox="1">
            <a:spLocks noChangeArrowheads="1"/>
          </p:cNvSpPr>
          <p:nvPr/>
        </p:nvSpPr>
        <p:spPr bwMode="auto">
          <a:xfrm>
            <a:off x="1470004" y="3545181"/>
            <a:ext cx="441221" cy="213076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6615" tIns="42198" rIns="16615" bIns="42198">
            <a:spAutoFit/>
          </a:bodyPr>
          <a:lstStyle/>
          <a:p>
            <a:pPr algn="ctr" defTabSz="842618" latinLnBrk="0"/>
            <a:r>
              <a:rPr lang="en-US" altLang="ko-KR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L4#2</a:t>
            </a:r>
            <a:endParaRPr lang="en-US" altLang="ko-KR" sz="83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66" name="직선 연결선 65"/>
          <p:cNvCxnSpPr/>
          <p:nvPr/>
        </p:nvCxnSpPr>
        <p:spPr>
          <a:xfrm>
            <a:off x="6075552" y="1427677"/>
            <a:ext cx="0" cy="345600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직선 연결선 66"/>
          <p:cNvCxnSpPr/>
          <p:nvPr/>
        </p:nvCxnSpPr>
        <p:spPr>
          <a:xfrm>
            <a:off x="5372820" y="1427677"/>
            <a:ext cx="0" cy="345600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8" name="Picture 11" descr="C:\Users\ecoffey\AppData\Local\Temp\Rar$DRa0.608\30080_Device_switch_default_6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517" y="4230937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11" descr="C:\Users\ecoffey\AppData\Local\Temp\Rar$DRa0.653\30052_Device_nexus7000_default_6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677" y="3415190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Text Box 4673"/>
          <p:cNvSpPr txBox="1">
            <a:spLocks noChangeArrowheads="1"/>
          </p:cNvSpPr>
          <p:nvPr/>
        </p:nvSpPr>
        <p:spPr bwMode="auto">
          <a:xfrm>
            <a:off x="5393921" y="3906249"/>
            <a:ext cx="482959" cy="340931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6615" tIns="42198" rIns="16615" bIns="42198">
            <a:spAutoFit/>
          </a:bodyPr>
          <a:lstStyle/>
          <a:p>
            <a:pPr algn="ctr" defTabSz="842618" latinLnBrk="0"/>
            <a:r>
              <a:rPr lang="ko-KR" altLang="en-US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내부</a:t>
            </a:r>
            <a:endParaRPr lang="en-US" altLang="ko-KR" sz="831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 defTabSz="842618" latinLnBrk="0"/>
            <a:r>
              <a:rPr lang="ko-KR" altLang="en-US" sz="83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백본</a:t>
            </a:r>
            <a:r>
              <a:rPr lang="en-US" altLang="ko-KR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#1</a:t>
            </a:r>
            <a:endParaRPr lang="en-US" altLang="ko-KR" sz="83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1" name="Text Box 4673"/>
          <p:cNvSpPr txBox="1">
            <a:spLocks noChangeArrowheads="1"/>
          </p:cNvSpPr>
          <p:nvPr/>
        </p:nvSpPr>
        <p:spPr bwMode="auto">
          <a:xfrm>
            <a:off x="5393918" y="4547429"/>
            <a:ext cx="441221" cy="213076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6615" tIns="42198" rIns="16615" bIns="42198">
            <a:spAutoFit/>
          </a:bodyPr>
          <a:lstStyle/>
          <a:p>
            <a:pPr algn="ctr" defTabSz="842618" latinLnBrk="0"/>
            <a:r>
              <a:rPr lang="en-US" altLang="ko-KR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L4#1</a:t>
            </a:r>
            <a:endParaRPr lang="en-US" altLang="ko-KR" sz="83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72" name="Picture 11" descr="C:\Users\ecoffey\AppData\Local\Temp\Rar$DRa0.608\30080_Device_switch_default_6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4253" y="4239402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11" descr="C:\Users\ecoffey\AppData\Local\Temp\Rar$DRa0.653\30052_Device_nexus7000_default_6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413" y="3423655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Text Box 4673"/>
          <p:cNvSpPr txBox="1">
            <a:spLocks noChangeArrowheads="1"/>
          </p:cNvSpPr>
          <p:nvPr/>
        </p:nvSpPr>
        <p:spPr bwMode="auto">
          <a:xfrm>
            <a:off x="6096657" y="3914714"/>
            <a:ext cx="482959" cy="340931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6615" tIns="42198" rIns="16615" bIns="42198">
            <a:spAutoFit/>
          </a:bodyPr>
          <a:lstStyle/>
          <a:p>
            <a:pPr algn="ctr" defTabSz="842618" latinLnBrk="0"/>
            <a:r>
              <a:rPr lang="ko-KR" altLang="en-US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내부</a:t>
            </a:r>
            <a:endParaRPr lang="en-US" altLang="ko-KR" sz="831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 defTabSz="842618" latinLnBrk="0"/>
            <a:r>
              <a:rPr lang="ko-KR" altLang="en-US" sz="83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백본</a:t>
            </a:r>
            <a:r>
              <a:rPr lang="en-US" altLang="ko-KR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#2</a:t>
            </a:r>
            <a:endParaRPr lang="en-US" altLang="ko-KR" sz="83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5" name="Text Box 4673"/>
          <p:cNvSpPr txBox="1">
            <a:spLocks noChangeArrowheads="1"/>
          </p:cNvSpPr>
          <p:nvPr/>
        </p:nvSpPr>
        <p:spPr bwMode="auto">
          <a:xfrm>
            <a:off x="6096654" y="4555894"/>
            <a:ext cx="441221" cy="213076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6615" tIns="42198" rIns="16615" bIns="42198">
            <a:spAutoFit/>
          </a:bodyPr>
          <a:lstStyle/>
          <a:p>
            <a:pPr algn="ctr" defTabSz="842618" latinLnBrk="0"/>
            <a:r>
              <a:rPr lang="en-US" altLang="ko-KR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L4#2</a:t>
            </a:r>
            <a:endParaRPr lang="en-US" altLang="ko-KR" sz="83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7" name="Text Box 4673"/>
          <p:cNvSpPr txBox="1">
            <a:spLocks noChangeArrowheads="1"/>
          </p:cNvSpPr>
          <p:nvPr/>
        </p:nvSpPr>
        <p:spPr bwMode="auto">
          <a:xfrm>
            <a:off x="7473003" y="2739058"/>
            <a:ext cx="472874" cy="340931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6615" tIns="42198" rIns="16615" bIns="42198">
            <a:spAutoFit/>
          </a:bodyPr>
          <a:lstStyle/>
          <a:p>
            <a:pPr algn="ctr" defTabSz="842618" latinLnBrk="0"/>
            <a:r>
              <a:rPr lang="ko-KR" altLang="en-US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부패방지</a:t>
            </a:r>
            <a:r>
              <a:rPr lang="en-US" altLang="ko-KR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WEB#1</a:t>
            </a:r>
            <a:endParaRPr lang="en-US" altLang="ko-KR" sz="83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8" name="Text Box 4673"/>
          <p:cNvSpPr txBox="1">
            <a:spLocks noChangeArrowheads="1"/>
          </p:cNvSpPr>
          <p:nvPr/>
        </p:nvSpPr>
        <p:spPr bwMode="auto">
          <a:xfrm>
            <a:off x="8022295" y="2739058"/>
            <a:ext cx="504639" cy="340931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6615" tIns="42198" rIns="16615" bIns="42198">
            <a:spAutoFit/>
          </a:bodyPr>
          <a:lstStyle/>
          <a:p>
            <a:pPr algn="ctr" defTabSz="842618" latinLnBrk="0"/>
            <a:r>
              <a:rPr lang="ko-KR" altLang="en-US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부패방지</a:t>
            </a:r>
            <a:r>
              <a:rPr lang="en-US" altLang="ko-KR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WAS#1</a:t>
            </a:r>
            <a:endParaRPr lang="en-US" altLang="ko-KR" sz="83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9" name="Text Box 4673"/>
          <p:cNvSpPr txBox="1">
            <a:spLocks noChangeArrowheads="1"/>
          </p:cNvSpPr>
          <p:nvPr/>
        </p:nvSpPr>
        <p:spPr bwMode="auto">
          <a:xfrm>
            <a:off x="11335904" y="2739058"/>
            <a:ext cx="482072" cy="340931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6615" tIns="42198" rIns="16615" bIns="42198">
            <a:spAutoFit/>
          </a:bodyPr>
          <a:lstStyle/>
          <a:p>
            <a:pPr algn="ctr" defTabSz="842618" latinLnBrk="0"/>
            <a:r>
              <a:rPr lang="ko-KR" altLang="en-US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문서관리</a:t>
            </a:r>
            <a:endParaRPr lang="en-US" altLang="ko-KR" sz="831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 defTabSz="842618" latinLnBrk="0"/>
            <a:r>
              <a:rPr lang="ko-KR" altLang="en-US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서버</a:t>
            </a:r>
            <a:endParaRPr lang="en-US" altLang="ko-KR" sz="83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0" name="Text Box 4673"/>
          <p:cNvSpPr txBox="1">
            <a:spLocks noChangeArrowheads="1"/>
          </p:cNvSpPr>
          <p:nvPr/>
        </p:nvSpPr>
        <p:spPr bwMode="auto">
          <a:xfrm>
            <a:off x="8588260" y="2739058"/>
            <a:ext cx="510376" cy="340931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6615" tIns="42198" rIns="16615" bIns="42198">
            <a:spAutoFit/>
          </a:bodyPr>
          <a:lstStyle/>
          <a:p>
            <a:pPr algn="ctr" defTabSz="842618" latinLnBrk="0"/>
            <a:r>
              <a:rPr lang="ko-KR" altLang="en-US" sz="83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부패방지</a:t>
            </a:r>
            <a:r>
              <a:rPr lang="en-US" altLang="ko-KR" sz="83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DB#1</a:t>
            </a:r>
          </a:p>
        </p:txBody>
      </p:sp>
      <p:sp>
        <p:nvSpPr>
          <p:cNvPr id="81" name="Text Box 4673"/>
          <p:cNvSpPr txBox="1">
            <a:spLocks noChangeArrowheads="1"/>
          </p:cNvSpPr>
          <p:nvPr/>
        </p:nvSpPr>
        <p:spPr bwMode="auto">
          <a:xfrm>
            <a:off x="9690473" y="2739058"/>
            <a:ext cx="441220" cy="340931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6615" tIns="42198" rIns="16615" bIns="42198">
            <a:spAutoFit/>
          </a:bodyPr>
          <a:lstStyle/>
          <a:p>
            <a:pPr algn="ctr" defTabSz="842618" latinLnBrk="0"/>
            <a:r>
              <a:rPr lang="ko-KR" altLang="en-US" sz="83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검색</a:t>
            </a:r>
            <a:r>
              <a:rPr lang="en-US" altLang="ko-KR" sz="83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/>
            </a:r>
            <a:br>
              <a:rPr lang="en-US" altLang="ko-KR" sz="83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sz="83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서버</a:t>
            </a:r>
            <a:endParaRPr lang="en-US" altLang="ko-KR" sz="83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2" name="Text Box 4673"/>
          <p:cNvSpPr txBox="1">
            <a:spLocks noChangeArrowheads="1"/>
          </p:cNvSpPr>
          <p:nvPr/>
        </p:nvSpPr>
        <p:spPr bwMode="auto">
          <a:xfrm>
            <a:off x="10231037" y="2739058"/>
            <a:ext cx="441217" cy="340931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6615" tIns="42198" rIns="16615" bIns="42198">
            <a:spAutoFit/>
          </a:bodyPr>
          <a:lstStyle/>
          <a:p>
            <a:pPr algn="ctr" defTabSz="842618" latinLnBrk="0"/>
            <a:r>
              <a:rPr lang="en-US" altLang="ko-KR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PDF</a:t>
            </a:r>
            <a:r>
              <a:rPr lang="ko-KR" altLang="en-US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변환</a:t>
            </a:r>
            <a:r>
              <a:rPr lang="en-US" altLang="ko-KR" sz="83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/>
            </a:r>
            <a:br>
              <a:rPr lang="en-US" altLang="ko-KR" sz="83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sz="83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서버</a:t>
            </a:r>
            <a:endParaRPr lang="en-US" altLang="ko-KR" sz="83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3" name="Text Box 4673"/>
          <p:cNvSpPr txBox="1">
            <a:spLocks noChangeArrowheads="1"/>
          </p:cNvSpPr>
          <p:nvPr/>
        </p:nvSpPr>
        <p:spPr bwMode="auto">
          <a:xfrm>
            <a:off x="10796994" y="2739058"/>
            <a:ext cx="475157" cy="340931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6615" tIns="42198" rIns="16615" bIns="42198">
            <a:spAutoFit/>
          </a:bodyPr>
          <a:lstStyle/>
          <a:p>
            <a:pPr algn="ctr" defTabSz="842618" latinLnBrk="0"/>
            <a:r>
              <a:rPr lang="ko-KR" altLang="en-US" sz="831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블랙마킹변환서버</a:t>
            </a:r>
            <a:endParaRPr lang="en-US" altLang="ko-KR" sz="83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4" name="Rectangle 1456"/>
          <p:cNvSpPr>
            <a:spLocks noChangeArrowheads="1"/>
          </p:cNvSpPr>
          <p:nvPr/>
        </p:nvSpPr>
        <p:spPr bwMode="auto">
          <a:xfrm>
            <a:off x="7138751" y="2041945"/>
            <a:ext cx="4716000" cy="2452850"/>
          </a:xfrm>
          <a:prstGeom prst="rect">
            <a:avLst/>
          </a:prstGeom>
          <a:noFill/>
          <a:ln w="19050" algn="ctr">
            <a:solidFill>
              <a:srgbClr val="0000FF"/>
            </a:solidFill>
            <a:prstDash val="dash"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22041" latinLnBrk="0"/>
            <a:endParaRPr lang="ko-KR" altLang="en-US" sz="1662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5" name="Rectangle 1456"/>
          <p:cNvSpPr>
            <a:spLocks noChangeArrowheads="1"/>
          </p:cNvSpPr>
          <p:nvPr/>
        </p:nvSpPr>
        <p:spPr bwMode="auto">
          <a:xfrm>
            <a:off x="443283" y="4236443"/>
            <a:ext cx="540000" cy="864000"/>
          </a:xfrm>
          <a:prstGeom prst="rect">
            <a:avLst/>
          </a:prstGeom>
          <a:noFill/>
          <a:ln w="19050" algn="ctr">
            <a:solidFill>
              <a:srgbClr val="0000FF"/>
            </a:solidFill>
            <a:prstDash val="dash"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22041" latinLnBrk="0"/>
            <a:endParaRPr lang="ko-KR" altLang="en-US" sz="1662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86" name="직선 연결선 85"/>
          <p:cNvCxnSpPr/>
          <p:nvPr/>
        </p:nvCxnSpPr>
        <p:spPr>
          <a:xfrm>
            <a:off x="8057992" y="3422919"/>
            <a:ext cx="0" cy="43200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직선 연결선 86"/>
          <p:cNvCxnSpPr/>
          <p:nvPr/>
        </p:nvCxnSpPr>
        <p:spPr>
          <a:xfrm>
            <a:off x="9988395" y="3422919"/>
            <a:ext cx="0" cy="43200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직선 연결선 87"/>
          <p:cNvCxnSpPr/>
          <p:nvPr/>
        </p:nvCxnSpPr>
        <p:spPr>
          <a:xfrm>
            <a:off x="8074361" y="3819508"/>
            <a:ext cx="1908000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 Box 4673"/>
          <p:cNvSpPr txBox="1">
            <a:spLocks noChangeArrowheads="1"/>
          </p:cNvSpPr>
          <p:nvPr/>
        </p:nvSpPr>
        <p:spPr bwMode="auto">
          <a:xfrm>
            <a:off x="8721250" y="4043202"/>
            <a:ext cx="632601" cy="340931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6615" tIns="42198" rIns="16615" bIns="42198">
            <a:spAutoFit/>
          </a:bodyPr>
          <a:lstStyle/>
          <a:p>
            <a:pPr algn="ctr" defTabSz="842618" latinLnBrk="0"/>
            <a:r>
              <a:rPr lang="en-US" altLang="ko-KR" sz="83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SAN</a:t>
            </a:r>
            <a:br>
              <a:rPr lang="en-US" altLang="ko-KR" sz="83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sz="83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스토리지</a:t>
            </a:r>
            <a:endParaRPr lang="en-US" altLang="ko-KR" sz="83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0" name="Text Box 4673"/>
          <p:cNvSpPr txBox="1">
            <a:spLocks noChangeArrowheads="1"/>
          </p:cNvSpPr>
          <p:nvPr/>
        </p:nvSpPr>
        <p:spPr bwMode="auto">
          <a:xfrm>
            <a:off x="9739882" y="3947952"/>
            <a:ext cx="531935" cy="340675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lIns="16615" tIns="42198" rIns="16615" bIns="42198">
            <a:spAutoFit/>
          </a:bodyPr>
          <a:lstStyle/>
          <a:p>
            <a:pPr algn="ctr" defTabSz="842618" latinLnBrk="0"/>
            <a:r>
              <a:rPr lang="en-US" altLang="ko-KR" sz="83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SAN</a:t>
            </a:r>
          </a:p>
          <a:p>
            <a:pPr algn="ctr" defTabSz="842618" latinLnBrk="0"/>
            <a:r>
              <a:rPr lang="ko-KR" altLang="en-US" sz="83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스위치 </a:t>
            </a:r>
            <a:r>
              <a:rPr lang="en-US" altLang="ko-KR" sz="83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#2</a:t>
            </a:r>
          </a:p>
        </p:txBody>
      </p:sp>
      <p:sp>
        <p:nvSpPr>
          <p:cNvPr id="91" name="Text Box 4673"/>
          <p:cNvSpPr txBox="1">
            <a:spLocks noChangeArrowheads="1"/>
          </p:cNvSpPr>
          <p:nvPr/>
        </p:nvSpPr>
        <p:spPr bwMode="auto">
          <a:xfrm>
            <a:off x="7769160" y="3947952"/>
            <a:ext cx="591830" cy="340675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6615" tIns="42198" rIns="16615" bIns="42198">
            <a:spAutoFit/>
          </a:bodyPr>
          <a:lstStyle/>
          <a:p>
            <a:pPr algn="ctr" defTabSz="842618" latinLnBrk="0"/>
            <a:r>
              <a:rPr lang="en-US" altLang="ko-KR" sz="83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SAN</a:t>
            </a:r>
          </a:p>
          <a:p>
            <a:pPr algn="ctr" defTabSz="842618" latinLnBrk="0"/>
            <a:r>
              <a:rPr lang="ko-KR" altLang="en-US" sz="83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스위치 </a:t>
            </a:r>
            <a:r>
              <a:rPr lang="en-US" altLang="ko-KR" sz="83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#1</a:t>
            </a:r>
          </a:p>
        </p:txBody>
      </p:sp>
      <p:pic>
        <p:nvPicPr>
          <p:cNvPr id="93" name="Picture 11" descr="C:\Users\ecoffey\AppData\Local\Temp\Rar$DRa0.323\30097_Device_virtual_server_default_6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777" y="4290208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1" name="직선 연결선 30"/>
          <p:cNvCxnSpPr/>
          <p:nvPr/>
        </p:nvCxnSpPr>
        <p:spPr>
          <a:xfrm>
            <a:off x="7463505" y="2562443"/>
            <a:ext cx="0" cy="72000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연결선 39"/>
          <p:cNvCxnSpPr/>
          <p:nvPr/>
        </p:nvCxnSpPr>
        <p:spPr>
          <a:xfrm>
            <a:off x="7472959" y="1944591"/>
            <a:ext cx="0" cy="36000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4" name="Picture 11" descr="C:\Users\ecoffey\AppData\Local\Temp\Rar$DRa0.323\30097_Device_virtual_server_default_6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5863" y="2234238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7" name="직선 연결선 36"/>
          <p:cNvCxnSpPr/>
          <p:nvPr/>
        </p:nvCxnSpPr>
        <p:spPr>
          <a:xfrm>
            <a:off x="8016575" y="2580632"/>
            <a:ext cx="0" cy="72000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연결선 40"/>
          <p:cNvCxnSpPr/>
          <p:nvPr/>
        </p:nvCxnSpPr>
        <p:spPr>
          <a:xfrm>
            <a:off x="8019322" y="1944591"/>
            <a:ext cx="0" cy="36000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5" name="Picture 11" descr="C:\Users\ecoffey\AppData\Local\Temp\Rar$DRa0.323\30097_Device_virtual_server_default_6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259" y="2234238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6" name="직선 연결선 35"/>
          <p:cNvCxnSpPr/>
          <p:nvPr/>
        </p:nvCxnSpPr>
        <p:spPr>
          <a:xfrm>
            <a:off x="8583281" y="2580632"/>
            <a:ext cx="0" cy="72000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연결선 41"/>
          <p:cNvCxnSpPr/>
          <p:nvPr/>
        </p:nvCxnSpPr>
        <p:spPr>
          <a:xfrm>
            <a:off x="8572941" y="1944591"/>
            <a:ext cx="0" cy="36000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6" name="Picture 11" descr="C:\Users\ecoffey\AppData\Local\Temp\Rar$DRa0.323\30097_Device_virtual_server_default_6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706" y="2234238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5" name="직선 연결선 34"/>
          <p:cNvCxnSpPr/>
          <p:nvPr/>
        </p:nvCxnSpPr>
        <p:spPr>
          <a:xfrm>
            <a:off x="9684014" y="2580632"/>
            <a:ext cx="0" cy="72000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연결선 42"/>
          <p:cNvCxnSpPr/>
          <p:nvPr/>
        </p:nvCxnSpPr>
        <p:spPr>
          <a:xfrm>
            <a:off x="9661321" y="1944591"/>
            <a:ext cx="0" cy="36000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7" name="Picture 11" descr="C:\Users\ecoffey\AppData\Local\Temp\Rar$DRa0.323\30097_Device_virtual_server_default_6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1600" y="2234238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4" name="직선 연결선 33"/>
          <p:cNvCxnSpPr/>
          <p:nvPr/>
        </p:nvCxnSpPr>
        <p:spPr>
          <a:xfrm>
            <a:off x="10222913" y="2580632"/>
            <a:ext cx="0" cy="72000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연결선 43"/>
          <p:cNvCxnSpPr/>
          <p:nvPr/>
        </p:nvCxnSpPr>
        <p:spPr>
          <a:xfrm>
            <a:off x="10223897" y="1944591"/>
            <a:ext cx="0" cy="36000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8" name="Picture 11" descr="C:\Users\ecoffey\AppData\Local\Temp\Rar$DRa0.323\30097_Device_virtual_server_default_6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3047" y="2234238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직선 연결선 32"/>
          <p:cNvCxnSpPr/>
          <p:nvPr/>
        </p:nvCxnSpPr>
        <p:spPr>
          <a:xfrm>
            <a:off x="10785139" y="2580632"/>
            <a:ext cx="0" cy="72000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연결선 44"/>
          <p:cNvCxnSpPr/>
          <p:nvPr/>
        </p:nvCxnSpPr>
        <p:spPr>
          <a:xfrm>
            <a:off x="10794701" y="1944591"/>
            <a:ext cx="0" cy="36000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9" name="Picture 11" descr="C:\Users\ecoffey\AppData\Local\Temp\Rar$DRa0.323\30097_Device_virtual_server_default_6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4494" y="2234238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2" name="직선 연결선 31"/>
          <p:cNvCxnSpPr/>
          <p:nvPr/>
        </p:nvCxnSpPr>
        <p:spPr>
          <a:xfrm>
            <a:off x="11330421" y="2580632"/>
            <a:ext cx="0" cy="72000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직선 연결선 38"/>
          <p:cNvCxnSpPr/>
          <p:nvPr/>
        </p:nvCxnSpPr>
        <p:spPr>
          <a:xfrm>
            <a:off x="11328483" y="1931526"/>
            <a:ext cx="0" cy="36000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0" name="Picture 11" descr="C:\Users\ecoffey\AppData\Local\Temp\Rar$DRa0.323\30097_Device_virtual_server_default_6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5942" y="2234238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11" descr="C:\Users\ecoffey\AppData\Local\Temp\Rar$DRa0.295\30029_Device_firewall_default_64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677" y="2499023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" name="Picture 11" descr="C:\Users\ecoffey\AppData\Local\Temp\Rar$DRa0.295\30029_Device_firewall_default_64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413" y="2499023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" name="Text Box 4673"/>
          <p:cNvSpPr txBox="1">
            <a:spLocks noChangeArrowheads="1"/>
          </p:cNvSpPr>
          <p:nvPr/>
        </p:nvSpPr>
        <p:spPr bwMode="auto">
          <a:xfrm>
            <a:off x="5388022" y="3010734"/>
            <a:ext cx="510492" cy="340931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6615" tIns="42198" rIns="16615" bIns="42198">
            <a:spAutoFit/>
          </a:bodyPr>
          <a:lstStyle/>
          <a:p>
            <a:pPr algn="ctr" defTabSz="842618" latinLnBrk="0"/>
            <a:r>
              <a:rPr lang="ko-KR" altLang="en-US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내부</a:t>
            </a:r>
            <a:endParaRPr lang="en-US" altLang="ko-KR" sz="831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 defTabSz="842618" latinLnBrk="0"/>
            <a:r>
              <a:rPr lang="ko-KR" altLang="en-US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방화벽</a:t>
            </a:r>
            <a:r>
              <a:rPr lang="en-US" altLang="ko-KR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#1</a:t>
            </a:r>
          </a:p>
        </p:txBody>
      </p:sp>
      <p:sp>
        <p:nvSpPr>
          <p:cNvPr id="104" name="Text Box 4673"/>
          <p:cNvSpPr txBox="1">
            <a:spLocks noChangeArrowheads="1"/>
          </p:cNvSpPr>
          <p:nvPr/>
        </p:nvSpPr>
        <p:spPr bwMode="auto">
          <a:xfrm>
            <a:off x="6141402" y="3010734"/>
            <a:ext cx="510492" cy="340931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6615" tIns="42198" rIns="16615" bIns="42198">
            <a:spAutoFit/>
          </a:bodyPr>
          <a:lstStyle/>
          <a:p>
            <a:pPr algn="ctr" defTabSz="842618" latinLnBrk="0"/>
            <a:r>
              <a:rPr lang="ko-KR" altLang="en-US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내부</a:t>
            </a:r>
            <a:endParaRPr lang="en-US" altLang="ko-KR" sz="831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 defTabSz="842618" latinLnBrk="0"/>
            <a:r>
              <a:rPr lang="ko-KR" altLang="en-US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방화벽</a:t>
            </a:r>
            <a:r>
              <a:rPr lang="en-US" altLang="ko-KR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#2</a:t>
            </a:r>
          </a:p>
        </p:txBody>
      </p:sp>
      <p:pic>
        <p:nvPicPr>
          <p:cNvPr id="105" name="Picture 11" descr="C:\Users\ecoffey\AppData\Local\Temp\Rar$DRa0.653\30052_Device_nexus7000_default_6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677" y="1638091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4673"/>
          <p:cNvSpPr txBox="1">
            <a:spLocks noChangeArrowheads="1"/>
          </p:cNvSpPr>
          <p:nvPr/>
        </p:nvSpPr>
        <p:spPr bwMode="auto">
          <a:xfrm>
            <a:off x="5393921" y="2129150"/>
            <a:ext cx="441221" cy="213076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6615" tIns="42198" rIns="16615" bIns="42198">
            <a:spAutoFit/>
          </a:bodyPr>
          <a:lstStyle/>
          <a:p>
            <a:pPr algn="ctr" defTabSz="842618" latinLnBrk="0"/>
            <a:r>
              <a:rPr lang="ko-KR" altLang="en-US" sz="831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백본</a:t>
            </a:r>
            <a:r>
              <a:rPr lang="en-US" altLang="ko-KR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#1</a:t>
            </a:r>
            <a:endParaRPr lang="en-US" altLang="ko-KR" sz="83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07" name="Picture 11" descr="C:\Users\ecoffey\AppData\Local\Temp\Rar$DRa0.653\30052_Device_nexus7000_default_6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413" y="1646556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8" name="Text Box 4673"/>
          <p:cNvSpPr txBox="1">
            <a:spLocks noChangeArrowheads="1"/>
          </p:cNvSpPr>
          <p:nvPr/>
        </p:nvSpPr>
        <p:spPr bwMode="auto">
          <a:xfrm>
            <a:off x="6096657" y="2137615"/>
            <a:ext cx="441221" cy="213076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6615" tIns="42198" rIns="16615" bIns="42198">
            <a:spAutoFit/>
          </a:bodyPr>
          <a:lstStyle/>
          <a:p>
            <a:pPr algn="ctr" defTabSz="842618" latinLnBrk="0"/>
            <a:r>
              <a:rPr lang="ko-KR" altLang="en-US" sz="831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백본</a:t>
            </a:r>
            <a:r>
              <a:rPr lang="en-US" altLang="ko-KR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#2</a:t>
            </a:r>
            <a:endParaRPr lang="en-US" altLang="ko-KR" sz="83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09" name="직선 연결선 108"/>
          <p:cNvCxnSpPr/>
          <p:nvPr/>
        </p:nvCxnSpPr>
        <p:spPr>
          <a:xfrm rot="16200000">
            <a:off x="5741709" y="3955921"/>
            <a:ext cx="0" cy="187200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직선 연결선 109"/>
          <p:cNvCxnSpPr/>
          <p:nvPr/>
        </p:nvCxnSpPr>
        <p:spPr>
          <a:xfrm>
            <a:off x="6681997" y="1810189"/>
            <a:ext cx="0" cy="309600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1" name="Picture 11" descr="C:\Users\ecoffey\AppData\Local\Temp\Rar$DRa0.295\30029_Device_firewall_default_64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4462" y="1817500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" name="Picture 11" descr="C:\Users\ecoffey\AppData\Local\Temp\Rar$DRa0.324\30072_Device_server_default_6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264" y="3223618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Picture 11" descr="C:\Users\ecoffey\AppData\Local\Temp\Rar$DRa0.608\30080_Device_switch_default_6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302" y="2681440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11" descr="C:\Users\ecoffey\AppData\Local\Temp\Rar$DRa0.653\30052_Device_nexus7000_default_6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022" y="1817500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Picture 11" descr="C:\Users\ecoffey\AppData\Local\Temp\Rar$DRa0.324\30072_Device_server_default_6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264" y="4180085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Picture 11" descr="C:\Users\ecoffey\AppData\Local\Temp\Rar$DRa0.173\30019_Device_database_default_64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951" y="3817553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7" name="Picture 11" descr="C:\Users\ecoffey\AppData\Local\Temp\Rar$DRa0.173\30019_Device_database_default_64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951" y="3662752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Picture 11" descr="C:\Users\ecoffey\AppData\Local\Temp\Rar$DRa0.173\30019_Device_database_default_64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951" y="3507952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11" descr="C:\Users\ecoffey\AppData\Local\Temp\Rar$DRa0.324\30072_Device_server_default_6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2270" y="3223618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11" descr="C:\Users\ecoffey\AppData\Local\Temp\Rar$DRa0.324\30072_Device_server_default_6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2270" y="4180085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Picture 11" descr="C:\Users\ecoffey\AppData\Local\Temp\Rar$DRa0.608\30080_Device_switch_default_6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179" y="4869606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" name="Picture 11" descr="C:\Users\ecoffey\AppData\Local\Temp\Rar$DRa0.653\30052_Device_nexus7000_default_6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739" y="5582188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4" name="Text Box 4673"/>
          <p:cNvSpPr txBox="1">
            <a:spLocks noChangeArrowheads="1"/>
          </p:cNvSpPr>
          <p:nvPr/>
        </p:nvSpPr>
        <p:spPr bwMode="auto">
          <a:xfrm>
            <a:off x="2512090" y="2321697"/>
            <a:ext cx="606144" cy="213076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6615" tIns="42198" rIns="16615" bIns="42198">
            <a:spAutoFit/>
          </a:bodyPr>
          <a:lstStyle/>
          <a:p>
            <a:pPr algn="ctr" defTabSz="842618" latinLnBrk="0"/>
            <a:r>
              <a:rPr lang="ko-KR" altLang="en-US" sz="831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외부망백본</a:t>
            </a:r>
            <a:endParaRPr lang="en-US" altLang="ko-KR" sz="83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5" name="Text Box 4673"/>
          <p:cNvSpPr txBox="1">
            <a:spLocks noChangeArrowheads="1"/>
          </p:cNvSpPr>
          <p:nvPr/>
        </p:nvSpPr>
        <p:spPr bwMode="auto">
          <a:xfrm>
            <a:off x="3197692" y="2285779"/>
            <a:ext cx="441221" cy="213076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6615" tIns="42198" rIns="16615" bIns="42198">
            <a:spAutoFit/>
          </a:bodyPr>
          <a:lstStyle/>
          <a:p>
            <a:pPr algn="ctr" defTabSz="842618" latinLnBrk="0"/>
            <a:r>
              <a:rPr lang="ko-KR" altLang="en-US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방화벽</a:t>
            </a:r>
            <a:endParaRPr lang="en-US" altLang="ko-KR" sz="83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6" name="Text Box 4673"/>
          <p:cNvSpPr txBox="1">
            <a:spLocks noChangeArrowheads="1"/>
          </p:cNvSpPr>
          <p:nvPr/>
        </p:nvSpPr>
        <p:spPr bwMode="auto">
          <a:xfrm>
            <a:off x="3197692" y="3027726"/>
            <a:ext cx="441221" cy="213076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6615" tIns="42198" rIns="16615" bIns="42198">
            <a:spAutoFit/>
          </a:bodyPr>
          <a:lstStyle/>
          <a:p>
            <a:pPr algn="ctr" defTabSz="842618" latinLnBrk="0"/>
            <a:r>
              <a:rPr lang="en-US" altLang="ko-KR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L4</a:t>
            </a:r>
            <a:endParaRPr lang="en-US" altLang="ko-KR" sz="83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7" name="Text Box 4673"/>
          <p:cNvSpPr txBox="1">
            <a:spLocks noChangeArrowheads="1"/>
          </p:cNvSpPr>
          <p:nvPr/>
        </p:nvSpPr>
        <p:spPr bwMode="auto">
          <a:xfrm>
            <a:off x="3186569" y="5172339"/>
            <a:ext cx="441221" cy="213076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6615" tIns="42198" rIns="16615" bIns="42198">
            <a:spAutoFit/>
          </a:bodyPr>
          <a:lstStyle/>
          <a:p>
            <a:pPr algn="ctr" defTabSz="842618" latinLnBrk="0"/>
            <a:r>
              <a:rPr lang="en-US" altLang="ko-KR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L4</a:t>
            </a:r>
            <a:endParaRPr lang="en-US" altLang="ko-KR" sz="83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8" name="Text Box 4673"/>
          <p:cNvSpPr txBox="1">
            <a:spLocks noChangeArrowheads="1"/>
          </p:cNvSpPr>
          <p:nvPr/>
        </p:nvSpPr>
        <p:spPr bwMode="auto">
          <a:xfrm>
            <a:off x="3186569" y="6056455"/>
            <a:ext cx="441221" cy="213076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6615" tIns="42198" rIns="16615" bIns="42198">
            <a:spAutoFit/>
          </a:bodyPr>
          <a:lstStyle/>
          <a:p>
            <a:pPr algn="ctr" defTabSz="842618" latinLnBrk="0"/>
            <a:r>
              <a:rPr lang="ko-KR" altLang="en-US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방화벽</a:t>
            </a:r>
            <a:endParaRPr lang="en-US" altLang="ko-KR" sz="83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9" name="Text Box 4673"/>
          <p:cNvSpPr txBox="1">
            <a:spLocks noChangeArrowheads="1"/>
          </p:cNvSpPr>
          <p:nvPr/>
        </p:nvSpPr>
        <p:spPr bwMode="auto">
          <a:xfrm>
            <a:off x="3659363" y="6072616"/>
            <a:ext cx="645113" cy="213076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6615" tIns="42198" rIns="16615" bIns="42198">
            <a:spAutoFit/>
          </a:bodyPr>
          <a:lstStyle/>
          <a:p>
            <a:pPr algn="ctr" defTabSz="842618" latinLnBrk="0"/>
            <a:r>
              <a:rPr lang="ko-KR" altLang="en-US" sz="831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내부망백본</a:t>
            </a:r>
            <a:endParaRPr lang="en-US" altLang="ko-KR" sz="83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0" name="Text Box 4673"/>
          <p:cNvSpPr txBox="1">
            <a:spLocks noChangeArrowheads="1"/>
          </p:cNvSpPr>
          <p:nvPr/>
        </p:nvSpPr>
        <p:spPr bwMode="auto">
          <a:xfrm>
            <a:off x="2375894" y="3676468"/>
            <a:ext cx="612000" cy="340931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6615" tIns="42198" rIns="16615" bIns="42198">
            <a:spAutoFit/>
          </a:bodyPr>
          <a:lstStyle/>
          <a:p>
            <a:pPr algn="ctr" defTabSz="842618" latinLnBrk="0"/>
            <a:r>
              <a:rPr lang="ko-KR" altLang="en-US" sz="831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망연계</a:t>
            </a:r>
            <a:endParaRPr lang="en-US" altLang="ko-KR" sz="831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 defTabSz="842618" latinLnBrk="0"/>
            <a:r>
              <a:rPr lang="ko-KR" altLang="en-US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중계서버</a:t>
            </a:r>
            <a:r>
              <a:rPr lang="en-US" altLang="ko-KR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#1</a:t>
            </a:r>
            <a:endParaRPr lang="en-US" altLang="ko-KR" sz="83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1" name="Text Box 4673"/>
          <p:cNvSpPr txBox="1">
            <a:spLocks noChangeArrowheads="1"/>
          </p:cNvSpPr>
          <p:nvPr/>
        </p:nvSpPr>
        <p:spPr bwMode="auto">
          <a:xfrm>
            <a:off x="3816055" y="3674442"/>
            <a:ext cx="612000" cy="340931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6615" tIns="42198" rIns="16615" bIns="42198">
            <a:spAutoFit/>
          </a:bodyPr>
          <a:lstStyle/>
          <a:p>
            <a:pPr algn="ctr" defTabSz="842618" latinLnBrk="0"/>
            <a:r>
              <a:rPr lang="ko-KR" altLang="en-US" sz="831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망연계</a:t>
            </a:r>
            <a:endParaRPr lang="en-US" altLang="ko-KR" sz="831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 defTabSz="842618" latinLnBrk="0"/>
            <a:r>
              <a:rPr lang="ko-KR" altLang="en-US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중계서버</a:t>
            </a:r>
            <a:r>
              <a:rPr lang="en-US" altLang="ko-KR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#2</a:t>
            </a:r>
            <a:endParaRPr lang="en-US" altLang="ko-KR" sz="83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2" name="Text Box 4673"/>
          <p:cNvSpPr txBox="1">
            <a:spLocks noChangeArrowheads="1"/>
          </p:cNvSpPr>
          <p:nvPr/>
        </p:nvSpPr>
        <p:spPr bwMode="auto">
          <a:xfrm>
            <a:off x="2375895" y="4620461"/>
            <a:ext cx="612000" cy="340931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6615" tIns="42198" rIns="16615" bIns="42198">
            <a:spAutoFit/>
          </a:bodyPr>
          <a:lstStyle/>
          <a:p>
            <a:pPr algn="ctr" defTabSz="842618" latinLnBrk="0"/>
            <a:r>
              <a:rPr lang="ko-KR" altLang="en-US" sz="831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망연계</a:t>
            </a:r>
            <a:endParaRPr lang="en-US" altLang="ko-KR" sz="831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 defTabSz="842618" latinLnBrk="0"/>
            <a:r>
              <a:rPr lang="ko-KR" altLang="en-US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중계서버</a:t>
            </a:r>
            <a:r>
              <a:rPr lang="en-US" altLang="ko-KR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#3</a:t>
            </a:r>
            <a:endParaRPr lang="en-US" altLang="ko-KR" sz="83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3" name="Text Box 4673"/>
          <p:cNvSpPr txBox="1">
            <a:spLocks noChangeArrowheads="1"/>
          </p:cNvSpPr>
          <p:nvPr/>
        </p:nvSpPr>
        <p:spPr bwMode="auto">
          <a:xfrm>
            <a:off x="3816056" y="4618435"/>
            <a:ext cx="612000" cy="340931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6615" tIns="42198" rIns="16615" bIns="42198">
            <a:spAutoFit/>
          </a:bodyPr>
          <a:lstStyle/>
          <a:p>
            <a:pPr algn="ctr" defTabSz="842618" latinLnBrk="0"/>
            <a:r>
              <a:rPr lang="ko-KR" altLang="en-US" sz="831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망연계</a:t>
            </a:r>
            <a:endParaRPr lang="en-US" altLang="ko-KR" sz="831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 defTabSz="842618" latinLnBrk="0"/>
            <a:r>
              <a:rPr lang="ko-KR" altLang="en-US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중계서버</a:t>
            </a:r>
            <a:r>
              <a:rPr lang="en-US" altLang="ko-KR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#4</a:t>
            </a:r>
            <a:endParaRPr lang="en-US" altLang="ko-KR" sz="83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4" name="Text Box 4673"/>
          <p:cNvSpPr txBox="1">
            <a:spLocks noChangeArrowheads="1"/>
          </p:cNvSpPr>
          <p:nvPr/>
        </p:nvSpPr>
        <p:spPr bwMode="auto">
          <a:xfrm>
            <a:off x="3138882" y="4244454"/>
            <a:ext cx="552796" cy="340931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6615" tIns="42198" rIns="16615" bIns="42198">
            <a:spAutoFit/>
          </a:bodyPr>
          <a:lstStyle/>
          <a:p>
            <a:pPr algn="ctr" defTabSz="842618" latinLnBrk="0"/>
            <a:r>
              <a:rPr lang="ko-KR" altLang="en-US" sz="831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망연계</a:t>
            </a:r>
            <a:endParaRPr lang="en-US" altLang="ko-KR" sz="831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 defTabSz="842618" latinLnBrk="0"/>
            <a:r>
              <a:rPr lang="ko-KR" altLang="en-US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스토리지</a:t>
            </a:r>
            <a:endParaRPr lang="en-US" altLang="ko-KR" sz="83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35" name="Picture 14" descr="C:\Users\ecoffey\AppData\Local\Temp\Rar$DRa0.727\30078_Device_storage_array_major_64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0500" y="3566983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6" name="Picture 14" descr="C:\Users\ecoffey\AppData\Local\Temp\Rar$DRa0.608\30080_Device_switch_major_64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6087" y="3630823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7" name="Picture 14" descr="C:\Users\ecoffey\AppData\Local\Temp\Rar$DRa0.608\30080_Device_switch_major_64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2593" y="3630823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8" name="꺾인 연결선 137"/>
          <p:cNvCxnSpPr>
            <a:stCxn id="114" idx="1"/>
            <a:endCxn id="161" idx="0"/>
          </p:cNvCxnSpPr>
          <p:nvPr/>
        </p:nvCxnSpPr>
        <p:spPr bwMode="auto">
          <a:xfrm rot="10800000" flipV="1">
            <a:off x="1718794" y="2061339"/>
            <a:ext cx="863228" cy="1882355"/>
          </a:xfrm>
          <a:prstGeom prst="bentConnector3">
            <a:avLst>
              <a:gd name="adj1" fmla="val 50000"/>
            </a:avLst>
          </a:prstGeom>
          <a:ln w="12700">
            <a:solidFill>
              <a:schemeClr val="bg2">
                <a:lumMod val="50000"/>
              </a:schemeClr>
            </a:solidFill>
            <a:headEnd type="none"/>
            <a:tailEnd type="none" w="med" len="med"/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꺾인 연결선 138"/>
          <p:cNvCxnSpPr/>
          <p:nvPr/>
        </p:nvCxnSpPr>
        <p:spPr bwMode="auto">
          <a:xfrm flipV="1">
            <a:off x="4555614" y="4897113"/>
            <a:ext cx="252000" cy="954000"/>
          </a:xfrm>
          <a:prstGeom prst="bentConnector3">
            <a:avLst>
              <a:gd name="adj1" fmla="val 50000"/>
            </a:avLst>
          </a:prstGeom>
          <a:ln w="12700">
            <a:solidFill>
              <a:schemeClr val="bg2">
                <a:lumMod val="50000"/>
              </a:schemeClr>
            </a:solidFill>
            <a:headEnd type="none"/>
            <a:tailEnd type="none" w="med" len="med"/>
          </a:ln>
          <a:ex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Text Box 4673"/>
          <p:cNvSpPr txBox="1">
            <a:spLocks noChangeArrowheads="1"/>
          </p:cNvSpPr>
          <p:nvPr/>
        </p:nvSpPr>
        <p:spPr bwMode="auto">
          <a:xfrm>
            <a:off x="1132753" y="4759504"/>
            <a:ext cx="569170" cy="340931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6615" tIns="42198" rIns="16615" bIns="42198">
            <a:spAutoFit/>
          </a:bodyPr>
          <a:lstStyle/>
          <a:p>
            <a:pPr algn="ctr" defTabSz="842618" latinLnBrk="0"/>
            <a:r>
              <a:rPr lang="ko-KR" altLang="en-US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청렴포털</a:t>
            </a:r>
            <a:endParaRPr lang="en-US" altLang="ko-KR" sz="831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 defTabSz="842618" latinLnBrk="0"/>
            <a:r>
              <a:rPr lang="en-US" altLang="ko-KR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WEB#2</a:t>
            </a:r>
            <a:endParaRPr lang="en-US" altLang="ko-KR" sz="83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41" name="Picture 11" descr="C:\Users\ecoffey\AppData\Local\Temp\Rar$DRa0.323\30097_Device_virtual_server_default_6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723" y="4302261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2" name="직선 연결선 141"/>
          <p:cNvCxnSpPr/>
          <p:nvPr/>
        </p:nvCxnSpPr>
        <p:spPr>
          <a:xfrm>
            <a:off x="6965647" y="1932083"/>
            <a:ext cx="0" cy="277200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직선 연결선 142"/>
          <p:cNvCxnSpPr/>
          <p:nvPr/>
        </p:nvCxnSpPr>
        <p:spPr>
          <a:xfrm rot="16200000">
            <a:off x="9302619" y="2392670"/>
            <a:ext cx="0" cy="468000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직선 연결선 143"/>
          <p:cNvCxnSpPr/>
          <p:nvPr/>
        </p:nvCxnSpPr>
        <p:spPr>
          <a:xfrm>
            <a:off x="7469755" y="4732710"/>
            <a:ext cx="0" cy="36000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 Box 4673"/>
          <p:cNvSpPr txBox="1">
            <a:spLocks noChangeArrowheads="1"/>
          </p:cNvSpPr>
          <p:nvPr/>
        </p:nvSpPr>
        <p:spPr bwMode="auto">
          <a:xfrm>
            <a:off x="7211232" y="5351786"/>
            <a:ext cx="538085" cy="340931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6615" tIns="42198" rIns="16615" bIns="42198">
            <a:spAutoFit/>
          </a:bodyPr>
          <a:lstStyle/>
          <a:p>
            <a:pPr algn="ctr" defTabSz="842618" latinLnBrk="0"/>
            <a:r>
              <a:rPr lang="ko-KR" altLang="en-US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부패방지</a:t>
            </a:r>
            <a:r>
              <a:rPr lang="en-US" altLang="ko-KR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WEB#2</a:t>
            </a:r>
            <a:endParaRPr lang="en-US" altLang="ko-KR" sz="83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46" name="Picture 11" descr="C:\Users\ecoffey\AppData\Local\Temp\Rar$DRa0.323\30097_Device_virtual_server_default_6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5863" y="4856179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7" name="직선 연결선 146"/>
          <p:cNvCxnSpPr/>
          <p:nvPr/>
        </p:nvCxnSpPr>
        <p:spPr>
          <a:xfrm>
            <a:off x="8206870" y="4725336"/>
            <a:ext cx="0" cy="36000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Text Box 4673"/>
          <p:cNvSpPr txBox="1">
            <a:spLocks noChangeArrowheads="1"/>
          </p:cNvSpPr>
          <p:nvPr/>
        </p:nvSpPr>
        <p:spPr bwMode="auto">
          <a:xfrm>
            <a:off x="7954971" y="5351786"/>
            <a:ext cx="503798" cy="340931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6615" tIns="42198" rIns="16615" bIns="42198">
            <a:spAutoFit/>
          </a:bodyPr>
          <a:lstStyle/>
          <a:p>
            <a:pPr algn="ctr" defTabSz="842618" latinLnBrk="0"/>
            <a:r>
              <a:rPr lang="ko-KR" altLang="en-US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부패방지</a:t>
            </a:r>
            <a:r>
              <a:rPr lang="en-US" altLang="ko-KR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WAS#2</a:t>
            </a:r>
            <a:endParaRPr lang="en-US" altLang="ko-KR" sz="83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49" name="Picture 11" descr="C:\Users\ecoffey\AppData\Local\Temp\Rar$DRa0.323\30097_Device_virtual_server_default_6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3030" y="4856179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3" name="직선 연결선 152"/>
          <p:cNvCxnSpPr/>
          <p:nvPr/>
        </p:nvCxnSpPr>
        <p:spPr>
          <a:xfrm>
            <a:off x="8972561" y="4725336"/>
            <a:ext cx="0" cy="36000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Text Box 4673"/>
          <p:cNvSpPr txBox="1">
            <a:spLocks noChangeArrowheads="1"/>
          </p:cNvSpPr>
          <p:nvPr/>
        </p:nvSpPr>
        <p:spPr bwMode="auto">
          <a:xfrm>
            <a:off x="8717900" y="5349044"/>
            <a:ext cx="509322" cy="340931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6615" tIns="42198" rIns="16615" bIns="42198">
            <a:spAutoFit/>
          </a:bodyPr>
          <a:lstStyle/>
          <a:p>
            <a:pPr algn="ctr" defTabSz="842618" latinLnBrk="0"/>
            <a:r>
              <a:rPr lang="ko-KR" altLang="en-US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통계분석서버</a:t>
            </a:r>
            <a:endParaRPr lang="en-US" altLang="ko-KR" sz="83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55" name="Picture 11" descr="C:\Users\ecoffey\AppData\Local\Temp\Rar$DRa0.323\30097_Device_virtual_server_default_6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8721" y="4856179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6" name="직선 연결선 155"/>
          <p:cNvCxnSpPr/>
          <p:nvPr/>
        </p:nvCxnSpPr>
        <p:spPr>
          <a:xfrm>
            <a:off x="9692897" y="4725296"/>
            <a:ext cx="0" cy="36000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Text Box 4673"/>
          <p:cNvSpPr txBox="1">
            <a:spLocks noChangeArrowheads="1"/>
          </p:cNvSpPr>
          <p:nvPr/>
        </p:nvSpPr>
        <p:spPr bwMode="auto">
          <a:xfrm>
            <a:off x="9483617" y="5341670"/>
            <a:ext cx="441217" cy="340931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6615" tIns="42198" rIns="16615" bIns="42198">
            <a:spAutoFit/>
          </a:bodyPr>
          <a:lstStyle/>
          <a:p>
            <a:pPr algn="ctr" defTabSz="842618" latinLnBrk="0"/>
            <a:r>
              <a:rPr lang="ko-KR" altLang="en-US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</a:t>
            </a:r>
            <a:endParaRPr lang="en-US" altLang="ko-KR" sz="831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 defTabSz="842618" latinLnBrk="0"/>
            <a:r>
              <a:rPr lang="ko-KR" altLang="en-US" sz="83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서버</a:t>
            </a:r>
            <a:endParaRPr lang="en-US" altLang="ko-KR" sz="83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58" name="Picture 11" descr="C:\Users\ecoffey\AppData\Local\Temp\Rar$DRa0.323\30097_Device_virtual_server_default_6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9057" y="4856179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9" name="직사각형 158"/>
          <p:cNvSpPr/>
          <p:nvPr/>
        </p:nvSpPr>
        <p:spPr>
          <a:xfrm>
            <a:off x="7099980" y="4656080"/>
            <a:ext cx="2882381" cy="1306569"/>
          </a:xfrm>
          <a:prstGeom prst="rect">
            <a:avLst/>
          </a:prstGeom>
          <a:solidFill>
            <a:schemeClr val="bg1">
              <a:alpha val="65000"/>
            </a:schemeClr>
          </a:solidFill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altLang="ko-KR" sz="12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2,3</a:t>
            </a:r>
            <a:r>
              <a:rPr lang="ko-KR" altLang="en-US" sz="12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차 년도 사업</a:t>
            </a:r>
            <a:endParaRPr lang="ko-KR" altLang="en-US" sz="120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0" name="직사각형 159"/>
          <p:cNvSpPr/>
          <p:nvPr/>
        </p:nvSpPr>
        <p:spPr>
          <a:xfrm>
            <a:off x="1035804" y="4192562"/>
            <a:ext cx="787782" cy="1382708"/>
          </a:xfrm>
          <a:prstGeom prst="rect">
            <a:avLst/>
          </a:prstGeom>
          <a:solidFill>
            <a:schemeClr val="bg1">
              <a:alpha val="65000"/>
            </a:schemeClr>
          </a:solidFill>
          <a:ln w="1270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altLang="ko-KR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12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차 년도 사업</a:t>
            </a:r>
          </a:p>
        </p:txBody>
      </p:sp>
      <p:sp>
        <p:nvSpPr>
          <p:cNvPr id="161" name="원통 160"/>
          <p:cNvSpPr/>
          <p:nvPr/>
        </p:nvSpPr>
        <p:spPr>
          <a:xfrm rot="5400000">
            <a:off x="980794" y="3259695"/>
            <a:ext cx="216000" cy="1368000"/>
          </a:xfrm>
          <a:prstGeom prst="can">
            <a:avLst/>
          </a:prstGeom>
          <a:gradFill>
            <a:gsLst>
              <a:gs pos="83500">
                <a:schemeClr val="bg1">
                  <a:lumMod val="75000"/>
                </a:schemeClr>
              </a:gs>
              <a:gs pos="66000">
                <a:schemeClr val="bg1">
                  <a:lumMod val="85000"/>
                </a:schemeClr>
              </a:gs>
              <a:gs pos="42000">
                <a:schemeClr val="accent1">
                  <a:lumMod val="5000"/>
                  <a:lumOff val="95000"/>
                </a:schemeClr>
              </a:gs>
              <a:gs pos="100000">
                <a:schemeClr val="bg1">
                  <a:lumMod val="65000"/>
                </a:schemeClr>
              </a:gs>
            </a:gsLst>
            <a:lin ang="10800000" scaled="1"/>
          </a:gra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G-Cloud</a:t>
            </a:r>
            <a:endParaRPr lang="ko-KR" altLang="en-US" sz="1000" b="1" dirty="0">
              <a:solidFill>
                <a:schemeClr val="tx1">
                  <a:lumMod val="75000"/>
                  <a:lumOff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62" name="그룹 161"/>
          <p:cNvGrpSpPr/>
          <p:nvPr/>
        </p:nvGrpSpPr>
        <p:grpSpPr>
          <a:xfrm>
            <a:off x="2399881" y="1123712"/>
            <a:ext cx="2062731" cy="262800"/>
            <a:chOff x="3291390" y="3867504"/>
            <a:chExt cx="2062731" cy="262800"/>
          </a:xfrm>
        </p:grpSpPr>
        <p:grpSp>
          <p:nvGrpSpPr>
            <p:cNvPr id="163" name="그룹 162"/>
            <p:cNvGrpSpPr/>
            <p:nvPr/>
          </p:nvGrpSpPr>
          <p:grpSpPr>
            <a:xfrm>
              <a:off x="5110233" y="3867504"/>
              <a:ext cx="243888" cy="258311"/>
              <a:chOff x="8261371" y="2725197"/>
              <a:chExt cx="243888" cy="258311"/>
            </a:xfrm>
          </p:grpSpPr>
          <p:sp>
            <p:nvSpPr>
              <p:cNvPr id="178" name="직사각형 39"/>
              <p:cNvSpPr/>
              <p:nvPr/>
            </p:nvSpPr>
            <p:spPr>
              <a:xfrm rot="10800000">
                <a:off x="8261371" y="2855212"/>
                <a:ext cx="243888" cy="128296"/>
              </a:xfrm>
              <a:custGeom>
                <a:avLst/>
                <a:gdLst>
                  <a:gd name="connsiteX0" fmla="*/ 0 w 121502"/>
                  <a:gd name="connsiteY0" fmla="*/ 0 h 175082"/>
                  <a:gd name="connsiteX1" fmla="*/ 121502 w 121502"/>
                  <a:gd name="connsiteY1" fmla="*/ 0 h 175082"/>
                  <a:gd name="connsiteX2" fmla="*/ 121502 w 121502"/>
                  <a:gd name="connsiteY2" fmla="*/ 175082 h 175082"/>
                  <a:gd name="connsiteX3" fmla="*/ 0 w 121502"/>
                  <a:gd name="connsiteY3" fmla="*/ 175082 h 175082"/>
                  <a:gd name="connsiteX4" fmla="*/ 0 w 121502"/>
                  <a:gd name="connsiteY4" fmla="*/ 0 h 175082"/>
                  <a:gd name="connsiteX0" fmla="*/ 104775 w 226277"/>
                  <a:gd name="connsiteY0" fmla="*/ 0 h 175082"/>
                  <a:gd name="connsiteX1" fmla="*/ 226277 w 226277"/>
                  <a:gd name="connsiteY1" fmla="*/ 0 h 175082"/>
                  <a:gd name="connsiteX2" fmla="*/ 226277 w 226277"/>
                  <a:gd name="connsiteY2" fmla="*/ 175082 h 175082"/>
                  <a:gd name="connsiteX3" fmla="*/ 0 w 226277"/>
                  <a:gd name="connsiteY3" fmla="*/ 175082 h 175082"/>
                  <a:gd name="connsiteX4" fmla="*/ 104775 w 226277"/>
                  <a:gd name="connsiteY4" fmla="*/ 0 h 175082"/>
                  <a:gd name="connsiteX0" fmla="*/ 130969 w 252471"/>
                  <a:gd name="connsiteY0" fmla="*/ 0 h 179845"/>
                  <a:gd name="connsiteX1" fmla="*/ 252471 w 252471"/>
                  <a:gd name="connsiteY1" fmla="*/ 0 h 179845"/>
                  <a:gd name="connsiteX2" fmla="*/ 252471 w 252471"/>
                  <a:gd name="connsiteY2" fmla="*/ 175082 h 179845"/>
                  <a:gd name="connsiteX3" fmla="*/ 0 w 252471"/>
                  <a:gd name="connsiteY3" fmla="*/ 179845 h 179845"/>
                  <a:gd name="connsiteX4" fmla="*/ 130969 w 252471"/>
                  <a:gd name="connsiteY4" fmla="*/ 0 h 179845"/>
                  <a:gd name="connsiteX0" fmla="*/ 133351 w 254853"/>
                  <a:gd name="connsiteY0" fmla="*/ 0 h 177464"/>
                  <a:gd name="connsiteX1" fmla="*/ 254853 w 254853"/>
                  <a:gd name="connsiteY1" fmla="*/ 0 h 177464"/>
                  <a:gd name="connsiteX2" fmla="*/ 254853 w 254853"/>
                  <a:gd name="connsiteY2" fmla="*/ 175082 h 177464"/>
                  <a:gd name="connsiteX3" fmla="*/ 0 w 254853"/>
                  <a:gd name="connsiteY3" fmla="*/ 177464 h 177464"/>
                  <a:gd name="connsiteX4" fmla="*/ 133351 w 254853"/>
                  <a:gd name="connsiteY4" fmla="*/ 0 h 177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4853" h="177464">
                    <a:moveTo>
                      <a:pt x="133351" y="0"/>
                    </a:moveTo>
                    <a:lnTo>
                      <a:pt x="254853" y="0"/>
                    </a:lnTo>
                    <a:lnTo>
                      <a:pt x="254853" y="175082"/>
                    </a:lnTo>
                    <a:lnTo>
                      <a:pt x="0" y="177464"/>
                    </a:lnTo>
                    <a:lnTo>
                      <a:pt x="133351" y="0"/>
                    </a:lnTo>
                    <a:close/>
                  </a:path>
                </a:pathLst>
              </a:custGeom>
              <a:gradFill>
                <a:gsLst>
                  <a:gs pos="50000">
                    <a:srgbClr val="DFDFDF"/>
                  </a:gs>
                  <a:gs pos="100000">
                    <a:schemeClr val="bg1">
                      <a:alpha val="0"/>
                    </a:schemeClr>
                  </a:gs>
                  <a:gs pos="0">
                    <a:schemeClr val="bg1">
                      <a:lumMod val="75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79" name="자유형 178"/>
              <p:cNvSpPr/>
              <p:nvPr/>
            </p:nvSpPr>
            <p:spPr>
              <a:xfrm>
                <a:off x="8361423" y="2725197"/>
                <a:ext cx="135814" cy="128272"/>
              </a:xfrm>
              <a:custGeom>
                <a:avLst/>
                <a:gdLst>
                  <a:gd name="connsiteX0" fmla="*/ 76715 w 153430"/>
                  <a:gd name="connsiteY0" fmla="*/ 0 h 116993"/>
                  <a:gd name="connsiteX1" fmla="*/ 153430 w 153430"/>
                  <a:gd name="connsiteY1" fmla="*/ 89461 h 116993"/>
                  <a:gd name="connsiteX2" fmla="*/ 153430 w 153430"/>
                  <a:gd name="connsiteY2" fmla="*/ 116993 h 116993"/>
                  <a:gd name="connsiteX3" fmla="*/ 0 w 153430"/>
                  <a:gd name="connsiteY3" fmla="*/ 116993 h 116993"/>
                  <a:gd name="connsiteX4" fmla="*/ 0 w 153430"/>
                  <a:gd name="connsiteY4" fmla="*/ 89461 h 116993"/>
                  <a:gd name="connsiteX5" fmla="*/ 76715 w 153430"/>
                  <a:gd name="connsiteY5" fmla="*/ 0 h 116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3430" h="116993">
                    <a:moveTo>
                      <a:pt x="76715" y="0"/>
                    </a:moveTo>
                    <a:cubicBezTo>
                      <a:pt x="119084" y="0"/>
                      <a:pt x="153430" y="40053"/>
                      <a:pt x="153430" y="89461"/>
                    </a:cubicBezTo>
                    <a:lnTo>
                      <a:pt x="153430" y="116993"/>
                    </a:lnTo>
                    <a:lnTo>
                      <a:pt x="0" y="116993"/>
                    </a:lnTo>
                    <a:lnTo>
                      <a:pt x="0" y="89461"/>
                    </a:lnTo>
                    <a:cubicBezTo>
                      <a:pt x="0" y="40053"/>
                      <a:pt x="34346" y="0"/>
                      <a:pt x="76715" y="0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>
                      <a:lumMod val="85000"/>
                    </a:schemeClr>
                  </a:gs>
                  <a:gs pos="50000">
                    <a:srgbClr val="ACACAC"/>
                  </a:gs>
                  <a:gs pos="0">
                    <a:schemeClr val="tx1">
                      <a:lumMod val="50000"/>
                      <a:lumOff val="5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grpSp>
          <p:nvGrpSpPr>
            <p:cNvPr id="164" name="그룹 163"/>
            <p:cNvGrpSpPr/>
            <p:nvPr/>
          </p:nvGrpSpPr>
          <p:grpSpPr>
            <a:xfrm>
              <a:off x="3291390" y="3867504"/>
              <a:ext cx="243888" cy="258311"/>
              <a:chOff x="4531511" y="2725197"/>
              <a:chExt cx="243888" cy="258311"/>
            </a:xfrm>
          </p:grpSpPr>
          <p:sp>
            <p:nvSpPr>
              <p:cNvPr id="176" name="직사각형 39"/>
              <p:cNvSpPr/>
              <p:nvPr/>
            </p:nvSpPr>
            <p:spPr>
              <a:xfrm rot="10800000" flipH="1">
                <a:off x="4531511" y="2855212"/>
                <a:ext cx="243888" cy="128296"/>
              </a:xfrm>
              <a:custGeom>
                <a:avLst/>
                <a:gdLst>
                  <a:gd name="connsiteX0" fmla="*/ 0 w 121502"/>
                  <a:gd name="connsiteY0" fmla="*/ 0 h 175082"/>
                  <a:gd name="connsiteX1" fmla="*/ 121502 w 121502"/>
                  <a:gd name="connsiteY1" fmla="*/ 0 h 175082"/>
                  <a:gd name="connsiteX2" fmla="*/ 121502 w 121502"/>
                  <a:gd name="connsiteY2" fmla="*/ 175082 h 175082"/>
                  <a:gd name="connsiteX3" fmla="*/ 0 w 121502"/>
                  <a:gd name="connsiteY3" fmla="*/ 175082 h 175082"/>
                  <a:gd name="connsiteX4" fmla="*/ 0 w 121502"/>
                  <a:gd name="connsiteY4" fmla="*/ 0 h 175082"/>
                  <a:gd name="connsiteX0" fmla="*/ 104775 w 226277"/>
                  <a:gd name="connsiteY0" fmla="*/ 0 h 175082"/>
                  <a:gd name="connsiteX1" fmla="*/ 226277 w 226277"/>
                  <a:gd name="connsiteY1" fmla="*/ 0 h 175082"/>
                  <a:gd name="connsiteX2" fmla="*/ 226277 w 226277"/>
                  <a:gd name="connsiteY2" fmla="*/ 175082 h 175082"/>
                  <a:gd name="connsiteX3" fmla="*/ 0 w 226277"/>
                  <a:gd name="connsiteY3" fmla="*/ 175082 h 175082"/>
                  <a:gd name="connsiteX4" fmla="*/ 104775 w 226277"/>
                  <a:gd name="connsiteY4" fmla="*/ 0 h 175082"/>
                  <a:gd name="connsiteX0" fmla="*/ 130969 w 252471"/>
                  <a:gd name="connsiteY0" fmla="*/ 0 h 179845"/>
                  <a:gd name="connsiteX1" fmla="*/ 252471 w 252471"/>
                  <a:gd name="connsiteY1" fmla="*/ 0 h 179845"/>
                  <a:gd name="connsiteX2" fmla="*/ 252471 w 252471"/>
                  <a:gd name="connsiteY2" fmla="*/ 175082 h 179845"/>
                  <a:gd name="connsiteX3" fmla="*/ 0 w 252471"/>
                  <a:gd name="connsiteY3" fmla="*/ 179845 h 179845"/>
                  <a:gd name="connsiteX4" fmla="*/ 130969 w 252471"/>
                  <a:gd name="connsiteY4" fmla="*/ 0 h 179845"/>
                  <a:gd name="connsiteX0" fmla="*/ 133351 w 254853"/>
                  <a:gd name="connsiteY0" fmla="*/ 0 h 177464"/>
                  <a:gd name="connsiteX1" fmla="*/ 254853 w 254853"/>
                  <a:gd name="connsiteY1" fmla="*/ 0 h 177464"/>
                  <a:gd name="connsiteX2" fmla="*/ 254853 w 254853"/>
                  <a:gd name="connsiteY2" fmla="*/ 175082 h 177464"/>
                  <a:gd name="connsiteX3" fmla="*/ 0 w 254853"/>
                  <a:gd name="connsiteY3" fmla="*/ 177464 h 177464"/>
                  <a:gd name="connsiteX4" fmla="*/ 133351 w 254853"/>
                  <a:gd name="connsiteY4" fmla="*/ 0 h 177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4853" h="177464">
                    <a:moveTo>
                      <a:pt x="133351" y="0"/>
                    </a:moveTo>
                    <a:lnTo>
                      <a:pt x="254853" y="0"/>
                    </a:lnTo>
                    <a:lnTo>
                      <a:pt x="254853" y="175082"/>
                    </a:lnTo>
                    <a:lnTo>
                      <a:pt x="0" y="177464"/>
                    </a:lnTo>
                    <a:lnTo>
                      <a:pt x="133351" y="0"/>
                    </a:lnTo>
                    <a:close/>
                  </a:path>
                </a:pathLst>
              </a:custGeom>
              <a:gradFill>
                <a:gsLst>
                  <a:gs pos="50000">
                    <a:srgbClr val="DFDFDF"/>
                  </a:gs>
                  <a:gs pos="100000">
                    <a:schemeClr val="bg1">
                      <a:alpha val="0"/>
                    </a:schemeClr>
                  </a:gs>
                  <a:gs pos="0">
                    <a:schemeClr val="bg1">
                      <a:lumMod val="75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77" name="자유형 176"/>
              <p:cNvSpPr/>
              <p:nvPr/>
            </p:nvSpPr>
            <p:spPr>
              <a:xfrm flipH="1">
                <a:off x="4535140" y="2725197"/>
                <a:ext cx="135814" cy="128272"/>
              </a:xfrm>
              <a:custGeom>
                <a:avLst/>
                <a:gdLst>
                  <a:gd name="connsiteX0" fmla="*/ 76715 w 153430"/>
                  <a:gd name="connsiteY0" fmla="*/ 0 h 116993"/>
                  <a:gd name="connsiteX1" fmla="*/ 153430 w 153430"/>
                  <a:gd name="connsiteY1" fmla="*/ 89461 h 116993"/>
                  <a:gd name="connsiteX2" fmla="*/ 153430 w 153430"/>
                  <a:gd name="connsiteY2" fmla="*/ 116993 h 116993"/>
                  <a:gd name="connsiteX3" fmla="*/ 0 w 153430"/>
                  <a:gd name="connsiteY3" fmla="*/ 116993 h 116993"/>
                  <a:gd name="connsiteX4" fmla="*/ 0 w 153430"/>
                  <a:gd name="connsiteY4" fmla="*/ 89461 h 116993"/>
                  <a:gd name="connsiteX5" fmla="*/ 76715 w 153430"/>
                  <a:gd name="connsiteY5" fmla="*/ 0 h 116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3430" h="116993">
                    <a:moveTo>
                      <a:pt x="76715" y="0"/>
                    </a:moveTo>
                    <a:cubicBezTo>
                      <a:pt x="119084" y="0"/>
                      <a:pt x="153430" y="40053"/>
                      <a:pt x="153430" y="89461"/>
                    </a:cubicBezTo>
                    <a:lnTo>
                      <a:pt x="153430" y="116993"/>
                    </a:lnTo>
                    <a:lnTo>
                      <a:pt x="0" y="116993"/>
                    </a:lnTo>
                    <a:lnTo>
                      <a:pt x="0" y="89461"/>
                    </a:lnTo>
                    <a:cubicBezTo>
                      <a:pt x="0" y="40053"/>
                      <a:pt x="34346" y="0"/>
                      <a:pt x="76715" y="0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>
                      <a:lumMod val="85000"/>
                    </a:schemeClr>
                  </a:gs>
                  <a:gs pos="50000">
                    <a:srgbClr val="ACACAC"/>
                  </a:gs>
                  <a:gs pos="0">
                    <a:schemeClr val="tx1">
                      <a:lumMod val="50000"/>
                      <a:lumOff val="5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grpSp>
          <p:nvGrpSpPr>
            <p:cNvPr id="165" name="그룹 164"/>
            <p:cNvGrpSpPr/>
            <p:nvPr/>
          </p:nvGrpSpPr>
          <p:grpSpPr>
            <a:xfrm>
              <a:off x="4462537" y="3867504"/>
              <a:ext cx="809302" cy="261306"/>
              <a:chOff x="7181627" y="2725197"/>
              <a:chExt cx="809302" cy="261306"/>
            </a:xfrm>
          </p:grpSpPr>
          <p:sp>
            <p:nvSpPr>
              <p:cNvPr id="172" name="직사각형 39"/>
              <p:cNvSpPr/>
              <p:nvPr/>
            </p:nvSpPr>
            <p:spPr>
              <a:xfrm rot="10800000">
                <a:off x="7477305" y="2829414"/>
                <a:ext cx="225592" cy="157088"/>
              </a:xfrm>
              <a:custGeom>
                <a:avLst/>
                <a:gdLst>
                  <a:gd name="connsiteX0" fmla="*/ 0 w 121502"/>
                  <a:gd name="connsiteY0" fmla="*/ 0 h 175082"/>
                  <a:gd name="connsiteX1" fmla="*/ 121502 w 121502"/>
                  <a:gd name="connsiteY1" fmla="*/ 0 h 175082"/>
                  <a:gd name="connsiteX2" fmla="*/ 121502 w 121502"/>
                  <a:gd name="connsiteY2" fmla="*/ 175082 h 175082"/>
                  <a:gd name="connsiteX3" fmla="*/ 0 w 121502"/>
                  <a:gd name="connsiteY3" fmla="*/ 175082 h 175082"/>
                  <a:gd name="connsiteX4" fmla="*/ 0 w 121502"/>
                  <a:gd name="connsiteY4" fmla="*/ 0 h 175082"/>
                  <a:gd name="connsiteX0" fmla="*/ 104775 w 226277"/>
                  <a:gd name="connsiteY0" fmla="*/ 0 h 175082"/>
                  <a:gd name="connsiteX1" fmla="*/ 226277 w 226277"/>
                  <a:gd name="connsiteY1" fmla="*/ 0 h 175082"/>
                  <a:gd name="connsiteX2" fmla="*/ 226277 w 226277"/>
                  <a:gd name="connsiteY2" fmla="*/ 175082 h 175082"/>
                  <a:gd name="connsiteX3" fmla="*/ 0 w 226277"/>
                  <a:gd name="connsiteY3" fmla="*/ 175082 h 175082"/>
                  <a:gd name="connsiteX4" fmla="*/ 104775 w 226277"/>
                  <a:gd name="connsiteY4" fmla="*/ 0 h 175082"/>
                  <a:gd name="connsiteX0" fmla="*/ 130969 w 252471"/>
                  <a:gd name="connsiteY0" fmla="*/ 0 h 179845"/>
                  <a:gd name="connsiteX1" fmla="*/ 252471 w 252471"/>
                  <a:gd name="connsiteY1" fmla="*/ 0 h 179845"/>
                  <a:gd name="connsiteX2" fmla="*/ 252471 w 252471"/>
                  <a:gd name="connsiteY2" fmla="*/ 175082 h 179845"/>
                  <a:gd name="connsiteX3" fmla="*/ 0 w 252471"/>
                  <a:gd name="connsiteY3" fmla="*/ 179845 h 179845"/>
                  <a:gd name="connsiteX4" fmla="*/ 130969 w 252471"/>
                  <a:gd name="connsiteY4" fmla="*/ 0 h 179845"/>
                  <a:gd name="connsiteX0" fmla="*/ 133351 w 254853"/>
                  <a:gd name="connsiteY0" fmla="*/ 0 h 177464"/>
                  <a:gd name="connsiteX1" fmla="*/ 254853 w 254853"/>
                  <a:gd name="connsiteY1" fmla="*/ 0 h 177464"/>
                  <a:gd name="connsiteX2" fmla="*/ 254853 w 254853"/>
                  <a:gd name="connsiteY2" fmla="*/ 175082 h 177464"/>
                  <a:gd name="connsiteX3" fmla="*/ 0 w 254853"/>
                  <a:gd name="connsiteY3" fmla="*/ 177464 h 177464"/>
                  <a:gd name="connsiteX4" fmla="*/ 133351 w 254853"/>
                  <a:gd name="connsiteY4" fmla="*/ 0 h 177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4853" h="177464">
                    <a:moveTo>
                      <a:pt x="133351" y="0"/>
                    </a:moveTo>
                    <a:lnTo>
                      <a:pt x="254853" y="0"/>
                    </a:lnTo>
                    <a:lnTo>
                      <a:pt x="254853" y="175082"/>
                    </a:lnTo>
                    <a:lnTo>
                      <a:pt x="0" y="177464"/>
                    </a:lnTo>
                    <a:lnTo>
                      <a:pt x="133351" y="0"/>
                    </a:lnTo>
                    <a:close/>
                  </a:path>
                </a:pathLst>
              </a:custGeom>
              <a:gradFill>
                <a:gsLst>
                  <a:gs pos="50000">
                    <a:srgbClr val="DFDFDF"/>
                  </a:gs>
                  <a:gs pos="100000">
                    <a:schemeClr val="bg1">
                      <a:alpha val="0"/>
                    </a:schemeClr>
                  </a:gs>
                  <a:gs pos="0">
                    <a:schemeClr val="bg1">
                      <a:lumMod val="75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grpSp>
            <p:nvGrpSpPr>
              <p:cNvPr id="173" name="그룹 172"/>
              <p:cNvGrpSpPr/>
              <p:nvPr/>
            </p:nvGrpSpPr>
            <p:grpSpPr>
              <a:xfrm>
                <a:off x="7181627" y="2725197"/>
                <a:ext cx="809302" cy="261306"/>
                <a:chOff x="7877997" y="6635259"/>
                <a:chExt cx="914278" cy="295200"/>
              </a:xfrm>
            </p:grpSpPr>
            <p:sp>
              <p:nvSpPr>
                <p:cNvPr id="174" name="자유형 173"/>
                <p:cNvSpPr/>
                <p:nvPr/>
              </p:nvSpPr>
              <p:spPr>
                <a:xfrm>
                  <a:off x="8294322" y="6635260"/>
                  <a:ext cx="153431" cy="116993"/>
                </a:xfrm>
                <a:custGeom>
                  <a:avLst/>
                  <a:gdLst>
                    <a:gd name="connsiteX0" fmla="*/ 76715 w 153430"/>
                    <a:gd name="connsiteY0" fmla="*/ 0 h 116993"/>
                    <a:gd name="connsiteX1" fmla="*/ 153430 w 153430"/>
                    <a:gd name="connsiteY1" fmla="*/ 89461 h 116993"/>
                    <a:gd name="connsiteX2" fmla="*/ 153430 w 153430"/>
                    <a:gd name="connsiteY2" fmla="*/ 116993 h 116993"/>
                    <a:gd name="connsiteX3" fmla="*/ 0 w 153430"/>
                    <a:gd name="connsiteY3" fmla="*/ 116993 h 116993"/>
                    <a:gd name="connsiteX4" fmla="*/ 0 w 153430"/>
                    <a:gd name="connsiteY4" fmla="*/ 89461 h 116993"/>
                    <a:gd name="connsiteX5" fmla="*/ 76715 w 153430"/>
                    <a:gd name="connsiteY5" fmla="*/ 0 h 1169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3430" h="116993">
                      <a:moveTo>
                        <a:pt x="76715" y="0"/>
                      </a:moveTo>
                      <a:cubicBezTo>
                        <a:pt x="119084" y="0"/>
                        <a:pt x="153430" y="40053"/>
                        <a:pt x="153430" y="89461"/>
                      </a:cubicBezTo>
                      <a:lnTo>
                        <a:pt x="153430" y="116993"/>
                      </a:lnTo>
                      <a:lnTo>
                        <a:pt x="0" y="116993"/>
                      </a:lnTo>
                      <a:lnTo>
                        <a:pt x="0" y="89461"/>
                      </a:lnTo>
                      <a:cubicBezTo>
                        <a:pt x="0" y="40053"/>
                        <a:pt x="34346" y="0"/>
                        <a:pt x="76715" y="0"/>
                      </a:cubicBezTo>
                      <a:close/>
                    </a:path>
                  </a:pathLst>
                </a:custGeom>
                <a:gradFill>
                  <a:gsLst>
                    <a:gs pos="100000">
                      <a:schemeClr val="bg1">
                        <a:lumMod val="85000"/>
                      </a:schemeClr>
                    </a:gs>
                    <a:gs pos="50000">
                      <a:srgbClr val="ACACAC"/>
                    </a:gs>
                    <a:gs pos="0">
                      <a:schemeClr val="tx1">
                        <a:lumMod val="50000"/>
                        <a:lumOff val="5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sp>
              <p:nvSpPr>
                <p:cNvPr id="175" name="자유형 174"/>
                <p:cNvSpPr/>
                <p:nvPr/>
              </p:nvSpPr>
              <p:spPr>
                <a:xfrm>
                  <a:off x="7877997" y="6635259"/>
                  <a:ext cx="914278" cy="295200"/>
                </a:xfrm>
                <a:custGeom>
                  <a:avLst/>
                  <a:gdLst>
                    <a:gd name="connsiteX0" fmla="*/ 0 w 914281"/>
                    <a:gd name="connsiteY0" fmla="*/ 0 h 295200"/>
                    <a:gd name="connsiteX1" fmla="*/ 914281 w 914281"/>
                    <a:gd name="connsiteY1" fmla="*/ 0 h 295200"/>
                    <a:gd name="connsiteX2" fmla="*/ 904646 w 914281"/>
                    <a:gd name="connsiteY2" fmla="*/ 2269 h 295200"/>
                    <a:gd name="connsiteX3" fmla="*/ 857792 w 914281"/>
                    <a:gd name="connsiteY3" fmla="*/ 84699 h 295200"/>
                    <a:gd name="connsiteX4" fmla="*/ 857792 w 914281"/>
                    <a:gd name="connsiteY4" fmla="*/ 127415 h 295200"/>
                    <a:gd name="connsiteX5" fmla="*/ 857791 w 914281"/>
                    <a:gd name="connsiteY5" fmla="*/ 127415 h 295200"/>
                    <a:gd name="connsiteX6" fmla="*/ 857791 w 914281"/>
                    <a:gd name="connsiteY6" fmla="*/ 295200 h 295200"/>
                    <a:gd name="connsiteX7" fmla="*/ 0 w 914281"/>
                    <a:gd name="connsiteY7" fmla="*/ 295200 h 295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914281" h="295200">
                      <a:moveTo>
                        <a:pt x="0" y="0"/>
                      </a:moveTo>
                      <a:lnTo>
                        <a:pt x="914281" y="0"/>
                      </a:lnTo>
                      <a:lnTo>
                        <a:pt x="904646" y="2269"/>
                      </a:lnTo>
                      <a:cubicBezTo>
                        <a:pt x="877112" y="15849"/>
                        <a:pt x="857792" y="47643"/>
                        <a:pt x="857792" y="84699"/>
                      </a:cubicBezTo>
                      <a:lnTo>
                        <a:pt x="857792" y="127415"/>
                      </a:lnTo>
                      <a:lnTo>
                        <a:pt x="857791" y="127415"/>
                      </a:lnTo>
                      <a:lnTo>
                        <a:pt x="857791" y="295200"/>
                      </a:lnTo>
                      <a:lnTo>
                        <a:pt x="0" y="295200"/>
                      </a:lnTo>
                      <a:close/>
                    </a:path>
                  </a:pathLst>
                </a:custGeom>
                <a:solidFill>
                  <a:srgbClr val="146EB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</p:grpSp>
        </p:grpSp>
        <p:grpSp>
          <p:nvGrpSpPr>
            <p:cNvPr id="166" name="그룹 165"/>
            <p:cNvGrpSpPr/>
            <p:nvPr/>
          </p:nvGrpSpPr>
          <p:grpSpPr>
            <a:xfrm>
              <a:off x="3366432" y="3867504"/>
              <a:ext cx="809306" cy="261306"/>
              <a:chOff x="4174505" y="2725197"/>
              <a:chExt cx="809306" cy="261306"/>
            </a:xfrm>
          </p:grpSpPr>
          <p:sp>
            <p:nvSpPr>
              <p:cNvPr id="169" name="직사각형 39"/>
              <p:cNvSpPr/>
              <p:nvPr/>
            </p:nvSpPr>
            <p:spPr>
              <a:xfrm rot="10800000" flipH="1">
                <a:off x="4462537" y="2829414"/>
                <a:ext cx="225592" cy="157088"/>
              </a:xfrm>
              <a:custGeom>
                <a:avLst/>
                <a:gdLst>
                  <a:gd name="connsiteX0" fmla="*/ 0 w 121502"/>
                  <a:gd name="connsiteY0" fmla="*/ 0 h 175082"/>
                  <a:gd name="connsiteX1" fmla="*/ 121502 w 121502"/>
                  <a:gd name="connsiteY1" fmla="*/ 0 h 175082"/>
                  <a:gd name="connsiteX2" fmla="*/ 121502 w 121502"/>
                  <a:gd name="connsiteY2" fmla="*/ 175082 h 175082"/>
                  <a:gd name="connsiteX3" fmla="*/ 0 w 121502"/>
                  <a:gd name="connsiteY3" fmla="*/ 175082 h 175082"/>
                  <a:gd name="connsiteX4" fmla="*/ 0 w 121502"/>
                  <a:gd name="connsiteY4" fmla="*/ 0 h 175082"/>
                  <a:gd name="connsiteX0" fmla="*/ 104775 w 226277"/>
                  <a:gd name="connsiteY0" fmla="*/ 0 h 175082"/>
                  <a:gd name="connsiteX1" fmla="*/ 226277 w 226277"/>
                  <a:gd name="connsiteY1" fmla="*/ 0 h 175082"/>
                  <a:gd name="connsiteX2" fmla="*/ 226277 w 226277"/>
                  <a:gd name="connsiteY2" fmla="*/ 175082 h 175082"/>
                  <a:gd name="connsiteX3" fmla="*/ 0 w 226277"/>
                  <a:gd name="connsiteY3" fmla="*/ 175082 h 175082"/>
                  <a:gd name="connsiteX4" fmla="*/ 104775 w 226277"/>
                  <a:gd name="connsiteY4" fmla="*/ 0 h 175082"/>
                  <a:gd name="connsiteX0" fmla="*/ 130969 w 252471"/>
                  <a:gd name="connsiteY0" fmla="*/ 0 h 179845"/>
                  <a:gd name="connsiteX1" fmla="*/ 252471 w 252471"/>
                  <a:gd name="connsiteY1" fmla="*/ 0 h 179845"/>
                  <a:gd name="connsiteX2" fmla="*/ 252471 w 252471"/>
                  <a:gd name="connsiteY2" fmla="*/ 175082 h 179845"/>
                  <a:gd name="connsiteX3" fmla="*/ 0 w 252471"/>
                  <a:gd name="connsiteY3" fmla="*/ 179845 h 179845"/>
                  <a:gd name="connsiteX4" fmla="*/ 130969 w 252471"/>
                  <a:gd name="connsiteY4" fmla="*/ 0 h 179845"/>
                  <a:gd name="connsiteX0" fmla="*/ 133351 w 254853"/>
                  <a:gd name="connsiteY0" fmla="*/ 0 h 177464"/>
                  <a:gd name="connsiteX1" fmla="*/ 254853 w 254853"/>
                  <a:gd name="connsiteY1" fmla="*/ 0 h 177464"/>
                  <a:gd name="connsiteX2" fmla="*/ 254853 w 254853"/>
                  <a:gd name="connsiteY2" fmla="*/ 175082 h 177464"/>
                  <a:gd name="connsiteX3" fmla="*/ 0 w 254853"/>
                  <a:gd name="connsiteY3" fmla="*/ 177464 h 177464"/>
                  <a:gd name="connsiteX4" fmla="*/ 133351 w 254853"/>
                  <a:gd name="connsiteY4" fmla="*/ 0 h 177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4853" h="177464">
                    <a:moveTo>
                      <a:pt x="133351" y="0"/>
                    </a:moveTo>
                    <a:lnTo>
                      <a:pt x="254853" y="0"/>
                    </a:lnTo>
                    <a:lnTo>
                      <a:pt x="254853" y="175082"/>
                    </a:lnTo>
                    <a:lnTo>
                      <a:pt x="0" y="177464"/>
                    </a:lnTo>
                    <a:lnTo>
                      <a:pt x="133351" y="0"/>
                    </a:lnTo>
                    <a:close/>
                  </a:path>
                </a:pathLst>
              </a:custGeom>
              <a:gradFill>
                <a:gsLst>
                  <a:gs pos="50000">
                    <a:srgbClr val="DFDFDF"/>
                  </a:gs>
                  <a:gs pos="100000">
                    <a:schemeClr val="bg1">
                      <a:alpha val="0"/>
                    </a:schemeClr>
                  </a:gs>
                  <a:gs pos="0">
                    <a:schemeClr val="bg1">
                      <a:lumMod val="75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70" name="자유형 169"/>
              <p:cNvSpPr/>
              <p:nvPr/>
            </p:nvSpPr>
            <p:spPr>
              <a:xfrm flipH="1">
                <a:off x="4480728" y="2725198"/>
                <a:ext cx="135813" cy="103560"/>
              </a:xfrm>
              <a:custGeom>
                <a:avLst/>
                <a:gdLst>
                  <a:gd name="connsiteX0" fmla="*/ 76715 w 153430"/>
                  <a:gd name="connsiteY0" fmla="*/ 0 h 116993"/>
                  <a:gd name="connsiteX1" fmla="*/ 153430 w 153430"/>
                  <a:gd name="connsiteY1" fmla="*/ 89461 h 116993"/>
                  <a:gd name="connsiteX2" fmla="*/ 153430 w 153430"/>
                  <a:gd name="connsiteY2" fmla="*/ 116993 h 116993"/>
                  <a:gd name="connsiteX3" fmla="*/ 0 w 153430"/>
                  <a:gd name="connsiteY3" fmla="*/ 116993 h 116993"/>
                  <a:gd name="connsiteX4" fmla="*/ 0 w 153430"/>
                  <a:gd name="connsiteY4" fmla="*/ 89461 h 116993"/>
                  <a:gd name="connsiteX5" fmla="*/ 76715 w 153430"/>
                  <a:gd name="connsiteY5" fmla="*/ 0 h 116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3430" h="116993">
                    <a:moveTo>
                      <a:pt x="76715" y="0"/>
                    </a:moveTo>
                    <a:cubicBezTo>
                      <a:pt x="119084" y="0"/>
                      <a:pt x="153430" y="40053"/>
                      <a:pt x="153430" y="89461"/>
                    </a:cubicBezTo>
                    <a:lnTo>
                      <a:pt x="153430" y="116993"/>
                    </a:lnTo>
                    <a:lnTo>
                      <a:pt x="0" y="116993"/>
                    </a:lnTo>
                    <a:lnTo>
                      <a:pt x="0" y="89461"/>
                    </a:lnTo>
                    <a:cubicBezTo>
                      <a:pt x="0" y="40053"/>
                      <a:pt x="34346" y="0"/>
                      <a:pt x="76715" y="0"/>
                    </a:cubicBezTo>
                    <a:close/>
                  </a:path>
                </a:pathLst>
              </a:custGeom>
              <a:gradFill>
                <a:gsLst>
                  <a:gs pos="100000">
                    <a:schemeClr val="bg1">
                      <a:lumMod val="85000"/>
                    </a:schemeClr>
                  </a:gs>
                  <a:gs pos="50000">
                    <a:srgbClr val="ACACAC"/>
                  </a:gs>
                  <a:gs pos="0">
                    <a:schemeClr val="tx1">
                      <a:lumMod val="50000"/>
                      <a:lumOff val="5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71" name="자유형 170"/>
              <p:cNvSpPr/>
              <p:nvPr/>
            </p:nvSpPr>
            <p:spPr>
              <a:xfrm flipH="1">
                <a:off x="4174505" y="2725197"/>
                <a:ext cx="809306" cy="261306"/>
              </a:xfrm>
              <a:custGeom>
                <a:avLst/>
                <a:gdLst>
                  <a:gd name="connsiteX0" fmla="*/ 0 w 914281"/>
                  <a:gd name="connsiteY0" fmla="*/ 0 h 295200"/>
                  <a:gd name="connsiteX1" fmla="*/ 914281 w 914281"/>
                  <a:gd name="connsiteY1" fmla="*/ 0 h 295200"/>
                  <a:gd name="connsiteX2" fmla="*/ 904646 w 914281"/>
                  <a:gd name="connsiteY2" fmla="*/ 2269 h 295200"/>
                  <a:gd name="connsiteX3" fmla="*/ 857792 w 914281"/>
                  <a:gd name="connsiteY3" fmla="*/ 84699 h 295200"/>
                  <a:gd name="connsiteX4" fmla="*/ 857792 w 914281"/>
                  <a:gd name="connsiteY4" fmla="*/ 127415 h 295200"/>
                  <a:gd name="connsiteX5" fmla="*/ 857791 w 914281"/>
                  <a:gd name="connsiteY5" fmla="*/ 127415 h 295200"/>
                  <a:gd name="connsiteX6" fmla="*/ 857791 w 914281"/>
                  <a:gd name="connsiteY6" fmla="*/ 295200 h 295200"/>
                  <a:gd name="connsiteX7" fmla="*/ 0 w 914281"/>
                  <a:gd name="connsiteY7" fmla="*/ 295200 h 295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14281" h="295200">
                    <a:moveTo>
                      <a:pt x="0" y="0"/>
                    </a:moveTo>
                    <a:lnTo>
                      <a:pt x="914281" y="0"/>
                    </a:lnTo>
                    <a:lnTo>
                      <a:pt x="904646" y="2269"/>
                    </a:lnTo>
                    <a:cubicBezTo>
                      <a:pt x="877112" y="15849"/>
                      <a:pt x="857792" y="47643"/>
                      <a:pt x="857792" y="84699"/>
                    </a:cubicBezTo>
                    <a:lnTo>
                      <a:pt x="857792" y="127415"/>
                    </a:lnTo>
                    <a:lnTo>
                      <a:pt x="857791" y="127415"/>
                    </a:lnTo>
                    <a:lnTo>
                      <a:pt x="857791" y="295200"/>
                    </a:lnTo>
                    <a:lnTo>
                      <a:pt x="0" y="295200"/>
                    </a:lnTo>
                    <a:close/>
                  </a:path>
                </a:pathLst>
              </a:custGeom>
              <a:solidFill>
                <a:srgbClr val="146EB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167" name="직사각형 166"/>
            <p:cNvSpPr/>
            <p:nvPr/>
          </p:nvSpPr>
          <p:spPr>
            <a:xfrm>
              <a:off x="4014504" y="3867504"/>
              <a:ext cx="1224000" cy="262800"/>
            </a:xfrm>
            <a:prstGeom prst="rect">
              <a:avLst/>
            </a:prstGeom>
            <a:solidFill>
              <a:srgbClr val="146E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68" name="TextBox 167"/>
            <p:cNvSpPr txBox="1"/>
            <p:nvPr/>
          </p:nvSpPr>
          <p:spPr>
            <a:xfrm>
              <a:off x="3633076" y="3905186"/>
              <a:ext cx="1368000" cy="18466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1200" b="1" spc="-80" dirty="0" err="1" smtClean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망연계</a:t>
              </a:r>
              <a:r>
                <a:rPr lang="ko-KR" altLang="en-US" sz="1200" b="1" spc="-80" dirty="0" smtClean="0">
                  <a:ln>
                    <a:solidFill>
                      <a:srgbClr val="6D88A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시스템</a:t>
              </a:r>
              <a:endParaRPr lang="ko-KR" altLang="en-US" sz="1200" b="1" spc="-80" dirty="0">
                <a:ln>
                  <a:solidFill>
                    <a:srgbClr val="6D88AF">
                      <a:alpha val="0"/>
                    </a:srgb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cxnSp>
        <p:nvCxnSpPr>
          <p:cNvPr id="193" name="직선 연결선 192"/>
          <p:cNvCxnSpPr/>
          <p:nvPr/>
        </p:nvCxnSpPr>
        <p:spPr>
          <a:xfrm flipV="1">
            <a:off x="3418302" y="2495329"/>
            <a:ext cx="1" cy="25200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직선 연결선 195"/>
          <p:cNvCxnSpPr/>
          <p:nvPr/>
        </p:nvCxnSpPr>
        <p:spPr>
          <a:xfrm flipV="1">
            <a:off x="3403434" y="5350262"/>
            <a:ext cx="1" cy="25200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" name="Picture 11" descr="C:\Users\ecoffey\AppData\Local\Temp\Rar$DRa0.295\30029_Device_firewall_default_64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3339" y="5582188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9" name="Text Box 4673"/>
          <p:cNvSpPr txBox="1">
            <a:spLocks noChangeArrowheads="1"/>
          </p:cNvSpPr>
          <p:nvPr/>
        </p:nvSpPr>
        <p:spPr bwMode="auto">
          <a:xfrm>
            <a:off x="9145505" y="2739058"/>
            <a:ext cx="510376" cy="340931"/>
          </a:xfrm>
          <a:prstGeom prst="rect">
            <a:avLst/>
          </a:prstGeom>
          <a:noFill/>
          <a:ln w="3175" cap="rnd" algn="ctr">
            <a:noFill/>
            <a:miter lim="800000"/>
            <a:headEnd/>
            <a:tailEnd/>
          </a:ln>
        </p:spPr>
        <p:txBody>
          <a:bodyPr wrap="square" lIns="16615" tIns="42198" rIns="16615" bIns="42198">
            <a:spAutoFit/>
          </a:bodyPr>
          <a:lstStyle/>
          <a:p>
            <a:pPr algn="ctr" defTabSz="842618" latinLnBrk="0"/>
            <a:r>
              <a:rPr lang="ko-KR" altLang="en-US" sz="83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부패방지</a:t>
            </a:r>
            <a:r>
              <a:rPr lang="en-US" altLang="ko-KR" sz="83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DB#1</a:t>
            </a:r>
          </a:p>
        </p:txBody>
      </p:sp>
      <p:cxnSp>
        <p:nvCxnSpPr>
          <p:cNvPr id="197" name="직선 연결선 196"/>
          <p:cNvCxnSpPr/>
          <p:nvPr/>
        </p:nvCxnSpPr>
        <p:spPr>
          <a:xfrm>
            <a:off x="9134728" y="2576510"/>
            <a:ext cx="0" cy="72000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직선 연결선 197"/>
          <p:cNvCxnSpPr/>
          <p:nvPr/>
        </p:nvCxnSpPr>
        <p:spPr>
          <a:xfrm>
            <a:off x="9124388" y="1940469"/>
            <a:ext cx="0" cy="36000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0" name="Picture 11" descr="C:\Users\ecoffey\AppData\Local\Temp\Rar$DRa0.323\30097_Device_virtual_server_default_6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0153" y="2230116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" name="원통 75"/>
          <p:cNvSpPr/>
          <p:nvPr/>
        </p:nvSpPr>
        <p:spPr>
          <a:xfrm rot="5400000">
            <a:off x="9155165" y="-569941"/>
            <a:ext cx="216000" cy="4788000"/>
          </a:xfrm>
          <a:prstGeom prst="can">
            <a:avLst/>
          </a:prstGeom>
          <a:gradFill>
            <a:gsLst>
              <a:gs pos="83500">
                <a:schemeClr val="bg1">
                  <a:lumMod val="75000"/>
                </a:schemeClr>
              </a:gs>
              <a:gs pos="66000">
                <a:schemeClr val="bg1">
                  <a:lumMod val="85000"/>
                </a:schemeClr>
              </a:gs>
              <a:gs pos="42000">
                <a:schemeClr val="accent1">
                  <a:lumMod val="5000"/>
                  <a:lumOff val="95000"/>
                </a:schemeClr>
              </a:gs>
              <a:gs pos="100000">
                <a:schemeClr val="bg1">
                  <a:lumMod val="65000"/>
                </a:schemeClr>
              </a:gs>
            </a:gsLst>
            <a:lin ang="10800000" scaled="1"/>
          </a:gra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G-Cloud</a:t>
            </a:r>
            <a:endParaRPr lang="ko-KR" altLang="en-US" sz="1000" b="1" dirty="0">
              <a:solidFill>
                <a:schemeClr val="tx1">
                  <a:lumMod val="75000"/>
                  <a:lumOff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2" name="원통 91"/>
          <p:cNvSpPr/>
          <p:nvPr/>
        </p:nvSpPr>
        <p:spPr>
          <a:xfrm rot="5400000">
            <a:off x="9348771" y="1130189"/>
            <a:ext cx="180000" cy="4428000"/>
          </a:xfrm>
          <a:prstGeom prst="can">
            <a:avLst/>
          </a:prstGeom>
          <a:gradFill>
            <a:gsLst>
              <a:gs pos="83500">
                <a:schemeClr val="bg1">
                  <a:lumMod val="75000"/>
                </a:schemeClr>
              </a:gs>
              <a:gs pos="66000">
                <a:schemeClr val="bg1">
                  <a:lumMod val="85000"/>
                </a:schemeClr>
              </a:gs>
              <a:gs pos="42000">
                <a:schemeClr val="accent1">
                  <a:lumMod val="5000"/>
                  <a:lumOff val="95000"/>
                </a:schemeClr>
              </a:gs>
              <a:gs pos="100000">
                <a:schemeClr val="bg1">
                  <a:lumMod val="65000"/>
                </a:schemeClr>
              </a:gs>
            </a:gsLst>
            <a:lin ang="10800000" scaled="1"/>
          </a:gra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altLang="ko-KR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Storage Area Network</a:t>
            </a:r>
            <a:endParaRPr lang="ko-KR" altLang="en-US" sz="900" b="1" dirty="0">
              <a:solidFill>
                <a:schemeClr val="tx1">
                  <a:lumMod val="75000"/>
                  <a:lumOff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956546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625" y="143073"/>
            <a:ext cx="58015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>
                <a:solidFill>
                  <a:schemeClr val="bg1"/>
                </a:solidFill>
              </a:rPr>
              <a:t>부패방지종합정보시스템 용량산정근거 </a:t>
            </a:r>
            <a:r>
              <a:rPr lang="en-US" altLang="ko-KR" sz="1200" b="1" dirty="0">
                <a:solidFill>
                  <a:schemeClr val="bg1"/>
                </a:solidFill>
              </a:rPr>
              <a:t>(</a:t>
            </a:r>
            <a:r>
              <a:rPr lang="ko-KR" altLang="en-US" sz="1200" b="1" dirty="0">
                <a:solidFill>
                  <a:schemeClr val="bg1"/>
                </a:solidFill>
              </a:rPr>
              <a:t>부패방지정보시스템 </a:t>
            </a:r>
            <a:r>
              <a:rPr lang="en-US" altLang="ko-KR" sz="1200" b="1" dirty="0">
                <a:solidFill>
                  <a:schemeClr val="bg1"/>
                </a:solidFill>
              </a:rPr>
              <a:t>BPR/ISP </a:t>
            </a:r>
            <a:r>
              <a:rPr lang="ko-KR" altLang="en-US" sz="1200" b="1" dirty="0">
                <a:solidFill>
                  <a:schemeClr val="bg1"/>
                </a:solidFill>
              </a:rPr>
              <a:t>자료 </a:t>
            </a:r>
            <a:r>
              <a:rPr lang="en-US" altLang="ko-KR" sz="1200" b="1" dirty="0" smtClean="0">
                <a:solidFill>
                  <a:schemeClr val="bg1"/>
                </a:solidFill>
              </a:rPr>
              <a:t>7/15)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361950" y="971203"/>
            <a:ext cx="11458575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4791429" y="1700808"/>
            <a:ext cx="2628192" cy="307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8CFDE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09" tIns="45705" rIns="91409" bIns="4570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sz="1400" b="1" u="sng" kern="0" dirty="0">
                <a:solidFill>
                  <a:sysClr val="windowText" lastClr="000000"/>
                </a:solidFill>
                <a:latin typeface="+mn-ea"/>
              </a:rPr>
              <a:t>CPU </a:t>
            </a:r>
            <a:r>
              <a:rPr lang="ko-KR" altLang="en-US" sz="1400" b="1" u="sng" kern="0" dirty="0">
                <a:solidFill>
                  <a:sysClr val="windowText" lastClr="000000"/>
                </a:solidFill>
                <a:latin typeface="+mn-ea"/>
              </a:rPr>
              <a:t>용량산정 기준</a:t>
            </a: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7649669"/>
              </p:ext>
            </p:extLst>
          </p:nvPr>
        </p:nvGraphicFramePr>
        <p:xfrm>
          <a:off x="1422970" y="2060845"/>
          <a:ext cx="9361040" cy="4248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9208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5678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고려요소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678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총 사용자 수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indent="-90488" latinLnBrk="1">
                        <a:buFont typeface="Arial" pitchFamily="34" charset="0"/>
                        <a:buChar char="•"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전체 사용자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678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동시사용자 수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indent="-90488" latinLnBrk="1">
                        <a:buFont typeface="Arial" pitchFamily="34" charset="0"/>
                        <a:buChar char="•"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소프트웨어나 시스템을 네트워크 상에서 동시에 사용하는 사용자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5678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분당 트랜잭션 수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indent="-90488" latinLnBrk="1">
                        <a:buFont typeface="Arial" pitchFamily="34" charset="0"/>
                        <a:buChar char="•"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대상서버에서의 분당 트랜잭션 발생 추정치의 합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678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기본 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tpmC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보정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최적의 환경에서 측정한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tpmC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수치를 실 환경에 맞게 적용하기 위한 보정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0666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피크타임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부하 보정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업무의 효율화와 성능에 의한 정확하고도 즉각적인 결과 값을 얻기 위해서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Peak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Time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을 기준으로 하여 시스템을 산정</a:t>
                      </a:r>
                      <a:endParaRPr lang="en-US" altLang="ko-KR" sz="10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시스템은 일반적으로 평상시보다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Peak Time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에 약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50~100%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정도 과중한 로드를 받게 되므로 이를 고려하여 가중치를 적용함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9875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데이터베이스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크기 보정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데이터베이스 테이블의 레코드 건수와 전체 데이터베이스 볼륨을 고려한 보정</a:t>
                      </a:r>
                      <a:endParaRPr lang="en-US" altLang="ko-KR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데이터베이스 크기에 따라 가중치는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에 속한 가장 큰 테이블의 레코드 건수와 전체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의 볼륨을 고려하여 결정하며 같은 크기의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경우에는 건수가 많은 쪽이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같은 건수라면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볼륨이 큰 쪽이 큰 가중치를 갖게 됨</a:t>
                      </a:r>
                      <a:endParaRPr lang="en-US" altLang="ko-KR" sz="10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실제 업무시스템에 대한 세부적인 분석을 근거로 정확한 값이 도출되지 않을 경우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가중치의 적용이 어려우므로 용량 산정치는 일반 값인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1.3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을 적용함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88135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어플리케이션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구조 보정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어플리케이션의 구조와 요구되는 응답 시간에 따른 성능 차이를 감안한 보정</a:t>
                      </a:r>
                      <a:endParaRPr lang="en-US" altLang="ko-KR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어플리케이션 로직을 동일 서버에 포함하는지의 여부와 요구되는 응답 시간에 따른 비중</a:t>
                      </a:r>
                      <a:endParaRPr lang="en-US" altLang="ko-KR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3-tier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Client/Server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구성은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User Connection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의 부하를 감소시켜 주며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특별한 부하발생 가능성이 적기 때문에 가중치를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이하로 적용하고 요구되는 응답시간을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초 이내로 하였을 경우 가중치를 부여하여야 하므로 최종 가중치는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로 설정함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7776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어플리케이션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부하 보정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온라인 작업을 수행하는 피크타임에 배치작업 등이 동시에 이루어지는 경우를 감안한 보정</a:t>
                      </a:r>
                      <a:endParaRPr lang="en-US" altLang="ko-KR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온라인 작업을 수행하는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Peak time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에 배치 작업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등을 수행하여야 하는 경우의 비중치</a:t>
                      </a:r>
                      <a:endParaRPr lang="en-US" altLang="ko-KR" sz="10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개략적인 적용을 수행하고자 하는 경우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일반 값인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을 적용</a:t>
                      </a:r>
                      <a:endParaRPr lang="en-US" altLang="ko-KR" sz="10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417465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인프라의 용량은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CPU,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메모리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디스크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스토리지 등 네 가지 측면에서 산정하며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각 서버의 역할 및 기능에 따라 별도의 용량산정 기준을 적용함</a:t>
            </a:r>
          </a:p>
        </p:txBody>
      </p:sp>
      <p:sp>
        <p:nvSpPr>
          <p:cNvPr id="9" name="텍스트 개체 틀 1"/>
          <p:cNvSpPr txBox="1">
            <a:spLocks/>
          </p:cNvSpPr>
          <p:nvPr/>
        </p:nvSpPr>
        <p:spPr>
          <a:xfrm>
            <a:off x="486823" y="546656"/>
            <a:ext cx="6256942" cy="363433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sz="1800" b="1" dirty="0">
                <a:latin typeface="+mn-ea"/>
              </a:rPr>
              <a:t>정보인프라 용량산정</a:t>
            </a:r>
            <a:r>
              <a:rPr lang="en-US" altLang="ko-KR" sz="1800" b="1" dirty="0">
                <a:latin typeface="+mn-ea"/>
              </a:rPr>
              <a:t>(7/11)</a:t>
            </a:r>
          </a:p>
        </p:txBody>
      </p:sp>
    </p:spTree>
    <p:extLst>
      <p:ext uri="{BB962C8B-B14F-4D97-AF65-F5344CB8AC3E}">
        <p14:creationId xmlns:p14="http://schemas.microsoft.com/office/powerpoint/2010/main" val="18595052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625" y="143073"/>
            <a:ext cx="58015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>
                <a:solidFill>
                  <a:schemeClr val="bg1"/>
                </a:solidFill>
              </a:rPr>
              <a:t>부패방지종합정보시스템 용량산정근거 </a:t>
            </a:r>
            <a:r>
              <a:rPr lang="en-US" altLang="ko-KR" sz="1200" b="1" dirty="0">
                <a:solidFill>
                  <a:schemeClr val="bg1"/>
                </a:solidFill>
              </a:rPr>
              <a:t>(</a:t>
            </a:r>
            <a:r>
              <a:rPr lang="ko-KR" altLang="en-US" sz="1200" b="1" dirty="0">
                <a:solidFill>
                  <a:schemeClr val="bg1"/>
                </a:solidFill>
              </a:rPr>
              <a:t>부패방지정보시스템 </a:t>
            </a:r>
            <a:r>
              <a:rPr lang="en-US" altLang="ko-KR" sz="1200" b="1" dirty="0">
                <a:solidFill>
                  <a:schemeClr val="bg1"/>
                </a:solidFill>
              </a:rPr>
              <a:t>BPR/ISP </a:t>
            </a:r>
            <a:r>
              <a:rPr lang="ko-KR" altLang="en-US" sz="1200" b="1" dirty="0">
                <a:solidFill>
                  <a:schemeClr val="bg1"/>
                </a:solidFill>
              </a:rPr>
              <a:t>자료 </a:t>
            </a:r>
            <a:r>
              <a:rPr lang="en-US" altLang="ko-KR" sz="1200" b="1" dirty="0" smtClean="0">
                <a:solidFill>
                  <a:schemeClr val="bg1"/>
                </a:solidFill>
              </a:rPr>
              <a:t>8/15)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361950" y="971203"/>
            <a:ext cx="11458575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4781904" y="1711871"/>
            <a:ext cx="2628192" cy="307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8CFDE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09" tIns="45705" rIns="91409" bIns="4570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sz="1400" b="1" u="sng" kern="0" dirty="0">
                <a:solidFill>
                  <a:sysClr val="windowText" lastClr="000000"/>
                </a:solidFill>
                <a:latin typeface="+mn-ea"/>
              </a:rPr>
              <a:t>CPU </a:t>
            </a:r>
            <a:r>
              <a:rPr lang="ko-KR" altLang="en-US" sz="1400" b="1" u="sng" kern="0" dirty="0">
                <a:solidFill>
                  <a:sysClr val="windowText" lastClr="000000"/>
                </a:solidFill>
                <a:latin typeface="+mn-ea"/>
              </a:rPr>
              <a:t>용량산정 기준</a:t>
            </a: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0274640"/>
              </p:ext>
            </p:extLst>
          </p:nvPr>
        </p:nvGraphicFramePr>
        <p:xfrm>
          <a:off x="1415480" y="2060848"/>
          <a:ext cx="9361040" cy="28803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5608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787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고려요소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937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클러스터 보정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다수 시스템이 클러스터로 구성될 때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하나의 시스템에 장애가 발생하면 남아있는 시스템이 장애가 발생된 시스템의 응용프로그램을 모두 수행하고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사용자들을 접속하게 됨</a:t>
                      </a:r>
                      <a:endParaRPr lang="en-US" altLang="ko-KR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 경우 시스템의 예비율이 없으면 업무가 가중되어 정상적인 운영이 어렵게 되므로 이에 대한 예비율을 두어야 함</a:t>
                      </a:r>
                      <a:endParaRPr lang="en-US" altLang="ko-KR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일반적으로 상대 시스템의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100%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를 두어야 하지만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이는 비경제적이고 비효율적이므로 약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30%(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단순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 ~ 50%(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복잡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까지의 예비율을 두어 시스템 장애 시 지속적이고도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즉각적인 서비스를 가능하게 하기 위한 보정치</a:t>
                      </a:r>
                      <a:endParaRPr lang="en-US" altLang="ko-KR" sz="10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87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여유율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예기치 못한 업무의 증가 및 시스템의 안정된 운영을 위한 보정으로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30~50%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정도 적용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456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어플리케이션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인터페이스 부하 보정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서버가 타 서버와 통신하게 되는 경우 인터페이스에서 발생하는 부하율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10%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정도 적용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6456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사용자당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Operation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 한 사람이 분당 발생시키는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Operation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수로서 기초자료 조사 시 이를 확인하나 확인이 불가능할 경우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통산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 정도로 가정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407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인프라의 용량은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CPU,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메모리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디스크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스토리지 등 네 가지 측면에서 산정하며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각 서버의 역할 및 기능에 따라 별도의 용량산정 기준을 적용함</a:t>
            </a:r>
          </a:p>
        </p:txBody>
      </p:sp>
      <p:sp>
        <p:nvSpPr>
          <p:cNvPr id="9" name="텍스트 개체 틀 1"/>
          <p:cNvSpPr txBox="1">
            <a:spLocks/>
          </p:cNvSpPr>
          <p:nvPr/>
        </p:nvSpPr>
        <p:spPr>
          <a:xfrm>
            <a:off x="486823" y="546656"/>
            <a:ext cx="6256942" cy="363433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sz="1800" b="1" dirty="0">
                <a:latin typeface="+mn-ea"/>
              </a:rPr>
              <a:t>정보인프라 용량산정</a:t>
            </a:r>
            <a:r>
              <a:rPr lang="en-US" altLang="ko-KR" sz="1800" b="1" dirty="0">
                <a:latin typeface="+mn-ea"/>
              </a:rPr>
              <a:t>(8/11)</a:t>
            </a:r>
          </a:p>
        </p:txBody>
      </p:sp>
    </p:spTree>
    <p:extLst>
      <p:ext uri="{BB962C8B-B14F-4D97-AF65-F5344CB8AC3E}">
        <p14:creationId xmlns:p14="http://schemas.microsoft.com/office/powerpoint/2010/main" val="20268568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625" y="143073"/>
            <a:ext cx="58015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>
                <a:solidFill>
                  <a:schemeClr val="bg1"/>
                </a:solidFill>
              </a:rPr>
              <a:t>부패방지종합정보시스템 용량산정근거 </a:t>
            </a:r>
            <a:r>
              <a:rPr lang="en-US" altLang="ko-KR" sz="1200" b="1" dirty="0">
                <a:solidFill>
                  <a:schemeClr val="bg1"/>
                </a:solidFill>
              </a:rPr>
              <a:t>(</a:t>
            </a:r>
            <a:r>
              <a:rPr lang="ko-KR" altLang="en-US" sz="1200" b="1" dirty="0">
                <a:solidFill>
                  <a:schemeClr val="bg1"/>
                </a:solidFill>
              </a:rPr>
              <a:t>부패방지정보시스템 </a:t>
            </a:r>
            <a:r>
              <a:rPr lang="en-US" altLang="ko-KR" sz="1200" b="1" dirty="0">
                <a:solidFill>
                  <a:schemeClr val="bg1"/>
                </a:solidFill>
              </a:rPr>
              <a:t>BPR/ISP </a:t>
            </a:r>
            <a:r>
              <a:rPr lang="ko-KR" altLang="en-US" sz="1200" b="1" dirty="0">
                <a:solidFill>
                  <a:schemeClr val="bg1"/>
                </a:solidFill>
              </a:rPr>
              <a:t>자료 </a:t>
            </a:r>
            <a:r>
              <a:rPr lang="en-US" altLang="ko-KR" sz="1200" b="1" dirty="0" smtClean="0">
                <a:solidFill>
                  <a:schemeClr val="bg1"/>
                </a:solidFill>
              </a:rPr>
              <a:t>9/15)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361950" y="971203"/>
            <a:ext cx="11458575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4791429" y="1711871"/>
            <a:ext cx="2628192" cy="307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8CFDE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09" tIns="45705" rIns="91409" bIns="4570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 sz="1400" b="1" u="sng" kern="0" dirty="0">
                <a:solidFill>
                  <a:sysClr val="windowText" lastClr="000000"/>
                </a:solidFill>
                <a:latin typeface="+mn-ea"/>
              </a:rPr>
              <a:t>메모리 용량산정 기준</a:t>
            </a: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2151780"/>
              </p:ext>
            </p:extLst>
          </p:nvPr>
        </p:nvGraphicFramePr>
        <p:xfrm>
          <a:off x="1425005" y="2060845"/>
          <a:ext cx="9361040" cy="4248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0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18457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65237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고려요소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비고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5237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영역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운영체제 메모리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indent="-90488" latinLnBrk="1">
                        <a:buFont typeface="Arial" pitchFamily="34" charset="0"/>
                        <a:buChar char="•"/>
                      </a:pP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256~512Mb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90488" indent="-90488" latinLnBrk="1">
                        <a:buFont typeface="Arial" pitchFamily="34" charset="0"/>
                        <a:buChar char="•"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업무 환경 및 어플리케이션에 따라 적용하며 향후 사용자수 증가 및 어플리케이션을 감안하여 산정함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1596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어플리케이션 사용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메모리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512-4,096Mb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ko-KR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1596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Cluster</a:t>
                      </a:r>
                      <a:r>
                        <a:rPr lang="en-US" altLang="ko-KR" sz="1000" b="1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S/W </a:t>
                      </a:r>
                      <a:r>
                        <a:rPr lang="ko-KR" altLang="en-US" sz="1000" b="1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</a:t>
                      </a:r>
                      <a:endParaRPr lang="en-US" altLang="ko-KR" sz="1000" b="1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b="1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메모리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64Mb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Cluster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process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의 영역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(64MB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로 지정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), L4 Switch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이중화 경우는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Cluster S/W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설치하지 않으며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메모리 영역 사용 않음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65237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DBMS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 메모리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2,300MB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SGA 2,000MB, Background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Process 300MB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76872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연결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 connection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영역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동시사용자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X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1MB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DBMS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의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connection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요청 시 메모리 영역에 생성되는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session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영역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(Connection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당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Process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로 상주하기 때문에 약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1MB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정도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연결영역은 어플리케이션 서버의 트랜잭션 요청을 처리하는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 영역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94950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 메모리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동시사용자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X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0.5MB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사용자가 서버에 연결될 경우 사용자와 서버간의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Session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 메모리상에서 생성되어 메모리 자원을 사용하게 되며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Session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당 평균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0.2~1MB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정도의 메모리 자원을 차지하며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Session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을 관리해주는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S/W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에 따라 차지하는 자원의 규모가 다를 수 있음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(JVM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으로 연결될 경우 약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0.5MB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이며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Socket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방식으로 연결될 경우에는 약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2~4MB)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31596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관리자 영역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관리자 수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*0.5MB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altLang="ko-KR" sz="10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31596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버퍼 캐시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전체 메모리의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10~35%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I/O wait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가 발생하는 것을 방지하기 위해 메모리에 설정해 두는 버퍼 영역</a:t>
                      </a:r>
                      <a:endParaRPr lang="en-US" altLang="ko-KR" sz="10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417465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인프라의 용량은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CPU,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메모리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디스크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스토리지 등 네 가지 측면에서 산정하며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각 서버의 역할 및 기능에 따라 별도의 용량산정 기준을 적용함</a:t>
            </a:r>
          </a:p>
        </p:txBody>
      </p:sp>
      <p:sp>
        <p:nvSpPr>
          <p:cNvPr id="9" name="텍스트 개체 틀 1"/>
          <p:cNvSpPr txBox="1">
            <a:spLocks/>
          </p:cNvSpPr>
          <p:nvPr/>
        </p:nvSpPr>
        <p:spPr>
          <a:xfrm>
            <a:off x="486823" y="546656"/>
            <a:ext cx="6256942" cy="363433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sz="1800" b="1" dirty="0">
                <a:latin typeface="+mn-ea"/>
              </a:rPr>
              <a:t>정보인프라 용량산정</a:t>
            </a:r>
            <a:r>
              <a:rPr lang="en-US" altLang="ko-KR" sz="1800" b="1" dirty="0">
                <a:latin typeface="+mn-ea"/>
              </a:rPr>
              <a:t>(9/11)</a:t>
            </a:r>
          </a:p>
        </p:txBody>
      </p:sp>
    </p:spTree>
    <p:extLst>
      <p:ext uri="{BB962C8B-B14F-4D97-AF65-F5344CB8AC3E}">
        <p14:creationId xmlns:p14="http://schemas.microsoft.com/office/powerpoint/2010/main" val="11673927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625" y="143073"/>
            <a:ext cx="58913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>
                <a:solidFill>
                  <a:schemeClr val="bg1"/>
                </a:solidFill>
              </a:rPr>
              <a:t>부패방지종합정보시스템 용량산정근거 </a:t>
            </a:r>
            <a:r>
              <a:rPr lang="en-US" altLang="ko-KR" sz="1200" b="1" dirty="0">
                <a:solidFill>
                  <a:schemeClr val="bg1"/>
                </a:solidFill>
              </a:rPr>
              <a:t>(</a:t>
            </a:r>
            <a:r>
              <a:rPr lang="ko-KR" altLang="en-US" sz="1200" b="1" dirty="0">
                <a:solidFill>
                  <a:schemeClr val="bg1"/>
                </a:solidFill>
              </a:rPr>
              <a:t>부패방지정보시스템 </a:t>
            </a:r>
            <a:r>
              <a:rPr lang="en-US" altLang="ko-KR" sz="1200" b="1" dirty="0">
                <a:solidFill>
                  <a:schemeClr val="bg1"/>
                </a:solidFill>
              </a:rPr>
              <a:t>BPR/ISP </a:t>
            </a:r>
            <a:r>
              <a:rPr lang="ko-KR" altLang="en-US" sz="1200" b="1" dirty="0">
                <a:solidFill>
                  <a:schemeClr val="bg1"/>
                </a:solidFill>
              </a:rPr>
              <a:t>자료 </a:t>
            </a:r>
            <a:r>
              <a:rPr lang="en-US" altLang="ko-KR" sz="1200" b="1" dirty="0" smtClean="0">
                <a:solidFill>
                  <a:schemeClr val="bg1"/>
                </a:solidFill>
              </a:rPr>
              <a:t>10/15)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361950" y="971203"/>
            <a:ext cx="11458575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791429" y="1700809"/>
            <a:ext cx="2628192" cy="307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8CFDE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09" tIns="45705" rIns="91409" bIns="4570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 sz="1400" b="1" u="sng" kern="0" dirty="0">
                <a:solidFill>
                  <a:sysClr val="windowText" lastClr="000000"/>
                </a:solidFill>
                <a:latin typeface="+mn-ea"/>
              </a:rPr>
              <a:t>메모리 용량산정 기준</a:t>
            </a: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4963837"/>
              </p:ext>
            </p:extLst>
          </p:nvPr>
        </p:nvGraphicFramePr>
        <p:xfrm>
          <a:off x="1425005" y="2073687"/>
          <a:ext cx="9361040" cy="134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25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1845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6786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고려요소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비고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769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클러스터 보정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전체 메모리의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5~40%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Master &amp; Replication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의 클러스터 부하율은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1.05</a:t>
                      </a:r>
                    </a:p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High-availability(Active &amp; Stand by)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의 클러스터 부하율은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1.2</a:t>
                      </a:r>
                    </a:p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Parallel DB(A-A) 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클러스터 구성 부하율은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1.4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769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여유율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전체 메모리의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예기치 못한 업무의 증가 및 시스템의 안정된 운영을 위한 보정으로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20~50%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정도를 적용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안정적인 시스템의 운영을 위해 최대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CPU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사용량을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70%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이하로 유지할 것을 권장하며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따라서 시스템 여유율을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로 지정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417465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인프라의 용량은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CPU,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메모리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디스크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스토리지 등 네 가지 측면에서 산정하며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각 서버의 역할 및 기능에 따라 별도의 용량산정 기준을 적용함</a:t>
            </a:r>
          </a:p>
        </p:txBody>
      </p:sp>
      <p:sp>
        <p:nvSpPr>
          <p:cNvPr id="10" name="텍스트 개체 틀 1"/>
          <p:cNvSpPr txBox="1">
            <a:spLocks/>
          </p:cNvSpPr>
          <p:nvPr/>
        </p:nvSpPr>
        <p:spPr>
          <a:xfrm>
            <a:off x="486823" y="546656"/>
            <a:ext cx="6256942" cy="363433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sz="1800" b="1" dirty="0">
                <a:latin typeface="+mn-ea"/>
              </a:rPr>
              <a:t>정보인프라 용량산정</a:t>
            </a:r>
            <a:r>
              <a:rPr lang="en-US" altLang="ko-KR" sz="1800" b="1" dirty="0">
                <a:latin typeface="+mn-ea"/>
              </a:rPr>
              <a:t>(10/11)</a:t>
            </a:r>
          </a:p>
        </p:txBody>
      </p:sp>
    </p:spTree>
    <p:extLst>
      <p:ext uri="{BB962C8B-B14F-4D97-AF65-F5344CB8AC3E}">
        <p14:creationId xmlns:p14="http://schemas.microsoft.com/office/powerpoint/2010/main" val="5936534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625" y="143073"/>
            <a:ext cx="58913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>
                <a:solidFill>
                  <a:schemeClr val="bg1"/>
                </a:solidFill>
              </a:rPr>
              <a:t>부패방지종합정보시스템 용량산정근거 </a:t>
            </a:r>
            <a:r>
              <a:rPr lang="en-US" altLang="ko-KR" sz="1200" b="1" dirty="0">
                <a:solidFill>
                  <a:schemeClr val="bg1"/>
                </a:solidFill>
              </a:rPr>
              <a:t>(</a:t>
            </a:r>
            <a:r>
              <a:rPr lang="ko-KR" altLang="en-US" sz="1200" b="1" dirty="0">
                <a:solidFill>
                  <a:schemeClr val="bg1"/>
                </a:solidFill>
              </a:rPr>
              <a:t>부패방지정보시스템 </a:t>
            </a:r>
            <a:r>
              <a:rPr lang="en-US" altLang="ko-KR" sz="1200" b="1" dirty="0">
                <a:solidFill>
                  <a:schemeClr val="bg1"/>
                </a:solidFill>
              </a:rPr>
              <a:t>BPR/ISP </a:t>
            </a:r>
            <a:r>
              <a:rPr lang="ko-KR" altLang="en-US" sz="1200" b="1" dirty="0">
                <a:solidFill>
                  <a:schemeClr val="bg1"/>
                </a:solidFill>
              </a:rPr>
              <a:t>자료 </a:t>
            </a:r>
            <a:r>
              <a:rPr lang="en-US" altLang="ko-KR" sz="1200" b="1" dirty="0" smtClean="0">
                <a:solidFill>
                  <a:schemeClr val="bg1"/>
                </a:solidFill>
              </a:rPr>
              <a:t>11/15)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361950" y="971203"/>
            <a:ext cx="11458575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4781904" y="1700809"/>
            <a:ext cx="2628192" cy="307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8CFDE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09" tIns="45705" rIns="91409" bIns="4570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 sz="1400" b="1" u="sng" kern="0" dirty="0">
                <a:solidFill>
                  <a:sysClr val="windowText" lastClr="000000"/>
                </a:solidFill>
                <a:latin typeface="+mn-ea"/>
              </a:rPr>
              <a:t>디스크 용량산정 기준</a:t>
            </a: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2139743"/>
              </p:ext>
            </p:extLst>
          </p:nvPr>
        </p:nvGraphicFramePr>
        <p:xfrm>
          <a:off x="1415480" y="2073689"/>
          <a:ext cx="9361040" cy="42356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47260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955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고려요소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비고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251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운영체제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indent="-90488" latinLnBrk="1">
                        <a:buFont typeface="Arial" pitchFamily="34" charset="0"/>
                        <a:buChar char="•"/>
                      </a:pP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2,048MB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0488" indent="-90488" latinLnBrk="1">
                        <a:buFont typeface="Arial" pitchFamily="34" charset="0"/>
                        <a:buChar char="•"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운영체제를 위한 용량은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Unix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운영체제가 설치되는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file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system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영역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(2.048MB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로 지정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895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어플리케이션 영역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어플리케이션 요구량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어플리케이션 영역은 설치될 어플리케이션이 저장되는 영역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어플리케이션에 따라 용량이 다를 수 있으며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또한 어플리케이션의 개수에 따라서 다를 수 있음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9251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SWAP</a:t>
                      </a:r>
                      <a:r>
                        <a:rPr lang="en-US" altLang="ko-KR" sz="1000" b="1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ko-KR" altLang="en-US" sz="1000" b="1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영역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메모리의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배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장애 시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Dump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역할 수행과 메모리 대용의 효율적인 </a:t>
                      </a: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Swapping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을 수행하기 위한 작업공간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9251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파일시스템 오버헤드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10%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일반 사용자 관리영역을 위한 슈퍼유저의 관리공간 및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I-node Overhead,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수퍼블럭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실린더그룹 등 파일관리 공간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895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여유율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예기치 못한 업무의 증가 및 시스템의 안정된 운영을 위한 보정으로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20~50%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정도를 적용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안정적인 시스템의 운영을 위해 최대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cpu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사용량을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70%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이하로 유지할 것을 권장하며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따라서 시스템 여유율을 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로 지정</a:t>
                      </a:r>
                      <a:r>
                        <a:rPr lang="en-US" altLang="ko-KR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955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 영역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로그 등 로컬데이터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로컬서버에 저장되어야 하는 로컬 데이터</a:t>
                      </a:r>
                      <a:endParaRPr lang="en-US" altLang="ko-KR" sz="10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955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백업 영역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별도 백업 시스템으로 통합</a:t>
                      </a:r>
                      <a:endParaRPr lang="en-US" altLang="ko-KR" sz="10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데이터와 데이터의 변경내용 정보 등의 백업을 위한 공간</a:t>
                      </a:r>
                      <a:endParaRPr lang="en-US" altLang="ko-KR" sz="10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9251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RAID 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여유율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RAID: 100%, RAID5: 25%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0488" marR="0" indent="-90488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ko-KR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RAID </a:t>
                      </a:r>
                      <a:r>
                        <a:rPr lang="ko-KR" altLang="en-US" sz="1000" baseline="0" dirty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디스크가 도입될 경우 데이터 보호를 위한 패러티 영역으로 사용되는 공간을 위한 보정</a:t>
                      </a:r>
                      <a:endParaRPr lang="en-US" altLang="ko-KR" sz="1000" baseline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407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인프라의 용량은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CPU,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메모리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디스크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스토리지 등 네 가지 측면에서 산정하며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각 서버의 역할 및 기능에 따라 별도의 용량산정 기준을 적용함</a:t>
            </a:r>
          </a:p>
        </p:txBody>
      </p:sp>
      <p:sp>
        <p:nvSpPr>
          <p:cNvPr id="9" name="텍스트 개체 틀 1"/>
          <p:cNvSpPr txBox="1">
            <a:spLocks/>
          </p:cNvSpPr>
          <p:nvPr/>
        </p:nvSpPr>
        <p:spPr>
          <a:xfrm>
            <a:off x="486823" y="546656"/>
            <a:ext cx="6256942" cy="363433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sz="1800" b="1" dirty="0">
                <a:latin typeface="+mn-ea"/>
              </a:rPr>
              <a:t>정보인프라 용량산정</a:t>
            </a:r>
            <a:r>
              <a:rPr lang="en-US" altLang="ko-KR" sz="1800" b="1" dirty="0">
                <a:latin typeface="+mn-ea"/>
              </a:rPr>
              <a:t>(11/11)</a:t>
            </a:r>
          </a:p>
        </p:txBody>
      </p:sp>
    </p:spTree>
    <p:extLst>
      <p:ext uri="{BB962C8B-B14F-4D97-AF65-F5344CB8AC3E}">
        <p14:creationId xmlns:p14="http://schemas.microsoft.com/office/powerpoint/2010/main" val="36755748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625" y="143073"/>
            <a:ext cx="58913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>
                <a:solidFill>
                  <a:schemeClr val="bg1"/>
                </a:solidFill>
              </a:rPr>
              <a:t>부패방지종합정보시스템 용량산정근거 </a:t>
            </a:r>
            <a:r>
              <a:rPr lang="en-US" altLang="ko-KR" sz="1200" b="1" dirty="0">
                <a:solidFill>
                  <a:schemeClr val="bg1"/>
                </a:solidFill>
              </a:rPr>
              <a:t>(</a:t>
            </a:r>
            <a:r>
              <a:rPr lang="ko-KR" altLang="en-US" sz="1200" b="1" dirty="0">
                <a:solidFill>
                  <a:schemeClr val="bg1"/>
                </a:solidFill>
              </a:rPr>
              <a:t>부패방지정보시스템 </a:t>
            </a:r>
            <a:r>
              <a:rPr lang="en-US" altLang="ko-KR" sz="1200" b="1" dirty="0">
                <a:solidFill>
                  <a:schemeClr val="bg1"/>
                </a:solidFill>
              </a:rPr>
              <a:t>BPR/ISP </a:t>
            </a:r>
            <a:r>
              <a:rPr lang="ko-KR" altLang="en-US" sz="1200" b="1" dirty="0">
                <a:solidFill>
                  <a:schemeClr val="bg1"/>
                </a:solidFill>
              </a:rPr>
              <a:t>자료 </a:t>
            </a:r>
            <a:r>
              <a:rPr lang="en-US" altLang="ko-KR" sz="1200" b="1" dirty="0" smtClean="0">
                <a:solidFill>
                  <a:schemeClr val="bg1"/>
                </a:solidFill>
              </a:rPr>
              <a:t>12/15)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361950" y="971203"/>
            <a:ext cx="11458575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 bwMode="auto">
          <a:xfrm>
            <a:off x="2928478" y="1700808"/>
            <a:ext cx="63357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u="sng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en-US" altLang="ko-KR" b="1" kern="0" dirty="0">
                <a:solidFill>
                  <a:sysClr val="windowText" lastClr="000000"/>
                </a:solidFill>
                <a:latin typeface="+mn-ea"/>
                <a:ea typeface="+mn-ea"/>
              </a:rPr>
              <a:t>CPU </a:t>
            </a:r>
            <a:r>
              <a:rPr lang="ko-KR" altLang="en-US" b="1" kern="0" dirty="0">
                <a:solidFill>
                  <a:sysClr val="windowText" lastClr="000000"/>
                </a:solidFill>
                <a:latin typeface="+mn-ea"/>
                <a:ea typeface="+mn-ea"/>
              </a:rPr>
              <a:t>용량산정 결과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07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H/W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용량산정의 기준이 되는 사용자 수를 기초데이터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업무사용자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신고건수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입력건수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포털 사용자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를 기준으로 동시사용자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오퍼레이션 수 등을 적용하여 산정함</a:t>
            </a: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277266"/>
              </p:ext>
            </p:extLst>
          </p:nvPr>
        </p:nvGraphicFramePr>
        <p:xfrm>
          <a:off x="1415480" y="2060850"/>
          <a:ext cx="4608512" cy="2016221"/>
        </p:xfrm>
        <a:graphic>
          <a:graphicData uri="http://schemas.openxmlformats.org/drawingml/2006/table">
            <a:tbl>
              <a:tblPr/>
              <a:tblGrid>
                <a:gridCol w="6703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271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2170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928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6077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입력범위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</a:t>
                      </a: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WEB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0778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기본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전체사용자수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기초 데이터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077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동시사용자수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9,115 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5077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사용자당 오퍼레이션 수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 ~ 6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 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0778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보정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인터페이스 부하보정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2% ~ 10%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5077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피크타임 부하보정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20% ~ 50%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5077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여유율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 ~ 50%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50778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산정결과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OPS)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55,456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3828287"/>
              </p:ext>
            </p:extLst>
          </p:nvPr>
        </p:nvGraphicFramePr>
        <p:xfrm>
          <a:off x="6168008" y="2060856"/>
          <a:ext cx="4601840" cy="4176458"/>
        </p:xfrm>
        <a:graphic>
          <a:graphicData uri="http://schemas.openxmlformats.org/drawingml/2006/table">
            <a:tbl>
              <a:tblPr/>
              <a:tblGrid>
                <a:gridCol w="781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9675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1555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0832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6184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입력범위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</a:t>
                      </a: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6218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기본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전체사용자수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기초 데이터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621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동시사용자수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9,115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621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사용자당 트랜잭션수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 ~ 5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2621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분당 트랜잭션수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27,345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26218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보정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기본 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tpmC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보정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20% ~ 30%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2621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피크타임 부하보정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20% ~ 50%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2621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데이터베이스 크기보정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0% ~ 50%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2621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어플리케이션 구조보정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10% ~ 100%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2621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어플리케이션 부하보정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 ~ 120%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2621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클러스터 보정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0% ~ 50%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2621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11.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여유율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26218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산정결과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tpmC)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182,930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4211604"/>
              </p:ext>
            </p:extLst>
          </p:nvPr>
        </p:nvGraphicFramePr>
        <p:xfrm>
          <a:off x="1415480" y="4221088"/>
          <a:ext cx="4608512" cy="2016227"/>
        </p:xfrm>
        <a:graphic>
          <a:graphicData uri="http://schemas.openxmlformats.org/drawingml/2006/table">
            <a:tbl>
              <a:tblPr/>
              <a:tblGrid>
                <a:gridCol w="67032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271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2170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928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6892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입력범위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</a:t>
                      </a: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WAS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961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기본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전체사용자수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기초 데이터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961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동시사용자수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9,115 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961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사용자당 오퍼레이션 수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 ~ 6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4961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보정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인터페이스 부하보정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2% ~ 10%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4961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피크타임 부하보정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20% ~ 50%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4961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여유율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4961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산정결과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OPS)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73,941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11" name="텍스트 개체 틀 1"/>
          <p:cNvSpPr txBox="1">
            <a:spLocks/>
          </p:cNvSpPr>
          <p:nvPr/>
        </p:nvSpPr>
        <p:spPr>
          <a:xfrm>
            <a:off x="486823" y="546656"/>
            <a:ext cx="6256942" cy="363433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sz="1800" b="1" dirty="0">
                <a:latin typeface="+mn-ea"/>
              </a:rPr>
              <a:t>정보인프라 용량산정 결과</a:t>
            </a:r>
            <a:r>
              <a:rPr lang="en-US" altLang="ko-KR" sz="1800" b="1" dirty="0">
                <a:latin typeface="+mn-ea"/>
              </a:rPr>
              <a:t>(1/4)</a:t>
            </a:r>
          </a:p>
        </p:txBody>
      </p:sp>
    </p:spTree>
    <p:extLst>
      <p:ext uri="{BB962C8B-B14F-4D97-AF65-F5344CB8AC3E}">
        <p14:creationId xmlns:p14="http://schemas.microsoft.com/office/powerpoint/2010/main" val="11592247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625" y="143073"/>
            <a:ext cx="58913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>
                <a:solidFill>
                  <a:schemeClr val="bg1"/>
                </a:solidFill>
              </a:rPr>
              <a:t>부패방지종합정보시스템 용량산정근거 </a:t>
            </a:r>
            <a:r>
              <a:rPr lang="en-US" altLang="ko-KR" sz="1200" b="1" dirty="0">
                <a:solidFill>
                  <a:schemeClr val="bg1"/>
                </a:solidFill>
              </a:rPr>
              <a:t>(</a:t>
            </a:r>
            <a:r>
              <a:rPr lang="ko-KR" altLang="en-US" sz="1200" b="1" dirty="0">
                <a:solidFill>
                  <a:schemeClr val="bg1"/>
                </a:solidFill>
              </a:rPr>
              <a:t>부패방지정보시스템 </a:t>
            </a:r>
            <a:r>
              <a:rPr lang="en-US" altLang="ko-KR" sz="1200" b="1" dirty="0">
                <a:solidFill>
                  <a:schemeClr val="bg1"/>
                </a:solidFill>
              </a:rPr>
              <a:t>BPR/ISP </a:t>
            </a:r>
            <a:r>
              <a:rPr lang="ko-KR" altLang="en-US" sz="1200" b="1" dirty="0">
                <a:solidFill>
                  <a:schemeClr val="bg1"/>
                </a:solidFill>
              </a:rPr>
              <a:t>자료 </a:t>
            </a:r>
            <a:r>
              <a:rPr lang="en-US" altLang="ko-KR" sz="1200" b="1" dirty="0" smtClean="0">
                <a:solidFill>
                  <a:schemeClr val="bg1"/>
                </a:solidFill>
              </a:rPr>
              <a:t>13/15)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361950" y="971203"/>
            <a:ext cx="11458575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 bwMode="auto">
          <a:xfrm>
            <a:off x="2928478" y="1700808"/>
            <a:ext cx="63357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u="sng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ko-KR" altLang="en-US" b="1" kern="0" dirty="0">
                <a:solidFill>
                  <a:sysClr val="windowText" lastClr="000000"/>
                </a:solidFill>
                <a:latin typeface="+mn-ea"/>
                <a:ea typeface="+mn-ea"/>
              </a:rPr>
              <a:t>메모리</a:t>
            </a:r>
            <a:r>
              <a:rPr lang="en-US" altLang="ko-KR" b="1" kern="0" dirty="0">
                <a:solidFill>
                  <a:sysClr val="windowText" lastClr="000000"/>
                </a:solidFill>
                <a:latin typeface="+mn-ea"/>
                <a:ea typeface="+mn-ea"/>
              </a:rPr>
              <a:t> </a:t>
            </a:r>
            <a:r>
              <a:rPr lang="ko-KR" altLang="en-US" b="1" kern="0" dirty="0">
                <a:solidFill>
                  <a:sysClr val="windowText" lastClr="000000"/>
                </a:solidFill>
                <a:latin typeface="+mn-ea"/>
                <a:ea typeface="+mn-ea"/>
              </a:rPr>
              <a:t>용량산정 결과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07940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부패방지종합시스템의 동시 사용자 수를 기준으로 시스템영역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사용자 당 필요메모리 등 평균값을 적용하여 메모리용량을 산정함</a:t>
            </a: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4069804"/>
              </p:ext>
            </p:extLst>
          </p:nvPr>
        </p:nvGraphicFramePr>
        <p:xfrm>
          <a:off x="1415478" y="2060848"/>
          <a:ext cx="4608514" cy="2016222"/>
        </p:xfrm>
        <a:graphic>
          <a:graphicData uri="http://schemas.openxmlformats.org/drawingml/2006/table">
            <a:tbl>
              <a:tblPr/>
              <a:tblGrid>
                <a:gridCol w="67772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848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8128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6467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입력범위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</a:t>
                      </a: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WEB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863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기본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영역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2,048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86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사용자당 필요메모리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0.5MB ~ 1.5MB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986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동시사용자수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9,115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9863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보정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버퍼캐시 보정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20% ~ 30%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25%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986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여유율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9863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산정결과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MB)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18,139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843578"/>
              </p:ext>
            </p:extLst>
          </p:nvPr>
        </p:nvGraphicFramePr>
        <p:xfrm>
          <a:off x="1415478" y="4222816"/>
          <a:ext cx="4608514" cy="2014494"/>
        </p:xfrm>
        <a:graphic>
          <a:graphicData uri="http://schemas.openxmlformats.org/drawingml/2006/table">
            <a:tbl>
              <a:tblPr/>
              <a:tblGrid>
                <a:gridCol w="67772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848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812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6467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입력범위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</a:t>
                      </a: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WAS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8349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기본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영역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2,048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83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사용자당 필요메모리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0.5MB ~ 1.5MB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983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동시사용자수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9,115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9834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보정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버퍼캐시 보정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20% ~ 30%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25%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983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여유율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98349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산정결과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MB)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18,139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6737032"/>
              </p:ext>
            </p:extLst>
          </p:nvPr>
        </p:nvGraphicFramePr>
        <p:xfrm>
          <a:off x="6168008" y="2060848"/>
          <a:ext cx="4608512" cy="2016222"/>
        </p:xfrm>
        <a:graphic>
          <a:graphicData uri="http://schemas.openxmlformats.org/drawingml/2006/table">
            <a:tbl>
              <a:tblPr/>
              <a:tblGrid>
                <a:gridCol w="6777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848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8128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6467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7145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입력범위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</a:t>
                      </a: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863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기본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영역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2,048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86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사용자당 필요메모리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0.5MB ~ 1.5MB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986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동시사용자수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9,115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9863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보정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버퍼캐시 보정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20% ~ 30%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25%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986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여유율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98637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산정결과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MB)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18,139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11" name="텍스트 개체 틀 1"/>
          <p:cNvSpPr txBox="1">
            <a:spLocks/>
          </p:cNvSpPr>
          <p:nvPr/>
        </p:nvSpPr>
        <p:spPr>
          <a:xfrm>
            <a:off x="486823" y="546656"/>
            <a:ext cx="6256942" cy="363433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sz="1800" b="1" dirty="0">
                <a:latin typeface="+mn-ea"/>
              </a:rPr>
              <a:t>정보인프라 용량산정 결과</a:t>
            </a:r>
            <a:r>
              <a:rPr lang="en-US" altLang="ko-KR" sz="1800" b="1" dirty="0">
                <a:latin typeface="+mn-ea"/>
              </a:rPr>
              <a:t>(2/4)</a:t>
            </a:r>
          </a:p>
        </p:txBody>
      </p:sp>
    </p:spTree>
    <p:extLst>
      <p:ext uri="{BB962C8B-B14F-4D97-AF65-F5344CB8AC3E}">
        <p14:creationId xmlns:p14="http://schemas.microsoft.com/office/powerpoint/2010/main" val="33718010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625" y="143073"/>
            <a:ext cx="58913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>
                <a:solidFill>
                  <a:schemeClr val="bg1"/>
                </a:solidFill>
              </a:rPr>
              <a:t>부패방지종합정보시스템 용량산정근거 </a:t>
            </a:r>
            <a:r>
              <a:rPr lang="en-US" altLang="ko-KR" sz="1200" b="1" dirty="0">
                <a:solidFill>
                  <a:schemeClr val="bg1"/>
                </a:solidFill>
              </a:rPr>
              <a:t>(</a:t>
            </a:r>
            <a:r>
              <a:rPr lang="ko-KR" altLang="en-US" sz="1200" b="1" dirty="0">
                <a:solidFill>
                  <a:schemeClr val="bg1"/>
                </a:solidFill>
              </a:rPr>
              <a:t>부패방지정보시스템 </a:t>
            </a:r>
            <a:r>
              <a:rPr lang="en-US" altLang="ko-KR" sz="1200" b="1" dirty="0">
                <a:solidFill>
                  <a:schemeClr val="bg1"/>
                </a:solidFill>
              </a:rPr>
              <a:t>BPR/ISP </a:t>
            </a:r>
            <a:r>
              <a:rPr lang="ko-KR" altLang="en-US" sz="1200" b="1" dirty="0">
                <a:solidFill>
                  <a:schemeClr val="bg1"/>
                </a:solidFill>
              </a:rPr>
              <a:t>자료 </a:t>
            </a:r>
            <a:r>
              <a:rPr lang="en-US" altLang="ko-KR" sz="1200" b="1" dirty="0" smtClean="0">
                <a:solidFill>
                  <a:schemeClr val="bg1"/>
                </a:solidFill>
              </a:rPr>
              <a:t>14/15)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361950" y="971203"/>
            <a:ext cx="11458575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 bwMode="auto">
          <a:xfrm>
            <a:off x="2918953" y="1700808"/>
            <a:ext cx="63357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u="sng"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ko-KR" altLang="en-US" b="1" kern="0" dirty="0">
                <a:solidFill>
                  <a:sysClr val="windowText" lastClr="000000"/>
                </a:solidFill>
                <a:latin typeface="+mn-ea"/>
                <a:ea typeface="+mn-ea"/>
              </a:rPr>
              <a:t>디스크</a:t>
            </a:r>
            <a:r>
              <a:rPr lang="en-US" altLang="ko-KR" b="1" kern="0" dirty="0">
                <a:solidFill>
                  <a:sysClr val="windowText" lastClr="000000"/>
                </a:solidFill>
                <a:latin typeface="+mn-ea"/>
                <a:ea typeface="+mn-ea"/>
              </a:rPr>
              <a:t> </a:t>
            </a:r>
            <a:r>
              <a:rPr lang="ko-KR" altLang="en-US" b="1" kern="0" dirty="0">
                <a:solidFill>
                  <a:sysClr val="windowText" lastClr="000000"/>
                </a:solidFill>
                <a:latin typeface="+mn-ea"/>
                <a:ea typeface="+mn-ea"/>
              </a:rPr>
              <a:t>용량산정 결과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98415" y="98072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부패방지종합정보시스템의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예상 디스크용량을 기준으로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SWAP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영역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데이터영역 등 평균값을 적용하여 디스크용량을 산정함</a:t>
            </a: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9372562"/>
              </p:ext>
            </p:extLst>
          </p:nvPr>
        </p:nvGraphicFramePr>
        <p:xfrm>
          <a:off x="1405956" y="2060852"/>
          <a:ext cx="4623356" cy="4192018"/>
        </p:xfrm>
        <a:graphic>
          <a:graphicData uri="http://schemas.openxmlformats.org/drawingml/2006/table">
            <a:tbl>
              <a:tblPr/>
              <a:tblGrid>
                <a:gridCol w="152282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1275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8777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6003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(WEB</a:t>
                      </a:r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</a:t>
                      </a: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적용 값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836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OS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영역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1,000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836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응용프로그램 영역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3,000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4836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3. SWAP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영역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34,503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836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파일시스템 오버헤드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836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디스크 여유율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836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 디스크 여유율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4836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 영역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20,000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4836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백업 영역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4836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9. RAID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여유율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4836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산정결과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MB)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Disk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55,059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483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 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Disk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37,180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2442572"/>
              </p:ext>
            </p:extLst>
          </p:nvPr>
        </p:nvGraphicFramePr>
        <p:xfrm>
          <a:off x="6158484" y="2060852"/>
          <a:ext cx="4608512" cy="4192018"/>
        </p:xfrm>
        <a:graphic>
          <a:graphicData uri="http://schemas.openxmlformats.org/drawingml/2006/table">
            <a:tbl>
              <a:tblPr/>
              <a:tblGrid>
                <a:gridCol w="15179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0596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8460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6003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  <a:r>
                        <a:rPr lang="en-US" altLang="ko-KR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(WAS,</a:t>
                      </a:r>
                      <a:r>
                        <a:rPr lang="en-US" altLang="ko-KR" sz="1000" b="1" i="0" u="none" strike="noStrike" baseline="0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DB</a:t>
                      </a:r>
                      <a:r>
                        <a:rPr lang="ko-KR" altLang="en-US" sz="1000" b="1" i="0" u="none" strike="noStrike" baseline="0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</a:t>
                      </a:r>
                      <a:r>
                        <a:rPr lang="en-US" altLang="ko-KR" sz="1000" b="1" i="0" u="none" strike="noStrike" baseline="0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적용 값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836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OS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영역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1,500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836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응용프로그램 영역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4,000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4836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3. SWAP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영역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19,585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836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파일시스템 오버헤드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836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디스크 여유율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836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 디스크 여유율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4836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 영역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30,000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4836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백업 영역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4836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9. RAID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여유율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4836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산정결과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MB)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Disk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35,871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483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 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Disk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55,770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10" name="텍스트 개체 틀 1"/>
          <p:cNvSpPr txBox="1">
            <a:spLocks/>
          </p:cNvSpPr>
          <p:nvPr/>
        </p:nvSpPr>
        <p:spPr>
          <a:xfrm>
            <a:off x="486823" y="546656"/>
            <a:ext cx="6256942" cy="363433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sz="1800" b="1" dirty="0">
                <a:latin typeface="+mn-ea"/>
              </a:rPr>
              <a:t>정보인프라 용량산정 결과</a:t>
            </a:r>
            <a:r>
              <a:rPr lang="en-US" altLang="ko-KR" sz="1800" b="1" dirty="0">
                <a:latin typeface="+mn-ea"/>
              </a:rPr>
              <a:t>(3/4)</a:t>
            </a:r>
          </a:p>
        </p:txBody>
      </p:sp>
    </p:spTree>
    <p:extLst>
      <p:ext uri="{BB962C8B-B14F-4D97-AF65-F5344CB8AC3E}">
        <p14:creationId xmlns:p14="http://schemas.microsoft.com/office/powerpoint/2010/main" val="21001573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625" y="143073"/>
            <a:ext cx="58913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>
                <a:solidFill>
                  <a:schemeClr val="bg1"/>
                </a:solidFill>
              </a:rPr>
              <a:t>부패방지종합정보시스템 용량산정근거 </a:t>
            </a:r>
            <a:r>
              <a:rPr lang="en-US" altLang="ko-KR" sz="1200" b="1" dirty="0">
                <a:solidFill>
                  <a:schemeClr val="bg1"/>
                </a:solidFill>
              </a:rPr>
              <a:t>(</a:t>
            </a:r>
            <a:r>
              <a:rPr lang="ko-KR" altLang="en-US" sz="1200" b="1" dirty="0">
                <a:solidFill>
                  <a:schemeClr val="bg1"/>
                </a:solidFill>
              </a:rPr>
              <a:t>부패방지정보시스템 </a:t>
            </a:r>
            <a:r>
              <a:rPr lang="en-US" altLang="ko-KR" sz="1200" b="1" dirty="0">
                <a:solidFill>
                  <a:schemeClr val="bg1"/>
                </a:solidFill>
              </a:rPr>
              <a:t>BPR/ISP </a:t>
            </a:r>
            <a:r>
              <a:rPr lang="ko-KR" altLang="en-US" sz="1200" b="1" dirty="0">
                <a:solidFill>
                  <a:schemeClr val="bg1"/>
                </a:solidFill>
              </a:rPr>
              <a:t>자료 </a:t>
            </a:r>
            <a:r>
              <a:rPr lang="en-US" altLang="ko-KR" sz="1200" b="1" dirty="0" smtClean="0">
                <a:solidFill>
                  <a:schemeClr val="bg1"/>
                </a:solidFill>
              </a:rPr>
              <a:t>15/15)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361950" y="971203"/>
            <a:ext cx="11458575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3780051"/>
              </p:ext>
            </p:extLst>
          </p:nvPr>
        </p:nvGraphicFramePr>
        <p:xfrm>
          <a:off x="1405956" y="2060845"/>
          <a:ext cx="9361043" cy="4104570"/>
        </p:xfrm>
        <a:graphic>
          <a:graphicData uri="http://schemas.openxmlformats.org/drawingml/2006/table">
            <a:tbl>
              <a:tblPr/>
              <a:tblGrid>
                <a:gridCol w="62101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791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0006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0006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0006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0006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00067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0006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600067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600067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600067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600067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600067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600067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</a:tblGrid>
              <a:tr h="21081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용도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수량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2018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2019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2020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2021</a:t>
                      </a:r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081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</a:rPr>
                        <a:t>OPS/tpmC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메모리</a:t>
                      </a:r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</a:rPr>
                        <a:t>MB)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</a:rPr>
                        <a:t>Disk(MB)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</a:rPr>
                        <a:t>OPS/tpmC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메모리</a:t>
                      </a:r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</a:rPr>
                        <a:t>MB)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</a:rPr>
                        <a:t>Disk(MB)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</a:rPr>
                        <a:t>OPS/tpmC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메모리</a:t>
                      </a:r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</a:rPr>
                        <a:t>MB)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</a:rPr>
                        <a:t>Disk(MB)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</a:rPr>
                        <a:t>OPS/tpmC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메모리</a:t>
                      </a:r>
                      <a:r>
                        <a:rPr lang="en-US" altLang="ko-KR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</a:rPr>
                        <a:t>MB)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</a:rPr>
                        <a:t>Disk(MB)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081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외부망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국가청렴포털 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WEB #1</a:t>
                      </a:r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55,456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18,139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92,239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66,547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21,766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110,686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79,856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26,119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132,823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95,827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31,342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159,387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081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국가청렴포털 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WEB #2</a:t>
                      </a:r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55,456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18,139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92,239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66,547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21,766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110,686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79,856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26,119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132,823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95,827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31,342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159,387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0815">
                <a:tc rowSpan="15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내부망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 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WEB #1</a:t>
                      </a:r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55,456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18,139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92,239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66,547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21,766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110,686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79,856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26,119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132,823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95,827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31,342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159,387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1081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 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WEB #2</a:t>
                      </a:r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55,456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18,139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92,239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66,547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21,766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110,686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79,856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26,119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132,823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95,827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31,342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159,387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1081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 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WAS #1</a:t>
                      </a:r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73,941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18,139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91,641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88,729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21,766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109,969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106,474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26,119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131,962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127,768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31,342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158,354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1081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 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WAS #2</a:t>
                      </a:r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73,941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18,139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91,641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88,729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21,766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109,969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106,474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26,119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131,962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127,768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31,342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158,354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1081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 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 #1</a:t>
                      </a:r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182,930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18,139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91,641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219,516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21,766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109,969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263,419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26,119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131,962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316,102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31,342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158,354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10815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 </a:t>
                      </a:r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 #2</a:t>
                      </a:r>
                      <a:endParaRPr lang="ko-KR" altLang="en-US" sz="800" b="0" i="0" u="none" strike="noStrike" dirty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182,930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18,139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91,641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219,516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21,766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109,969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263,419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26,119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131,962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316,102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31,342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158,354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15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검색서버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55,456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18,139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92,239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66,547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21,766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110,686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79,856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26,119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132,823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95,827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31,342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159,387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15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문서관리서버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55,456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18,139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92,239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66,547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21,766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110,686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79,856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26,119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132,823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95,827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31,342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159,387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PDF</a:t>
                      </a:r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변환서버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73,941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18,139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91,641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88,729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21,766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109,969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106,474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26,119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131,962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127,768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31,342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158,354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ctr"/>
                      <a:r>
                        <a:rPr lang="en-US" altLang="ko-KR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E-Book</a:t>
                      </a:r>
                      <a:r>
                        <a:rPr lang="ko-KR" altLang="en-US" sz="800" b="0" i="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변환서버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73,941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18,139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91,641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88,729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21,766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109,969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106,474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26,119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131,962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127,768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31,342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158,354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분석서버</a:t>
                      </a:r>
                      <a:endParaRPr kumimoji="1" lang="en-US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55,456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18,139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92,239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66,547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21,766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110,686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79,856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26,119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132,823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15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통계서버</a:t>
                      </a:r>
                      <a:endParaRPr kumimoji="1" lang="en-US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55,456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18,139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92,239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66,547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21,766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110,686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79,856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26,119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132,823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15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연계서버</a:t>
                      </a:r>
                      <a:endParaRPr kumimoji="1" lang="en-US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55,456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18,139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92,239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66,547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21,766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110,686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15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NAS </a:t>
                      </a:r>
                      <a:r>
                        <a:rPr kumimoji="1" lang="ko-KR" alt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스토리지</a:t>
                      </a:r>
                      <a:endParaRPr kumimoji="1" lang="en-US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 TB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</a:t>
                      </a:r>
                      <a:r>
                        <a:rPr lang="en-US" altLang="ko-KR" sz="800" b="0" i="0" u="none" strike="noStrike" baseline="0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TB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 TB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 TB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57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SAN </a:t>
                      </a:r>
                      <a:r>
                        <a:rPr kumimoji="1" lang="ko-KR" alt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스토리지</a:t>
                      </a:r>
                      <a:endParaRPr kumimoji="1" lang="en-US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8000" marB="18000"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 TB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 TB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 TB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 TB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</a:tbl>
          </a:graphicData>
        </a:graphic>
      </p:graphicFrame>
      <p:sp>
        <p:nvSpPr>
          <p:cNvPr id="6" name="텍스트 개체 틀 6"/>
          <p:cNvSpPr txBox="1">
            <a:spLocks/>
          </p:cNvSpPr>
          <p:nvPr/>
        </p:nvSpPr>
        <p:spPr>
          <a:xfrm>
            <a:off x="3999869" y="1707112"/>
            <a:ext cx="4178300" cy="304893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lang="ko-KR" altLang="en-US" sz="1200" b="1" u="sng" kern="0" baseline="0" smtClean="0">
                <a:solidFill>
                  <a:schemeClr val="tx1"/>
                </a:solidFill>
                <a:latin typeface="맑은 고딕" panose="020B0503020000020004" pitchFamily="50" charset="-127"/>
                <a:ea typeface="+mn-ea"/>
                <a:cs typeface="+mn-cs"/>
              </a:defRPr>
            </a:lvl1pPr>
            <a:lvl2pPr marL="603647" indent="-232172" algn="l" defTabSz="74295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28688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9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00163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71638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43113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4588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6063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57538" indent="-185738" algn="l" defTabSz="74295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6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ko-KR" sz="140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ea"/>
              </a:rPr>
              <a:t>4</a:t>
            </a:r>
            <a:r>
              <a:rPr kumimoji="0" lang="ko-KR" altLang="en-US" sz="140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ea"/>
              </a:rPr>
              <a:t>개년 </a:t>
            </a:r>
            <a:r>
              <a:rPr kumimoji="0" lang="en-US" altLang="ko-KR" sz="140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ea"/>
              </a:rPr>
              <a:t>H/W</a:t>
            </a:r>
            <a:r>
              <a:rPr kumimoji="0" lang="ko-KR" altLang="en-US" sz="1400" i="0" u="sng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ea"/>
              </a:rPr>
              <a:t> 상세 사양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98415" y="980728"/>
            <a:ext cx="93665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외부망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업무망 서버로 구분하여 부패방지종합시스템에 필요한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H/W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를 정리하고 비용을 산출함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98415" y="6196516"/>
            <a:ext cx="288032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※ </a:t>
            </a:r>
            <a:r>
              <a:rPr lang="ko-KR" altLang="en-US" sz="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연 </a:t>
            </a:r>
            <a:r>
              <a:rPr lang="en-US" altLang="ko-KR" sz="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20% </a:t>
            </a:r>
            <a:r>
              <a:rPr lang="ko-KR" altLang="en-US" sz="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정보시스템 사용자 수 증가</a:t>
            </a:r>
            <a:r>
              <a:rPr lang="en-US" altLang="ko-KR" sz="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예상</a:t>
            </a:r>
            <a:r>
              <a:rPr lang="en-US" altLang="ko-KR" sz="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8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텍스트 개체 틀 1"/>
          <p:cNvSpPr txBox="1">
            <a:spLocks/>
          </p:cNvSpPr>
          <p:nvPr/>
        </p:nvSpPr>
        <p:spPr>
          <a:xfrm>
            <a:off x="486823" y="546656"/>
            <a:ext cx="6256942" cy="363433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sz="1800" b="1" dirty="0">
                <a:latin typeface="+mn-ea"/>
              </a:rPr>
              <a:t>정보인프라 용량산정 결과</a:t>
            </a:r>
            <a:r>
              <a:rPr lang="en-US" altLang="ko-KR" sz="1800" b="1" dirty="0">
                <a:latin typeface="+mn-ea"/>
              </a:rPr>
              <a:t>(4/4)</a:t>
            </a:r>
          </a:p>
        </p:txBody>
      </p:sp>
    </p:spTree>
    <p:extLst>
      <p:ext uri="{BB962C8B-B14F-4D97-AF65-F5344CB8AC3E}">
        <p14:creationId xmlns:p14="http://schemas.microsoft.com/office/powerpoint/2010/main" val="3968466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625" y="143073"/>
            <a:ext cx="28232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chemeClr val="bg1"/>
                </a:solidFill>
              </a:rPr>
              <a:t>부패방지종합정보시스템 </a:t>
            </a:r>
            <a:r>
              <a:rPr lang="en-US" altLang="ko-KR" sz="1200" b="1" dirty="0" smtClean="0">
                <a:solidFill>
                  <a:schemeClr val="bg1"/>
                </a:solidFill>
              </a:rPr>
              <a:t>H/W </a:t>
            </a:r>
            <a:r>
              <a:rPr lang="ko-KR" altLang="en-US" sz="1200" b="1" dirty="0" smtClean="0">
                <a:solidFill>
                  <a:schemeClr val="bg1"/>
                </a:solidFill>
              </a:rPr>
              <a:t>구성도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72" name="직사각형 171"/>
          <p:cNvSpPr/>
          <p:nvPr/>
        </p:nvSpPr>
        <p:spPr>
          <a:xfrm>
            <a:off x="3381040" y="665716"/>
            <a:ext cx="1506012" cy="1336075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73" name="TextBox 30"/>
          <p:cNvSpPr txBox="1"/>
          <p:nvPr/>
        </p:nvSpPr>
        <p:spPr>
          <a:xfrm>
            <a:off x="3381056" y="662022"/>
            <a:ext cx="1505980" cy="18000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algn="ctr" defTabSz="914291">
              <a:defRPr sz="400">
                <a:solidFill>
                  <a:schemeClr val="lt1"/>
                </a:solidFill>
              </a:defRPr>
            </a:lvl1pPr>
            <a:lvl2pPr marL="457145" defTabSz="914291">
              <a:defRPr>
                <a:solidFill>
                  <a:schemeClr val="lt1"/>
                </a:solidFill>
              </a:defRPr>
            </a:lvl2pPr>
            <a:lvl3pPr marL="914291" defTabSz="914291">
              <a:defRPr>
                <a:solidFill>
                  <a:schemeClr val="lt1"/>
                </a:solidFill>
              </a:defRPr>
            </a:lvl3pPr>
            <a:lvl4pPr marL="1371436" defTabSz="914291">
              <a:defRPr>
                <a:solidFill>
                  <a:schemeClr val="lt1"/>
                </a:solidFill>
              </a:defRPr>
            </a:lvl4pPr>
            <a:lvl5pPr marL="1828581" defTabSz="914291">
              <a:defRPr>
                <a:solidFill>
                  <a:schemeClr val="lt1"/>
                </a:solidFill>
              </a:defRPr>
            </a:lvl5pPr>
            <a:lvl6pPr marL="2285726" defTabSz="914291">
              <a:defRPr>
                <a:solidFill>
                  <a:schemeClr val="lt1"/>
                </a:solidFill>
              </a:defRPr>
            </a:lvl6pPr>
            <a:lvl7pPr marL="2742872" defTabSz="914291">
              <a:defRPr>
                <a:solidFill>
                  <a:schemeClr val="lt1"/>
                </a:solidFill>
              </a:defRPr>
            </a:lvl7pPr>
            <a:lvl8pPr marL="3200017" defTabSz="914291">
              <a:defRPr>
                <a:solidFill>
                  <a:schemeClr val="lt1"/>
                </a:solidFill>
              </a:defRPr>
            </a:lvl8pPr>
            <a:lvl9pPr marL="3657163" defTabSz="914291"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en-US" altLang="ko-KR" sz="7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7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외부망</a:t>
            </a:r>
            <a:r>
              <a:rPr lang="ko-KR" altLang="en-US" sz="7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7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(DMZ)</a:t>
            </a:r>
            <a:endParaRPr lang="ko-KR" altLang="en-US" sz="7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74" name="직선 연결선 173"/>
          <p:cNvCxnSpPr/>
          <p:nvPr/>
        </p:nvCxnSpPr>
        <p:spPr>
          <a:xfrm>
            <a:off x="3415366" y="1338940"/>
            <a:ext cx="1440000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5" name="표 1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2040010"/>
              </p:ext>
            </p:extLst>
          </p:nvPr>
        </p:nvGraphicFramePr>
        <p:xfrm>
          <a:off x="3528798" y="1376251"/>
          <a:ext cx="1210496" cy="568395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489517"/>
                <a:gridCol w="720979"/>
              </a:tblGrid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hostname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ncpweb01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model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cpu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en-US" altLang="ko-KR" sz="600" b="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core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memory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 GB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disk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 GB * 3 EA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176" name="직선 연결선 175"/>
          <p:cNvCxnSpPr/>
          <p:nvPr/>
        </p:nvCxnSpPr>
        <p:spPr>
          <a:xfrm rot="5400000" flipH="1" flipV="1">
            <a:off x="4044046" y="1246977"/>
            <a:ext cx="180000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5" name="그룹 194"/>
          <p:cNvGrpSpPr/>
          <p:nvPr/>
        </p:nvGrpSpPr>
        <p:grpSpPr>
          <a:xfrm>
            <a:off x="1502026" y="897645"/>
            <a:ext cx="427608" cy="437556"/>
            <a:chOff x="929808" y="947073"/>
            <a:chExt cx="427608" cy="437556"/>
          </a:xfrm>
        </p:grpSpPr>
        <p:pic>
          <p:nvPicPr>
            <p:cNvPr id="187" name="Picture 31" descr="3D_3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29808" y="947073"/>
              <a:ext cx="427608" cy="3192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sp>
          <p:nvSpPr>
            <p:cNvPr id="190" name="TextBox 189"/>
            <p:cNvSpPr txBox="1"/>
            <p:nvPr/>
          </p:nvSpPr>
          <p:spPr>
            <a:xfrm>
              <a:off x="931521" y="1292296"/>
              <a:ext cx="424183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 dirty="0" smtClean="0"/>
                <a:t>신고자</a:t>
              </a:r>
              <a:endParaRPr lang="ko-KR" altLang="en-US" sz="600" b="1" dirty="0"/>
            </a:p>
          </p:txBody>
        </p:sp>
      </p:grpSp>
      <p:grpSp>
        <p:nvGrpSpPr>
          <p:cNvPr id="193" name="그룹 192"/>
          <p:cNvGrpSpPr/>
          <p:nvPr/>
        </p:nvGrpSpPr>
        <p:grpSpPr>
          <a:xfrm>
            <a:off x="3877213" y="882882"/>
            <a:ext cx="513667" cy="380791"/>
            <a:chOff x="3037546" y="2897580"/>
            <a:chExt cx="513667" cy="380791"/>
          </a:xfrm>
        </p:grpSpPr>
        <p:sp>
          <p:nvSpPr>
            <p:cNvPr id="178" name="TextBox 177"/>
            <p:cNvSpPr txBox="1"/>
            <p:nvPr/>
          </p:nvSpPr>
          <p:spPr>
            <a:xfrm>
              <a:off x="3037546" y="2897580"/>
              <a:ext cx="513667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 dirty="0" smtClean="0"/>
                <a:t>청렴포탈 </a:t>
              </a:r>
              <a:r>
                <a:rPr lang="en-US" altLang="ko-KR" sz="600" b="1" dirty="0" smtClean="0"/>
                <a:t>WEB</a:t>
              </a:r>
            </a:p>
          </p:txBody>
        </p:sp>
        <p:pic>
          <p:nvPicPr>
            <p:cNvPr id="192" name="그림 191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32379" y="3021352"/>
              <a:ext cx="324000" cy="257019"/>
            </a:xfrm>
            <a:prstGeom prst="rect">
              <a:avLst/>
            </a:prstGeom>
          </p:spPr>
        </p:pic>
      </p:grpSp>
      <p:sp>
        <p:nvSpPr>
          <p:cNvPr id="196" name="직사각형 195"/>
          <p:cNvSpPr/>
          <p:nvPr/>
        </p:nvSpPr>
        <p:spPr>
          <a:xfrm>
            <a:off x="3382805" y="2495283"/>
            <a:ext cx="6770651" cy="398748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97" name="TextBox 30"/>
          <p:cNvSpPr txBox="1"/>
          <p:nvPr/>
        </p:nvSpPr>
        <p:spPr>
          <a:xfrm>
            <a:off x="3377853" y="2417862"/>
            <a:ext cx="6770507" cy="18000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algn="ctr" defTabSz="914291">
              <a:defRPr sz="400">
                <a:solidFill>
                  <a:schemeClr val="lt1"/>
                </a:solidFill>
              </a:defRPr>
            </a:lvl1pPr>
            <a:lvl2pPr marL="457145" defTabSz="914291">
              <a:defRPr>
                <a:solidFill>
                  <a:schemeClr val="lt1"/>
                </a:solidFill>
              </a:defRPr>
            </a:lvl2pPr>
            <a:lvl3pPr marL="914291" defTabSz="914291">
              <a:defRPr>
                <a:solidFill>
                  <a:schemeClr val="lt1"/>
                </a:solidFill>
              </a:defRPr>
            </a:lvl3pPr>
            <a:lvl4pPr marL="1371436" defTabSz="914291">
              <a:defRPr>
                <a:solidFill>
                  <a:schemeClr val="lt1"/>
                </a:solidFill>
              </a:defRPr>
            </a:lvl4pPr>
            <a:lvl5pPr marL="1828581" defTabSz="914291">
              <a:defRPr>
                <a:solidFill>
                  <a:schemeClr val="lt1"/>
                </a:solidFill>
              </a:defRPr>
            </a:lvl5pPr>
            <a:lvl6pPr marL="2285726" defTabSz="914291">
              <a:defRPr>
                <a:solidFill>
                  <a:schemeClr val="lt1"/>
                </a:solidFill>
              </a:defRPr>
            </a:lvl6pPr>
            <a:lvl7pPr marL="2742872" defTabSz="914291">
              <a:defRPr>
                <a:solidFill>
                  <a:schemeClr val="lt1"/>
                </a:solidFill>
              </a:defRPr>
            </a:lvl7pPr>
            <a:lvl8pPr marL="3200017" defTabSz="914291">
              <a:defRPr>
                <a:solidFill>
                  <a:schemeClr val="lt1"/>
                </a:solidFill>
              </a:defRPr>
            </a:lvl8pPr>
            <a:lvl9pPr marL="3657163" defTabSz="914291"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en-US" altLang="ko-KR" sz="7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7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행정망</a:t>
            </a:r>
            <a:endParaRPr lang="ko-KR" altLang="en-US" sz="7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05" name="그룹 204"/>
          <p:cNvGrpSpPr/>
          <p:nvPr/>
        </p:nvGrpSpPr>
        <p:grpSpPr>
          <a:xfrm>
            <a:off x="1498839" y="3147756"/>
            <a:ext cx="427608" cy="437556"/>
            <a:chOff x="929808" y="947073"/>
            <a:chExt cx="427608" cy="437556"/>
          </a:xfrm>
        </p:grpSpPr>
        <p:pic>
          <p:nvPicPr>
            <p:cNvPr id="206" name="Picture 31" descr="3D_3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29808" y="947073"/>
              <a:ext cx="427608" cy="3192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</p:pic>
        <p:sp>
          <p:nvSpPr>
            <p:cNvPr id="207" name="TextBox 206"/>
            <p:cNvSpPr txBox="1"/>
            <p:nvPr/>
          </p:nvSpPr>
          <p:spPr>
            <a:xfrm>
              <a:off x="931521" y="1292296"/>
              <a:ext cx="424183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 dirty="0" smtClean="0"/>
                <a:t>업무담당자</a:t>
              </a:r>
              <a:endParaRPr lang="ko-KR" altLang="en-US" sz="600" b="1" dirty="0"/>
            </a:p>
          </p:txBody>
        </p:sp>
      </p:grpSp>
      <p:sp>
        <p:nvSpPr>
          <p:cNvPr id="215" name="모서리가 둥근 직사각형 214"/>
          <p:cNvSpPr/>
          <p:nvPr/>
        </p:nvSpPr>
        <p:spPr>
          <a:xfrm>
            <a:off x="3505502" y="2722438"/>
            <a:ext cx="6503954" cy="1767184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 defTabSz="914291"/>
            <a:endParaRPr lang="ko-KR" altLang="en-US" sz="400"/>
          </a:p>
        </p:txBody>
      </p:sp>
      <p:sp>
        <p:nvSpPr>
          <p:cNvPr id="217" name="모서리가 둥근 직사각형 216"/>
          <p:cNvSpPr/>
          <p:nvPr/>
        </p:nvSpPr>
        <p:spPr>
          <a:xfrm>
            <a:off x="3505502" y="2710025"/>
            <a:ext cx="6503954" cy="163881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defTabSz="914291"/>
            <a:r>
              <a:rPr lang="ko-KR" altLang="en-US" sz="7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어플리케이션 영역</a:t>
            </a:r>
            <a:endParaRPr lang="ko-KR" altLang="en-US" sz="7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219" name="직선 연결선 218"/>
          <p:cNvCxnSpPr/>
          <p:nvPr/>
        </p:nvCxnSpPr>
        <p:spPr>
          <a:xfrm>
            <a:off x="3612911" y="3663611"/>
            <a:ext cx="6336000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47" name="표 2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5211923"/>
              </p:ext>
            </p:extLst>
          </p:nvPr>
        </p:nvGraphicFramePr>
        <p:xfrm>
          <a:off x="3822513" y="3765256"/>
          <a:ext cx="1210496" cy="568395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489517"/>
                <a:gridCol w="720979"/>
              </a:tblGrid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hostname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ncpweb02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model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cpu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en-US" altLang="ko-KR" sz="600" b="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core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memory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 GB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disk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 GB * 3 EA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8" name="표 2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7881128"/>
              </p:ext>
            </p:extLst>
          </p:nvPr>
        </p:nvGraphicFramePr>
        <p:xfrm>
          <a:off x="6926045" y="3765256"/>
          <a:ext cx="1210496" cy="568395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489517"/>
                <a:gridCol w="720979"/>
              </a:tblGrid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hostname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ncpdb01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model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cpu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en-US" altLang="ko-KR" sz="600" b="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core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memory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 GB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disk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 GB * 3 EA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9" name="표 2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6869550"/>
              </p:ext>
            </p:extLst>
          </p:nvPr>
        </p:nvGraphicFramePr>
        <p:xfrm>
          <a:off x="5379350" y="3765256"/>
          <a:ext cx="1210496" cy="568395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489517"/>
                <a:gridCol w="720979"/>
              </a:tblGrid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hostname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ncpwas01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model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cpu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en-US" altLang="ko-KR" sz="600" b="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core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memory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 GB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disk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 GB * 3 EA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0" name="표 2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1824911"/>
              </p:ext>
            </p:extLst>
          </p:nvPr>
        </p:nvGraphicFramePr>
        <p:xfrm>
          <a:off x="8494864" y="3765256"/>
          <a:ext cx="1210496" cy="568395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489517"/>
                <a:gridCol w="720979"/>
              </a:tblGrid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hostname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ncpdb02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model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cpu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en-US" altLang="ko-KR" sz="600" b="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core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memory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 GB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disk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 GB * 3 EA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86" name="모서리가 둥근 직사각형 285"/>
          <p:cNvSpPr/>
          <p:nvPr/>
        </p:nvSpPr>
        <p:spPr>
          <a:xfrm>
            <a:off x="3538454" y="4591266"/>
            <a:ext cx="6503954" cy="1767184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 defTabSz="914291"/>
            <a:endParaRPr lang="ko-KR" altLang="en-US" sz="400"/>
          </a:p>
        </p:txBody>
      </p:sp>
      <p:sp>
        <p:nvSpPr>
          <p:cNvPr id="287" name="모서리가 둥근 직사각형 286"/>
          <p:cNvSpPr/>
          <p:nvPr/>
        </p:nvSpPr>
        <p:spPr>
          <a:xfrm>
            <a:off x="3538454" y="4578853"/>
            <a:ext cx="6503954" cy="163881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defTabSz="914291"/>
            <a:r>
              <a:rPr lang="ko-KR" altLang="en-US" sz="7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</a:rPr>
              <a:t>  솔루션 영역</a:t>
            </a:r>
            <a:endParaRPr lang="ko-KR" altLang="en-US" sz="7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</a:endParaRPr>
          </a:p>
        </p:txBody>
      </p:sp>
      <p:cxnSp>
        <p:nvCxnSpPr>
          <p:cNvPr id="288" name="직선 연결선 287"/>
          <p:cNvCxnSpPr/>
          <p:nvPr/>
        </p:nvCxnSpPr>
        <p:spPr>
          <a:xfrm>
            <a:off x="3612911" y="5547679"/>
            <a:ext cx="6336000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13" name="표 3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6248763"/>
              </p:ext>
            </p:extLst>
          </p:nvPr>
        </p:nvGraphicFramePr>
        <p:xfrm>
          <a:off x="3822513" y="5649324"/>
          <a:ext cx="1210496" cy="568395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489517"/>
                <a:gridCol w="720979"/>
              </a:tblGrid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hostname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ncpdocm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model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cpu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en-US" altLang="ko-KR" sz="600" b="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core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memory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 GB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disk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 GB * 3 EA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4" name="표 3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2084381"/>
              </p:ext>
            </p:extLst>
          </p:nvPr>
        </p:nvGraphicFramePr>
        <p:xfrm>
          <a:off x="6926045" y="5649324"/>
          <a:ext cx="1210496" cy="568395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489517"/>
                <a:gridCol w="720979"/>
              </a:tblGrid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hostname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ncppdfc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model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cpu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en-US" altLang="ko-KR" sz="600" b="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core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memory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 GB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disk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 GB * 3 EA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5" name="표 3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449186"/>
              </p:ext>
            </p:extLst>
          </p:nvPr>
        </p:nvGraphicFramePr>
        <p:xfrm>
          <a:off x="5379350" y="5649324"/>
          <a:ext cx="1210496" cy="568395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489517"/>
                <a:gridCol w="720979"/>
              </a:tblGrid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hostname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ncpsrch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model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cpu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en-US" altLang="ko-KR" sz="600" b="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core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memory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 GB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disk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 GB * 3 EA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6" name="표 3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9493417"/>
              </p:ext>
            </p:extLst>
          </p:nvPr>
        </p:nvGraphicFramePr>
        <p:xfrm>
          <a:off x="8494864" y="5649324"/>
          <a:ext cx="1210496" cy="568395"/>
        </p:xfrm>
        <a:graphic>
          <a:graphicData uri="http://schemas.openxmlformats.org/drawingml/2006/table">
            <a:tbl>
              <a:tblPr firstRow="1" bandRow="1">
                <a:effectLst/>
                <a:tableStyleId>{073A0DAA-6AF3-43AB-8588-CEC1D06C72B9}</a:tableStyleId>
              </a:tblPr>
              <a:tblGrid>
                <a:gridCol w="489517"/>
                <a:gridCol w="720979"/>
              </a:tblGrid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hostname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dirty="0" err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ncpstrg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model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cpu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r>
                        <a:rPr lang="en-US" altLang="ko-KR" sz="600" b="0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core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memory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16 GB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1367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disk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b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 GB * 3 EA</a:t>
                      </a:r>
                      <a:endParaRPr lang="ko-KR" altLang="en-US" sz="600" b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317" name="직선 연결선 316"/>
          <p:cNvCxnSpPr/>
          <p:nvPr/>
        </p:nvCxnSpPr>
        <p:spPr>
          <a:xfrm rot="5400000" flipH="1" flipV="1">
            <a:off x="4296566" y="3536670"/>
            <a:ext cx="252000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8" name="직선 연결선 317"/>
          <p:cNvCxnSpPr/>
          <p:nvPr/>
        </p:nvCxnSpPr>
        <p:spPr>
          <a:xfrm rot="5400000" flipH="1" flipV="1">
            <a:off x="5858220" y="3536670"/>
            <a:ext cx="252000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9" name="직선 연결선 318"/>
          <p:cNvCxnSpPr/>
          <p:nvPr/>
        </p:nvCxnSpPr>
        <p:spPr>
          <a:xfrm rot="5400000" flipH="1" flipV="1">
            <a:off x="7419053" y="3536670"/>
            <a:ext cx="252000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0" name="직선 연결선 319"/>
          <p:cNvCxnSpPr/>
          <p:nvPr/>
        </p:nvCxnSpPr>
        <p:spPr>
          <a:xfrm rot="5400000" flipH="1" flipV="1">
            <a:off x="8985428" y="3536670"/>
            <a:ext cx="252000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1" name="직선 연결선 320"/>
          <p:cNvCxnSpPr/>
          <p:nvPr/>
        </p:nvCxnSpPr>
        <p:spPr>
          <a:xfrm rot="5400000" flipH="1" flipV="1">
            <a:off x="4306832" y="5409492"/>
            <a:ext cx="252000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2" name="직선 연결선 321"/>
          <p:cNvCxnSpPr/>
          <p:nvPr/>
        </p:nvCxnSpPr>
        <p:spPr>
          <a:xfrm rot="5400000" flipH="1" flipV="1">
            <a:off x="5859284" y="5409492"/>
            <a:ext cx="252000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3" name="직선 연결선 322"/>
          <p:cNvCxnSpPr/>
          <p:nvPr/>
        </p:nvCxnSpPr>
        <p:spPr>
          <a:xfrm rot="5400000" flipH="1" flipV="1">
            <a:off x="7413457" y="5409492"/>
            <a:ext cx="252000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4" name="직선 연결선 323"/>
          <p:cNvCxnSpPr/>
          <p:nvPr/>
        </p:nvCxnSpPr>
        <p:spPr>
          <a:xfrm rot="5400000" flipH="1" flipV="1">
            <a:off x="8975368" y="5409492"/>
            <a:ext cx="252000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0" name="그룹 219"/>
          <p:cNvGrpSpPr/>
          <p:nvPr/>
        </p:nvGrpSpPr>
        <p:grpSpPr>
          <a:xfrm>
            <a:off x="4170928" y="3088487"/>
            <a:ext cx="513667" cy="380791"/>
            <a:chOff x="3037546" y="2897580"/>
            <a:chExt cx="513667" cy="380791"/>
          </a:xfrm>
        </p:grpSpPr>
        <p:sp>
          <p:nvSpPr>
            <p:cNvPr id="221" name="TextBox 220"/>
            <p:cNvSpPr txBox="1"/>
            <p:nvPr/>
          </p:nvSpPr>
          <p:spPr>
            <a:xfrm>
              <a:off x="3037546" y="2897580"/>
              <a:ext cx="513667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 smtClean="0"/>
                <a:t>부패방지 </a:t>
              </a:r>
              <a:r>
                <a:rPr lang="en-US" altLang="ko-KR" sz="600" b="1" dirty="0" smtClean="0"/>
                <a:t>WEB</a:t>
              </a:r>
            </a:p>
          </p:txBody>
        </p:sp>
        <p:pic>
          <p:nvPicPr>
            <p:cNvPr id="222" name="그림 221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32379" y="3021352"/>
              <a:ext cx="324000" cy="257019"/>
            </a:xfrm>
            <a:prstGeom prst="rect">
              <a:avLst/>
            </a:prstGeom>
          </p:spPr>
        </p:pic>
      </p:grpSp>
      <p:grpSp>
        <p:nvGrpSpPr>
          <p:cNvPr id="223" name="그룹 222"/>
          <p:cNvGrpSpPr/>
          <p:nvPr/>
        </p:nvGrpSpPr>
        <p:grpSpPr>
          <a:xfrm>
            <a:off x="5727765" y="3088487"/>
            <a:ext cx="513667" cy="380791"/>
            <a:chOff x="3037546" y="2897580"/>
            <a:chExt cx="513667" cy="380791"/>
          </a:xfrm>
        </p:grpSpPr>
        <p:sp>
          <p:nvSpPr>
            <p:cNvPr id="224" name="TextBox 223"/>
            <p:cNvSpPr txBox="1"/>
            <p:nvPr/>
          </p:nvSpPr>
          <p:spPr>
            <a:xfrm>
              <a:off x="3037546" y="2897580"/>
              <a:ext cx="513667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 dirty="0" smtClean="0"/>
                <a:t>부패방지 </a:t>
              </a:r>
              <a:r>
                <a:rPr lang="en-US" altLang="ko-KR" sz="600" b="1" dirty="0" smtClean="0"/>
                <a:t>WAS</a:t>
              </a:r>
            </a:p>
          </p:txBody>
        </p:sp>
        <p:pic>
          <p:nvPicPr>
            <p:cNvPr id="225" name="그림 224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32379" y="3021352"/>
              <a:ext cx="324000" cy="257019"/>
            </a:xfrm>
            <a:prstGeom prst="rect">
              <a:avLst/>
            </a:prstGeom>
          </p:spPr>
        </p:pic>
      </p:grpSp>
      <p:grpSp>
        <p:nvGrpSpPr>
          <p:cNvPr id="226" name="그룹 225"/>
          <p:cNvGrpSpPr/>
          <p:nvPr/>
        </p:nvGrpSpPr>
        <p:grpSpPr>
          <a:xfrm>
            <a:off x="7261293" y="3088487"/>
            <a:ext cx="540000" cy="380791"/>
            <a:chOff x="3037545" y="2897580"/>
            <a:chExt cx="540000" cy="380791"/>
          </a:xfrm>
        </p:grpSpPr>
        <p:sp>
          <p:nvSpPr>
            <p:cNvPr id="227" name="TextBox 226"/>
            <p:cNvSpPr txBox="1"/>
            <p:nvPr/>
          </p:nvSpPr>
          <p:spPr>
            <a:xfrm>
              <a:off x="3037545" y="2897580"/>
              <a:ext cx="540000" cy="184666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 dirty="0" smtClean="0"/>
                <a:t>부패방지 </a:t>
              </a:r>
              <a:r>
                <a:rPr lang="en-US" altLang="ko-KR" sz="600" b="1" dirty="0" smtClean="0"/>
                <a:t>DB#1</a:t>
              </a:r>
            </a:p>
          </p:txBody>
        </p:sp>
        <p:pic>
          <p:nvPicPr>
            <p:cNvPr id="228" name="그림 227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45545" y="3021352"/>
              <a:ext cx="324000" cy="257019"/>
            </a:xfrm>
            <a:prstGeom prst="rect">
              <a:avLst/>
            </a:prstGeom>
          </p:spPr>
        </p:pic>
      </p:grpSp>
      <p:grpSp>
        <p:nvGrpSpPr>
          <p:cNvPr id="229" name="그룹 228"/>
          <p:cNvGrpSpPr/>
          <p:nvPr/>
        </p:nvGrpSpPr>
        <p:grpSpPr>
          <a:xfrm>
            <a:off x="8830112" y="3088487"/>
            <a:ext cx="540000" cy="380791"/>
            <a:chOff x="3037545" y="2897580"/>
            <a:chExt cx="540000" cy="380791"/>
          </a:xfrm>
        </p:grpSpPr>
        <p:sp>
          <p:nvSpPr>
            <p:cNvPr id="230" name="TextBox 229"/>
            <p:cNvSpPr txBox="1"/>
            <p:nvPr/>
          </p:nvSpPr>
          <p:spPr>
            <a:xfrm>
              <a:off x="3037545" y="2897580"/>
              <a:ext cx="5400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 dirty="0" smtClean="0"/>
                <a:t>부패방지 </a:t>
              </a:r>
              <a:r>
                <a:rPr lang="en-US" altLang="ko-KR" sz="600" b="1" dirty="0" smtClean="0"/>
                <a:t>DB#2</a:t>
              </a:r>
            </a:p>
          </p:txBody>
        </p:sp>
        <p:pic>
          <p:nvPicPr>
            <p:cNvPr id="231" name="그림 230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45545" y="3021352"/>
              <a:ext cx="324000" cy="257019"/>
            </a:xfrm>
            <a:prstGeom prst="rect">
              <a:avLst/>
            </a:prstGeom>
          </p:spPr>
        </p:pic>
      </p:grpSp>
      <p:grpSp>
        <p:nvGrpSpPr>
          <p:cNvPr id="301" name="그룹 300"/>
          <p:cNvGrpSpPr/>
          <p:nvPr/>
        </p:nvGrpSpPr>
        <p:grpSpPr>
          <a:xfrm>
            <a:off x="4157761" y="4950105"/>
            <a:ext cx="540000" cy="380791"/>
            <a:chOff x="3037545" y="2897580"/>
            <a:chExt cx="540000" cy="380791"/>
          </a:xfrm>
        </p:grpSpPr>
        <p:sp>
          <p:nvSpPr>
            <p:cNvPr id="302" name="TextBox 301"/>
            <p:cNvSpPr txBox="1"/>
            <p:nvPr/>
          </p:nvSpPr>
          <p:spPr>
            <a:xfrm>
              <a:off x="3037545" y="2897580"/>
              <a:ext cx="5400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 dirty="0" smtClean="0"/>
                <a:t>문서관리서버</a:t>
              </a:r>
              <a:endParaRPr lang="en-US" altLang="ko-KR" sz="600" b="1" dirty="0" smtClean="0"/>
            </a:p>
          </p:txBody>
        </p:sp>
        <p:pic>
          <p:nvPicPr>
            <p:cNvPr id="303" name="그림 302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45545" y="3021352"/>
              <a:ext cx="324000" cy="257019"/>
            </a:xfrm>
            <a:prstGeom prst="rect">
              <a:avLst/>
            </a:prstGeom>
          </p:spPr>
        </p:pic>
      </p:grpSp>
      <p:grpSp>
        <p:nvGrpSpPr>
          <p:cNvPr id="304" name="그룹 303"/>
          <p:cNvGrpSpPr/>
          <p:nvPr/>
        </p:nvGrpSpPr>
        <p:grpSpPr>
          <a:xfrm>
            <a:off x="5714598" y="4950105"/>
            <a:ext cx="540000" cy="380791"/>
            <a:chOff x="3037545" y="2897580"/>
            <a:chExt cx="540000" cy="380791"/>
          </a:xfrm>
        </p:grpSpPr>
        <p:sp>
          <p:nvSpPr>
            <p:cNvPr id="305" name="TextBox 304"/>
            <p:cNvSpPr txBox="1"/>
            <p:nvPr/>
          </p:nvSpPr>
          <p:spPr>
            <a:xfrm>
              <a:off x="3037545" y="2897580"/>
              <a:ext cx="5400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 dirty="0" smtClean="0"/>
                <a:t>검색서버</a:t>
              </a:r>
              <a:endParaRPr lang="en-US" altLang="ko-KR" sz="600" b="1" dirty="0" smtClean="0"/>
            </a:p>
          </p:txBody>
        </p:sp>
        <p:pic>
          <p:nvPicPr>
            <p:cNvPr id="306" name="그림 305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45545" y="3021352"/>
              <a:ext cx="324000" cy="257019"/>
            </a:xfrm>
            <a:prstGeom prst="rect">
              <a:avLst/>
            </a:prstGeom>
          </p:spPr>
        </p:pic>
      </p:grpSp>
      <p:grpSp>
        <p:nvGrpSpPr>
          <p:cNvPr id="307" name="그룹 306"/>
          <p:cNvGrpSpPr/>
          <p:nvPr/>
        </p:nvGrpSpPr>
        <p:grpSpPr>
          <a:xfrm>
            <a:off x="7261293" y="4950105"/>
            <a:ext cx="540000" cy="380791"/>
            <a:chOff x="3037545" y="2897580"/>
            <a:chExt cx="540000" cy="380791"/>
          </a:xfrm>
        </p:grpSpPr>
        <p:sp>
          <p:nvSpPr>
            <p:cNvPr id="308" name="TextBox 307"/>
            <p:cNvSpPr txBox="1"/>
            <p:nvPr/>
          </p:nvSpPr>
          <p:spPr>
            <a:xfrm>
              <a:off x="3037545" y="2897580"/>
              <a:ext cx="5400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 dirty="0" smtClean="0"/>
                <a:t>PDF</a:t>
              </a:r>
              <a:r>
                <a:rPr lang="ko-KR" altLang="en-US" sz="600" b="1" dirty="0" smtClean="0"/>
                <a:t>변환서버</a:t>
              </a:r>
              <a:endParaRPr lang="en-US" altLang="ko-KR" sz="600" b="1" dirty="0" smtClean="0"/>
            </a:p>
          </p:txBody>
        </p:sp>
        <p:pic>
          <p:nvPicPr>
            <p:cNvPr id="309" name="그림 308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45545" y="3021352"/>
              <a:ext cx="324000" cy="257019"/>
            </a:xfrm>
            <a:prstGeom prst="rect">
              <a:avLst/>
            </a:prstGeom>
          </p:spPr>
        </p:pic>
      </p:grpSp>
      <p:grpSp>
        <p:nvGrpSpPr>
          <p:cNvPr id="310" name="그룹 309"/>
          <p:cNvGrpSpPr/>
          <p:nvPr/>
        </p:nvGrpSpPr>
        <p:grpSpPr>
          <a:xfrm>
            <a:off x="8794112" y="4950105"/>
            <a:ext cx="612000" cy="380791"/>
            <a:chOff x="3037545" y="2897580"/>
            <a:chExt cx="612000" cy="380791"/>
          </a:xfrm>
        </p:grpSpPr>
        <p:sp>
          <p:nvSpPr>
            <p:cNvPr id="311" name="TextBox 310"/>
            <p:cNvSpPr txBox="1"/>
            <p:nvPr/>
          </p:nvSpPr>
          <p:spPr>
            <a:xfrm>
              <a:off x="3037545" y="2897580"/>
              <a:ext cx="612000" cy="184666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 dirty="0" err="1" smtClean="0"/>
                <a:t>블랙마킹변환서버</a:t>
              </a:r>
              <a:endParaRPr lang="en-US" altLang="ko-KR" sz="600" b="1" dirty="0" smtClean="0"/>
            </a:p>
          </p:txBody>
        </p:sp>
        <p:pic>
          <p:nvPicPr>
            <p:cNvPr id="312" name="그림 311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81545" y="3021352"/>
              <a:ext cx="324000" cy="257019"/>
            </a:xfrm>
            <a:prstGeom prst="rect">
              <a:avLst/>
            </a:prstGeom>
          </p:spPr>
        </p:pic>
      </p:grpSp>
      <p:cxnSp>
        <p:nvCxnSpPr>
          <p:cNvPr id="325" name="직선 연결선 324"/>
          <p:cNvCxnSpPr/>
          <p:nvPr/>
        </p:nvCxnSpPr>
        <p:spPr>
          <a:xfrm rot="5400000" flipH="1" flipV="1">
            <a:off x="2661342" y="4611134"/>
            <a:ext cx="1872000" cy="109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직선 화살표 연결선 184"/>
          <p:cNvCxnSpPr/>
          <p:nvPr/>
        </p:nvCxnSpPr>
        <p:spPr>
          <a:xfrm>
            <a:off x="1983472" y="1108858"/>
            <a:ext cx="1908000" cy="0"/>
          </a:xfrm>
          <a:prstGeom prst="straightConnector1">
            <a:avLst/>
          </a:prstGeom>
          <a:ln w="9525">
            <a:solidFill>
              <a:schemeClr val="accent2">
                <a:lumMod val="75000"/>
              </a:schemeClr>
            </a:solidFill>
            <a:prstDash val="dash"/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직선 화살표 연결선 200"/>
          <p:cNvCxnSpPr/>
          <p:nvPr/>
        </p:nvCxnSpPr>
        <p:spPr>
          <a:xfrm>
            <a:off x="1980285" y="3358969"/>
            <a:ext cx="2196000" cy="0"/>
          </a:xfrm>
          <a:prstGeom prst="straightConnector1">
            <a:avLst/>
          </a:prstGeom>
          <a:ln w="9525">
            <a:solidFill>
              <a:schemeClr val="accent2">
                <a:lumMod val="75000"/>
              </a:schemeClr>
            </a:solidFill>
            <a:prstDash val="dash"/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5" name="그룹 344"/>
          <p:cNvGrpSpPr/>
          <p:nvPr/>
        </p:nvGrpSpPr>
        <p:grpSpPr>
          <a:xfrm>
            <a:off x="10601275" y="3075488"/>
            <a:ext cx="1050470" cy="1061085"/>
            <a:chOff x="10696546" y="2704171"/>
            <a:chExt cx="1149514" cy="1528388"/>
          </a:xfrm>
        </p:grpSpPr>
        <p:pic>
          <p:nvPicPr>
            <p:cNvPr id="326" name="Picture 6" descr="D:\00. 템플릿\## 아이콘_템플릿\HIS 제품 아이콘\g200-01.png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96546" y="2704171"/>
              <a:ext cx="1149514" cy="15283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9" name="원통 328"/>
            <p:cNvSpPr/>
            <p:nvPr/>
          </p:nvSpPr>
          <p:spPr>
            <a:xfrm>
              <a:off x="10886950" y="2984393"/>
              <a:ext cx="799171" cy="850984"/>
            </a:xfrm>
            <a:prstGeom prst="can">
              <a:avLst>
                <a:gd name="adj" fmla="val 30895"/>
              </a:avLst>
            </a:prstGeom>
            <a:solidFill>
              <a:sysClr val="window" lastClr="FFFFFF">
                <a:lumMod val="85000"/>
              </a:sysClr>
            </a:solidFill>
            <a:ln w="25400" cap="flat" cmpd="sng" algn="ctr">
              <a:noFill/>
              <a:prstDash val="solid"/>
            </a:ln>
            <a:effectLst>
              <a:innerShdw blurRad="38100">
                <a:prstClr val="black">
                  <a:alpha val="30000"/>
                </a:prstClr>
              </a:inn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1000" b="1" kern="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스토리지</a:t>
              </a:r>
              <a:endParaRPr lang="en-US" altLang="ko-KR" sz="1000" b="1" kern="0" dirty="0" smtClean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ko-KR" sz="1000" b="1" kern="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10TB</a:t>
              </a:r>
              <a:endParaRPr kumimoji="0" lang="ko-KR" altLang="en-US" sz="1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cxnSp>
        <p:nvCxnSpPr>
          <p:cNvPr id="331" name="직선 연결선 330"/>
          <p:cNvCxnSpPr>
            <a:stCxn id="215" idx="3"/>
            <a:endCxn id="326" idx="1"/>
          </p:cNvCxnSpPr>
          <p:nvPr/>
        </p:nvCxnSpPr>
        <p:spPr>
          <a:xfrm>
            <a:off x="10009456" y="3606030"/>
            <a:ext cx="591819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7" name="꺾인 연결선 336"/>
          <p:cNvCxnSpPr>
            <a:stCxn id="172" idx="3"/>
            <a:endCxn id="326" idx="0"/>
          </p:cNvCxnSpPr>
          <p:nvPr/>
        </p:nvCxnSpPr>
        <p:spPr>
          <a:xfrm>
            <a:off x="4887052" y="1333754"/>
            <a:ext cx="6239458" cy="1741734"/>
          </a:xfrm>
          <a:prstGeom prst="bentConnector2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4" name="그룹 193"/>
          <p:cNvGrpSpPr/>
          <p:nvPr/>
        </p:nvGrpSpPr>
        <p:grpSpPr>
          <a:xfrm>
            <a:off x="2391508" y="988121"/>
            <a:ext cx="596345" cy="228753"/>
            <a:chOff x="1452569" y="1037549"/>
            <a:chExt cx="596345" cy="228753"/>
          </a:xfrm>
        </p:grpSpPr>
        <p:sp>
          <p:nvSpPr>
            <p:cNvPr id="188" name="구름 187"/>
            <p:cNvSpPr/>
            <p:nvPr/>
          </p:nvSpPr>
          <p:spPr>
            <a:xfrm>
              <a:off x="1452569" y="1037549"/>
              <a:ext cx="596345" cy="228753"/>
            </a:xfrm>
            <a:prstGeom prst="cloud">
              <a:avLst/>
            </a:prstGeom>
            <a:solidFill>
              <a:schemeClr val="bg1"/>
            </a:solidFill>
            <a:ln w="6350">
              <a:solidFill>
                <a:srgbClr val="618C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600" b="1"/>
            </a:p>
          </p:txBody>
        </p:sp>
        <p:sp>
          <p:nvSpPr>
            <p:cNvPr id="189" name="TextBox 188"/>
            <p:cNvSpPr txBox="1"/>
            <p:nvPr/>
          </p:nvSpPr>
          <p:spPr>
            <a:xfrm>
              <a:off x="1538935" y="1102650"/>
              <a:ext cx="423612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 dirty="0" err="1" smtClean="0"/>
                <a:t>인터넷망</a:t>
              </a:r>
              <a:endParaRPr lang="ko-KR" altLang="en-US" sz="600" b="1" dirty="0"/>
            </a:p>
          </p:txBody>
        </p:sp>
      </p:grpSp>
      <p:cxnSp>
        <p:nvCxnSpPr>
          <p:cNvPr id="355" name="꺾인 연결선 354"/>
          <p:cNvCxnSpPr>
            <a:stCxn id="286" idx="3"/>
            <a:endCxn id="326" idx="2"/>
          </p:cNvCxnSpPr>
          <p:nvPr/>
        </p:nvCxnSpPr>
        <p:spPr>
          <a:xfrm flipV="1">
            <a:off x="10042408" y="4136573"/>
            <a:ext cx="1084102" cy="1338285"/>
          </a:xfrm>
          <a:prstGeom prst="bentConnector2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7" name="직선 화살표 연결선 366"/>
          <p:cNvCxnSpPr/>
          <p:nvPr/>
        </p:nvCxnSpPr>
        <p:spPr>
          <a:xfrm>
            <a:off x="4629765" y="3358969"/>
            <a:ext cx="1152000" cy="0"/>
          </a:xfrm>
          <a:prstGeom prst="straightConnector1">
            <a:avLst/>
          </a:prstGeom>
          <a:ln w="9525">
            <a:solidFill>
              <a:schemeClr val="accent2">
                <a:lumMod val="75000"/>
              </a:schemeClr>
            </a:solidFill>
            <a:prstDash val="dash"/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9" name="꺾인 연결선 368"/>
          <p:cNvCxnSpPr/>
          <p:nvPr/>
        </p:nvCxnSpPr>
        <p:spPr>
          <a:xfrm rot="16200000" flipH="1">
            <a:off x="4277007" y="1280176"/>
            <a:ext cx="1851683" cy="1561653"/>
          </a:xfrm>
          <a:prstGeom prst="bentConnector3">
            <a:avLst>
              <a:gd name="adj1" fmla="val 104"/>
            </a:avLst>
          </a:prstGeom>
          <a:ln w="9525">
            <a:solidFill>
              <a:schemeClr val="accent2">
                <a:lumMod val="75000"/>
              </a:schemeClr>
            </a:solidFill>
            <a:prstDash val="dash"/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3" name="그룹 212"/>
          <p:cNvGrpSpPr/>
          <p:nvPr/>
        </p:nvGrpSpPr>
        <p:grpSpPr>
          <a:xfrm>
            <a:off x="2476045" y="3229329"/>
            <a:ext cx="493174" cy="268922"/>
            <a:chOff x="1291688" y="3865596"/>
            <a:chExt cx="493174" cy="268922"/>
          </a:xfrm>
        </p:grpSpPr>
        <p:sp>
          <p:nvSpPr>
            <p:cNvPr id="211" name="Freeform 133"/>
            <p:cNvSpPr>
              <a:spLocks/>
            </p:cNvSpPr>
            <p:nvPr/>
          </p:nvSpPr>
          <p:spPr bwMode="auto">
            <a:xfrm rot="19735884" flipH="1" flipV="1">
              <a:off x="1291688" y="3865596"/>
              <a:ext cx="493174" cy="268922"/>
            </a:xfrm>
            <a:custGeom>
              <a:avLst/>
              <a:gdLst>
                <a:gd name="T0" fmla="*/ 0 w 1449"/>
                <a:gd name="T1" fmla="*/ 43 h 53"/>
                <a:gd name="T2" fmla="*/ 849 w 1449"/>
                <a:gd name="T3" fmla="*/ 52 h 53"/>
                <a:gd name="T4" fmla="*/ 708 w 1449"/>
                <a:gd name="T5" fmla="*/ 16 h 53"/>
                <a:gd name="T6" fmla="*/ 1448 w 1449"/>
                <a:gd name="T7" fmla="*/ 10 h 53"/>
                <a:gd name="T8" fmla="*/ 582 w 1449"/>
                <a:gd name="T9" fmla="*/ 0 h 53"/>
                <a:gd name="T10" fmla="*/ 718 w 1449"/>
                <a:gd name="T11" fmla="*/ 37 h 53"/>
                <a:gd name="T12" fmla="*/ 0 w 1449"/>
                <a:gd name="T13" fmla="*/ 4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9" h="53">
                  <a:moveTo>
                    <a:pt x="0" y="43"/>
                  </a:moveTo>
                  <a:lnTo>
                    <a:pt x="849" y="52"/>
                  </a:lnTo>
                  <a:lnTo>
                    <a:pt x="708" y="16"/>
                  </a:lnTo>
                  <a:lnTo>
                    <a:pt x="1448" y="10"/>
                  </a:lnTo>
                  <a:lnTo>
                    <a:pt x="582" y="0"/>
                  </a:lnTo>
                  <a:lnTo>
                    <a:pt x="718" y="37"/>
                  </a:lnTo>
                  <a:lnTo>
                    <a:pt x="0" y="43"/>
                  </a:lnTo>
                </a:path>
              </a:pathLst>
            </a:custGeom>
            <a:solidFill>
              <a:srgbClr val="348EFA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rgbClr val="990033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12" name="TextBox 211"/>
            <p:cNvSpPr txBox="1"/>
            <p:nvPr/>
          </p:nvSpPr>
          <p:spPr>
            <a:xfrm>
              <a:off x="1415974" y="3958867"/>
              <a:ext cx="238297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행정망</a:t>
              </a:r>
              <a:endParaRPr lang="ko-KR" altLang="en-US" sz="400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412" name="직사각형 411"/>
          <p:cNvSpPr/>
          <p:nvPr/>
        </p:nvSpPr>
        <p:spPr>
          <a:xfrm>
            <a:off x="689460" y="1840142"/>
            <a:ext cx="2130256" cy="96368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413" name="TextBox 30"/>
          <p:cNvSpPr txBox="1"/>
          <p:nvPr/>
        </p:nvSpPr>
        <p:spPr>
          <a:xfrm>
            <a:off x="689475" y="1836448"/>
            <a:ext cx="2130211" cy="18000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algn="ctr" defTabSz="914291">
              <a:defRPr sz="400">
                <a:solidFill>
                  <a:schemeClr val="lt1"/>
                </a:solidFill>
              </a:defRPr>
            </a:lvl1pPr>
            <a:lvl2pPr marL="457145" defTabSz="914291">
              <a:defRPr>
                <a:solidFill>
                  <a:schemeClr val="lt1"/>
                </a:solidFill>
              </a:defRPr>
            </a:lvl2pPr>
            <a:lvl3pPr marL="914291" defTabSz="914291">
              <a:defRPr>
                <a:solidFill>
                  <a:schemeClr val="lt1"/>
                </a:solidFill>
              </a:defRPr>
            </a:lvl3pPr>
            <a:lvl4pPr marL="1371436" defTabSz="914291">
              <a:defRPr>
                <a:solidFill>
                  <a:schemeClr val="lt1"/>
                </a:solidFill>
              </a:defRPr>
            </a:lvl4pPr>
            <a:lvl5pPr marL="1828581" defTabSz="914291">
              <a:defRPr>
                <a:solidFill>
                  <a:schemeClr val="lt1"/>
                </a:solidFill>
              </a:defRPr>
            </a:lvl5pPr>
            <a:lvl6pPr marL="2285726" defTabSz="914291">
              <a:defRPr>
                <a:solidFill>
                  <a:schemeClr val="lt1"/>
                </a:solidFill>
              </a:defRPr>
            </a:lvl6pPr>
            <a:lvl7pPr marL="2742872" defTabSz="914291">
              <a:defRPr>
                <a:solidFill>
                  <a:schemeClr val="lt1"/>
                </a:solidFill>
              </a:defRPr>
            </a:lvl7pPr>
            <a:lvl8pPr marL="3200017" defTabSz="914291">
              <a:defRPr>
                <a:solidFill>
                  <a:schemeClr val="lt1"/>
                </a:solidFill>
              </a:defRPr>
            </a:lvl8pPr>
            <a:lvl9pPr marL="3657163" defTabSz="914291"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en-US" altLang="ko-KR" sz="7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7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외부망</a:t>
            </a:r>
            <a:r>
              <a:rPr lang="ko-KR" altLang="en-US" sz="7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연계시스템</a:t>
            </a:r>
            <a:endParaRPr lang="ko-KR" altLang="en-US" sz="7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14" name="직사각형 413"/>
          <p:cNvSpPr/>
          <p:nvPr/>
        </p:nvSpPr>
        <p:spPr>
          <a:xfrm>
            <a:off x="689460" y="4120460"/>
            <a:ext cx="2287826" cy="195082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415" name="TextBox 30"/>
          <p:cNvSpPr txBox="1"/>
          <p:nvPr/>
        </p:nvSpPr>
        <p:spPr>
          <a:xfrm>
            <a:off x="689460" y="4116766"/>
            <a:ext cx="2287777" cy="18000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algn="ctr" defTabSz="914291">
              <a:defRPr sz="400">
                <a:solidFill>
                  <a:schemeClr val="lt1"/>
                </a:solidFill>
              </a:defRPr>
            </a:lvl1pPr>
            <a:lvl2pPr marL="457145" defTabSz="914291">
              <a:defRPr>
                <a:solidFill>
                  <a:schemeClr val="lt1"/>
                </a:solidFill>
              </a:defRPr>
            </a:lvl2pPr>
            <a:lvl3pPr marL="914291" defTabSz="914291">
              <a:defRPr>
                <a:solidFill>
                  <a:schemeClr val="lt1"/>
                </a:solidFill>
              </a:defRPr>
            </a:lvl3pPr>
            <a:lvl4pPr marL="1371436" defTabSz="914291">
              <a:defRPr>
                <a:solidFill>
                  <a:schemeClr val="lt1"/>
                </a:solidFill>
              </a:defRPr>
            </a:lvl4pPr>
            <a:lvl5pPr marL="1828581" defTabSz="914291">
              <a:defRPr>
                <a:solidFill>
                  <a:schemeClr val="lt1"/>
                </a:solidFill>
              </a:defRPr>
            </a:lvl5pPr>
            <a:lvl6pPr marL="2285726" defTabSz="914291">
              <a:defRPr>
                <a:solidFill>
                  <a:schemeClr val="lt1"/>
                </a:solidFill>
              </a:defRPr>
            </a:lvl6pPr>
            <a:lvl7pPr marL="2742872" defTabSz="914291">
              <a:defRPr>
                <a:solidFill>
                  <a:schemeClr val="lt1"/>
                </a:solidFill>
              </a:defRPr>
            </a:lvl7pPr>
            <a:lvl8pPr marL="3200017" defTabSz="914291">
              <a:defRPr>
                <a:solidFill>
                  <a:schemeClr val="lt1"/>
                </a:solidFill>
              </a:defRPr>
            </a:lvl8pPr>
            <a:lvl9pPr marL="3657163" defTabSz="914291"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en-US" altLang="ko-KR" sz="7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7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행정망 </a:t>
            </a:r>
            <a:r>
              <a:rPr lang="ko-KR" altLang="en-US" sz="7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연계시스템</a:t>
            </a:r>
            <a:endParaRPr lang="ko-KR" altLang="en-US" sz="7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375" name="그룹 374"/>
          <p:cNvGrpSpPr/>
          <p:nvPr/>
        </p:nvGrpSpPr>
        <p:grpSpPr>
          <a:xfrm>
            <a:off x="760268" y="4500724"/>
            <a:ext cx="684000" cy="337461"/>
            <a:chOff x="7712311" y="800147"/>
            <a:chExt cx="684000" cy="337461"/>
          </a:xfrm>
        </p:grpSpPr>
        <p:pic>
          <p:nvPicPr>
            <p:cNvPr id="410" name="그림 40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73358" y="800147"/>
              <a:ext cx="361906" cy="183575"/>
            </a:xfrm>
            <a:prstGeom prst="rect">
              <a:avLst/>
            </a:prstGeom>
          </p:spPr>
        </p:pic>
        <p:sp>
          <p:nvSpPr>
            <p:cNvPr id="411" name="TextBox 410"/>
            <p:cNvSpPr txBox="1"/>
            <p:nvPr/>
          </p:nvSpPr>
          <p:spPr>
            <a:xfrm>
              <a:off x="7712311" y="983720"/>
              <a:ext cx="684000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500" dirty="0" err="1" smtClean="0"/>
                <a:t>행정안전부</a:t>
              </a:r>
              <a:endParaRPr lang="en-US" altLang="ko-KR" sz="500" dirty="0" smtClean="0"/>
            </a:p>
            <a:p>
              <a:pPr algn="ctr"/>
              <a:r>
                <a:rPr lang="ko-KR" altLang="en-US" sz="500" dirty="0" smtClean="0"/>
                <a:t>정부인증관리시스템</a:t>
              </a:r>
              <a:endParaRPr lang="en-US" altLang="ko-KR" sz="500" dirty="0" smtClean="0"/>
            </a:p>
          </p:txBody>
        </p:sp>
      </p:grpSp>
      <p:grpSp>
        <p:nvGrpSpPr>
          <p:cNvPr id="376" name="그룹 375"/>
          <p:cNvGrpSpPr/>
          <p:nvPr/>
        </p:nvGrpSpPr>
        <p:grpSpPr>
          <a:xfrm>
            <a:off x="1495627" y="4505232"/>
            <a:ext cx="684000" cy="337461"/>
            <a:chOff x="7712311" y="800147"/>
            <a:chExt cx="684000" cy="337461"/>
          </a:xfrm>
        </p:grpSpPr>
        <p:pic>
          <p:nvPicPr>
            <p:cNvPr id="408" name="그림 40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73358" y="800147"/>
              <a:ext cx="361906" cy="183575"/>
            </a:xfrm>
            <a:prstGeom prst="rect">
              <a:avLst/>
            </a:prstGeom>
          </p:spPr>
        </p:pic>
        <p:sp>
          <p:nvSpPr>
            <p:cNvPr id="409" name="TextBox 408"/>
            <p:cNvSpPr txBox="1"/>
            <p:nvPr/>
          </p:nvSpPr>
          <p:spPr>
            <a:xfrm>
              <a:off x="7712311" y="983720"/>
              <a:ext cx="684000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500" dirty="0" err="1" smtClean="0"/>
                <a:t>행정안전부</a:t>
              </a:r>
              <a:endParaRPr lang="en-US" altLang="ko-KR" sz="500" dirty="0" smtClean="0"/>
            </a:p>
            <a:p>
              <a:pPr algn="ctr"/>
              <a:r>
                <a:rPr lang="ko-KR" altLang="en-US" sz="500" dirty="0" err="1" smtClean="0"/>
                <a:t>정부디렉토리시스템</a:t>
              </a:r>
              <a:endParaRPr lang="en-US" altLang="ko-KR" sz="500" dirty="0" smtClean="0"/>
            </a:p>
          </p:txBody>
        </p:sp>
      </p:grpSp>
      <p:grpSp>
        <p:nvGrpSpPr>
          <p:cNvPr id="377" name="그룹 376"/>
          <p:cNvGrpSpPr/>
          <p:nvPr/>
        </p:nvGrpSpPr>
        <p:grpSpPr>
          <a:xfrm>
            <a:off x="2230987" y="4503182"/>
            <a:ext cx="684000" cy="337461"/>
            <a:chOff x="7712311" y="800147"/>
            <a:chExt cx="684000" cy="337461"/>
          </a:xfrm>
        </p:grpSpPr>
        <p:pic>
          <p:nvPicPr>
            <p:cNvPr id="406" name="그림 40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73358" y="800147"/>
              <a:ext cx="361906" cy="183575"/>
            </a:xfrm>
            <a:prstGeom prst="rect">
              <a:avLst/>
            </a:prstGeom>
          </p:spPr>
        </p:pic>
        <p:sp>
          <p:nvSpPr>
            <p:cNvPr id="407" name="TextBox 406"/>
            <p:cNvSpPr txBox="1"/>
            <p:nvPr/>
          </p:nvSpPr>
          <p:spPr>
            <a:xfrm>
              <a:off x="7712311" y="983720"/>
              <a:ext cx="684000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500" dirty="0" err="1" smtClean="0"/>
                <a:t>행정안전부</a:t>
              </a:r>
              <a:endParaRPr lang="en-US" altLang="ko-KR" sz="500" dirty="0" smtClean="0"/>
            </a:p>
            <a:p>
              <a:pPr algn="ctr"/>
              <a:r>
                <a:rPr lang="ko-KR" altLang="en-US" sz="500" dirty="0" smtClean="0"/>
                <a:t>행정표준코드시스템</a:t>
              </a:r>
              <a:endParaRPr lang="en-US" altLang="ko-KR" sz="500" dirty="0" smtClean="0"/>
            </a:p>
          </p:txBody>
        </p:sp>
      </p:grpSp>
      <p:grpSp>
        <p:nvGrpSpPr>
          <p:cNvPr id="379" name="그룹 378"/>
          <p:cNvGrpSpPr/>
          <p:nvPr/>
        </p:nvGrpSpPr>
        <p:grpSpPr>
          <a:xfrm>
            <a:off x="1495627" y="5070024"/>
            <a:ext cx="684000" cy="337461"/>
            <a:chOff x="7712311" y="800147"/>
            <a:chExt cx="684000" cy="337461"/>
          </a:xfrm>
        </p:grpSpPr>
        <p:pic>
          <p:nvPicPr>
            <p:cNvPr id="402" name="그림 40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73358" y="800147"/>
              <a:ext cx="361906" cy="183575"/>
            </a:xfrm>
            <a:prstGeom prst="rect">
              <a:avLst/>
            </a:prstGeom>
          </p:spPr>
        </p:pic>
        <p:sp>
          <p:nvSpPr>
            <p:cNvPr id="403" name="TextBox 402"/>
            <p:cNvSpPr txBox="1"/>
            <p:nvPr/>
          </p:nvSpPr>
          <p:spPr>
            <a:xfrm>
              <a:off x="7712311" y="983720"/>
              <a:ext cx="684000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500" dirty="0" smtClean="0"/>
                <a:t>법제처</a:t>
              </a:r>
              <a:endParaRPr lang="en-US" altLang="ko-KR" sz="500" dirty="0" smtClean="0"/>
            </a:p>
            <a:p>
              <a:pPr algn="ctr"/>
              <a:r>
                <a:rPr lang="ko-KR" altLang="en-US" sz="500" dirty="0" smtClean="0"/>
                <a:t>입법지원시스템</a:t>
              </a:r>
              <a:endParaRPr lang="en-US" altLang="ko-KR" sz="500" dirty="0" smtClean="0"/>
            </a:p>
          </p:txBody>
        </p:sp>
      </p:grpSp>
      <p:grpSp>
        <p:nvGrpSpPr>
          <p:cNvPr id="380" name="그룹 379"/>
          <p:cNvGrpSpPr/>
          <p:nvPr/>
        </p:nvGrpSpPr>
        <p:grpSpPr>
          <a:xfrm>
            <a:off x="760268" y="5070024"/>
            <a:ext cx="684000" cy="337461"/>
            <a:chOff x="7712311" y="800147"/>
            <a:chExt cx="684000" cy="337461"/>
          </a:xfrm>
        </p:grpSpPr>
        <p:pic>
          <p:nvPicPr>
            <p:cNvPr id="400" name="그림 39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73358" y="800147"/>
              <a:ext cx="361906" cy="183575"/>
            </a:xfrm>
            <a:prstGeom prst="rect">
              <a:avLst/>
            </a:prstGeom>
          </p:spPr>
        </p:pic>
        <p:sp>
          <p:nvSpPr>
            <p:cNvPr id="401" name="TextBox 400"/>
            <p:cNvSpPr txBox="1"/>
            <p:nvPr/>
          </p:nvSpPr>
          <p:spPr>
            <a:xfrm>
              <a:off x="7712311" y="983720"/>
              <a:ext cx="684000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500" dirty="0" smtClean="0"/>
                <a:t>법제처</a:t>
              </a:r>
              <a:endParaRPr lang="en-US" altLang="ko-KR" sz="500" dirty="0" smtClean="0"/>
            </a:p>
            <a:p>
              <a:pPr algn="ctr"/>
              <a:r>
                <a:rPr lang="ko-KR" altLang="en-US" sz="500" dirty="0" smtClean="0"/>
                <a:t>국가법령정보센터</a:t>
              </a:r>
              <a:endParaRPr lang="en-US" altLang="ko-KR" sz="500" dirty="0" smtClean="0"/>
            </a:p>
          </p:txBody>
        </p:sp>
      </p:grpSp>
      <p:grpSp>
        <p:nvGrpSpPr>
          <p:cNvPr id="381" name="그룹 380"/>
          <p:cNvGrpSpPr/>
          <p:nvPr/>
        </p:nvGrpSpPr>
        <p:grpSpPr>
          <a:xfrm>
            <a:off x="2230987" y="5070024"/>
            <a:ext cx="684000" cy="260517"/>
            <a:chOff x="7712311" y="800147"/>
            <a:chExt cx="684000" cy="260517"/>
          </a:xfrm>
        </p:grpSpPr>
        <p:pic>
          <p:nvPicPr>
            <p:cNvPr id="398" name="그림 39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73358" y="800147"/>
              <a:ext cx="361906" cy="183575"/>
            </a:xfrm>
            <a:prstGeom prst="rect">
              <a:avLst/>
            </a:prstGeom>
          </p:spPr>
        </p:pic>
        <p:sp>
          <p:nvSpPr>
            <p:cNvPr id="399" name="TextBox 398"/>
            <p:cNvSpPr txBox="1"/>
            <p:nvPr/>
          </p:nvSpPr>
          <p:spPr>
            <a:xfrm>
              <a:off x="7712311" y="983720"/>
              <a:ext cx="684000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500" dirty="0" err="1" smtClean="0"/>
                <a:t>도로명주소시스템</a:t>
              </a:r>
              <a:endParaRPr lang="en-US" altLang="ko-KR" sz="500" dirty="0" smtClean="0"/>
            </a:p>
          </p:txBody>
        </p:sp>
      </p:grpSp>
      <p:grpSp>
        <p:nvGrpSpPr>
          <p:cNvPr id="382" name="그룹 381"/>
          <p:cNvGrpSpPr/>
          <p:nvPr/>
        </p:nvGrpSpPr>
        <p:grpSpPr>
          <a:xfrm>
            <a:off x="765254" y="2242350"/>
            <a:ext cx="684000" cy="337461"/>
            <a:chOff x="7712311" y="800147"/>
            <a:chExt cx="684000" cy="337461"/>
          </a:xfrm>
        </p:grpSpPr>
        <p:pic>
          <p:nvPicPr>
            <p:cNvPr id="396" name="그림 39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73358" y="800147"/>
              <a:ext cx="361906" cy="183575"/>
            </a:xfrm>
            <a:prstGeom prst="rect">
              <a:avLst/>
            </a:prstGeom>
          </p:spPr>
        </p:pic>
        <p:sp>
          <p:nvSpPr>
            <p:cNvPr id="397" name="TextBox 396"/>
            <p:cNvSpPr txBox="1"/>
            <p:nvPr/>
          </p:nvSpPr>
          <p:spPr>
            <a:xfrm>
              <a:off x="7712311" y="983720"/>
              <a:ext cx="684000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500" dirty="0" smtClean="0"/>
                <a:t>청렴연수원</a:t>
              </a:r>
              <a:endParaRPr lang="en-US" altLang="ko-KR" sz="500" dirty="0" smtClean="0"/>
            </a:p>
            <a:p>
              <a:pPr algn="ctr"/>
              <a:r>
                <a:rPr lang="ko-KR" altLang="en-US" sz="500" dirty="0" smtClean="0"/>
                <a:t>청렴교육시스템</a:t>
              </a:r>
              <a:endParaRPr lang="en-US" altLang="ko-KR" sz="500" dirty="0" smtClean="0"/>
            </a:p>
          </p:txBody>
        </p:sp>
      </p:grpSp>
      <p:grpSp>
        <p:nvGrpSpPr>
          <p:cNvPr id="383" name="그룹 382"/>
          <p:cNvGrpSpPr/>
          <p:nvPr/>
        </p:nvGrpSpPr>
        <p:grpSpPr>
          <a:xfrm>
            <a:off x="1416454" y="2242350"/>
            <a:ext cx="684000" cy="260517"/>
            <a:chOff x="7712311" y="800147"/>
            <a:chExt cx="684000" cy="260517"/>
          </a:xfrm>
        </p:grpSpPr>
        <p:pic>
          <p:nvPicPr>
            <p:cNvPr id="394" name="그림 39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73358" y="800147"/>
              <a:ext cx="361906" cy="183575"/>
            </a:xfrm>
            <a:prstGeom prst="rect">
              <a:avLst/>
            </a:prstGeom>
          </p:spPr>
        </p:pic>
        <p:sp>
          <p:nvSpPr>
            <p:cNvPr id="395" name="TextBox 394"/>
            <p:cNvSpPr txBox="1"/>
            <p:nvPr/>
          </p:nvSpPr>
          <p:spPr>
            <a:xfrm>
              <a:off x="7712311" y="983720"/>
              <a:ext cx="684000" cy="7694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500" smtClean="0"/>
                <a:t>Siren24</a:t>
              </a:r>
              <a:endParaRPr lang="en-US" altLang="ko-KR" sz="500" dirty="0" smtClean="0"/>
            </a:p>
          </p:txBody>
        </p:sp>
      </p:grpSp>
      <p:grpSp>
        <p:nvGrpSpPr>
          <p:cNvPr id="384" name="그룹 383"/>
          <p:cNvGrpSpPr/>
          <p:nvPr/>
        </p:nvGrpSpPr>
        <p:grpSpPr>
          <a:xfrm>
            <a:off x="2075460" y="2242350"/>
            <a:ext cx="684000" cy="337461"/>
            <a:chOff x="7712311" y="800147"/>
            <a:chExt cx="684000" cy="337461"/>
          </a:xfrm>
        </p:grpSpPr>
        <p:pic>
          <p:nvPicPr>
            <p:cNvPr id="392" name="그림 39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73358" y="800147"/>
              <a:ext cx="361906" cy="183575"/>
            </a:xfrm>
            <a:prstGeom prst="rect">
              <a:avLst/>
            </a:prstGeom>
          </p:spPr>
        </p:pic>
        <p:sp>
          <p:nvSpPr>
            <p:cNvPr id="393" name="TextBox 392"/>
            <p:cNvSpPr txBox="1"/>
            <p:nvPr/>
          </p:nvSpPr>
          <p:spPr>
            <a:xfrm>
              <a:off x="7712311" y="983720"/>
              <a:ext cx="684000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500" dirty="0" smtClean="0"/>
                <a:t>국민권익위원회</a:t>
              </a:r>
              <a:endParaRPr lang="en-US" altLang="ko-KR" sz="500" dirty="0" smtClean="0"/>
            </a:p>
            <a:p>
              <a:pPr algn="ctr"/>
              <a:r>
                <a:rPr lang="ko-KR" altLang="en-US" sz="500" dirty="0" smtClean="0"/>
                <a:t>국민신문고</a:t>
              </a:r>
              <a:endParaRPr lang="en-US" altLang="ko-KR" sz="500" dirty="0" smtClean="0"/>
            </a:p>
          </p:txBody>
        </p:sp>
      </p:grpSp>
      <p:grpSp>
        <p:nvGrpSpPr>
          <p:cNvPr id="385" name="그룹 384"/>
          <p:cNvGrpSpPr/>
          <p:nvPr/>
        </p:nvGrpSpPr>
        <p:grpSpPr>
          <a:xfrm>
            <a:off x="760268" y="5593668"/>
            <a:ext cx="684000" cy="337461"/>
            <a:chOff x="7712311" y="800147"/>
            <a:chExt cx="684000" cy="337461"/>
          </a:xfrm>
        </p:grpSpPr>
        <p:pic>
          <p:nvPicPr>
            <p:cNvPr id="390" name="그림 38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73358" y="800147"/>
              <a:ext cx="361906" cy="183575"/>
            </a:xfrm>
            <a:prstGeom prst="rect">
              <a:avLst/>
            </a:prstGeom>
          </p:spPr>
        </p:pic>
        <p:sp>
          <p:nvSpPr>
            <p:cNvPr id="391" name="TextBox 390"/>
            <p:cNvSpPr txBox="1"/>
            <p:nvPr/>
          </p:nvSpPr>
          <p:spPr>
            <a:xfrm>
              <a:off x="7712311" y="983720"/>
              <a:ext cx="684000" cy="153888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500" dirty="0" smtClean="0"/>
                <a:t>국민권익위원회</a:t>
              </a:r>
              <a:endParaRPr lang="en-US" altLang="ko-KR" sz="500" dirty="0" smtClean="0"/>
            </a:p>
            <a:p>
              <a:pPr algn="ctr"/>
              <a:r>
                <a:rPr lang="ko-KR" altLang="en-US" sz="500" dirty="0" err="1" smtClean="0"/>
                <a:t>온나라시스템</a:t>
              </a:r>
              <a:endParaRPr lang="en-US" altLang="ko-KR" sz="500" dirty="0" smtClean="0"/>
            </a:p>
          </p:txBody>
        </p:sp>
      </p:grpSp>
      <p:cxnSp>
        <p:nvCxnSpPr>
          <p:cNvPr id="417" name="꺾인 연결선 416"/>
          <p:cNvCxnSpPr>
            <a:stCxn id="414" idx="3"/>
            <a:endCxn id="215" idx="1"/>
          </p:cNvCxnSpPr>
          <p:nvPr/>
        </p:nvCxnSpPr>
        <p:spPr>
          <a:xfrm flipV="1">
            <a:off x="2977286" y="3606030"/>
            <a:ext cx="528216" cy="1489843"/>
          </a:xfrm>
          <a:prstGeom prst="bentConnector3">
            <a:avLst/>
          </a:prstGeom>
          <a:ln w="9525">
            <a:solidFill>
              <a:schemeClr val="accent2">
                <a:lumMod val="75000"/>
              </a:schemeClr>
            </a:solidFill>
            <a:prstDash val="dash"/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8" name="꺾인 연결선 417"/>
          <p:cNvCxnSpPr>
            <a:stCxn id="412" idx="3"/>
            <a:endCxn id="172" idx="1"/>
          </p:cNvCxnSpPr>
          <p:nvPr/>
        </p:nvCxnSpPr>
        <p:spPr>
          <a:xfrm flipV="1">
            <a:off x="2819716" y="1333754"/>
            <a:ext cx="561324" cy="988229"/>
          </a:xfrm>
          <a:prstGeom prst="bentConnector3">
            <a:avLst>
              <a:gd name="adj1" fmla="val 50000"/>
            </a:avLst>
          </a:prstGeom>
          <a:ln w="9525">
            <a:solidFill>
              <a:schemeClr val="accent2">
                <a:lumMod val="75000"/>
              </a:schemeClr>
            </a:solidFill>
            <a:prstDash val="dash"/>
            <a:headEnd type="none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0541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625" y="143073"/>
            <a:ext cx="28232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chemeClr val="bg1"/>
                </a:solidFill>
              </a:rPr>
              <a:t>부패방지종합정보시스템 </a:t>
            </a:r>
            <a:r>
              <a:rPr lang="en-US" altLang="ko-KR" sz="1200" b="1" dirty="0" smtClean="0">
                <a:solidFill>
                  <a:schemeClr val="bg1"/>
                </a:solidFill>
              </a:rPr>
              <a:t>H/W </a:t>
            </a:r>
            <a:r>
              <a:rPr lang="ko-KR" altLang="en-US" sz="1200" b="1" dirty="0" smtClean="0">
                <a:solidFill>
                  <a:schemeClr val="bg1"/>
                </a:solidFill>
              </a:rPr>
              <a:t>구성도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172" name="직사각형 171"/>
          <p:cNvSpPr/>
          <p:nvPr/>
        </p:nvSpPr>
        <p:spPr>
          <a:xfrm>
            <a:off x="329864" y="669188"/>
            <a:ext cx="2193189" cy="293126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73" name="TextBox 30"/>
          <p:cNvSpPr txBox="1"/>
          <p:nvPr/>
        </p:nvSpPr>
        <p:spPr>
          <a:xfrm>
            <a:off x="329887" y="665494"/>
            <a:ext cx="2193142" cy="18000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algn="ctr" defTabSz="914291">
              <a:defRPr sz="400">
                <a:solidFill>
                  <a:schemeClr val="lt1"/>
                </a:solidFill>
              </a:defRPr>
            </a:lvl1pPr>
            <a:lvl2pPr marL="457145" defTabSz="914291">
              <a:defRPr>
                <a:solidFill>
                  <a:schemeClr val="lt1"/>
                </a:solidFill>
              </a:defRPr>
            </a:lvl2pPr>
            <a:lvl3pPr marL="914291" defTabSz="914291">
              <a:defRPr>
                <a:solidFill>
                  <a:schemeClr val="lt1"/>
                </a:solidFill>
              </a:defRPr>
            </a:lvl3pPr>
            <a:lvl4pPr marL="1371436" defTabSz="914291">
              <a:defRPr>
                <a:solidFill>
                  <a:schemeClr val="lt1"/>
                </a:solidFill>
              </a:defRPr>
            </a:lvl4pPr>
            <a:lvl5pPr marL="1828581" defTabSz="914291">
              <a:defRPr>
                <a:solidFill>
                  <a:schemeClr val="lt1"/>
                </a:solidFill>
              </a:defRPr>
            </a:lvl5pPr>
            <a:lvl6pPr marL="2285726" defTabSz="914291">
              <a:defRPr>
                <a:solidFill>
                  <a:schemeClr val="lt1"/>
                </a:solidFill>
              </a:defRPr>
            </a:lvl6pPr>
            <a:lvl7pPr marL="2742872" defTabSz="914291">
              <a:defRPr>
                <a:solidFill>
                  <a:schemeClr val="lt1"/>
                </a:solidFill>
              </a:defRPr>
            </a:lvl7pPr>
            <a:lvl8pPr marL="3200017" defTabSz="914291">
              <a:defRPr>
                <a:solidFill>
                  <a:schemeClr val="lt1"/>
                </a:solidFill>
              </a:defRPr>
            </a:lvl8pPr>
            <a:lvl9pPr marL="3657163" defTabSz="914291"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en-US" altLang="ko-KR" sz="7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7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외부망</a:t>
            </a:r>
            <a:r>
              <a:rPr lang="ko-KR" altLang="en-US" sz="7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7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(DMZ)</a:t>
            </a:r>
            <a:endParaRPr lang="ko-KR" altLang="en-US" sz="7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74" name="직선 연결선 173"/>
          <p:cNvCxnSpPr/>
          <p:nvPr/>
        </p:nvCxnSpPr>
        <p:spPr>
          <a:xfrm>
            <a:off x="382458" y="1810357"/>
            <a:ext cx="2088000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직선 연결선 175"/>
          <p:cNvCxnSpPr/>
          <p:nvPr/>
        </p:nvCxnSpPr>
        <p:spPr>
          <a:xfrm rot="5400000" flipH="1" flipV="1">
            <a:off x="1336458" y="1707649"/>
            <a:ext cx="180000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3" name="그룹 192"/>
          <p:cNvGrpSpPr/>
          <p:nvPr/>
        </p:nvGrpSpPr>
        <p:grpSpPr>
          <a:xfrm>
            <a:off x="1169625" y="1282858"/>
            <a:ext cx="513667" cy="380791"/>
            <a:chOff x="3037546" y="2897580"/>
            <a:chExt cx="513667" cy="380791"/>
          </a:xfrm>
        </p:grpSpPr>
        <p:sp>
          <p:nvSpPr>
            <p:cNvPr id="178" name="TextBox 177"/>
            <p:cNvSpPr txBox="1"/>
            <p:nvPr/>
          </p:nvSpPr>
          <p:spPr>
            <a:xfrm>
              <a:off x="3037546" y="2897580"/>
              <a:ext cx="513667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 dirty="0" smtClean="0"/>
                <a:t>청렴포탈 </a:t>
              </a:r>
              <a:r>
                <a:rPr lang="en-US" altLang="ko-KR" sz="600" b="1" dirty="0" smtClean="0"/>
                <a:t>WEB</a:t>
              </a:r>
            </a:p>
          </p:txBody>
        </p:sp>
        <p:pic>
          <p:nvPicPr>
            <p:cNvPr id="192" name="그림 191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32379" y="3021352"/>
              <a:ext cx="324000" cy="257019"/>
            </a:xfrm>
            <a:prstGeom prst="rect">
              <a:avLst/>
            </a:prstGeom>
          </p:spPr>
        </p:pic>
      </p:grpSp>
      <p:sp>
        <p:nvSpPr>
          <p:cNvPr id="196" name="직사각형 195"/>
          <p:cNvSpPr/>
          <p:nvPr/>
        </p:nvSpPr>
        <p:spPr>
          <a:xfrm>
            <a:off x="2609635" y="746804"/>
            <a:ext cx="9255483" cy="567675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marL="0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45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9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3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81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726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72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017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163" algn="l" defTabSz="914291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400"/>
          </a:p>
        </p:txBody>
      </p:sp>
      <p:sp>
        <p:nvSpPr>
          <p:cNvPr id="197" name="TextBox 30"/>
          <p:cNvSpPr txBox="1"/>
          <p:nvPr/>
        </p:nvSpPr>
        <p:spPr>
          <a:xfrm>
            <a:off x="2609635" y="669383"/>
            <a:ext cx="9255286" cy="18000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>
            <a:defPPr>
              <a:defRPr lang="ko-KR"/>
            </a:defPPr>
            <a:lvl1pPr algn="ctr" defTabSz="914291">
              <a:defRPr sz="400">
                <a:solidFill>
                  <a:schemeClr val="lt1"/>
                </a:solidFill>
              </a:defRPr>
            </a:lvl1pPr>
            <a:lvl2pPr marL="457145" defTabSz="914291">
              <a:defRPr>
                <a:solidFill>
                  <a:schemeClr val="lt1"/>
                </a:solidFill>
              </a:defRPr>
            </a:lvl2pPr>
            <a:lvl3pPr marL="914291" defTabSz="914291">
              <a:defRPr>
                <a:solidFill>
                  <a:schemeClr val="lt1"/>
                </a:solidFill>
              </a:defRPr>
            </a:lvl3pPr>
            <a:lvl4pPr marL="1371436" defTabSz="914291">
              <a:defRPr>
                <a:solidFill>
                  <a:schemeClr val="lt1"/>
                </a:solidFill>
              </a:defRPr>
            </a:lvl4pPr>
            <a:lvl5pPr marL="1828581" defTabSz="914291">
              <a:defRPr>
                <a:solidFill>
                  <a:schemeClr val="lt1"/>
                </a:solidFill>
              </a:defRPr>
            </a:lvl5pPr>
            <a:lvl6pPr marL="2285726" defTabSz="914291">
              <a:defRPr>
                <a:solidFill>
                  <a:schemeClr val="lt1"/>
                </a:solidFill>
              </a:defRPr>
            </a:lvl6pPr>
            <a:lvl7pPr marL="2742872" defTabSz="914291">
              <a:defRPr>
                <a:solidFill>
                  <a:schemeClr val="lt1"/>
                </a:solidFill>
              </a:defRPr>
            </a:lvl7pPr>
            <a:lvl8pPr marL="3200017" defTabSz="914291">
              <a:defRPr>
                <a:solidFill>
                  <a:schemeClr val="lt1"/>
                </a:solidFill>
              </a:defRPr>
            </a:lvl8pPr>
            <a:lvl9pPr marL="3657163" defTabSz="914291"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en-US" altLang="ko-KR" sz="700" b="1" dirty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7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행정망</a:t>
            </a:r>
            <a:endParaRPr lang="ko-KR" altLang="en-US" sz="7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5" name="모서리가 둥근 직사각형 214"/>
          <p:cNvSpPr/>
          <p:nvPr/>
        </p:nvSpPr>
        <p:spPr>
          <a:xfrm>
            <a:off x="2737283" y="916808"/>
            <a:ext cx="8987992" cy="2683641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 defTabSz="914291"/>
            <a:endParaRPr lang="ko-KR" altLang="en-US" sz="400"/>
          </a:p>
        </p:txBody>
      </p:sp>
      <p:sp>
        <p:nvSpPr>
          <p:cNvPr id="217" name="모서리가 둥근 직사각형 216"/>
          <p:cNvSpPr/>
          <p:nvPr/>
        </p:nvSpPr>
        <p:spPr>
          <a:xfrm>
            <a:off x="2737283" y="904396"/>
            <a:ext cx="8987992" cy="163881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defTabSz="914291"/>
            <a:r>
              <a:rPr lang="ko-KR" altLang="en-US" sz="7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어플리케이션 영역</a:t>
            </a:r>
            <a:endParaRPr lang="ko-KR" altLang="en-US" sz="7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219" name="직선 연결선 218"/>
          <p:cNvCxnSpPr/>
          <p:nvPr/>
        </p:nvCxnSpPr>
        <p:spPr>
          <a:xfrm>
            <a:off x="2844693" y="1800832"/>
            <a:ext cx="8784000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직선 연결선 316"/>
          <p:cNvCxnSpPr/>
          <p:nvPr/>
        </p:nvCxnSpPr>
        <p:spPr>
          <a:xfrm rot="5400000" flipH="1" flipV="1">
            <a:off x="3789366" y="1673891"/>
            <a:ext cx="252000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8" name="직선 연결선 317"/>
          <p:cNvCxnSpPr/>
          <p:nvPr/>
        </p:nvCxnSpPr>
        <p:spPr>
          <a:xfrm rot="5400000" flipH="1" flipV="1">
            <a:off x="6005285" y="1673891"/>
            <a:ext cx="252000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9" name="직선 연결선 318"/>
          <p:cNvCxnSpPr/>
          <p:nvPr/>
        </p:nvCxnSpPr>
        <p:spPr>
          <a:xfrm rot="5400000" flipH="1" flipV="1">
            <a:off x="8221204" y="1673891"/>
            <a:ext cx="252000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0" name="직선 연결선 319"/>
          <p:cNvCxnSpPr/>
          <p:nvPr/>
        </p:nvCxnSpPr>
        <p:spPr>
          <a:xfrm rot="5400000" flipH="1" flipV="1">
            <a:off x="10437124" y="1673891"/>
            <a:ext cx="252000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0" name="그룹 219"/>
          <p:cNvGrpSpPr/>
          <p:nvPr/>
        </p:nvGrpSpPr>
        <p:grpSpPr>
          <a:xfrm>
            <a:off x="3658533" y="1282858"/>
            <a:ext cx="513667" cy="380791"/>
            <a:chOff x="3037546" y="2897580"/>
            <a:chExt cx="513667" cy="380791"/>
          </a:xfrm>
        </p:grpSpPr>
        <p:sp>
          <p:nvSpPr>
            <p:cNvPr id="221" name="TextBox 220"/>
            <p:cNvSpPr txBox="1"/>
            <p:nvPr/>
          </p:nvSpPr>
          <p:spPr>
            <a:xfrm>
              <a:off x="3037546" y="2897580"/>
              <a:ext cx="513667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 smtClean="0"/>
                <a:t>부패방지 </a:t>
              </a:r>
              <a:r>
                <a:rPr lang="en-US" altLang="ko-KR" sz="600" b="1" dirty="0" smtClean="0"/>
                <a:t>WEB</a:t>
              </a:r>
            </a:p>
          </p:txBody>
        </p:sp>
        <p:pic>
          <p:nvPicPr>
            <p:cNvPr id="222" name="그림 221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32379" y="3021352"/>
              <a:ext cx="324000" cy="257019"/>
            </a:xfrm>
            <a:prstGeom prst="rect">
              <a:avLst/>
            </a:prstGeom>
          </p:spPr>
        </p:pic>
      </p:grpSp>
      <p:grpSp>
        <p:nvGrpSpPr>
          <p:cNvPr id="223" name="그룹 222"/>
          <p:cNvGrpSpPr/>
          <p:nvPr/>
        </p:nvGrpSpPr>
        <p:grpSpPr>
          <a:xfrm>
            <a:off x="5874452" y="1282858"/>
            <a:ext cx="513667" cy="380791"/>
            <a:chOff x="3037546" y="2897580"/>
            <a:chExt cx="513667" cy="380791"/>
          </a:xfrm>
        </p:grpSpPr>
        <p:sp>
          <p:nvSpPr>
            <p:cNvPr id="224" name="TextBox 223"/>
            <p:cNvSpPr txBox="1"/>
            <p:nvPr/>
          </p:nvSpPr>
          <p:spPr>
            <a:xfrm>
              <a:off x="3037546" y="2897580"/>
              <a:ext cx="513667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 dirty="0" smtClean="0"/>
                <a:t>부패방지 </a:t>
              </a:r>
              <a:r>
                <a:rPr lang="en-US" altLang="ko-KR" sz="600" b="1" dirty="0" smtClean="0"/>
                <a:t>WAS</a:t>
              </a:r>
            </a:p>
          </p:txBody>
        </p:sp>
        <p:pic>
          <p:nvPicPr>
            <p:cNvPr id="225" name="그림 224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32379" y="3021352"/>
              <a:ext cx="324000" cy="257019"/>
            </a:xfrm>
            <a:prstGeom prst="rect">
              <a:avLst/>
            </a:prstGeom>
          </p:spPr>
        </p:pic>
      </p:grpSp>
      <p:grpSp>
        <p:nvGrpSpPr>
          <p:cNvPr id="226" name="그룹 225"/>
          <p:cNvGrpSpPr/>
          <p:nvPr/>
        </p:nvGrpSpPr>
        <p:grpSpPr>
          <a:xfrm>
            <a:off x="8077204" y="1282858"/>
            <a:ext cx="540000" cy="380791"/>
            <a:chOff x="3037545" y="2897580"/>
            <a:chExt cx="540000" cy="380791"/>
          </a:xfrm>
        </p:grpSpPr>
        <p:sp>
          <p:nvSpPr>
            <p:cNvPr id="227" name="TextBox 226"/>
            <p:cNvSpPr txBox="1"/>
            <p:nvPr/>
          </p:nvSpPr>
          <p:spPr>
            <a:xfrm>
              <a:off x="3037545" y="2897580"/>
              <a:ext cx="540000" cy="184666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 dirty="0" smtClean="0"/>
                <a:t>부패방지 </a:t>
              </a:r>
              <a:r>
                <a:rPr lang="en-US" altLang="ko-KR" sz="600" b="1" dirty="0" smtClean="0"/>
                <a:t>DB#1</a:t>
              </a:r>
            </a:p>
          </p:txBody>
        </p:sp>
        <p:pic>
          <p:nvPicPr>
            <p:cNvPr id="228" name="그림 227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45545" y="3021352"/>
              <a:ext cx="324000" cy="257019"/>
            </a:xfrm>
            <a:prstGeom prst="rect">
              <a:avLst/>
            </a:prstGeom>
          </p:spPr>
        </p:pic>
      </p:grpSp>
      <p:grpSp>
        <p:nvGrpSpPr>
          <p:cNvPr id="229" name="그룹 228"/>
          <p:cNvGrpSpPr/>
          <p:nvPr/>
        </p:nvGrpSpPr>
        <p:grpSpPr>
          <a:xfrm>
            <a:off x="10293124" y="1282858"/>
            <a:ext cx="540000" cy="380791"/>
            <a:chOff x="3037545" y="2897580"/>
            <a:chExt cx="540000" cy="380791"/>
          </a:xfrm>
        </p:grpSpPr>
        <p:sp>
          <p:nvSpPr>
            <p:cNvPr id="230" name="TextBox 229"/>
            <p:cNvSpPr txBox="1"/>
            <p:nvPr/>
          </p:nvSpPr>
          <p:spPr>
            <a:xfrm>
              <a:off x="3037545" y="2897580"/>
              <a:ext cx="5400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 dirty="0" smtClean="0"/>
                <a:t>부패방지 </a:t>
              </a:r>
              <a:r>
                <a:rPr lang="en-US" altLang="ko-KR" sz="600" b="1" dirty="0" smtClean="0"/>
                <a:t>DB#2</a:t>
              </a:r>
            </a:p>
          </p:txBody>
        </p:sp>
        <p:pic>
          <p:nvPicPr>
            <p:cNvPr id="231" name="그림 230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45545" y="3021352"/>
              <a:ext cx="324000" cy="257019"/>
            </a:xfrm>
            <a:prstGeom prst="rect">
              <a:avLst/>
            </a:prstGeom>
          </p:spPr>
        </p:pic>
      </p:grpSp>
      <p:sp>
        <p:nvSpPr>
          <p:cNvPr id="148" name="모서리가 둥근 직사각형 147"/>
          <p:cNvSpPr/>
          <p:nvPr/>
        </p:nvSpPr>
        <p:spPr>
          <a:xfrm>
            <a:off x="2737283" y="3682763"/>
            <a:ext cx="8987992" cy="2683641"/>
          </a:xfrm>
          <a:prstGeom prst="roundRect">
            <a:avLst>
              <a:gd name="adj" fmla="val 1038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 defTabSz="914291"/>
            <a:endParaRPr lang="ko-KR" altLang="en-US" sz="400"/>
          </a:p>
        </p:txBody>
      </p:sp>
      <p:sp>
        <p:nvSpPr>
          <p:cNvPr id="149" name="모서리가 둥근 직사각형 148"/>
          <p:cNvSpPr/>
          <p:nvPr/>
        </p:nvSpPr>
        <p:spPr>
          <a:xfrm>
            <a:off x="2737283" y="3670351"/>
            <a:ext cx="8987992" cy="163881"/>
          </a:xfrm>
          <a:prstGeom prst="roundRect">
            <a:avLst>
              <a:gd name="adj" fmla="val 1038"/>
            </a:avLst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defTabSz="914291"/>
            <a:r>
              <a:rPr lang="ko-KR" altLang="en-US" sz="7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어플리케이션 영역</a:t>
            </a:r>
            <a:endParaRPr lang="ko-KR" altLang="en-US" sz="700" b="1" dirty="0">
              <a:solidFill>
                <a:schemeClr val="tx1">
                  <a:lumMod val="95000"/>
                  <a:lumOff val="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50" name="직선 연결선 149"/>
          <p:cNvCxnSpPr/>
          <p:nvPr/>
        </p:nvCxnSpPr>
        <p:spPr>
          <a:xfrm>
            <a:off x="2844693" y="4547737"/>
            <a:ext cx="8784000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직선 연결선 150"/>
          <p:cNvCxnSpPr/>
          <p:nvPr/>
        </p:nvCxnSpPr>
        <p:spPr>
          <a:xfrm rot="5400000" flipH="1" flipV="1">
            <a:off x="3789366" y="4420796"/>
            <a:ext cx="252000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직선 연결선 151"/>
          <p:cNvCxnSpPr/>
          <p:nvPr/>
        </p:nvCxnSpPr>
        <p:spPr>
          <a:xfrm rot="5400000" flipH="1" flipV="1">
            <a:off x="6005285" y="4420796"/>
            <a:ext cx="252000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직선 연결선 152"/>
          <p:cNvCxnSpPr/>
          <p:nvPr/>
        </p:nvCxnSpPr>
        <p:spPr>
          <a:xfrm rot="5400000" flipH="1" flipV="1">
            <a:off x="8221204" y="4420796"/>
            <a:ext cx="252000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직선 연결선 153"/>
          <p:cNvCxnSpPr/>
          <p:nvPr/>
        </p:nvCxnSpPr>
        <p:spPr>
          <a:xfrm rot="5400000" flipH="1" flipV="1">
            <a:off x="10437124" y="4420796"/>
            <a:ext cx="252000" cy="10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5" name="그룹 154"/>
          <p:cNvGrpSpPr/>
          <p:nvPr/>
        </p:nvGrpSpPr>
        <p:grpSpPr>
          <a:xfrm>
            <a:off x="3658533" y="4020238"/>
            <a:ext cx="513667" cy="380791"/>
            <a:chOff x="3037546" y="2897580"/>
            <a:chExt cx="513667" cy="380791"/>
          </a:xfrm>
        </p:grpSpPr>
        <p:sp>
          <p:nvSpPr>
            <p:cNvPr id="156" name="TextBox 155"/>
            <p:cNvSpPr txBox="1"/>
            <p:nvPr/>
          </p:nvSpPr>
          <p:spPr>
            <a:xfrm>
              <a:off x="3037546" y="2897580"/>
              <a:ext cx="513667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 dirty="0"/>
                <a:t>문서관리서버</a:t>
              </a:r>
              <a:endParaRPr lang="en-US" altLang="ko-KR" sz="600" b="1" dirty="0"/>
            </a:p>
          </p:txBody>
        </p:sp>
        <p:pic>
          <p:nvPicPr>
            <p:cNvPr id="157" name="그림 156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32379" y="3021352"/>
              <a:ext cx="324000" cy="257019"/>
            </a:xfrm>
            <a:prstGeom prst="rect">
              <a:avLst/>
            </a:prstGeom>
          </p:spPr>
        </p:pic>
      </p:grpSp>
      <p:grpSp>
        <p:nvGrpSpPr>
          <p:cNvPr id="158" name="그룹 157"/>
          <p:cNvGrpSpPr/>
          <p:nvPr/>
        </p:nvGrpSpPr>
        <p:grpSpPr>
          <a:xfrm>
            <a:off x="5874452" y="4020238"/>
            <a:ext cx="513667" cy="380791"/>
            <a:chOff x="3037546" y="2897580"/>
            <a:chExt cx="513667" cy="380791"/>
          </a:xfrm>
        </p:grpSpPr>
        <p:sp>
          <p:nvSpPr>
            <p:cNvPr id="159" name="TextBox 158"/>
            <p:cNvSpPr txBox="1"/>
            <p:nvPr/>
          </p:nvSpPr>
          <p:spPr>
            <a:xfrm>
              <a:off x="3037546" y="2897580"/>
              <a:ext cx="513667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 dirty="0"/>
                <a:t>검색서버</a:t>
              </a:r>
              <a:endParaRPr lang="en-US" altLang="ko-KR" sz="600" b="1" dirty="0"/>
            </a:p>
          </p:txBody>
        </p:sp>
        <p:pic>
          <p:nvPicPr>
            <p:cNvPr id="160" name="그림 159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32379" y="3021352"/>
              <a:ext cx="324000" cy="257019"/>
            </a:xfrm>
            <a:prstGeom prst="rect">
              <a:avLst/>
            </a:prstGeom>
          </p:spPr>
        </p:pic>
      </p:grpSp>
      <p:grpSp>
        <p:nvGrpSpPr>
          <p:cNvPr id="161" name="그룹 160"/>
          <p:cNvGrpSpPr/>
          <p:nvPr/>
        </p:nvGrpSpPr>
        <p:grpSpPr>
          <a:xfrm>
            <a:off x="8077204" y="4020238"/>
            <a:ext cx="540000" cy="380791"/>
            <a:chOff x="3037545" y="2897580"/>
            <a:chExt cx="540000" cy="380791"/>
          </a:xfrm>
        </p:grpSpPr>
        <p:sp>
          <p:nvSpPr>
            <p:cNvPr id="162" name="TextBox 161"/>
            <p:cNvSpPr txBox="1"/>
            <p:nvPr/>
          </p:nvSpPr>
          <p:spPr>
            <a:xfrm>
              <a:off x="3037545" y="2897580"/>
              <a:ext cx="540000" cy="92333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600" b="1" dirty="0"/>
                <a:t>PDF</a:t>
              </a:r>
              <a:r>
                <a:rPr lang="ko-KR" altLang="en-US" sz="600" b="1" dirty="0"/>
                <a:t>변환서버</a:t>
              </a:r>
              <a:endParaRPr lang="en-US" altLang="ko-KR" sz="600" b="1" dirty="0"/>
            </a:p>
          </p:txBody>
        </p:sp>
        <p:pic>
          <p:nvPicPr>
            <p:cNvPr id="163" name="그림 162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45545" y="3021352"/>
              <a:ext cx="324000" cy="257019"/>
            </a:xfrm>
            <a:prstGeom prst="rect">
              <a:avLst/>
            </a:prstGeom>
          </p:spPr>
        </p:pic>
      </p:grpSp>
      <p:grpSp>
        <p:nvGrpSpPr>
          <p:cNvPr id="164" name="그룹 163"/>
          <p:cNvGrpSpPr/>
          <p:nvPr/>
        </p:nvGrpSpPr>
        <p:grpSpPr>
          <a:xfrm>
            <a:off x="10255024" y="4020238"/>
            <a:ext cx="612000" cy="380791"/>
            <a:chOff x="2999445" y="2897580"/>
            <a:chExt cx="612000" cy="380791"/>
          </a:xfrm>
        </p:grpSpPr>
        <p:sp>
          <p:nvSpPr>
            <p:cNvPr id="165" name="TextBox 164"/>
            <p:cNvSpPr txBox="1"/>
            <p:nvPr/>
          </p:nvSpPr>
          <p:spPr>
            <a:xfrm>
              <a:off x="2999445" y="2897580"/>
              <a:ext cx="612000" cy="184666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600" b="1" dirty="0" err="1"/>
                <a:t>블랙마킹변환서버</a:t>
              </a:r>
              <a:endParaRPr lang="en-US" altLang="ko-KR" sz="600" b="1" dirty="0"/>
            </a:p>
          </p:txBody>
        </p:sp>
        <p:pic>
          <p:nvPicPr>
            <p:cNvPr id="166" name="그림 165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145545" y="3021352"/>
              <a:ext cx="324000" cy="257019"/>
            </a:xfrm>
            <a:prstGeom prst="rect">
              <a:avLst/>
            </a:prstGeom>
          </p:spPr>
        </p:pic>
      </p:grp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609935"/>
              </p:ext>
            </p:extLst>
          </p:nvPr>
        </p:nvGraphicFramePr>
        <p:xfrm>
          <a:off x="425934" y="1882804"/>
          <a:ext cx="2001049" cy="981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4646"/>
                <a:gridCol w="1216403"/>
              </a:tblGrid>
              <a:tr h="19638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공개용 </a:t>
                      </a:r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OS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600" b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RedHat</a:t>
                      </a:r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Enterprise Linux 6.4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서버백신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Clam AV</a:t>
                      </a:r>
                      <a:endParaRPr lang="ko-KR" altLang="en-US" sz="6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서버보안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00" b="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Secuve</a:t>
                      </a:r>
                      <a:r>
                        <a:rPr lang="en-US" altLang="ko-KR" sz="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TOS</a:t>
                      </a:r>
                      <a:endParaRPr lang="ko-KR" altLang="en-US" sz="600" b="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공개용 </a:t>
                      </a:r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web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JBOS</a:t>
                      </a:r>
                      <a:r>
                        <a:rPr lang="en-US" altLang="ko-KR" sz="6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Apache 2.4</a:t>
                      </a:r>
                      <a:endParaRPr lang="ko-KR" altLang="en-US" sz="600" b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응용 </a:t>
                      </a:r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Program</a:t>
                      </a:r>
                      <a:endParaRPr lang="ko-KR" altLang="en-US" sz="600" b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" dirty="0" smtClean="0">
                          <a:latin typeface="+mn-ea"/>
                        </a:rPr>
                        <a:t>청렴포탈 </a:t>
                      </a:r>
                      <a:r>
                        <a:rPr lang="en-US" altLang="ko-KR" sz="600" dirty="0" smtClean="0">
                          <a:latin typeface="+mn-ea"/>
                        </a:rPr>
                        <a:t>Web</a:t>
                      </a:r>
                      <a:endParaRPr lang="ko-KR" altLang="en-US" sz="600" dirty="0" smtClean="0">
                        <a:latin typeface="+mn-ea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8" name="표 2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3346787"/>
              </p:ext>
            </p:extLst>
          </p:nvPr>
        </p:nvGraphicFramePr>
        <p:xfrm>
          <a:off x="2914842" y="1851685"/>
          <a:ext cx="2001049" cy="15710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4646"/>
                <a:gridCol w="1216403"/>
              </a:tblGrid>
              <a:tr h="19638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공개용 </a:t>
                      </a:r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OS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600" b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RedHat</a:t>
                      </a:r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Enterprise Linux 6.4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서버백신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Clam AV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서버보안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00" b="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Secuve</a:t>
                      </a:r>
                      <a:r>
                        <a:rPr lang="en-US" altLang="ko-KR" sz="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TOS</a:t>
                      </a:r>
                      <a:endParaRPr lang="ko-KR" altLang="en-US" sz="600" b="0" kern="120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공개용 </a:t>
                      </a:r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web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JBOS</a:t>
                      </a:r>
                      <a:r>
                        <a:rPr lang="en-US" altLang="ko-KR" sz="6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Apache 2.4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한글편집기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DOCU-word CS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Grid</a:t>
                      </a:r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솔루션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600" b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리얼그리드</a:t>
                      </a:r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JS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PDF Viewer</a:t>
                      </a:r>
                      <a:endParaRPr lang="ko-KR" altLang="en-US" sz="600" b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600" b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ezPDF</a:t>
                      </a:r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en-US" altLang="ko-KR" sz="600" b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WebViewer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응용 </a:t>
                      </a:r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Program</a:t>
                      </a:r>
                      <a:endParaRPr lang="ko-KR" altLang="en-US" sz="600" b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" dirty="0" smtClean="0">
                          <a:latin typeface="+mn-ea"/>
                        </a:rPr>
                        <a:t>부패방지 </a:t>
                      </a:r>
                      <a:r>
                        <a:rPr lang="en-US" altLang="ko-KR" sz="600" dirty="0" smtClean="0">
                          <a:latin typeface="+mn-ea"/>
                        </a:rPr>
                        <a:t>Web</a:t>
                      </a:r>
                      <a:endParaRPr lang="ko-KR" altLang="en-US" sz="600" dirty="0" smtClean="0">
                        <a:latin typeface="+mn-ea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9" name="표 2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496570"/>
              </p:ext>
            </p:extLst>
          </p:nvPr>
        </p:nvGraphicFramePr>
        <p:xfrm>
          <a:off x="5130761" y="1851685"/>
          <a:ext cx="2001049" cy="15710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4646"/>
                <a:gridCol w="1216403"/>
              </a:tblGrid>
              <a:tr h="19638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공개용 </a:t>
                      </a:r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OS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600" b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RedHat</a:t>
                      </a:r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Enterprise Linux 6.4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서버백신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Clam AV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서버보안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600" b="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Secuve</a:t>
                      </a:r>
                      <a:r>
                        <a:rPr lang="en-US" altLang="ko-KR" sz="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TOS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공개용 </a:t>
                      </a:r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was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en-US" altLang="ko-KR" sz="600" b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RedHat</a:t>
                      </a:r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Enterprise Linux 6.4</a:t>
                      </a: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Reporting Tool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600" b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Crownix</a:t>
                      </a:r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Report 6.0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PKI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600" b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KSignCASE</a:t>
                      </a:r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for Web v3.5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" b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개인정보비실벽화</a:t>
                      </a:r>
                      <a:endParaRPr lang="ko-KR" altLang="en-US" sz="600" b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IDENTITY SHIELD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응용 </a:t>
                      </a:r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Program</a:t>
                      </a:r>
                      <a:endParaRPr lang="ko-KR" altLang="en-US" sz="600" b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" dirty="0" smtClean="0">
                          <a:latin typeface="+mn-ea"/>
                        </a:rPr>
                        <a:t>부패방지 </a:t>
                      </a:r>
                      <a:r>
                        <a:rPr lang="en-US" altLang="ko-KR" sz="600" dirty="0" smtClean="0">
                          <a:latin typeface="+mn-ea"/>
                        </a:rPr>
                        <a:t>App</a:t>
                      </a:r>
                      <a:endParaRPr lang="ko-KR" altLang="en-US" sz="600" dirty="0" smtClean="0">
                        <a:latin typeface="+mn-ea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60" name="표 2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9239682"/>
              </p:ext>
            </p:extLst>
          </p:nvPr>
        </p:nvGraphicFramePr>
        <p:xfrm>
          <a:off x="7346680" y="1851685"/>
          <a:ext cx="2001049" cy="11783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4646"/>
                <a:gridCol w="1216403"/>
              </a:tblGrid>
              <a:tr h="19638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공개용 </a:t>
                      </a:r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OS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600" b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RedHat</a:t>
                      </a:r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Enterprise Linux 6.4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서버백신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Clam AV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서버보안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600" b="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Secuve</a:t>
                      </a:r>
                      <a:r>
                        <a:rPr lang="en-US" altLang="ko-KR" sz="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TOS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공개용 </a:t>
                      </a:r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DBMS</a:t>
                      </a:r>
                      <a:endParaRPr lang="ko-KR" altLang="en-US" sz="600" b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CUBRID 9.36</a:t>
                      </a:r>
                      <a:endParaRPr lang="ko-KR" altLang="en-US" sz="600" b="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</a:t>
                      </a:r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암호화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600" b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KSignSecureDB</a:t>
                      </a:r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v1.5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DB</a:t>
                      </a:r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접근제어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61" name="표 2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9510487"/>
              </p:ext>
            </p:extLst>
          </p:nvPr>
        </p:nvGraphicFramePr>
        <p:xfrm>
          <a:off x="9562600" y="1851685"/>
          <a:ext cx="2001049" cy="11783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4646"/>
                <a:gridCol w="1216403"/>
              </a:tblGrid>
              <a:tr h="19638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공개용 </a:t>
                      </a:r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OS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600" b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RedHat</a:t>
                      </a:r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Enterprise Linux 6.4</a:t>
                      </a:r>
                      <a:endParaRPr lang="ko-KR" altLang="en-US" sz="600" b="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서버백신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Clam AV</a:t>
                      </a:r>
                      <a:endParaRPr lang="ko-KR" altLang="en-US" sz="600" b="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서버보안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600" b="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Secuve</a:t>
                      </a:r>
                      <a:r>
                        <a:rPr lang="en-US" altLang="ko-KR" sz="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TOS</a:t>
                      </a:r>
                      <a:endParaRPr lang="ko-KR" altLang="en-US" sz="600" b="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공개용 </a:t>
                      </a:r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DBMS</a:t>
                      </a:r>
                      <a:endParaRPr lang="ko-KR" altLang="en-US" sz="600" b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CUBRID 9.36</a:t>
                      </a:r>
                      <a:endParaRPr lang="ko-KR" altLang="en-US" sz="600" b="0" kern="12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</a:t>
                      </a:r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암호화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600" b="0" i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KSignSecureDB</a:t>
                      </a:r>
                      <a:r>
                        <a:rPr lang="en-US" altLang="ko-KR" sz="600" b="0" i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v1.5</a:t>
                      </a:r>
                      <a:endParaRPr lang="ko-KR" altLang="en-US" sz="600" b="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DB</a:t>
                      </a:r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접근제어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600" b="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62" name="표 2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4831681"/>
              </p:ext>
            </p:extLst>
          </p:nvPr>
        </p:nvGraphicFramePr>
        <p:xfrm>
          <a:off x="2914842" y="4619861"/>
          <a:ext cx="2001049" cy="785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4646"/>
                <a:gridCol w="1216403"/>
              </a:tblGrid>
              <a:tr h="19638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공개용 </a:t>
                      </a:r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OS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600" b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RedHat</a:t>
                      </a:r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Enterprise Linux 6.4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서버백신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Clam AV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서버보안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600" b="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Secuve</a:t>
                      </a:r>
                      <a:r>
                        <a:rPr lang="en-US" altLang="ko-KR" sz="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TOS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문서관리솔루션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ECM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63" name="표 26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0381947"/>
              </p:ext>
            </p:extLst>
          </p:nvPr>
        </p:nvGraphicFramePr>
        <p:xfrm>
          <a:off x="5130761" y="4619861"/>
          <a:ext cx="2001049" cy="785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4646"/>
                <a:gridCol w="1216403"/>
              </a:tblGrid>
              <a:tr h="19638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공개용 </a:t>
                      </a:r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OS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600" b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RedHat</a:t>
                      </a:r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Enterprise Linux 6.4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서버백신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Clam AV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서버보안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600" b="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Secuve</a:t>
                      </a:r>
                      <a:r>
                        <a:rPr lang="en-US" altLang="ko-KR" sz="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TOS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검색솔루션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Search Formula-1 STD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64" name="표 2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4266088"/>
              </p:ext>
            </p:extLst>
          </p:nvPr>
        </p:nvGraphicFramePr>
        <p:xfrm>
          <a:off x="7346680" y="4619861"/>
          <a:ext cx="2001049" cy="11783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4646"/>
                <a:gridCol w="1216403"/>
              </a:tblGrid>
              <a:tr h="196386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windows</a:t>
                      </a:r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OS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Windows Server</a:t>
                      </a:r>
                      <a:r>
                        <a:rPr lang="en-US" altLang="ko-KR" sz="6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2012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서버백신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V3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서버보안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600" b="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Secuve</a:t>
                      </a:r>
                      <a:r>
                        <a:rPr lang="en-US" altLang="ko-KR" sz="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TOS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MS office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아래한글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Pdf</a:t>
                      </a:r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변환솔루션</a:t>
                      </a: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600" b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ePapyrus</a:t>
                      </a:r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PDF Gateway v8.0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65" name="표 26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1584427"/>
              </p:ext>
            </p:extLst>
          </p:nvPr>
        </p:nvGraphicFramePr>
        <p:xfrm>
          <a:off x="9562600" y="4619861"/>
          <a:ext cx="2001049" cy="785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4646"/>
                <a:gridCol w="1216403"/>
              </a:tblGrid>
              <a:tr h="196386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windows</a:t>
                      </a:r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OS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Windows Server</a:t>
                      </a:r>
                      <a:r>
                        <a:rPr lang="en-US" altLang="ko-KR" sz="600" b="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2012</a:t>
                      </a:r>
                      <a:endParaRPr lang="ko-KR" altLang="en-US" sz="600" b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서버백신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V3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서버보안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600" b="0" kern="12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Secuve</a:t>
                      </a:r>
                      <a:r>
                        <a:rPr lang="en-US" altLang="ko-KR" sz="600" b="0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TOS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63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600" b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블랙마킹솔루션</a:t>
                      </a:r>
                      <a:endParaRPr lang="ko-KR" altLang="en-US" sz="600" b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0" marR="0" marT="0" marB="0" anchor="ctr">
                    <a:lnL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600" b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ezPDF</a:t>
                      </a:r>
                      <a:r>
                        <a:rPr lang="en-US" altLang="ko-KR" sz="600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en-US" altLang="ko-KR" sz="600" b="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BlackMarking</a:t>
                      </a:r>
                      <a:endParaRPr lang="ko-KR" altLang="en-US" sz="6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0" marT="0" marB="0" anchor="ctr">
                    <a:lnL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5719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625" y="143073"/>
            <a:ext cx="58015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 smtClean="0">
                <a:solidFill>
                  <a:schemeClr val="bg1"/>
                </a:solidFill>
              </a:rPr>
              <a:t>부패방지종합정보시스템 용량산정근거 </a:t>
            </a:r>
            <a:r>
              <a:rPr lang="en-US" altLang="ko-KR" sz="1200" b="1" dirty="0" smtClean="0">
                <a:solidFill>
                  <a:schemeClr val="bg1"/>
                </a:solidFill>
              </a:rPr>
              <a:t>(</a:t>
            </a:r>
            <a:r>
              <a:rPr lang="ko-KR" altLang="en-US" sz="1200" b="1" dirty="0">
                <a:solidFill>
                  <a:schemeClr val="bg1"/>
                </a:solidFill>
              </a:rPr>
              <a:t>부패방지정보시스템 </a:t>
            </a:r>
            <a:r>
              <a:rPr lang="en-US" altLang="ko-KR" sz="1200" b="1" dirty="0" smtClean="0">
                <a:solidFill>
                  <a:schemeClr val="bg1"/>
                </a:solidFill>
              </a:rPr>
              <a:t>BPR/ISP </a:t>
            </a:r>
            <a:r>
              <a:rPr lang="ko-KR" altLang="en-US" sz="1200" b="1" dirty="0" smtClean="0">
                <a:solidFill>
                  <a:schemeClr val="bg1"/>
                </a:solidFill>
              </a:rPr>
              <a:t>자료 </a:t>
            </a:r>
            <a:r>
              <a:rPr lang="en-US" altLang="ko-KR" sz="1200" b="1" dirty="0" smtClean="0">
                <a:solidFill>
                  <a:schemeClr val="bg1"/>
                </a:solidFill>
              </a:rPr>
              <a:t>1/15)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4" name="텍스트 개체 틀 1"/>
          <p:cNvSpPr txBox="1">
            <a:spLocks/>
          </p:cNvSpPr>
          <p:nvPr/>
        </p:nvSpPr>
        <p:spPr>
          <a:xfrm>
            <a:off x="486823" y="546656"/>
            <a:ext cx="6256942" cy="363433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sz="1800" b="1" dirty="0" smtClean="0">
                <a:latin typeface="+mn-ea"/>
              </a:rPr>
              <a:t>정보인프라</a:t>
            </a:r>
            <a:r>
              <a:rPr lang="en-US" altLang="ko-KR" sz="1800" b="1" dirty="0" smtClean="0">
                <a:latin typeface="+mn-ea"/>
              </a:rPr>
              <a:t> </a:t>
            </a:r>
            <a:r>
              <a:rPr lang="ko-KR" altLang="en-US" sz="1800" b="1" dirty="0" smtClean="0">
                <a:latin typeface="+mn-ea"/>
              </a:rPr>
              <a:t>용량산정</a:t>
            </a:r>
            <a:r>
              <a:rPr lang="en-US" altLang="ko-KR" sz="1800" b="1" dirty="0" smtClean="0">
                <a:latin typeface="+mn-ea"/>
              </a:rPr>
              <a:t>(1/11)</a:t>
            </a:r>
            <a:endParaRPr lang="ko-KR" altLang="en-US" sz="1800" b="1" dirty="0">
              <a:latin typeface="+mn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18244" y="1137250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정보인프라 적정용량 산정은 표준화된 기준 방법론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정보시스템 하드웨어 규모산정 지침”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TTA)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을 준용하며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웹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응용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데이터베이스의 각 시스템 계층이 분리된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3-tier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모형을 적용함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206304" y="1857330"/>
            <a:ext cx="1800000" cy="307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8CFDE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09" tIns="45705" rIns="91409" bIns="4570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 sz="1400" b="1" u="sng" kern="0" dirty="0">
                <a:solidFill>
                  <a:sysClr val="windowText" lastClr="000000"/>
                </a:solidFill>
                <a:latin typeface="+mn-ea"/>
              </a:rPr>
              <a:t>용량산정 참조모델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25784" y="6219621"/>
            <a:ext cx="9361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주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1)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용량산정 참조모델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정보시스템 하드웨어 규모산정 지침</a:t>
            </a: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”(TTA, 2008.12.19)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에서 시스템 아키텍처에 따라 표준화한 가중치 보정 모델</a:t>
            </a:r>
          </a:p>
        </p:txBody>
      </p:sp>
      <p:grpSp>
        <p:nvGrpSpPr>
          <p:cNvPr id="8" name="그룹 7"/>
          <p:cNvGrpSpPr/>
          <p:nvPr/>
        </p:nvGrpSpPr>
        <p:grpSpPr>
          <a:xfrm>
            <a:off x="1425784" y="2217369"/>
            <a:ext cx="9361040" cy="3897755"/>
            <a:chOff x="272480" y="1958643"/>
            <a:chExt cx="9361040" cy="3999960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53995" y="1970246"/>
              <a:ext cx="3991612" cy="9596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553995" y="2984349"/>
              <a:ext cx="4076180" cy="1114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553995" y="4151303"/>
              <a:ext cx="4050810" cy="17647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직사각형 11"/>
            <p:cNvSpPr/>
            <p:nvPr/>
          </p:nvSpPr>
          <p:spPr>
            <a:xfrm>
              <a:off x="272480" y="1970246"/>
              <a:ext cx="1224136" cy="3934846"/>
            </a:xfrm>
            <a:prstGeom prst="rect">
              <a:avLst/>
            </a:prstGeom>
            <a:solidFill>
              <a:srgbClr val="D9D9D9"/>
            </a:solidFill>
            <a:ln w="9525"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b="1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용량산정</a:t>
              </a:r>
              <a:endParaRPr lang="en-US" altLang="ko-KR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/>
              <a:r>
                <a:rPr lang="ko-KR" altLang="en-US" sz="1000" b="1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참조모델 </a:t>
              </a:r>
              <a:r>
                <a:rPr lang="ko-KR" altLang="en-US" sz="1000" b="1" baseline="30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주</a:t>
              </a:r>
              <a:r>
                <a:rPr lang="en-US" altLang="ko-KR" sz="1000" b="1" baseline="30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1)</a:t>
              </a:r>
              <a:endParaRPr lang="ko-KR" altLang="en-US" sz="1000" b="1" baseline="30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1626671" y="1970246"/>
              <a:ext cx="1598136" cy="959012"/>
            </a:xfrm>
            <a:prstGeom prst="rect">
              <a:avLst/>
            </a:prstGeom>
            <a:solidFill>
              <a:srgbClr val="D9D9D9"/>
            </a:solidFill>
            <a:ln w="9525">
              <a:solidFill>
                <a:schemeClr val="bg1">
                  <a:lumMod val="50000"/>
                </a:schemeClr>
              </a:solidFill>
            </a:ln>
            <a:effectLst>
              <a:outerShdw blurRad="50800" dist="50800" dir="5400000" sx="1000" sy="1000" algn="ctr" rotWithShape="0">
                <a:srgbClr val="000000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b="1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참조 모델 </a:t>
              </a:r>
              <a:r>
                <a:rPr lang="en-US" altLang="ko-KR" sz="1000" b="1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1</a:t>
              </a:r>
              <a:endPara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1626671" y="2984349"/>
              <a:ext cx="1598136" cy="1115774"/>
            </a:xfrm>
            <a:prstGeom prst="rect">
              <a:avLst/>
            </a:prstGeom>
            <a:solidFill>
              <a:srgbClr val="D9D9D9"/>
            </a:solidFill>
            <a:ln w="9525">
              <a:solidFill>
                <a:schemeClr val="bg1">
                  <a:lumMod val="50000"/>
                </a:schemeClr>
              </a:solidFill>
            </a:ln>
            <a:effectLst>
              <a:outerShdw blurRad="50800" dist="50800" dir="5400000" sx="1000" sy="1000" algn="ctr" rotWithShape="0">
                <a:srgbClr val="000000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b="1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참조 모델 </a:t>
              </a:r>
              <a:r>
                <a:rPr lang="en-US" altLang="ko-KR" sz="1000" b="1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2</a:t>
              </a:r>
              <a:endPara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1626671" y="4151752"/>
              <a:ext cx="1598136" cy="1764336"/>
            </a:xfrm>
            <a:prstGeom prst="rect">
              <a:avLst/>
            </a:prstGeom>
            <a:solidFill>
              <a:srgbClr val="D9D9D9"/>
            </a:solidFill>
            <a:ln w="9525">
              <a:solidFill>
                <a:schemeClr val="bg1">
                  <a:lumMod val="50000"/>
                </a:schemeClr>
              </a:solidFill>
            </a:ln>
            <a:effectLst>
              <a:outerShdw blurRad="50800" dist="50800" dir="5400000" sx="1000" sy="1000" algn="ctr" rotWithShape="0">
                <a:srgbClr val="000000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b="1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참조 모델 </a:t>
              </a:r>
              <a:r>
                <a:rPr lang="en-US" altLang="ko-KR" sz="1000" b="1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3</a:t>
              </a:r>
              <a:endPara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6" name="타원 6"/>
            <p:cNvSpPr>
              <a:spLocks noChangeArrowheads="1"/>
            </p:cNvSpPr>
            <p:nvPr/>
          </p:nvSpPr>
          <p:spPr bwMode="auto">
            <a:xfrm>
              <a:off x="7969820" y="4334907"/>
              <a:ext cx="1663700" cy="1584176"/>
            </a:xfrm>
            <a:prstGeom prst="ellipse">
              <a:avLst/>
            </a:prstGeom>
            <a:solidFill>
              <a:srgbClr val="D9D9D9"/>
            </a:solidFill>
            <a:ln w="9525" algn="ctr">
              <a:noFill/>
              <a:round/>
              <a:headEnd/>
              <a:tailEnd type="triangle" w="med" len="med"/>
            </a:ln>
          </p:spPr>
          <p:txBody>
            <a:bodyPr wrap="none" lIns="90000" tIns="46800" rIns="90000" bIns="46800" anchor="ctr"/>
            <a:lstStyle/>
            <a:p>
              <a:pPr algn="ctr" latinLnBrk="1">
                <a:lnSpc>
                  <a:spcPct val="100000"/>
                </a:lnSpc>
                <a:spcBef>
                  <a:spcPct val="0"/>
                </a:spcBef>
              </a:pPr>
              <a:r>
                <a:rPr lang="ko-KR" altLang="en-US" sz="12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용량산정</a:t>
              </a:r>
              <a:endParaRPr lang="en-US" altLang="ko-KR" sz="1200" b="1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 latinLnBrk="1">
                <a:lnSpc>
                  <a:spcPct val="100000"/>
                </a:lnSpc>
                <a:spcBef>
                  <a:spcPct val="0"/>
                </a:spcBef>
              </a:pPr>
              <a:r>
                <a:rPr lang="ko-KR" altLang="en-US" sz="1200" b="1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적용 참조모델</a:t>
              </a:r>
            </a:p>
          </p:txBody>
        </p:sp>
        <p:cxnSp>
          <p:nvCxnSpPr>
            <p:cNvPr id="17" name="꺾인 연결선 71"/>
            <p:cNvCxnSpPr>
              <a:stCxn id="13" idx="3"/>
              <a:endCxn id="21" idx="1"/>
            </p:cNvCxnSpPr>
            <p:nvPr>
              <p:custDataLst>
                <p:tags r:id="rId1"/>
              </p:custDataLst>
            </p:nvPr>
          </p:nvCxnSpPr>
          <p:spPr>
            <a:xfrm flipV="1">
              <a:off x="3224807" y="2438149"/>
              <a:ext cx="228904" cy="11603"/>
            </a:xfrm>
            <a:prstGeom prst="straightConnector1">
              <a:avLst/>
            </a:prstGeom>
            <a:ln w="6350">
              <a:solidFill>
                <a:schemeClr val="bg1">
                  <a:lumMod val="50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꺾인 연결선 71"/>
            <p:cNvCxnSpPr>
              <a:stCxn id="14" idx="3"/>
              <a:endCxn id="19" idx="1"/>
            </p:cNvCxnSpPr>
            <p:nvPr>
              <p:custDataLst>
                <p:tags r:id="rId2"/>
              </p:custDataLst>
            </p:nvPr>
          </p:nvCxnSpPr>
          <p:spPr>
            <a:xfrm>
              <a:off x="3224807" y="3542236"/>
              <a:ext cx="228904" cy="0"/>
            </a:xfrm>
            <a:prstGeom prst="straightConnector1">
              <a:avLst/>
            </a:prstGeom>
            <a:ln w="6350">
              <a:solidFill>
                <a:schemeClr val="bg1">
                  <a:lumMod val="50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직사각형 18"/>
            <p:cNvSpPr/>
            <p:nvPr/>
          </p:nvSpPr>
          <p:spPr>
            <a:xfrm>
              <a:off x="3453711" y="2984349"/>
              <a:ext cx="4464000" cy="1115774"/>
            </a:xfrm>
            <a:prstGeom prst="rect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</a:ln>
            <a:effectLst>
              <a:outerShdw blurRad="50800" dist="50800" dir="5400000" sx="1000" sy="1000" algn="ctr" rotWithShape="0">
                <a:srgbClr val="000000"/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3453711" y="4151752"/>
              <a:ext cx="4464000" cy="1764336"/>
            </a:xfrm>
            <a:prstGeom prst="rect">
              <a:avLst/>
            </a:prstGeom>
            <a:noFill/>
            <a:ln w="9525">
              <a:solidFill>
                <a:schemeClr val="bg1">
                  <a:lumMod val="50000"/>
                </a:schemeClr>
              </a:solidFill>
            </a:ln>
            <a:effectLst>
              <a:outerShdw blurRad="50800" dist="50800" dir="5400000" sx="1000" sy="1000" algn="ctr" rotWithShape="0">
                <a:srgbClr val="000000"/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3453711" y="1958643"/>
              <a:ext cx="4464496" cy="959012"/>
            </a:xfrm>
            <a:prstGeom prst="rect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</a:ln>
            <a:effectLst>
              <a:outerShdw blurRad="50800" dist="50800" dir="5400000" sx="1000" sy="1000" algn="ctr" rotWithShape="0">
                <a:srgbClr val="000000"/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cxnSp>
          <p:nvCxnSpPr>
            <p:cNvPr id="22" name="꺾인 연결선 71"/>
            <p:cNvCxnSpPr>
              <a:stCxn id="15" idx="3"/>
              <a:endCxn id="20" idx="1"/>
            </p:cNvCxnSpPr>
            <p:nvPr>
              <p:custDataLst>
                <p:tags r:id="rId3"/>
              </p:custDataLst>
            </p:nvPr>
          </p:nvCxnSpPr>
          <p:spPr>
            <a:xfrm>
              <a:off x="3224807" y="5033920"/>
              <a:ext cx="228904" cy="0"/>
            </a:xfrm>
            <a:prstGeom prst="straightConnector1">
              <a:avLst/>
            </a:prstGeom>
            <a:ln w="6350">
              <a:solidFill>
                <a:schemeClr val="bg1">
                  <a:lumMod val="50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모서리가 둥근 직사각형 22"/>
            <p:cNvSpPr/>
            <p:nvPr/>
          </p:nvSpPr>
          <p:spPr>
            <a:xfrm>
              <a:off x="1595258" y="4118883"/>
              <a:ext cx="6336704" cy="1839720"/>
            </a:xfrm>
            <a:prstGeom prst="roundRect">
              <a:avLst/>
            </a:prstGeom>
            <a:noFill/>
            <a:ln w="31750">
              <a:solidFill>
                <a:schemeClr val="accent1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cxnSp>
        <p:nvCxnSpPr>
          <p:cNvPr id="24" name="직선 연결선 23"/>
          <p:cNvCxnSpPr/>
          <p:nvPr/>
        </p:nvCxnSpPr>
        <p:spPr>
          <a:xfrm>
            <a:off x="361950" y="971203"/>
            <a:ext cx="11458575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6503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625" y="143073"/>
            <a:ext cx="58015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>
                <a:solidFill>
                  <a:schemeClr val="bg1"/>
                </a:solidFill>
              </a:rPr>
              <a:t>부패방지종합정보시스템 용량산정근거 </a:t>
            </a:r>
            <a:r>
              <a:rPr lang="en-US" altLang="ko-KR" sz="1200" b="1" dirty="0">
                <a:solidFill>
                  <a:schemeClr val="bg1"/>
                </a:solidFill>
              </a:rPr>
              <a:t>(</a:t>
            </a:r>
            <a:r>
              <a:rPr lang="ko-KR" altLang="en-US" sz="1200" b="1" dirty="0">
                <a:solidFill>
                  <a:schemeClr val="bg1"/>
                </a:solidFill>
              </a:rPr>
              <a:t>부패방지정보시스템 </a:t>
            </a:r>
            <a:r>
              <a:rPr lang="en-US" altLang="ko-KR" sz="1200" b="1" dirty="0">
                <a:solidFill>
                  <a:schemeClr val="bg1"/>
                </a:solidFill>
              </a:rPr>
              <a:t>BPR/ISP </a:t>
            </a:r>
            <a:r>
              <a:rPr lang="ko-KR" altLang="en-US" sz="1200" b="1" dirty="0">
                <a:solidFill>
                  <a:schemeClr val="bg1"/>
                </a:solidFill>
              </a:rPr>
              <a:t>자료 </a:t>
            </a:r>
            <a:r>
              <a:rPr lang="en-US" altLang="ko-KR" sz="1200" b="1" dirty="0">
                <a:solidFill>
                  <a:schemeClr val="bg1"/>
                </a:solidFill>
              </a:rPr>
              <a:t>2</a:t>
            </a:r>
            <a:r>
              <a:rPr lang="en-US" altLang="ko-KR" sz="1200" b="1" dirty="0" smtClean="0">
                <a:solidFill>
                  <a:schemeClr val="bg1"/>
                </a:solidFill>
              </a:rPr>
              <a:t>/15)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5196000" y="1807121"/>
            <a:ext cx="1800000" cy="307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8CFDE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09" tIns="45705" rIns="91409" bIns="4570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 sz="1400" b="1" u="sng" kern="0" dirty="0">
                <a:solidFill>
                  <a:sysClr val="windowText" lastClr="000000"/>
                </a:solidFill>
                <a:latin typeface="+mn-ea"/>
              </a:rPr>
              <a:t>용량산정 서버모델</a:t>
            </a:r>
          </a:p>
        </p:txBody>
      </p:sp>
      <p:graphicFrame>
        <p:nvGraphicFramePr>
          <p:cNvPr id="26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0083423"/>
              </p:ext>
            </p:extLst>
          </p:nvPr>
        </p:nvGraphicFramePr>
        <p:xfrm>
          <a:off x="1407941" y="2156099"/>
          <a:ext cx="9366544" cy="4248471"/>
        </p:xfrm>
        <a:graphic>
          <a:graphicData uri="http://schemas.openxmlformats.org/drawingml/2006/table">
            <a:tbl>
              <a:tblPr/>
              <a:tblGrid>
                <a:gridCol w="14005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829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98298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880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통합 서버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개별 서버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6317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개요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" latinLnBrk="0" hangingPunct="1">
                        <a:lnSpc>
                          <a:spcPct val="12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물리적으로 하나로 구성되어 있는 서버 내부에 여러 개의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OS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를 설치하여 독립적인 서버로 운영할 수 있는 구성 방법임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" latinLnBrk="0" hangingPunct="1">
                        <a:lnSpc>
                          <a:spcPct val="12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일반적으로 구성하는 방법으로 하나의 물리적인 서버에 하나의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OS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를 설치하여 한 개의 업무를 운영할 수 있는 구성 방법임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4117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특징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" latinLnBrk="0" hangingPunct="1">
                        <a:lnSpc>
                          <a:spcPct val="12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분할되어 있는 영역은 개별 시스템 기능 수행</a:t>
                      </a:r>
                    </a:p>
                    <a:p>
                      <a:pPr marL="180975" marR="0" lvl="0" indent="-180975" algn="l" defTabSz="914400" rtl="0" eaLnBrk="1" fontAlgn="b" latinLnBrk="0" hangingPunct="1">
                        <a:lnSpc>
                          <a:spcPct val="12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분할 영역은 독립적인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CPU, I/O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등의 자원을 가짐</a:t>
                      </a:r>
                    </a:p>
                    <a:p>
                      <a:pPr marL="180975" marR="0" lvl="0" indent="-180975" algn="l" defTabSz="914400" rtl="0" eaLnBrk="1" fontAlgn="b" latinLnBrk="0" hangingPunct="1">
                        <a:lnSpc>
                          <a:spcPct val="12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특정 영역의 시스템 자원 부족 시 여유가 있는 시스템 자원을 할당 받아 운영 가능</a:t>
                      </a:r>
                    </a:p>
                    <a:p>
                      <a:pPr marL="180975" marR="0" lvl="0" indent="-180975" algn="l" defTabSz="914400" rtl="0" eaLnBrk="1" fontAlgn="b" latinLnBrk="0" hangingPunct="1">
                        <a:lnSpc>
                          <a:spcPct val="12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주로 대용량 업무 서버 사용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(SAP ERP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DB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 등 메인 업무서버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" latinLnBrk="0" hangingPunct="1">
                        <a:lnSpc>
                          <a:spcPct val="12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분할되어 있는 영역은 개별 시스템 기능 수행 </a:t>
                      </a:r>
                    </a:p>
                    <a:p>
                      <a:pPr marL="180975" marR="0" lvl="0" indent="-180975" algn="l" defTabSz="914400" rtl="0" eaLnBrk="1" fontAlgn="b" latinLnBrk="0" hangingPunct="1">
                        <a:lnSpc>
                          <a:spcPct val="12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단독 솔루션 서버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(WEB, WAS, SSO,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검색 등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180975" marR="0" lvl="0" indent="-180975" algn="l" defTabSz="914400" rtl="0" eaLnBrk="1" fontAlgn="b" latinLnBrk="0" hangingPunct="1">
                        <a:lnSpc>
                          <a:spcPct val="12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소형업무서버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파일 서버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57009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장점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" latinLnBrk="0" hangingPunct="1">
                        <a:lnSpc>
                          <a:spcPct val="12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 유연성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가용성 및 확장성의 증대</a:t>
                      </a:r>
                    </a:p>
                    <a:p>
                      <a:pPr marL="180975" marR="0" lvl="0" indent="-180975" algn="l" defTabSz="914400" rtl="0" eaLnBrk="1" fontAlgn="b" latinLnBrk="0" hangingPunct="1">
                        <a:lnSpc>
                          <a:spcPct val="12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적절한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CPU, Memory, I/O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의 동적 배분</a:t>
                      </a:r>
                    </a:p>
                    <a:p>
                      <a:pPr marL="180975" marR="0" lvl="0" indent="-180975" algn="l" defTabSz="914400" rtl="0" eaLnBrk="1" fontAlgn="b" latinLnBrk="0" hangingPunct="1">
                        <a:lnSpc>
                          <a:spcPct val="12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다수 업무를 한 시스템에서 독립적으로 운영가능</a:t>
                      </a:r>
                    </a:p>
                    <a:p>
                      <a:pPr marL="180975" marR="0" lvl="0" indent="-180975" algn="l" defTabSz="914400" rtl="0" eaLnBrk="1" fontAlgn="b" latinLnBrk="0" hangingPunct="1">
                        <a:lnSpc>
                          <a:spcPct val="12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장비관리의 효율성</a:t>
                      </a:r>
                    </a:p>
                    <a:p>
                      <a:pPr marL="180975" marR="0" lvl="0" indent="-180975" algn="l" defTabSz="914400" rtl="0" eaLnBrk="1" fontAlgn="b" latinLnBrk="0" hangingPunct="1">
                        <a:lnSpc>
                          <a:spcPct val="12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공간 절약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" latinLnBrk="0" hangingPunct="1">
                        <a:lnSpc>
                          <a:spcPct val="12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분리 운영으로 물리적인 장애에 대한 타 시스템의 영향을 최소화 할 수 있음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9908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단점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" latinLnBrk="0" hangingPunct="1">
                        <a:lnSpc>
                          <a:spcPct val="12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통합서버 장애 시 모든 서비스의 중단 가능성</a:t>
                      </a:r>
                    </a:p>
                    <a:p>
                      <a:pPr marL="180975" marR="0" lvl="0" indent="-180975" algn="l" defTabSz="914400" rtl="0" eaLnBrk="1" fontAlgn="b" latinLnBrk="0" hangingPunct="1">
                        <a:lnSpc>
                          <a:spcPct val="12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통합적인 구성으로 인해 물리적인 장애의 파급효과 있음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b" latinLnBrk="0" hangingPunct="1">
                        <a:lnSpc>
                          <a:spcPct val="12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분리 운영으로 인한 서버수의 증대</a:t>
                      </a:r>
                    </a:p>
                    <a:p>
                      <a:pPr marL="180975" marR="0" lvl="0" indent="-180975" algn="l" defTabSz="914400" rtl="0" eaLnBrk="1" fontAlgn="b" latinLnBrk="0" hangingPunct="1">
                        <a:lnSpc>
                          <a:spcPct val="12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 자원간의 공유가 불가능</a:t>
                      </a:r>
                    </a:p>
                    <a:p>
                      <a:pPr marL="180975" marR="0" lvl="0" indent="-180975" algn="l" defTabSz="914400" rtl="0" eaLnBrk="1" fontAlgn="b" latinLnBrk="0" hangingPunct="1">
                        <a:lnSpc>
                          <a:spcPct val="12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 수 증가로 인한 관리 및 운영상의 문제점 발생</a:t>
                      </a:r>
                    </a:p>
                    <a:p>
                      <a:pPr marL="180975" marR="0" lvl="0" indent="-180975" algn="l" defTabSz="914400" rtl="0" eaLnBrk="1" fontAlgn="b" latinLnBrk="0" hangingPunct="1">
                        <a:lnSpc>
                          <a:spcPct val="120000"/>
                        </a:lnSpc>
                        <a:spcBef>
                          <a:spcPct val="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장애발생이 해당 서비스 중단</a:t>
                      </a:r>
                    </a:p>
                  </a:txBody>
                  <a:tcPr anchor="ctr" horzOverflow="overflow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1407940" y="1075978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부패방지종합시스템의 운영과 향후 다양한 서비스의 추가와 그에 따른 정보화 지원이 필요할 것으로 예상되므로 서버의 유연성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가용성 및 확장성 등을 고려하여 통합서버 구성이 바람직함</a:t>
            </a:r>
          </a:p>
        </p:txBody>
      </p:sp>
      <p:cxnSp>
        <p:nvCxnSpPr>
          <p:cNvPr id="28" name="직선 연결선 27"/>
          <p:cNvCxnSpPr/>
          <p:nvPr/>
        </p:nvCxnSpPr>
        <p:spPr>
          <a:xfrm>
            <a:off x="361950" y="971203"/>
            <a:ext cx="11458575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텍스트 개체 틀 1"/>
          <p:cNvSpPr txBox="1">
            <a:spLocks/>
          </p:cNvSpPr>
          <p:nvPr/>
        </p:nvSpPr>
        <p:spPr>
          <a:xfrm>
            <a:off x="486823" y="546656"/>
            <a:ext cx="6256942" cy="363433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sz="1800" b="1" dirty="0">
                <a:latin typeface="+mn-ea"/>
              </a:rPr>
              <a:t>정보인프라 용량산정</a:t>
            </a:r>
            <a:r>
              <a:rPr lang="en-US" altLang="ko-KR" sz="1800" b="1" dirty="0">
                <a:latin typeface="+mn-ea"/>
              </a:rPr>
              <a:t>(2/11)</a:t>
            </a:r>
          </a:p>
        </p:txBody>
      </p:sp>
    </p:spTree>
    <p:extLst>
      <p:ext uri="{BB962C8B-B14F-4D97-AF65-F5344CB8AC3E}">
        <p14:creationId xmlns:p14="http://schemas.microsoft.com/office/powerpoint/2010/main" val="1269809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625" y="143073"/>
            <a:ext cx="58015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>
                <a:solidFill>
                  <a:schemeClr val="bg1"/>
                </a:solidFill>
              </a:rPr>
              <a:t>부패방지종합정보시스템 용량산정근거 </a:t>
            </a:r>
            <a:r>
              <a:rPr lang="en-US" altLang="ko-KR" sz="1200" b="1" dirty="0">
                <a:solidFill>
                  <a:schemeClr val="bg1"/>
                </a:solidFill>
              </a:rPr>
              <a:t>(</a:t>
            </a:r>
            <a:r>
              <a:rPr lang="ko-KR" altLang="en-US" sz="1200" b="1" dirty="0">
                <a:solidFill>
                  <a:schemeClr val="bg1"/>
                </a:solidFill>
              </a:rPr>
              <a:t>부패방지정보시스템 </a:t>
            </a:r>
            <a:r>
              <a:rPr lang="en-US" altLang="ko-KR" sz="1200" b="1" dirty="0">
                <a:solidFill>
                  <a:schemeClr val="bg1"/>
                </a:solidFill>
              </a:rPr>
              <a:t>BPR/ISP </a:t>
            </a:r>
            <a:r>
              <a:rPr lang="ko-KR" altLang="en-US" sz="1200" b="1" dirty="0">
                <a:solidFill>
                  <a:schemeClr val="bg1"/>
                </a:solidFill>
              </a:rPr>
              <a:t>자료 </a:t>
            </a:r>
            <a:r>
              <a:rPr lang="en-US" altLang="ko-KR" sz="1200" b="1" dirty="0" smtClean="0">
                <a:solidFill>
                  <a:schemeClr val="bg1"/>
                </a:solidFill>
              </a:rPr>
              <a:t>3/15)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cxnSp>
        <p:nvCxnSpPr>
          <p:cNvPr id="28" name="직선 연결선 27"/>
          <p:cNvCxnSpPr/>
          <p:nvPr/>
        </p:nvCxnSpPr>
        <p:spPr>
          <a:xfrm>
            <a:off x="361950" y="971203"/>
            <a:ext cx="11458575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텍스트 개체 틀 1"/>
          <p:cNvSpPr txBox="1">
            <a:spLocks/>
          </p:cNvSpPr>
          <p:nvPr/>
        </p:nvSpPr>
        <p:spPr>
          <a:xfrm>
            <a:off x="486823" y="546656"/>
            <a:ext cx="6256942" cy="363433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sz="1800" b="1" dirty="0">
                <a:latin typeface="+mn-ea"/>
              </a:rPr>
              <a:t>정보인프라 용량산정</a:t>
            </a:r>
            <a:r>
              <a:rPr lang="en-US" altLang="ko-KR" sz="1800" b="1" dirty="0">
                <a:latin typeface="+mn-ea"/>
              </a:rPr>
              <a:t>(3/11)</a:t>
            </a:r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4781904" y="1778546"/>
            <a:ext cx="2628192" cy="307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B8CFDE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09" tIns="45705" rIns="91409" bIns="4570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 sz="1400" b="1" u="sng" kern="0" dirty="0">
                <a:solidFill>
                  <a:sysClr val="windowText" lastClr="000000"/>
                </a:solidFill>
                <a:latin typeface="+mn-ea"/>
              </a:rPr>
              <a:t>용량산정 전제사항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1415480" y="2101965"/>
            <a:ext cx="1656184" cy="647872"/>
          </a:xfrm>
          <a:prstGeom prst="rect">
            <a:avLst/>
          </a:prstGeom>
          <a:solidFill>
            <a:srgbClr val="D9D9D9"/>
          </a:solidFill>
          <a:ln w="3175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적용환경</a:t>
            </a:r>
            <a:endParaRPr lang="ko-KR" altLang="en-US" sz="1000" b="1" baseline="300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1415480" y="4262005"/>
            <a:ext cx="1656184" cy="2113990"/>
          </a:xfrm>
          <a:prstGeom prst="rect">
            <a:avLst/>
          </a:prstGeom>
          <a:solidFill>
            <a:srgbClr val="D9D9D9"/>
          </a:solidFill>
          <a:ln w="3175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기초데이터</a:t>
            </a:r>
            <a:endParaRPr lang="en-US" altLang="ko-KR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/>
            <a:r>
              <a: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산정 기준</a:t>
            </a:r>
            <a:endParaRPr lang="ko-KR" altLang="en-US" sz="1000" b="1" baseline="300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1415480" y="2821845"/>
            <a:ext cx="1656184" cy="1368152"/>
          </a:xfrm>
          <a:prstGeom prst="rect">
            <a:avLst/>
          </a:prstGeom>
          <a:solidFill>
            <a:srgbClr val="D9D9D9"/>
          </a:solidFill>
          <a:ln w="3175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용량산정</a:t>
            </a:r>
            <a:endParaRPr lang="en-US" altLang="ko-KR" sz="1000" b="1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/>
            <a:r>
              <a:rPr lang="ko-KR" altLang="en-US" sz="1000" b="1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고려항목</a:t>
            </a:r>
            <a:endParaRPr lang="ko-KR" altLang="en-US" sz="1000" b="1" baseline="30000" dirty="0">
              <a:solidFill>
                <a:schemeClr val="tx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21" name="그룹 20"/>
          <p:cNvGrpSpPr/>
          <p:nvPr/>
        </p:nvGrpSpPr>
        <p:grpSpPr>
          <a:xfrm>
            <a:off x="3071665" y="2101965"/>
            <a:ext cx="7702820" cy="4274030"/>
            <a:chOff x="2072680" y="2035290"/>
            <a:chExt cx="7488832" cy="4274030"/>
          </a:xfrm>
        </p:grpSpPr>
        <p:sp>
          <p:nvSpPr>
            <p:cNvPr id="22" name="직사각형 21"/>
            <p:cNvSpPr/>
            <p:nvPr/>
          </p:nvSpPr>
          <p:spPr>
            <a:xfrm>
              <a:off x="2072680" y="2035290"/>
              <a:ext cx="7488832" cy="647872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</a:ln>
            <a:effectLst>
              <a:outerShdw blurRad="50800" dist="50800" dir="5400000" sx="1000" sy="1000" algn="ctr" rotWithShape="0">
                <a:srgbClr val="000000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90488" indent="-90488">
                <a:buFont typeface="Arial" pitchFamily="34" charset="0"/>
                <a:buChar char="•"/>
              </a:pP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기본적으로 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OLTP(On Line Transaction Processing)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환경이며 부분적으로 배치작업을 포함하는 환경</a:t>
              </a:r>
              <a:endParaRPr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90488" indent="-90488">
                <a:buFont typeface="Arial" pitchFamily="34" charset="0"/>
                <a:buChar char="•"/>
              </a:pP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웹 기반 환경</a:t>
              </a:r>
              <a:endParaRPr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90488" indent="-90488">
                <a:buFont typeface="Arial" pitchFamily="34" charset="0"/>
                <a:buChar char="•"/>
              </a:pP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관계형 데이터베이스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(RDBMS)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적용 환경</a:t>
              </a: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2072680" y="4195330"/>
              <a:ext cx="7488832" cy="2113990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</a:ln>
            <a:effectLst>
              <a:outerShdw blurRad="50800" dist="50800" dir="5400000" sx="1000" sy="1000" algn="ctr" rotWithShape="0">
                <a:srgbClr val="000000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90488" indent="-90488">
                <a:buFont typeface="Arial" pitchFamily="34" charset="0"/>
                <a:buChar char="•"/>
              </a:pP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부패방지종합시스템 업무사용자 산정</a:t>
              </a:r>
              <a:endParaRPr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90488" indent="-90488"/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	-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국민권익위원회 인원총계와 청탁금지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/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공익신고 대상인 공공기관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지방자치단체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(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교육기관 포함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),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공직유관기관을 포함</a:t>
              </a:r>
              <a:endParaRPr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90488" indent="-90488">
                <a:buFont typeface="Arial" pitchFamily="34" charset="0"/>
                <a:buChar char="•"/>
              </a:pP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5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대 신고영역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(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부패신고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공익신고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복지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·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보조금 부정수급 신고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행동강령 위반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청탁금지신고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)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통계 적용</a:t>
              </a:r>
              <a:endParaRPr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180975" lvl="0" indent="-180975" defTabSz="914400" fontAlgn="ctr" latinLnBrk="1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  - </a:t>
              </a:r>
              <a:r>
                <a:rPr kumimoji="1"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부패신고 </a:t>
              </a:r>
              <a:r>
                <a:rPr kumimoji="1"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: 3,572 </a:t>
              </a:r>
              <a:r>
                <a:rPr kumimoji="1"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건</a:t>
              </a:r>
              <a:endParaRPr kumimoji="1"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180975" lvl="0" indent="-180975" defTabSz="914400" fontAlgn="ctr" latinLnBrk="1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  - </a:t>
              </a:r>
              <a:r>
                <a:rPr kumimoji="1"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공익신고 </a:t>
              </a:r>
              <a:r>
                <a:rPr kumimoji="1"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: 3,214</a:t>
              </a:r>
              <a:r>
                <a:rPr kumimoji="1"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건</a:t>
              </a:r>
              <a:endParaRPr kumimoji="1"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180975" lvl="0" indent="-180975" defTabSz="914400" fontAlgn="ctr" latinLnBrk="1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  - </a:t>
              </a:r>
              <a:r>
                <a:rPr kumimoji="1"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복지</a:t>
              </a:r>
              <a:r>
                <a:rPr kumimoji="1"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·</a:t>
              </a:r>
              <a:r>
                <a:rPr kumimoji="1"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보조금 </a:t>
              </a:r>
              <a:r>
                <a:rPr kumimoji="1"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: 718</a:t>
              </a:r>
              <a:r>
                <a:rPr kumimoji="1"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건</a:t>
              </a:r>
              <a:endParaRPr kumimoji="1"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180975" lvl="0" indent="-180975" defTabSz="914400" fontAlgn="ctr" latinLnBrk="1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  - </a:t>
              </a:r>
              <a:r>
                <a:rPr kumimoji="1"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행동강령 위반 </a:t>
              </a:r>
              <a:r>
                <a:rPr kumimoji="1"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: 1,830</a:t>
              </a:r>
              <a:r>
                <a:rPr kumimoji="1"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건</a:t>
              </a:r>
              <a:endParaRPr kumimoji="1"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180975" lvl="0" indent="-180975" defTabSz="914400" fontAlgn="ctr" latinLnBrk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  - </a:t>
              </a:r>
              <a:r>
                <a:rPr kumimoji="1"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청탁금지 </a:t>
              </a:r>
              <a:r>
                <a:rPr kumimoji="1"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: 90</a:t>
              </a:r>
              <a:r>
                <a:rPr kumimoji="1"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건</a:t>
              </a:r>
              <a:endParaRPr kumimoji="1"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180975" lvl="0" indent="-180975" defTabSz="914400" fontAlgn="ctr" latinLnBrk="1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  - </a:t>
              </a:r>
              <a:r>
                <a:rPr kumimoji="1"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공공기관 공익신고</a:t>
              </a:r>
              <a:r>
                <a:rPr kumimoji="1"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(5</a:t>
              </a:r>
              <a:r>
                <a:rPr kumimoji="1"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년 평균</a:t>
              </a:r>
              <a:r>
                <a:rPr kumimoji="1"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) : 547,348</a:t>
              </a:r>
              <a:r>
                <a:rPr kumimoji="1"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건</a:t>
              </a:r>
              <a:endParaRPr kumimoji="1"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90488" indent="-90488">
                <a:buFont typeface="Arial" pitchFamily="34" charset="0"/>
                <a:buChar char="•"/>
              </a:pP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국민권익위원회 업무처리를 반영</a:t>
              </a:r>
              <a:endParaRPr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90488" indent="-90488"/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	-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부패방지 시책평가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행동강령 운영실적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부패방지 영향평가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청렴도 측정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청렴교육 이행실적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부패공무원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/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비위면직자 현황</a:t>
              </a:r>
              <a:endParaRPr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90488" lvl="0" indent="-90488">
                <a:buFont typeface="Arial" pitchFamily="34" charset="0"/>
                <a:buChar char="•"/>
              </a:pPr>
              <a:r>
                <a:rPr lang="ko-KR" altLang="en-US" sz="1000" dirty="0" err="1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포털사용자</a:t>
              </a:r>
              <a:r>
                <a:rPr lang="en-US" altLang="ko-KR" sz="1000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(</a:t>
              </a:r>
              <a:r>
                <a:rPr lang="ko-KR" altLang="en-US" sz="1000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대국민 이용자</a:t>
              </a:r>
              <a:r>
                <a:rPr lang="en-US" altLang="ko-KR" sz="1000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)</a:t>
              </a:r>
              <a:r>
                <a:rPr lang="ko-KR" altLang="en-US" sz="1000" dirty="0">
                  <a:solidFill>
                    <a:prstClr val="black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산정</a:t>
              </a:r>
              <a:endParaRPr lang="en-US" altLang="ko-KR" sz="1000" dirty="0">
                <a:solidFill>
                  <a:prstClr val="black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90488" indent="-90488"/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   -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일일 비회원 접속자수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(2016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년 인터넷 사용자 추정치 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0.1%) </a:t>
              </a: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2072680" y="2755170"/>
              <a:ext cx="7488832" cy="1368152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</a:ln>
            <a:effectLst>
              <a:outerShdw blurRad="50800" dist="50800" dir="5400000" sx="1000" sy="1000" algn="ctr" rotWithShape="0">
                <a:srgbClr val="000000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90488" indent="-90488">
                <a:buFont typeface="Arial" pitchFamily="34" charset="0"/>
                <a:buChar char="•"/>
              </a:pP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빈번한 일자의 처리 건수와 빈번한 시간대의 처리 건수를 고려한 가중치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(Peak Day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보정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Peak Time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보정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)</a:t>
              </a:r>
            </a:p>
            <a:p>
              <a:pPr marL="90488" indent="-90488">
                <a:buFont typeface="Arial" pitchFamily="34" charset="0"/>
                <a:buChar char="•"/>
              </a:pP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하나의 업무처리를 위해 필요한 트랜잭션</a:t>
              </a:r>
              <a:endParaRPr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90488" indent="-90488">
                <a:buFont typeface="Arial" pitchFamily="34" charset="0"/>
                <a:buChar char="•"/>
              </a:pP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권장 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TPC-C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대비 부하율의 적용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(Read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위주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Write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위주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Read &amp; Write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위주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어플리케이션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)</a:t>
              </a:r>
            </a:p>
            <a:p>
              <a:pPr marL="90488" indent="-90488">
                <a:buFont typeface="Arial" pitchFamily="34" charset="0"/>
                <a:buChar char="•"/>
              </a:pP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메모리에 대한 시스템 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OS,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어플리케이션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DBMS,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메모리 여유율에 대한 항목</a:t>
              </a:r>
              <a:endParaRPr lang="en-US" altLang="ko-KR" sz="10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marL="90488" indent="-90488">
                <a:buFont typeface="Arial" pitchFamily="34" charset="0"/>
                <a:buChar char="•"/>
              </a:pP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디스크에 대한 운영체제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어플리케이션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DBMS,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파일시스템 오버헤드</a:t>
              </a:r>
              <a:r>
                <a:rPr lang="en-US" altLang="ko-KR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, </a:t>
              </a:r>
              <a:r>
                <a:rPr lang="ko-KR" altLang="en-US" sz="10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여유율 등에 대한 항목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1407940" y="1047403"/>
            <a:ext cx="9366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인프라의 용량은 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CPU,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메모리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디스크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스토리지 등 네 가지 측면에서 산정하며</a:t>
            </a:r>
            <a:r>
              <a:rPr lang="en-US" altLang="ko-KR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6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각 서버의 역할 및 기능에 따라 별도의 용량산정 기준을 적용함</a:t>
            </a:r>
          </a:p>
        </p:txBody>
      </p:sp>
    </p:spTree>
    <p:extLst>
      <p:ext uri="{BB962C8B-B14F-4D97-AF65-F5344CB8AC3E}">
        <p14:creationId xmlns:p14="http://schemas.microsoft.com/office/powerpoint/2010/main" val="1171537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625" y="143073"/>
            <a:ext cx="58015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>
                <a:solidFill>
                  <a:schemeClr val="bg1"/>
                </a:solidFill>
              </a:rPr>
              <a:t>부패방지종합정보시스템 용량산정근거 </a:t>
            </a:r>
            <a:r>
              <a:rPr lang="en-US" altLang="ko-KR" sz="1200" b="1" dirty="0">
                <a:solidFill>
                  <a:schemeClr val="bg1"/>
                </a:solidFill>
              </a:rPr>
              <a:t>(</a:t>
            </a:r>
            <a:r>
              <a:rPr lang="ko-KR" altLang="en-US" sz="1200" b="1" dirty="0">
                <a:solidFill>
                  <a:schemeClr val="bg1"/>
                </a:solidFill>
              </a:rPr>
              <a:t>부패방지정보시스템 </a:t>
            </a:r>
            <a:r>
              <a:rPr lang="en-US" altLang="ko-KR" sz="1200" b="1" dirty="0">
                <a:solidFill>
                  <a:schemeClr val="bg1"/>
                </a:solidFill>
              </a:rPr>
              <a:t>BPR/ISP </a:t>
            </a:r>
            <a:r>
              <a:rPr lang="ko-KR" altLang="en-US" sz="1200" b="1" dirty="0">
                <a:solidFill>
                  <a:schemeClr val="bg1"/>
                </a:solidFill>
              </a:rPr>
              <a:t>자료 </a:t>
            </a:r>
            <a:r>
              <a:rPr lang="en-US" altLang="ko-KR" sz="1200" b="1" dirty="0" smtClean="0">
                <a:solidFill>
                  <a:schemeClr val="bg1"/>
                </a:solidFill>
              </a:rPr>
              <a:t>4/15)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361950" y="971203"/>
            <a:ext cx="11458575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Group 1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8863834"/>
              </p:ext>
            </p:extLst>
          </p:nvPr>
        </p:nvGraphicFramePr>
        <p:xfrm>
          <a:off x="1009081" y="1055453"/>
          <a:ext cx="10154219" cy="5354872"/>
        </p:xfrm>
        <a:graphic>
          <a:graphicData uri="http://schemas.openxmlformats.org/drawingml/2006/table">
            <a:tbl>
              <a:tblPr/>
              <a:tblGrid>
                <a:gridCol w="9235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22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3073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3111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19894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54000" marR="54000" marT="18000" marB="18000" anchor="ctr" anchorCtr="1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기초데이터 가정</a:t>
                      </a: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53029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종합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/>
                      </a:r>
                      <a:b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</a:b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정보시스템</a:t>
                      </a: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DB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용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</a:t>
                      </a:r>
                    </a:p>
                  </a:txBody>
                  <a:tcPr marL="54000" marR="54000" marT="18000" marB="18000" anchor="ctr" anchorCtr="1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80975" marR="0" lvl="0" indent="-180975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※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공공기관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지자체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공직유관기관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80975" marR="0" lvl="0" indent="-180975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-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부패방지담당자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기관 당 </a:t>
                      </a:r>
                      <a:r>
                        <a:rPr kumimoji="1" lang="en-US" altLang="ko-KR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</a:t>
                      </a: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명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180975" marR="0" lvl="0" indent="-180975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-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청탁금지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공익신고 대상기관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80975" marR="0" lvl="0" indent="-180975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-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포털 사용자 산정 시 제외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6629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WAS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용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</a:t>
                      </a: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80975" marR="0" lvl="0" indent="-180975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※ 5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 영역 신고건수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평균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marL="180975" marR="0" lvl="0" indent="-180975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-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부패신고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: 3,572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건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80975" marR="0" lvl="0" indent="-180975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-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공익신고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: 3,214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건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80975" marR="0" lvl="0" indent="-180975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-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복지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·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보조금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: 718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건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80975" marR="0" lvl="0" indent="-180975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-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행동강령 위반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: 1,830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건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80975" marR="0" lvl="0" indent="-180975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-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청탁금지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: 90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건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80975" marR="0" lvl="0" indent="-180975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80975" marR="0" lvl="0" indent="-180975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※ 2017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분기 국민권익위원회 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80975" marR="0" lvl="0" indent="-180975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통계자료 인용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80975" marR="0" lvl="0" indent="-180975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1565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WEB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용</a:t>
                      </a:r>
                    </a:p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</a:t>
                      </a: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10000"/>
                        </a:lnSpc>
                        <a:spcBef>
                          <a:spcPct val="1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※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업무처리 산정기준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80975" marR="0" lvl="0" indent="-180975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-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대상기관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: 5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 평균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80975" marR="0" lvl="0" indent="-180975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-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영향평가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: 5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 평균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80975" marR="0" lvl="0" indent="-180975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-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청렴교육 이행실적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: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집합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온라인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80975" marR="0" lvl="0" indent="-180975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- 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부패공무원 </a:t>
                      </a:r>
                      <a:r>
                        <a:rPr kumimoji="1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: 5</a:t>
                      </a:r>
                      <a:r>
                        <a:rPr kumimoji="1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 평균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80975" marR="0" lvl="0" indent="-180975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80975" marR="0" lvl="0" indent="-180975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※ 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일일 비회원 접속자수는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2016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endParaRPr kumimoji="1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180975" marR="0" lvl="0" indent="-180975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인터넷 사용자 추정치의 </a:t>
                      </a:r>
                      <a:r>
                        <a:rPr kumimoji="1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0.1%</a:t>
                      </a:r>
                      <a:r>
                        <a:rPr kumimoji="1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가정</a:t>
                      </a: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aphicFrame>
        <p:nvGraphicFramePr>
          <p:cNvPr id="10" name="Group 1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668758"/>
              </p:ext>
            </p:extLst>
          </p:nvPr>
        </p:nvGraphicFramePr>
        <p:xfrm>
          <a:off x="2946699" y="1528217"/>
          <a:ext cx="4919972" cy="692640"/>
        </p:xfrm>
        <a:graphic>
          <a:graphicData uri="http://schemas.openxmlformats.org/drawingml/2006/table">
            <a:tbl>
              <a:tblPr/>
              <a:tblGrid>
                <a:gridCol w="20294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863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7747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2675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20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기관수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인원총계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동시사용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20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국민권익위원회</a:t>
                      </a: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500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10%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20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공공기관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지자체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유관기관</a:t>
                      </a: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40,000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40,000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10%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20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합계</a:t>
                      </a: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40,001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40,500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10%(4,050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명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aphicFrame>
        <p:nvGraphicFramePr>
          <p:cNvPr id="11" name="Group 1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4731719"/>
              </p:ext>
            </p:extLst>
          </p:nvPr>
        </p:nvGraphicFramePr>
        <p:xfrm>
          <a:off x="2965751" y="2582479"/>
          <a:ext cx="4900920" cy="692640"/>
        </p:xfrm>
        <a:graphic>
          <a:graphicData uri="http://schemas.openxmlformats.org/drawingml/2006/table">
            <a:tbl>
              <a:tblPr/>
              <a:tblGrid>
                <a:gridCol w="20808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073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7224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4042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20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기관수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신고건수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동시사용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20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국민권익위원회</a:t>
                      </a: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9,424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10%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20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공공기관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지자체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유관기관</a:t>
                      </a: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40,000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5,473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10%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20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합계</a:t>
                      </a: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40,001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14,897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10%(1,489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명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aphicFrame>
        <p:nvGraphicFramePr>
          <p:cNvPr id="12" name="Group 1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8617451"/>
              </p:ext>
            </p:extLst>
          </p:nvPr>
        </p:nvGraphicFramePr>
        <p:xfrm>
          <a:off x="2965751" y="3771912"/>
          <a:ext cx="4900920" cy="1385280"/>
        </p:xfrm>
        <a:graphic>
          <a:graphicData uri="http://schemas.openxmlformats.org/drawingml/2006/table">
            <a:tbl>
              <a:tblPr/>
              <a:tblGrid>
                <a:gridCol w="15382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4066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1947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4419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5832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720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기관수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건수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인원수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동시사용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20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 시책평가</a:t>
                      </a: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270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10%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20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행동강령 운영실적</a:t>
                      </a: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1,293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10%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20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부패방지 영향평가</a:t>
                      </a: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1,677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20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청렴도 측정평가</a:t>
                      </a: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624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20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청렴교육 이행실적</a:t>
                      </a: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23,560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20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부패공무원</a:t>
                      </a: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/</a:t>
                      </a: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비위면직자 </a:t>
                      </a: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369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2008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합계</a:t>
                      </a: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2,264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1,677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23,929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10%(156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명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graphicFrame>
        <p:nvGraphicFramePr>
          <p:cNvPr id="13" name="Group 1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2259340"/>
              </p:ext>
            </p:extLst>
          </p:nvPr>
        </p:nvGraphicFramePr>
        <p:xfrm>
          <a:off x="2975273" y="5544672"/>
          <a:ext cx="4891398" cy="692640"/>
        </p:xfrm>
        <a:graphic>
          <a:graphicData uri="http://schemas.openxmlformats.org/drawingml/2006/table">
            <a:tbl>
              <a:tblPr/>
              <a:tblGrid>
                <a:gridCol w="181014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8924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3376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5824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발급계정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인원수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동시사용</a:t>
                      </a:r>
                      <a:endParaRPr kumimoji="1" lang="en-US" altLang="ko-KR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기존 정보시스템</a:t>
                      </a: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2,500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10%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일일 비회원 접속자수</a:t>
                      </a: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31,707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10%</a:t>
                      </a:r>
                      <a:endParaRPr kumimoji="1" lang="ko-KR" alt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합계</a:t>
                      </a: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2,500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31,707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10%(3,420</a:t>
                      </a:r>
                      <a:r>
                        <a:rPr kumimoji="1" lang="ko-KR" altLang="en-US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명</a:t>
                      </a:r>
                      <a:r>
                        <a:rPr kumimoji="1" lang="en-US" altLang="ko-KR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kumimoji="1" lang="ko-KR" altLang="en-US" sz="9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54000" marR="54000" marT="18000" marB="18000" anchor="ctr" horzOverflow="overflow">
                    <a:lnL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B2B2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pSp>
        <p:nvGrpSpPr>
          <p:cNvPr id="14" name="그룹 13"/>
          <p:cNvGrpSpPr/>
          <p:nvPr/>
        </p:nvGrpSpPr>
        <p:grpSpPr>
          <a:xfrm>
            <a:off x="2965748" y="1268760"/>
            <a:ext cx="4383753" cy="248402"/>
            <a:chOff x="5362575" y="2629934"/>
            <a:chExt cx="4383753" cy="248402"/>
          </a:xfrm>
        </p:grpSpPr>
        <p:sp>
          <p:nvSpPr>
            <p:cNvPr id="15" name="Rectangle 52"/>
            <p:cNvSpPr>
              <a:spLocks noChangeArrowheads="1"/>
            </p:cNvSpPr>
            <p:nvPr/>
          </p:nvSpPr>
          <p:spPr bwMode="auto">
            <a:xfrm>
              <a:off x="5362575" y="2692107"/>
              <a:ext cx="144463" cy="13368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6350" algn="ctr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/>
          </p:spPr>
          <p:txBody>
            <a:bodyPr lIns="36000" tIns="36000" rIns="36000" bIns="36000" anchor="ctr"/>
            <a:lstStyle/>
            <a:p>
              <a:pPr eaLnBrk="1" fontAlgn="auto" hangingPunct="1">
                <a:spcBef>
                  <a:spcPts val="0"/>
                </a:spcBef>
                <a:defRPr/>
              </a:pPr>
              <a:r>
                <a:rPr lang="en-US" altLang="ko-KR" sz="1000" b="1" kern="0" dirty="0">
                  <a:solidFill>
                    <a:srgbClr val="FFFFFF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1</a:t>
              </a:r>
            </a:p>
          </p:txBody>
        </p:sp>
        <p:sp>
          <p:nvSpPr>
            <p:cNvPr id="16" name="Text Box 54"/>
            <p:cNvSpPr txBox="1">
              <a:spLocks noChangeArrowheads="1"/>
            </p:cNvSpPr>
            <p:nvPr/>
          </p:nvSpPr>
          <p:spPr bwMode="auto">
            <a:xfrm>
              <a:off x="5602288" y="2629934"/>
              <a:ext cx="4144040" cy="2484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46800" rIns="0" bIns="46800">
              <a:spAutoFit/>
            </a:bodyPr>
            <a:lstStyle/>
            <a:p>
              <a:pPr algn="l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ko-KR" altLang="en-US" sz="1000" b="1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부패방지종합시스템 업무사용자 산정</a:t>
              </a:r>
            </a:p>
          </p:txBody>
        </p:sp>
      </p:grpSp>
      <p:grpSp>
        <p:nvGrpSpPr>
          <p:cNvPr id="17" name="그룹 16"/>
          <p:cNvGrpSpPr/>
          <p:nvPr/>
        </p:nvGrpSpPr>
        <p:grpSpPr>
          <a:xfrm>
            <a:off x="2971081" y="2346643"/>
            <a:ext cx="4896543" cy="248402"/>
            <a:chOff x="5362575" y="2629934"/>
            <a:chExt cx="4896543" cy="248402"/>
          </a:xfrm>
        </p:grpSpPr>
        <p:sp>
          <p:nvSpPr>
            <p:cNvPr id="18" name="Rectangle 52"/>
            <p:cNvSpPr>
              <a:spLocks noChangeArrowheads="1"/>
            </p:cNvSpPr>
            <p:nvPr/>
          </p:nvSpPr>
          <p:spPr bwMode="auto">
            <a:xfrm>
              <a:off x="5362575" y="2692107"/>
              <a:ext cx="144463" cy="13368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6350" algn="ctr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/>
          </p:spPr>
          <p:txBody>
            <a:bodyPr lIns="36000" tIns="36000" rIns="36000" bIns="36000" anchor="ctr"/>
            <a:lstStyle/>
            <a:p>
              <a:pPr eaLnBrk="1" fontAlgn="auto" hangingPunct="1">
                <a:spcBef>
                  <a:spcPts val="0"/>
                </a:spcBef>
                <a:defRPr/>
              </a:pPr>
              <a:r>
                <a:rPr lang="en-US" altLang="ko-KR" sz="1000" b="1" kern="0" dirty="0">
                  <a:solidFill>
                    <a:srgbClr val="FFFFFF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2</a:t>
              </a:r>
            </a:p>
          </p:txBody>
        </p:sp>
        <p:sp>
          <p:nvSpPr>
            <p:cNvPr id="19" name="Text Box 54"/>
            <p:cNvSpPr txBox="1">
              <a:spLocks noChangeArrowheads="1"/>
            </p:cNvSpPr>
            <p:nvPr/>
          </p:nvSpPr>
          <p:spPr bwMode="auto">
            <a:xfrm>
              <a:off x="5602287" y="2629934"/>
              <a:ext cx="4656831" cy="2484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46800" rIns="0" bIns="46800">
              <a:spAutoFit/>
            </a:bodyPr>
            <a:lstStyle/>
            <a:p>
              <a:pPr algn="l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ko-KR" altLang="en-US" sz="1000" b="1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신고건수 산정 </a:t>
              </a:r>
              <a:r>
                <a:rPr lang="en-US" altLang="ko-KR" sz="1000" b="1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: </a:t>
              </a:r>
              <a:r>
                <a:rPr lang="en-US" altLang="ko-KR" sz="100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5</a:t>
              </a:r>
              <a:r>
                <a:rPr lang="ko-KR" altLang="en-US" sz="100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대 영역의 </a:t>
              </a:r>
              <a:r>
                <a:rPr lang="en-US" altLang="ko-KR" sz="100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5</a:t>
              </a:r>
              <a:r>
                <a:rPr lang="ko-KR" altLang="en-US" sz="100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년간 평균 신고건수로 산정</a:t>
              </a:r>
            </a:p>
          </p:txBody>
        </p:sp>
      </p:grpSp>
      <p:grpSp>
        <p:nvGrpSpPr>
          <p:cNvPr id="20" name="그룹 19"/>
          <p:cNvGrpSpPr/>
          <p:nvPr/>
        </p:nvGrpSpPr>
        <p:grpSpPr>
          <a:xfrm>
            <a:off x="2971081" y="3524706"/>
            <a:ext cx="5717207" cy="248402"/>
            <a:chOff x="5362575" y="2629934"/>
            <a:chExt cx="5717207" cy="248402"/>
          </a:xfrm>
        </p:grpSpPr>
        <p:sp>
          <p:nvSpPr>
            <p:cNvPr id="21" name="Rectangle 52"/>
            <p:cNvSpPr>
              <a:spLocks noChangeArrowheads="1"/>
            </p:cNvSpPr>
            <p:nvPr/>
          </p:nvSpPr>
          <p:spPr bwMode="auto">
            <a:xfrm>
              <a:off x="5362575" y="2692107"/>
              <a:ext cx="144463" cy="13368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6350" algn="ctr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/>
          </p:spPr>
          <p:txBody>
            <a:bodyPr lIns="36000" tIns="36000" rIns="36000" bIns="36000" anchor="ctr"/>
            <a:lstStyle/>
            <a:p>
              <a:pPr eaLnBrk="1" fontAlgn="auto" hangingPunct="1">
                <a:spcBef>
                  <a:spcPts val="0"/>
                </a:spcBef>
                <a:defRPr/>
              </a:pPr>
              <a:r>
                <a:rPr lang="en-US" altLang="ko-KR" sz="1000" b="1" kern="0" dirty="0">
                  <a:solidFill>
                    <a:srgbClr val="FFFFFF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3</a:t>
              </a:r>
            </a:p>
          </p:txBody>
        </p:sp>
        <p:sp>
          <p:nvSpPr>
            <p:cNvPr id="22" name="Text Box 54"/>
            <p:cNvSpPr txBox="1">
              <a:spLocks noChangeArrowheads="1"/>
            </p:cNvSpPr>
            <p:nvPr/>
          </p:nvSpPr>
          <p:spPr bwMode="auto">
            <a:xfrm>
              <a:off x="5602287" y="2629934"/>
              <a:ext cx="5477495" cy="2484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46800" rIns="0" bIns="46800">
              <a:spAutoFit/>
            </a:bodyPr>
            <a:lstStyle/>
            <a:p>
              <a:pPr algn="l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ko-KR" altLang="en-US" sz="1000" b="1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입력건수 산정 </a:t>
              </a:r>
              <a:r>
                <a:rPr lang="en-US" altLang="ko-KR" sz="1000" b="1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: </a:t>
              </a:r>
              <a:r>
                <a:rPr lang="ko-KR" altLang="en-US" sz="100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국민권익위원회 업무처리를 반영</a:t>
              </a:r>
            </a:p>
          </p:txBody>
        </p:sp>
      </p:grpSp>
      <p:grpSp>
        <p:nvGrpSpPr>
          <p:cNvPr id="23" name="그룹 22"/>
          <p:cNvGrpSpPr/>
          <p:nvPr/>
        </p:nvGrpSpPr>
        <p:grpSpPr>
          <a:xfrm>
            <a:off x="2980606" y="5301208"/>
            <a:ext cx="5707682" cy="248402"/>
            <a:chOff x="5362575" y="2629934"/>
            <a:chExt cx="5707682" cy="248402"/>
          </a:xfrm>
        </p:grpSpPr>
        <p:sp>
          <p:nvSpPr>
            <p:cNvPr id="28" name="Rectangle 52"/>
            <p:cNvSpPr>
              <a:spLocks noChangeArrowheads="1"/>
            </p:cNvSpPr>
            <p:nvPr/>
          </p:nvSpPr>
          <p:spPr bwMode="auto">
            <a:xfrm>
              <a:off x="5362575" y="2692107"/>
              <a:ext cx="144463" cy="13368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6350" algn="ctr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/>
          </p:spPr>
          <p:txBody>
            <a:bodyPr lIns="36000" tIns="36000" rIns="36000" bIns="36000" anchor="ctr"/>
            <a:lstStyle/>
            <a:p>
              <a:pPr eaLnBrk="1" fontAlgn="auto" hangingPunct="1">
                <a:spcBef>
                  <a:spcPts val="0"/>
                </a:spcBef>
                <a:defRPr/>
              </a:pPr>
              <a:r>
                <a:rPr lang="en-US" altLang="ko-KR" sz="1000" b="1" kern="0" dirty="0">
                  <a:solidFill>
                    <a:srgbClr val="FFFFFF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4</a:t>
              </a:r>
            </a:p>
          </p:txBody>
        </p:sp>
        <p:sp>
          <p:nvSpPr>
            <p:cNvPr id="29" name="Text Box 54"/>
            <p:cNvSpPr txBox="1">
              <a:spLocks noChangeArrowheads="1"/>
            </p:cNvSpPr>
            <p:nvPr/>
          </p:nvSpPr>
          <p:spPr bwMode="auto">
            <a:xfrm>
              <a:off x="5602287" y="2629934"/>
              <a:ext cx="5467970" cy="2484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46800" rIns="0" bIns="46800">
              <a:spAutoFit/>
            </a:bodyPr>
            <a:lstStyle/>
            <a:p>
              <a:pPr algn="l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ko-KR" altLang="en-US" sz="1000" b="1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포털 사용자 산정 </a:t>
              </a:r>
              <a:r>
                <a:rPr lang="en-US" altLang="ko-KR" sz="1000" b="1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: </a:t>
              </a:r>
              <a:r>
                <a:rPr lang="ko-KR" altLang="en-US" sz="1000" kern="0" dirty="0">
                  <a:solidFill>
                    <a:sysClr val="windowText" lastClr="000000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기존 정보시스템 발급계정 및 일일 비회원 접속자수를 반영</a:t>
              </a:r>
            </a:p>
          </p:txBody>
        </p:sp>
      </p:grpSp>
      <p:sp>
        <p:nvSpPr>
          <p:cNvPr id="30" name="Text Box 54"/>
          <p:cNvSpPr txBox="1">
            <a:spLocks noChangeArrowheads="1"/>
          </p:cNvSpPr>
          <p:nvPr/>
        </p:nvSpPr>
        <p:spPr bwMode="auto">
          <a:xfrm>
            <a:off x="3002800" y="3320847"/>
            <a:ext cx="4656831" cy="156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46800" rIns="0" bIns="46800">
            <a:spAutoFit/>
          </a:bodyPr>
          <a:lstStyle/>
          <a:p>
            <a:pPr algn="l" eaLnBrk="1" fontAlgn="auto" hangingPunct="1">
              <a:lnSpc>
                <a:spcPct val="5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ko-KR" sz="8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※ </a:t>
            </a:r>
            <a:r>
              <a:rPr lang="ko-KR" altLang="en-US" sz="8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공공기관</a:t>
            </a:r>
            <a:r>
              <a:rPr lang="en-US" altLang="ko-KR" sz="8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8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지자체</a:t>
            </a:r>
            <a:r>
              <a:rPr lang="en-US" altLang="ko-KR" sz="8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8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유관기관 신고현황은 공익신고만 해당</a:t>
            </a:r>
            <a:r>
              <a:rPr lang="en-US" altLang="ko-KR" sz="8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8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기타 통계 부재</a:t>
            </a:r>
            <a:r>
              <a:rPr lang="en-US" altLang="ko-KR" sz="8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800" kern="0" dirty="0">
              <a:solidFill>
                <a:sysClr val="windowText" lastClr="0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1" name="텍스트 개체 틀 1"/>
          <p:cNvSpPr txBox="1">
            <a:spLocks/>
          </p:cNvSpPr>
          <p:nvPr/>
        </p:nvSpPr>
        <p:spPr>
          <a:xfrm>
            <a:off x="486823" y="546656"/>
            <a:ext cx="6256942" cy="363433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sz="1800" b="1" dirty="0">
                <a:latin typeface="+mn-ea"/>
              </a:rPr>
              <a:t>정보인프라 용량산정</a:t>
            </a:r>
            <a:r>
              <a:rPr lang="en-US" altLang="ko-KR" sz="1800" b="1" dirty="0">
                <a:latin typeface="+mn-ea"/>
              </a:rPr>
              <a:t>(4/11)</a:t>
            </a:r>
          </a:p>
        </p:txBody>
      </p:sp>
    </p:spTree>
    <p:extLst>
      <p:ext uri="{BB962C8B-B14F-4D97-AF65-F5344CB8AC3E}">
        <p14:creationId xmlns:p14="http://schemas.microsoft.com/office/powerpoint/2010/main" val="9760547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625" y="143073"/>
            <a:ext cx="58015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>
                <a:solidFill>
                  <a:schemeClr val="bg1"/>
                </a:solidFill>
              </a:rPr>
              <a:t>부패방지종합정보시스템 용량산정근거 </a:t>
            </a:r>
            <a:r>
              <a:rPr lang="en-US" altLang="ko-KR" sz="1200" b="1" dirty="0">
                <a:solidFill>
                  <a:schemeClr val="bg1"/>
                </a:solidFill>
              </a:rPr>
              <a:t>(</a:t>
            </a:r>
            <a:r>
              <a:rPr lang="ko-KR" altLang="en-US" sz="1200" b="1" dirty="0">
                <a:solidFill>
                  <a:schemeClr val="bg1"/>
                </a:solidFill>
              </a:rPr>
              <a:t>부패방지정보시스템 </a:t>
            </a:r>
            <a:r>
              <a:rPr lang="en-US" altLang="ko-KR" sz="1200" b="1" dirty="0">
                <a:solidFill>
                  <a:schemeClr val="bg1"/>
                </a:solidFill>
              </a:rPr>
              <a:t>BPR/ISP </a:t>
            </a:r>
            <a:r>
              <a:rPr lang="ko-KR" altLang="en-US" sz="1200" b="1" dirty="0">
                <a:solidFill>
                  <a:schemeClr val="bg1"/>
                </a:solidFill>
              </a:rPr>
              <a:t>자료 </a:t>
            </a:r>
            <a:r>
              <a:rPr lang="en-US" altLang="ko-KR" sz="1200" b="1" dirty="0" smtClean="0">
                <a:solidFill>
                  <a:schemeClr val="bg1"/>
                </a:solidFill>
              </a:rPr>
              <a:t>5/15)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361950" y="971203"/>
            <a:ext cx="11458575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내용 개체 틀 2"/>
          <p:cNvSpPr txBox="1">
            <a:spLocks/>
          </p:cNvSpPr>
          <p:nvPr/>
        </p:nvSpPr>
        <p:spPr>
          <a:xfrm>
            <a:off x="4088606" y="1196752"/>
            <a:ext cx="4393183" cy="350515"/>
          </a:xfrm>
          <a:prstGeom prst="rect">
            <a:avLst/>
          </a:prstGeom>
        </p:spPr>
        <p:txBody>
          <a:bodyPr vert="horz" wrap="square" lIns="46800" tIns="90000" rIns="46800" bIns="90000" rtlCol="0" anchor="ctr">
            <a:noAutofit/>
          </a:bodyPr>
          <a:lstStyle/>
          <a:p>
            <a:pPr algn="ctr" latinLnBrk="0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ko-KR" altLang="en-US" sz="1400" b="1" u="sng" kern="0" dirty="0">
                <a:solidFill>
                  <a:sysClr val="windowText" lastClr="000000"/>
                </a:solidFill>
                <a:latin typeface="+mn-ea"/>
              </a:rPr>
              <a:t>공공기관 부패방지처리시스템 </a:t>
            </a:r>
            <a:r>
              <a:rPr lang="en-US" altLang="ko-KR" sz="1400" b="1" u="sng" kern="0" dirty="0">
                <a:solidFill>
                  <a:sysClr val="windowText" lastClr="000000"/>
                </a:solidFill>
                <a:latin typeface="+mn-ea"/>
              </a:rPr>
              <a:t>H/W </a:t>
            </a:r>
            <a:r>
              <a:rPr lang="ko-KR" altLang="en-US" sz="1400" b="1" u="sng" kern="0" dirty="0">
                <a:solidFill>
                  <a:sysClr val="windowText" lastClr="000000"/>
                </a:solidFill>
                <a:latin typeface="+mn-ea"/>
              </a:rPr>
              <a:t>용량산정</a:t>
            </a:r>
          </a:p>
        </p:txBody>
      </p:sp>
      <p:grpSp>
        <p:nvGrpSpPr>
          <p:cNvPr id="6" name="그룹 5"/>
          <p:cNvGrpSpPr/>
          <p:nvPr/>
        </p:nvGrpSpPr>
        <p:grpSpPr>
          <a:xfrm>
            <a:off x="1425005" y="1619275"/>
            <a:ext cx="4464050" cy="369565"/>
            <a:chOff x="272480" y="1619275"/>
            <a:chExt cx="4464050" cy="432048"/>
          </a:xfrm>
        </p:grpSpPr>
        <p:sp>
          <p:nvSpPr>
            <p:cNvPr id="8" name="Rectangle 27"/>
            <p:cNvSpPr>
              <a:spLocks noChangeArrowheads="1"/>
            </p:cNvSpPr>
            <p:nvPr/>
          </p:nvSpPr>
          <p:spPr bwMode="auto">
            <a:xfrm>
              <a:off x="704652" y="1619275"/>
              <a:ext cx="4031878" cy="432048"/>
            </a:xfrm>
            <a:prstGeom prst="rect">
              <a:avLst/>
            </a:prstGeom>
            <a:noFill/>
            <a:ln w="3175" algn="ctr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  <p:txBody>
            <a:bodyPr wrap="square" lIns="46800" tIns="90000" rIns="46800" bIns="90000" anchor="ctr"/>
            <a:lstStyle/>
            <a:p>
              <a:pPr fontAlgn="auto" latinLnBrk="0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en-US" altLang="ko-KR" sz="1200" b="1" kern="0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 </a:t>
              </a:r>
              <a:r>
                <a:rPr lang="ko-KR" altLang="en-US" sz="1200" b="1" kern="0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사용자수 예측</a:t>
              </a:r>
              <a:endParaRPr lang="ko-KR" altLang="en-US" sz="1200" b="1" kern="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9" name="Rectangle 27"/>
            <p:cNvSpPr>
              <a:spLocks noChangeArrowheads="1"/>
            </p:cNvSpPr>
            <p:nvPr/>
          </p:nvSpPr>
          <p:spPr bwMode="auto">
            <a:xfrm>
              <a:off x="272480" y="1619275"/>
              <a:ext cx="432000" cy="432048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3175" algn="ctr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  <p:txBody>
            <a:bodyPr wrap="square" lIns="46800" tIns="90000" rIns="46800" bIns="90000" anchor="ctr"/>
            <a:lstStyle/>
            <a:p>
              <a:pPr algn="ctr" fontAlgn="auto" latinLnBrk="0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en-US" altLang="ko-KR" sz="1200" b="1" kern="0" dirty="0" smtClean="0">
                  <a:solidFill>
                    <a:sysClr val="window" lastClr="FFFFFF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1</a:t>
              </a:r>
              <a:endParaRPr lang="ko-KR" altLang="en-US" sz="1200" b="1" kern="0" dirty="0">
                <a:solidFill>
                  <a:sysClr val="window" lastClr="FFFFFF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371672"/>
              </p:ext>
            </p:extLst>
          </p:nvPr>
        </p:nvGraphicFramePr>
        <p:xfrm>
          <a:off x="1425002" y="2060848"/>
          <a:ext cx="9359007" cy="1312010"/>
        </p:xfrm>
        <a:graphic>
          <a:graphicData uri="http://schemas.openxmlformats.org/drawingml/2006/table">
            <a:tbl>
              <a:tblPr/>
              <a:tblGrid>
                <a:gridCol w="1819807"/>
                <a:gridCol w="1057217"/>
                <a:gridCol w="1057217"/>
                <a:gridCol w="1057217"/>
                <a:gridCol w="1057217"/>
                <a:gridCol w="3310332"/>
              </a:tblGrid>
              <a:tr h="23900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2018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2019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2020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2021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비고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3900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사용자수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사용자수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사용자수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사용자수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46606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공공기관 업무서버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1,250 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1,450 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3,500 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6,200 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- 1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단계 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: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시책평가 대상기관 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250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</a:t>
                      </a:r>
                    </a:p>
                    <a:p>
                      <a:pPr algn="l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- 2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단계 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: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부패영향평가기관 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290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</a:t>
                      </a:r>
                    </a:p>
                    <a:p>
                      <a:pPr algn="l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- 3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단계 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: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청렴도 평가기관 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700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</a:t>
                      </a:r>
                    </a:p>
                    <a:p>
                      <a:pPr algn="l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- 4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단계 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: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실태조사 대상기관 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1,200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</a:t>
                      </a:r>
                      <a:endParaRPr lang="en-US" altLang="ko-KR" sz="1000" b="0" i="0" u="none" strike="noStrike" dirty="0" smtClean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l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*</a:t>
                      </a:r>
                      <a:r>
                        <a:rPr lang="en-US" altLang="ko-KR" sz="1000" b="0" i="0" u="none" strike="noStrike" baseline="0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1</a:t>
                      </a:r>
                      <a:r>
                        <a:rPr lang="ko-KR" altLang="en-US" sz="1000" b="0" i="0" u="none" strike="noStrike" baseline="0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 기관당 </a:t>
                      </a:r>
                      <a:r>
                        <a:rPr lang="en-US" altLang="ko-KR" sz="1000" b="0" i="0" u="none" strike="noStrike" baseline="0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 User </a:t>
                      </a:r>
                      <a:r>
                        <a:rPr lang="ko-KR" altLang="en-US" sz="1000" b="0" i="0" u="none" strike="noStrike" baseline="0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적용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11" name="그룹 10"/>
          <p:cNvGrpSpPr/>
          <p:nvPr/>
        </p:nvGrpSpPr>
        <p:grpSpPr>
          <a:xfrm>
            <a:off x="1425005" y="3789040"/>
            <a:ext cx="4464050" cy="360040"/>
            <a:chOff x="272480" y="3789040"/>
            <a:chExt cx="4464050" cy="432048"/>
          </a:xfrm>
        </p:grpSpPr>
        <p:sp>
          <p:nvSpPr>
            <p:cNvPr id="12" name="Rectangle 27"/>
            <p:cNvSpPr>
              <a:spLocks noChangeArrowheads="1"/>
            </p:cNvSpPr>
            <p:nvPr/>
          </p:nvSpPr>
          <p:spPr bwMode="auto">
            <a:xfrm>
              <a:off x="704652" y="3789040"/>
              <a:ext cx="4031878" cy="432048"/>
            </a:xfrm>
            <a:prstGeom prst="rect">
              <a:avLst/>
            </a:prstGeom>
            <a:noFill/>
            <a:ln w="3175" algn="ctr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  <p:txBody>
            <a:bodyPr wrap="square" lIns="46800" tIns="90000" rIns="46800" bIns="90000" anchor="ctr"/>
            <a:lstStyle/>
            <a:p>
              <a:pPr fontAlgn="auto" latinLnBrk="0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en-US" altLang="ko-KR" sz="1200" b="1" kern="0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 CPU </a:t>
              </a:r>
              <a:r>
                <a:rPr lang="ko-KR" altLang="en-US" sz="1200" b="1" kern="0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용량산정</a:t>
              </a:r>
              <a:endParaRPr lang="ko-KR" altLang="en-US" sz="1200" b="1" kern="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3" name="Rectangle 27"/>
            <p:cNvSpPr>
              <a:spLocks noChangeArrowheads="1"/>
            </p:cNvSpPr>
            <p:nvPr/>
          </p:nvSpPr>
          <p:spPr bwMode="auto">
            <a:xfrm>
              <a:off x="272480" y="3789040"/>
              <a:ext cx="432000" cy="432048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3175" algn="ctr">
              <a:solidFill>
                <a:schemeClr val="bg1">
                  <a:lumMod val="65000"/>
                </a:schemeClr>
              </a:solidFill>
              <a:miter lim="800000"/>
              <a:headEnd/>
              <a:tailEnd/>
            </a:ln>
          </p:spPr>
          <p:txBody>
            <a:bodyPr wrap="square" lIns="46800" tIns="90000" rIns="46800" bIns="90000" anchor="ctr"/>
            <a:lstStyle/>
            <a:p>
              <a:pPr algn="ctr" fontAlgn="auto" latinLnBrk="0"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en-US" altLang="ko-KR" sz="1200" b="1" kern="0" dirty="0">
                  <a:solidFill>
                    <a:sysClr val="window" lastClr="FFFFFF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2</a:t>
              </a:r>
              <a:endParaRPr lang="ko-KR" altLang="en-US" sz="1200" b="1" kern="0" dirty="0">
                <a:solidFill>
                  <a:sysClr val="window" lastClr="FFFFFF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</p:grp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9748674"/>
              </p:ext>
            </p:extLst>
          </p:nvPr>
        </p:nvGraphicFramePr>
        <p:xfrm>
          <a:off x="1425005" y="4221088"/>
          <a:ext cx="4464050" cy="1728191"/>
        </p:xfrm>
        <a:graphic>
          <a:graphicData uri="http://schemas.openxmlformats.org/drawingml/2006/table">
            <a:tbl>
              <a:tblPr/>
              <a:tblGrid>
                <a:gridCol w="637721"/>
                <a:gridCol w="1833449"/>
                <a:gridCol w="876867"/>
                <a:gridCol w="1116013"/>
              </a:tblGrid>
              <a:tr h="25587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입력범위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공공기관 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WEB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17377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기본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전체사용자수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1,797 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7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2.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동시사용자수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179 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7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사용자당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오퍼레이션수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 ~ 6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 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777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보정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4.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인터페이스 부하보정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2% ~ 10%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7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5.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피크타임 부하보정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20% ~ 50%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7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6.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클러스터 보정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 ~ 50%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7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여유율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87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산정결과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OPS)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1,186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5" name="표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8117026"/>
              </p:ext>
            </p:extLst>
          </p:nvPr>
        </p:nvGraphicFramePr>
        <p:xfrm>
          <a:off x="6321995" y="4221088"/>
          <a:ext cx="4464050" cy="1728191"/>
        </p:xfrm>
        <a:graphic>
          <a:graphicData uri="http://schemas.openxmlformats.org/drawingml/2006/table">
            <a:tbl>
              <a:tblPr/>
              <a:tblGrid>
                <a:gridCol w="637721"/>
                <a:gridCol w="1833449"/>
                <a:gridCol w="876867"/>
                <a:gridCol w="1116013"/>
              </a:tblGrid>
              <a:tr h="25587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입력범위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공공기관 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WAS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17377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기본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전체사용자수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1,797 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7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동시사용자수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179 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7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사용자당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오퍼레이션수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 ~ 6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777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보정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인터페이스 부하보정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2% ~ 10%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7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피크타임 부하보정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20% ~ 50%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7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클러스터 보정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 ~ 50%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77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여유율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36000" marR="36000" marT="0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87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산정결과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OPS)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1,581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1352997" y="5877272"/>
            <a:ext cx="55446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endParaRPr lang="en-US" altLang="ko-KR" sz="8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en-US" altLang="ko-KR" sz="800" kern="0" dirty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※ </a:t>
            </a:r>
            <a:r>
              <a:rPr lang="en-US" altLang="ko-KR" sz="800" kern="0" dirty="0" smtClean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2018</a:t>
            </a:r>
            <a:r>
              <a:rPr lang="ko-KR" altLang="en-US" sz="800" kern="0" dirty="0" smtClean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년 공공기관 업무처리시스템 전체사용자 </a:t>
            </a:r>
            <a:r>
              <a:rPr lang="en-US" altLang="ko-KR" sz="800" kern="0" dirty="0" smtClean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1,250</a:t>
            </a:r>
            <a:r>
              <a:rPr lang="ko-KR" altLang="en-US" sz="800" kern="0" dirty="0" smtClean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명 보정</a:t>
            </a:r>
            <a:r>
              <a:rPr lang="en-US" altLang="ko-KR" sz="800" kern="0" dirty="0" smtClean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800" kern="0" dirty="0" smtClean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공공기관 평균 신고건수 </a:t>
            </a:r>
            <a:r>
              <a:rPr lang="en-US" altLang="ko-KR" sz="800" kern="0" dirty="0" smtClean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547</a:t>
            </a:r>
            <a:r>
              <a:rPr lang="ko-KR" altLang="en-US" sz="800" kern="0" dirty="0" smtClean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건</a:t>
            </a:r>
            <a:r>
              <a:rPr lang="en-US" altLang="ko-KR" sz="800" kern="0" dirty="0" smtClean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 sz="800" kern="0" dirty="0" smtClean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후 결과값 적용</a:t>
            </a:r>
            <a:r>
              <a:rPr lang="en-US" altLang="ko-KR" sz="800" kern="0" dirty="0" smtClean="0">
                <a:solidFill>
                  <a:sysClr val="windowText" lastClr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(1,797)</a:t>
            </a:r>
            <a:endParaRPr lang="en-US" altLang="ko-KR" sz="8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7" name="텍스트 개체 틀 1"/>
          <p:cNvSpPr txBox="1">
            <a:spLocks/>
          </p:cNvSpPr>
          <p:nvPr/>
        </p:nvSpPr>
        <p:spPr>
          <a:xfrm>
            <a:off x="486823" y="546656"/>
            <a:ext cx="6256942" cy="363433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sz="1800" b="1" dirty="0">
                <a:latin typeface="+mn-ea"/>
              </a:rPr>
              <a:t>정보인프라 용량산정</a:t>
            </a:r>
            <a:r>
              <a:rPr lang="en-US" altLang="ko-KR" sz="1800" b="1" dirty="0">
                <a:latin typeface="+mn-ea"/>
              </a:rPr>
              <a:t>(5/11)</a:t>
            </a:r>
          </a:p>
        </p:txBody>
      </p:sp>
    </p:spTree>
    <p:extLst>
      <p:ext uri="{BB962C8B-B14F-4D97-AF65-F5344CB8AC3E}">
        <p14:creationId xmlns:p14="http://schemas.microsoft.com/office/powerpoint/2010/main" val="3321036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625" y="143073"/>
            <a:ext cx="58015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>
                <a:solidFill>
                  <a:schemeClr val="bg1"/>
                </a:solidFill>
              </a:rPr>
              <a:t>부패방지종합정보시스템 용량산정근거 </a:t>
            </a:r>
            <a:r>
              <a:rPr lang="en-US" altLang="ko-KR" sz="1200" b="1" dirty="0">
                <a:solidFill>
                  <a:schemeClr val="bg1"/>
                </a:solidFill>
              </a:rPr>
              <a:t>(</a:t>
            </a:r>
            <a:r>
              <a:rPr lang="ko-KR" altLang="en-US" sz="1200" b="1" dirty="0">
                <a:solidFill>
                  <a:schemeClr val="bg1"/>
                </a:solidFill>
              </a:rPr>
              <a:t>부패방지정보시스템 </a:t>
            </a:r>
            <a:r>
              <a:rPr lang="en-US" altLang="ko-KR" sz="1200" b="1" dirty="0">
                <a:solidFill>
                  <a:schemeClr val="bg1"/>
                </a:solidFill>
              </a:rPr>
              <a:t>BPR/ISP </a:t>
            </a:r>
            <a:r>
              <a:rPr lang="ko-KR" altLang="en-US" sz="1200" b="1" dirty="0">
                <a:solidFill>
                  <a:schemeClr val="bg1"/>
                </a:solidFill>
              </a:rPr>
              <a:t>자료 </a:t>
            </a:r>
            <a:r>
              <a:rPr lang="en-US" altLang="ko-KR" sz="1200" b="1" dirty="0" smtClean="0">
                <a:solidFill>
                  <a:schemeClr val="bg1"/>
                </a:solidFill>
              </a:rPr>
              <a:t>6/15)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361950" y="971203"/>
            <a:ext cx="11458575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내용 개체 틀 2"/>
          <p:cNvSpPr txBox="1">
            <a:spLocks/>
          </p:cNvSpPr>
          <p:nvPr/>
        </p:nvSpPr>
        <p:spPr>
          <a:xfrm>
            <a:off x="3935760" y="1070645"/>
            <a:ext cx="4393183" cy="350515"/>
          </a:xfrm>
          <a:prstGeom prst="rect">
            <a:avLst/>
          </a:prstGeom>
        </p:spPr>
        <p:txBody>
          <a:bodyPr vert="horz" wrap="square" lIns="46800" tIns="90000" rIns="46800" bIns="90000" rtlCol="0" anchor="ctr">
            <a:noAutofit/>
          </a:bodyPr>
          <a:lstStyle/>
          <a:p>
            <a:pPr algn="ctr" latinLnBrk="0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ko-KR" altLang="en-US" sz="1400" b="1" u="sng" kern="0" dirty="0">
                <a:solidFill>
                  <a:sysClr val="windowText" lastClr="000000"/>
                </a:solidFill>
                <a:latin typeface="+mn-ea"/>
              </a:rPr>
              <a:t>공공기관 부패방지처리시스템 </a:t>
            </a:r>
            <a:r>
              <a:rPr lang="en-US" altLang="ko-KR" sz="1400" b="1" u="sng" kern="0" dirty="0">
                <a:solidFill>
                  <a:sysClr val="windowText" lastClr="000000"/>
                </a:solidFill>
                <a:latin typeface="+mn-ea"/>
              </a:rPr>
              <a:t>H/W </a:t>
            </a:r>
            <a:r>
              <a:rPr lang="ko-KR" altLang="en-US" sz="1400" b="1" u="sng" kern="0" dirty="0">
                <a:solidFill>
                  <a:sysClr val="windowText" lastClr="000000"/>
                </a:solidFill>
                <a:latin typeface="+mn-ea"/>
              </a:rPr>
              <a:t>용량산정</a:t>
            </a: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0728333"/>
              </p:ext>
            </p:extLst>
          </p:nvPr>
        </p:nvGraphicFramePr>
        <p:xfrm>
          <a:off x="1415478" y="1862733"/>
          <a:ext cx="4464052" cy="1570800"/>
        </p:xfrm>
        <a:graphic>
          <a:graphicData uri="http://schemas.openxmlformats.org/drawingml/2006/table">
            <a:tbl>
              <a:tblPr/>
              <a:tblGrid>
                <a:gridCol w="645868"/>
                <a:gridCol w="1605644"/>
                <a:gridCol w="1125756"/>
                <a:gridCol w="1086784"/>
              </a:tblGrid>
              <a:tr h="19533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입력범위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공공기관 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WEB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19533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기본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영역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2,048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33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2.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사용자당 필요메모리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0.5MB ~ 1.5MB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33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3.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동시사용자수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179 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33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보정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4.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버퍼캐쉬 보정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20% ~ 30%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25%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33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5.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여유율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33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산정결과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MB)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3,606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Rectangle 27"/>
          <p:cNvSpPr>
            <a:spLocks noChangeArrowheads="1"/>
          </p:cNvSpPr>
          <p:nvPr/>
        </p:nvSpPr>
        <p:spPr bwMode="auto">
          <a:xfrm>
            <a:off x="1847652" y="1501895"/>
            <a:ext cx="4031878" cy="283804"/>
          </a:xfrm>
          <a:prstGeom prst="rect">
            <a:avLst/>
          </a:prstGeom>
          <a:noFill/>
          <a:ln w="3175" algn="ctr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wrap="square" lIns="46800" tIns="90000" rIns="46800" bIns="90000" anchor="ctr"/>
          <a:lstStyle/>
          <a:p>
            <a:pPr fontAlgn="auto" latinLnBrk="0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altLang="ko-KR" sz="1200" b="1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200" b="1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메모리</a:t>
            </a:r>
            <a:r>
              <a:rPr lang="en-US" altLang="ko-KR" sz="1200" b="1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200" b="1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용량산정</a:t>
            </a:r>
            <a:endParaRPr lang="ko-KR" altLang="en-US" sz="1200" b="1" kern="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Rectangle 27"/>
          <p:cNvSpPr>
            <a:spLocks noChangeArrowheads="1"/>
          </p:cNvSpPr>
          <p:nvPr/>
        </p:nvSpPr>
        <p:spPr bwMode="auto">
          <a:xfrm>
            <a:off x="1415480" y="1501895"/>
            <a:ext cx="432000" cy="283804"/>
          </a:xfrm>
          <a:prstGeom prst="rect">
            <a:avLst/>
          </a:prstGeom>
          <a:solidFill>
            <a:schemeClr val="bg1">
              <a:lumMod val="50000"/>
            </a:schemeClr>
          </a:solidFill>
          <a:ln w="3175" algn="ctr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wrap="square" lIns="46800" tIns="90000" rIns="46800" bIns="90000" anchor="ctr"/>
          <a:lstStyle/>
          <a:p>
            <a:pPr algn="ctr" fontAlgn="auto" latinLnBrk="0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altLang="ko-KR" sz="1200" b="1" kern="0" dirty="0" smtClean="0">
                <a:solidFill>
                  <a:sysClr val="window" lastClr="FFFF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endParaRPr lang="ko-KR" altLang="en-US" sz="1200" b="1" kern="0" dirty="0">
              <a:solidFill>
                <a:sysClr val="window" lastClr="FFFFF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8246297"/>
              </p:ext>
            </p:extLst>
          </p:nvPr>
        </p:nvGraphicFramePr>
        <p:xfrm>
          <a:off x="1409132" y="3518119"/>
          <a:ext cx="4464498" cy="1570800"/>
        </p:xfrm>
        <a:graphic>
          <a:graphicData uri="http://schemas.openxmlformats.org/drawingml/2006/table">
            <a:tbl>
              <a:tblPr/>
              <a:tblGrid>
                <a:gridCol w="645932"/>
                <a:gridCol w="1605805"/>
                <a:gridCol w="1125869"/>
                <a:gridCol w="1086892"/>
              </a:tblGrid>
              <a:tr h="12344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입력범위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공공기관 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WAS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12344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기본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영역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2,048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44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2.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사용자당 필요메모리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0.5MB ~ 1.5MB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44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동시사용자수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179 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44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보정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4.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버퍼캐쉬 보정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20% ~ 30%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25%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44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5.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여유율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44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산정결과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MB)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3,606 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Rectangle 27"/>
          <p:cNvSpPr>
            <a:spLocks noChangeArrowheads="1"/>
          </p:cNvSpPr>
          <p:nvPr/>
        </p:nvSpPr>
        <p:spPr bwMode="auto">
          <a:xfrm>
            <a:off x="6672188" y="1506921"/>
            <a:ext cx="4031878" cy="283804"/>
          </a:xfrm>
          <a:prstGeom prst="rect">
            <a:avLst/>
          </a:prstGeom>
          <a:noFill/>
          <a:ln w="3175" algn="ctr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wrap="square" lIns="46800" tIns="90000" rIns="46800" bIns="90000" anchor="ctr"/>
          <a:lstStyle/>
          <a:p>
            <a:pPr fontAlgn="auto" latinLnBrk="0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altLang="ko-KR" sz="1200" b="1" kern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200" b="1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디스크</a:t>
            </a:r>
            <a:r>
              <a:rPr lang="en-US" altLang="ko-KR" sz="1200" b="1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200" b="1" kern="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용량산정</a:t>
            </a:r>
            <a:endParaRPr lang="ko-KR" altLang="en-US" sz="1200" b="1" kern="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2" name="Rectangle 27"/>
          <p:cNvSpPr>
            <a:spLocks noChangeArrowheads="1"/>
          </p:cNvSpPr>
          <p:nvPr/>
        </p:nvSpPr>
        <p:spPr bwMode="auto">
          <a:xfrm>
            <a:off x="6240016" y="1506921"/>
            <a:ext cx="432000" cy="283804"/>
          </a:xfrm>
          <a:prstGeom prst="rect">
            <a:avLst/>
          </a:prstGeom>
          <a:solidFill>
            <a:schemeClr val="bg1">
              <a:lumMod val="50000"/>
            </a:schemeClr>
          </a:solidFill>
          <a:ln w="3175" algn="ctr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 wrap="square" lIns="46800" tIns="90000" rIns="46800" bIns="90000" anchor="ctr"/>
          <a:lstStyle/>
          <a:p>
            <a:pPr algn="ctr" fontAlgn="auto" latinLnBrk="0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altLang="ko-KR" sz="1200" b="1" kern="0" dirty="0" smtClean="0">
                <a:solidFill>
                  <a:sysClr val="window" lastClr="FFFFF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4</a:t>
            </a:r>
          </a:p>
        </p:txBody>
      </p:sp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0543971"/>
              </p:ext>
            </p:extLst>
          </p:nvPr>
        </p:nvGraphicFramePr>
        <p:xfrm>
          <a:off x="6240017" y="1862733"/>
          <a:ext cx="4464495" cy="3240360"/>
        </p:xfrm>
        <a:graphic>
          <a:graphicData uri="http://schemas.openxmlformats.org/drawingml/2006/table">
            <a:tbl>
              <a:tblPr/>
              <a:tblGrid>
                <a:gridCol w="1470354"/>
                <a:gridCol w="2039952"/>
                <a:gridCol w="954189"/>
              </a:tblGrid>
              <a:tr h="23060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항목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(WEB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서버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적용값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29377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OS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영역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1,000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77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응용프로그램 영역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3,000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77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3. SWAP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영역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34,503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77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4.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파일시스템 오버헤드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77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5. 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디스크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여유율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77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6.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 디스크 여유율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77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7.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데이터 영역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20,000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77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8. </a:t>
                      </a:r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백업 영역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77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9. RAID 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여유율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30%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84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산정결과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MB)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시스템 </a:t>
                      </a:r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Disk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55,059 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" name="내용 개체 틀 2"/>
          <p:cNvSpPr txBox="1">
            <a:spLocks/>
          </p:cNvSpPr>
          <p:nvPr/>
        </p:nvSpPr>
        <p:spPr>
          <a:xfrm>
            <a:off x="3935760" y="5256634"/>
            <a:ext cx="4393183" cy="350515"/>
          </a:xfrm>
          <a:prstGeom prst="rect">
            <a:avLst/>
          </a:prstGeom>
        </p:spPr>
        <p:txBody>
          <a:bodyPr vert="horz" wrap="square" lIns="46800" tIns="90000" rIns="46800" bIns="90000" rtlCol="0" anchor="ctr">
            <a:noAutofit/>
          </a:bodyPr>
          <a:lstStyle/>
          <a:p>
            <a:pPr algn="ctr" latinLnBrk="0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ko-KR" altLang="en-US" sz="1400" b="1" u="sng" kern="0" dirty="0">
                <a:solidFill>
                  <a:sysClr val="windowText" lastClr="000000"/>
                </a:solidFill>
                <a:latin typeface="+mn-ea"/>
              </a:rPr>
              <a:t>공공기관 부패방지처리시스템 </a:t>
            </a:r>
            <a:r>
              <a:rPr lang="en-US" altLang="ko-KR" sz="1400" b="1" u="sng" kern="0" dirty="0">
                <a:solidFill>
                  <a:sysClr val="windowText" lastClr="000000"/>
                </a:solidFill>
                <a:latin typeface="+mn-ea"/>
              </a:rPr>
              <a:t>H/W </a:t>
            </a:r>
            <a:r>
              <a:rPr lang="ko-KR" altLang="en-US" sz="1400" b="1" u="sng" kern="0" dirty="0">
                <a:solidFill>
                  <a:sysClr val="windowText" lastClr="000000"/>
                </a:solidFill>
                <a:latin typeface="+mn-ea"/>
              </a:rPr>
              <a:t>용량산정</a:t>
            </a:r>
          </a:p>
        </p:txBody>
      </p:sp>
      <p:graphicFrame>
        <p:nvGraphicFramePr>
          <p:cNvPr id="15" name="표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0975414"/>
              </p:ext>
            </p:extLst>
          </p:nvPr>
        </p:nvGraphicFramePr>
        <p:xfrm>
          <a:off x="1415481" y="5638009"/>
          <a:ext cx="9361043" cy="761228"/>
        </p:xfrm>
        <a:graphic>
          <a:graphicData uri="http://schemas.openxmlformats.org/drawingml/2006/table">
            <a:tbl>
              <a:tblPr/>
              <a:tblGrid>
                <a:gridCol w="621014"/>
                <a:gridCol w="1179185"/>
                <a:gridCol w="360040"/>
                <a:gridCol w="600067"/>
                <a:gridCol w="600067"/>
                <a:gridCol w="600067"/>
                <a:gridCol w="600067"/>
                <a:gridCol w="600067"/>
                <a:gridCol w="600067"/>
                <a:gridCol w="600067"/>
                <a:gridCol w="600067"/>
                <a:gridCol w="600067"/>
                <a:gridCol w="600067"/>
                <a:gridCol w="600067"/>
                <a:gridCol w="600067"/>
              </a:tblGrid>
              <a:tr h="19030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구분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용도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수량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2018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년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2019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년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2020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년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2021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년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03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OPS/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tpmC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메모리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MB)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Disk(MB)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OPS/</a:t>
                      </a:r>
                      <a:r>
                        <a:rPr lang="en-US" sz="800" b="0" i="0" u="none" strike="noStrike" dirty="0" err="1">
                          <a:solidFill>
                            <a:srgbClr val="000000"/>
                          </a:solidFill>
                          <a:latin typeface="맑은 고딕"/>
                        </a:rPr>
                        <a:t>tpmC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메모리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MB)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Disk(MB)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OPS/tpmC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메모리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MB)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Disk(MB)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OPS/tpmC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메모리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(</a:t>
                      </a: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MB)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Disk(MB)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</a:tr>
              <a:tr h="19030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공공기관</a:t>
                      </a:r>
                      <a:endParaRPr lang="ko-KR" altLang="en-US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공공기관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WEB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서버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1,186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3,606 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55,059 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1,186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3,606 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55,059 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2,635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4,491 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73,757 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4,257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5,981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124,650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3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공공기관 </a:t>
                      </a:r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WAS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서버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latin typeface="맑은 고딕"/>
                        </a:rPr>
                        <a:t>2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1,581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3,606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55,059 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1,581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3,606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55,059 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3,275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4,601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95,884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5,534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7,776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162,045 </a:t>
                      </a:r>
                    </a:p>
                  </a:txBody>
                  <a:tcPr marL="36000" marR="36000" marT="10800" marB="108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" name="텍스트 개체 틀 1"/>
          <p:cNvSpPr txBox="1">
            <a:spLocks/>
          </p:cNvSpPr>
          <p:nvPr/>
        </p:nvSpPr>
        <p:spPr>
          <a:xfrm>
            <a:off x="486823" y="546656"/>
            <a:ext cx="6256942" cy="363433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sz="1800" b="1" dirty="0">
                <a:latin typeface="+mn-ea"/>
              </a:rPr>
              <a:t>정보인프라 용량산정</a:t>
            </a:r>
            <a:r>
              <a:rPr lang="en-US" altLang="ko-KR" sz="1800" b="1" dirty="0">
                <a:latin typeface="+mn-ea"/>
              </a:rPr>
              <a:t>(6/11)</a:t>
            </a:r>
          </a:p>
        </p:txBody>
      </p:sp>
    </p:spTree>
    <p:extLst>
      <p:ext uri="{BB962C8B-B14F-4D97-AF65-F5344CB8AC3E}">
        <p14:creationId xmlns:p14="http://schemas.microsoft.com/office/powerpoint/2010/main" val="19685477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JHdWfRkGwIOnJ0VVg2Bx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JHdWfRkGwIOnJ0VVg2Bx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JHdWfRkGwIOnJ0VVg2Bx0"/>
</p:tagLst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596</TotalTime>
  <Words>3803</Words>
  <Application>Microsoft Office PowerPoint</Application>
  <PresentationFormat>와이드스크린</PresentationFormat>
  <Paragraphs>1331</Paragraphs>
  <Slides>18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4" baseType="lpstr">
      <vt:lpstr>Rix모던고딕 B</vt:lpstr>
      <vt:lpstr>나눔고딕</vt:lpstr>
      <vt:lpstr>맑은 고딕</vt:lpstr>
      <vt:lpstr>Arial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dpkim</dc:creator>
  <cp:lastModifiedBy>Windows 사용자</cp:lastModifiedBy>
  <cp:revision>48</cp:revision>
  <cp:lastPrinted>2018-07-20T09:17:31Z</cp:lastPrinted>
  <dcterms:created xsi:type="dcterms:W3CDTF">2018-07-20T08:45:01Z</dcterms:created>
  <dcterms:modified xsi:type="dcterms:W3CDTF">2018-08-20T05:53:57Z</dcterms:modified>
</cp:coreProperties>
</file>