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801600" cy="9601200" type="A3"/>
  <p:notesSz cx="6858000" cy="9144000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12" autoAdjust="0"/>
    <p:restoredTop sz="95590" autoAdjust="0"/>
  </p:normalViewPr>
  <p:slideViewPr>
    <p:cSldViewPr snapToGrid="0">
      <p:cViewPr>
        <p:scale>
          <a:sx n="125" d="100"/>
          <a:sy n="125" d="100"/>
        </p:scale>
        <p:origin x="192" y="-1176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FA868-B981-4EE2-BC40-9ECD68AFF0AA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0700D-CEF5-40C2-A422-9AAB4B10D74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3936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0700D-CEF5-40C2-A422-9AAB4B10D74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6932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039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9908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589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90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21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5698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14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713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52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3457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87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10A94-5267-4575-A091-C091A3BE89ED}" type="datetimeFigureOut">
              <a:rPr lang="ko-KR" altLang="en-US" smtClean="0"/>
              <a:t>2016-12-19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AAFB-C8D1-4003-9B9E-98D0C0BADD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943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1" name="그룹 660"/>
          <p:cNvGrpSpPr/>
          <p:nvPr/>
        </p:nvGrpSpPr>
        <p:grpSpPr>
          <a:xfrm>
            <a:off x="935120" y="1856668"/>
            <a:ext cx="10905510" cy="1917026"/>
            <a:chOff x="570588" y="2724879"/>
            <a:chExt cx="8078400" cy="1917026"/>
          </a:xfrm>
        </p:grpSpPr>
        <p:sp>
          <p:nvSpPr>
            <p:cNvPr id="662" name="직사각형 661"/>
            <p:cNvSpPr/>
            <p:nvPr/>
          </p:nvSpPr>
          <p:spPr>
            <a:xfrm>
              <a:off x="570588" y="2724879"/>
              <a:ext cx="8074800" cy="19170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663" name="TextBox 30"/>
            <p:cNvSpPr txBox="1"/>
            <p:nvPr/>
          </p:nvSpPr>
          <p:spPr>
            <a:xfrm>
              <a:off x="570588" y="2738533"/>
              <a:ext cx="80784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b="1" smtClean="0"/>
                <a:t>   분석 서버</a:t>
              </a:r>
              <a:endParaRPr lang="ko-KR" altLang="en-US" sz="900" b="1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935971" y="4241156"/>
            <a:ext cx="10905510" cy="3152101"/>
            <a:chOff x="570588" y="2724878"/>
            <a:chExt cx="8078400" cy="3152101"/>
          </a:xfrm>
        </p:grpSpPr>
        <p:sp>
          <p:nvSpPr>
            <p:cNvPr id="213" name="직사각형 212"/>
            <p:cNvSpPr/>
            <p:nvPr/>
          </p:nvSpPr>
          <p:spPr>
            <a:xfrm>
              <a:off x="570588" y="2724878"/>
              <a:ext cx="8074800" cy="31521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9" tIns="45715" rIns="91429" bIns="45715" rtlCol="0" anchor="ctr"/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600"/>
            </a:p>
          </p:txBody>
        </p:sp>
        <p:sp>
          <p:nvSpPr>
            <p:cNvPr id="214" name="TextBox 30"/>
            <p:cNvSpPr txBox="1"/>
            <p:nvPr/>
          </p:nvSpPr>
          <p:spPr>
            <a:xfrm>
              <a:off x="570588" y="2738533"/>
              <a:ext cx="80784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>
              <a:defPPr>
                <a:defRPr lang="ko-KR"/>
              </a:defPPr>
              <a:lvl1pPr marL="0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45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9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3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81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26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72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017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163" algn="l" defTabSz="914291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900" b="1"/>
                <a:t> </a:t>
              </a:r>
              <a:r>
                <a:rPr lang="en-US" altLang="ko-KR" sz="900" b="1" smtClean="0"/>
                <a:t>  </a:t>
              </a:r>
              <a:r>
                <a:rPr lang="ko-KR" altLang="en-US" sz="900" b="1" smtClean="0"/>
                <a:t>개발</a:t>
              </a:r>
              <a:r>
                <a:rPr lang="en-US" altLang="ko-KR" sz="900" b="1" smtClean="0"/>
                <a:t>/</a:t>
              </a:r>
              <a:r>
                <a:rPr lang="ko-KR" altLang="en-US" sz="900" b="1" smtClean="0"/>
                <a:t>테스트 서버</a:t>
              </a:r>
              <a:endParaRPr lang="ko-KR" altLang="en-US" sz="900" b="1"/>
            </a:p>
          </p:txBody>
        </p:sp>
      </p:grp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883575"/>
              </p:ext>
            </p:extLst>
          </p:nvPr>
        </p:nvGraphicFramePr>
        <p:xfrm>
          <a:off x="2147298" y="5215459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Dell/P6800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 (3.16GHz)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81" name="직선 연결선 80"/>
          <p:cNvCxnSpPr/>
          <p:nvPr/>
        </p:nvCxnSpPr>
        <p:spPr>
          <a:xfrm>
            <a:off x="1760790" y="5145678"/>
            <a:ext cx="94716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142127" y="4673160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포털</a:t>
            </a:r>
            <a:endParaRPr lang="en-US" altLang="ko-KR" sz="600"/>
          </a:p>
        </p:txBody>
      </p:sp>
      <p:cxnSp>
        <p:nvCxnSpPr>
          <p:cNvPr id="19" name="직선 연결선 18"/>
          <p:cNvCxnSpPr/>
          <p:nvPr/>
        </p:nvCxnSpPr>
        <p:spPr>
          <a:xfrm flipV="1">
            <a:off x="2440449" y="501381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350447" y="4799542"/>
            <a:ext cx="234417" cy="30240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2224230" y="479825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6" name="Rectangle 135"/>
          <p:cNvSpPr>
            <a:spLocks noChangeArrowheads="1"/>
          </p:cNvSpPr>
          <p:nvPr/>
        </p:nvSpPr>
        <p:spPr bwMode="auto">
          <a:xfrm>
            <a:off x="2142127" y="5565979"/>
            <a:ext cx="619200" cy="77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" name="Rectangle 43"/>
          <p:cNvSpPr>
            <a:spLocks noChangeArrowheads="1"/>
          </p:cNvSpPr>
          <p:nvPr/>
        </p:nvSpPr>
        <p:spPr bwMode="auto">
          <a:xfrm>
            <a:off x="2160420" y="55802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8" name="Rectangle 43"/>
          <p:cNvSpPr>
            <a:spLocks noChangeArrowheads="1"/>
          </p:cNvSpPr>
          <p:nvPr/>
        </p:nvSpPr>
        <p:spPr bwMode="auto">
          <a:xfrm>
            <a:off x="2160420" y="566416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9" name="Rectangle 43"/>
          <p:cNvSpPr>
            <a:spLocks noChangeArrowheads="1"/>
          </p:cNvSpPr>
          <p:nvPr/>
        </p:nvSpPr>
        <p:spPr bwMode="auto">
          <a:xfrm>
            <a:off x="2160420" y="57480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0" name="Rectangle 43"/>
          <p:cNvSpPr>
            <a:spLocks noChangeArrowheads="1"/>
          </p:cNvSpPr>
          <p:nvPr/>
        </p:nvSpPr>
        <p:spPr bwMode="auto">
          <a:xfrm>
            <a:off x="2160420" y="593687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포털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" name="Rectangle 43"/>
          <p:cNvSpPr>
            <a:spLocks noChangeArrowheads="1"/>
          </p:cNvSpPr>
          <p:nvPr/>
        </p:nvSpPr>
        <p:spPr bwMode="auto">
          <a:xfrm>
            <a:off x="2160420" y="602088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시스템공통컴포넌트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" name="Rectangle 43"/>
          <p:cNvSpPr>
            <a:spLocks noChangeArrowheads="1"/>
          </p:cNvSpPr>
          <p:nvPr/>
        </p:nvSpPr>
        <p:spPr bwMode="auto">
          <a:xfrm>
            <a:off x="2160420" y="583199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83" name="Rectangle 43"/>
          <p:cNvSpPr>
            <a:spLocks noChangeArrowheads="1"/>
          </p:cNvSpPr>
          <p:nvPr/>
        </p:nvSpPr>
        <p:spPr bwMode="auto">
          <a:xfrm>
            <a:off x="2160420" y="6100392"/>
            <a:ext cx="582615" cy="13580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건설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" name="Rectangle 43"/>
          <p:cNvSpPr>
            <a:spLocks noChangeArrowheads="1"/>
          </p:cNvSpPr>
          <p:nvPr/>
        </p:nvSpPr>
        <p:spPr bwMode="auto">
          <a:xfrm>
            <a:off x="2160420" y="625998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기술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90" name="표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390343"/>
              </p:ext>
            </p:extLst>
          </p:nvPr>
        </p:nvGraphicFramePr>
        <p:xfrm>
          <a:off x="3317563" y="5215459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devwas6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Dell/P710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 (2.13GHz)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12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4" name="TextBox 103"/>
          <p:cNvSpPr txBox="1"/>
          <p:nvPr/>
        </p:nvSpPr>
        <p:spPr>
          <a:xfrm>
            <a:off x="3312392" y="4673160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설계</a:t>
            </a:r>
            <a:r>
              <a:rPr lang="en-US" altLang="ko-KR" sz="600" smtClean="0"/>
              <a:t>/</a:t>
            </a:r>
            <a:r>
              <a:rPr lang="ko-KR" altLang="en-US" sz="600" smtClean="0"/>
              <a:t>건설</a:t>
            </a:r>
            <a:r>
              <a:rPr lang="en-US" altLang="ko-KR" sz="600" smtClean="0"/>
              <a:t>/</a:t>
            </a:r>
            <a:r>
              <a:rPr lang="ko-KR" altLang="en-US" sz="600" smtClean="0"/>
              <a:t>유지</a:t>
            </a:r>
            <a:endParaRPr lang="en-US" altLang="ko-KR" sz="600"/>
          </a:p>
        </p:txBody>
      </p:sp>
      <p:cxnSp>
        <p:nvCxnSpPr>
          <p:cNvPr id="106" name="직선 연결선 105"/>
          <p:cNvCxnSpPr/>
          <p:nvPr/>
        </p:nvCxnSpPr>
        <p:spPr>
          <a:xfrm flipV="1">
            <a:off x="3610714" y="501381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20712" y="4799542"/>
            <a:ext cx="234417" cy="302400"/>
          </a:xfrm>
          <a:prstGeom prst="rect">
            <a:avLst/>
          </a:prstGeom>
          <a:noFill/>
        </p:spPr>
      </p:pic>
      <p:sp>
        <p:nvSpPr>
          <p:cNvPr id="108" name="TextBox 107"/>
          <p:cNvSpPr txBox="1"/>
          <p:nvPr/>
        </p:nvSpPr>
        <p:spPr>
          <a:xfrm>
            <a:off x="3394495" y="479825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95" name="Rectangle 135"/>
          <p:cNvSpPr>
            <a:spLocks noChangeArrowheads="1"/>
          </p:cNvSpPr>
          <p:nvPr/>
        </p:nvSpPr>
        <p:spPr bwMode="auto">
          <a:xfrm>
            <a:off x="3312392" y="5559884"/>
            <a:ext cx="619200" cy="162173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96" name="Rectangle 43"/>
          <p:cNvSpPr>
            <a:spLocks noChangeArrowheads="1"/>
          </p:cNvSpPr>
          <p:nvPr/>
        </p:nvSpPr>
        <p:spPr bwMode="auto">
          <a:xfrm>
            <a:off x="3330685" y="55802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97" name="Rectangle 43"/>
          <p:cNvSpPr>
            <a:spLocks noChangeArrowheads="1"/>
          </p:cNvSpPr>
          <p:nvPr/>
        </p:nvSpPr>
        <p:spPr bwMode="auto">
          <a:xfrm>
            <a:off x="3330685" y="566416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98" name="Rectangle 43"/>
          <p:cNvSpPr>
            <a:spLocks noChangeArrowheads="1"/>
          </p:cNvSpPr>
          <p:nvPr/>
        </p:nvSpPr>
        <p:spPr bwMode="auto">
          <a:xfrm>
            <a:off x="3330685" y="57480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99" name="Rectangle 43"/>
          <p:cNvSpPr>
            <a:spLocks noChangeArrowheads="1"/>
          </p:cNvSpPr>
          <p:nvPr/>
        </p:nvSpPr>
        <p:spPr bwMode="auto">
          <a:xfrm>
            <a:off x="3330685" y="593687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설계도서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0" name="Rectangle 43"/>
          <p:cNvSpPr>
            <a:spLocks noChangeArrowheads="1"/>
          </p:cNvSpPr>
          <p:nvPr/>
        </p:nvSpPr>
        <p:spPr bwMode="auto">
          <a:xfrm>
            <a:off x="3330685" y="602088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IDM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1" name="Rectangle 43"/>
          <p:cNvSpPr>
            <a:spLocks noChangeArrowheads="1"/>
          </p:cNvSpPr>
          <p:nvPr/>
        </p:nvSpPr>
        <p:spPr bwMode="auto">
          <a:xfrm>
            <a:off x="3330685" y="583199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02" name="Rectangle 43"/>
          <p:cNvSpPr>
            <a:spLocks noChangeArrowheads="1"/>
          </p:cNvSpPr>
          <p:nvPr/>
        </p:nvSpPr>
        <p:spPr bwMode="auto">
          <a:xfrm>
            <a:off x="3330685" y="6100391"/>
            <a:ext cx="582615" cy="305874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설계</a:t>
            </a:r>
            <a:r>
              <a:rPr lang="en-US" altLang="ko-KR" sz="400" smtClean="0">
                <a:latin typeface="+mn-ea"/>
              </a:rPr>
              <a:t>CITIS</a:t>
            </a:r>
          </a:p>
          <a:p>
            <a:r>
              <a:rPr lang="en-US" altLang="ko-KR" sz="400" smtClean="0">
                <a:latin typeface="+mn-ea"/>
              </a:rPr>
              <a:t>HI-</a:t>
            </a:r>
            <a:r>
              <a:rPr lang="ko-KR" altLang="en-US" sz="400" smtClean="0">
                <a:latin typeface="+mn-ea"/>
              </a:rPr>
              <a:t>건설</a:t>
            </a:r>
            <a:r>
              <a:rPr lang="en-US" altLang="ko-KR" sz="400" smtClean="0">
                <a:latin typeface="+mn-ea"/>
              </a:rPr>
              <a:t>CITIS</a:t>
            </a:r>
          </a:p>
          <a:p>
            <a:r>
              <a:rPr lang="ko-KR" altLang="en-US" sz="400" smtClean="0">
                <a:latin typeface="+mn-ea"/>
              </a:rPr>
              <a:t>도로관리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도로점용</a:t>
            </a: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유지관리</a:t>
            </a:r>
            <a:r>
              <a:rPr lang="en-US" altLang="ko-KR" sz="400" smtClean="0">
                <a:latin typeface="+mn-ea"/>
              </a:rPr>
              <a:t>CITIS</a:t>
            </a:r>
          </a:p>
        </p:txBody>
      </p:sp>
      <p:sp>
        <p:nvSpPr>
          <p:cNvPr id="103" name="Rectangle 43"/>
          <p:cNvSpPr>
            <a:spLocks noChangeArrowheads="1"/>
          </p:cNvSpPr>
          <p:nvPr/>
        </p:nvSpPr>
        <p:spPr bwMode="auto">
          <a:xfrm>
            <a:off x="3330685" y="6424862"/>
            <a:ext cx="582615" cy="51779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구조물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외관조사망도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점검</a:t>
            </a:r>
            <a:r>
              <a:rPr lang="en-US" altLang="ko-KR" sz="400" smtClean="0">
                <a:latin typeface="+mn-ea"/>
              </a:rPr>
              <a:t>/</a:t>
            </a:r>
            <a:r>
              <a:rPr lang="ko-KR" altLang="en-US" sz="400" smtClean="0">
                <a:latin typeface="+mn-ea"/>
              </a:rPr>
              <a:t>진단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본부건설등록</a:t>
            </a:r>
            <a:endParaRPr lang="en-US" altLang="ko-KR" sz="400" smtClean="0">
              <a:latin typeface="+mn-ea"/>
            </a:endParaRPr>
          </a:p>
          <a:p>
            <a:endParaRPr lang="en-US" altLang="ko-KR" sz="40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현황</a:t>
            </a:r>
            <a:endParaRPr lang="en-US" altLang="ko-KR" sz="400" smtClean="0">
              <a:latin typeface="+mn-ea"/>
            </a:endParaRP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보수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계량사업등록신청</a:t>
            </a:r>
            <a:r>
              <a:rPr lang="en-US" altLang="ko-KR" sz="400" smtClean="0">
                <a:latin typeface="+mn-ea"/>
              </a:rPr>
              <a:t>)</a:t>
            </a:r>
          </a:p>
          <a:p>
            <a:r>
              <a:rPr lang="en-US" altLang="ko-KR" sz="400" smtClean="0">
                <a:latin typeface="+mn-ea"/>
              </a:rPr>
              <a:t>- </a:t>
            </a:r>
            <a:r>
              <a:rPr lang="ko-KR" altLang="en-US" sz="400" smtClean="0">
                <a:latin typeface="+mn-ea"/>
              </a:rPr>
              <a:t>열화지도분석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09" name="표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19471"/>
              </p:ext>
            </p:extLst>
          </p:nvPr>
        </p:nvGraphicFramePr>
        <p:xfrm>
          <a:off x="4537605" y="5221555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devwas11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HP/DL380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 (3.00GHz)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3" name="TextBox 122"/>
          <p:cNvSpPr txBox="1"/>
          <p:nvPr/>
        </p:nvSpPr>
        <p:spPr>
          <a:xfrm>
            <a:off x="4532434" y="4679256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포장</a:t>
            </a:r>
            <a:r>
              <a:rPr lang="en-US" altLang="ko-KR" sz="600" smtClean="0"/>
              <a:t>/</a:t>
            </a:r>
            <a:r>
              <a:rPr lang="ko-KR" altLang="en-US" sz="600" smtClean="0"/>
              <a:t>사면</a:t>
            </a:r>
            <a:endParaRPr lang="en-US" altLang="ko-KR" sz="600"/>
          </a:p>
        </p:txBody>
      </p:sp>
      <p:cxnSp>
        <p:nvCxnSpPr>
          <p:cNvPr id="125" name="직선 연결선 124"/>
          <p:cNvCxnSpPr/>
          <p:nvPr/>
        </p:nvCxnSpPr>
        <p:spPr>
          <a:xfrm flipV="1">
            <a:off x="4830756" y="501991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6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40754" y="4805638"/>
            <a:ext cx="234417" cy="302400"/>
          </a:xfrm>
          <a:prstGeom prst="rect">
            <a:avLst/>
          </a:prstGeom>
          <a:noFill/>
        </p:spPr>
      </p:pic>
      <p:sp>
        <p:nvSpPr>
          <p:cNvPr id="127" name="TextBox 126"/>
          <p:cNvSpPr txBox="1"/>
          <p:nvPr/>
        </p:nvSpPr>
        <p:spPr>
          <a:xfrm>
            <a:off x="4614537" y="4804352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14" name="Rectangle 135"/>
          <p:cNvSpPr>
            <a:spLocks noChangeArrowheads="1"/>
          </p:cNvSpPr>
          <p:nvPr/>
        </p:nvSpPr>
        <p:spPr bwMode="auto">
          <a:xfrm>
            <a:off x="4532434" y="5565979"/>
            <a:ext cx="619200" cy="61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5" name="Rectangle 43"/>
          <p:cNvSpPr>
            <a:spLocks noChangeArrowheads="1"/>
          </p:cNvSpPr>
          <p:nvPr/>
        </p:nvSpPr>
        <p:spPr bwMode="auto">
          <a:xfrm>
            <a:off x="4550727" y="558634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6" name="Rectangle 43"/>
          <p:cNvSpPr>
            <a:spLocks noChangeArrowheads="1"/>
          </p:cNvSpPr>
          <p:nvPr/>
        </p:nvSpPr>
        <p:spPr bwMode="auto">
          <a:xfrm>
            <a:off x="4550727" y="567025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7" name="Rectangle 43"/>
          <p:cNvSpPr>
            <a:spLocks noChangeArrowheads="1"/>
          </p:cNvSpPr>
          <p:nvPr/>
        </p:nvSpPr>
        <p:spPr bwMode="auto">
          <a:xfrm>
            <a:off x="4550727" y="575417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18" name="Rectangle 43"/>
          <p:cNvSpPr>
            <a:spLocks noChangeArrowheads="1"/>
          </p:cNvSpPr>
          <p:nvPr/>
        </p:nvSpPr>
        <p:spPr bwMode="auto">
          <a:xfrm>
            <a:off x="4550727" y="594297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도로유지공통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평가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" name="Rectangle 43"/>
          <p:cNvSpPr>
            <a:spLocks noChangeArrowheads="1"/>
          </p:cNvSpPr>
          <p:nvPr/>
        </p:nvSpPr>
        <p:spPr bwMode="auto">
          <a:xfrm>
            <a:off x="4550727" y="6026977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포장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차선도색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0" name="Rectangle 43"/>
          <p:cNvSpPr>
            <a:spLocks noChangeArrowheads="1"/>
          </p:cNvSpPr>
          <p:nvPr/>
        </p:nvSpPr>
        <p:spPr bwMode="auto">
          <a:xfrm>
            <a:off x="4550727" y="583809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21" name="Rectangle 43"/>
          <p:cNvSpPr>
            <a:spLocks noChangeArrowheads="1"/>
          </p:cNvSpPr>
          <p:nvPr/>
        </p:nvSpPr>
        <p:spPr bwMode="auto">
          <a:xfrm>
            <a:off x="4550727" y="610648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사면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8" name="표 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632102"/>
              </p:ext>
            </p:extLst>
          </p:nvPr>
        </p:nvGraphicFramePr>
        <p:xfrm>
          <a:off x="5781466" y="5221095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devwas12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RA114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core (3.1GHz)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2" name="TextBox 141"/>
          <p:cNvSpPr txBox="1"/>
          <p:nvPr/>
        </p:nvSpPr>
        <p:spPr>
          <a:xfrm>
            <a:off x="5776295" y="4678796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장비</a:t>
            </a:r>
            <a:endParaRPr lang="en-US" altLang="ko-KR" sz="600"/>
          </a:p>
        </p:txBody>
      </p:sp>
      <p:cxnSp>
        <p:nvCxnSpPr>
          <p:cNvPr id="144" name="직선 연결선 143"/>
          <p:cNvCxnSpPr/>
          <p:nvPr/>
        </p:nvCxnSpPr>
        <p:spPr>
          <a:xfrm flipV="1">
            <a:off x="6074617" y="5019450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984615" y="4805178"/>
            <a:ext cx="234417" cy="302400"/>
          </a:xfrm>
          <a:prstGeom prst="rect">
            <a:avLst/>
          </a:prstGeom>
          <a:noFill/>
        </p:spPr>
      </p:pic>
      <p:sp>
        <p:nvSpPr>
          <p:cNvPr id="146" name="TextBox 145"/>
          <p:cNvSpPr txBox="1"/>
          <p:nvPr/>
        </p:nvSpPr>
        <p:spPr>
          <a:xfrm>
            <a:off x="5858398" y="4803892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33" name="Rectangle 135"/>
          <p:cNvSpPr>
            <a:spLocks noChangeArrowheads="1"/>
          </p:cNvSpPr>
          <p:nvPr/>
        </p:nvSpPr>
        <p:spPr bwMode="auto">
          <a:xfrm>
            <a:off x="5776295" y="5565519"/>
            <a:ext cx="619200" cy="619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4" name="Rectangle 43"/>
          <p:cNvSpPr>
            <a:spLocks noChangeArrowheads="1"/>
          </p:cNvSpPr>
          <p:nvPr/>
        </p:nvSpPr>
        <p:spPr bwMode="auto">
          <a:xfrm>
            <a:off x="5794588" y="5585882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5" name="Rectangle 43"/>
          <p:cNvSpPr>
            <a:spLocks noChangeArrowheads="1"/>
          </p:cNvSpPr>
          <p:nvPr/>
        </p:nvSpPr>
        <p:spPr bwMode="auto">
          <a:xfrm>
            <a:off x="5794588" y="5669799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6" name="Rectangle 43"/>
          <p:cNvSpPr>
            <a:spLocks noChangeArrowheads="1"/>
          </p:cNvSpPr>
          <p:nvPr/>
        </p:nvSpPr>
        <p:spPr bwMode="auto">
          <a:xfrm>
            <a:off x="5794588" y="575371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37" name="Rectangle 43"/>
          <p:cNvSpPr>
            <a:spLocks noChangeArrowheads="1"/>
          </p:cNvSpPr>
          <p:nvPr/>
        </p:nvSpPr>
        <p:spPr bwMode="auto">
          <a:xfrm>
            <a:off x="5794588" y="594251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부대시설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" name="Rectangle 43"/>
          <p:cNvSpPr>
            <a:spLocks noChangeArrowheads="1"/>
          </p:cNvSpPr>
          <p:nvPr/>
        </p:nvSpPr>
        <p:spPr bwMode="auto">
          <a:xfrm>
            <a:off x="5794588" y="6026517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자산가치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9" name="Rectangle 43"/>
          <p:cNvSpPr>
            <a:spLocks noChangeArrowheads="1"/>
          </p:cNvSpPr>
          <p:nvPr/>
        </p:nvSpPr>
        <p:spPr bwMode="auto">
          <a:xfrm>
            <a:off x="5794588" y="583763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40" name="Rectangle 43"/>
          <p:cNvSpPr>
            <a:spLocks noChangeArrowheads="1"/>
          </p:cNvSpPr>
          <p:nvPr/>
        </p:nvSpPr>
        <p:spPr bwMode="auto">
          <a:xfrm>
            <a:off x="5794588" y="6106028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장비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47" name="표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692861"/>
              </p:ext>
            </p:extLst>
          </p:nvPr>
        </p:nvGraphicFramePr>
        <p:xfrm>
          <a:off x="7005568" y="5215459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devwas14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Dell R910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16 core (1.6GHz)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8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61" name="TextBox 160"/>
          <p:cNvSpPr txBox="1"/>
          <p:nvPr/>
        </p:nvSpPr>
        <p:spPr>
          <a:xfrm>
            <a:off x="7000397" y="4673160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예측</a:t>
            </a:r>
            <a:r>
              <a:rPr lang="en-US" altLang="ko-KR" sz="600" smtClean="0"/>
              <a:t>/</a:t>
            </a:r>
            <a:r>
              <a:rPr lang="ko-KR" altLang="en-US" sz="600" smtClean="0"/>
              <a:t>분석</a:t>
            </a:r>
            <a:endParaRPr lang="en-US" altLang="ko-KR" sz="600"/>
          </a:p>
        </p:txBody>
      </p:sp>
      <p:cxnSp>
        <p:nvCxnSpPr>
          <p:cNvPr id="163" name="직선 연결선 162"/>
          <p:cNvCxnSpPr/>
          <p:nvPr/>
        </p:nvCxnSpPr>
        <p:spPr>
          <a:xfrm flipV="1">
            <a:off x="7298719" y="501381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4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208717" y="4799542"/>
            <a:ext cx="234417" cy="302400"/>
          </a:xfrm>
          <a:prstGeom prst="rect">
            <a:avLst/>
          </a:prstGeom>
          <a:noFill/>
        </p:spPr>
      </p:pic>
      <p:sp>
        <p:nvSpPr>
          <p:cNvPr id="165" name="TextBox 164"/>
          <p:cNvSpPr txBox="1"/>
          <p:nvPr/>
        </p:nvSpPr>
        <p:spPr>
          <a:xfrm>
            <a:off x="7082500" y="479825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52" name="Rectangle 135"/>
          <p:cNvSpPr>
            <a:spLocks noChangeArrowheads="1"/>
          </p:cNvSpPr>
          <p:nvPr/>
        </p:nvSpPr>
        <p:spPr bwMode="auto">
          <a:xfrm>
            <a:off x="7000397" y="5559884"/>
            <a:ext cx="619200" cy="936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3" name="Rectangle 43"/>
          <p:cNvSpPr>
            <a:spLocks noChangeArrowheads="1"/>
          </p:cNvSpPr>
          <p:nvPr/>
        </p:nvSpPr>
        <p:spPr bwMode="auto">
          <a:xfrm>
            <a:off x="7018690" y="55802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4" name="Rectangle 43"/>
          <p:cNvSpPr>
            <a:spLocks noChangeArrowheads="1"/>
          </p:cNvSpPr>
          <p:nvPr/>
        </p:nvSpPr>
        <p:spPr bwMode="auto">
          <a:xfrm>
            <a:off x="7018690" y="566416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" name="Rectangle 43"/>
          <p:cNvSpPr>
            <a:spLocks noChangeArrowheads="1"/>
          </p:cNvSpPr>
          <p:nvPr/>
        </p:nvSpPr>
        <p:spPr bwMode="auto">
          <a:xfrm>
            <a:off x="7018690" y="57480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56" name="Rectangle 43"/>
          <p:cNvSpPr>
            <a:spLocks noChangeArrowheads="1"/>
          </p:cNvSpPr>
          <p:nvPr/>
        </p:nvSpPr>
        <p:spPr bwMode="auto">
          <a:xfrm>
            <a:off x="7018690" y="593687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교통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7" name="Rectangle 43"/>
          <p:cNvSpPr>
            <a:spLocks noChangeArrowheads="1"/>
          </p:cNvSpPr>
          <p:nvPr/>
        </p:nvSpPr>
        <p:spPr bwMode="auto">
          <a:xfrm>
            <a:off x="7018690" y="602088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원클릭상황관리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8" name="Rectangle 43"/>
          <p:cNvSpPr>
            <a:spLocks noChangeArrowheads="1"/>
          </p:cNvSpPr>
          <p:nvPr/>
        </p:nvSpPr>
        <p:spPr bwMode="auto">
          <a:xfrm>
            <a:off x="7018690" y="583199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59" name="Rectangle 43"/>
          <p:cNvSpPr>
            <a:spLocks noChangeArrowheads="1"/>
          </p:cNvSpPr>
          <p:nvPr/>
        </p:nvSpPr>
        <p:spPr bwMode="auto">
          <a:xfrm>
            <a:off x="7018690" y="610039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HI-Moffice</a:t>
            </a:r>
            <a:endParaRPr lang="ko-KR" altLang="en-US" sz="400" dirty="0">
              <a:latin typeface="+mn-ea"/>
            </a:endParaRPr>
          </a:p>
        </p:txBody>
      </p:sp>
      <p:sp>
        <p:nvSpPr>
          <p:cNvPr id="160" name="Rectangle 43"/>
          <p:cNvSpPr>
            <a:spLocks noChangeArrowheads="1"/>
          </p:cNvSpPr>
          <p:nvPr/>
        </p:nvSpPr>
        <p:spPr bwMode="auto">
          <a:xfrm>
            <a:off x="7018690" y="618019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사업비절감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66" name="표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741422"/>
              </p:ext>
            </p:extLst>
          </p:nvPr>
        </p:nvGraphicFramePr>
        <p:xfrm>
          <a:off x="8205206" y="5215459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devwas15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X4150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 (3.00GHz)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0" name="TextBox 179"/>
          <p:cNvSpPr txBox="1"/>
          <p:nvPr/>
        </p:nvSpPr>
        <p:spPr>
          <a:xfrm>
            <a:off x="8200035" y="4673160"/>
            <a:ext cx="619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시설물</a:t>
            </a:r>
            <a:endParaRPr lang="en-US" altLang="ko-KR" sz="600"/>
          </a:p>
        </p:txBody>
      </p:sp>
      <p:cxnSp>
        <p:nvCxnSpPr>
          <p:cNvPr id="182" name="직선 연결선 181"/>
          <p:cNvCxnSpPr/>
          <p:nvPr/>
        </p:nvCxnSpPr>
        <p:spPr>
          <a:xfrm flipV="1">
            <a:off x="8498357" y="5013814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3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408355" y="4799542"/>
            <a:ext cx="234417" cy="302400"/>
          </a:xfrm>
          <a:prstGeom prst="rect">
            <a:avLst/>
          </a:prstGeom>
          <a:noFill/>
        </p:spPr>
      </p:pic>
      <p:sp>
        <p:nvSpPr>
          <p:cNvPr id="184" name="TextBox 183"/>
          <p:cNvSpPr txBox="1"/>
          <p:nvPr/>
        </p:nvSpPr>
        <p:spPr>
          <a:xfrm>
            <a:off x="8282138" y="4798256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171" name="Rectangle 135"/>
          <p:cNvSpPr>
            <a:spLocks noChangeArrowheads="1"/>
          </p:cNvSpPr>
          <p:nvPr/>
        </p:nvSpPr>
        <p:spPr bwMode="auto">
          <a:xfrm>
            <a:off x="8200035" y="5559883"/>
            <a:ext cx="619200" cy="82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2" name="Rectangle 43"/>
          <p:cNvSpPr>
            <a:spLocks noChangeArrowheads="1"/>
          </p:cNvSpPr>
          <p:nvPr/>
        </p:nvSpPr>
        <p:spPr bwMode="auto">
          <a:xfrm>
            <a:off x="8218328" y="5580246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RHEL 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3" name="Rectangle 43"/>
          <p:cNvSpPr>
            <a:spLocks noChangeArrowheads="1"/>
          </p:cNvSpPr>
          <p:nvPr/>
        </p:nvSpPr>
        <p:spPr bwMode="auto">
          <a:xfrm>
            <a:off x="8218328" y="5664163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4" name="Rectangle 43"/>
          <p:cNvSpPr>
            <a:spLocks noChangeArrowheads="1"/>
          </p:cNvSpPr>
          <p:nvPr/>
        </p:nvSpPr>
        <p:spPr bwMode="auto">
          <a:xfrm>
            <a:off x="8218328" y="5748080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75" name="Rectangle 43"/>
          <p:cNvSpPr>
            <a:spLocks noChangeArrowheads="1"/>
          </p:cNvSpPr>
          <p:nvPr/>
        </p:nvSpPr>
        <p:spPr bwMode="auto">
          <a:xfrm>
            <a:off x="8218328" y="593687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스마트제한차량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6" name="Rectangle 43"/>
          <p:cNvSpPr>
            <a:spLocks noChangeArrowheads="1"/>
          </p:cNvSpPr>
          <p:nvPr/>
        </p:nvSpPr>
        <p:spPr bwMode="auto">
          <a:xfrm>
            <a:off x="8218328" y="6020881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전기시설물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" name="Rectangle 43"/>
          <p:cNvSpPr>
            <a:spLocks noChangeArrowheads="1"/>
          </p:cNvSpPr>
          <p:nvPr/>
        </p:nvSpPr>
        <p:spPr bwMode="auto">
          <a:xfrm>
            <a:off x="8218328" y="5831997"/>
            <a:ext cx="582615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pPr>
              <a:defRPr/>
            </a:pPr>
            <a:endParaRPr lang="ko-KR" altLang="en-US" sz="400" dirty="0">
              <a:latin typeface="+mn-ea"/>
            </a:endParaRPr>
          </a:p>
        </p:txBody>
      </p:sp>
      <p:sp>
        <p:nvSpPr>
          <p:cNvPr id="178" name="Rectangle 43"/>
          <p:cNvSpPr>
            <a:spLocks noChangeArrowheads="1"/>
          </p:cNvSpPr>
          <p:nvPr/>
        </p:nvSpPr>
        <p:spPr bwMode="auto">
          <a:xfrm>
            <a:off x="8218328" y="6100392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터널원격관리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2224230" y="49448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172.16.90.21</a:t>
            </a:r>
            <a:endParaRPr lang="en-US" altLang="ko-KR" sz="600"/>
          </a:p>
        </p:txBody>
      </p:sp>
      <p:sp>
        <p:nvSpPr>
          <p:cNvPr id="186" name="TextBox 185"/>
          <p:cNvSpPr txBox="1"/>
          <p:nvPr/>
        </p:nvSpPr>
        <p:spPr>
          <a:xfrm>
            <a:off x="3394495" y="49448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172.16.90.61</a:t>
            </a:r>
            <a:endParaRPr lang="en-US" altLang="ko-KR" sz="600"/>
          </a:p>
        </p:txBody>
      </p:sp>
      <p:sp>
        <p:nvSpPr>
          <p:cNvPr id="187" name="TextBox 186"/>
          <p:cNvSpPr txBox="1"/>
          <p:nvPr/>
        </p:nvSpPr>
        <p:spPr>
          <a:xfrm>
            <a:off x="4614537" y="49448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172.16.90.112</a:t>
            </a:r>
            <a:endParaRPr lang="en-US" altLang="ko-KR" sz="600"/>
          </a:p>
        </p:txBody>
      </p:sp>
      <p:sp>
        <p:nvSpPr>
          <p:cNvPr id="188" name="TextBox 187"/>
          <p:cNvSpPr txBox="1"/>
          <p:nvPr/>
        </p:nvSpPr>
        <p:spPr>
          <a:xfrm>
            <a:off x="5858398" y="49448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172.16.90.113</a:t>
            </a:r>
            <a:endParaRPr lang="en-US" altLang="ko-KR" sz="600"/>
          </a:p>
        </p:txBody>
      </p:sp>
      <p:sp>
        <p:nvSpPr>
          <p:cNvPr id="189" name="TextBox 188"/>
          <p:cNvSpPr txBox="1"/>
          <p:nvPr/>
        </p:nvSpPr>
        <p:spPr>
          <a:xfrm>
            <a:off x="7082500" y="49448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172.16.90.114</a:t>
            </a:r>
            <a:endParaRPr lang="en-US" altLang="ko-KR" sz="600"/>
          </a:p>
        </p:txBody>
      </p:sp>
      <p:sp>
        <p:nvSpPr>
          <p:cNvPr id="190" name="TextBox 189"/>
          <p:cNvSpPr txBox="1"/>
          <p:nvPr/>
        </p:nvSpPr>
        <p:spPr>
          <a:xfrm>
            <a:off x="8282138" y="4944840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172.16.90.151</a:t>
            </a:r>
            <a:endParaRPr lang="en-US" altLang="ko-KR" sz="600"/>
          </a:p>
        </p:txBody>
      </p:sp>
      <p:sp>
        <p:nvSpPr>
          <p:cNvPr id="194" name="Rectangle 43"/>
          <p:cNvSpPr>
            <a:spLocks noChangeArrowheads="1"/>
          </p:cNvSpPr>
          <p:nvPr/>
        </p:nvSpPr>
        <p:spPr bwMode="auto">
          <a:xfrm>
            <a:off x="7023655" y="625832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건설공사사후평가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5" name="Rectangle 43"/>
          <p:cNvSpPr>
            <a:spLocks noChangeArrowheads="1"/>
          </p:cNvSpPr>
          <p:nvPr/>
        </p:nvSpPr>
        <p:spPr bwMode="auto">
          <a:xfrm>
            <a:off x="7023655" y="6337835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부실시공예방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6" name="Rectangle 43"/>
          <p:cNvSpPr>
            <a:spLocks noChangeArrowheads="1"/>
          </p:cNvSpPr>
          <p:nvPr/>
        </p:nvSpPr>
        <p:spPr bwMode="auto">
          <a:xfrm>
            <a:off x="7023655" y="6417633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en-US" altLang="ko-KR" sz="400" smtClean="0">
                <a:latin typeface="+mn-ea"/>
              </a:rPr>
              <a:t>LCC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199" name="직선 화살표 연결선 198"/>
          <p:cNvCxnSpPr/>
          <p:nvPr/>
        </p:nvCxnSpPr>
        <p:spPr>
          <a:xfrm>
            <a:off x="1708242" y="59717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extBox 202"/>
          <p:cNvSpPr txBox="1"/>
          <p:nvPr/>
        </p:nvSpPr>
        <p:spPr>
          <a:xfrm>
            <a:off x="1760790" y="59077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80</a:t>
            </a:r>
            <a:endParaRPr lang="ko-KR" altLang="en-US" sz="400">
              <a:latin typeface="+mn-ea"/>
            </a:endParaRPr>
          </a:p>
        </p:txBody>
      </p:sp>
      <p:cxnSp>
        <p:nvCxnSpPr>
          <p:cNvPr id="200" name="직선 화살표 연결선 199"/>
          <p:cNvCxnSpPr/>
          <p:nvPr/>
        </p:nvCxnSpPr>
        <p:spPr>
          <a:xfrm>
            <a:off x="1708242" y="60487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1760790" y="59878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5001</a:t>
            </a:r>
            <a:endParaRPr lang="ko-KR" altLang="en-US" sz="400">
              <a:latin typeface="+mn-ea"/>
            </a:endParaRPr>
          </a:p>
        </p:txBody>
      </p:sp>
      <p:cxnSp>
        <p:nvCxnSpPr>
          <p:cNvPr id="201" name="직선 화살표 연결선 200"/>
          <p:cNvCxnSpPr/>
          <p:nvPr/>
        </p:nvCxnSpPr>
        <p:spPr>
          <a:xfrm>
            <a:off x="1708242" y="6167028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TextBox 204"/>
          <p:cNvSpPr txBox="1"/>
          <p:nvPr/>
        </p:nvSpPr>
        <p:spPr>
          <a:xfrm>
            <a:off x="1760790" y="6105408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5002</a:t>
            </a:r>
            <a:endParaRPr lang="ko-KR" altLang="en-US" sz="400">
              <a:latin typeface="+mn-ea"/>
            </a:endParaRPr>
          </a:p>
        </p:txBody>
      </p:sp>
      <p:cxnSp>
        <p:nvCxnSpPr>
          <p:cNvPr id="202" name="직선 화살표 연결선 201"/>
          <p:cNvCxnSpPr/>
          <p:nvPr/>
        </p:nvCxnSpPr>
        <p:spPr>
          <a:xfrm>
            <a:off x="1708242" y="6288742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TextBox 205"/>
          <p:cNvSpPr txBox="1"/>
          <p:nvPr/>
        </p:nvSpPr>
        <p:spPr>
          <a:xfrm>
            <a:off x="1760790" y="6226789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5003</a:t>
            </a:r>
            <a:endParaRPr lang="ko-KR" altLang="en-US" sz="400">
              <a:latin typeface="+mn-ea"/>
            </a:endParaRPr>
          </a:p>
        </p:txBody>
      </p:sp>
      <p:cxnSp>
        <p:nvCxnSpPr>
          <p:cNvPr id="244" name="직선 화살표 연결선 243"/>
          <p:cNvCxnSpPr/>
          <p:nvPr/>
        </p:nvCxnSpPr>
        <p:spPr>
          <a:xfrm>
            <a:off x="2888585" y="59717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TextBox 244"/>
          <p:cNvSpPr txBox="1"/>
          <p:nvPr/>
        </p:nvSpPr>
        <p:spPr>
          <a:xfrm>
            <a:off x="2941133" y="59077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5004</a:t>
            </a:r>
            <a:endParaRPr lang="ko-KR" altLang="en-US" sz="400">
              <a:latin typeface="+mn-ea"/>
            </a:endParaRPr>
          </a:p>
        </p:txBody>
      </p:sp>
      <p:cxnSp>
        <p:nvCxnSpPr>
          <p:cNvPr id="242" name="직선 화살표 연결선 241"/>
          <p:cNvCxnSpPr/>
          <p:nvPr/>
        </p:nvCxnSpPr>
        <p:spPr>
          <a:xfrm>
            <a:off x="2890593" y="60487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TextBox 242"/>
          <p:cNvSpPr txBox="1"/>
          <p:nvPr/>
        </p:nvSpPr>
        <p:spPr>
          <a:xfrm>
            <a:off x="2943141" y="59878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5005</a:t>
            </a:r>
            <a:endParaRPr lang="ko-KR" altLang="en-US" sz="400">
              <a:latin typeface="+mn-ea"/>
            </a:endParaRPr>
          </a:p>
        </p:txBody>
      </p:sp>
      <p:cxnSp>
        <p:nvCxnSpPr>
          <p:cNvPr id="240" name="직선 화살표 연결선 239"/>
          <p:cNvCxnSpPr/>
          <p:nvPr/>
        </p:nvCxnSpPr>
        <p:spPr>
          <a:xfrm>
            <a:off x="2888585" y="6248485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TextBox 240"/>
          <p:cNvSpPr txBox="1"/>
          <p:nvPr/>
        </p:nvSpPr>
        <p:spPr>
          <a:xfrm>
            <a:off x="2941133" y="618686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5006</a:t>
            </a:r>
            <a:endParaRPr lang="ko-KR" altLang="en-US" sz="400">
              <a:latin typeface="+mn-ea"/>
            </a:endParaRPr>
          </a:p>
        </p:txBody>
      </p:sp>
      <p:cxnSp>
        <p:nvCxnSpPr>
          <p:cNvPr id="238" name="직선 화살표 연결선 237"/>
          <p:cNvCxnSpPr/>
          <p:nvPr/>
        </p:nvCxnSpPr>
        <p:spPr>
          <a:xfrm>
            <a:off x="2888585" y="6701651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TextBox 238"/>
          <p:cNvSpPr txBox="1"/>
          <p:nvPr/>
        </p:nvSpPr>
        <p:spPr>
          <a:xfrm>
            <a:off x="2941133" y="6639698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5007</a:t>
            </a:r>
            <a:endParaRPr lang="ko-KR" altLang="en-US" sz="400">
              <a:latin typeface="+mn-ea"/>
            </a:endParaRPr>
          </a:p>
        </p:txBody>
      </p:sp>
      <p:cxnSp>
        <p:nvCxnSpPr>
          <p:cNvPr id="236" name="직선 화살표 연결선 235"/>
          <p:cNvCxnSpPr/>
          <p:nvPr/>
        </p:nvCxnSpPr>
        <p:spPr>
          <a:xfrm>
            <a:off x="2888585" y="699721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TextBox 236"/>
          <p:cNvSpPr txBox="1"/>
          <p:nvPr/>
        </p:nvSpPr>
        <p:spPr>
          <a:xfrm>
            <a:off x="2941133" y="693526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5008</a:t>
            </a:r>
            <a:endParaRPr lang="ko-KR" altLang="en-US" sz="400">
              <a:latin typeface="+mn-ea"/>
            </a:endParaRPr>
          </a:p>
        </p:txBody>
      </p:sp>
      <p:cxnSp>
        <p:nvCxnSpPr>
          <p:cNvPr id="234" name="직선 화살표 연결선 233"/>
          <p:cNvCxnSpPr/>
          <p:nvPr/>
        </p:nvCxnSpPr>
        <p:spPr>
          <a:xfrm>
            <a:off x="2888585" y="7069710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Box 234"/>
          <p:cNvSpPr txBox="1"/>
          <p:nvPr/>
        </p:nvSpPr>
        <p:spPr>
          <a:xfrm>
            <a:off x="2941133" y="700775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5009</a:t>
            </a:r>
            <a:endParaRPr lang="ko-KR" altLang="en-US" sz="400">
              <a:latin typeface="+mn-ea"/>
            </a:endParaRPr>
          </a:p>
        </p:txBody>
      </p:sp>
      <p:cxnSp>
        <p:nvCxnSpPr>
          <p:cNvPr id="232" name="직선 화살표 연결선 231"/>
          <p:cNvCxnSpPr/>
          <p:nvPr/>
        </p:nvCxnSpPr>
        <p:spPr>
          <a:xfrm>
            <a:off x="2888585" y="713087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TextBox 232"/>
          <p:cNvSpPr txBox="1"/>
          <p:nvPr/>
        </p:nvSpPr>
        <p:spPr>
          <a:xfrm>
            <a:off x="2941133" y="7068920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5010</a:t>
            </a:r>
            <a:endParaRPr lang="ko-KR" altLang="en-US" sz="400">
              <a:latin typeface="+mn-ea"/>
            </a:endParaRPr>
          </a:p>
        </p:txBody>
      </p:sp>
      <p:cxnSp>
        <p:nvCxnSpPr>
          <p:cNvPr id="266" name="직선 화살표 연결선 265"/>
          <p:cNvCxnSpPr/>
          <p:nvPr/>
        </p:nvCxnSpPr>
        <p:spPr>
          <a:xfrm>
            <a:off x="4092342" y="59717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TextBox 266"/>
          <p:cNvSpPr txBox="1"/>
          <p:nvPr/>
        </p:nvSpPr>
        <p:spPr>
          <a:xfrm>
            <a:off x="4144890" y="59077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5011</a:t>
            </a:r>
            <a:endParaRPr lang="ko-KR" altLang="en-US" sz="400">
              <a:latin typeface="+mn-ea"/>
            </a:endParaRPr>
          </a:p>
        </p:txBody>
      </p:sp>
      <p:cxnSp>
        <p:nvCxnSpPr>
          <p:cNvPr id="264" name="직선 화살표 연결선 263"/>
          <p:cNvCxnSpPr/>
          <p:nvPr/>
        </p:nvCxnSpPr>
        <p:spPr>
          <a:xfrm>
            <a:off x="4092342" y="60487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TextBox 264"/>
          <p:cNvSpPr txBox="1"/>
          <p:nvPr/>
        </p:nvSpPr>
        <p:spPr>
          <a:xfrm>
            <a:off x="4144890" y="59878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5012</a:t>
            </a:r>
            <a:endParaRPr lang="ko-KR" altLang="en-US" sz="400">
              <a:latin typeface="+mn-ea"/>
            </a:endParaRPr>
          </a:p>
        </p:txBody>
      </p:sp>
      <p:cxnSp>
        <p:nvCxnSpPr>
          <p:cNvPr id="262" name="직선 화살표 연결선 261"/>
          <p:cNvCxnSpPr/>
          <p:nvPr/>
        </p:nvCxnSpPr>
        <p:spPr>
          <a:xfrm>
            <a:off x="4092342" y="61321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TextBox 262"/>
          <p:cNvSpPr txBox="1"/>
          <p:nvPr/>
        </p:nvSpPr>
        <p:spPr>
          <a:xfrm>
            <a:off x="4144890" y="607048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5013</a:t>
            </a:r>
            <a:endParaRPr lang="ko-KR" altLang="en-US" sz="400">
              <a:latin typeface="+mn-ea"/>
            </a:endParaRPr>
          </a:p>
        </p:txBody>
      </p:sp>
      <p:cxnSp>
        <p:nvCxnSpPr>
          <p:cNvPr id="288" name="직선 화살표 연결선 287"/>
          <p:cNvCxnSpPr/>
          <p:nvPr/>
        </p:nvCxnSpPr>
        <p:spPr>
          <a:xfrm>
            <a:off x="5328373" y="59717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9" name="TextBox 288"/>
          <p:cNvSpPr txBox="1"/>
          <p:nvPr/>
        </p:nvSpPr>
        <p:spPr>
          <a:xfrm>
            <a:off x="5380921" y="59077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5014</a:t>
            </a:r>
            <a:endParaRPr lang="ko-KR" altLang="en-US" sz="400">
              <a:latin typeface="+mn-ea"/>
            </a:endParaRPr>
          </a:p>
        </p:txBody>
      </p:sp>
      <p:cxnSp>
        <p:nvCxnSpPr>
          <p:cNvPr id="286" name="직선 화살표 연결선 285"/>
          <p:cNvCxnSpPr/>
          <p:nvPr/>
        </p:nvCxnSpPr>
        <p:spPr>
          <a:xfrm>
            <a:off x="5328373" y="60487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TextBox 286"/>
          <p:cNvSpPr txBox="1"/>
          <p:nvPr/>
        </p:nvSpPr>
        <p:spPr>
          <a:xfrm>
            <a:off x="5380921" y="59878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5015</a:t>
            </a:r>
            <a:endParaRPr lang="ko-KR" altLang="en-US" sz="400">
              <a:latin typeface="+mn-ea"/>
            </a:endParaRPr>
          </a:p>
        </p:txBody>
      </p:sp>
      <p:cxnSp>
        <p:nvCxnSpPr>
          <p:cNvPr id="284" name="직선 화살표 연결선 283"/>
          <p:cNvCxnSpPr/>
          <p:nvPr/>
        </p:nvCxnSpPr>
        <p:spPr>
          <a:xfrm>
            <a:off x="5328373" y="61321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TextBox 284"/>
          <p:cNvSpPr txBox="1"/>
          <p:nvPr/>
        </p:nvSpPr>
        <p:spPr>
          <a:xfrm>
            <a:off x="5380921" y="607048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5016</a:t>
            </a:r>
            <a:endParaRPr lang="ko-KR" altLang="en-US" sz="400">
              <a:latin typeface="+mn-ea"/>
            </a:endParaRPr>
          </a:p>
        </p:txBody>
      </p:sp>
      <p:cxnSp>
        <p:nvCxnSpPr>
          <p:cNvPr id="310" name="직선 화살표 연결선 309"/>
          <p:cNvCxnSpPr/>
          <p:nvPr/>
        </p:nvCxnSpPr>
        <p:spPr>
          <a:xfrm>
            <a:off x="6565353" y="59717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TextBox 310"/>
          <p:cNvSpPr txBox="1"/>
          <p:nvPr/>
        </p:nvSpPr>
        <p:spPr>
          <a:xfrm>
            <a:off x="6617901" y="59077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5017</a:t>
            </a:r>
            <a:endParaRPr lang="ko-KR" altLang="en-US" sz="400">
              <a:latin typeface="+mn-ea"/>
            </a:endParaRPr>
          </a:p>
        </p:txBody>
      </p:sp>
      <p:cxnSp>
        <p:nvCxnSpPr>
          <p:cNvPr id="308" name="직선 화살표 연결선 307"/>
          <p:cNvCxnSpPr/>
          <p:nvPr/>
        </p:nvCxnSpPr>
        <p:spPr>
          <a:xfrm>
            <a:off x="6565353" y="60487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TextBox 308"/>
          <p:cNvSpPr txBox="1"/>
          <p:nvPr/>
        </p:nvSpPr>
        <p:spPr>
          <a:xfrm>
            <a:off x="6617901" y="59878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5018</a:t>
            </a:r>
            <a:endParaRPr lang="ko-KR" altLang="en-US" sz="400">
              <a:latin typeface="+mn-ea"/>
            </a:endParaRPr>
          </a:p>
        </p:txBody>
      </p:sp>
      <p:cxnSp>
        <p:nvCxnSpPr>
          <p:cNvPr id="306" name="직선 화살표 연결선 305"/>
          <p:cNvCxnSpPr/>
          <p:nvPr/>
        </p:nvCxnSpPr>
        <p:spPr>
          <a:xfrm>
            <a:off x="6565353" y="61321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extBox 306"/>
          <p:cNvSpPr txBox="1"/>
          <p:nvPr/>
        </p:nvSpPr>
        <p:spPr>
          <a:xfrm>
            <a:off x="6617901" y="607048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5019</a:t>
            </a:r>
            <a:endParaRPr lang="ko-KR" altLang="en-US" sz="400">
              <a:latin typeface="+mn-ea"/>
            </a:endParaRPr>
          </a:p>
        </p:txBody>
      </p:sp>
      <p:cxnSp>
        <p:nvCxnSpPr>
          <p:cNvPr id="304" name="직선 화살표 연결선 303"/>
          <p:cNvCxnSpPr/>
          <p:nvPr/>
        </p:nvCxnSpPr>
        <p:spPr>
          <a:xfrm>
            <a:off x="6565353" y="621146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TextBox 304"/>
          <p:cNvSpPr txBox="1"/>
          <p:nvPr/>
        </p:nvSpPr>
        <p:spPr>
          <a:xfrm>
            <a:off x="6617901" y="6149510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5020</a:t>
            </a:r>
            <a:endParaRPr lang="ko-KR" altLang="en-US" sz="400">
              <a:latin typeface="+mn-ea"/>
            </a:endParaRPr>
          </a:p>
        </p:txBody>
      </p:sp>
      <p:cxnSp>
        <p:nvCxnSpPr>
          <p:cNvPr id="302" name="직선 화살표 연결선 301"/>
          <p:cNvCxnSpPr/>
          <p:nvPr/>
        </p:nvCxnSpPr>
        <p:spPr>
          <a:xfrm>
            <a:off x="6565353" y="6292315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TextBox 302"/>
          <p:cNvSpPr txBox="1"/>
          <p:nvPr/>
        </p:nvSpPr>
        <p:spPr>
          <a:xfrm>
            <a:off x="6617901" y="6230362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5021</a:t>
            </a:r>
            <a:endParaRPr lang="ko-KR" altLang="en-US" sz="400">
              <a:latin typeface="+mn-ea"/>
            </a:endParaRPr>
          </a:p>
        </p:txBody>
      </p:sp>
      <p:cxnSp>
        <p:nvCxnSpPr>
          <p:cNvPr id="300" name="직선 화살표 연결선 299"/>
          <p:cNvCxnSpPr/>
          <p:nvPr/>
        </p:nvCxnSpPr>
        <p:spPr>
          <a:xfrm>
            <a:off x="6565353" y="63701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TextBox 300"/>
          <p:cNvSpPr txBox="1"/>
          <p:nvPr/>
        </p:nvSpPr>
        <p:spPr>
          <a:xfrm>
            <a:off x="6617901" y="6308150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5022</a:t>
            </a:r>
            <a:endParaRPr lang="ko-KR" altLang="en-US" sz="400">
              <a:latin typeface="+mn-ea"/>
            </a:endParaRPr>
          </a:p>
        </p:txBody>
      </p:sp>
      <p:cxnSp>
        <p:nvCxnSpPr>
          <p:cNvPr id="298" name="직선 화살표 연결선 297"/>
          <p:cNvCxnSpPr/>
          <p:nvPr/>
        </p:nvCxnSpPr>
        <p:spPr>
          <a:xfrm>
            <a:off x="6565353" y="6455828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/>
          <p:cNvSpPr txBox="1"/>
          <p:nvPr/>
        </p:nvSpPr>
        <p:spPr>
          <a:xfrm>
            <a:off x="6617901" y="6393875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5023</a:t>
            </a:r>
            <a:endParaRPr lang="ko-KR" altLang="en-US" sz="400">
              <a:latin typeface="+mn-ea"/>
            </a:endParaRPr>
          </a:p>
        </p:txBody>
      </p:sp>
      <p:cxnSp>
        <p:nvCxnSpPr>
          <p:cNvPr id="332" name="직선 화살표 연결선 331"/>
          <p:cNvCxnSpPr/>
          <p:nvPr/>
        </p:nvCxnSpPr>
        <p:spPr>
          <a:xfrm>
            <a:off x="7773565" y="597179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TextBox 332"/>
          <p:cNvSpPr txBox="1"/>
          <p:nvPr/>
        </p:nvSpPr>
        <p:spPr>
          <a:xfrm>
            <a:off x="7826113" y="5907716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5024</a:t>
            </a:r>
            <a:endParaRPr lang="ko-KR" altLang="en-US" sz="400">
              <a:latin typeface="+mn-ea"/>
            </a:endParaRPr>
          </a:p>
        </p:txBody>
      </p:sp>
      <p:cxnSp>
        <p:nvCxnSpPr>
          <p:cNvPr id="330" name="직선 화살표 연결선 329"/>
          <p:cNvCxnSpPr/>
          <p:nvPr/>
        </p:nvCxnSpPr>
        <p:spPr>
          <a:xfrm>
            <a:off x="7773565" y="6048776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7826113" y="5987867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5025</a:t>
            </a:r>
            <a:endParaRPr lang="ko-KR" altLang="en-US" sz="400">
              <a:latin typeface="+mn-ea"/>
            </a:endParaRPr>
          </a:p>
        </p:txBody>
      </p:sp>
      <p:cxnSp>
        <p:nvCxnSpPr>
          <p:cNvPr id="328" name="직선 화살표 연결선 327"/>
          <p:cNvCxnSpPr/>
          <p:nvPr/>
        </p:nvCxnSpPr>
        <p:spPr>
          <a:xfrm>
            <a:off x="7773565" y="6132103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9" name="TextBox 328"/>
          <p:cNvSpPr txBox="1"/>
          <p:nvPr/>
        </p:nvSpPr>
        <p:spPr>
          <a:xfrm>
            <a:off x="7826113" y="6070483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5026</a:t>
            </a:r>
            <a:endParaRPr lang="ko-KR" altLang="en-US" sz="400">
              <a:latin typeface="+mn-ea"/>
            </a:endParaRPr>
          </a:p>
        </p:txBody>
      </p:sp>
      <p:sp>
        <p:nvSpPr>
          <p:cNvPr id="335" name="Rectangle 43"/>
          <p:cNvSpPr>
            <a:spLocks noChangeArrowheads="1"/>
          </p:cNvSpPr>
          <p:nvPr/>
        </p:nvSpPr>
        <p:spPr bwMode="auto">
          <a:xfrm>
            <a:off x="3333066" y="6961255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재난상황판 </a:t>
            </a:r>
            <a:r>
              <a:rPr lang="en-US" altLang="ko-KR" sz="400" smtClean="0">
                <a:latin typeface="+mn-ea"/>
              </a:rPr>
              <a:t>(</a:t>
            </a:r>
            <a:r>
              <a:rPr lang="ko-KR" altLang="en-US" sz="400" smtClean="0">
                <a:latin typeface="+mn-ea"/>
              </a:rPr>
              <a:t>재난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337" name="Rectangle 43"/>
          <p:cNvSpPr>
            <a:spLocks noChangeArrowheads="1"/>
          </p:cNvSpPr>
          <p:nvPr/>
        </p:nvSpPr>
        <p:spPr bwMode="auto">
          <a:xfrm>
            <a:off x="3330683" y="7038259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기상관리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0" name="Rectangle 43"/>
          <p:cNvSpPr>
            <a:spLocks noChangeArrowheads="1"/>
          </p:cNvSpPr>
          <p:nvPr/>
        </p:nvSpPr>
        <p:spPr bwMode="auto">
          <a:xfrm>
            <a:off x="3330683" y="7106833"/>
            <a:ext cx="582615" cy="55746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전자지도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1" name="Rectangle 43"/>
          <p:cNvSpPr>
            <a:spLocks noChangeArrowheads="1"/>
          </p:cNvSpPr>
          <p:nvPr/>
        </p:nvSpPr>
        <p:spPr bwMode="auto">
          <a:xfrm>
            <a:off x="8218328" y="6224154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정보통신</a:t>
            </a:r>
            <a:r>
              <a:rPr lang="en-US" altLang="ko-KR" sz="400" smtClean="0">
                <a:latin typeface="+mn-ea"/>
              </a:rPr>
              <a:t>/</a:t>
            </a:r>
            <a:r>
              <a:rPr lang="ko-KR" altLang="en-US" sz="400" smtClean="0">
                <a:latin typeface="+mn-ea"/>
              </a:rPr>
              <a:t>광통신망</a:t>
            </a:r>
            <a:endParaRPr lang="ko-KR" altLang="en-US" sz="400" dirty="0">
              <a:latin typeface="+mn-ea"/>
            </a:endParaRPr>
          </a:p>
        </p:txBody>
      </p:sp>
      <p:sp>
        <p:nvSpPr>
          <p:cNvPr id="342" name="Rectangle 43"/>
          <p:cNvSpPr>
            <a:spLocks noChangeArrowheads="1"/>
          </p:cNvSpPr>
          <p:nvPr/>
        </p:nvSpPr>
        <p:spPr bwMode="auto">
          <a:xfrm>
            <a:off x="8218328" y="6308150"/>
            <a:ext cx="582615" cy="612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ctr"/>
          <a:lstStyle/>
          <a:p>
            <a:r>
              <a:rPr lang="ko-KR" altLang="en-US" sz="400" smtClean="0">
                <a:latin typeface="+mn-ea"/>
              </a:rPr>
              <a:t>오수처리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344" name="표 3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292445"/>
              </p:ext>
            </p:extLst>
          </p:nvPr>
        </p:nvGraphicFramePr>
        <p:xfrm>
          <a:off x="10481325" y="5220763"/>
          <a:ext cx="618219" cy="25488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457"/>
                <a:gridCol w="38576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extest-db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400" b="0" smtClean="0">
                          <a:solidFill>
                            <a:schemeClr val="tx1"/>
                          </a:solidFill>
                        </a:rPr>
                        <a:t>  조립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PC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4 core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 64 G</a:t>
                      </a:r>
                      <a:endParaRPr lang="ko-KR" altLang="en-US" sz="400" b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45" name="그룹 344"/>
          <p:cNvGrpSpPr/>
          <p:nvPr/>
        </p:nvGrpSpPr>
        <p:grpSpPr>
          <a:xfrm>
            <a:off x="10476154" y="5565189"/>
            <a:ext cx="619200" cy="352800"/>
            <a:chOff x="1496478" y="1482724"/>
            <a:chExt cx="619200" cy="352800"/>
          </a:xfrm>
        </p:grpSpPr>
        <p:sp>
          <p:nvSpPr>
            <p:cNvPr id="346" name="Rectangle 135"/>
            <p:cNvSpPr>
              <a:spLocks noChangeArrowheads="1"/>
            </p:cNvSpPr>
            <p:nvPr/>
          </p:nvSpPr>
          <p:spPr bwMode="auto">
            <a:xfrm>
              <a:off x="1496478" y="1482724"/>
              <a:ext cx="619200" cy="3528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347" name="Rectangle 43"/>
            <p:cNvSpPr>
              <a:spLocks noChangeArrowheads="1"/>
            </p:cNvSpPr>
            <p:nvPr/>
          </p:nvSpPr>
          <p:spPr bwMode="auto">
            <a:xfrm>
              <a:off x="1514771" y="1503085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IBM AIX 6.1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48" name="Rectangle 43"/>
            <p:cNvSpPr>
              <a:spLocks noChangeArrowheads="1"/>
            </p:cNvSpPr>
            <p:nvPr/>
          </p:nvSpPr>
          <p:spPr bwMode="auto">
            <a:xfrm>
              <a:off x="1514771" y="1587002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r>
                <a:rPr lang="en-US" altLang="ko-KR" sz="400" smtClean="0">
                  <a:latin typeface="+mn-ea"/>
                </a:rPr>
                <a:t>Oracle Enterprise 11g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349" name="Rectangle 43"/>
            <p:cNvSpPr>
              <a:spLocks noChangeArrowheads="1"/>
            </p:cNvSpPr>
            <p:nvPr/>
          </p:nvSpPr>
          <p:spPr bwMode="auto">
            <a:xfrm>
              <a:off x="1514771" y="1670919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  <p:sp>
          <p:nvSpPr>
            <p:cNvPr id="350" name="Rectangle 43"/>
            <p:cNvSpPr>
              <a:spLocks noChangeArrowheads="1"/>
            </p:cNvSpPr>
            <p:nvPr/>
          </p:nvSpPr>
          <p:spPr bwMode="auto">
            <a:xfrm>
              <a:off x="1514771" y="1754836"/>
              <a:ext cx="582615" cy="612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6000" tIns="0" rIns="0" bIns="0" anchor="ctr"/>
            <a:lstStyle/>
            <a:p>
              <a:pPr>
                <a:defRPr/>
              </a:pPr>
              <a:endParaRPr lang="ko-KR" altLang="en-US" sz="400" dirty="0">
                <a:latin typeface="+mn-ea"/>
              </a:endParaRPr>
            </a:p>
          </p:txBody>
        </p:sp>
      </p:grpSp>
      <p:grpSp>
        <p:nvGrpSpPr>
          <p:cNvPr id="351" name="그룹 350"/>
          <p:cNvGrpSpPr/>
          <p:nvPr/>
        </p:nvGrpSpPr>
        <p:grpSpPr>
          <a:xfrm>
            <a:off x="10534557" y="4666718"/>
            <a:ext cx="471896" cy="479674"/>
            <a:chOff x="7379500" y="3181000"/>
            <a:chExt cx="471896" cy="479674"/>
          </a:xfrm>
        </p:grpSpPr>
        <p:cxnSp>
          <p:nvCxnSpPr>
            <p:cNvPr id="352" name="직선 연결선 351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TextBox 352"/>
            <p:cNvSpPr txBox="1"/>
            <p:nvPr/>
          </p:nvSpPr>
          <p:spPr>
            <a:xfrm>
              <a:off x="7379500" y="3181000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통합</a:t>
              </a:r>
              <a:r>
                <a:rPr lang="en-US" altLang="ko-KR" sz="600" smtClean="0"/>
                <a:t>DB</a:t>
              </a:r>
              <a:endParaRPr lang="en-US" altLang="ko-KR" sz="600"/>
            </a:p>
          </p:txBody>
        </p:sp>
        <p:pic>
          <p:nvPicPr>
            <p:cNvPr id="354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5" name="TextBox 354"/>
            <p:cNvSpPr txBox="1"/>
            <p:nvPr/>
          </p:nvSpPr>
          <p:spPr>
            <a:xfrm>
              <a:off x="7379500" y="3315108"/>
              <a:ext cx="471896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#1</a:t>
              </a:r>
            </a:p>
            <a:p>
              <a:pPr algn="ctr"/>
              <a:r>
                <a:rPr lang="en-US" altLang="ko-KR" sz="600" smtClean="0"/>
                <a:t>172.16.90.51</a:t>
              </a:r>
            </a:p>
          </p:txBody>
        </p:sp>
      </p:grpSp>
      <p:sp>
        <p:nvSpPr>
          <p:cNvPr id="358" name="TextBox 357"/>
          <p:cNvSpPr txBox="1"/>
          <p:nvPr/>
        </p:nvSpPr>
        <p:spPr>
          <a:xfrm>
            <a:off x="2224230" y="2491423"/>
            <a:ext cx="331407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분석서버</a:t>
            </a:r>
            <a:endParaRPr lang="en-US" altLang="ko-KR" sz="600"/>
          </a:p>
        </p:txBody>
      </p:sp>
      <p:cxnSp>
        <p:nvCxnSpPr>
          <p:cNvPr id="359" name="직선 연결선 358"/>
          <p:cNvCxnSpPr/>
          <p:nvPr/>
        </p:nvCxnSpPr>
        <p:spPr>
          <a:xfrm flipV="1">
            <a:off x="2395264" y="2832077"/>
            <a:ext cx="0" cy="13000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0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305262" y="2617805"/>
            <a:ext cx="234417" cy="302400"/>
          </a:xfrm>
          <a:prstGeom prst="rect">
            <a:avLst/>
          </a:prstGeom>
          <a:noFill/>
        </p:spPr>
      </p:pic>
      <p:sp>
        <p:nvSpPr>
          <p:cNvPr id="361" name="TextBox 360"/>
          <p:cNvSpPr txBox="1"/>
          <p:nvPr/>
        </p:nvSpPr>
        <p:spPr>
          <a:xfrm>
            <a:off x="2179045" y="2616519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WEB/WAS #1</a:t>
            </a:r>
            <a:endParaRPr lang="en-US" altLang="ko-KR" sz="600"/>
          </a:p>
        </p:txBody>
      </p:sp>
      <p:sp>
        <p:nvSpPr>
          <p:cNvPr id="371" name="TextBox 370"/>
          <p:cNvSpPr txBox="1"/>
          <p:nvPr/>
        </p:nvSpPr>
        <p:spPr>
          <a:xfrm>
            <a:off x="2179045" y="2763103"/>
            <a:ext cx="471896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172.16.90.52</a:t>
            </a:r>
            <a:endParaRPr lang="en-US" altLang="ko-KR" sz="600"/>
          </a:p>
        </p:txBody>
      </p:sp>
      <p:grpSp>
        <p:nvGrpSpPr>
          <p:cNvPr id="387" name="그룹 386"/>
          <p:cNvGrpSpPr/>
          <p:nvPr/>
        </p:nvGrpSpPr>
        <p:grpSpPr>
          <a:xfrm>
            <a:off x="10774384" y="2477546"/>
            <a:ext cx="471896" cy="479674"/>
            <a:chOff x="7379500" y="3181000"/>
            <a:chExt cx="471896" cy="479674"/>
          </a:xfrm>
        </p:grpSpPr>
        <p:cxnSp>
          <p:nvCxnSpPr>
            <p:cNvPr id="388" name="직선 연결선 387"/>
            <p:cNvCxnSpPr/>
            <p:nvPr/>
          </p:nvCxnSpPr>
          <p:spPr>
            <a:xfrm flipV="1">
              <a:off x="7614769" y="3530666"/>
              <a:ext cx="0" cy="130008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9" name="TextBox 388"/>
            <p:cNvSpPr txBox="1"/>
            <p:nvPr/>
          </p:nvSpPr>
          <p:spPr>
            <a:xfrm>
              <a:off x="7379500" y="3181000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분석</a:t>
              </a:r>
              <a:r>
                <a:rPr lang="en-US" altLang="ko-KR" sz="600" smtClean="0"/>
                <a:t>DB</a:t>
              </a:r>
              <a:endParaRPr lang="en-US" altLang="ko-KR" sz="600"/>
            </a:p>
          </p:txBody>
        </p:sp>
        <p:pic>
          <p:nvPicPr>
            <p:cNvPr id="390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325" y="3322273"/>
              <a:ext cx="301040" cy="311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1" name="TextBox 390"/>
            <p:cNvSpPr txBox="1"/>
            <p:nvPr/>
          </p:nvSpPr>
          <p:spPr>
            <a:xfrm>
              <a:off x="7379500" y="3315108"/>
              <a:ext cx="471896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smtClean="0"/>
                <a:t>DB #2</a:t>
              </a:r>
            </a:p>
          </p:txBody>
        </p:sp>
      </p:grpSp>
      <p:cxnSp>
        <p:nvCxnSpPr>
          <p:cNvPr id="210" name="직선 연결선 209"/>
          <p:cNvCxnSpPr/>
          <p:nvPr/>
        </p:nvCxnSpPr>
        <p:spPr>
          <a:xfrm>
            <a:off x="1865929" y="2960338"/>
            <a:ext cx="9471600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1" name="그룹 640"/>
          <p:cNvGrpSpPr/>
          <p:nvPr/>
        </p:nvGrpSpPr>
        <p:grpSpPr>
          <a:xfrm>
            <a:off x="21629" y="4793909"/>
            <a:ext cx="1923311" cy="516308"/>
            <a:chOff x="21629" y="3246512"/>
            <a:chExt cx="1923311" cy="516308"/>
          </a:xfrm>
        </p:grpSpPr>
        <p:pic>
          <p:nvPicPr>
            <p:cNvPr id="642" name="Picture 166" descr="콜센터 cop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88325" y="3246512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43" name="직선 화살표 연결선 642"/>
            <p:cNvCxnSpPr/>
            <p:nvPr/>
          </p:nvCxnSpPr>
          <p:spPr>
            <a:xfrm>
              <a:off x="551813" y="3369842"/>
              <a:ext cx="1393127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TextBox 643"/>
            <p:cNvSpPr txBox="1"/>
            <p:nvPr/>
          </p:nvSpPr>
          <p:spPr>
            <a:xfrm>
              <a:off x="21629" y="3670487"/>
              <a:ext cx="6192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테스터</a:t>
              </a:r>
              <a:endParaRPr lang="en-US" altLang="ko-KR" sz="600"/>
            </a:p>
          </p:txBody>
        </p:sp>
      </p:grpSp>
      <p:grpSp>
        <p:nvGrpSpPr>
          <p:cNvPr id="710" name="그룹 709"/>
          <p:cNvGrpSpPr/>
          <p:nvPr/>
        </p:nvGrpSpPr>
        <p:grpSpPr>
          <a:xfrm>
            <a:off x="21629" y="2504856"/>
            <a:ext cx="1923311" cy="516308"/>
            <a:chOff x="21629" y="3246512"/>
            <a:chExt cx="1923311" cy="516308"/>
          </a:xfrm>
        </p:grpSpPr>
        <p:pic>
          <p:nvPicPr>
            <p:cNvPr id="711" name="Picture 166" descr="콜센터 cop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88325" y="3246512"/>
              <a:ext cx="285809" cy="314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12" name="직선 화살표 연결선 711"/>
            <p:cNvCxnSpPr/>
            <p:nvPr/>
          </p:nvCxnSpPr>
          <p:spPr>
            <a:xfrm>
              <a:off x="551813" y="3369842"/>
              <a:ext cx="1393127" cy="0"/>
            </a:xfrm>
            <a:prstGeom prst="straightConnector1">
              <a:avLst/>
            </a:prstGeom>
            <a:ln w="3175"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3" name="TextBox 712"/>
            <p:cNvSpPr txBox="1"/>
            <p:nvPr/>
          </p:nvSpPr>
          <p:spPr>
            <a:xfrm>
              <a:off x="21629" y="3670487"/>
              <a:ext cx="6192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smtClean="0"/>
                <a:t>분석</a:t>
              </a:r>
              <a:r>
                <a:rPr lang="en-US" altLang="ko-KR" sz="600" smtClean="0"/>
                <a:t>/</a:t>
              </a:r>
              <a:r>
                <a:rPr lang="ko-KR" altLang="en-US" sz="600" smtClean="0"/>
                <a:t>설계자</a:t>
              </a:r>
              <a:endParaRPr lang="en-US" altLang="ko-KR" sz="600"/>
            </a:p>
          </p:txBody>
        </p:sp>
      </p:grpSp>
      <p:cxnSp>
        <p:nvCxnSpPr>
          <p:cNvPr id="247" name="직선 화살표 연결선 246"/>
          <p:cNvCxnSpPr/>
          <p:nvPr/>
        </p:nvCxnSpPr>
        <p:spPr>
          <a:xfrm>
            <a:off x="7775372" y="6252039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TextBox 247"/>
          <p:cNvSpPr txBox="1"/>
          <p:nvPr/>
        </p:nvSpPr>
        <p:spPr>
          <a:xfrm>
            <a:off x="7827920" y="6190419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5027</a:t>
            </a:r>
            <a:endParaRPr lang="ko-KR" altLang="en-US" sz="400">
              <a:latin typeface="+mn-ea"/>
            </a:endParaRPr>
          </a:p>
        </p:txBody>
      </p:sp>
      <p:cxnSp>
        <p:nvCxnSpPr>
          <p:cNvPr id="249" name="직선 화살표 연결선 248"/>
          <p:cNvCxnSpPr/>
          <p:nvPr/>
        </p:nvCxnSpPr>
        <p:spPr>
          <a:xfrm>
            <a:off x="7770501" y="6366208"/>
            <a:ext cx="360000" cy="0"/>
          </a:xfrm>
          <a:prstGeom prst="straightConnector1">
            <a:avLst/>
          </a:prstGeom>
          <a:ln w="3175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TextBox 249"/>
          <p:cNvSpPr txBox="1"/>
          <p:nvPr/>
        </p:nvSpPr>
        <p:spPr>
          <a:xfrm>
            <a:off x="7823049" y="6304588"/>
            <a:ext cx="184150" cy="61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 smtClean="0">
                <a:latin typeface="+mn-ea"/>
              </a:rPr>
              <a:t>5028</a:t>
            </a:r>
            <a:endParaRPr lang="ko-KR" altLang="en-US" sz="400">
              <a:latin typeface="+mn-ea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1040745" y="5284472"/>
            <a:ext cx="3272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smtClean="0"/>
              <a:t>형상서버</a:t>
            </a:r>
            <a:endParaRPr lang="en-US" altLang="ko-KR" sz="600"/>
          </a:p>
        </p:txBody>
      </p:sp>
      <p:pic>
        <p:nvPicPr>
          <p:cNvPr id="197" name="Picture 43" descr="Untitled-1 copy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09812" y="5410853"/>
            <a:ext cx="238314" cy="307427"/>
          </a:xfrm>
          <a:prstGeom prst="rect">
            <a:avLst/>
          </a:prstGeom>
          <a:noFill/>
        </p:spPr>
      </p:pic>
      <p:sp>
        <p:nvSpPr>
          <p:cNvPr id="198" name="TextBox 197"/>
          <p:cNvSpPr txBox="1"/>
          <p:nvPr/>
        </p:nvSpPr>
        <p:spPr>
          <a:xfrm>
            <a:off x="875097" y="5409568"/>
            <a:ext cx="73012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SVN/Jenkins #1</a:t>
            </a:r>
            <a:endParaRPr lang="en-US" altLang="ko-KR" sz="600"/>
          </a:p>
        </p:txBody>
      </p:sp>
      <p:sp>
        <p:nvSpPr>
          <p:cNvPr id="207" name="TextBox 206"/>
          <p:cNvSpPr txBox="1"/>
          <p:nvPr/>
        </p:nvSpPr>
        <p:spPr>
          <a:xfrm>
            <a:off x="983595" y="5556152"/>
            <a:ext cx="469222" cy="93868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smtClean="0"/>
              <a:t>172.16.90.11</a:t>
            </a:r>
            <a:endParaRPr lang="en-US" altLang="ko-KR" sz="600"/>
          </a:p>
        </p:txBody>
      </p:sp>
      <p:sp>
        <p:nvSpPr>
          <p:cNvPr id="208" name="Rectangle 43"/>
          <p:cNvSpPr>
            <a:spLocks noChangeArrowheads="1"/>
          </p:cNvSpPr>
          <p:nvPr/>
        </p:nvSpPr>
        <p:spPr bwMode="auto">
          <a:xfrm>
            <a:off x="914141" y="5800310"/>
            <a:ext cx="619200" cy="698400"/>
          </a:xfrm>
          <a:prstGeom prst="rect">
            <a:avLst/>
          </a:prstGeom>
          <a:noFill/>
          <a:ln w="3175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none" lIns="36000" tIns="0" rIns="0" bIns="0" anchor="t"/>
          <a:lstStyle/>
          <a:p>
            <a:r>
              <a:rPr lang="en-US" altLang="ko-KR" sz="400" smtClean="0">
                <a:latin typeface="+mn-ea"/>
              </a:rPr>
              <a:t>svndoro</a:t>
            </a:r>
          </a:p>
        </p:txBody>
      </p:sp>
    </p:spTree>
    <p:extLst>
      <p:ext uri="{BB962C8B-B14F-4D97-AF65-F5344CB8AC3E}">
        <p14:creationId xmlns:p14="http://schemas.microsoft.com/office/powerpoint/2010/main" val="3199245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</TotalTime>
  <Words>329</Words>
  <Application>Microsoft Office PowerPoint</Application>
  <PresentationFormat>A3 용지(297x420mm)</PresentationFormat>
  <Paragraphs>175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</dc:creator>
  <cp:lastModifiedBy>a</cp:lastModifiedBy>
  <cp:revision>47</cp:revision>
  <dcterms:created xsi:type="dcterms:W3CDTF">2016-10-03T09:08:19Z</dcterms:created>
  <dcterms:modified xsi:type="dcterms:W3CDTF">2016-12-19T05:17:46Z</dcterms:modified>
</cp:coreProperties>
</file>