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6" r:id="rId1"/>
  </p:sldMasterIdLst>
  <p:notesMasterIdLst>
    <p:notesMasterId r:id="rId28"/>
  </p:notesMasterIdLst>
  <p:handoutMasterIdLst>
    <p:handoutMasterId r:id="rId29"/>
  </p:handoutMasterIdLst>
  <p:sldIdLst>
    <p:sldId id="349" r:id="rId2"/>
    <p:sldId id="367" r:id="rId3"/>
    <p:sldId id="409" r:id="rId4"/>
    <p:sldId id="410" r:id="rId5"/>
    <p:sldId id="366" r:id="rId6"/>
    <p:sldId id="413" r:id="rId7"/>
    <p:sldId id="419" r:id="rId8"/>
    <p:sldId id="414" r:id="rId9"/>
    <p:sldId id="420" r:id="rId10"/>
    <p:sldId id="411" r:id="rId11"/>
    <p:sldId id="425" r:id="rId12"/>
    <p:sldId id="441" r:id="rId13"/>
    <p:sldId id="442" r:id="rId14"/>
    <p:sldId id="443" r:id="rId15"/>
    <p:sldId id="427" r:id="rId16"/>
    <p:sldId id="444" r:id="rId17"/>
    <p:sldId id="428" r:id="rId18"/>
    <p:sldId id="431" r:id="rId19"/>
    <p:sldId id="432" r:id="rId20"/>
    <p:sldId id="439" r:id="rId21"/>
    <p:sldId id="434" r:id="rId22"/>
    <p:sldId id="435" r:id="rId23"/>
    <p:sldId id="440" r:id="rId24"/>
    <p:sldId id="437" r:id="rId25"/>
    <p:sldId id="438" r:id="rId26"/>
    <p:sldId id="418" r:id="rId27"/>
  </p:sldIdLst>
  <p:sldSz cx="9906000" cy="6858000" type="A4"/>
  <p:notesSz cx="6896100" cy="10033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29768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859536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289304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719072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148840" algn="l" defTabSz="859536" rtl="0" eaLnBrk="1" latinLnBrk="0" hangingPunct="1">
      <a:defRPr sz="19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578608" algn="l" defTabSz="859536" rtl="0" eaLnBrk="1" latinLnBrk="0" hangingPunct="1">
      <a:defRPr sz="19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008376" algn="l" defTabSz="859536" rtl="0" eaLnBrk="1" latinLnBrk="0" hangingPunct="1">
      <a:defRPr sz="19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438144" algn="l" defTabSz="859536" rtl="0" eaLnBrk="1" latinLnBrk="0" hangingPunct="1">
      <a:defRPr sz="19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4" pos="6023" userDrawn="1">
          <p15:clr>
            <a:srgbClr val="A4A3A4"/>
          </p15:clr>
        </p15:guide>
        <p15:guide id="7" pos="2621" userDrawn="1">
          <p15:clr>
            <a:srgbClr val="A4A3A4"/>
          </p15:clr>
        </p15:guide>
        <p15:guide id="8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F8FC"/>
    <a:srgbClr val="72C7E7"/>
    <a:srgbClr val="FFFFDD"/>
    <a:srgbClr val="002776"/>
    <a:srgbClr val="000066"/>
    <a:srgbClr val="7BCE6C"/>
    <a:srgbClr val="00A1DE"/>
    <a:srgbClr val="A4D400"/>
    <a:srgbClr val="C9DD03"/>
    <a:srgbClr val="3C8A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밝은 스타일 2 - 강조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밝은 스타일 1 - 강조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C083E6E3-FA7D-4D7B-A595-EF9225AFEA82}" styleName="밝은 스타일 1 - 강조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62" autoAdjust="0"/>
    <p:restoredTop sz="96391" autoAdjust="0"/>
  </p:normalViewPr>
  <p:slideViewPr>
    <p:cSldViewPr snapToGrid="0" showGuides="1">
      <p:cViewPr varScale="1">
        <p:scale>
          <a:sx n="54" d="100"/>
          <a:sy n="54" d="100"/>
        </p:scale>
        <p:origin x="36" y="564"/>
      </p:cViewPr>
      <p:guideLst>
        <p:guide pos="6023"/>
        <p:guide pos="2621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howGuides="1">
      <p:cViewPr varScale="1">
        <p:scale>
          <a:sx n="99" d="100"/>
          <a:sy n="99" d="100"/>
        </p:scale>
        <p:origin x="3564" y="78"/>
      </p:cViewPr>
      <p:guideLst/>
    </p:cSldViewPr>
  </p:notesViewPr>
  <p:gridSpacing cx="45005" cy="45005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89263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3442" tIns="31721" rIns="63442" bIns="31721" numCol="1" anchor="t" anchorCtr="0" compatLnSpc="1">
            <a:prstTxWarp prst="textNoShape">
              <a:avLst/>
            </a:prstTxWarp>
          </a:bodyPr>
          <a:lstStyle>
            <a:lvl1pPr defTabSz="635000">
              <a:defRPr sz="8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 bwMode="auto">
          <a:xfrm>
            <a:off x="3906838" y="0"/>
            <a:ext cx="2987675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3442" tIns="31721" rIns="63442" bIns="31721" numCol="1" anchor="t" anchorCtr="0" compatLnSpc="1">
            <a:prstTxWarp prst="textNoShape">
              <a:avLst/>
            </a:prstTxWarp>
          </a:bodyPr>
          <a:lstStyle>
            <a:lvl1pPr algn="r" defTabSz="635000">
              <a:defRPr sz="800"/>
            </a:lvl1pPr>
          </a:lstStyle>
          <a:p>
            <a:pPr>
              <a:defRPr/>
            </a:pPr>
            <a:fld id="{DDAA0DBD-AC87-40BF-A7C2-6881CAE2C52C}" type="datetimeFigureOut">
              <a:rPr lang="en-US"/>
              <a:pPr>
                <a:defRPr/>
              </a:pPr>
              <a:t>1/4/2026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 bwMode="auto">
          <a:xfrm>
            <a:off x="0" y="9529763"/>
            <a:ext cx="2989263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3442" tIns="31721" rIns="63442" bIns="31721" numCol="1" anchor="b" anchorCtr="0" compatLnSpc="1">
            <a:prstTxWarp prst="textNoShape">
              <a:avLst/>
            </a:prstTxWarp>
          </a:bodyPr>
          <a:lstStyle>
            <a:lvl1pPr defTabSz="635000">
              <a:defRPr sz="8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 bwMode="auto">
          <a:xfrm>
            <a:off x="3906838" y="9529763"/>
            <a:ext cx="2987675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3442" tIns="31721" rIns="63442" bIns="31721" numCol="1" anchor="b" anchorCtr="0" compatLnSpc="1">
            <a:prstTxWarp prst="textNoShape">
              <a:avLst/>
            </a:prstTxWarp>
          </a:bodyPr>
          <a:lstStyle>
            <a:lvl1pPr algn="r" defTabSz="635000">
              <a:defRPr sz="800"/>
            </a:lvl1pPr>
          </a:lstStyle>
          <a:p>
            <a:pPr>
              <a:defRPr/>
            </a:pPr>
            <a:fld id="{B50E21A8-1B89-46DD-97BC-65C92641B02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68079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89263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723" tIns="48362" rIns="96723" bIns="48362" numCol="1" anchor="t" anchorCtr="0" compatLnSpc="1">
            <a:prstTxWarp prst="textNoShape">
              <a:avLst/>
            </a:prstTxWarp>
          </a:bodyPr>
          <a:lstStyle>
            <a:lvl1pPr defTabSz="635000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906838" y="0"/>
            <a:ext cx="2987675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723" tIns="48362" rIns="96723" bIns="48362" numCol="1" anchor="t" anchorCtr="0" compatLnSpc="1">
            <a:prstTxWarp prst="textNoShape">
              <a:avLst/>
            </a:prstTxWarp>
          </a:bodyPr>
          <a:lstStyle>
            <a:lvl1pPr algn="r" defTabSz="635000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011D399D-0333-4D3B-8E15-BAB7851467CB}" type="datetimeFigureOut">
              <a:rPr lang="en-US"/>
              <a:pPr>
                <a:defRPr/>
              </a:pPr>
              <a:t>1/4/2026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1838" y="752475"/>
            <a:ext cx="5434012" cy="3762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9391" tIns="69696" rIns="139391" bIns="69696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8975" y="4765675"/>
            <a:ext cx="5518150" cy="451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723" tIns="48362" rIns="96723" bIns="4836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0"/>
            <a:r>
              <a:rPr lang="en-US" noProof="0"/>
              <a:t>Second level</a:t>
            </a:r>
          </a:p>
          <a:p>
            <a:pPr lvl="0"/>
            <a:r>
              <a:rPr lang="en-US" noProof="0"/>
              <a:t>Third level</a:t>
            </a:r>
          </a:p>
          <a:p>
            <a:pPr lvl="0"/>
            <a:r>
              <a:rPr lang="en-US" noProof="0"/>
              <a:t>Fourth level</a:t>
            </a:r>
          </a:p>
          <a:p>
            <a:pPr lvl="0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9529763"/>
            <a:ext cx="2989263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723" tIns="48362" rIns="96723" bIns="48362" numCol="1" anchor="b" anchorCtr="0" compatLnSpc="1">
            <a:prstTxWarp prst="textNoShape">
              <a:avLst/>
            </a:prstTxWarp>
          </a:bodyPr>
          <a:lstStyle>
            <a:lvl1pPr defTabSz="635000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906838" y="9529763"/>
            <a:ext cx="2987675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723" tIns="48362" rIns="96723" bIns="48362" numCol="1" anchor="b" anchorCtr="0" compatLnSpc="1">
            <a:prstTxWarp prst="textNoShape">
              <a:avLst/>
            </a:prstTxWarp>
          </a:bodyPr>
          <a:lstStyle>
            <a:lvl1pPr algn="r" defTabSz="635000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A5287087-C0CC-41C5-BD26-C524F9D12F3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057304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698373" indent="-268605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1074420" indent="-214884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1504188" indent="-214884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1933956" indent="-214884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2148840" algn="l" defTabSz="85953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2578608" algn="l" defTabSz="85953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3008376" algn="l" defTabSz="85953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3438144" algn="l" defTabSz="85953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93034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06504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02358" y="2290172"/>
            <a:ext cx="5734050" cy="1316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>
              <a:defRPr kumimoji="0" lang="en-US" sz="4000" b="1" noProof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 latinLnBrk="1"/>
            <a:endParaRPr lang="en-US" noProof="0" dirty="0"/>
          </a:p>
        </p:txBody>
      </p:sp>
      <p:sp>
        <p:nvSpPr>
          <p:cNvPr id="16" name="Text Placeholder 2"/>
          <p:cNvSpPr>
            <a:spLocks noGrp="1"/>
          </p:cNvSpPr>
          <p:nvPr>
            <p:ph type="subTitle" idx="1"/>
          </p:nvPr>
        </p:nvSpPr>
        <p:spPr>
          <a:xfrm>
            <a:off x="2662428" y="5884219"/>
            <a:ext cx="4613910" cy="493662"/>
          </a:xfrm>
        </p:spPr>
        <p:txBody>
          <a:bodyPr/>
          <a:lstStyle>
            <a:lvl1pPr marL="0" indent="0">
              <a:lnSpc>
                <a:spcPts val="2092"/>
              </a:lnSpc>
              <a:defRPr b="1" baseline="0" smtClean="0">
                <a:solidFill>
                  <a:schemeClr val="tx1"/>
                </a:solidFill>
                <a:latin typeface="+mn-lt"/>
                <a:ea typeface="+mn-ea"/>
                <a:cs typeface="Times New Roman" pitchFamily="18" charset="0"/>
              </a:defRPr>
            </a:lvl1pPr>
          </a:lstStyle>
          <a:p>
            <a:endParaRPr dirty="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183BE68A-C7EF-604C-ABD9-63AE9A1735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488" y="358801"/>
            <a:ext cx="1224136" cy="54006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044FDCB-CD84-2B04-5BDB-F9E30C9B8D64}"/>
              </a:ext>
            </a:extLst>
          </p:cNvPr>
          <p:cNvSpPr txBox="1"/>
          <p:nvPr userDrawn="1"/>
        </p:nvSpPr>
        <p:spPr>
          <a:xfrm>
            <a:off x="2964079" y="1722702"/>
            <a:ext cx="5061001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ko-KR" altLang="en-US" sz="2500" b="1" kern="0" dirty="0">
                <a:solidFill>
                  <a:srgbClr val="000000"/>
                </a:solidFill>
                <a:latin typeface="맑은 고딕" panose="020B0503020000020004" pitchFamily="50" charset="-127"/>
                <a:cs typeface="Arial"/>
                <a:sym typeface="Arial"/>
              </a:rPr>
              <a:t>차세대 </a:t>
            </a:r>
            <a:r>
              <a:rPr lang="en-US" altLang="ko-KR" sz="2500" b="1" kern="0" dirty="0">
                <a:solidFill>
                  <a:srgbClr val="000000"/>
                </a:solidFill>
                <a:latin typeface="맑은 고딕" panose="020B0503020000020004" pitchFamily="50" charset="-127"/>
                <a:cs typeface="Arial"/>
                <a:sym typeface="Arial"/>
              </a:rPr>
              <a:t>ERP</a:t>
            </a:r>
            <a:r>
              <a:rPr lang="ko-KR" altLang="en-US" sz="2500" b="1" kern="0" dirty="0">
                <a:solidFill>
                  <a:srgbClr val="000000"/>
                </a:solidFill>
                <a:latin typeface="맑은 고딕" panose="020B0503020000020004" pitchFamily="50" charset="-127"/>
                <a:cs typeface="Arial"/>
                <a:sym typeface="Arial"/>
              </a:rPr>
              <a:t>시스템 구축 용역 사업</a:t>
            </a: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B9EC7366-608B-CF85-9F33-ED5DF1CCD801}"/>
              </a:ext>
            </a:extLst>
          </p:cNvPr>
          <p:cNvGrpSpPr/>
          <p:nvPr userDrawn="1"/>
        </p:nvGrpSpPr>
        <p:grpSpPr>
          <a:xfrm>
            <a:off x="2007488" y="1542276"/>
            <a:ext cx="5886070" cy="90192"/>
            <a:chOff x="1992255" y="1628800"/>
            <a:chExt cx="5886070" cy="200153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EF31DF4E-66D6-5DE9-715C-6BC72AAA3EF9}"/>
                </a:ext>
              </a:extLst>
            </p:cNvPr>
            <p:cNvSpPr/>
            <p:nvPr userDrawn="1"/>
          </p:nvSpPr>
          <p:spPr>
            <a:xfrm>
              <a:off x="1992255" y="1628801"/>
              <a:ext cx="1088114" cy="200152"/>
            </a:xfrm>
            <a:prstGeom prst="rect">
              <a:avLst/>
            </a:prstGeom>
            <a:solidFill>
              <a:srgbClr val="4472C4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ko-KR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맑은 고딕" panose="020B0503020000020004" pitchFamily="50" charset="-127"/>
                <a:cs typeface="+mn-cs"/>
                <a:sym typeface="Arial"/>
              </a:endParaRPr>
            </a:p>
          </p:txBody>
        </p:sp>
        <p:sp>
          <p:nvSpPr>
            <p:cNvPr id="9" name="직사각형 8">
              <a:extLst>
                <a:ext uri="{FF2B5EF4-FFF2-40B4-BE49-F238E27FC236}">
                  <a16:creationId xmlns:a16="http://schemas.microsoft.com/office/drawing/2014/main" id="{B4A460F6-B206-5058-DCD4-2D4421F485C8}"/>
                </a:ext>
              </a:extLst>
            </p:cNvPr>
            <p:cNvSpPr/>
            <p:nvPr userDrawn="1"/>
          </p:nvSpPr>
          <p:spPr>
            <a:xfrm>
              <a:off x="3080369" y="1628800"/>
              <a:ext cx="4797956" cy="199749"/>
            </a:xfrm>
            <a:prstGeom prst="rect">
              <a:avLst/>
            </a:prstGeom>
            <a:solidFill>
              <a:srgbClr val="008E9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ko-KR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맑은 고딕" panose="020B0503020000020004" pitchFamily="50" charset="-127"/>
                <a:cs typeface="+mn-cs"/>
                <a:sym typeface="Arial"/>
              </a:endParaRPr>
            </a:p>
          </p:txBody>
        </p:sp>
      </p:grpSp>
      <p:grpSp>
        <p:nvGrpSpPr>
          <p:cNvPr id="10" name="그룹 9">
            <a:extLst>
              <a:ext uri="{FF2B5EF4-FFF2-40B4-BE49-F238E27FC236}">
                <a16:creationId xmlns:a16="http://schemas.microsoft.com/office/drawing/2014/main" id="{66AA1F3F-CF81-E052-0464-D44EC0CC89BE}"/>
              </a:ext>
            </a:extLst>
          </p:cNvPr>
          <p:cNvGrpSpPr/>
          <p:nvPr userDrawn="1"/>
        </p:nvGrpSpPr>
        <p:grpSpPr>
          <a:xfrm>
            <a:off x="2026348" y="3606799"/>
            <a:ext cx="5886070" cy="90010"/>
            <a:chOff x="1992255" y="3113965"/>
            <a:chExt cx="5886070" cy="199749"/>
          </a:xfrm>
        </p:grpSpPr>
        <p:sp>
          <p:nvSpPr>
            <p:cNvPr id="11" name="직사각형 10">
              <a:extLst>
                <a:ext uri="{FF2B5EF4-FFF2-40B4-BE49-F238E27FC236}">
                  <a16:creationId xmlns:a16="http://schemas.microsoft.com/office/drawing/2014/main" id="{302D3B54-1B6C-545E-5418-8FA29E67CBD3}"/>
                </a:ext>
              </a:extLst>
            </p:cNvPr>
            <p:cNvSpPr/>
            <p:nvPr userDrawn="1"/>
          </p:nvSpPr>
          <p:spPr>
            <a:xfrm>
              <a:off x="1992255" y="3113965"/>
              <a:ext cx="5886070" cy="199749"/>
            </a:xfrm>
            <a:prstGeom prst="rect">
              <a:avLst/>
            </a:prstGeom>
            <a:solidFill>
              <a:srgbClr val="4472C4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ko-KR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맑은 고딕" panose="020B0503020000020004" pitchFamily="50" charset="-127"/>
                <a:cs typeface="+mn-cs"/>
                <a:sym typeface="Arial"/>
              </a:endParaRPr>
            </a:p>
          </p:txBody>
        </p:sp>
        <p:sp>
          <p:nvSpPr>
            <p:cNvPr id="12" name="직사각형 11">
              <a:extLst>
                <a:ext uri="{FF2B5EF4-FFF2-40B4-BE49-F238E27FC236}">
                  <a16:creationId xmlns:a16="http://schemas.microsoft.com/office/drawing/2014/main" id="{E3388F30-44B3-E3CD-9108-F58482756724}"/>
                </a:ext>
              </a:extLst>
            </p:cNvPr>
            <p:cNvSpPr/>
            <p:nvPr userDrawn="1"/>
          </p:nvSpPr>
          <p:spPr>
            <a:xfrm>
              <a:off x="1992255" y="3113965"/>
              <a:ext cx="1088114" cy="199749"/>
            </a:xfrm>
            <a:prstGeom prst="rect">
              <a:avLst/>
            </a:prstGeom>
            <a:solidFill>
              <a:srgbClr val="632C86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ko-KR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맑은 고딕" panose="020B0503020000020004" pitchFamily="50" charset="-127"/>
                <a:cs typeface="+mn-cs"/>
                <a:sym typeface="Arial"/>
              </a:endParaRPr>
            </a:p>
          </p:txBody>
        </p:sp>
      </p:grpSp>
    </p:spTree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  <p15:guide id="3" orient="horz" pos="4133" userDrawn="1">
          <p15:clr>
            <a:srgbClr val="FBAE40"/>
          </p15:clr>
        </p15:guide>
        <p15:guide id="4" pos="6023" userDrawn="1">
          <p15:clr>
            <a:srgbClr val="FBAE40"/>
          </p15:clr>
        </p15:guide>
        <p15:guide id="5" pos="217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9301" y="374452"/>
            <a:ext cx="9223774" cy="326234"/>
          </a:xfrm>
        </p:spPr>
        <p:txBody>
          <a:bodyPr anchor="ctr"/>
          <a:lstStyle>
            <a:lvl1pPr>
              <a:defRPr sz="1800">
                <a:solidFill>
                  <a:schemeClr val="tx1"/>
                </a:solidFill>
                <a:latin typeface="+mn-lt"/>
                <a:ea typeface="맑은 고딕" pitchFamily="50" charset="-12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29300" y="766358"/>
            <a:ext cx="9224275" cy="536800"/>
          </a:xfrm>
        </p:spPr>
        <p:txBody>
          <a:bodyPr/>
          <a:lstStyle>
            <a:lvl1pPr marL="0" indent="0">
              <a:defRPr>
                <a:solidFill>
                  <a:schemeClr val="tx1"/>
                </a:solidFill>
                <a:latin typeface="+mn-lt"/>
                <a:ea typeface="맑은 고딕" pitchFamily="50" charset="-127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4787583" y="6622682"/>
            <a:ext cx="306387" cy="144247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900" b="1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8" name="텍스트 개체 틀 17"/>
          <p:cNvSpPr>
            <a:spLocks noGrp="1"/>
          </p:cNvSpPr>
          <p:nvPr>
            <p:ph type="body" sz="quarter" idx="13"/>
          </p:nvPr>
        </p:nvSpPr>
        <p:spPr>
          <a:xfrm>
            <a:off x="5137482" y="1981200"/>
            <a:ext cx="4415592" cy="430530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>
              <a:lnSpc>
                <a:spcPct val="120000"/>
              </a:lnSpc>
              <a:spcAft>
                <a:spcPts val="0"/>
              </a:spcAft>
              <a:defRPr lang="ko-KR" altLang="en-US" sz="1200" b="0" smtClean="0"/>
            </a:lvl1pPr>
            <a:lvl2pPr>
              <a:lnSpc>
                <a:spcPct val="120000"/>
              </a:lnSpc>
              <a:spcAft>
                <a:spcPts val="0"/>
              </a:spcAft>
              <a:defRPr lang="ko-KR" altLang="en-US" sz="1200" b="0" smtClean="0">
                <a:ea typeface="맑은 고딕" pitchFamily="50" charset="-127"/>
              </a:defRPr>
            </a:lvl2pPr>
            <a:lvl3pPr>
              <a:lnSpc>
                <a:spcPct val="120000"/>
              </a:lnSpc>
              <a:spcAft>
                <a:spcPts val="0"/>
              </a:spcAft>
              <a:defRPr lang="ko-KR" altLang="en-US" sz="1200" b="0" smtClean="0">
                <a:ea typeface="맑은 고딕" pitchFamily="50" charset="-127"/>
              </a:defRPr>
            </a:lvl3pPr>
            <a:lvl4pPr>
              <a:lnSpc>
                <a:spcPct val="120000"/>
              </a:lnSpc>
              <a:spcAft>
                <a:spcPts val="0"/>
              </a:spcAft>
              <a:defRPr lang="ko-KR" altLang="en-US" sz="1200" b="0" smtClean="0">
                <a:ea typeface="맑은 고딕" pitchFamily="50" charset="-127"/>
              </a:defRPr>
            </a:lvl4pPr>
            <a:lvl5pPr>
              <a:lnSpc>
                <a:spcPct val="120000"/>
              </a:lnSpc>
              <a:spcAft>
                <a:spcPts val="0"/>
              </a:spcAft>
              <a:defRPr lang="ko-KR" altLang="en-US" sz="1200" b="0">
                <a:ea typeface="맑은 고딕" pitchFamily="50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>
              <a:buFont typeface="Wingdings" pitchFamily="2" charset="2"/>
              <a:buChar char="§"/>
            </a:pPr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20" name="차트 개체 틀 19"/>
          <p:cNvSpPr>
            <a:spLocks noGrp="1"/>
          </p:cNvSpPr>
          <p:nvPr>
            <p:ph type="chart" sz="quarter" idx="14"/>
          </p:nvPr>
        </p:nvSpPr>
        <p:spPr>
          <a:xfrm>
            <a:off x="342900" y="1981200"/>
            <a:ext cx="4400550" cy="2169695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>
              <a:lnSpc>
                <a:spcPct val="120000"/>
              </a:lnSpc>
              <a:spcAft>
                <a:spcPts val="0"/>
              </a:spcAft>
              <a:defRPr lang="ko-KR" altLang="en-US" sz="1200" b="0"/>
            </a:lvl1pPr>
          </a:lstStyle>
          <a:p>
            <a:pPr lvl="0"/>
            <a:endParaRPr lang="ko-KR" altLang="en-US"/>
          </a:p>
        </p:txBody>
      </p:sp>
      <p:sp>
        <p:nvSpPr>
          <p:cNvPr id="24" name="표 개체 틀 23"/>
          <p:cNvSpPr>
            <a:spLocks noGrp="1"/>
          </p:cNvSpPr>
          <p:nvPr>
            <p:ph type="tbl" sz="quarter" idx="16"/>
          </p:nvPr>
        </p:nvSpPr>
        <p:spPr>
          <a:xfrm>
            <a:off x="342900" y="4267200"/>
            <a:ext cx="4399200" cy="1820779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>
              <a:lnSpc>
                <a:spcPct val="120000"/>
              </a:lnSpc>
              <a:spcAft>
                <a:spcPts val="0"/>
              </a:spcAft>
              <a:defRPr lang="ko-KR" altLang="en-US" sz="1200" b="0"/>
            </a:lvl1pPr>
          </a:lstStyle>
          <a:p>
            <a:pPr lvl="0"/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59486" y="6408057"/>
            <a:ext cx="1889351" cy="358871"/>
          </a:xfrm>
          <a:prstGeom prst="rect">
            <a:avLst/>
          </a:prstGeom>
        </p:spPr>
      </p:pic>
      <p:pic>
        <p:nvPicPr>
          <p:cNvPr id="2049" name="_x204523904" descr="EMB0000108011d6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0857" y="6622682"/>
            <a:ext cx="1166108" cy="12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459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7046" y="289698"/>
            <a:ext cx="9222589" cy="326234"/>
          </a:xfrm>
        </p:spPr>
        <p:txBody>
          <a:bodyPr/>
          <a:lstStyle>
            <a:lvl1pPr>
              <a:defRPr>
                <a:solidFill>
                  <a:schemeClr val="tx2"/>
                </a:solidFill>
                <a:latin typeface="+mn-lt"/>
                <a:ea typeface="맑은 고딕" pitchFamily="50" charset="-127"/>
              </a:defRPr>
            </a:lvl1pPr>
          </a:lstStyle>
          <a:p>
            <a:r>
              <a:rPr lang="en-US" noProof="0" dirty="0"/>
              <a:t>Click to edit Master title style</a:t>
            </a:r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4787583" y="6634112"/>
            <a:ext cx="306387" cy="144247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900" b="1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96913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6529" y="289700"/>
            <a:ext cx="9223200" cy="327600"/>
          </a:xfrm>
        </p:spPr>
        <p:txBody>
          <a:bodyPr/>
          <a:lstStyle>
            <a:lvl1pPr>
              <a:defRPr>
                <a:latin typeface="+mn-lt"/>
                <a:ea typeface="맑은 고딕" pitchFamily="50" charset="-127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336529" y="724395"/>
            <a:ext cx="9223200" cy="53640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en-GB" dirty="0">
                <a:latin typeface="+mn-lt"/>
                <a:ea typeface="맑은 고딕" pitchFamily="50" charset="-127"/>
              </a:defRPr>
            </a:lvl1pPr>
          </a:lstStyle>
          <a:p>
            <a:pPr lvl="0"/>
            <a:r>
              <a:rPr lang="en-US" dirty="0"/>
              <a:t>Click to</a:t>
            </a:r>
            <a:endParaRPr lang="en-GB" dirty="0"/>
          </a:p>
        </p:txBody>
      </p:sp>
      <p:sp>
        <p:nvSpPr>
          <p:cNvPr id="14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4787583" y="6634112"/>
            <a:ext cx="306387" cy="144247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900" b="1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5" name="그림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59486" y="6408057"/>
            <a:ext cx="1889351" cy="358871"/>
          </a:xfrm>
          <a:prstGeom prst="rect">
            <a:avLst/>
          </a:prstGeom>
        </p:spPr>
      </p:pic>
      <p:pic>
        <p:nvPicPr>
          <p:cNvPr id="6" name="_x204523904" descr="EMB0000108011d6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0857" y="6622682"/>
            <a:ext cx="1166108" cy="12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MS 본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1600" b="1"/>
            </a:lvl1pPr>
          </a:lstStyle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73052" y="725492"/>
            <a:ext cx="9396413" cy="5629275"/>
          </a:xfrm>
        </p:spPr>
        <p:txBody>
          <a:bodyPr/>
          <a:lstStyle>
            <a:lvl1pPr>
              <a:buNone/>
              <a:defRPr>
                <a:latin typeface="+mj-lt"/>
                <a:ea typeface="맑은 고딕" pitchFamily="50" charset="-127"/>
              </a:defRPr>
            </a:lvl1pPr>
            <a:lvl2pPr>
              <a:defRPr>
                <a:latin typeface="+mj-lt"/>
                <a:ea typeface="맑은 고딕" pitchFamily="50" charset="-127"/>
              </a:defRPr>
            </a:lvl2pPr>
            <a:lvl3pPr>
              <a:defRPr>
                <a:latin typeface="맑은 고딕" pitchFamily="50" charset="-127"/>
                <a:ea typeface="맑은 고딕" pitchFamily="50" charset="-127"/>
              </a:defRPr>
            </a:lvl3pPr>
            <a:lvl4pPr>
              <a:defRPr>
                <a:latin typeface="맑은 고딕" pitchFamily="50" charset="-127"/>
                <a:ea typeface="맑은 고딕" pitchFamily="50" charset="-127"/>
              </a:defRPr>
            </a:lvl4pPr>
            <a:lvl5pPr>
              <a:defRPr>
                <a:latin typeface="맑은 고딕" pitchFamily="50" charset="-127"/>
                <a:ea typeface="맑은 고딕" pitchFamily="50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  <a:endParaRPr lang="en-US" dirty="0"/>
          </a:p>
        </p:txBody>
      </p:sp>
      <p:sp>
        <p:nvSpPr>
          <p:cNvPr id="4" name="Rectangle 12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E87396-390A-40E4-AE63-451AD2BB2604}" type="slidenum">
              <a:rPr lang="ko-KR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 dirty="0">
              <a:solidFill>
                <a:srgbClr val="000000"/>
              </a:solidFill>
            </a:endParaRPr>
          </a:p>
        </p:txBody>
      </p:sp>
      <p:sp>
        <p:nvSpPr>
          <p:cNvPr id="6" name="텍스트 개체 틀 5"/>
          <p:cNvSpPr>
            <a:spLocks noGrp="1"/>
          </p:cNvSpPr>
          <p:nvPr>
            <p:ph type="body" sz="quarter" idx="12" hasCustomPrompt="1"/>
          </p:nvPr>
        </p:nvSpPr>
        <p:spPr>
          <a:xfrm>
            <a:off x="5817096" y="208068"/>
            <a:ext cx="3924436" cy="288268"/>
          </a:xfrm>
        </p:spPr>
        <p:txBody>
          <a:bodyPr/>
          <a:lstStyle>
            <a:lvl1pPr algn="r">
              <a:defRPr b="1" baseline="0"/>
            </a:lvl1pPr>
          </a:lstStyle>
          <a:p>
            <a:pPr lvl="0"/>
            <a:r>
              <a:rPr lang="ko-KR" altLang="en-US" dirty="0"/>
              <a:t>소제목 </a:t>
            </a:r>
            <a:r>
              <a:rPr lang="en-US" altLang="ko-KR" dirty="0"/>
              <a:t>14pt Bold </a:t>
            </a:r>
            <a:r>
              <a:rPr lang="ko-KR" altLang="en-US" dirty="0"/>
              <a:t>우측정렬</a:t>
            </a:r>
          </a:p>
        </p:txBody>
      </p:sp>
    </p:spTree>
    <p:extLst>
      <p:ext uri="{BB962C8B-B14F-4D97-AF65-F5344CB8AC3E}">
        <p14:creationId xmlns:p14="http://schemas.microsoft.com/office/powerpoint/2010/main" val="28729694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Placeholder 1"/>
          <p:cNvSpPr>
            <a:spLocks noGrp="1"/>
          </p:cNvSpPr>
          <p:nvPr>
            <p:ph type="title"/>
          </p:nvPr>
        </p:nvSpPr>
        <p:spPr bwMode="auto">
          <a:xfrm>
            <a:off x="329299" y="316512"/>
            <a:ext cx="9223200" cy="326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dirty="0" err="1"/>
              <a:t>맑은고딕</a:t>
            </a:r>
            <a:r>
              <a:rPr lang="en-US" altLang="ko-KR" dirty="0"/>
              <a:t>, Arial, 18</a:t>
            </a:r>
          </a:p>
        </p:txBody>
      </p:sp>
      <p:sp>
        <p:nvSpPr>
          <p:cNvPr id="1331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29300" y="755472"/>
            <a:ext cx="9224275" cy="53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ko-KR" altLang="en-US" dirty="0" err="1"/>
              <a:t>맑은고딕</a:t>
            </a:r>
            <a:r>
              <a:rPr lang="en-US" altLang="ko-KR" dirty="0"/>
              <a:t>, Arial,16</a:t>
            </a:r>
            <a:endParaRPr lang="en-US" dirty="0"/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4787583" y="6626123"/>
            <a:ext cx="306387" cy="144247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900" b="1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BC7044CC-16F7-F2C3-9390-3F8A9605FB6C}"/>
              </a:ext>
            </a:extLst>
          </p:cNvPr>
          <p:cNvCxnSpPr>
            <a:cxnSpLocks/>
          </p:cNvCxnSpPr>
          <p:nvPr userDrawn="1"/>
        </p:nvCxnSpPr>
        <p:spPr>
          <a:xfrm>
            <a:off x="329129" y="725870"/>
            <a:ext cx="922337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그림 6">
            <a:extLst>
              <a:ext uri="{FF2B5EF4-FFF2-40B4-BE49-F238E27FC236}">
                <a16:creationId xmlns:a16="http://schemas.microsoft.com/office/drawing/2014/main" id="{CF8C6328-E0F2-1EF5-7A09-3E3805E9CAD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129" y="6502091"/>
            <a:ext cx="686871" cy="30303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21869FD-9019-2D35-F50C-0FEF1EF44458}"/>
              </a:ext>
            </a:extLst>
          </p:cNvPr>
          <p:cNvSpPr txBox="1"/>
          <p:nvPr userDrawn="1"/>
        </p:nvSpPr>
        <p:spPr>
          <a:xfrm>
            <a:off x="8114386" y="6538191"/>
            <a:ext cx="150233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ko-KR" altLang="en-US" sz="1000" b="0" dirty="0"/>
              <a:t>대보정보통신 컨소시엄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0" r:id="rId1"/>
    <p:sldLayoutId id="2147483932" r:id="rId2"/>
    <p:sldLayoutId id="2147483933" r:id="rId3"/>
    <p:sldLayoutId id="2147483929" r:id="rId4"/>
    <p:sldLayoutId id="2147483934" r:id="rId5"/>
  </p:sldLayoutIdLst>
  <p:hf hdr="0" dt="0"/>
  <p:txStyles>
    <p:titleStyle>
      <a:lvl1pPr algn="l" defTabSz="958025" rtl="0" eaLnBrk="0" fontAlgn="base" hangingPunct="0">
        <a:lnSpc>
          <a:spcPct val="100000"/>
        </a:lnSpc>
        <a:spcBef>
          <a:spcPct val="0"/>
        </a:spcBef>
        <a:spcAft>
          <a:spcPct val="0"/>
        </a:spcAft>
        <a:defRPr sz="1800" b="1" kern="1200">
          <a:solidFill>
            <a:schemeClr val="tx1"/>
          </a:solidFill>
          <a:latin typeface="+mn-lt"/>
          <a:ea typeface="맑은 고딕" pitchFamily="50" charset="-127"/>
          <a:cs typeface="+mj-cs"/>
        </a:defRPr>
      </a:lvl1pPr>
      <a:lvl2pPr algn="l" defTabSz="958025" rtl="0" eaLnBrk="0" fontAlgn="base" hangingPunct="0">
        <a:lnSpc>
          <a:spcPts val="3196"/>
        </a:lnSpc>
        <a:spcBef>
          <a:spcPct val="0"/>
        </a:spcBef>
        <a:spcAft>
          <a:spcPct val="0"/>
        </a:spcAft>
        <a:defRPr sz="2300" b="1">
          <a:solidFill>
            <a:schemeClr val="tx2"/>
          </a:solidFill>
          <a:latin typeface="Arial" charset="0"/>
        </a:defRPr>
      </a:lvl2pPr>
      <a:lvl3pPr algn="l" defTabSz="958025" rtl="0" eaLnBrk="0" fontAlgn="base" hangingPunct="0">
        <a:lnSpc>
          <a:spcPts val="3196"/>
        </a:lnSpc>
        <a:spcBef>
          <a:spcPct val="0"/>
        </a:spcBef>
        <a:spcAft>
          <a:spcPct val="0"/>
        </a:spcAft>
        <a:defRPr sz="2300" b="1">
          <a:solidFill>
            <a:schemeClr val="tx2"/>
          </a:solidFill>
          <a:latin typeface="Arial" charset="0"/>
        </a:defRPr>
      </a:lvl3pPr>
      <a:lvl4pPr algn="l" defTabSz="958025" rtl="0" eaLnBrk="0" fontAlgn="base" hangingPunct="0">
        <a:lnSpc>
          <a:spcPts val="3196"/>
        </a:lnSpc>
        <a:spcBef>
          <a:spcPct val="0"/>
        </a:spcBef>
        <a:spcAft>
          <a:spcPct val="0"/>
        </a:spcAft>
        <a:defRPr sz="2300" b="1">
          <a:solidFill>
            <a:schemeClr val="tx2"/>
          </a:solidFill>
          <a:latin typeface="Arial" charset="0"/>
        </a:defRPr>
      </a:lvl4pPr>
      <a:lvl5pPr algn="l" defTabSz="958025" rtl="0" eaLnBrk="0" fontAlgn="base" hangingPunct="0">
        <a:lnSpc>
          <a:spcPts val="3196"/>
        </a:lnSpc>
        <a:spcBef>
          <a:spcPct val="0"/>
        </a:spcBef>
        <a:spcAft>
          <a:spcPct val="0"/>
        </a:spcAft>
        <a:defRPr sz="2300" b="1">
          <a:solidFill>
            <a:schemeClr val="tx2"/>
          </a:solidFill>
          <a:latin typeface="Arial" charset="0"/>
        </a:defRPr>
      </a:lvl5pPr>
      <a:lvl6pPr marL="429768" algn="l" rtl="0" fontAlgn="base">
        <a:spcBef>
          <a:spcPct val="0"/>
        </a:spcBef>
        <a:spcAft>
          <a:spcPct val="0"/>
        </a:spcAft>
        <a:defRPr sz="2300" b="1">
          <a:solidFill>
            <a:schemeClr val="accent1"/>
          </a:solidFill>
          <a:latin typeface="Arial" charset="0"/>
        </a:defRPr>
      </a:lvl6pPr>
      <a:lvl7pPr marL="859536" algn="l" rtl="0" fontAlgn="base">
        <a:spcBef>
          <a:spcPct val="0"/>
        </a:spcBef>
        <a:spcAft>
          <a:spcPct val="0"/>
        </a:spcAft>
        <a:defRPr sz="2300" b="1">
          <a:solidFill>
            <a:schemeClr val="accent1"/>
          </a:solidFill>
          <a:latin typeface="Arial" charset="0"/>
        </a:defRPr>
      </a:lvl7pPr>
      <a:lvl8pPr marL="1289304" algn="l" rtl="0" fontAlgn="base">
        <a:spcBef>
          <a:spcPct val="0"/>
        </a:spcBef>
        <a:spcAft>
          <a:spcPct val="0"/>
        </a:spcAft>
        <a:defRPr sz="2300" b="1">
          <a:solidFill>
            <a:schemeClr val="accent1"/>
          </a:solidFill>
          <a:latin typeface="Arial" charset="0"/>
        </a:defRPr>
      </a:lvl8pPr>
      <a:lvl9pPr marL="1719072" algn="l" rtl="0" fontAlgn="base">
        <a:spcBef>
          <a:spcPct val="0"/>
        </a:spcBef>
        <a:spcAft>
          <a:spcPct val="0"/>
        </a:spcAft>
        <a:defRPr sz="2300" b="1">
          <a:solidFill>
            <a:schemeClr val="accent1"/>
          </a:solidFill>
          <a:latin typeface="Arial" charset="0"/>
        </a:defRPr>
      </a:lvl9pPr>
    </p:titleStyle>
    <p:bodyStyle>
      <a:lvl1pPr marL="0" indent="0" algn="l" defTabSz="958025" rtl="0" eaLnBrk="0" fontAlgn="base" hangingPunct="0">
        <a:spcBef>
          <a:spcPct val="0"/>
        </a:spcBef>
        <a:spcAft>
          <a:spcPts val="282"/>
        </a:spcAft>
        <a:buFont typeface="Arial" charset="0"/>
        <a:defRPr lang="en-US" sz="1600" b="1" kern="1200" dirty="0">
          <a:solidFill>
            <a:schemeClr val="tx1"/>
          </a:solidFill>
          <a:latin typeface="+mn-lt"/>
          <a:ea typeface="맑은 고딕" pitchFamily="50" charset="-127"/>
          <a:cs typeface="+mn-cs"/>
        </a:defRPr>
      </a:lvl1pPr>
      <a:lvl2pPr marL="191008" indent="-191008" algn="l" defTabSz="958025" rtl="0" eaLnBrk="0" fontAlgn="base" hangingPunct="0">
        <a:spcBef>
          <a:spcPct val="0"/>
        </a:spcBef>
        <a:spcAft>
          <a:spcPts val="282"/>
        </a:spcAft>
        <a:buFont typeface="Arial" charset="0"/>
        <a:buChar char="•"/>
        <a:defRPr lang="en-US" sz="1900" kern="1200" dirty="0">
          <a:solidFill>
            <a:schemeClr val="tx2"/>
          </a:solidFill>
          <a:latin typeface="+mn-lt"/>
          <a:ea typeface="+mj-ea"/>
          <a:cs typeface="+mj-cs"/>
        </a:defRPr>
      </a:lvl2pPr>
      <a:lvl3pPr marL="374555" indent="-183547" algn="l" defTabSz="958025" rtl="0" eaLnBrk="0" fontAlgn="base" hangingPunct="0">
        <a:spcBef>
          <a:spcPct val="0"/>
        </a:spcBef>
        <a:spcAft>
          <a:spcPts val="282"/>
        </a:spcAft>
        <a:buFont typeface="Arial" charset="0"/>
        <a:buChar char="‒"/>
        <a:defRPr lang="en-US" sz="1900" kern="1200" dirty="0">
          <a:solidFill>
            <a:schemeClr val="tx2"/>
          </a:solidFill>
          <a:latin typeface="+mn-lt"/>
          <a:ea typeface="+mj-ea"/>
          <a:cs typeface="+mj-cs"/>
        </a:defRPr>
      </a:lvl3pPr>
      <a:lvl4pPr marL="565563" indent="-191008" algn="l" defTabSz="958025" rtl="0" eaLnBrk="0" fontAlgn="base" hangingPunct="0">
        <a:spcBef>
          <a:spcPct val="0"/>
        </a:spcBef>
        <a:spcAft>
          <a:spcPts val="564"/>
        </a:spcAft>
        <a:buFont typeface="Arial" charset="0"/>
        <a:buChar char="•"/>
        <a:defRPr lang="en-US" kern="1200" dirty="0">
          <a:solidFill>
            <a:schemeClr val="tx2"/>
          </a:solidFill>
          <a:latin typeface="+mn-lt"/>
          <a:ea typeface="+mj-ea"/>
          <a:cs typeface="+mj-cs"/>
        </a:defRPr>
      </a:lvl4pPr>
      <a:lvl5pPr marL="746125" indent="-180563" algn="l" defTabSz="958025" rtl="0" eaLnBrk="0" fontAlgn="base" hangingPunct="0">
        <a:spcBef>
          <a:spcPct val="0"/>
        </a:spcBef>
        <a:spcAft>
          <a:spcPts val="564"/>
        </a:spcAft>
        <a:buFont typeface="Arial" charset="0"/>
        <a:buChar char="‒"/>
        <a:defRPr lang="en-GB" kern="1200" dirty="0">
          <a:solidFill>
            <a:schemeClr val="tx2"/>
          </a:solidFill>
          <a:latin typeface="+mn-lt"/>
          <a:ea typeface="+mj-ea"/>
          <a:cs typeface="+mj-cs"/>
        </a:defRPr>
      </a:lvl5pPr>
      <a:lvl6pPr marL="841629" indent="-171609" algn="l" defTabSz="859536" rtl="0" eaLnBrk="1" latinLnBrk="0" hangingPunct="1">
        <a:spcBef>
          <a:spcPts val="0"/>
        </a:spcBef>
        <a:spcAft>
          <a:spcPts val="282"/>
        </a:spcAft>
        <a:buFont typeface="Arial" pitchFamily="34" charset="0"/>
        <a:buChar char="•"/>
        <a:defRPr sz="1500" kern="1200" baseline="0">
          <a:solidFill>
            <a:schemeClr val="accent1"/>
          </a:solidFill>
          <a:latin typeface="+mn-lt"/>
          <a:ea typeface="+mn-ea"/>
          <a:cs typeface="+mn-cs"/>
        </a:defRPr>
      </a:lvl6pPr>
      <a:lvl7pPr marL="1014730" indent="-173101" algn="l" defTabSz="859536" rtl="0" eaLnBrk="1" latinLnBrk="0" hangingPunct="1">
        <a:spcBef>
          <a:spcPts val="0"/>
        </a:spcBef>
        <a:spcAft>
          <a:spcPts val="282"/>
        </a:spcAft>
        <a:buFont typeface="Arial" pitchFamily="34" charset="0"/>
        <a:buChar char="‒"/>
        <a:defRPr sz="13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1177386" indent="-162656" algn="l" defTabSz="859536" rtl="0" eaLnBrk="1" latinLnBrk="0" hangingPunct="1">
        <a:spcBef>
          <a:spcPts val="0"/>
        </a:spcBef>
        <a:spcAft>
          <a:spcPts val="282"/>
        </a:spcAft>
        <a:buFont typeface="Arial" pitchFamily="34" charset="0"/>
        <a:buChar char="•"/>
        <a:defRPr sz="13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1348994" indent="-171609" algn="l" defTabSz="859536" rtl="0" eaLnBrk="1" latinLnBrk="0" hangingPunct="1">
        <a:spcBef>
          <a:spcPts val="0"/>
        </a:spcBef>
        <a:spcAft>
          <a:spcPts val="282"/>
        </a:spcAft>
        <a:buFont typeface="Arial" pitchFamily="34" charset="0"/>
        <a:buChar char="‒"/>
        <a:defRPr sz="13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29768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289304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19072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48840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78608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008376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438144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59" userDrawn="1">
          <p15:clr>
            <a:srgbClr val="F26B43"/>
          </p15:clr>
        </p15:guide>
        <p15:guide id="2" pos="3120" userDrawn="1">
          <p15:clr>
            <a:srgbClr val="F26B43"/>
          </p15:clr>
        </p15:guide>
        <p15:guide id="3" orient="horz" pos="22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hyperlink" Target="http://upload.wikimedia.org/wikipedia/commons/thumb/2/2f/Apache-Ant-logo.svg/554px-Apache-Ant-logo.svg.png" TargetMode="External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hyperlink" Target="http://192.168.60.30:8180/hudson/securityRealm/" TargetMode="External"/><Relationship Id="rId5" Type="http://schemas.openxmlformats.org/officeDocument/2006/relationships/image" Target="../media/image7.gif"/><Relationship Id="rId15" Type="http://schemas.openxmlformats.org/officeDocument/2006/relationships/image" Target="../media/image15.png"/><Relationship Id="rId10" Type="http://schemas.openxmlformats.org/officeDocument/2006/relationships/image" Target="../media/image11.png"/><Relationship Id="rId4" Type="http://schemas.openxmlformats.org/officeDocument/2006/relationships/hyperlink" Target="http://upload.wikimedia.org/wikipedia/commons/f/f5/Maven_logo.gif" TargetMode="External"/><Relationship Id="rId9" Type="http://schemas.openxmlformats.org/officeDocument/2006/relationships/hyperlink" Target="http://192.168.60.30:8180/hudson/pluginCenter/" TargetMode="External"/><Relationship Id="rId1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support.nges.hign1.com/jenkins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hyperlink" Target="http://linsolas.developpez.com/articles/java/outils/builds/images/maven-dependencies.jpg" TargetMode="Externa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0.png"/><Relationship Id="rId4" Type="http://schemas.openxmlformats.org/officeDocument/2006/relationships/hyperlink" Target="http://nexus.sonatype.org/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support.nges.hign1.com/jenkins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부제목 6"/>
          <p:cNvSpPr>
            <a:spLocks noGrp="1"/>
          </p:cNvSpPr>
          <p:nvPr>
            <p:ph type="subTitle" idx="1"/>
          </p:nvPr>
        </p:nvSpPr>
        <p:spPr>
          <a:xfrm>
            <a:off x="2646045" y="5883388"/>
            <a:ext cx="4613910" cy="493662"/>
          </a:xfrm>
        </p:spPr>
        <p:txBody>
          <a:bodyPr/>
          <a:lstStyle/>
          <a:p>
            <a:pPr algn="ctr"/>
            <a:r>
              <a:rPr lang="en-US" altLang="ko-KR" dirty="0"/>
              <a:t>2024. 09. 06. </a:t>
            </a:r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AEBE6B6C-8DC7-8ECD-A776-02075F97BC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altLang="ko-KR" sz="3600"/>
              <a:t>CICD</a:t>
            </a:r>
            <a:r>
              <a:rPr lang="ko-KR" altLang="en-US" sz="3600"/>
              <a:t>구성안</a:t>
            </a:r>
            <a:endParaRPr lang="ko-KR" altLang="en-US" sz="1800" dirty="0">
              <a:solidFill>
                <a:srgbClr val="FF0000"/>
              </a:solidFill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4351743" y="4498582"/>
            <a:ext cx="990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025" name="_x204522384" descr="EMB0000108011d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4794" y="6235888"/>
            <a:ext cx="1550914" cy="170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A2A28CF-B02D-9091-9309-503AC4091D75}"/>
              </a:ext>
            </a:extLst>
          </p:cNvPr>
          <p:cNvSpPr txBox="1"/>
          <p:nvPr/>
        </p:nvSpPr>
        <p:spPr>
          <a:xfrm>
            <a:off x="5579279" y="4235213"/>
            <a:ext cx="3278412" cy="10305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r">
              <a:lnSpc>
                <a:spcPct val="130000"/>
              </a:lnSpc>
            </a:pPr>
            <a:r>
              <a:rPr lang="en-US" altLang="ko-KR" sz="1292" b="1" dirty="0">
                <a:latin typeface="+mn-ea"/>
              </a:rPr>
              <a:t>NGES_AA_DE62-1</a:t>
            </a:r>
          </a:p>
          <a:p>
            <a:pPr algn="r">
              <a:lnSpc>
                <a:spcPct val="130000"/>
              </a:lnSpc>
            </a:pPr>
            <a:r>
              <a:rPr lang="en-US" altLang="ko-KR" sz="1292" b="1" dirty="0">
                <a:latin typeface="+mn-ea"/>
              </a:rPr>
              <a:t>Ver. 0.1</a:t>
            </a:r>
          </a:p>
          <a:p>
            <a:pPr algn="r">
              <a:lnSpc>
                <a:spcPct val="130000"/>
              </a:lnSpc>
            </a:pPr>
            <a:r>
              <a:rPr lang="ko-KR" altLang="en-US" sz="1292" b="1" dirty="0">
                <a:latin typeface="+mn-ea"/>
              </a:rPr>
              <a:t>설계 단계</a:t>
            </a:r>
          </a:p>
        </p:txBody>
      </p:sp>
    </p:spTree>
    <p:extLst>
      <p:ext uri="{BB962C8B-B14F-4D97-AF65-F5344CB8AC3E}">
        <p14:creationId xmlns:p14="http://schemas.microsoft.com/office/powerpoint/2010/main" val="30612781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B78BC59-D563-361B-2CE6-37D3BD55ED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latin typeface="+mj-ea"/>
                <a:ea typeface="+mj-ea"/>
              </a:rPr>
              <a:t>CI/CD </a:t>
            </a:r>
            <a:r>
              <a:rPr lang="ko-KR" altLang="en-US" dirty="0">
                <a:latin typeface="+mj-ea"/>
                <a:ea typeface="+mj-ea"/>
              </a:rPr>
              <a:t>프로세스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C2C00E32-1F5C-17B9-D1DA-3837FC6142B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E87396-390A-40E4-AE63-451AD2BB2604}" type="slidenum">
              <a:rPr lang="ko-KR" altLang="en-US" smtClean="0">
                <a:solidFill>
                  <a:srgbClr val="000000"/>
                </a:solidFill>
              </a:rPr>
              <a:pPr>
                <a:defRPr/>
              </a:pPr>
              <a:t>10</a:t>
            </a:fld>
            <a:endParaRPr lang="en-US" altLang="ko-KR" dirty="0">
              <a:solidFill>
                <a:srgbClr val="000000"/>
              </a:solidFill>
            </a:endParaRPr>
          </a:p>
        </p:txBody>
      </p: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327BA4C9-7C93-90D9-3B2E-EE91ED1BC7CF}"/>
              </a:ext>
            </a:extLst>
          </p:cNvPr>
          <p:cNvGrpSpPr/>
          <p:nvPr/>
        </p:nvGrpSpPr>
        <p:grpSpPr>
          <a:xfrm>
            <a:off x="1144738" y="908720"/>
            <a:ext cx="7560840" cy="4636567"/>
            <a:chOff x="899592" y="908720"/>
            <a:chExt cx="7560840" cy="4636567"/>
          </a:xfrm>
        </p:grpSpPr>
        <p:pic>
          <p:nvPicPr>
            <p:cNvPr id="5211" name="Picture 2">
              <a:extLst>
                <a:ext uri="{FF2B5EF4-FFF2-40B4-BE49-F238E27FC236}">
                  <a16:creationId xmlns:a16="http://schemas.microsoft.com/office/drawing/2014/main" id="{2FC0FE5C-5455-EECF-D71E-B8A4A5584B9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99592" y="1672081"/>
              <a:ext cx="597442" cy="5627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212" name="Picture 2">
              <a:extLst>
                <a:ext uri="{FF2B5EF4-FFF2-40B4-BE49-F238E27FC236}">
                  <a16:creationId xmlns:a16="http://schemas.microsoft.com/office/drawing/2014/main" id="{826E3D7C-5C40-DB20-A902-30A980ABC51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99592" y="2422804"/>
              <a:ext cx="597442" cy="5627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213" name="직사각형 5212">
              <a:extLst>
                <a:ext uri="{FF2B5EF4-FFF2-40B4-BE49-F238E27FC236}">
                  <a16:creationId xmlns:a16="http://schemas.microsoft.com/office/drawing/2014/main" id="{4851030F-87A8-43FA-AADC-77EA7844123C}"/>
                </a:ext>
              </a:extLst>
            </p:cNvPr>
            <p:cNvSpPr/>
            <p:nvPr/>
          </p:nvSpPr>
          <p:spPr bwMode="auto">
            <a:xfrm>
              <a:off x="4077623" y="1723252"/>
              <a:ext cx="921754" cy="1127814"/>
            </a:xfrm>
            <a:prstGeom prst="rect">
              <a:avLst/>
            </a:prstGeom>
            <a:solidFill>
              <a:srgbClr val="0070C0"/>
            </a:solidFill>
            <a:ln w="12700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</a:rPr>
                <a:t>Jenkins</a:t>
              </a:r>
            </a:p>
            <a:p>
              <a:pPr algn="ctr" eaLnBrk="0" hangingPunct="0"/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</a:rPr>
                <a:t>Server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</a:endParaRPr>
            </a:p>
          </p:txBody>
        </p:sp>
        <p:grpSp>
          <p:nvGrpSpPr>
            <p:cNvPr id="5214" name="그룹 5213">
              <a:extLst>
                <a:ext uri="{FF2B5EF4-FFF2-40B4-BE49-F238E27FC236}">
                  <a16:creationId xmlns:a16="http://schemas.microsoft.com/office/drawing/2014/main" id="{28F00FA9-2D6A-99A0-7142-69854FCEF05D}"/>
                </a:ext>
              </a:extLst>
            </p:cNvPr>
            <p:cNvGrpSpPr/>
            <p:nvPr/>
          </p:nvGrpSpPr>
          <p:grpSpPr>
            <a:xfrm>
              <a:off x="4356171" y="3189352"/>
              <a:ext cx="1440241" cy="1037887"/>
              <a:chOff x="5508104" y="4005064"/>
              <a:chExt cx="1800200" cy="1192795"/>
            </a:xfrm>
          </p:grpSpPr>
          <p:sp>
            <p:nvSpPr>
              <p:cNvPr id="5256" name="실행 단추: 문서 5255">
                <a:hlinkClick r:id="" action="ppaction://noaction" highlightClick="1"/>
                <a:extLst>
                  <a:ext uri="{FF2B5EF4-FFF2-40B4-BE49-F238E27FC236}">
                    <a16:creationId xmlns:a16="http://schemas.microsoft.com/office/drawing/2014/main" id="{9CF5C81D-47A7-1A1D-6EDA-B788536AE627}"/>
                  </a:ext>
                </a:extLst>
              </p:cNvPr>
              <p:cNvSpPr/>
              <p:nvPr/>
            </p:nvSpPr>
            <p:spPr bwMode="auto">
              <a:xfrm>
                <a:off x="5508104" y="4005064"/>
                <a:ext cx="1800200" cy="936104"/>
              </a:xfrm>
              <a:prstGeom prst="actionButtonDocument">
                <a:avLst/>
              </a:prstGeom>
              <a:solidFill>
                <a:schemeClr val="bg1"/>
              </a:solidFill>
              <a:ln w="127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eaLnBrk="0" hangingPunct="0"/>
                <a:endParaRPr lang="ko-KR" altLang="en-US" sz="1200" dirty="0">
                  <a:latin typeface="Arial" pitchFamily="34" charset="0"/>
                </a:endParaRPr>
              </a:p>
            </p:txBody>
          </p:sp>
          <p:sp>
            <p:nvSpPr>
              <p:cNvPr id="5257" name="TextBox 5256">
                <a:extLst>
                  <a:ext uri="{FF2B5EF4-FFF2-40B4-BE49-F238E27FC236}">
                    <a16:creationId xmlns:a16="http://schemas.microsoft.com/office/drawing/2014/main" id="{CA94F999-B739-5A5C-02C2-0EBB30A8310C}"/>
                  </a:ext>
                </a:extLst>
              </p:cNvPr>
              <p:cNvSpPr txBox="1"/>
              <p:nvPr/>
            </p:nvSpPr>
            <p:spPr>
              <a:xfrm>
                <a:off x="5921757" y="4773403"/>
                <a:ext cx="976175" cy="42445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altLang="ko-KR" sz="900" dirty="0">
                    <a:solidFill>
                      <a:schemeClr val="bg1">
                        <a:lumMod val="75000"/>
                      </a:schemeClr>
                    </a:solidFill>
                    <a:latin typeface="+mn-ea"/>
                  </a:rPr>
                  <a:t>Maven</a:t>
                </a:r>
              </a:p>
              <a:p>
                <a:pPr algn="ctr"/>
                <a:r>
                  <a:rPr lang="en-US" altLang="ko-KR" sz="900" dirty="0">
                    <a:solidFill>
                      <a:schemeClr val="bg1">
                        <a:lumMod val="75000"/>
                      </a:schemeClr>
                    </a:solidFill>
                    <a:latin typeface="+mn-ea"/>
                  </a:rPr>
                  <a:t>Build Script</a:t>
                </a:r>
                <a:endParaRPr lang="ko-KR" altLang="en-US" sz="900" dirty="0">
                  <a:solidFill>
                    <a:schemeClr val="bg1">
                      <a:lumMod val="75000"/>
                    </a:schemeClr>
                  </a:solidFill>
                  <a:latin typeface="+mn-ea"/>
                </a:endParaRPr>
              </a:p>
            </p:txBody>
          </p:sp>
          <p:sp>
            <p:nvSpPr>
              <p:cNvPr id="5258" name="TextBox 5257">
                <a:extLst>
                  <a:ext uri="{FF2B5EF4-FFF2-40B4-BE49-F238E27FC236}">
                    <a16:creationId xmlns:a16="http://schemas.microsoft.com/office/drawing/2014/main" id="{6D986148-5EF1-DE4E-BD6B-96F6686CA97E}"/>
                  </a:ext>
                </a:extLst>
              </p:cNvPr>
              <p:cNvSpPr txBox="1"/>
              <p:nvPr/>
            </p:nvSpPr>
            <p:spPr>
              <a:xfrm>
                <a:off x="6044341" y="4358215"/>
                <a:ext cx="727723" cy="24760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800" dirty="0">
                    <a:latin typeface="+mn-ea"/>
                  </a:rPr>
                  <a:t>pom.xml</a:t>
                </a:r>
                <a:endParaRPr lang="ko-KR" altLang="en-US" sz="800" dirty="0">
                  <a:latin typeface="+mn-ea"/>
                </a:endParaRPr>
              </a:p>
            </p:txBody>
          </p:sp>
        </p:grpSp>
        <p:grpSp>
          <p:nvGrpSpPr>
            <p:cNvPr id="5215" name="그룹 5214">
              <a:extLst>
                <a:ext uri="{FF2B5EF4-FFF2-40B4-BE49-F238E27FC236}">
                  <a16:creationId xmlns:a16="http://schemas.microsoft.com/office/drawing/2014/main" id="{97B8F1F3-0C41-4FF3-E078-4C084D7A2942}"/>
                </a:ext>
              </a:extLst>
            </p:cNvPr>
            <p:cNvGrpSpPr/>
            <p:nvPr/>
          </p:nvGrpSpPr>
          <p:grpSpPr>
            <a:xfrm>
              <a:off x="3376807" y="3189352"/>
              <a:ext cx="1440241" cy="1080007"/>
              <a:chOff x="7092280" y="2420888"/>
              <a:chExt cx="1800200" cy="1241202"/>
            </a:xfrm>
          </p:grpSpPr>
          <p:sp>
            <p:nvSpPr>
              <p:cNvPr id="5252" name="실행 단추: 문서 5251">
                <a:hlinkClick r:id="" action="ppaction://noaction" highlightClick="1"/>
                <a:extLst>
                  <a:ext uri="{FF2B5EF4-FFF2-40B4-BE49-F238E27FC236}">
                    <a16:creationId xmlns:a16="http://schemas.microsoft.com/office/drawing/2014/main" id="{DF22CB03-26CD-4FAE-0610-6AAD6F06F332}"/>
                  </a:ext>
                </a:extLst>
              </p:cNvPr>
              <p:cNvSpPr/>
              <p:nvPr/>
            </p:nvSpPr>
            <p:spPr bwMode="auto">
              <a:xfrm>
                <a:off x="7092280" y="2420888"/>
                <a:ext cx="1800200" cy="936104"/>
              </a:xfrm>
              <a:prstGeom prst="actionButtonDocument">
                <a:avLst/>
              </a:prstGeom>
              <a:solidFill>
                <a:schemeClr val="bg1"/>
              </a:solidFill>
              <a:ln w="127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eaLnBrk="0" hangingPunct="0"/>
                <a:endParaRPr lang="ko-KR" altLang="en-US" sz="1200" dirty="0">
                  <a:latin typeface="Arial" pitchFamily="34" charset="0"/>
                </a:endParaRPr>
              </a:p>
            </p:txBody>
          </p:sp>
          <p:grpSp>
            <p:nvGrpSpPr>
              <p:cNvPr id="5253" name="그룹 64">
                <a:extLst>
                  <a:ext uri="{FF2B5EF4-FFF2-40B4-BE49-F238E27FC236}">
                    <a16:creationId xmlns:a16="http://schemas.microsoft.com/office/drawing/2014/main" id="{E05F9E9B-27D4-D39F-7AF0-D8892338E9A5}"/>
                  </a:ext>
                </a:extLst>
              </p:cNvPr>
              <p:cNvGrpSpPr/>
              <p:nvPr/>
            </p:nvGrpSpPr>
            <p:grpSpPr>
              <a:xfrm>
                <a:off x="7472451" y="2800648"/>
                <a:ext cx="1060327" cy="861442"/>
                <a:chOff x="7472451" y="2800648"/>
                <a:chExt cx="1060327" cy="861442"/>
              </a:xfrm>
            </p:grpSpPr>
            <p:sp>
              <p:nvSpPr>
                <p:cNvPr id="5254" name="TextBox 5253">
                  <a:extLst>
                    <a:ext uri="{FF2B5EF4-FFF2-40B4-BE49-F238E27FC236}">
                      <a16:creationId xmlns:a16="http://schemas.microsoft.com/office/drawing/2014/main" id="{C27EC1CE-6076-CE6C-AC7B-6714DF1238BA}"/>
                    </a:ext>
                  </a:extLst>
                </p:cNvPr>
                <p:cNvSpPr txBox="1"/>
                <p:nvPr/>
              </p:nvSpPr>
              <p:spPr>
                <a:xfrm>
                  <a:off x="7472451" y="3202262"/>
                  <a:ext cx="1060327" cy="45982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altLang="ko-KR" sz="1000" dirty="0">
                      <a:solidFill>
                        <a:schemeClr val="bg1">
                          <a:lumMod val="75000"/>
                        </a:schemeClr>
                      </a:solidFill>
                      <a:latin typeface="+mn-ea"/>
                    </a:rPr>
                    <a:t>Ant</a:t>
                  </a:r>
                </a:p>
                <a:p>
                  <a:pPr algn="ctr"/>
                  <a:r>
                    <a:rPr lang="en-US" altLang="ko-KR" sz="1000" dirty="0">
                      <a:solidFill>
                        <a:schemeClr val="bg1">
                          <a:lumMod val="75000"/>
                        </a:schemeClr>
                      </a:solidFill>
                      <a:latin typeface="+mn-ea"/>
                    </a:rPr>
                    <a:t>Build Script</a:t>
                  </a:r>
                  <a:endParaRPr lang="ko-KR" altLang="en-US" sz="1000" dirty="0">
                    <a:solidFill>
                      <a:schemeClr val="bg1">
                        <a:lumMod val="75000"/>
                      </a:schemeClr>
                    </a:solidFill>
                    <a:latin typeface="+mn-ea"/>
                  </a:endParaRPr>
                </a:p>
              </p:txBody>
            </p:sp>
            <p:sp>
              <p:nvSpPr>
                <p:cNvPr id="5255" name="TextBox 5254">
                  <a:extLst>
                    <a:ext uri="{FF2B5EF4-FFF2-40B4-BE49-F238E27FC236}">
                      <a16:creationId xmlns:a16="http://schemas.microsoft.com/office/drawing/2014/main" id="{D733C363-FF33-B5AB-725C-3A51FCC8E8BD}"/>
                    </a:ext>
                  </a:extLst>
                </p:cNvPr>
                <p:cNvSpPr txBox="1"/>
                <p:nvPr/>
              </p:nvSpPr>
              <p:spPr>
                <a:xfrm>
                  <a:off x="7607381" y="2800648"/>
                  <a:ext cx="755774" cy="24760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ko-KR" sz="800" dirty="0">
                      <a:latin typeface="+mn-ea"/>
                    </a:rPr>
                    <a:t>build.xml</a:t>
                  </a:r>
                  <a:endParaRPr lang="ko-KR" altLang="en-US" sz="800" dirty="0">
                    <a:latin typeface="+mn-ea"/>
                  </a:endParaRPr>
                </a:p>
              </p:txBody>
            </p:sp>
          </p:grpSp>
        </p:grpSp>
        <p:sp>
          <p:nvSpPr>
            <p:cNvPr id="5216" name="직사각형 5215">
              <a:extLst>
                <a:ext uri="{FF2B5EF4-FFF2-40B4-BE49-F238E27FC236}">
                  <a16:creationId xmlns:a16="http://schemas.microsoft.com/office/drawing/2014/main" id="{7EB6F8DB-B4A1-ABF2-083A-3CE1D977A472}"/>
                </a:ext>
              </a:extLst>
            </p:cNvPr>
            <p:cNvSpPr/>
            <p:nvPr/>
          </p:nvSpPr>
          <p:spPr bwMode="auto">
            <a:xfrm>
              <a:off x="2109395" y="1723252"/>
              <a:ext cx="921754" cy="1127814"/>
            </a:xfrm>
            <a:prstGeom prst="rect">
              <a:avLst/>
            </a:prstGeom>
            <a:solidFill>
              <a:srgbClr val="00B0F0"/>
            </a:solidFill>
            <a:ln w="12700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</a:rPr>
                <a:t>GitLab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</a:endParaRPr>
            </a:p>
          </p:txBody>
        </p:sp>
        <p:grpSp>
          <p:nvGrpSpPr>
            <p:cNvPr id="5217" name="그룹 5216">
              <a:extLst>
                <a:ext uri="{FF2B5EF4-FFF2-40B4-BE49-F238E27FC236}">
                  <a16:creationId xmlns:a16="http://schemas.microsoft.com/office/drawing/2014/main" id="{0F55CDC9-2CFF-9D0F-6FDC-008618BD78F2}"/>
                </a:ext>
              </a:extLst>
            </p:cNvPr>
            <p:cNvGrpSpPr/>
            <p:nvPr/>
          </p:nvGrpSpPr>
          <p:grpSpPr>
            <a:xfrm>
              <a:off x="3107760" y="2066515"/>
              <a:ext cx="972592" cy="553999"/>
              <a:chOff x="753653" y="5019057"/>
              <a:chExt cx="1530554" cy="636685"/>
            </a:xfrm>
          </p:grpSpPr>
          <p:sp>
            <p:nvSpPr>
              <p:cNvPr id="5249" name="오른쪽으로 구부러진 화살표 19">
                <a:extLst>
                  <a:ext uri="{FF2B5EF4-FFF2-40B4-BE49-F238E27FC236}">
                    <a16:creationId xmlns:a16="http://schemas.microsoft.com/office/drawing/2014/main" id="{EF57AE2E-79DF-2F1A-E486-CB9025CCF4BB}"/>
                  </a:ext>
                </a:extLst>
              </p:cNvPr>
              <p:cNvSpPr/>
              <p:nvPr/>
            </p:nvSpPr>
            <p:spPr bwMode="auto">
              <a:xfrm>
                <a:off x="814410" y="5085183"/>
                <a:ext cx="648072" cy="460623"/>
              </a:xfrm>
              <a:prstGeom prst="curvedRightArrow">
                <a:avLst/>
              </a:prstGeom>
              <a:solidFill>
                <a:srgbClr val="92D050">
                  <a:alpha val="30000"/>
                </a:srgbClr>
              </a:solidFill>
              <a:ln w="127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eaLnBrk="0" hangingPunct="0"/>
                <a:endParaRPr lang="ko-KR" altLang="en-US" sz="1200" dirty="0">
                  <a:latin typeface="Arial" pitchFamily="34" charset="0"/>
                </a:endParaRPr>
              </a:p>
            </p:txBody>
          </p:sp>
          <p:sp>
            <p:nvSpPr>
              <p:cNvPr id="5250" name="TextBox 5249">
                <a:extLst>
                  <a:ext uri="{FF2B5EF4-FFF2-40B4-BE49-F238E27FC236}">
                    <a16:creationId xmlns:a16="http://schemas.microsoft.com/office/drawing/2014/main" id="{7ACB5681-BBA9-871D-5777-29B3DA7A779C}"/>
                  </a:ext>
                </a:extLst>
              </p:cNvPr>
              <p:cNvSpPr txBox="1"/>
              <p:nvPr/>
            </p:nvSpPr>
            <p:spPr>
              <a:xfrm>
                <a:off x="753653" y="5019057"/>
                <a:ext cx="1530554" cy="6366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000" b="1" dirty="0">
                    <a:solidFill>
                      <a:schemeClr val="bg1">
                        <a:lumMod val="65000"/>
                      </a:schemeClr>
                    </a:solidFill>
                    <a:latin typeface="+mn-ea"/>
                  </a:rPr>
                  <a:t>watches </a:t>
                </a:r>
              </a:p>
              <a:p>
                <a:pPr algn="ctr"/>
                <a:r>
                  <a:rPr lang="en-US" altLang="ko-KR" sz="1000" b="1" dirty="0">
                    <a:solidFill>
                      <a:schemeClr val="bg1">
                        <a:lumMod val="65000"/>
                      </a:schemeClr>
                    </a:solidFill>
                    <a:latin typeface="+mn-ea"/>
                  </a:rPr>
                  <a:t>&amp; </a:t>
                </a:r>
              </a:p>
              <a:p>
                <a:pPr algn="ctr"/>
                <a:r>
                  <a:rPr lang="en-US" altLang="ko-KR" sz="1000" b="1" dirty="0">
                    <a:solidFill>
                      <a:schemeClr val="bg1">
                        <a:lumMod val="65000"/>
                      </a:schemeClr>
                    </a:solidFill>
                    <a:latin typeface="+mn-ea"/>
                  </a:rPr>
                  <a:t>event</a:t>
                </a:r>
                <a:endParaRPr lang="ko-KR" altLang="en-US" sz="1000" b="1" dirty="0">
                  <a:solidFill>
                    <a:schemeClr val="bg1">
                      <a:lumMod val="65000"/>
                    </a:schemeClr>
                  </a:solidFill>
                  <a:latin typeface="+mn-ea"/>
                </a:endParaRPr>
              </a:p>
            </p:txBody>
          </p:sp>
          <p:sp>
            <p:nvSpPr>
              <p:cNvPr id="5251" name="오른쪽으로 구부러진 화살표 21">
                <a:extLst>
                  <a:ext uri="{FF2B5EF4-FFF2-40B4-BE49-F238E27FC236}">
                    <a16:creationId xmlns:a16="http://schemas.microsoft.com/office/drawing/2014/main" id="{DD09B9E2-E69F-D87A-8EC2-28DEF4AF8AB5}"/>
                  </a:ext>
                </a:extLst>
              </p:cNvPr>
              <p:cNvSpPr/>
              <p:nvPr/>
            </p:nvSpPr>
            <p:spPr bwMode="auto">
              <a:xfrm rot="10800000">
                <a:off x="1511280" y="5056609"/>
                <a:ext cx="648072" cy="460623"/>
              </a:xfrm>
              <a:prstGeom prst="curvedRightArrow">
                <a:avLst/>
              </a:prstGeom>
              <a:solidFill>
                <a:srgbClr val="92D050">
                  <a:alpha val="30000"/>
                </a:srgbClr>
              </a:solidFill>
              <a:ln w="127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eaLnBrk="0" hangingPunct="0"/>
                <a:endParaRPr lang="ko-KR" altLang="en-US" sz="1200" dirty="0">
                  <a:latin typeface="Arial" pitchFamily="34" charset="0"/>
                </a:endParaRPr>
              </a:p>
            </p:txBody>
          </p:sp>
        </p:grpSp>
        <p:sp>
          <p:nvSpPr>
            <p:cNvPr id="5218" name="직사각형 5217">
              <a:extLst>
                <a:ext uri="{FF2B5EF4-FFF2-40B4-BE49-F238E27FC236}">
                  <a16:creationId xmlns:a16="http://schemas.microsoft.com/office/drawing/2014/main" id="{11C26629-FE9E-40E0-9295-CC72AEF793FE}"/>
                </a:ext>
              </a:extLst>
            </p:cNvPr>
            <p:cNvSpPr/>
            <p:nvPr/>
          </p:nvSpPr>
          <p:spPr bwMode="auto">
            <a:xfrm>
              <a:off x="6257289" y="2600440"/>
              <a:ext cx="921754" cy="1002501"/>
            </a:xfrm>
            <a:prstGeom prst="rect">
              <a:avLst/>
            </a:prstGeom>
            <a:solidFill>
              <a:srgbClr val="002060"/>
            </a:solidFill>
            <a:ln w="12700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</a:rPr>
                <a:t>Dev</a:t>
              </a:r>
            </a:p>
            <a:p>
              <a:pPr algn="ctr" eaLnBrk="0" hangingPunct="0"/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</a:rPr>
                <a:t>Target</a:t>
              </a:r>
            </a:p>
            <a:p>
              <a:pPr algn="ctr" eaLnBrk="0" hangingPunct="0"/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</a:rPr>
                <a:t>Server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</a:endParaRPr>
            </a:p>
          </p:txBody>
        </p:sp>
        <p:grpSp>
          <p:nvGrpSpPr>
            <p:cNvPr id="5219" name="그룹 5218">
              <a:extLst>
                <a:ext uri="{FF2B5EF4-FFF2-40B4-BE49-F238E27FC236}">
                  <a16:creationId xmlns:a16="http://schemas.microsoft.com/office/drawing/2014/main" id="{812013A8-124C-9E2F-E14A-74C8DE85A8CD}"/>
                </a:ext>
              </a:extLst>
            </p:cNvPr>
            <p:cNvGrpSpPr/>
            <p:nvPr/>
          </p:nvGrpSpPr>
          <p:grpSpPr>
            <a:xfrm>
              <a:off x="5119931" y="2475128"/>
              <a:ext cx="1085839" cy="313282"/>
              <a:chOff x="5940152" y="2924944"/>
              <a:chExt cx="864096" cy="360040"/>
            </a:xfrm>
          </p:grpSpPr>
          <p:sp>
            <p:nvSpPr>
              <p:cNvPr id="5247" name="오른쪽 화살표 24">
                <a:extLst>
                  <a:ext uri="{FF2B5EF4-FFF2-40B4-BE49-F238E27FC236}">
                    <a16:creationId xmlns:a16="http://schemas.microsoft.com/office/drawing/2014/main" id="{0708AD67-0D27-013E-759B-D2ACE434C6AD}"/>
                  </a:ext>
                </a:extLst>
              </p:cNvPr>
              <p:cNvSpPr/>
              <p:nvPr/>
            </p:nvSpPr>
            <p:spPr bwMode="auto">
              <a:xfrm>
                <a:off x="5940152" y="2924944"/>
                <a:ext cx="864096" cy="360040"/>
              </a:xfrm>
              <a:prstGeom prst="rightArrow">
                <a:avLst/>
              </a:prstGeom>
              <a:solidFill>
                <a:srgbClr val="92D050">
                  <a:alpha val="50000"/>
                </a:srgbClr>
              </a:solidFill>
              <a:ln w="127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eaLnBrk="0" hangingPunct="0"/>
                <a:endParaRPr lang="ko-KR" altLang="en-US" sz="1200" dirty="0">
                  <a:latin typeface="Arial" pitchFamily="34" charset="0"/>
                </a:endParaRPr>
              </a:p>
            </p:txBody>
          </p:sp>
          <p:sp>
            <p:nvSpPr>
              <p:cNvPr id="5248" name="TextBox 5247">
                <a:extLst>
                  <a:ext uri="{FF2B5EF4-FFF2-40B4-BE49-F238E27FC236}">
                    <a16:creationId xmlns:a16="http://schemas.microsoft.com/office/drawing/2014/main" id="{DAF81127-D273-AA24-FAE8-BF2E4AA40995}"/>
                  </a:ext>
                </a:extLst>
              </p:cNvPr>
              <p:cNvSpPr txBox="1"/>
              <p:nvPr/>
            </p:nvSpPr>
            <p:spPr>
              <a:xfrm>
                <a:off x="6103684" y="2949522"/>
                <a:ext cx="615874" cy="2829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000" b="1" dirty="0">
                    <a:latin typeface="+mn-ea"/>
                  </a:rPr>
                  <a:t>deploy</a:t>
                </a:r>
                <a:endParaRPr lang="ko-KR" altLang="en-US" sz="1000" b="1" dirty="0">
                  <a:latin typeface="+mn-ea"/>
                </a:endParaRPr>
              </a:p>
            </p:txBody>
          </p:sp>
        </p:grpSp>
        <p:sp>
          <p:nvSpPr>
            <p:cNvPr id="5220" name="왼쪽 중괄호 5219">
              <a:extLst>
                <a:ext uri="{FF2B5EF4-FFF2-40B4-BE49-F238E27FC236}">
                  <a16:creationId xmlns:a16="http://schemas.microsoft.com/office/drawing/2014/main" id="{AF72233E-B376-F424-65AF-349907DDABAF}"/>
                </a:ext>
              </a:extLst>
            </p:cNvPr>
            <p:cNvSpPr/>
            <p:nvPr/>
          </p:nvSpPr>
          <p:spPr bwMode="auto">
            <a:xfrm rot="5400000">
              <a:off x="4483124" y="2313885"/>
              <a:ext cx="187969" cy="1728289"/>
            </a:xfrm>
            <a:prstGeom prst="leftBrace">
              <a:avLst/>
            </a:prstGeom>
            <a:noFill/>
            <a:ln w="38100" cap="flat" cmpd="sng" algn="ctr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eaLnBrk="0" hangingPunct="0"/>
              <a:endParaRPr lang="ko-KR" altLang="en-US" sz="1800" dirty="0">
                <a:latin typeface="Arial" pitchFamily="34" charset="0"/>
                <a:ea typeface="맑은 고딕" pitchFamily="50" charset="-127"/>
              </a:endParaRPr>
            </a:p>
          </p:txBody>
        </p:sp>
        <p:sp>
          <p:nvSpPr>
            <p:cNvPr id="5221" name="오른쪽 화살표 27">
              <a:extLst>
                <a:ext uri="{FF2B5EF4-FFF2-40B4-BE49-F238E27FC236}">
                  <a16:creationId xmlns:a16="http://schemas.microsoft.com/office/drawing/2014/main" id="{F125423A-D5AF-6A37-31F2-3DD730C06147}"/>
                </a:ext>
              </a:extLst>
            </p:cNvPr>
            <p:cNvSpPr/>
            <p:nvPr/>
          </p:nvSpPr>
          <p:spPr bwMode="auto">
            <a:xfrm>
              <a:off x="1533298" y="1796241"/>
              <a:ext cx="518487" cy="313282"/>
            </a:xfrm>
            <a:prstGeom prst="rightArrow">
              <a:avLst/>
            </a:prstGeom>
            <a:solidFill>
              <a:srgbClr val="92D050">
                <a:alpha val="50000"/>
              </a:srgb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eaLnBrk="0" hangingPunct="0"/>
              <a:endParaRPr lang="ko-KR" altLang="en-US" sz="1200" dirty="0">
                <a:latin typeface="Arial" pitchFamily="34" charset="0"/>
              </a:endParaRPr>
            </a:p>
          </p:txBody>
        </p:sp>
        <p:sp>
          <p:nvSpPr>
            <p:cNvPr id="5222" name="TextBox 5221">
              <a:extLst>
                <a:ext uri="{FF2B5EF4-FFF2-40B4-BE49-F238E27FC236}">
                  <a16:creationId xmlns:a16="http://schemas.microsoft.com/office/drawing/2014/main" id="{B902F3EF-740D-427B-A18D-52764D137452}"/>
                </a:ext>
              </a:extLst>
            </p:cNvPr>
            <p:cNvSpPr txBox="1"/>
            <p:nvPr/>
          </p:nvSpPr>
          <p:spPr>
            <a:xfrm>
              <a:off x="1475688" y="1834200"/>
              <a:ext cx="556563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00" b="1" dirty="0">
                  <a:latin typeface="+mn-ea"/>
                </a:rPr>
                <a:t>commit</a:t>
              </a:r>
              <a:endParaRPr lang="ko-KR" altLang="en-US" sz="800" b="1" dirty="0">
                <a:latin typeface="+mn-ea"/>
              </a:endParaRPr>
            </a:p>
          </p:txBody>
        </p:sp>
        <p:sp>
          <p:nvSpPr>
            <p:cNvPr id="5223" name="오른쪽으로 구부러진 화살표 29">
              <a:extLst>
                <a:ext uri="{FF2B5EF4-FFF2-40B4-BE49-F238E27FC236}">
                  <a16:creationId xmlns:a16="http://schemas.microsoft.com/office/drawing/2014/main" id="{2ED82666-EAA6-6C95-E658-1C2EA56A29B7}"/>
                </a:ext>
              </a:extLst>
            </p:cNvPr>
            <p:cNvSpPr/>
            <p:nvPr/>
          </p:nvSpPr>
          <p:spPr bwMode="auto">
            <a:xfrm rot="5400000">
              <a:off x="2544165" y="-444503"/>
              <a:ext cx="565628" cy="3519260"/>
            </a:xfrm>
            <a:prstGeom prst="curvedRightArrow">
              <a:avLst/>
            </a:prstGeom>
            <a:solidFill>
              <a:srgbClr val="92D050">
                <a:alpha val="30000"/>
              </a:srgb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eaLnBrk="0" hangingPunct="0"/>
              <a:endParaRPr lang="ko-KR" altLang="en-US" sz="1200" dirty="0">
                <a:latin typeface="Arial" pitchFamily="34" charset="0"/>
              </a:endParaRPr>
            </a:p>
          </p:txBody>
        </p:sp>
        <p:sp>
          <p:nvSpPr>
            <p:cNvPr id="5224" name="오른쪽 화살표 30">
              <a:extLst>
                <a:ext uri="{FF2B5EF4-FFF2-40B4-BE49-F238E27FC236}">
                  <a16:creationId xmlns:a16="http://schemas.microsoft.com/office/drawing/2014/main" id="{C0E4753B-8203-4C5B-E533-2B51547E2530}"/>
                </a:ext>
              </a:extLst>
            </p:cNvPr>
            <p:cNvSpPr/>
            <p:nvPr/>
          </p:nvSpPr>
          <p:spPr bwMode="auto">
            <a:xfrm>
              <a:off x="1514297" y="2485461"/>
              <a:ext cx="518487" cy="313282"/>
            </a:xfrm>
            <a:prstGeom prst="rightArrow">
              <a:avLst/>
            </a:prstGeom>
            <a:solidFill>
              <a:srgbClr val="92D050">
                <a:alpha val="50000"/>
              </a:srgb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eaLnBrk="0" hangingPunct="0"/>
              <a:endParaRPr lang="ko-KR" altLang="en-US" sz="1200" dirty="0">
                <a:latin typeface="Arial" pitchFamily="34" charset="0"/>
              </a:endParaRPr>
            </a:p>
          </p:txBody>
        </p:sp>
        <p:sp>
          <p:nvSpPr>
            <p:cNvPr id="5225" name="TextBox 5224">
              <a:extLst>
                <a:ext uri="{FF2B5EF4-FFF2-40B4-BE49-F238E27FC236}">
                  <a16:creationId xmlns:a16="http://schemas.microsoft.com/office/drawing/2014/main" id="{1BD0C650-7070-C154-E7C4-FBAF7BFBE5BE}"/>
                </a:ext>
              </a:extLst>
            </p:cNvPr>
            <p:cNvSpPr txBox="1"/>
            <p:nvPr/>
          </p:nvSpPr>
          <p:spPr>
            <a:xfrm>
              <a:off x="1465095" y="2527292"/>
              <a:ext cx="556563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00" b="1" dirty="0">
                  <a:latin typeface="+mn-ea"/>
                </a:rPr>
                <a:t>commit</a:t>
              </a:r>
              <a:endParaRPr lang="ko-KR" altLang="en-US" sz="800" b="1" dirty="0">
                <a:latin typeface="+mn-ea"/>
              </a:endParaRPr>
            </a:p>
          </p:txBody>
        </p:sp>
        <p:sp>
          <p:nvSpPr>
            <p:cNvPr id="5226" name="직사각형 5225">
              <a:extLst>
                <a:ext uri="{FF2B5EF4-FFF2-40B4-BE49-F238E27FC236}">
                  <a16:creationId xmlns:a16="http://schemas.microsoft.com/office/drawing/2014/main" id="{ED8E4732-EE35-419A-5718-EE07CE5A935F}"/>
                </a:ext>
              </a:extLst>
            </p:cNvPr>
            <p:cNvSpPr/>
            <p:nvPr/>
          </p:nvSpPr>
          <p:spPr bwMode="auto">
            <a:xfrm>
              <a:off x="4068123" y="4306833"/>
              <a:ext cx="979364" cy="501250"/>
            </a:xfrm>
            <a:prstGeom prst="rect">
              <a:avLst/>
            </a:prstGeom>
            <a:solidFill>
              <a:schemeClr val="tx2">
                <a:lumMod val="65000"/>
              </a:schemeClr>
            </a:solidFill>
            <a:ln w="12700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altLang="ko-KR" sz="1000" b="1" dirty="0">
                  <a:solidFill>
                    <a:schemeClr val="bg1"/>
                  </a:solidFill>
                  <a:latin typeface="Arial" pitchFamily="34" charset="0"/>
                </a:rPr>
                <a:t>Maven</a:t>
              </a:r>
            </a:p>
            <a:p>
              <a:pPr algn="ctr" eaLnBrk="0" hangingPunct="0"/>
              <a:r>
                <a:rPr lang="en-US" altLang="ko-KR" sz="1000" b="1" dirty="0">
                  <a:solidFill>
                    <a:schemeClr val="bg1"/>
                  </a:solidFill>
                  <a:latin typeface="Arial" pitchFamily="34" charset="0"/>
                </a:rPr>
                <a:t>Repository</a:t>
              </a:r>
              <a:endParaRPr lang="ko-KR" altLang="en-US" sz="1000" b="1" dirty="0">
                <a:solidFill>
                  <a:schemeClr val="bg1"/>
                </a:solidFill>
                <a:latin typeface="Arial" pitchFamily="34" charset="0"/>
              </a:endParaRPr>
            </a:p>
          </p:txBody>
        </p:sp>
        <p:sp>
          <p:nvSpPr>
            <p:cNvPr id="5227" name="TextBox 5226">
              <a:extLst>
                <a:ext uri="{FF2B5EF4-FFF2-40B4-BE49-F238E27FC236}">
                  <a16:creationId xmlns:a16="http://schemas.microsoft.com/office/drawing/2014/main" id="{A8F9EECC-3E8E-9265-E2CE-E7F215BC72C7}"/>
                </a:ext>
              </a:extLst>
            </p:cNvPr>
            <p:cNvSpPr txBox="1"/>
            <p:nvPr/>
          </p:nvSpPr>
          <p:spPr>
            <a:xfrm>
              <a:off x="2570272" y="908720"/>
              <a:ext cx="914674" cy="307777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</a:rPr>
                <a:t>feedback</a:t>
              </a:r>
            </a:p>
          </p:txBody>
        </p:sp>
        <p:sp>
          <p:nvSpPr>
            <p:cNvPr id="5228" name="오른쪽으로 구부러진 화살표 34">
              <a:extLst>
                <a:ext uri="{FF2B5EF4-FFF2-40B4-BE49-F238E27FC236}">
                  <a16:creationId xmlns:a16="http://schemas.microsoft.com/office/drawing/2014/main" id="{175B9B35-AE3B-7356-CD3E-DA57A9958F9C}"/>
                </a:ext>
              </a:extLst>
            </p:cNvPr>
            <p:cNvSpPr/>
            <p:nvPr/>
          </p:nvSpPr>
          <p:spPr bwMode="auto">
            <a:xfrm rot="5400000">
              <a:off x="4029611" y="1812810"/>
              <a:ext cx="1017172" cy="2592434"/>
            </a:xfrm>
            <a:prstGeom prst="curvedRightArrow">
              <a:avLst/>
            </a:prstGeom>
            <a:solidFill>
              <a:schemeClr val="tx2">
                <a:lumMod val="75000"/>
                <a:alpha val="30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eaLnBrk="0" hangingPunct="0"/>
              <a:endParaRPr lang="ko-KR" altLang="en-US" sz="1200" dirty="0">
                <a:latin typeface="Arial" pitchFamily="34" charset="0"/>
              </a:endParaRPr>
            </a:p>
          </p:txBody>
        </p:sp>
        <p:sp>
          <p:nvSpPr>
            <p:cNvPr id="5229" name="오른쪽으로 구부러진 화살표 35">
              <a:extLst>
                <a:ext uri="{FF2B5EF4-FFF2-40B4-BE49-F238E27FC236}">
                  <a16:creationId xmlns:a16="http://schemas.microsoft.com/office/drawing/2014/main" id="{5A61BBC7-BFFF-6B02-31B7-4EE3D8E403EB}"/>
                </a:ext>
              </a:extLst>
            </p:cNvPr>
            <p:cNvSpPr/>
            <p:nvPr/>
          </p:nvSpPr>
          <p:spPr bwMode="auto">
            <a:xfrm rot="16200000">
              <a:off x="4144831" y="2877967"/>
              <a:ext cx="1017172" cy="2592434"/>
            </a:xfrm>
            <a:prstGeom prst="curvedRightArrow">
              <a:avLst/>
            </a:prstGeom>
            <a:solidFill>
              <a:schemeClr val="tx2">
                <a:lumMod val="75000"/>
                <a:alpha val="30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eaLnBrk="0" hangingPunct="0"/>
              <a:endParaRPr lang="ko-KR" altLang="en-US" sz="1200" dirty="0">
                <a:latin typeface="Arial" pitchFamily="34" charset="0"/>
              </a:endParaRPr>
            </a:p>
          </p:txBody>
        </p:sp>
        <p:grpSp>
          <p:nvGrpSpPr>
            <p:cNvPr id="5230" name="그룹 5229">
              <a:extLst>
                <a:ext uri="{FF2B5EF4-FFF2-40B4-BE49-F238E27FC236}">
                  <a16:creationId xmlns:a16="http://schemas.microsoft.com/office/drawing/2014/main" id="{4715F9D0-B421-50CD-A32B-4DBA063C9A87}"/>
                </a:ext>
              </a:extLst>
            </p:cNvPr>
            <p:cNvGrpSpPr/>
            <p:nvPr/>
          </p:nvGrpSpPr>
          <p:grpSpPr>
            <a:xfrm>
              <a:off x="5095204" y="1785908"/>
              <a:ext cx="1085839" cy="313282"/>
              <a:chOff x="5940152" y="2924944"/>
              <a:chExt cx="864096" cy="360040"/>
            </a:xfrm>
          </p:grpSpPr>
          <p:sp>
            <p:nvSpPr>
              <p:cNvPr id="5245" name="오른쪽 화살표 37">
                <a:extLst>
                  <a:ext uri="{FF2B5EF4-FFF2-40B4-BE49-F238E27FC236}">
                    <a16:creationId xmlns:a16="http://schemas.microsoft.com/office/drawing/2014/main" id="{7049C91B-A5B9-29DC-6295-A0855942DE60}"/>
                  </a:ext>
                </a:extLst>
              </p:cNvPr>
              <p:cNvSpPr/>
              <p:nvPr/>
            </p:nvSpPr>
            <p:spPr bwMode="auto">
              <a:xfrm>
                <a:off x="5940152" y="2924944"/>
                <a:ext cx="864096" cy="360040"/>
              </a:xfrm>
              <a:prstGeom prst="rightArrow">
                <a:avLst/>
              </a:prstGeom>
              <a:solidFill>
                <a:srgbClr val="92D050">
                  <a:alpha val="50000"/>
                </a:srgbClr>
              </a:solidFill>
              <a:ln w="127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eaLnBrk="0" hangingPunct="0"/>
                <a:endParaRPr lang="ko-KR" altLang="en-US" sz="1200" dirty="0">
                  <a:latin typeface="Arial" pitchFamily="34" charset="0"/>
                </a:endParaRPr>
              </a:p>
            </p:txBody>
          </p:sp>
          <p:sp>
            <p:nvSpPr>
              <p:cNvPr id="5246" name="TextBox 5245">
                <a:extLst>
                  <a:ext uri="{FF2B5EF4-FFF2-40B4-BE49-F238E27FC236}">
                    <a16:creationId xmlns:a16="http://schemas.microsoft.com/office/drawing/2014/main" id="{F41A9828-E3FB-C9F7-90E2-AE9927EB7D20}"/>
                  </a:ext>
                </a:extLst>
              </p:cNvPr>
              <p:cNvSpPr txBox="1"/>
              <p:nvPr/>
            </p:nvSpPr>
            <p:spPr>
              <a:xfrm>
                <a:off x="6075009" y="2944231"/>
                <a:ext cx="603637" cy="2829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000" b="1" dirty="0">
                    <a:latin typeface="+mn-ea"/>
                  </a:rPr>
                  <a:t>reporting</a:t>
                </a:r>
                <a:endParaRPr lang="ko-KR" altLang="en-US" sz="1000" b="1" dirty="0">
                  <a:latin typeface="+mn-ea"/>
                </a:endParaRPr>
              </a:p>
            </p:txBody>
          </p:sp>
        </p:grpSp>
        <p:pic>
          <p:nvPicPr>
            <p:cNvPr id="5231" name="Picture 20" descr="http://192.168.60.30:8180/hudson/static/f2f87b58/images/48x48/graph.png">
              <a:extLst>
                <a:ext uri="{FF2B5EF4-FFF2-40B4-BE49-F238E27FC236}">
                  <a16:creationId xmlns:a16="http://schemas.microsoft.com/office/drawing/2014/main" id="{B29F4971-F633-0F89-0622-480C7362AD6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372508" y="1107022"/>
              <a:ext cx="468239" cy="509257"/>
            </a:xfrm>
            <a:prstGeom prst="rect">
              <a:avLst/>
            </a:prstGeom>
            <a:noFill/>
          </p:spPr>
        </p:pic>
        <p:pic>
          <p:nvPicPr>
            <p:cNvPr id="5232" name="Picture 28" descr="http://192.168.60.30:8180/hudson/static/f2f87b58/images/48x48/clipboard.png">
              <a:extLst>
                <a:ext uri="{FF2B5EF4-FFF2-40B4-BE49-F238E27FC236}">
                  <a16:creationId xmlns:a16="http://schemas.microsoft.com/office/drawing/2014/main" id="{1DB72E7C-8043-0E35-CF57-CB86157D25A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387233" y="1796241"/>
              <a:ext cx="468239" cy="509257"/>
            </a:xfrm>
            <a:prstGeom prst="rect">
              <a:avLst/>
            </a:prstGeom>
            <a:noFill/>
          </p:spPr>
        </p:pic>
        <p:sp>
          <p:nvSpPr>
            <p:cNvPr id="5233" name="왼쪽 중괄호 5232">
              <a:extLst>
                <a:ext uri="{FF2B5EF4-FFF2-40B4-BE49-F238E27FC236}">
                  <a16:creationId xmlns:a16="http://schemas.microsoft.com/office/drawing/2014/main" id="{4EABC354-7269-7393-05D2-850116BFDA58}"/>
                </a:ext>
              </a:extLst>
            </p:cNvPr>
            <p:cNvSpPr/>
            <p:nvPr/>
          </p:nvSpPr>
          <p:spPr bwMode="auto">
            <a:xfrm>
              <a:off x="6199680" y="1096689"/>
              <a:ext cx="172829" cy="1253126"/>
            </a:xfrm>
            <a:prstGeom prst="leftBrace">
              <a:avLst/>
            </a:prstGeom>
            <a:noFill/>
            <a:ln w="25400" cap="flat" cmpd="sng" algn="ctr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eaLnBrk="0" hangingPunct="0"/>
              <a:endParaRPr lang="ko-KR" altLang="en-US" sz="1800" dirty="0">
                <a:latin typeface="Arial" pitchFamily="34" charset="0"/>
                <a:ea typeface="맑은 고딕" pitchFamily="50" charset="-127"/>
              </a:endParaRPr>
            </a:p>
          </p:txBody>
        </p:sp>
        <p:sp>
          <p:nvSpPr>
            <p:cNvPr id="5234" name="TextBox 5233">
              <a:extLst>
                <a:ext uri="{FF2B5EF4-FFF2-40B4-BE49-F238E27FC236}">
                  <a16:creationId xmlns:a16="http://schemas.microsoft.com/office/drawing/2014/main" id="{FACCE0A6-8911-3640-3F14-0A0C686B4103}"/>
                </a:ext>
              </a:extLst>
            </p:cNvPr>
            <p:cNvSpPr txBox="1"/>
            <p:nvPr/>
          </p:nvSpPr>
          <p:spPr>
            <a:xfrm>
              <a:off x="6833386" y="1451302"/>
              <a:ext cx="1133644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0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</a:rPr>
                <a:t>Code Inspection</a:t>
              </a:r>
            </a:p>
            <a:p>
              <a:r>
                <a:rPr lang="en-US" altLang="ko-KR" sz="10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</a:rPr>
                <a:t>Unit Test</a:t>
              </a:r>
            </a:p>
            <a:p>
              <a:r>
                <a:rPr lang="en-US" altLang="ko-KR" sz="10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</a:rPr>
                <a:t>Test Coverage</a:t>
              </a:r>
            </a:p>
          </p:txBody>
        </p:sp>
        <p:sp>
          <p:nvSpPr>
            <p:cNvPr id="5235" name="직사각형 5234">
              <a:extLst>
                <a:ext uri="{FF2B5EF4-FFF2-40B4-BE49-F238E27FC236}">
                  <a16:creationId xmlns:a16="http://schemas.microsoft.com/office/drawing/2014/main" id="{B10A78F0-35AC-EAE5-75B8-C6B0132C04F7}"/>
                </a:ext>
              </a:extLst>
            </p:cNvPr>
            <p:cNvSpPr/>
            <p:nvPr/>
          </p:nvSpPr>
          <p:spPr bwMode="auto">
            <a:xfrm>
              <a:off x="4075743" y="5044037"/>
              <a:ext cx="979364" cy="501250"/>
            </a:xfrm>
            <a:prstGeom prst="rect">
              <a:avLst/>
            </a:prstGeom>
            <a:solidFill>
              <a:schemeClr val="tx2">
                <a:lumMod val="65000"/>
              </a:schemeClr>
            </a:solidFill>
            <a:ln w="12700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altLang="ko-KR" sz="1000" b="1" dirty="0">
                  <a:solidFill>
                    <a:schemeClr val="bg1"/>
                  </a:solidFill>
                  <a:latin typeface="Arial" pitchFamily="34" charset="0"/>
                </a:rPr>
                <a:t>Nexus</a:t>
              </a:r>
            </a:p>
          </p:txBody>
        </p:sp>
        <p:grpSp>
          <p:nvGrpSpPr>
            <p:cNvPr id="5236" name="그룹 5235">
              <a:extLst>
                <a:ext uri="{FF2B5EF4-FFF2-40B4-BE49-F238E27FC236}">
                  <a16:creationId xmlns:a16="http://schemas.microsoft.com/office/drawing/2014/main" id="{0943D6B4-D3CD-D73A-3872-8D5C126DB93B}"/>
                </a:ext>
              </a:extLst>
            </p:cNvPr>
            <p:cNvGrpSpPr/>
            <p:nvPr/>
          </p:nvGrpSpPr>
          <p:grpSpPr>
            <a:xfrm rot="5400000">
              <a:off x="4363502" y="4673435"/>
              <a:ext cx="438594" cy="553235"/>
              <a:chOff x="814410" y="5056609"/>
              <a:chExt cx="1344942" cy="489197"/>
            </a:xfrm>
            <a:solidFill>
              <a:schemeClr val="accent6">
                <a:lumMod val="40000"/>
                <a:lumOff val="60000"/>
              </a:schemeClr>
            </a:solidFill>
          </p:grpSpPr>
          <p:sp>
            <p:nvSpPr>
              <p:cNvPr id="5243" name="오른쪽으로 구부러진 화살표 48">
                <a:extLst>
                  <a:ext uri="{FF2B5EF4-FFF2-40B4-BE49-F238E27FC236}">
                    <a16:creationId xmlns:a16="http://schemas.microsoft.com/office/drawing/2014/main" id="{4FC8E0E4-6D9D-A97B-B70A-A2400C81CC56}"/>
                  </a:ext>
                </a:extLst>
              </p:cNvPr>
              <p:cNvSpPr/>
              <p:nvPr/>
            </p:nvSpPr>
            <p:spPr bwMode="auto">
              <a:xfrm>
                <a:off x="814410" y="5085183"/>
                <a:ext cx="648072" cy="460623"/>
              </a:xfrm>
              <a:prstGeom prst="curvedRightArrow">
                <a:avLst/>
              </a:prstGeom>
              <a:grpFill/>
              <a:ln w="127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eaLnBrk="0" hangingPunct="0"/>
                <a:endParaRPr lang="ko-KR" altLang="en-US" sz="1200" dirty="0">
                  <a:latin typeface="Arial" pitchFamily="34" charset="0"/>
                </a:endParaRPr>
              </a:p>
            </p:txBody>
          </p:sp>
          <p:sp>
            <p:nvSpPr>
              <p:cNvPr id="5244" name="오른쪽으로 구부러진 화살표 50">
                <a:extLst>
                  <a:ext uri="{FF2B5EF4-FFF2-40B4-BE49-F238E27FC236}">
                    <a16:creationId xmlns:a16="http://schemas.microsoft.com/office/drawing/2014/main" id="{B7185485-5EF1-59D0-649E-9D278BBBC8AE}"/>
                  </a:ext>
                </a:extLst>
              </p:cNvPr>
              <p:cNvSpPr/>
              <p:nvPr/>
            </p:nvSpPr>
            <p:spPr bwMode="auto">
              <a:xfrm rot="10800000">
                <a:off x="1511280" y="5056609"/>
                <a:ext cx="648072" cy="460623"/>
              </a:xfrm>
              <a:prstGeom prst="curvedRightArrow">
                <a:avLst/>
              </a:prstGeom>
              <a:grpFill/>
              <a:ln w="127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eaLnBrk="0" hangingPunct="0"/>
                <a:endParaRPr lang="ko-KR" altLang="en-US" sz="1200" dirty="0">
                  <a:latin typeface="Arial" pitchFamily="34" charset="0"/>
                </a:endParaRPr>
              </a:p>
            </p:txBody>
          </p:sp>
        </p:grpSp>
        <p:sp>
          <p:nvSpPr>
            <p:cNvPr id="3" name="직사각형 2">
              <a:extLst>
                <a:ext uri="{FF2B5EF4-FFF2-40B4-BE49-F238E27FC236}">
                  <a16:creationId xmlns:a16="http://schemas.microsoft.com/office/drawing/2014/main" id="{CDFA3965-AA1A-8D57-5E16-9CF6312D4BCB}"/>
                </a:ext>
              </a:extLst>
            </p:cNvPr>
            <p:cNvSpPr/>
            <p:nvPr/>
          </p:nvSpPr>
          <p:spPr bwMode="auto">
            <a:xfrm>
              <a:off x="7380312" y="2600439"/>
              <a:ext cx="921754" cy="1003921"/>
            </a:xfrm>
            <a:prstGeom prst="rect">
              <a:avLst/>
            </a:prstGeom>
            <a:solidFill>
              <a:srgbClr val="002060"/>
            </a:solidFill>
            <a:ln w="12700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</a:rPr>
                <a:t>Prod</a:t>
              </a:r>
            </a:p>
            <a:p>
              <a:pPr algn="ctr" eaLnBrk="0" hangingPunct="0"/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</a:rPr>
                <a:t>Target</a:t>
              </a:r>
            </a:p>
            <a:p>
              <a:pPr algn="ctr" eaLnBrk="0" hangingPunct="0"/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</a:rPr>
                <a:t>Server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</a:endParaRPr>
            </a:p>
          </p:txBody>
        </p:sp>
        <p:sp>
          <p:nvSpPr>
            <p:cNvPr id="6" name="사각형: 둥근 모서리 5">
              <a:extLst>
                <a:ext uri="{FF2B5EF4-FFF2-40B4-BE49-F238E27FC236}">
                  <a16:creationId xmlns:a16="http://schemas.microsoft.com/office/drawing/2014/main" id="{1B24E17D-0A18-D178-CF03-F2BF27CF5CA1}"/>
                </a:ext>
              </a:extLst>
            </p:cNvPr>
            <p:cNvSpPr/>
            <p:nvPr/>
          </p:nvSpPr>
          <p:spPr bwMode="auto">
            <a:xfrm>
              <a:off x="6116463" y="2475128"/>
              <a:ext cx="2343969" cy="1253126"/>
            </a:xfrm>
            <a:prstGeom prst="roundRect">
              <a:avLst/>
            </a:prstGeom>
            <a:noFill/>
            <a:ln w="12700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eaLnBrk="0" hangingPunct="0"/>
              <a:endParaRPr lang="ko-KR" altLang="en-US" sz="1200" dirty="0">
                <a:latin typeface="Arial" pitchFamily="34" charset="0"/>
              </a:endParaRP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F85C8246-86D6-DEAF-76AC-6A4073882EE5}"/>
              </a:ext>
            </a:extLst>
          </p:cNvPr>
          <p:cNvSpPr txBox="1"/>
          <p:nvPr/>
        </p:nvSpPr>
        <p:spPr>
          <a:xfrm>
            <a:off x="304497" y="4505211"/>
            <a:ext cx="4100087" cy="1502976"/>
          </a:xfrm>
          <a:prstGeom prst="rect">
            <a:avLst/>
          </a:prstGeom>
          <a:noFill/>
          <a:ln w="19050">
            <a:noFill/>
          </a:ln>
        </p:spPr>
        <p:txBody>
          <a:bodyPr wrap="square" spcCol="720000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buFont typeface="Arial" pitchFamily="34" charset="0"/>
              <a:buChar char="•"/>
            </a:pPr>
            <a:r>
              <a:rPr lang="ko-KR" altLang="en-US" sz="1000" b="1" dirty="0">
                <a:latin typeface="+mn-ea"/>
              </a:rPr>
              <a:t> </a:t>
            </a:r>
            <a:r>
              <a:rPr lang="en-US" altLang="ko-KR" sz="1000" b="1" dirty="0">
                <a:latin typeface="+mn-ea"/>
              </a:rPr>
              <a:t>GitLab </a:t>
            </a:r>
            <a:r>
              <a:rPr lang="ko-KR" altLang="en-US" sz="1000" b="1" dirty="0">
                <a:latin typeface="+mn-ea"/>
              </a:rPr>
              <a:t>형상관리서버를 통한 프로젝트별 소스 관리</a:t>
            </a:r>
            <a:endParaRPr lang="en-US" altLang="ko-KR" sz="1000" b="1" dirty="0">
              <a:latin typeface="+mn-ea"/>
            </a:endParaRPr>
          </a:p>
          <a:p>
            <a:pPr>
              <a:lnSpc>
                <a:spcPct val="150000"/>
              </a:lnSpc>
              <a:spcBef>
                <a:spcPts val="500"/>
              </a:spcBef>
              <a:buFont typeface="Arial" pitchFamily="34" charset="0"/>
              <a:buChar char="•"/>
            </a:pPr>
            <a:r>
              <a:rPr lang="en-US" altLang="ko-KR" sz="1000" b="1" dirty="0">
                <a:latin typeface="+mn-ea"/>
              </a:rPr>
              <a:t> Maven</a:t>
            </a:r>
            <a:r>
              <a:rPr lang="ko-KR" altLang="en-US" sz="1000" b="1" dirty="0">
                <a:latin typeface="+mn-ea"/>
              </a:rPr>
              <a:t>을 통한 단일화된</a:t>
            </a:r>
            <a:r>
              <a:rPr lang="en-US" altLang="ko-KR" sz="1000" b="1" dirty="0">
                <a:latin typeface="+mn-ea"/>
              </a:rPr>
              <a:t> Lib</a:t>
            </a:r>
            <a:r>
              <a:rPr lang="ko-KR" altLang="en-US" sz="1000" b="1" dirty="0">
                <a:latin typeface="+mn-ea"/>
              </a:rPr>
              <a:t>관리</a:t>
            </a:r>
            <a:r>
              <a:rPr lang="en-US" altLang="ko-KR" sz="1000" b="1" dirty="0">
                <a:latin typeface="+mn-ea"/>
              </a:rPr>
              <a:t>, </a:t>
            </a:r>
            <a:r>
              <a:rPr lang="ko-KR" altLang="en-US" sz="1000" b="1" dirty="0">
                <a:latin typeface="+mn-ea"/>
              </a:rPr>
              <a:t>프로젝트 </a:t>
            </a:r>
            <a:r>
              <a:rPr lang="en-US" altLang="ko-KR" sz="1000" b="1" dirty="0">
                <a:latin typeface="+mn-ea"/>
              </a:rPr>
              <a:t>Life-Cycle</a:t>
            </a:r>
            <a:r>
              <a:rPr lang="ko-KR" altLang="en-US" sz="1000" b="1" dirty="0">
                <a:latin typeface="+mn-ea"/>
              </a:rPr>
              <a:t>관리</a:t>
            </a:r>
            <a:endParaRPr lang="en-US" altLang="ko-KR" sz="1000" b="1" dirty="0">
              <a:latin typeface="+mn-ea"/>
            </a:endParaRPr>
          </a:p>
          <a:p>
            <a:pPr>
              <a:lnSpc>
                <a:spcPct val="150000"/>
              </a:lnSpc>
              <a:spcBef>
                <a:spcPts val="500"/>
              </a:spcBef>
              <a:buFont typeface="Arial" pitchFamily="34" charset="0"/>
              <a:buChar char="•"/>
            </a:pPr>
            <a:r>
              <a:rPr lang="en-US" altLang="ko-KR" sz="1000" b="1" dirty="0">
                <a:latin typeface="+mn-ea"/>
              </a:rPr>
              <a:t> Nexus</a:t>
            </a:r>
            <a:r>
              <a:rPr lang="ko-KR" altLang="en-US" sz="1000" b="1" dirty="0">
                <a:latin typeface="+mn-ea"/>
              </a:rPr>
              <a:t>를 통한 내부 </a:t>
            </a:r>
            <a:r>
              <a:rPr lang="en-US" altLang="ko-KR" sz="1000" b="1" dirty="0">
                <a:latin typeface="+mn-ea"/>
              </a:rPr>
              <a:t>Lib </a:t>
            </a:r>
            <a:r>
              <a:rPr lang="ko-KR" altLang="en-US" sz="1000" b="1" dirty="0">
                <a:latin typeface="+mn-ea"/>
              </a:rPr>
              <a:t>관리</a:t>
            </a:r>
            <a:endParaRPr lang="en-US" altLang="ko-KR" sz="1000" b="1" dirty="0">
              <a:latin typeface="+mn-ea"/>
            </a:endParaRPr>
          </a:p>
          <a:p>
            <a:pPr>
              <a:lnSpc>
                <a:spcPct val="150000"/>
              </a:lnSpc>
              <a:spcBef>
                <a:spcPts val="500"/>
              </a:spcBef>
              <a:buFont typeface="Arial" pitchFamily="34" charset="0"/>
              <a:buChar char="•"/>
            </a:pPr>
            <a:r>
              <a:rPr lang="en-US" altLang="ko-KR" sz="1000" b="1" dirty="0">
                <a:latin typeface="+mn-ea"/>
              </a:rPr>
              <a:t>Jenkins CI/CD</a:t>
            </a:r>
            <a:r>
              <a:rPr lang="ko-KR" altLang="en-US" sz="1000" b="1" dirty="0">
                <a:latin typeface="+mn-ea"/>
              </a:rPr>
              <a:t>에</a:t>
            </a:r>
            <a:r>
              <a:rPr lang="en-US" altLang="ko-KR" sz="1000" b="1" dirty="0">
                <a:latin typeface="+mn-ea"/>
              </a:rPr>
              <a:t> </a:t>
            </a:r>
            <a:r>
              <a:rPr lang="ko-KR" altLang="en-US" sz="1000" b="1" dirty="0">
                <a:latin typeface="+mn-ea"/>
              </a:rPr>
              <a:t>의한 자동화</a:t>
            </a:r>
            <a:r>
              <a:rPr lang="en-US" altLang="ko-KR" sz="1000" b="1" dirty="0">
                <a:latin typeface="+mn-ea"/>
              </a:rPr>
              <a:t> </a:t>
            </a:r>
            <a:r>
              <a:rPr lang="ko-KR" altLang="en-US" sz="1000" b="1" dirty="0">
                <a:latin typeface="+mn-ea"/>
              </a:rPr>
              <a:t>빌드</a:t>
            </a:r>
            <a:r>
              <a:rPr lang="en-US" altLang="ko-KR" sz="1000" b="1" dirty="0">
                <a:latin typeface="+mn-ea"/>
              </a:rPr>
              <a:t>/</a:t>
            </a:r>
            <a:r>
              <a:rPr lang="ko-KR" altLang="en-US" sz="1000" b="1" dirty="0">
                <a:latin typeface="+mn-ea"/>
              </a:rPr>
              <a:t>배포</a:t>
            </a:r>
            <a:r>
              <a:rPr lang="en-US" altLang="ko-KR" sz="1000" b="1" dirty="0">
                <a:latin typeface="+mn-ea"/>
              </a:rPr>
              <a:t>/</a:t>
            </a:r>
            <a:r>
              <a:rPr lang="ko-KR" altLang="en-US" sz="1000" b="1" dirty="0">
                <a:latin typeface="+mn-ea"/>
              </a:rPr>
              <a:t>리포팅</a:t>
            </a:r>
            <a:endParaRPr lang="en-US" altLang="ko-KR" sz="1000" b="1" dirty="0">
              <a:latin typeface="+mn-ea"/>
            </a:endParaRPr>
          </a:p>
          <a:p>
            <a:pPr>
              <a:lnSpc>
                <a:spcPct val="150000"/>
              </a:lnSpc>
              <a:spcBef>
                <a:spcPts val="500"/>
              </a:spcBef>
              <a:buFont typeface="Arial" pitchFamily="34" charset="0"/>
              <a:buChar char="•"/>
            </a:pPr>
            <a:r>
              <a:rPr lang="en-US" altLang="ko-KR" sz="1000" b="1" dirty="0">
                <a:latin typeface="+mn-ea"/>
              </a:rPr>
              <a:t> plugin </a:t>
            </a:r>
            <a:r>
              <a:rPr lang="ko-KR" altLang="en-US" sz="1000" b="1" dirty="0">
                <a:latin typeface="+mn-ea"/>
              </a:rPr>
              <a:t>구성 </a:t>
            </a:r>
            <a:r>
              <a:rPr lang="en-US" altLang="ko-KR" sz="1000" b="1" dirty="0">
                <a:latin typeface="+mn-ea"/>
              </a:rPr>
              <a:t>: CI/CD pipe-line </a:t>
            </a:r>
            <a:r>
              <a:rPr lang="ko-KR" altLang="en-US" sz="1000" b="1" dirty="0">
                <a:latin typeface="+mn-ea"/>
              </a:rPr>
              <a:t>구성을 위한 </a:t>
            </a:r>
            <a:r>
              <a:rPr lang="en-US" altLang="ko-KR" sz="1000" b="1" dirty="0">
                <a:latin typeface="+mn-ea"/>
              </a:rPr>
              <a:t>Jenkins tools.</a:t>
            </a:r>
            <a:endParaRPr lang="ko-KR" altLang="en-US" sz="1000" b="1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3648929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B78BC59-D563-361B-2CE6-37D3BD55ED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>
                <a:latin typeface="+mj-ea"/>
                <a:ea typeface="+mj-ea"/>
              </a:rPr>
              <a:t>프로세스 </a:t>
            </a:r>
            <a:r>
              <a:rPr lang="en-US" altLang="ko-KR" dirty="0">
                <a:latin typeface="+mj-ea"/>
                <a:ea typeface="+mj-ea"/>
              </a:rPr>
              <a:t>FLOW (ERP - PC)</a:t>
            </a:r>
            <a:endParaRPr lang="ko-KR" altLang="en-US" dirty="0">
              <a:latin typeface="+mj-ea"/>
              <a:ea typeface="+mj-ea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C2C00E32-1F5C-17B9-D1DA-3837FC6142B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E87396-390A-40E4-AE63-451AD2BB2604}" type="slidenum">
              <a:rPr lang="ko-KR" altLang="en-US" smtClean="0">
                <a:solidFill>
                  <a:srgbClr val="000000"/>
                </a:solidFill>
              </a:rPr>
              <a:pPr>
                <a:defRPr/>
              </a:pPr>
              <a:t>11</a:t>
            </a:fld>
            <a:endParaRPr lang="en-US" altLang="ko-KR" dirty="0">
              <a:solidFill>
                <a:srgbClr val="000000"/>
              </a:solidFill>
            </a:endParaRPr>
          </a:p>
        </p:txBody>
      </p:sp>
      <p:grpSp>
        <p:nvGrpSpPr>
          <p:cNvPr id="56" name="그룹 55"/>
          <p:cNvGrpSpPr/>
          <p:nvPr/>
        </p:nvGrpSpPr>
        <p:grpSpPr>
          <a:xfrm>
            <a:off x="917878" y="3213144"/>
            <a:ext cx="4727620" cy="2342925"/>
            <a:chOff x="1129693" y="3163331"/>
            <a:chExt cx="7807308" cy="1415287"/>
          </a:xfrm>
        </p:grpSpPr>
        <p:sp>
          <p:nvSpPr>
            <p:cNvPr id="57" name="직사각형 56"/>
            <p:cNvSpPr/>
            <p:nvPr/>
          </p:nvSpPr>
          <p:spPr>
            <a:xfrm>
              <a:off x="1129693" y="3163331"/>
              <a:ext cx="6806143" cy="1415287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544"/>
            </a:p>
          </p:txBody>
        </p:sp>
        <p:sp>
          <p:nvSpPr>
            <p:cNvPr id="58" name="직사각형 57"/>
            <p:cNvSpPr/>
            <p:nvPr/>
          </p:nvSpPr>
          <p:spPr>
            <a:xfrm>
              <a:off x="7938151" y="3163331"/>
              <a:ext cx="998850" cy="1415287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ko-KR" altLang="en-US" sz="813" dirty="0" err="1">
                  <a:solidFill>
                    <a:schemeClr val="tx1"/>
                  </a:solidFill>
                </a:rPr>
                <a:t>개발서버</a:t>
              </a:r>
              <a:r>
                <a:rPr lang="ko-KR" altLang="en-US" sz="813" dirty="0">
                  <a:solidFill>
                    <a:schemeClr val="tx1"/>
                  </a:solidFill>
                </a:rPr>
                <a:t> </a:t>
              </a:r>
              <a:endParaRPr lang="en-US" altLang="ko-KR" sz="813" dirty="0">
                <a:solidFill>
                  <a:schemeClr val="tx1"/>
                </a:solidFill>
              </a:endParaRPr>
            </a:p>
            <a:p>
              <a:pPr algn="ctr"/>
              <a:r>
                <a:rPr lang="ko-KR" altLang="en-US" sz="813" dirty="0">
                  <a:solidFill>
                    <a:schemeClr val="tx1"/>
                  </a:solidFill>
                </a:rPr>
                <a:t>배포</a:t>
              </a:r>
              <a:endParaRPr lang="en-US" altLang="ko-KR" sz="813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9" name="그룹 58"/>
          <p:cNvGrpSpPr/>
          <p:nvPr/>
        </p:nvGrpSpPr>
        <p:grpSpPr>
          <a:xfrm>
            <a:off x="917876" y="2057819"/>
            <a:ext cx="2455180" cy="1035528"/>
            <a:chOff x="1314449" y="1741392"/>
            <a:chExt cx="5228180" cy="938728"/>
          </a:xfrm>
        </p:grpSpPr>
        <p:sp>
          <p:nvSpPr>
            <p:cNvPr id="60" name="직사각형 59"/>
            <p:cNvSpPr/>
            <p:nvPr/>
          </p:nvSpPr>
          <p:spPr>
            <a:xfrm>
              <a:off x="1314449" y="1744110"/>
              <a:ext cx="4533901" cy="936009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544"/>
            </a:p>
          </p:txBody>
        </p:sp>
        <p:sp>
          <p:nvSpPr>
            <p:cNvPr id="61" name="직사각형 60"/>
            <p:cNvSpPr/>
            <p:nvPr/>
          </p:nvSpPr>
          <p:spPr>
            <a:xfrm>
              <a:off x="5707976" y="1741392"/>
              <a:ext cx="834653" cy="938728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ko-KR" altLang="en-US" sz="813" dirty="0">
                  <a:solidFill>
                    <a:schemeClr val="tx1"/>
                  </a:solidFill>
                </a:rPr>
                <a:t>빌드</a:t>
              </a:r>
            </a:p>
          </p:txBody>
        </p:sp>
      </p:grpSp>
      <p:grpSp>
        <p:nvGrpSpPr>
          <p:cNvPr id="62" name="그룹 61"/>
          <p:cNvGrpSpPr/>
          <p:nvPr/>
        </p:nvGrpSpPr>
        <p:grpSpPr>
          <a:xfrm>
            <a:off x="1149407" y="2083195"/>
            <a:ext cx="1756930" cy="217432"/>
            <a:chOff x="1414654" y="1772626"/>
            <a:chExt cx="2162375" cy="267608"/>
          </a:xfrm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1839645" y="1772626"/>
              <a:ext cx="1312391" cy="267608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1.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소스 </a:t>
              </a:r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clone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 요청</a:t>
              </a:r>
            </a:p>
          </p:txBody>
        </p:sp>
        <p:cxnSp>
          <p:nvCxnSpPr>
            <p:cNvPr id="64" name="직선 화살표 연결선 63"/>
            <p:cNvCxnSpPr/>
            <p:nvPr/>
          </p:nvCxnSpPr>
          <p:spPr>
            <a:xfrm>
              <a:off x="1414654" y="1995857"/>
              <a:ext cx="2162375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5" name="그룹 64"/>
          <p:cNvGrpSpPr/>
          <p:nvPr/>
        </p:nvGrpSpPr>
        <p:grpSpPr>
          <a:xfrm>
            <a:off x="1142983" y="2336552"/>
            <a:ext cx="1749707" cy="217432"/>
            <a:chOff x="3571735" y="2356403"/>
            <a:chExt cx="2153485" cy="267609"/>
          </a:xfrm>
        </p:grpSpPr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3987972" y="2356403"/>
              <a:ext cx="1369606" cy="267609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2.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소스 데이터 송신</a:t>
              </a:r>
            </a:p>
          </p:txBody>
        </p:sp>
        <p:cxnSp>
          <p:nvCxnSpPr>
            <p:cNvPr id="67" name="직선 화살표 연결선 66"/>
            <p:cNvCxnSpPr/>
            <p:nvPr/>
          </p:nvCxnSpPr>
          <p:spPr>
            <a:xfrm flipH="1">
              <a:off x="3571735" y="2619470"/>
              <a:ext cx="2153485" cy="608"/>
            </a:xfrm>
            <a:prstGeom prst="straightConnector1">
              <a:avLst/>
            </a:prstGeom>
            <a:ln>
              <a:solidFill>
                <a:srgbClr val="002060"/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8" name="직사각형 67"/>
          <p:cNvSpPr/>
          <p:nvPr/>
        </p:nvSpPr>
        <p:spPr>
          <a:xfrm>
            <a:off x="5961449" y="1364456"/>
            <a:ext cx="909675" cy="45815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813" dirty="0">
                <a:solidFill>
                  <a:schemeClr val="tx1"/>
                </a:solidFill>
              </a:rPr>
              <a:t>ERP</a:t>
            </a:r>
          </a:p>
          <a:p>
            <a:pPr algn="ctr"/>
            <a:r>
              <a:rPr lang="en-US" altLang="ko-KR" sz="813" dirty="0">
                <a:solidFill>
                  <a:schemeClr val="tx1"/>
                </a:solidFill>
              </a:rPr>
              <a:t>Prod1</a:t>
            </a:r>
            <a:endParaRPr lang="ko-KR" altLang="en-US" sz="813" dirty="0">
              <a:solidFill>
                <a:schemeClr val="tx1"/>
              </a:solidFill>
            </a:endParaRPr>
          </a:p>
        </p:txBody>
      </p:sp>
      <p:sp>
        <p:nvSpPr>
          <p:cNvPr id="69" name="직사각형 68"/>
          <p:cNvSpPr/>
          <p:nvPr/>
        </p:nvSpPr>
        <p:spPr>
          <a:xfrm>
            <a:off x="7719249" y="1364456"/>
            <a:ext cx="909675" cy="45815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813" dirty="0">
                <a:solidFill>
                  <a:schemeClr val="tx1"/>
                </a:solidFill>
              </a:rPr>
              <a:t>ERP</a:t>
            </a:r>
          </a:p>
          <a:p>
            <a:pPr algn="ctr"/>
            <a:r>
              <a:rPr lang="en-US" altLang="ko-KR" sz="813" dirty="0">
                <a:solidFill>
                  <a:schemeClr val="tx1"/>
                </a:solidFill>
              </a:rPr>
              <a:t>Prod2</a:t>
            </a:r>
          </a:p>
        </p:txBody>
      </p:sp>
      <p:sp>
        <p:nvSpPr>
          <p:cNvPr id="70" name="직사각형 69"/>
          <p:cNvSpPr/>
          <p:nvPr/>
        </p:nvSpPr>
        <p:spPr>
          <a:xfrm>
            <a:off x="688052" y="1364456"/>
            <a:ext cx="909675" cy="45815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813" dirty="0">
                <a:solidFill>
                  <a:schemeClr val="tx1"/>
                </a:solidFill>
              </a:rPr>
              <a:t>EDS</a:t>
            </a:r>
            <a:endParaRPr lang="ko-KR" altLang="en-US" sz="813" dirty="0">
              <a:solidFill>
                <a:schemeClr val="tx1"/>
              </a:solidFill>
            </a:endParaRPr>
          </a:p>
        </p:txBody>
      </p:sp>
      <p:cxnSp>
        <p:nvCxnSpPr>
          <p:cNvPr id="71" name="직선 연결선 70"/>
          <p:cNvCxnSpPr>
            <a:stCxn id="70" idx="2"/>
          </p:cNvCxnSpPr>
          <p:nvPr/>
        </p:nvCxnSpPr>
        <p:spPr>
          <a:xfrm>
            <a:off x="1142889" y="1822609"/>
            <a:ext cx="0" cy="4071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직선 연결선 71"/>
          <p:cNvCxnSpPr>
            <a:stCxn id="68" idx="2"/>
          </p:cNvCxnSpPr>
          <p:nvPr/>
        </p:nvCxnSpPr>
        <p:spPr>
          <a:xfrm>
            <a:off x="6416287" y="1822609"/>
            <a:ext cx="0" cy="40648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직선 연결선 72"/>
          <p:cNvCxnSpPr>
            <a:stCxn id="69" idx="2"/>
          </p:cNvCxnSpPr>
          <p:nvPr/>
        </p:nvCxnSpPr>
        <p:spPr>
          <a:xfrm>
            <a:off x="8174086" y="1822609"/>
            <a:ext cx="0" cy="40648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직사각형 73"/>
          <p:cNvSpPr/>
          <p:nvPr/>
        </p:nvSpPr>
        <p:spPr>
          <a:xfrm>
            <a:off x="2445851" y="1364456"/>
            <a:ext cx="909675" cy="45815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813" dirty="0" err="1">
                <a:solidFill>
                  <a:schemeClr val="tx1"/>
                </a:solidFill>
              </a:rPr>
              <a:t>Gitlab</a:t>
            </a:r>
            <a:endParaRPr lang="ko-KR" altLang="en-US" sz="813" dirty="0">
              <a:solidFill>
                <a:schemeClr val="tx1"/>
              </a:solidFill>
            </a:endParaRPr>
          </a:p>
        </p:txBody>
      </p:sp>
      <p:cxnSp>
        <p:nvCxnSpPr>
          <p:cNvPr id="75" name="직선 연결선 74"/>
          <p:cNvCxnSpPr>
            <a:stCxn id="74" idx="2"/>
          </p:cNvCxnSpPr>
          <p:nvPr/>
        </p:nvCxnSpPr>
        <p:spPr>
          <a:xfrm>
            <a:off x="2900688" y="1822609"/>
            <a:ext cx="0" cy="40648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직사각형 75"/>
          <p:cNvSpPr/>
          <p:nvPr/>
        </p:nvSpPr>
        <p:spPr>
          <a:xfrm>
            <a:off x="4203650" y="1364456"/>
            <a:ext cx="909675" cy="45815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813" dirty="0">
                <a:solidFill>
                  <a:schemeClr val="tx1"/>
                </a:solidFill>
              </a:rPr>
              <a:t>ERP</a:t>
            </a:r>
          </a:p>
          <a:p>
            <a:pPr algn="ctr"/>
            <a:r>
              <a:rPr lang="en-US" altLang="ko-KR" sz="813" dirty="0">
                <a:solidFill>
                  <a:schemeClr val="tx1"/>
                </a:solidFill>
              </a:rPr>
              <a:t>Dev</a:t>
            </a:r>
            <a:endParaRPr lang="ko-KR" altLang="en-US" sz="813" dirty="0">
              <a:solidFill>
                <a:schemeClr val="tx1"/>
              </a:solidFill>
            </a:endParaRPr>
          </a:p>
        </p:txBody>
      </p:sp>
      <p:cxnSp>
        <p:nvCxnSpPr>
          <p:cNvPr id="77" name="직선 연결선 76"/>
          <p:cNvCxnSpPr>
            <a:stCxn id="76" idx="2"/>
          </p:cNvCxnSpPr>
          <p:nvPr/>
        </p:nvCxnSpPr>
        <p:spPr>
          <a:xfrm>
            <a:off x="4658487" y="1822609"/>
            <a:ext cx="0" cy="40648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8" name="그룹 77"/>
          <p:cNvGrpSpPr/>
          <p:nvPr/>
        </p:nvGrpSpPr>
        <p:grpSpPr>
          <a:xfrm>
            <a:off x="1142186" y="3620478"/>
            <a:ext cx="3504273" cy="217432"/>
            <a:chOff x="3586765" y="3558787"/>
            <a:chExt cx="4312951" cy="267609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5107229" y="3558787"/>
              <a:ext cx="1241365" cy="267609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4.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배포 파일 전송</a:t>
              </a:r>
            </a:p>
          </p:txBody>
        </p:sp>
        <p:cxnSp>
          <p:nvCxnSpPr>
            <p:cNvPr id="80" name="직선 화살표 연결선 79"/>
            <p:cNvCxnSpPr/>
            <p:nvPr/>
          </p:nvCxnSpPr>
          <p:spPr>
            <a:xfrm>
              <a:off x="3586765" y="3798791"/>
              <a:ext cx="4312951" cy="13786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1" name="그룹 80"/>
          <p:cNvGrpSpPr/>
          <p:nvPr/>
        </p:nvGrpSpPr>
        <p:grpSpPr>
          <a:xfrm>
            <a:off x="1160398" y="4712198"/>
            <a:ext cx="3502038" cy="256133"/>
            <a:chOff x="3586768" y="3793327"/>
            <a:chExt cx="4310200" cy="315240"/>
          </a:xfrm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5128679" y="3793327"/>
              <a:ext cx="1241365" cy="267608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7.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배포 결과 전송</a:t>
              </a:r>
            </a:p>
          </p:txBody>
        </p:sp>
        <p:cxnSp>
          <p:nvCxnSpPr>
            <p:cNvPr id="83" name="직선 화살표 연결선 82"/>
            <p:cNvCxnSpPr/>
            <p:nvPr/>
          </p:nvCxnSpPr>
          <p:spPr>
            <a:xfrm flipH="1" flipV="1">
              <a:off x="3586768" y="4095597"/>
              <a:ext cx="4310200" cy="12970"/>
            </a:xfrm>
            <a:prstGeom prst="straightConnector1">
              <a:avLst/>
            </a:prstGeom>
            <a:ln>
              <a:solidFill>
                <a:srgbClr val="002060"/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4" name="그룹 83"/>
          <p:cNvGrpSpPr/>
          <p:nvPr/>
        </p:nvGrpSpPr>
        <p:grpSpPr>
          <a:xfrm>
            <a:off x="1142186" y="2722725"/>
            <a:ext cx="1405920" cy="240150"/>
            <a:chOff x="1405767" y="2559738"/>
            <a:chExt cx="1730363" cy="295569"/>
          </a:xfrm>
        </p:grpSpPr>
        <p:grpSp>
          <p:nvGrpSpPr>
            <p:cNvPr id="85" name="그룹 84"/>
            <p:cNvGrpSpPr/>
            <p:nvPr/>
          </p:nvGrpSpPr>
          <p:grpSpPr>
            <a:xfrm>
              <a:off x="1405767" y="2559738"/>
              <a:ext cx="372629" cy="295569"/>
              <a:chOff x="1414654" y="2647656"/>
              <a:chExt cx="372629" cy="295569"/>
            </a:xfrm>
          </p:grpSpPr>
          <p:cxnSp>
            <p:nvCxnSpPr>
              <p:cNvPr id="87" name="직선 화살표 연결선 86"/>
              <p:cNvCxnSpPr/>
              <p:nvPr/>
            </p:nvCxnSpPr>
            <p:spPr>
              <a:xfrm flipH="1">
                <a:off x="1414654" y="2941644"/>
                <a:ext cx="372629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" name="직선 연결선 87"/>
              <p:cNvCxnSpPr/>
              <p:nvPr/>
            </p:nvCxnSpPr>
            <p:spPr>
              <a:xfrm flipH="1" flipV="1">
                <a:off x="1783833" y="2647656"/>
                <a:ext cx="3303" cy="295569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" name="직선 연결선 88"/>
              <p:cNvCxnSpPr/>
              <p:nvPr/>
            </p:nvCxnSpPr>
            <p:spPr>
              <a:xfrm>
                <a:off x="1423324" y="2647656"/>
                <a:ext cx="363812" cy="1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1839521" y="2565983"/>
              <a:ext cx="1296609" cy="267608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3.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소스 </a:t>
              </a:r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Build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진행</a:t>
              </a:r>
            </a:p>
          </p:txBody>
        </p:sp>
      </p:grpSp>
      <p:grpSp>
        <p:nvGrpSpPr>
          <p:cNvPr id="90" name="그룹 89"/>
          <p:cNvGrpSpPr/>
          <p:nvPr/>
        </p:nvGrpSpPr>
        <p:grpSpPr>
          <a:xfrm>
            <a:off x="1142186" y="3189443"/>
            <a:ext cx="1619762" cy="467629"/>
            <a:chOff x="1405767" y="2412017"/>
            <a:chExt cx="1993548" cy="575543"/>
          </a:xfrm>
        </p:grpSpPr>
        <p:grpSp>
          <p:nvGrpSpPr>
            <p:cNvPr id="91" name="그룹 90"/>
            <p:cNvGrpSpPr/>
            <p:nvPr/>
          </p:nvGrpSpPr>
          <p:grpSpPr>
            <a:xfrm>
              <a:off x="1405767" y="2559738"/>
              <a:ext cx="372629" cy="295569"/>
              <a:chOff x="1414654" y="2647656"/>
              <a:chExt cx="372629" cy="295569"/>
            </a:xfrm>
          </p:grpSpPr>
          <p:cxnSp>
            <p:nvCxnSpPr>
              <p:cNvPr id="93" name="직선 화살표 연결선 92"/>
              <p:cNvCxnSpPr/>
              <p:nvPr/>
            </p:nvCxnSpPr>
            <p:spPr>
              <a:xfrm flipH="1">
                <a:off x="1414654" y="2941644"/>
                <a:ext cx="372629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" name="직선 연결선 93"/>
              <p:cNvCxnSpPr/>
              <p:nvPr/>
            </p:nvCxnSpPr>
            <p:spPr>
              <a:xfrm flipH="1" flipV="1">
                <a:off x="1783833" y="2647656"/>
                <a:ext cx="3303" cy="295569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" name="직선 연결선 94"/>
              <p:cNvCxnSpPr/>
              <p:nvPr/>
            </p:nvCxnSpPr>
            <p:spPr>
              <a:xfrm>
                <a:off x="1423324" y="2647656"/>
                <a:ext cx="363812" cy="1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1786191" y="2412017"/>
              <a:ext cx="1613124" cy="575543"/>
            </a:xfrm>
            <a:prstGeom prst="rect">
              <a:avLst/>
            </a:prstGeom>
            <a:noFill/>
            <a:effectLst/>
          </p:spPr>
          <p:txBody>
            <a:bodyPr wrap="square" rtlCol="0" anchor="ctr">
              <a:spAutoFit/>
            </a:bodyPr>
            <a:lstStyle/>
            <a:p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1.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배포 목록 작성</a:t>
              </a:r>
              <a:endParaRPr lang="en-US" altLang="ko-KR" sz="813" b="1" dirty="0">
                <a:solidFill>
                  <a:schemeClr val="accent1">
                    <a:lumMod val="50000"/>
                  </a:schemeClr>
                </a:solidFill>
                <a:latin typeface="+mn-ea"/>
              </a:endParaRPr>
            </a:p>
            <a:p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2.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업데이트 요청 생성</a:t>
              </a:r>
              <a:endParaRPr lang="en-US" altLang="ko-KR" sz="813" b="1" dirty="0">
                <a:solidFill>
                  <a:schemeClr val="accent1">
                    <a:lumMod val="50000"/>
                  </a:schemeClr>
                </a:solidFill>
                <a:latin typeface="+mn-ea"/>
              </a:endParaRPr>
            </a:p>
            <a:p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3.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업데이트 승인</a:t>
              </a:r>
              <a:endParaRPr lang="en-US" altLang="ko-KR" sz="813" b="1" dirty="0">
                <a:solidFill>
                  <a:schemeClr val="accent1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96" name="그룹 95"/>
          <p:cNvGrpSpPr/>
          <p:nvPr/>
        </p:nvGrpSpPr>
        <p:grpSpPr>
          <a:xfrm>
            <a:off x="3716705" y="3945596"/>
            <a:ext cx="1233789" cy="240150"/>
            <a:chOff x="259886" y="2559738"/>
            <a:chExt cx="1518510" cy="295569"/>
          </a:xfrm>
        </p:grpSpPr>
        <p:grpSp>
          <p:nvGrpSpPr>
            <p:cNvPr id="97" name="그룹 96"/>
            <p:cNvGrpSpPr/>
            <p:nvPr/>
          </p:nvGrpSpPr>
          <p:grpSpPr>
            <a:xfrm>
              <a:off x="1405767" y="2559738"/>
              <a:ext cx="372629" cy="295569"/>
              <a:chOff x="1414654" y="2647656"/>
              <a:chExt cx="372629" cy="295569"/>
            </a:xfrm>
          </p:grpSpPr>
          <p:cxnSp>
            <p:nvCxnSpPr>
              <p:cNvPr id="99" name="직선 화살표 연결선 98"/>
              <p:cNvCxnSpPr/>
              <p:nvPr/>
            </p:nvCxnSpPr>
            <p:spPr>
              <a:xfrm flipH="1">
                <a:off x="1414654" y="2941644"/>
                <a:ext cx="372629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" name="직선 연결선 99"/>
              <p:cNvCxnSpPr/>
              <p:nvPr/>
            </p:nvCxnSpPr>
            <p:spPr>
              <a:xfrm flipH="1" flipV="1">
                <a:off x="1783833" y="2647656"/>
                <a:ext cx="3303" cy="295569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" name="직선 연결선 100"/>
              <p:cNvCxnSpPr/>
              <p:nvPr/>
            </p:nvCxnSpPr>
            <p:spPr>
              <a:xfrm>
                <a:off x="1423324" y="2647656"/>
                <a:ext cx="363812" cy="1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259886" y="2565983"/>
              <a:ext cx="1241365" cy="267608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5.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현재 파일 백업</a:t>
              </a:r>
            </a:p>
          </p:txBody>
        </p:sp>
      </p:grpSp>
      <p:grpSp>
        <p:nvGrpSpPr>
          <p:cNvPr id="102" name="그룹 101"/>
          <p:cNvGrpSpPr/>
          <p:nvPr/>
        </p:nvGrpSpPr>
        <p:grpSpPr>
          <a:xfrm>
            <a:off x="3349323" y="4268270"/>
            <a:ext cx="1608830" cy="240150"/>
            <a:chOff x="-201702" y="2559738"/>
            <a:chExt cx="1980098" cy="295569"/>
          </a:xfrm>
        </p:grpSpPr>
        <p:grpSp>
          <p:nvGrpSpPr>
            <p:cNvPr id="103" name="그룹 102"/>
            <p:cNvGrpSpPr/>
            <p:nvPr/>
          </p:nvGrpSpPr>
          <p:grpSpPr>
            <a:xfrm>
              <a:off x="1405767" y="2559738"/>
              <a:ext cx="372629" cy="295569"/>
              <a:chOff x="1414654" y="2647656"/>
              <a:chExt cx="372629" cy="295569"/>
            </a:xfrm>
          </p:grpSpPr>
          <p:cxnSp>
            <p:nvCxnSpPr>
              <p:cNvPr id="105" name="직선 화살표 연결선 104"/>
              <p:cNvCxnSpPr/>
              <p:nvPr/>
            </p:nvCxnSpPr>
            <p:spPr>
              <a:xfrm flipH="1">
                <a:off x="1414654" y="2941644"/>
                <a:ext cx="372629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6" name="직선 연결선 105"/>
              <p:cNvCxnSpPr/>
              <p:nvPr/>
            </p:nvCxnSpPr>
            <p:spPr>
              <a:xfrm flipH="1" flipV="1">
                <a:off x="1783833" y="2647656"/>
                <a:ext cx="3303" cy="295569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직선 연결선 106"/>
              <p:cNvCxnSpPr/>
              <p:nvPr/>
            </p:nvCxnSpPr>
            <p:spPr>
              <a:xfrm>
                <a:off x="1423324" y="2647656"/>
                <a:ext cx="363812" cy="1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-201702" y="2565983"/>
              <a:ext cx="1716841" cy="267608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6.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배포 적용 및 기동 확인</a:t>
              </a:r>
            </a:p>
          </p:txBody>
        </p:sp>
      </p:grpSp>
      <p:grpSp>
        <p:nvGrpSpPr>
          <p:cNvPr id="108" name="그룹 107"/>
          <p:cNvGrpSpPr/>
          <p:nvPr/>
        </p:nvGrpSpPr>
        <p:grpSpPr>
          <a:xfrm>
            <a:off x="3480365" y="4603597"/>
            <a:ext cx="1480591" cy="240150"/>
            <a:chOff x="-43869" y="2559738"/>
            <a:chExt cx="1822265" cy="295569"/>
          </a:xfrm>
        </p:grpSpPr>
        <p:grpSp>
          <p:nvGrpSpPr>
            <p:cNvPr id="109" name="그룹 108"/>
            <p:cNvGrpSpPr/>
            <p:nvPr/>
          </p:nvGrpSpPr>
          <p:grpSpPr>
            <a:xfrm>
              <a:off x="1405767" y="2559738"/>
              <a:ext cx="372629" cy="295569"/>
              <a:chOff x="1414654" y="2647656"/>
              <a:chExt cx="372629" cy="295569"/>
            </a:xfrm>
          </p:grpSpPr>
          <p:cxnSp>
            <p:nvCxnSpPr>
              <p:cNvPr id="111" name="직선 화살표 연결선 110"/>
              <p:cNvCxnSpPr/>
              <p:nvPr/>
            </p:nvCxnSpPr>
            <p:spPr>
              <a:xfrm flipH="1">
                <a:off x="1414654" y="2941644"/>
                <a:ext cx="372629" cy="0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2" name="직선 연결선 111"/>
              <p:cNvCxnSpPr/>
              <p:nvPr/>
            </p:nvCxnSpPr>
            <p:spPr>
              <a:xfrm flipH="1" flipV="1">
                <a:off x="1783833" y="2647656"/>
                <a:ext cx="3303" cy="295569"/>
              </a:xfrm>
              <a:prstGeom prst="line">
                <a:avLst/>
              </a:prstGeom>
              <a:ln w="6350">
                <a:solidFill>
                  <a:srgbClr val="FF0000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3" name="직선 연결선 112"/>
              <p:cNvCxnSpPr/>
              <p:nvPr/>
            </p:nvCxnSpPr>
            <p:spPr>
              <a:xfrm>
                <a:off x="1423324" y="2647656"/>
                <a:ext cx="363812" cy="1"/>
              </a:xfrm>
              <a:prstGeom prst="line">
                <a:avLst/>
              </a:prstGeom>
              <a:ln w="6350">
                <a:solidFill>
                  <a:srgbClr val="FF0000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-43869" y="2565983"/>
              <a:ext cx="1588601" cy="267608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rgbClr val="FF0000"/>
                  </a:solidFill>
                  <a:latin typeface="+mn-ea"/>
                </a:rPr>
                <a:t>6-1. </a:t>
              </a:r>
              <a:r>
                <a:rPr lang="ko-KR" altLang="en-US" sz="813" b="1" dirty="0">
                  <a:solidFill>
                    <a:srgbClr val="FF0000"/>
                  </a:solidFill>
                  <a:latin typeface="+mn-ea"/>
                </a:rPr>
                <a:t>실패 시 백업 복구 </a:t>
              </a:r>
            </a:p>
          </p:txBody>
        </p:sp>
      </p:grpSp>
      <p:grpSp>
        <p:nvGrpSpPr>
          <p:cNvPr id="114" name="그룹 113"/>
          <p:cNvGrpSpPr/>
          <p:nvPr/>
        </p:nvGrpSpPr>
        <p:grpSpPr>
          <a:xfrm>
            <a:off x="1149231" y="5121186"/>
            <a:ext cx="1743459" cy="240150"/>
            <a:chOff x="1405767" y="2559738"/>
            <a:chExt cx="2145793" cy="295569"/>
          </a:xfrm>
        </p:grpSpPr>
        <p:grpSp>
          <p:nvGrpSpPr>
            <p:cNvPr id="115" name="그룹 114"/>
            <p:cNvGrpSpPr/>
            <p:nvPr/>
          </p:nvGrpSpPr>
          <p:grpSpPr>
            <a:xfrm>
              <a:off x="1405767" y="2559738"/>
              <a:ext cx="372629" cy="295569"/>
              <a:chOff x="1414654" y="2647656"/>
              <a:chExt cx="372629" cy="295569"/>
            </a:xfrm>
          </p:grpSpPr>
          <p:cxnSp>
            <p:nvCxnSpPr>
              <p:cNvPr id="117" name="직선 화살표 연결선 116"/>
              <p:cNvCxnSpPr/>
              <p:nvPr/>
            </p:nvCxnSpPr>
            <p:spPr>
              <a:xfrm flipH="1">
                <a:off x="1414654" y="2941644"/>
                <a:ext cx="372629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8" name="직선 연결선 117"/>
              <p:cNvCxnSpPr/>
              <p:nvPr/>
            </p:nvCxnSpPr>
            <p:spPr>
              <a:xfrm flipH="1" flipV="1">
                <a:off x="1783833" y="2647656"/>
                <a:ext cx="3303" cy="295569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9" name="직선 연결선 118"/>
              <p:cNvCxnSpPr/>
              <p:nvPr/>
            </p:nvCxnSpPr>
            <p:spPr>
              <a:xfrm>
                <a:off x="1423324" y="2647656"/>
                <a:ext cx="363812" cy="1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1751858" y="2565983"/>
              <a:ext cx="1799702" cy="267608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8.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운영 업데이트 목록 추가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229405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B78BC59-D563-361B-2CE6-37D3BD55ED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>
                <a:latin typeface="+mj-ea"/>
                <a:ea typeface="+mj-ea"/>
              </a:rPr>
              <a:t>프로세스 </a:t>
            </a:r>
            <a:r>
              <a:rPr lang="en-US" altLang="ko-KR" dirty="0">
                <a:latin typeface="+mj-ea"/>
                <a:ea typeface="+mj-ea"/>
              </a:rPr>
              <a:t>FLOW (ERP - PC)</a:t>
            </a:r>
            <a:endParaRPr lang="ko-KR" altLang="en-US" dirty="0">
              <a:latin typeface="+mj-ea"/>
              <a:ea typeface="+mj-ea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C2C00E32-1F5C-17B9-D1DA-3837FC6142B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E87396-390A-40E4-AE63-451AD2BB2604}" type="slidenum">
              <a:rPr lang="ko-KR" altLang="en-US" smtClean="0">
                <a:solidFill>
                  <a:srgbClr val="000000"/>
                </a:solidFill>
              </a:rPr>
              <a:pPr>
                <a:defRPr/>
              </a:pPr>
              <a:t>12</a:t>
            </a:fld>
            <a:endParaRPr lang="en-US" altLang="ko-KR" dirty="0">
              <a:solidFill>
                <a:srgbClr val="000000"/>
              </a:solidFill>
            </a:endParaRPr>
          </a:p>
        </p:txBody>
      </p:sp>
      <p:grpSp>
        <p:nvGrpSpPr>
          <p:cNvPr id="72" name="그룹 71"/>
          <p:cNvGrpSpPr/>
          <p:nvPr/>
        </p:nvGrpSpPr>
        <p:grpSpPr>
          <a:xfrm>
            <a:off x="917875" y="2057818"/>
            <a:ext cx="8288681" cy="3945468"/>
            <a:chOff x="1129693" y="5050444"/>
            <a:chExt cx="10234058" cy="904492"/>
          </a:xfrm>
        </p:grpSpPr>
        <p:sp>
          <p:nvSpPr>
            <p:cNvPr id="73" name="직사각형 72"/>
            <p:cNvSpPr/>
            <p:nvPr/>
          </p:nvSpPr>
          <p:spPr>
            <a:xfrm>
              <a:off x="10625515" y="5050444"/>
              <a:ext cx="738236" cy="904492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ko-KR" altLang="en-US" sz="813" dirty="0" err="1">
                  <a:solidFill>
                    <a:schemeClr val="tx1"/>
                  </a:solidFill>
                </a:rPr>
                <a:t>운영서버</a:t>
              </a:r>
              <a:r>
                <a:rPr lang="ko-KR" altLang="en-US" sz="813" dirty="0">
                  <a:solidFill>
                    <a:schemeClr val="tx1"/>
                  </a:solidFill>
                </a:rPr>
                <a:t> 배포</a:t>
              </a:r>
            </a:p>
          </p:txBody>
        </p:sp>
        <p:sp>
          <p:nvSpPr>
            <p:cNvPr id="74" name="직사각형 73"/>
            <p:cNvSpPr/>
            <p:nvPr/>
          </p:nvSpPr>
          <p:spPr>
            <a:xfrm>
              <a:off x="1129693" y="5052132"/>
              <a:ext cx="9498012" cy="902804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544"/>
            </a:p>
          </p:txBody>
        </p:sp>
      </p:grpSp>
      <p:cxnSp>
        <p:nvCxnSpPr>
          <p:cNvPr id="75" name="직선 연결선 74"/>
          <p:cNvCxnSpPr/>
          <p:nvPr/>
        </p:nvCxnSpPr>
        <p:spPr bwMode="auto">
          <a:xfrm>
            <a:off x="10971753" y="4365104"/>
            <a:ext cx="29253" cy="87760"/>
          </a:xfrm>
          <a:prstGeom prst="line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6" name="직사각형 75"/>
          <p:cNvSpPr/>
          <p:nvPr/>
        </p:nvSpPr>
        <p:spPr>
          <a:xfrm>
            <a:off x="5961449" y="1364456"/>
            <a:ext cx="909675" cy="45815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813" dirty="0">
                <a:solidFill>
                  <a:schemeClr val="tx1"/>
                </a:solidFill>
              </a:rPr>
              <a:t>ERP</a:t>
            </a:r>
          </a:p>
          <a:p>
            <a:pPr algn="ctr"/>
            <a:r>
              <a:rPr lang="en-US" altLang="ko-KR" sz="813" dirty="0">
                <a:solidFill>
                  <a:schemeClr val="tx1"/>
                </a:solidFill>
              </a:rPr>
              <a:t>Prod1</a:t>
            </a:r>
            <a:endParaRPr lang="ko-KR" altLang="en-US" sz="813" dirty="0">
              <a:solidFill>
                <a:schemeClr val="tx1"/>
              </a:solidFill>
            </a:endParaRPr>
          </a:p>
        </p:txBody>
      </p:sp>
      <p:sp>
        <p:nvSpPr>
          <p:cNvPr id="77" name="직사각형 76"/>
          <p:cNvSpPr/>
          <p:nvPr/>
        </p:nvSpPr>
        <p:spPr>
          <a:xfrm>
            <a:off x="7719249" y="1364456"/>
            <a:ext cx="909675" cy="45815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813" dirty="0">
                <a:solidFill>
                  <a:schemeClr val="tx1"/>
                </a:solidFill>
              </a:rPr>
              <a:t>ERP</a:t>
            </a:r>
          </a:p>
          <a:p>
            <a:pPr algn="ctr"/>
            <a:r>
              <a:rPr lang="en-US" altLang="ko-KR" sz="813" dirty="0">
                <a:solidFill>
                  <a:schemeClr val="tx1"/>
                </a:solidFill>
              </a:rPr>
              <a:t>Prod2</a:t>
            </a:r>
          </a:p>
        </p:txBody>
      </p:sp>
      <p:sp>
        <p:nvSpPr>
          <p:cNvPr id="78" name="직사각형 77"/>
          <p:cNvSpPr/>
          <p:nvPr/>
        </p:nvSpPr>
        <p:spPr>
          <a:xfrm>
            <a:off x="688052" y="1364456"/>
            <a:ext cx="909675" cy="45815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813" dirty="0">
                <a:solidFill>
                  <a:schemeClr val="tx1"/>
                </a:solidFill>
              </a:rPr>
              <a:t>EDS</a:t>
            </a:r>
            <a:endParaRPr lang="ko-KR" altLang="en-US" sz="813" dirty="0">
              <a:solidFill>
                <a:schemeClr val="tx1"/>
              </a:solidFill>
            </a:endParaRPr>
          </a:p>
        </p:txBody>
      </p:sp>
      <p:cxnSp>
        <p:nvCxnSpPr>
          <p:cNvPr id="79" name="직선 연결선 78"/>
          <p:cNvCxnSpPr>
            <a:stCxn id="78" idx="2"/>
          </p:cNvCxnSpPr>
          <p:nvPr/>
        </p:nvCxnSpPr>
        <p:spPr>
          <a:xfrm>
            <a:off x="1142889" y="1822609"/>
            <a:ext cx="0" cy="43407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직선 연결선 79"/>
          <p:cNvCxnSpPr>
            <a:stCxn id="76" idx="2"/>
          </p:cNvCxnSpPr>
          <p:nvPr/>
        </p:nvCxnSpPr>
        <p:spPr>
          <a:xfrm>
            <a:off x="6416287" y="1822609"/>
            <a:ext cx="0" cy="43407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직선 연결선 80"/>
          <p:cNvCxnSpPr>
            <a:stCxn id="77" idx="2"/>
          </p:cNvCxnSpPr>
          <p:nvPr/>
        </p:nvCxnSpPr>
        <p:spPr>
          <a:xfrm>
            <a:off x="8174086" y="1822609"/>
            <a:ext cx="0" cy="43407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직사각형 81"/>
          <p:cNvSpPr/>
          <p:nvPr/>
        </p:nvSpPr>
        <p:spPr>
          <a:xfrm>
            <a:off x="2445851" y="1364456"/>
            <a:ext cx="909675" cy="45815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813" dirty="0" err="1">
                <a:solidFill>
                  <a:schemeClr val="tx1"/>
                </a:solidFill>
              </a:rPr>
              <a:t>Gitlab</a:t>
            </a:r>
            <a:endParaRPr lang="ko-KR" altLang="en-US" sz="813" dirty="0">
              <a:solidFill>
                <a:schemeClr val="tx1"/>
              </a:solidFill>
            </a:endParaRPr>
          </a:p>
        </p:txBody>
      </p:sp>
      <p:cxnSp>
        <p:nvCxnSpPr>
          <p:cNvPr id="83" name="직선 연결선 82"/>
          <p:cNvCxnSpPr>
            <a:stCxn id="82" idx="2"/>
          </p:cNvCxnSpPr>
          <p:nvPr/>
        </p:nvCxnSpPr>
        <p:spPr>
          <a:xfrm>
            <a:off x="2900688" y="1822609"/>
            <a:ext cx="0" cy="43407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직사각형 83"/>
          <p:cNvSpPr/>
          <p:nvPr/>
        </p:nvSpPr>
        <p:spPr>
          <a:xfrm>
            <a:off x="4203650" y="1364456"/>
            <a:ext cx="909675" cy="45815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813" dirty="0">
                <a:solidFill>
                  <a:schemeClr val="tx1"/>
                </a:solidFill>
              </a:rPr>
              <a:t>ERP</a:t>
            </a:r>
          </a:p>
          <a:p>
            <a:pPr algn="ctr"/>
            <a:r>
              <a:rPr lang="en-US" altLang="ko-KR" sz="813" dirty="0">
                <a:solidFill>
                  <a:schemeClr val="tx1"/>
                </a:solidFill>
              </a:rPr>
              <a:t>Dev</a:t>
            </a:r>
            <a:endParaRPr lang="ko-KR" altLang="en-US" sz="813" dirty="0">
              <a:solidFill>
                <a:schemeClr val="tx1"/>
              </a:solidFill>
            </a:endParaRPr>
          </a:p>
        </p:txBody>
      </p:sp>
      <p:cxnSp>
        <p:nvCxnSpPr>
          <p:cNvPr id="85" name="직선 연결선 84"/>
          <p:cNvCxnSpPr>
            <a:stCxn id="84" idx="2"/>
          </p:cNvCxnSpPr>
          <p:nvPr/>
        </p:nvCxnSpPr>
        <p:spPr>
          <a:xfrm>
            <a:off x="4658487" y="1822609"/>
            <a:ext cx="0" cy="43407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6" name="그룹 85"/>
          <p:cNvGrpSpPr/>
          <p:nvPr/>
        </p:nvGrpSpPr>
        <p:grpSpPr>
          <a:xfrm>
            <a:off x="1140422" y="2323633"/>
            <a:ext cx="5275865" cy="217432"/>
            <a:chOff x="3586765" y="3558787"/>
            <a:chExt cx="4312951" cy="267609"/>
          </a:xfrm>
        </p:grpSpPr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5315649" y="3558787"/>
              <a:ext cx="824525" cy="267609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4.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배포 파일 전송</a:t>
              </a:r>
            </a:p>
          </p:txBody>
        </p:sp>
        <p:cxnSp>
          <p:nvCxnSpPr>
            <p:cNvPr id="88" name="직선 화살표 연결선 87"/>
            <p:cNvCxnSpPr/>
            <p:nvPr/>
          </p:nvCxnSpPr>
          <p:spPr>
            <a:xfrm>
              <a:off x="3586765" y="3798791"/>
              <a:ext cx="4312951" cy="13786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9" name="그룹 88"/>
          <p:cNvGrpSpPr/>
          <p:nvPr/>
        </p:nvGrpSpPr>
        <p:grpSpPr>
          <a:xfrm>
            <a:off x="1142889" y="3269402"/>
            <a:ext cx="5277368" cy="256133"/>
            <a:chOff x="3586768" y="3793327"/>
            <a:chExt cx="4310200" cy="315240"/>
          </a:xfrm>
        </p:grpSpPr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4925734" y="3793327"/>
              <a:ext cx="1647268" cy="267608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rgbClr val="FF0000"/>
                  </a:solidFill>
                  <a:latin typeface="+mn-ea"/>
                </a:rPr>
                <a:t>7-2. </a:t>
              </a:r>
              <a:r>
                <a:rPr lang="ko-KR" altLang="en-US" sz="813" b="1" dirty="0">
                  <a:solidFill>
                    <a:srgbClr val="FF0000"/>
                  </a:solidFill>
                  <a:latin typeface="+mn-ea"/>
                </a:rPr>
                <a:t>실패 시 조기 종료</a:t>
              </a:r>
              <a:r>
                <a:rPr lang="en-US" altLang="ko-KR" sz="813" b="1" dirty="0">
                  <a:solidFill>
                    <a:srgbClr val="FF0000"/>
                  </a:solidFill>
                  <a:latin typeface="+mn-ea"/>
                </a:rPr>
                <a:t>, </a:t>
              </a:r>
              <a:r>
                <a:rPr lang="ko-KR" altLang="en-US" sz="813" b="1" dirty="0">
                  <a:solidFill>
                    <a:srgbClr val="FF0000"/>
                  </a:solidFill>
                  <a:latin typeface="+mn-ea"/>
                </a:rPr>
                <a:t>배포 실패 처리</a:t>
              </a:r>
            </a:p>
          </p:txBody>
        </p:sp>
        <p:cxnSp>
          <p:nvCxnSpPr>
            <p:cNvPr id="91" name="직선 화살표 연결선 90"/>
            <p:cNvCxnSpPr/>
            <p:nvPr/>
          </p:nvCxnSpPr>
          <p:spPr>
            <a:xfrm flipH="1" flipV="1">
              <a:off x="3586768" y="4095597"/>
              <a:ext cx="4310200" cy="12970"/>
            </a:xfrm>
            <a:prstGeom prst="straightConnector1">
              <a:avLst/>
            </a:prstGeom>
            <a:ln>
              <a:solidFill>
                <a:srgbClr val="FF0000"/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8" name="그룹 97"/>
          <p:cNvGrpSpPr/>
          <p:nvPr/>
        </p:nvGrpSpPr>
        <p:grpSpPr>
          <a:xfrm>
            <a:off x="5477771" y="2595041"/>
            <a:ext cx="1233789" cy="240150"/>
            <a:chOff x="259886" y="2559738"/>
            <a:chExt cx="1518510" cy="295569"/>
          </a:xfrm>
        </p:grpSpPr>
        <p:grpSp>
          <p:nvGrpSpPr>
            <p:cNvPr id="99" name="그룹 98"/>
            <p:cNvGrpSpPr/>
            <p:nvPr/>
          </p:nvGrpSpPr>
          <p:grpSpPr>
            <a:xfrm>
              <a:off x="1405767" y="2559738"/>
              <a:ext cx="372629" cy="295569"/>
              <a:chOff x="1414654" y="2647656"/>
              <a:chExt cx="372629" cy="295569"/>
            </a:xfrm>
          </p:grpSpPr>
          <p:cxnSp>
            <p:nvCxnSpPr>
              <p:cNvPr id="101" name="직선 화살표 연결선 100"/>
              <p:cNvCxnSpPr/>
              <p:nvPr/>
            </p:nvCxnSpPr>
            <p:spPr>
              <a:xfrm flipH="1">
                <a:off x="1414654" y="2941644"/>
                <a:ext cx="372629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" name="직선 연결선 101"/>
              <p:cNvCxnSpPr/>
              <p:nvPr/>
            </p:nvCxnSpPr>
            <p:spPr>
              <a:xfrm flipH="1" flipV="1">
                <a:off x="1783833" y="2647656"/>
                <a:ext cx="3303" cy="295569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" name="직선 연결선 102"/>
              <p:cNvCxnSpPr/>
              <p:nvPr/>
            </p:nvCxnSpPr>
            <p:spPr>
              <a:xfrm>
                <a:off x="1423324" y="2647656"/>
                <a:ext cx="363812" cy="1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259886" y="2565983"/>
              <a:ext cx="1241365" cy="267608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5.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현재 파일 백업</a:t>
              </a:r>
            </a:p>
          </p:txBody>
        </p:sp>
      </p:grpSp>
      <p:grpSp>
        <p:nvGrpSpPr>
          <p:cNvPr id="104" name="그룹 103"/>
          <p:cNvGrpSpPr/>
          <p:nvPr/>
        </p:nvGrpSpPr>
        <p:grpSpPr>
          <a:xfrm>
            <a:off x="5110839" y="2899063"/>
            <a:ext cx="1608830" cy="240150"/>
            <a:chOff x="-201702" y="2559738"/>
            <a:chExt cx="1980098" cy="295569"/>
          </a:xfrm>
        </p:grpSpPr>
        <p:grpSp>
          <p:nvGrpSpPr>
            <p:cNvPr id="105" name="그룹 104"/>
            <p:cNvGrpSpPr/>
            <p:nvPr/>
          </p:nvGrpSpPr>
          <p:grpSpPr>
            <a:xfrm>
              <a:off x="1405767" y="2559738"/>
              <a:ext cx="372629" cy="295569"/>
              <a:chOff x="1414654" y="2647656"/>
              <a:chExt cx="372629" cy="295569"/>
            </a:xfrm>
          </p:grpSpPr>
          <p:cxnSp>
            <p:nvCxnSpPr>
              <p:cNvPr id="107" name="직선 화살표 연결선 106"/>
              <p:cNvCxnSpPr/>
              <p:nvPr/>
            </p:nvCxnSpPr>
            <p:spPr>
              <a:xfrm flipH="1">
                <a:off x="1414654" y="2941644"/>
                <a:ext cx="372629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8" name="직선 연결선 107"/>
              <p:cNvCxnSpPr/>
              <p:nvPr/>
            </p:nvCxnSpPr>
            <p:spPr>
              <a:xfrm flipH="1" flipV="1">
                <a:off x="1783833" y="2647656"/>
                <a:ext cx="3303" cy="295569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9" name="직선 연결선 108"/>
              <p:cNvCxnSpPr/>
              <p:nvPr/>
            </p:nvCxnSpPr>
            <p:spPr>
              <a:xfrm>
                <a:off x="1423324" y="2647656"/>
                <a:ext cx="363812" cy="1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-201702" y="2565983"/>
              <a:ext cx="1716841" cy="267608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6.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배포 적용 및 기동 확인</a:t>
              </a:r>
            </a:p>
          </p:txBody>
        </p:sp>
      </p:grpSp>
      <p:grpSp>
        <p:nvGrpSpPr>
          <p:cNvPr id="110" name="그룹 109"/>
          <p:cNvGrpSpPr/>
          <p:nvPr/>
        </p:nvGrpSpPr>
        <p:grpSpPr>
          <a:xfrm>
            <a:off x="5228167" y="3201129"/>
            <a:ext cx="1480591" cy="240150"/>
            <a:chOff x="-43869" y="2559738"/>
            <a:chExt cx="1822265" cy="295569"/>
          </a:xfrm>
        </p:grpSpPr>
        <p:grpSp>
          <p:nvGrpSpPr>
            <p:cNvPr id="111" name="그룹 110"/>
            <p:cNvGrpSpPr/>
            <p:nvPr/>
          </p:nvGrpSpPr>
          <p:grpSpPr>
            <a:xfrm>
              <a:off x="1405767" y="2559738"/>
              <a:ext cx="372629" cy="295569"/>
              <a:chOff x="1414654" y="2647656"/>
              <a:chExt cx="372629" cy="295569"/>
            </a:xfrm>
          </p:grpSpPr>
          <p:cxnSp>
            <p:nvCxnSpPr>
              <p:cNvPr id="113" name="직선 화살표 연결선 112"/>
              <p:cNvCxnSpPr/>
              <p:nvPr/>
            </p:nvCxnSpPr>
            <p:spPr>
              <a:xfrm flipH="1">
                <a:off x="1414654" y="2941644"/>
                <a:ext cx="372629" cy="0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" name="직선 연결선 113"/>
              <p:cNvCxnSpPr/>
              <p:nvPr/>
            </p:nvCxnSpPr>
            <p:spPr>
              <a:xfrm flipH="1" flipV="1">
                <a:off x="1783833" y="2647656"/>
                <a:ext cx="3303" cy="295569"/>
              </a:xfrm>
              <a:prstGeom prst="line">
                <a:avLst/>
              </a:prstGeom>
              <a:ln w="6350">
                <a:solidFill>
                  <a:srgbClr val="FF0000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5" name="직선 연결선 114"/>
              <p:cNvCxnSpPr/>
              <p:nvPr/>
            </p:nvCxnSpPr>
            <p:spPr>
              <a:xfrm>
                <a:off x="1423324" y="2647656"/>
                <a:ext cx="363812" cy="1"/>
              </a:xfrm>
              <a:prstGeom prst="line">
                <a:avLst/>
              </a:prstGeom>
              <a:ln w="6350">
                <a:solidFill>
                  <a:srgbClr val="FF0000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-43869" y="2565983"/>
              <a:ext cx="1588601" cy="267608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rgbClr val="FF0000"/>
                  </a:solidFill>
                  <a:latin typeface="+mn-ea"/>
                </a:rPr>
                <a:t>7-1. </a:t>
              </a:r>
              <a:r>
                <a:rPr lang="ko-KR" altLang="en-US" sz="813" b="1" dirty="0">
                  <a:solidFill>
                    <a:srgbClr val="FF0000"/>
                  </a:solidFill>
                  <a:latin typeface="+mn-ea"/>
                </a:rPr>
                <a:t>실패 시 백업 복구 </a:t>
              </a:r>
            </a:p>
          </p:txBody>
        </p:sp>
      </p:grpSp>
      <p:grpSp>
        <p:nvGrpSpPr>
          <p:cNvPr id="116" name="그룹 115"/>
          <p:cNvGrpSpPr/>
          <p:nvPr/>
        </p:nvGrpSpPr>
        <p:grpSpPr>
          <a:xfrm>
            <a:off x="1147434" y="3603059"/>
            <a:ext cx="7026653" cy="217432"/>
            <a:chOff x="3586765" y="3558787"/>
            <a:chExt cx="4312951" cy="267609"/>
          </a:xfrm>
        </p:grpSpPr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5418374" y="3558787"/>
              <a:ext cx="619083" cy="267609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8.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배포 파일 전송</a:t>
              </a:r>
            </a:p>
          </p:txBody>
        </p:sp>
        <p:cxnSp>
          <p:nvCxnSpPr>
            <p:cNvPr id="118" name="직선 화살표 연결선 117"/>
            <p:cNvCxnSpPr/>
            <p:nvPr/>
          </p:nvCxnSpPr>
          <p:spPr>
            <a:xfrm>
              <a:off x="3586765" y="3798791"/>
              <a:ext cx="4312951" cy="13786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9" name="그룹 118"/>
          <p:cNvGrpSpPr/>
          <p:nvPr/>
        </p:nvGrpSpPr>
        <p:grpSpPr>
          <a:xfrm>
            <a:off x="7234645" y="3897684"/>
            <a:ext cx="1233789" cy="240150"/>
            <a:chOff x="259886" y="2559738"/>
            <a:chExt cx="1518510" cy="295569"/>
          </a:xfrm>
        </p:grpSpPr>
        <p:grpSp>
          <p:nvGrpSpPr>
            <p:cNvPr id="120" name="그룹 119"/>
            <p:cNvGrpSpPr/>
            <p:nvPr/>
          </p:nvGrpSpPr>
          <p:grpSpPr>
            <a:xfrm>
              <a:off x="1405767" y="2559738"/>
              <a:ext cx="372629" cy="295569"/>
              <a:chOff x="1414654" y="2647656"/>
              <a:chExt cx="372629" cy="295569"/>
            </a:xfrm>
          </p:grpSpPr>
          <p:cxnSp>
            <p:nvCxnSpPr>
              <p:cNvPr id="122" name="직선 화살표 연결선 121"/>
              <p:cNvCxnSpPr/>
              <p:nvPr/>
            </p:nvCxnSpPr>
            <p:spPr>
              <a:xfrm flipH="1">
                <a:off x="1414654" y="2941644"/>
                <a:ext cx="372629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3" name="직선 연결선 122"/>
              <p:cNvCxnSpPr/>
              <p:nvPr/>
            </p:nvCxnSpPr>
            <p:spPr>
              <a:xfrm flipH="1" flipV="1">
                <a:off x="1783833" y="2647656"/>
                <a:ext cx="3303" cy="295569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4" name="직선 연결선 123"/>
              <p:cNvCxnSpPr/>
              <p:nvPr/>
            </p:nvCxnSpPr>
            <p:spPr>
              <a:xfrm>
                <a:off x="1423324" y="2647656"/>
                <a:ext cx="363812" cy="1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1" name="TextBox 120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259886" y="2565983"/>
              <a:ext cx="1241365" cy="267608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9.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현재 파일 백업</a:t>
              </a:r>
            </a:p>
          </p:txBody>
        </p:sp>
      </p:grpSp>
      <p:grpSp>
        <p:nvGrpSpPr>
          <p:cNvPr id="125" name="그룹 124"/>
          <p:cNvGrpSpPr/>
          <p:nvPr/>
        </p:nvGrpSpPr>
        <p:grpSpPr>
          <a:xfrm>
            <a:off x="6837255" y="4201707"/>
            <a:ext cx="1639287" cy="240150"/>
            <a:chOff x="-239188" y="2559738"/>
            <a:chExt cx="2017584" cy="295569"/>
          </a:xfrm>
        </p:grpSpPr>
        <p:grpSp>
          <p:nvGrpSpPr>
            <p:cNvPr id="126" name="그룹 125"/>
            <p:cNvGrpSpPr/>
            <p:nvPr/>
          </p:nvGrpSpPr>
          <p:grpSpPr>
            <a:xfrm>
              <a:off x="1405767" y="2559738"/>
              <a:ext cx="372629" cy="295569"/>
              <a:chOff x="1414654" y="2647656"/>
              <a:chExt cx="372629" cy="295569"/>
            </a:xfrm>
          </p:grpSpPr>
          <p:cxnSp>
            <p:nvCxnSpPr>
              <p:cNvPr id="128" name="직선 화살표 연결선 127"/>
              <p:cNvCxnSpPr/>
              <p:nvPr/>
            </p:nvCxnSpPr>
            <p:spPr>
              <a:xfrm flipH="1">
                <a:off x="1414654" y="2941644"/>
                <a:ext cx="372629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9" name="직선 연결선 128"/>
              <p:cNvCxnSpPr/>
              <p:nvPr/>
            </p:nvCxnSpPr>
            <p:spPr>
              <a:xfrm flipH="1" flipV="1">
                <a:off x="1783833" y="2647656"/>
                <a:ext cx="3303" cy="295569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0" name="직선 연결선 129"/>
              <p:cNvCxnSpPr/>
              <p:nvPr/>
            </p:nvCxnSpPr>
            <p:spPr>
              <a:xfrm>
                <a:off x="1423324" y="2647656"/>
                <a:ext cx="363812" cy="1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-239188" y="2565983"/>
              <a:ext cx="1791813" cy="267608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10.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배포 적용 및 기동 확인</a:t>
              </a:r>
            </a:p>
          </p:txBody>
        </p:sp>
      </p:grpSp>
      <p:grpSp>
        <p:nvGrpSpPr>
          <p:cNvPr id="131" name="그룹 130"/>
          <p:cNvGrpSpPr/>
          <p:nvPr/>
        </p:nvGrpSpPr>
        <p:grpSpPr>
          <a:xfrm>
            <a:off x="6954583" y="4503772"/>
            <a:ext cx="1511048" cy="240150"/>
            <a:chOff x="-81355" y="2559738"/>
            <a:chExt cx="1859751" cy="295569"/>
          </a:xfrm>
        </p:grpSpPr>
        <p:grpSp>
          <p:nvGrpSpPr>
            <p:cNvPr id="132" name="그룹 131"/>
            <p:cNvGrpSpPr/>
            <p:nvPr/>
          </p:nvGrpSpPr>
          <p:grpSpPr>
            <a:xfrm>
              <a:off x="1405767" y="2559738"/>
              <a:ext cx="372629" cy="295569"/>
              <a:chOff x="1414654" y="2647656"/>
              <a:chExt cx="372629" cy="295569"/>
            </a:xfrm>
          </p:grpSpPr>
          <p:cxnSp>
            <p:nvCxnSpPr>
              <p:cNvPr id="134" name="직선 화살표 연결선 133"/>
              <p:cNvCxnSpPr/>
              <p:nvPr/>
            </p:nvCxnSpPr>
            <p:spPr>
              <a:xfrm flipH="1">
                <a:off x="1414654" y="2941644"/>
                <a:ext cx="372629" cy="0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5" name="직선 연결선 134"/>
              <p:cNvCxnSpPr/>
              <p:nvPr/>
            </p:nvCxnSpPr>
            <p:spPr>
              <a:xfrm flipH="1" flipV="1">
                <a:off x="1783833" y="2647656"/>
                <a:ext cx="3303" cy="295569"/>
              </a:xfrm>
              <a:prstGeom prst="line">
                <a:avLst/>
              </a:prstGeom>
              <a:ln w="6350">
                <a:solidFill>
                  <a:srgbClr val="FF0000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6" name="직선 연결선 135"/>
              <p:cNvCxnSpPr/>
              <p:nvPr/>
            </p:nvCxnSpPr>
            <p:spPr>
              <a:xfrm>
                <a:off x="1423324" y="2647656"/>
                <a:ext cx="363812" cy="1"/>
              </a:xfrm>
              <a:prstGeom prst="line">
                <a:avLst/>
              </a:prstGeom>
              <a:ln w="6350">
                <a:solidFill>
                  <a:srgbClr val="FF0000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-81355" y="2565983"/>
              <a:ext cx="1663572" cy="267608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rgbClr val="FF0000"/>
                  </a:solidFill>
                  <a:latin typeface="+mn-ea"/>
                </a:rPr>
                <a:t>10-1. </a:t>
              </a:r>
              <a:r>
                <a:rPr lang="ko-KR" altLang="en-US" sz="813" b="1" dirty="0">
                  <a:solidFill>
                    <a:srgbClr val="FF0000"/>
                  </a:solidFill>
                  <a:latin typeface="+mn-ea"/>
                </a:rPr>
                <a:t>실패 시 백업 복구 </a:t>
              </a:r>
            </a:p>
          </p:txBody>
        </p:sp>
      </p:grpSp>
      <p:grpSp>
        <p:nvGrpSpPr>
          <p:cNvPr id="137" name="그룹 136"/>
          <p:cNvGrpSpPr/>
          <p:nvPr/>
        </p:nvGrpSpPr>
        <p:grpSpPr>
          <a:xfrm>
            <a:off x="1151590" y="4574664"/>
            <a:ext cx="7022209" cy="256133"/>
            <a:chOff x="3586768" y="3793327"/>
            <a:chExt cx="4310200" cy="315240"/>
          </a:xfrm>
        </p:grpSpPr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5345867" y="3793327"/>
              <a:ext cx="807008" cy="267608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rgbClr val="FF0000"/>
                  </a:solidFill>
                  <a:latin typeface="+mn-ea"/>
                </a:rPr>
                <a:t>10-2. </a:t>
              </a:r>
              <a:r>
                <a:rPr lang="ko-KR" altLang="en-US" sz="813" b="1" dirty="0">
                  <a:solidFill>
                    <a:srgbClr val="FF0000"/>
                  </a:solidFill>
                  <a:latin typeface="+mn-ea"/>
                </a:rPr>
                <a:t>실패 시 조기 종료</a:t>
              </a:r>
            </a:p>
          </p:txBody>
        </p:sp>
        <p:cxnSp>
          <p:nvCxnSpPr>
            <p:cNvPr id="139" name="직선 화살표 연결선 138"/>
            <p:cNvCxnSpPr/>
            <p:nvPr/>
          </p:nvCxnSpPr>
          <p:spPr>
            <a:xfrm flipH="1" flipV="1">
              <a:off x="3586768" y="4095597"/>
              <a:ext cx="4310200" cy="12970"/>
            </a:xfrm>
            <a:prstGeom prst="straightConnector1">
              <a:avLst/>
            </a:prstGeom>
            <a:ln>
              <a:solidFill>
                <a:srgbClr val="FF0000"/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0" name="그룹 139"/>
          <p:cNvGrpSpPr/>
          <p:nvPr/>
        </p:nvGrpSpPr>
        <p:grpSpPr>
          <a:xfrm>
            <a:off x="1134814" y="4897440"/>
            <a:ext cx="5275865" cy="217432"/>
            <a:chOff x="3586765" y="3558787"/>
            <a:chExt cx="4312951" cy="267609"/>
          </a:xfrm>
        </p:grpSpPr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5065359" y="3558787"/>
              <a:ext cx="1325111" cy="267609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rgbClr val="FF0000"/>
                  </a:solidFill>
                  <a:latin typeface="+mn-ea"/>
                </a:rPr>
                <a:t>10-3. 1</a:t>
              </a:r>
              <a:r>
                <a:rPr lang="ko-KR" altLang="en-US" sz="813" b="1" dirty="0">
                  <a:solidFill>
                    <a:srgbClr val="FF0000"/>
                  </a:solidFill>
                  <a:latin typeface="+mn-ea"/>
                </a:rPr>
                <a:t>번 서버 복구 진행 요청</a:t>
              </a:r>
            </a:p>
          </p:txBody>
        </p:sp>
        <p:cxnSp>
          <p:nvCxnSpPr>
            <p:cNvPr id="142" name="직선 화살표 연결선 141"/>
            <p:cNvCxnSpPr/>
            <p:nvPr/>
          </p:nvCxnSpPr>
          <p:spPr>
            <a:xfrm>
              <a:off x="3586765" y="3798791"/>
              <a:ext cx="4312951" cy="13786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3" name="그룹 142"/>
          <p:cNvGrpSpPr/>
          <p:nvPr/>
        </p:nvGrpSpPr>
        <p:grpSpPr>
          <a:xfrm>
            <a:off x="5569535" y="5213193"/>
            <a:ext cx="1150133" cy="240150"/>
            <a:chOff x="362849" y="2559738"/>
            <a:chExt cx="1415547" cy="295569"/>
          </a:xfrm>
        </p:grpSpPr>
        <p:grpSp>
          <p:nvGrpSpPr>
            <p:cNvPr id="144" name="그룹 143"/>
            <p:cNvGrpSpPr/>
            <p:nvPr/>
          </p:nvGrpSpPr>
          <p:grpSpPr>
            <a:xfrm>
              <a:off x="1405767" y="2559738"/>
              <a:ext cx="372629" cy="295569"/>
              <a:chOff x="1414654" y="2647656"/>
              <a:chExt cx="372629" cy="295569"/>
            </a:xfrm>
          </p:grpSpPr>
          <p:cxnSp>
            <p:nvCxnSpPr>
              <p:cNvPr id="146" name="직선 화살표 연결선 145"/>
              <p:cNvCxnSpPr/>
              <p:nvPr/>
            </p:nvCxnSpPr>
            <p:spPr>
              <a:xfrm flipH="1">
                <a:off x="1414654" y="2941644"/>
                <a:ext cx="372629" cy="0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7" name="직선 연결선 146"/>
              <p:cNvCxnSpPr/>
              <p:nvPr/>
            </p:nvCxnSpPr>
            <p:spPr>
              <a:xfrm flipH="1" flipV="1">
                <a:off x="1783833" y="2647656"/>
                <a:ext cx="3303" cy="295569"/>
              </a:xfrm>
              <a:prstGeom prst="line">
                <a:avLst/>
              </a:prstGeom>
              <a:ln w="6350">
                <a:solidFill>
                  <a:srgbClr val="FF0000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8" name="직선 연결선 147"/>
              <p:cNvCxnSpPr/>
              <p:nvPr/>
            </p:nvCxnSpPr>
            <p:spPr>
              <a:xfrm>
                <a:off x="1423324" y="2647656"/>
                <a:ext cx="363812" cy="1"/>
              </a:xfrm>
              <a:prstGeom prst="line">
                <a:avLst/>
              </a:prstGeom>
              <a:ln w="6350">
                <a:solidFill>
                  <a:srgbClr val="FF0000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5" name="TextBox 144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362849" y="2565983"/>
              <a:ext cx="1142718" cy="267608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rgbClr val="FF0000"/>
                  </a:solidFill>
                  <a:latin typeface="+mn-ea"/>
                </a:rPr>
                <a:t>10-4. </a:t>
              </a:r>
              <a:r>
                <a:rPr lang="ko-KR" altLang="en-US" sz="813" b="1" dirty="0">
                  <a:solidFill>
                    <a:srgbClr val="FF0000"/>
                  </a:solidFill>
                  <a:latin typeface="+mn-ea"/>
                </a:rPr>
                <a:t>백업 복구</a:t>
              </a:r>
            </a:p>
          </p:txBody>
        </p:sp>
      </p:grpSp>
      <p:grpSp>
        <p:nvGrpSpPr>
          <p:cNvPr id="149" name="그룹 148"/>
          <p:cNvGrpSpPr/>
          <p:nvPr/>
        </p:nvGrpSpPr>
        <p:grpSpPr>
          <a:xfrm>
            <a:off x="1151589" y="5597556"/>
            <a:ext cx="7022209" cy="256133"/>
            <a:chOff x="3586768" y="3793327"/>
            <a:chExt cx="4310200" cy="315240"/>
          </a:xfrm>
        </p:grpSpPr>
        <p:sp>
          <p:nvSpPr>
            <p:cNvPr id="150" name="TextBox 149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5421141" y="3793327"/>
              <a:ext cx="656469" cy="267608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11.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배포 결과 전송</a:t>
              </a:r>
            </a:p>
          </p:txBody>
        </p:sp>
        <p:cxnSp>
          <p:nvCxnSpPr>
            <p:cNvPr id="151" name="직선 화살표 연결선 150"/>
            <p:cNvCxnSpPr/>
            <p:nvPr/>
          </p:nvCxnSpPr>
          <p:spPr>
            <a:xfrm flipH="1" flipV="1">
              <a:off x="3586768" y="4095597"/>
              <a:ext cx="4310200" cy="12970"/>
            </a:xfrm>
            <a:prstGeom prst="straightConnector1">
              <a:avLst/>
            </a:prstGeom>
            <a:ln>
              <a:solidFill>
                <a:srgbClr val="002060"/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2" name="그룹 151"/>
          <p:cNvGrpSpPr/>
          <p:nvPr/>
        </p:nvGrpSpPr>
        <p:grpSpPr>
          <a:xfrm>
            <a:off x="1142889" y="5305576"/>
            <a:ext cx="5277368" cy="256133"/>
            <a:chOff x="3586768" y="3793327"/>
            <a:chExt cx="4310200" cy="315240"/>
          </a:xfrm>
        </p:grpSpPr>
        <p:sp>
          <p:nvSpPr>
            <p:cNvPr id="153" name="TextBox 152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5270066" y="3793327"/>
              <a:ext cx="958615" cy="267608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rgbClr val="FF0000"/>
                  </a:solidFill>
                  <a:latin typeface="+mn-ea"/>
                </a:rPr>
                <a:t>10-5. </a:t>
              </a:r>
              <a:r>
                <a:rPr lang="ko-KR" altLang="en-US" sz="813" b="1" dirty="0">
                  <a:solidFill>
                    <a:srgbClr val="FF0000"/>
                  </a:solidFill>
                  <a:latin typeface="+mn-ea"/>
                </a:rPr>
                <a:t>배포 실패 처리</a:t>
              </a:r>
            </a:p>
          </p:txBody>
        </p:sp>
        <p:cxnSp>
          <p:nvCxnSpPr>
            <p:cNvPr id="154" name="직선 화살표 연결선 153"/>
            <p:cNvCxnSpPr/>
            <p:nvPr/>
          </p:nvCxnSpPr>
          <p:spPr>
            <a:xfrm flipH="1" flipV="1">
              <a:off x="3586768" y="4095597"/>
              <a:ext cx="4310200" cy="12970"/>
            </a:xfrm>
            <a:prstGeom prst="straightConnector1">
              <a:avLst/>
            </a:prstGeom>
            <a:ln>
              <a:solidFill>
                <a:srgbClr val="FF0000"/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1" name="그룹 190"/>
          <p:cNvGrpSpPr/>
          <p:nvPr/>
        </p:nvGrpSpPr>
        <p:grpSpPr>
          <a:xfrm>
            <a:off x="1142245" y="2041084"/>
            <a:ext cx="1619762" cy="467629"/>
            <a:chOff x="1405767" y="2412017"/>
            <a:chExt cx="1993548" cy="575543"/>
          </a:xfrm>
        </p:grpSpPr>
        <p:grpSp>
          <p:nvGrpSpPr>
            <p:cNvPr id="192" name="그룹 191"/>
            <p:cNvGrpSpPr/>
            <p:nvPr/>
          </p:nvGrpSpPr>
          <p:grpSpPr>
            <a:xfrm>
              <a:off x="1405767" y="2559738"/>
              <a:ext cx="372629" cy="295569"/>
              <a:chOff x="1414654" y="2647656"/>
              <a:chExt cx="372629" cy="295569"/>
            </a:xfrm>
          </p:grpSpPr>
          <p:cxnSp>
            <p:nvCxnSpPr>
              <p:cNvPr id="194" name="직선 화살표 연결선 193"/>
              <p:cNvCxnSpPr/>
              <p:nvPr/>
            </p:nvCxnSpPr>
            <p:spPr>
              <a:xfrm flipH="1">
                <a:off x="1414654" y="2941644"/>
                <a:ext cx="372629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5" name="직선 연결선 194"/>
              <p:cNvCxnSpPr/>
              <p:nvPr/>
            </p:nvCxnSpPr>
            <p:spPr>
              <a:xfrm flipH="1" flipV="1">
                <a:off x="1783833" y="2647656"/>
                <a:ext cx="3303" cy="295569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6" name="직선 연결선 195"/>
              <p:cNvCxnSpPr/>
              <p:nvPr/>
            </p:nvCxnSpPr>
            <p:spPr>
              <a:xfrm>
                <a:off x="1423324" y="2647656"/>
                <a:ext cx="363812" cy="1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93" name="TextBox 192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1786191" y="2412017"/>
              <a:ext cx="1613124" cy="575543"/>
            </a:xfrm>
            <a:prstGeom prst="rect">
              <a:avLst/>
            </a:prstGeom>
            <a:noFill/>
            <a:effectLst/>
          </p:spPr>
          <p:txBody>
            <a:bodyPr wrap="square" rtlCol="0" anchor="ctr">
              <a:spAutoFit/>
            </a:bodyPr>
            <a:lstStyle/>
            <a:p>
              <a:pPr marL="228600" indent="-228600">
                <a:buAutoNum type="arabicPeriod"/>
              </a:pP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배포 목록 작성</a:t>
              </a:r>
              <a:endParaRPr lang="en-US" altLang="ko-KR" sz="813" b="1" dirty="0">
                <a:solidFill>
                  <a:schemeClr val="accent1">
                    <a:lumMod val="50000"/>
                  </a:schemeClr>
                </a:solidFill>
                <a:latin typeface="+mn-ea"/>
              </a:endParaRPr>
            </a:p>
            <a:p>
              <a:pPr marL="228600" indent="-228600">
                <a:buAutoNum type="arabicPeriod"/>
              </a:pP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업데이트 요청 생성</a:t>
              </a:r>
              <a:endParaRPr lang="en-US" altLang="ko-KR" sz="813" b="1" dirty="0">
                <a:solidFill>
                  <a:schemeClr val="accent1">
                    <a:lumMod val="50000"/>
                  </a:schemeClr>
                </a:solidFill>
                <a:latin typeface="+mn-ea"/>
              </a:endParaRPr>
            </a:p>
            <a:p>
              <a:pPr marL="228600" indent="-228600">
                <a:buAutoNum type="arabicPeriod"/>
              </a:pP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업데이트 승인</a:t>
              </a:r>
              <a:endParaRPr lang="en-US" altLang="ko-KR" sz="813" b="1" dirty="0">
                <a:solidFill>
                  <a:schemeClr val="accent1">
                    <a:lumMod val="50000"/>
                  </a:schemeClr>
                </a:solidFill>
                <a:latin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09899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B78BC59-D563-361B-2CE6-37D3BD55ED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>
                <a:latin typeface="+mj-ea"/>
                <a:ea typeface="+mj-ea"/>
              </a:rPr>
              <a:t>프로세스 </a:t>
            </a:r>
            <a:r>
              <a:rPr lang="en-US" altLang="ko-KR" dirty="0">
                <a:latin typeface="+mj-ea"/>
                <a:ea typeface="+mj-ea"/>
              </a:rPr>
              <a:t>FLOW (ERP – MOB)</a:t>
            </a:r>
            <a:endParaRPr lang="ko-KR" altLang="en-US" dirty="0">
              <a:latin typeface="+mj-ea"/>
              <a:ea typeface="+mj-ea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C2C00E32-1F5C-17B9-D1DA-3837FC6142B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E87396-390A-40E4-AE63-451AD2BB2604}" type="slidenum">
              <a:rPr lang="ko-KR" altLang="en-US" smtClean="0">
                <a:solidFill>
                  <a:srgbClr val="000000"/>
                </a:solidFill>
              </a:rPr>
              <a:pPr>
                <a:defRPr/>
              </a:pPr>
              <a:t>13</a:t>
            </a:fld>
            <a:endParaRPr lang="en-US" altLang="ko-KR" dirty="0">
              <a:solidFill>
                <a:srgbClr val="000000"/>
              </a:solidFill>
            </a:endParaRPr>
          </a:p>
        </p:txBody>
      </p:sp>
      <p:grpSp>
        <p:nvGrpSpPr>
          <p:cNvPr id="56" name="그룹 55"/>
          <p:cNvGrpSpPr/>
          <p:nvPr/>
        </p:nvGrpSpPr>
        <p:grpSpPr>
          <a:xfrm>
            <a:off x="917878" y="3213144"/>
            <a:ext cx="4727620" cy="2342925"/>
            <a:chOff x="1129693" y="3163331"/>
            <a:chExt cx="7807308" cy="1415287"/>
          </a:xfrm>
        </p:grpSpPr>
        <p:sp>
          <p:nvSpPr>
            <p:cNvPr id="57" name="직사각형 56"/>
            <p:cNvSpPr/>
            <p:nvPr/>
          </p:nvSpPr>
          <p:spPr>
            <a:xfrm>
              <a:off x="1129693" y="3163331"/>
              <a:ext cx="6806143" cy="1415287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544"/>
            </a:p>
          </p:txBody>
        </p:sp>
        <p:sp>
          <p:nvSpPr>
            <p:cNvPr id="58" name="직사각형 57"/>
            <p:cNvSpPr/>
            <p:nvPr/>
          </p:nvSpPr>
          <p:spPr>
            <a:xfrm>
              <a:off x="7938151" y="3163331"/>
              <a:ext cx="998850" cy="1415287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ko-KR" altLang="en-US" sz="813" dirty="0" err="1">
                  <a:solidFill>
                    <a:schemeClr val="tx1"/>
                  </a:solidFill>
                </a:rPr>
                <a:t>개발서버</a:t>
              </a:r>
              <a:r>
                <a:rPr lang="ko-KR" altLang="en-US" sz="813" dirty="0">
                  <a:solidFill>
                    <a:schemeClr val="tx1"/>
                  </a:solidFill>
                </a:rPr>
                <a:t> </a:t>
              </a:r>
              <a:endParaRPr lang="en-US" altLang="ko-KR" sz="813" dirty="0">
                <a:solidFill>
                  <a:schemeClr val="tx1"/>
                </a:solidFill>
              </a:endParaRPr>
            </a:p>
            <a:p>
              <a:pPr algn="ctr"/>
              <a:r>
                <a:rPr lang="ko-KR" altLang="en-US" sz="813" dirty="0">
                  <a:solidFill>
                    <a:schemeClr val="tx1"/>
                  </a:solidFill>
                </a:rPr>
                <a:t>배포</a:t>
              </a:r>
              <a:endParaRPr lang="en-US" altLang="ko-KR" sz="813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9" name="그룹 58"/>
          <p:cNvGrpSpPr/>
          <p:nvPr/>
        </p:nvGrpSpPr>
        <p:grpSpPr>
          <a:xfrm>
            <a:off x="917876" y="2057819"/>
            <a:ext cx="2455180" cy="1035528"/>
            <a:chOff x="1314449" y="1741392"/>
            <a:chExt cx="5228180" cy="938728"/>
          </a:xfrm>
        </p:grpSpPr>
        <p:sp>
          <p:nvSpPr>
            <p:cNvPr id="60" name="직사각형 59"/>
            <p:cNvSpPr/>
            <p:nvPr/>
          </p:nvSpPr>
          <p:spPr>
            <a:xfrm>
              <a:off x="1314449" y="1744110"/>
              <a:ext cx="4533901" cy="936009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544"/>
            </a:p>
          </p:txBody>
        </p:sp>
        <p:sp>
          <p:nvSpPr>
            <p:cNvPr id="61" name="직사각형 60"/>
            <p:cNvSpPr/>
            <p:nvPr/>
          </p:nvSpPr>
          <p:spPr>
            <a:xfrm>
              <a:off x="5707976" y="1741392"/>
              <a:ext cx="834653" cy="938728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ko-KR" altLang="en-US" sz="813" dirty="0">
                  <a:solidFill>
                    <a:schemeClr val="tx1"/>
                  </a:solidFill>
                </a:rPr>
                <a:t>빌드</a:t>
              </a:r>
            </a:p>
          </p:txBody>
        </p:sp>
      </p:grpSp>
      <p:grpSp>
        <p:nvGrpSpPr>
          <p:cNvPr id="62" name="그룹 61"/>
          <p:cNvGrpSpPr/>
          <p:nvPr/>
        </p:nvGrpSpPr>
        <p:grpSpPr>
          <a:xfrm>
            <a:off x="1149407" y="2083195"/>
            <a:ext cx="1756930" cy="217432"/>
            <a:chOff x="1414654" y="1772626"/>
            <a:chExt cx="2162375" cy="267608"/>
          </a:xfrm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1839645" y="1772626"/>
              <a:ext cx="1312391" cy="267608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1.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소스 </a:t>
              </a:r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clone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 요청</a:t>
              </a:r>
            </a:p>
          </p:txBody>
        </p:sp>
        <p:cxnSp>
          <p:nvCxnSpPr>
            <p:cNvPr id="64" name="직선 화살표 연결선 63"/>
            <p:cNvCxnSpPr/>
            <p:nvPr/>
          </p:nvCxnSpPr>
          <p:spPr>
            <a:xfrm>
              <a:off x="1414654" y="1995857"/>
              <a:ext cx="2162375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5" name="그룹 64"/>
          <p:cNvGrpSpPr/>
          <p:nvPr/>
        </p:nvGrpSpPr>
        <p:grpSpPr>
          <a:xfrm>
            <a:off x="1142983" y="2336552"/>
            <a:ext cx="1749707" cy="217432"/>
            <a:chOff x="3571735" y="2356403"/>
            <a:chExt cx="2153485" cy="267609"/>
          </a:xfrm>
        </p:grpSpPr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3987972" y="2356403"/>
              <a:ext cx="1369606" cy="267609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2.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소스 데이터 송신</a:t>
              </a:r>
            </a:p>
          </p:txBody>
        </p:sp>
        <p:cxnSp>
          <p:nvCxnSpPr>
            <p:cNvPr id="67" name="직선 화살표 연결선 66"/>
            <p:cNvCxnSpPr/>
            <p:nvPr/>
          </p:nvCxnSpPr>
          <p:spPr>
            <a:xfrm flipH="1">
              <a:off x="3571735" y="2619470"/>
              <a:ext cx="2153485" cy="608"/>
            </a:xfrm>
            <a:prstGeom prst="straightConnector1">
              <a:avLst/>
            </a:prstGeom>
            <a:ln>
              <a:solidFill>
                <a:srgbClr val="002060"/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8" name="직사각형 67"/>
          <p:cNvSpPr/>
          <p:nvPr/>
        </p:nvSpPr>
        <p:spPr>
          <a:xfrm>
            <a:off x="5961449" y="1364456"/>
            <a:ext cx="909675" cy="45815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813" dirty="0">
                <a:solidFill>
                  <a:schemeClr val="tx1"/>
                </a:solidFill>
              </a:rPr>
              <a:t>ERP</a:t>
            </a:r>
          </a:p>
          <a:p>
            <a:pPr algn="ctr"/>
            <a:r>
              <a:rPr lang="en-US" altLang="ko-KR" sz="813" dirty="0">
                <a:solidFill>
                  <a:schemeClr val="tx1"/>
                </a:solidFill>
              </a:rPr>
              <a:t>Prod1</a:t>
            </a:r>
            <a:endParaRPr lang="ko-KR" altLang="en-US" sz="813" dirty="0">
              <a:solidFill>
                <a:schemeClr val="tx1"/>
              </a:solidFill>
            </a:endParaRPr>
          </a:p>
        </p:txBody>
      </p:sp>
      <p:sp>
        <p:nvSpPr>
          <p:cNvPr id="69" name="직사각형 68"/>
          <p:cNvSpPr/>
          <p:nvPr/>
        </p:nvSpPr>
        <p:spPr>
          <a:xfrm>
            <a:off x="7719249" y="1364456"/>
            <a:ext cx="909675" cy="45815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813" dirty="0">
                <a:solidFill>
                  <a:schemeClr val="tx1"/>
                </a:solidFill>
              </a:rPr>
              <a:t>ERP</a:t>
            </a:r>
          </a:p>
          <a:p>
            <a:pPr algn="ctr"/>
            <a:r>
              <a:rPr lang="en-US" altLang="ko-KR" sz="813" dirty="0">
                <a:solidFill>
                  <a:schemeClr val="tx1"/>
                </a:solidFill>
              </a:rPr>
              <a:t>Prod2</a:t>
            </a:r>
          </a:p>
        </p:txBody>
      </p:sp>
      <p:sp>
        <p:nvSpPr>
          <p:cNvPr id="70" name="직사각형 69"/>
          <p:cNvSpPr/>
          <p:nvPr/>
        </p:nvSpPr>
        <p:spPr>
          <a:xfrm>
            <a:off x="688052" y="1364456"/>
            <a:ext cx="909675" cy="45815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813" dirty="0">
                <a:solidFill>
                  <a:schemeClr val="tx1"/>
                </a:solidFill>
              </a:rPr>
              <a:t>EDS</a:t>
            </a:r>
            <a:endParaRPr lang="ko-KR" altLang="en-US" sz="813" dirty="0">
              <a:solidFill>
                <a:schemeClr val="tx1"/>
              </a:solidFill>
            </a:endParaRPr>
          </a:p>
        </p:txBody>
      </p:sp>
      <p:cxnSp>
        <p:nvCxnSpPr>
          <p:cNvPr id="71" name="직선 연결선 70"/>
          <p:cNvCxnSpPr>
            <a:stCxn id="70" idx="2"/>
          </p:cNvCxnSpPr>
          <p:nvPr/>
        </p:nvCxnSpPr>
        <p:spPr>
          <a:xfrm>
            <a:off x="1142889" y="1822609"/>
            <a:ext cx="0" cy="4071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직선 연결선 71"/>
          <p:cNvCxnSpPr>
            <a:stCxn id="68" idx="2"/>
          </p:cNvCxnSpPr>
          <p:nvPr/>
        </p:nvCxnSpPr>
        <p:spPr>
          <a:xfrm>
            <a:off x="6416287" y="1822609"/>
            <a:ext cx="0" cy="40648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직선 연결선 72"/>
          <p:cNvCxnSpPr>
            <a:stCxn id="69" idx="2"/>
          </p:cNvCxnSpPr>
          <p:nvPr/>
        </p:nvCxnSpPr>
        <p:spPr>
          <a:xfrm>
            <a:off x="8174086" y="1822609"/>
            <a:ext cx="0" cy="40648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직사각형 73"/>
          <p:cNvSpPr/>
          <p:nvPr/>
        </p:nvSpPr>
        <p:spPr>
          <a:xfrm>
            <a:off x="2445851" y="1364456"/>
            <a:ext cx="909675" cy="45815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813" dirty="0" err="1">
                <a:solidFill>
                  <a:schemeClr val="tx1"/>
                </a:solidFill>
              </a:rPr>
              <a:t>Gitlab</a:t>
            </a:r>
            <a:endParaRPr lang="ko-KR" altLang="en-US" sz="813" dirty="0">
              <a:solidFill>
                <a:schemeClr val="tx1"/>
              </a:solidFill>
            </a:endParaRPr>
          </a:p>
        </p:txBody>
      </p:sp>
      <p:cxnSp>
        <p:nvCxnSpPr>
          <p:cNvPr id="75" name="직선 연결선 74"/>
          <p:cNvCxnSpPr>
            <a:stCxn id="74" idx="2"/>
          </p:cNvCxnSpPr>
          <p:nvPr/>
        </p:nvCxnSpPr>
        <p:spPr>
          <a:xfrm>
            <a:off x="2900688" y="1822609"/>
            <a:ext cx="0" cy="40648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직사각형 75"/>
          <p:cNvSpPr/>
          <p:nvPr/>
        </p:nvSpPr>
        <p:spPr>
          <a:xfrm>
            <a:off x="4203650" y="1364456"/>
            <a:ext cx="909675" cy="45815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813" dirty="0">
                <a:solidFill>
                  <a:schemeClr val="tx1"/>
                </a:solidFill>
              </a:rPr>
              <a:t>ERP</a:t>
            </a:r>
          </a:p>
          <a:p>
            <a:pPr algn="ctr"/>
            <a:r>
              <a:rPr lang="en-US" altLang="ko-KR" sz="813" dirty="0">
                <a:solidFill>
                  <a:schemeClr val="tx1"/>
                </a:solidFill>
              </a:rPr>
              <a:t>Dev</a:t>
            </a:r>
            <a:endParaRPr lang="ko-KR" altLang="en-US" sz="813" dirty="0">
              <a:solidFill>
                <a:schemeClr val="tx1"/>
              </a:solidFill>
            </a:endParaRPr>
          </a:p>
        </p:txBody>
      </p:sp>
      <p:cxnSp>
        <p:nvCxnSpPr>
          <p:cNvPr id="77" name="직선 연결선 76"/>
          <p:cNvCxnSpPr>
            <a:stCxn id="76" idx="2"/>
          </p:cNvCxnSpPr>
          <p:nvPr/>
        </p:nvCxnSpPr>
        <p:spPr>
          <a:xfrm>
            <a:off x="4658487" y="1822609"/>
            <a:ext cx="0" cy="40648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8" name="그룹 77"/>
          <p:cNvGrpSpPr/>
          <p:nvPr/>
        </p:nvGrpSpPr>
        <p:grpSpPr>
          <a:xfrm>
            <a:off x="1142186" y="3620478"/>
            <a:ext cx="3504273" cy="217432"/>
            <a:chOff x="3586765" y="3558787"/>
            <a:chExt cx="4312951" cy="267609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5107229" y="3558787"/>
              <a:ext cx="1241365" cy="267609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4.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배포 파일 전송</a:t>
              </a:r>
            </a:p>
          </p:txBody>
        </p:sp>
        <p:cxnSp>
          <p:nvCxnSpPr>
            <p:cNvPr id="80" name="직선 화살표 연결선 79"/>
            <p:cNvCxnSpPr/>
            <p:nvPr/>
          </p:nvCxnSpPr>
          <p:spPr>
            <a:xfrm>
              <a:off x="3586765" y="3798791"/>
              <a:ext cx="4312951" cy="13786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1" name="그룹 80"/>
          <p:cNvGrpSpPr/>
          <p:nvPr/>
        </p:nvGrpSpPr>
        <p:grpSpPr>
          <a:xfrm>
            <a:off x="1160398" y="4712198"/>
            <a:ext cx="3502038" cy="256133"/>
            <a:chOff x="3586768" y="3793327"/>
            <a:chExt cx="4310200" cy="315240"/>
          </a:xfrm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5128679" y="3793327"/>
              <a:ext cx="1241365" cy="267608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7.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배포 결과 전송</a:t>
              </a:r>
            </a:p>
          </p:txBody>
        </p:sp>
        <p:cxnSp>
          <p:nvCxnSpPr>
            <p:cNvPr id="83" name="직선 화살표 연결선 82"/>
            <p:cNvCxnSpPr/>
            <p:nvPr/>
          </p:nvCxnSpPr>
          <p:spPr>
            <a:xfrm flipH="1" flipV="1">
              <a:off x="3586768" y="4095597"/>
              <a:ext cx="4310200" cy="12970"/>
            </a:xfrm>
            <a:prstGeom prst="straightConnector1">
              <a:avLst/>
            </a:prstGeom>
            <a:ln>
              <a:solidFill>
                <a:srgbClr val="002060"/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4" name="그룹 83"/>
          <p:cNvGrpSpPr/>
          <p:nvPr/>
        </p:nvGrpSpPr>
        <p:grpSpPr>
          <a:xfrm>
            <a:off x="1142186" y="2722725"/>
            <a:ext cx="1405920" cy="240150"/>
            <a:chOff x="1405767" y="2559738"/>
            <a:chExt cx="1730363" cy="295569"/>
          </a:xfrm>
        </p:grpSpPr>
        <p:grpSp>
          <p:nvGrpSpPr>
            <p:cNvPr id="85" name="그룹 84"/>
            <p:cNvGrpSpPr/>
            <p:nvPr/>
          </p:nvGrpSpPr>
          <p:grpSpPr>
            <a:xfrm>
              <a:off x="1405767" y="2559738"/>
              <a:ext cx="372629" cy="295569"/>
              <a:chOff x="1414654" y="2647656"/>
              <a:chExt cx="372629" cy="295569"/>
            </a:xfrm>
          </p:grpSpPr>
          <p:cxnSp>
            <p:nvCxnSpPr>
              <p:cNvPr id="87" name="직선 화살표 연결선 86"/>
              <p:cNvCxnSpPr/>
              <p:nvPr/>
            </p:nvCxnSpPr>
            <p:spPr>
              <a:xfrm flipH="1">
                <a:off x="1414654" y="2941644"/>
                <a:ext cx="372629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" name="직선 연결선 87"/>
              <p:cNvCxnSpPr/>
              <p:nvPr/>
            </p:nvCxnSpPr>
            <p:spPr>
              <a:xfrm flipH="1" flipV="1">
                <a:off x="1783833" y="2647656"/>
                <a:ext cx="3303" cy="295569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" name="직선 연결선 88"/>
              <p:cNvCxnSpPr/>
              <p:nvPr/>
            </p:nvCxnSpPr>
            <p:spPr>
              <a:xfrm>
                <a:off x="1423324" y="2647656"/>
                <a:ext cx="363812" cy="1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1839521" y="2565983"/>
              <a:ext cx="1296609" cy="267608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3.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소스 </a:t>
              </a:r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Build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진행</a:t>
              </a:r>
            </a:p>
          </p:txBody>
        </p:sp>
      </p:grpSp>
      <p:grpSp>
        <p:nvGrpSpPr>
          <p:cNvPr id="90" name="그룹 89"/>
          <p:cNvGrpSpPr/>
          <p:nvPr/>
        </p:nvGrpSpPr>
        <p:grpSpPr>
          <a:xfrm>
            <a:off x="1142186" y="3189443"/>
            <a:ext cx="1619762" cy="467629"/>
            <a:chOff x="1405767" y="2412017"/>
            <a:chExt cx="1993548" cy="575543"/>
          </a:xfrm>
        </p:grpSpPr>
        <p:grpSp>
          <p:nvGrpSpPr>
            <p:cNvPr id="91" name="그룹 90"/>
            <p:cNvGrpSpPr/>
            <p:nvPr/>
          </p:nvGrpSpPr>
          <p:grpSpPr>
            <a:xfrm>
              <a:off x="1405767" y="2559738"/>
              <a:ext cx="372629" cy="295569"/>
              <a:chOff x="1414654" y="2647656"/>
              <a:chExt cx="372629" cy="295569"/>
            </a:xfrm>
          </p:grpSpPr>
          <p:cxnSp>
            <p:nvCxnSpPr>
              <p:cNvPr id="93" name="직선 화살표 연결선 92"/>
              <p:cNvCxnSpPr/>
              <p:nvPr/>
            </p:nvCxnSpPr>
            <p:spPr>
              <a:xfrm flipH="1">
                <a:off x="1414654" y="2941644"/>
                <a:ext cx="372629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" name="직선 연결선 93"/>
              <p:cNvCxnSpPr/>
              <p:nvPr/>
            </p:nvCxnSpPr>
            <p:spPr>
              <a:xfrm flipH="1" flipV="1">
                <a:off x="1783833" y="2647656"/>
                <a:ext cx="3303" cy="295569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" name="직선 연결선 94"/>
              <p:cNvCxnSpPr/>
              <p:nvPr/>
            </p:nvCxnSpPr>
            <p:spPr>
              <a:xfrm>
                <a:off x="1423324" y="2647656"/>
                <a:ext cx="363812" cy="1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1786191" y="2412017"/>
              <a:ext cx="1613124" cy="575543"/>
            </a:xfrm>
            <a:prstGeom prst="rect">
              <a:avLst/>
            </a:prstGeom>
            <a:noFill/>
            <a:effectLst/>
          </p:spPr>
          <p:txBody>
            <a:bodyPr wrap="square" rtlCol="0" anchor="ctr">
              <a:spAutoFit/>
            </a:bodyPr>
            <a:lstStyle/>
            <a:p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1.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배포 목록 작성</a:t>
              </a:r>
              <a:endParaRPr lang="en-US" altLang="ko-KR" sz="813" b="1" dirty="0">
                <a:solidFill>
                  <a:schemeClr val="accent1">
                    <a:lumMod val="50000"/>
                  </a:schemeClr>
                </a:solidFill>
                <a:latin typeface="+mn-ea"/>
              </a:endParaRPr>
            </a:p>
            <a:p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2.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업데이트 요청 생성</a:t>
              </a:r>
              <a:endParaRPr lang="en-US" altLang="ko-KR" sz="813" b="1" dirty="0">
                <a:solidFill>
                  <a:schemeClr val="accent1">
                    <a:lumMod val="50000"/>
                  </a:schemeClr>
                </a:solidFill>
                <a:latin typeface="+mn-ea"/>
              </a:endParaRPr>
            </a:p>
            <a:p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3.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업데이트 승인</a:t>
              </a:r>
              <a:endParaRPr lang="en-US" altLang="ko-KR" sz="813" b="1" dirty="0">
                <a:solidFill>
                  <a:schemeClr val="accent1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96" name="그룹 95"/>
          <p:cNvGrpSpPr/>
          <p:nvPr/>
        </p:nvGrpSpPr>
        <p:grpSpPr>
          <a:xfrm>
            <a:off x="3716705" y="3945596"/>
            <a:ext cx="1233789" cy="240150"/>
            <a:chOff x="259886" y="2559738"/>
            <a:chExt cx="1518510" cy="295569"/>
          </a:xfrm>
        </p:grpSpPr>
        <p:grpSp>
          <p:nvGrpSpPr>
            <p:cNvPr id="97" name="그룹 96"/>
            <p:cNvGrpSpPr/>
            <p:nvPr/>
          </p:nvGrpSpPr>
          <p:grpSpPr>
            <a:xfrm>
              <a:off x="1405767" y="2559738"/>
              <a:ext cx="372629" cy="295569"/>
              <a:chOff x="1414654" y="2647656"/>
              <a:chExt cx="372629" cy="295569"/>
            </a:xfrm>
          </p:grpSpPr>
          <p:cxnSp>
            <p:nvCxnSpPr>
              <p:cNvPr id="99" name="직선 화살표 연결선 98"/>
              <p:cNvCxnSpPr/>
              <p:nvPr/>
            </p:nvCxnSpPr>
            <p:spPr>
              <a:xfrm flipH="1">
                <a:off x="1414654" y="2941644"/>
                <a:ext cx="372629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" name="직선 연결선 99"/>
              <p:cNvCxnSpPr/>
              <p:nvPr/>
            </p:nvCxnSpPr>
            <p:spPr>
              <a:xfrm flipH="1" flipV="1">
                <a:off x="1783833" y="2647656"/>
                <a:ext cx="3303" cy="295569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" name="직선 연결선 100"/>
              <p:cNvCxnSpPr/>
              <p:nvPr/>
            </p:nvCxnSpPr>
            <p:spPr>
              <a:xfrm>
                <a:off x="1423324" y="2647656"/>
                <a:ext cx="363812" cy="1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259886" y="2565983"/>
              <a:ext cx="1241365" cy="267608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5.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현재 파일 백업</a:t>
              </a:r>
            </a:p>
          </p:txBody>
        </p:sp>
      </p:grpSp>
      <p:grpSp>
        <p:nvGrpSpPr>
          <p:cNvPr id="102" name="그룹 101"/>
          <p:cNvGrpSpPr/>
          <p:nvPr/>
        </p:nvGrpSpPr>
        <p:grpSpPr>
          <a:xfrm>
            <a:off x="3349323" y="4268270"/>
            <a:ext cx="1608830" cy="240150"/>
            <a:chOff x="-201702" y="2559738"/>
            <a:chExt cx="1980098" cy="295569"/>
          </a:xfrm>
        </p:grpSpPr>
        <p:grpSp>
          <p:nvGrpSpPr>
            <p:cNvPr id="103" name="그룹 102"/>
            <p:cNvGrpSpPr/>
            <p:nvPr/>
          </p:nvGrpSpPr>
          <p:grpSpPr>
            <a:xfrm>
              <a:off x="1405767" y="2559738"/>
              <a:ext cx="372629" cy="295569"/>
              <a:chOff x="1414654" y="2647656"/>
              <a:chExt cx="372629" cy="295569"/>
            </a:xfrm>
          </p:grpSpPr>
          <p:cxnSp>
            <p:nvCxnSpPr>
              <p:cNvPr id="105" name="직선 화살표 연결선 104"/>
              <p:cNvCxnSpPr/>
              <p:nvPr/>
            </p:nvCxnSpPr>
            <p:spPr>
              <a:xfrm flipH="1">
                <a:off x="1414654" y="2941644"/>
                <a:ext cx="372629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6" name="직선 연결선 105"/>
              <p:cNvCxnSpPr/>
              <p:nvPr/>
            </p:nvCxnSpPr>
            <p:spPr>
              <a:xfrm flipH="1" flipV="1">
                <a:off x="1783833" y="2647656"/>
                <a:ext cx="3303" cy="295569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직선 연결선 106"/>
              <p:cNvCxnSpPr/>
              <p:nvPr/>
            </p:nvCxnSpPr>
            <p:spPr>
              <a:xfrm>
                <a:off x="1423324" y="2647656"/>
                <a:ext cx="363812" cy="1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-201702" y="2565983"/>
              <a:ext cx="1716841" cy="267608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6.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배포 적용 및 기동 확인</a:t>
              </a:r>
            </a:p>
          </p:txBody>
        </p:sp>
      </p:grpSp>
      <p:grpSp>
        <p:nvGrpSpPr>
          <p:cNvPr id="108" name="그룹 107"/>
          <p:cNvGrpSpPr/>
          <p:nvPr/>
        </p:nvGrpSpPr>
        <p:grpSpPr>
          <a:xfrm>
            <a:off x="3480365" y="4603597"/>
            <a:ext cx="1480591" cy="240150"/>
            <a:chOff x="-43869" y="2559738"/>
            <a:chExt cx="1822265" cy="295569"/>
          </a:xfrm>
        </p:grpSpPr>
        <p:grpSp>
          <p:nvGrpSpPr>
            <p:cNvPr id="109" name="그룹 108"/>
            <p:cNvGrpSpPr/>
            <p:nvPr/>
          </p:nvGrpSpPr>
          <p:grpSpPr>
            <a:xfrm>
              <a:off x="1405767" y="2559738"/>
              <a:ext cx="372629" cy="295569"/>
              <a:chOff x="1414654" y="2647656"/>
              <a:chExt cx="372629" cy="295569"/>
            </a:xfrm>
          </p:grpSpPr>
          <p:cxnSp>
            <p:nvCxnSpPr>
              <p:cNvPr id="111" name="직선 화살표 연결선 110"/>
              <p:cNvCxnSpPr/>
              <p:nvPr/>
            </p:nvCxnSpPr>
            <p:spPr>
              <a:xfrm flipH="1">
                <a:off x="1414654" y="2941644"/>
                <a:ext cx="372629" cy="0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2" name="직선 연결선 111"/>
              <p:cNvCxnSpPr/>
              <p:nvPr/>
            </p:nvCxnSpPr>
            <p:spPr>
              <a:xfrm flipH="1" flipV="1">
                <a:off x="1783833" y="2647656"/>
                <a:ext cx="3303" cy="295569"/>
              </a:xfrm>
              <a:prstGeom prst="line">
                <a:avLst/>
              </a:prstGeom>
              <a:ln w="6350">
                <a:solidFill>
                  <a:srgbClr val="FF0000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3" name="직선 연결선 112"/>
              <p:cNvCxnSpPr/>
              <p:nvPr/>
            </p:nvCxnSpPr>
            <p:spPr>
              <a:xfrm>
                <a:off x="1423324" y="2647656"/>
                <a:ext cx="363812" cy="1"/>
              </a:xfrm>
              <a:prstGeom prst="line">
                <a:avLst/>
              </a:prstGeom>
              <a:ln w="6350">
                <a:solidFill>
                  <a:srgbClr val="FF0000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-43869" y="2565983"/>
              <a:ext cx="1588601" cy="267608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rgbClr val="FF0000"/>
                  </a:solidFill>
                  <a:latin typeface="+mn-ea"/>
                </a:rPr>
                <a:t>6-1. </a:t>
              </a:r>
              <a:r>
                <a:rPr lang="ko-KR" altLang="en-US" sz="813" b="1" dirty="0">
                  <a:solidFill>
                    <a:srgbClr val="FF0000"/>
                  </a:solidFill>
                  <a:latin typeface="+mn-ea"/>
                </a:rPr>
                <a:t>실패 시 백업 복구 </a:t>
              </a:r>
            </a:p>
          </p:txBody>
        </p:sp>
      </p:grpSp>
      <p:grpSp>
        <p:nvGrpSpPr>
          <p:cNvPr id="114" name="그룹 113"/>
          <p:cNvGrpSpPr/>
          <p:nvPr/>
        </p:nvGrpSpPr>
        <p:grpSpPr>
          <a:xfrm>
            <a:off x="1149231" y="5121186"/>
            <a:ext cx="1743459" cy="240150"/>
            <a:chOff x="1405767" y="2559738"/>
            <a:chExt cx="2145793" cy="295569"/>
          </a:xfrm>
        </p:grpSpPr>
        <p:grpSp>
          <p:nvGrpSpPr>
            <p:cNvPr id="115" name="그룹 114"/>
            <p:cNvGrpSpPr/>
            <p:nvPr/>
          </p:nvGrpSpPr>
          <p:grpSpPr>
            <a:xfrm>
              <a:off x="1405767" y="2559738"/>
              <a:ext cx="372629" cy="295569"/>
              <a:chOff x="1414654" y="2647656"/>
              <a:chExt cx="372629" cy="295569"/>
            </a:xfrm>
          </p:grpSpPr>
          <p:cxnSp>
            <p:nvCxnSpPr>
              <p:cNvPr id="117" name="직선 화살표 연결선 116"/>
              <p:cNvCxnSpPr/>
              <p:nvPr/>
            </p:nvCxnSpPr>
            <p:spPr>
              <a:xfrm flipH="1">
                <a:off x="1414654" y="2941644"/>
                <a:ext cx="372629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8" name="직선 연결선 117"/>
              <p:cNvCxnSpPr/>
              <p:nvPr/>
            </p:nvCxnSpPr>
            <p:spPr>
              <a:xfrm flipH="1" flipV="1">
                <a:off x="1783833" y="2647656"/>
                <a:ext cx="3303" cy="295569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9" name="직선 연결선 118"/>
              <p:cNvCxnSpPr/>
              <p:nvPr/>
            </p:nvCxnSpPr>
            <p:spPr>
              <a:xfrm>
                <a:off x="1423324" y="2647656"/>
                <a:ext cx="363812" cy="1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1751858" y="2565983"/>
              <a:ext cx="1799702" cy="267608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8.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운영 업데이트 목록 추가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977041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B78BC59-D563-361B-2CE6-37D3BD55ED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>
                <a:latin typeface="+mj-ea"/>
                <a:ea typeface="+mj-ea"/>
              </a:rPr>
              <a:t>프로세스 </a:t>
            </a:r>
            <a:r>
              <a:rPr lang="en-US" altLang="ko-KR" dirty="0">
                <a:latin typeface="+mj-ea"/>
                <a:ea typeface="+mj-ea"/>
              </a:rPr>
              <a:t>FLOW (ERP - MOB)</a:t>
            </a:r>
            <a:endParaRPr lang="ko-KR" altLang="en-US" dirty="0">
              <a:latin typeface="+mj-ea"/>
              <a:ea typeface="+mj-ea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C2C00E32-1F5C-17B9-D1DA-3837FC6142B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E87396-390A-40E4-AE63-451AD2BB2604}" type="slidenum">
              <a:rPr lang="ko-KR" altLang="en-US" smtClean="0">
                <a:solidFill>
                  <a:srgbClr val="000000"/>
                </a:solidFill>
              </a:rPr>
              <a:pPr>
                <a:defRPr/>
              </a:pPr>
              <a:t>14</a:t>
            </a:fld>
            <a:endParaRPr lang="en-US" altLang="ko-KR" dirty="0">
              <a:solidFill>
                <a:srgbClr val="000000"/>
              </a:solidFill>
            </a:endParaRPr>
          </a:p>
        </p:txBody>
      </p:sp>
      <p:grpSp>
        <p:nvGrpSpPr>
          <p:cNvPr id="72" name="그룹 71"/>
          <p:cNvGrpSpPr/>
          <p:nvPr/>
        </p:nvGrpSpPr>
        <p:grpSpPr>
          <a:xfrm>
            <a:off x="917875" y="2057818"/>
            <a:ext cx="8288681" cy="3945468"/>
            <a:chOff x="1129693" y="5050444"/>
            <a:chExt cx="10234058" cy="904492"/>
          </a:xfrm>
        </p:grpSpPr>
        <p:sp>
          <p:nvSpPr>
            <p:cNvPr id="73" name="직사각형 72"/>
            <p:cNvSpPr/>
            <p:nvPr/>
          </p:nvSpPr>
          <p:spPr>
            <a:xfrm>
              <a:off x="10625515" y="5050444"/>
              <a:ext cx="738236" cy="904492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ko-KR" altLang="en-US" sz="813" dirty="0" err="1">
                  <a:solidFill>
                    <a:schemeClr val="tx1"/>
                  </a:solidFill>
                </a:rPr>
                <a:t>운영서버</a:t>
              </a:r>
              <a:r>
                <a:rPr lang="ko-KR" altLang="en-US" sz="813" dirty="0">
                  <a:solidFill>
                    <a:schemeClr val="tx1"/>
                  </a:solidFill>
                </a:rPr>
                <a:t> 배포</a:t>
              </a:r>
            </a:p>
          </p:txBody>
        </p:sp>
        <p:sp>
          <p:nvSpPr>
            <p:cNvPr id="74" name="직사각형 73"/>
            <p:cNvSpPr/>
            <p:nvPr/>
          </p:nvSpPr>
          <p:spPr>
            <a:xfrm>
              <a:off x="1129693" y="5052132"/>
              <a:ext cx="9498012" cy="902804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544"/>
            </a:p>
          </p:txBody>
        </p:sp>
      </p:grpSp>
      <p:cxnSp>
        <p:nvCxnSpPr>
          <p:cNvPr id="75" name="직선 연결선 74"/>
          <p:cNvCxnSpPr/>
          <p:nvPr/>
        </p:nvCxnSpPr>
        <p:spPr bwMode="auto">
          <a:xfrm>
            <a:off x="10971753" y="4365104"/>
            <a:ext cx="29253" cy="87760"/>
          </a:xfrm>
          <a:prstGeom prst="line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6" name="직사각형 75"/>
          <p:cNvSpPr/>
          <p:nvPr/>
        </p:nvSpPr>
        <p:spPr>
          <a:xfrm>
            <a:off x="5961449" y="1364456"/>
            <a:ext cx="909675" cy="45815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813" dirty="0">
                <a:solidFill>
                  <a:schemeClr val="tx1"/>
                </a:solidFill>
              </a:rPr>
              <a:t>ERP</a:t>
            </a:r>
          </a:p>
          <a:p>
            <a:pPr algn="ctr"/>
            <a:r>
              <a:rPr lang="en-US" altLang="ko-KR" sz="813" dirty="0">
                <a:solidFill>
                  <a:schemeClr val="tx1"/>
                </a:solidFill>
              </a:rPr>
              <a:t>Prod1</a:t>
            </a:r>
            <a:endParaRPr lang="ko-KR" altLang="en-US" sz="813" dirty="0">
              <a:solidFill>
                <a:schemeClr val="tx1"/>
              </a:solidFill>
            </a:endParaRPr>
          </a:p>
        </p:txBody>
      </p:sp>
      <p:sp>
        <p:nvSpPr>
          <p:cNvPr id="77" name="직사각형 76"/>
          <p:cNvSpPr/>
          <p:nvPr/>
        </p:nvSpPr>
        <p:spPr>
          <a:xfrm>
            <a:off x="7719249" y="1364456"/>
            <a:ext cx="909675" cy="45815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813" dirty="0">
                <a:solidFill>
                  <a:schemeClr val="tx1"/>
                </a:solidFill>
              </a:rPr>
              <a:t>ERP</a:t>
            </a:r>
          </a:p>
          <a:p>
            <a:pPr algn="ctr"/>
            <a:r>
              <a:rPr lang="en-US" altLang="ko-KR" sz="813" dirty="0">
                <a:solidFill>
                  <a:schemeClr val="tx1"/>
                </a:solidFill>
              </a:rPr>
              <a:t>Prod2</a:t>
            </a:r>
          </a:p>
        </p:txBody>
      </p:sp>
      <p:sp>
        <p:nvSpPr>
          <p:cNvPr id="78" name="직사각형 77"/>
          <p:cNvSpPr/>
          <p:nvPr/>
        </p:nvSpPr>
        <p:spPr>
          <a:xfrm>
            <a:off x="688052" y="1364456"/>
            <a:ext cx="909675" cy="45815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813" dirty="0">
                <a:solidFill>
                  <a:schemeClr val="tx1"/>
                </a:solidFill>
              </a:rPr>
              <a:t>EDS</a:t>
            </a:r>
            <a:endParaRPr lang="ko-KR" altLang="en-US" sz="813" dirty="0">
              <a:solidFill>
                <a:schemeClr val="tx1"/>
              </a:solidFill>
            </a:endParaRPr>
          </a:p>
        </p:txBody>
      </p:sp>
      <p:cxnSp>
        <p:nvCxnSpPr>
          <p:cNvPr id="79" name="직선 연결선 78"/>
          <p:cNvCxnSpPr>
            <a:stCxn id="78" idx="2"/>
          </p:cNvCxnSpPr>
          <p:nvPr/>
        </p:nvCxnSpPr>
        <p:spPr>
          <a:xfrm>
            <a:off x="1142889" y="1822609"/>
            <a:ext cx="0" cy="43407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직선 연결선 79"/>
          <p:cNvCxnSpPr>
            <a:stCxn id="76" idx="2"/>
          </p:cNvCxnSpPr>
          <p:nvPr/>
        </p:nvCxnSpPr>
        <p:spPr>
          <a:xfrm>
            <a:off x="6416287" y="1822609"/>
            <a:ext cx="0" cy="43407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직선 연결선 80"/>
          <p:cNvCxnSpPr>
            <a:stCxn id="77" idx="2"/>
          </p:cNvCxnSpPr>
          <p:nvPr/>
        </p:nvCxnSpPr>
        <p:spPr>
          <a:xfrm>
            <a:off x="8174086" y="1822609"/>
            <a:ext cx="0" cy="43407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직사각형 81"/>
          <p:cNvSpPr/>
          <p:nvPr/>
        </p:nvSpPr>
        <p:spPr>
          <a:xfrm>
            <a:off x="2445851" y="1364456"/>
            <a:ext cx="909675" cy="45815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813" dirty="0" err="1">
                <a:solidFill>
                  <a:schemeClr val="tx1"/>
                </a:solidFill>
              </a:rPr>
              <a:t>Gitlab</a:t>
            </a:r>
            <a:endParaRPr lang="ko-KR" altLang="en-US" sz="813" dirty="0">
              <a:solidFill>
                <a:schemeClr val="tx1"/>
              </a:solidFill>
            </a:endParaRPr>
          </a:p>
        </p:txBody>
      </p:sp>
      <p:cxnSp>
        <p:nvCxnSpPr>
          <p:cNvPr id="83" name="직선 연결선 82"/>
          <p:cNvCxnSpPr>
            <a:stCxn id="82" idx="2"/>
          </p:cNvCxnSpPr>
          <p:nvPr/>
        </p:nvCxnSpPr>
        <p:spPr>
          <a:xfrm>
            <a:off x="2900688" y="1822609"/>
            <a:ext cx="0" cy="43407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직사각형 83"/>
          <p:cNvSpPr/>
          <p:nvPr/>
        </p:nvSpPr>
        <p:spPr>
          <a:xfrm>
            <a:off x="4203650" y="1364456"/>
            <a:ext cx="909675" cy="45815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813" dirty="0">
                <a:solidFill>
                  <a:schemeClr val="tx1"/>
                </a:solidFill>
              </a:rPr>
              <a:t>ERP</a:t>
            </a:r>
          </a:p>
          <a:p>
            <a:pPr algn="ctr"/>
            <a:r>
              <a:rPr lang="en-US" altLang="ko-KR" sz="813" dirty="0">
                <a:solidFill>
                  <a:schemeClr val="tx1"/>
                </a:solidFill>
              </a:rPr>
              <a:t>Dev</a:t>
            </a:r>
            <a:endParaRPr lang="ko-KR" altLang="en-US" sz="813" dirty="0">
              <a:solidFill>
                <a:schemeClr val="tx1"/>
              </a:solidFill>
            </a:endParaRPr>
          </a:p>
        </p:txBody>
      </p:sp>
      <p:cxnSp>
        <p:nvCxnSpPr>
          <p:cNvPr id="85" name="직선 연결선 84"/>
          <p:cNvCxnSpPr>
            <a:stCxn id="84" idx="2"/>
          </p:cNvCxnSpPr>
          <p:nvPr/>
        </p:nvCxnSpPr>
        <p:spPr>
          <a:xfrm>
            <a:off x="4658487" y="1822609"/>
            <a:ext cx="0" cy="43407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6" name="그룹 85"/>
          <p:cNvGrpSpPr/>
          <p:nvPr/>
        </p:nvGrpSpPr>
        <p:grpSpPr>
          <a:xfrm>
            <a:off x="1140422" y="2323633"/>
            <a:ext cx="5275865" cy="217432"/>
            <a:chOff x="3586765" y="3558787"/>
            <a:chExt cx="4312951" cy="267609"/>
          </a:xfrm>
        </p:grpSpPr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5315649" y="3558787"/>
              <a:ext cx="824525" cy="267609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4.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배포 파일 전송</a:t>
              </a:r>
            </a:p>
          </p:txBody>
        </p:sp>
        <p:cxnSp>
          <p:nvCxnSpPr>
            <p:cNvPr id="88" name="직선 화살표 연결선 87"/>
            <p:cNvCxnSpPr/>
            <p:nvPr/>
          </p:nvCxnSpPr>
          <p:spPr>
            <a:xfrm>
              <a:off x="3586765" y="3798791"/>
              <a:ext cx="4312951" cy="13786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9" name="그룹 88"/>
          <p:cNvGrpSpPr/>
          <p:nvPr/>
        </p:nvGrpSpPr>
        <p:grpSpPr>
          <a:xfrm>
            <a:off x="1142889" y="3269402"/>
            <a:ext cx="5277368" cy="256133"/>
            <a:chOff x="3586768" y="3793327"/>
            <a:chExt cx="4310200" cy="315240"/>
          </a:xfrm>
        </p:grpSpPr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4925734" y="3793327"/>
              <a:ext cx="1647268" cy="267608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rgbClr val="FF0000"/>
                  </a:solidFill>
                  <a:latin typeface="+mn-ea"/>
                </a:rPr>
                <a:t>7-2. </a:t>
              </a:r>
              <a:r>
                <a:rPr lang="ko-KR" altLang="en-US" sz="813" b="1" dirty="0">
                  <a:solidFill>
                    <a:srgbClr val="FF0000"/>
                  </a:solidFill>
                  <a:latin typeface="+mn-ea"/>
                </a:rPr>
                <a:t>실패 시 조기 종료</a:t>
              </a:r>
              <a:r>
                <a:rPr lang="en-US" altLang="ko-KR" sz="813" b="1" dirty="0">
                  <a:solidFill>
                    <a:srgbClr val="FF0000"/>
                  </a:solidFill>
                  <a:latin typeface="+mn-ea"/>
                </a:rPr>
                <a:t>, </a:t>
              </a:r>
              <a:r>
                <a:rPr lang="ko-KR" altLang="en-US" sz="813" b="1" dirty="0">
                  <a:solidFill>
                    <a:srgbClr val="FF0000"/>
                  </a:solidFill>
                  <a:latin typeface="+mn-ea"/>
                </a:rPr>
                <a:t>배포 실패 처리</a:t>
              </a:r>
            </a:p>
          </p:txBody>
        </p:sp>
        <p:cxnSp>
          <p:nvCxnSpPr>
            <p:cNvPr id="91" name="직선 화살표 연결선 90"/>
            <p:cNvCxnSpPr/>
            <p:nvPr/>
          </p:nvCxnSpPr>
          <p:spPr>
            <a:xfrm flipH="1" flipV="1">
              <a:off x="3586768" y="4095597"/>
              <a:ext cx="4310200" cy="12970"/>
            </a:xfrm>
            <a:prstGeom prst="straightConnector1">
              <a:avLst/>
            </a:prstGeom>
            <a:ln>
              <a:solidFill>
                <a:srgbClr val="FF0000"/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8" name="그룹 97"/>
          <p:cNvGrpSpPr/>
          <p:nvPr/>
        </p:nvGrpSpPr>
        <p:grpSpPr>
          <a:xfrm>
            <a:off x="5477771" y="2595041"/>
            <a:ext cx="1233789" cy="240150"/>
            <a:chOff x="259886" y="2559738"/>
            <a:chExt cx="1518510" cy="295569"/>
          </a:xfrm>
        </p:grpSpPr>
        <p:grpSp>
          <p:nvGrpSpPr>
            <p:cNvPr id="99" name="그룹 98"/>
            <p:cNvGrpSpPr/>
            <p:nvPr/>
          </p:nvGrpSpPr>
          <p:grpSpPr>
            <a:xfrm>
              <a:off x="1405767" y="2559738"/>
              <a:ext cx="372629" cy="295569"/>
              <a:chOff x="1414654" y="2647656"/>
              <a:chExt cx="372629" cy="295569"/>
            </a:xfrm>
          </p:grpSpPr>
          <p:cxnSp>
            <p:nvCxnSpPr>
              <p:cNvPr id="101" name="직선 화살표 연결선 100"/>
              <p:cNvCxnSpPr/>
              <p:nvPr/>
            </p:nvCxnSpPr>
            <p:spPr>
              <a:xfrm flipH="1">
                <a:off x="1414654" y="2941644"/>
                <a:ext cx="372629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" name="직선 연결선 101"/>
              <p:cNvCxnSpPr/>
              <p:nvPr/>
            </p:nvCxnSpPr>
            <p:spPr>
              <a:xfrm flipH="1" flipV="1">
                <a:off x="1783833" y="2647656"/>
                <a:ext cx="3303" cy="295569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" name="직선 연결선 102"/>
              <p:cNvCxnSpPr/>
              <p:nvPr/>
            </p:nvCxnSpPr>
            <p:spPr>
              <a:xfrm>
                <a:off x="1423324" y="2647656"/>
                <a:ext cx="363812" cy="1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259886" y="2565983"/>
              <a:ext cx="1241365" cy="267608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5.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현재 파일 백업</a:t>
              </a:r>
            </a:p>
          </p:txBody>
        </p:sp>
      </p:grpSp>
      <p:grpSp>
        <p:nvGrpSpPr>
          <p:cNvPr id="104" name="그룹 103"/>
          <p:cNvGrpSpPr/>
          <p:nvPr/>
        </p:nvGrpSpPr>
        <p:grpSpPr>
          <a:xfrm>
            <a:off x="5110839" y="2899063"/>
            <a:ext cx="1608830" cy="240150"/>
            <a:chOff x="-201702" y="2559738"/>
            <a:chExt cx="1980098" cy="295569"/>
          </a:xfrm>
        </p:grpSpPr>
        <p:grpSp>
          <p:nvGrpSpPr>
            <p:cNvPr id="105" name="그룹 104"/>
            <p:cNvGrpSpPr/>
            <p:nvPr/>
          </p:nvGrpSpPr>
          <p:grpSpPr>
            <a:xfrm>
              <a:off x="1405767" y="2559738"/>
              <a:ext cx="372629" cy="295569"/>
              <a:chOff x="1414654" y="2647656"/>
              <a:chExt cx="372629" cy="295569"/>
            </a:xfrm>
          </p:grpSpPr>
          <p:cxnSp>
            <p:nvCxnSpPr>
              <p:cNvPr id="107" name="직선 화살표 연결선 106"/>
              <p:cNvCxnSpPr/>
              <p:nvPr/>
            </p:nvCxnSpPr>
            <p:spPr>
              <a:xfrm flipH="1">
                <a:off x="1414654" y="2941644"/>
                <a:ext cx="372629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8" name="직선 연결선 107"/>
              <p:cNvCxnSpPr/>
              <p:nvPr/>
            </p:nvCxnSpPr>
            <p:spPr>
              <a:xfrm flipH="1" flipV="1">
                <a:off x="1783833" y="2647656"/>
                <a:ext cx="3303" cy="295569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9" name="직선 연결선 108"/>
              <p:cNvCxnSpPr/>
              <p:nvPr/>
            </p:nvCxnSpPr>
            <p:spPr>
              <a:xfrm>
                <a:off x="1423324" y="2647656"/>
                <a:ext cx="363812" cy="1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-201702" y="2565983"/>
              <a:ext cx="1716841" cy="267608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6.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배포 적용 및 기동 확인</a:t>
              </a:r>
            </a:p>
          </p:txBody>
        </p:sp>
      </p:grpSp>
      <p:grpSp>
        <p:nvGrpSpPr>
          <p:cNvPr id="110" name="그룹 109"/>
          <p:cNvGrpSpPr/>
          <p:nvPr/>
        </p:nvGrpSpPr>
        <p:grpSpPr>
          <a:xfrm>
            <a:off x="5228167" y="3201129"/>
            <a:ext cx="1480591" cy="240150"/>
            <a:chOff x="-43869" y="2559738"/>
            <a:chExt cx="1822265" cy="295569"/>
          </a:xfrm>
        </p:grpSpPr>
        <p:grpSp>
          <p:nvGrpSpPr>
            <p:cNvPr id="111" name="그룹 110"/>
            <p:cNvGrpSpPr/>
            <p:nvPr/>
          </p:nvGrpSpPr>
          <p:grpSpPr>
            <a:xfrm>
              <a:off x="1405767" y="2559738"/>
              <a:ext cx="372629" cy="295569"/>
              <a:chOff x="1414654" y="2647656"/>
              <a:chExt cx="372629" cy="295569"/>
            </a:xfrm>
          </p:grpSpPr>
          <p:cxnSp>
            <p:nvCxnSpPr>
              <p:cNvPr id="113" name="직선 화살표 연결선 112"/>
              <p:cNvCxnSpPr/>
              <p:nvPr/>
            </p:nvCxnSpPr>
            <p:spPr>
              <a:xfrm flipH="1">
                <a:off x="1414654" y="2941644"/>
                <a:ext cx="372629" cy="0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" name="직선 연결선 113"/>
              <p:cNvCxnSpPr/>
              <p:nvPr/>
            </p:nvCxnSpPr>
            <p:spPr>
              <a:xfrm flipH="1" flipV="1">
                <a:off x="1783833" y="2647656"/>
                <a:ext cx="3303" cy="295569"/>
              </a:xfrm>
              <a:prstGeom prst="line">
                <a:avLst/>
              </a:prstGeom>
              <a:ln w="6350">
                <a:solidFill>
                  <a:srgbClr val="FF0000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5" name="직선 연결선 114"/>
              <p:cNvCxnSpPr/>
              <p:nvPr/>
            </p:nvCxnSpPr>
            <p:spPr>
              <a:xfrm>
                <a:off x="1423324" y="2647656"/>
                <a:ext cx="363812" cy="1"/>
              </a:xfrm>
              <a:prstGeom prst="line">
                <a:avLst/>
              </a:prstGeom>
              <a:ln w="6350">
                <a:solidFill>
                  <a:srgbClr val="FF0000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-43869" y="2565983"/>
              <a:ext cx="1588601" cy="267608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rgbClr val="FF0000"/>
                  </a:solidFill>
                  <a:latin typeface="+mn-ea"/>
                </a:rPr>
                <a:t>7-1. </a:t>
              </a:r>
              <a:r>
                <a:rPr lang="ko-KR" altLang="en-US" sz="813" b="1" dirty="0">
                  <a:solidFill>
                    <a:srgbClr val="FF0000"/>
                  </a:solidFill>
                  <a:latin typeface="+mn-ea"/>
                </a:rPr>
                <a:t>실패 시 백업 복구 </a:t>
              </a:r>
            </a:p>
          </p:txBody>
        </p:sp>
      </p:grpSp>
      <p:grpSp>
        <p:nvGrpSpPr>
          <p:cNvPr id="116" name="그룹 115"/>
          <p:cNvGrpSpPr/>
          <p:nvPr/>
        </p:nvGrpSpPr>
        <p:grpSpPr>
          <a:xfrm>
            <a:off x="1147434" y="3603059"/>
            <a:ext cx="7026653" cy="217432"/>
            <a:chOff x="3586765" y="3558787"/>
            <a:chExt cx="4312951" cy="267609"/>
          </a:xfrm>
        </p:grpSpPr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5418374" y="3558787"/>
              <a:ext cx="619083" cy="267609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8.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배포 파일 전송</a:t>
              </a:r>
            </a:p>
          </p:txBody>
        </p:sp>
        <p:cxnSp>
          <p:nvCxnSpPr>
            <p:cNvPr id="118" name="직선 화살표 연결선 117"/>
            <p:cNvCxnSpPr/>
            <p:nvPr/>
          </p:nvCxnSpPr>
          <p:spPr>
            <a:xfrm>
              <a:off x="3586765" y="3798791"/>
              <a:ext cx="4312951" cy="13786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9" name="그룹 118"/>
          <p:cNvGrpSpPr/>
          <p:nvPr/>
        </p:nvGrpSpPr>
        <p:grpSpPr>
          <a:xfrm>
            <a:off x="7234645" y="3897684"/>
            <a:ext cx="1233789" cy="240150"/>
            <a:chOff x="259886" y="2559738"/>
            <a:chExt cx="1518510" cy="295569"/>
          </a:xfrm>
        </p:grpSpPr>
        <p:grpSp>
          <p:nvGrpSpPr>
            <p:cNvPr id="120" name="그룹 119"/>
            <p:cNvGrpSpPr/>
            <p:nvPr/>
          </p:nvGrpSpPr>
          <p:grpSpPr>
            <a:xfrm>
              <a:off x="1405767" y="2559738"/>
              <a:ext cx="372629" cy="295569"/>
              <a:chOff x="1414654" y="2647656"/>
              <a:chExt cx="372629" cy="295569"/>
            </a:xfrm>
          </p:grpSpPr>
          <p:cxnSp>
            <p:nvCxnSpPr>
              <p:cNvPr id="122" name="직선 화살표 연결선 121"/>
              <p:cNvCxnSpPr/>
              <p:nvPr/>
            </p:nvCxnSpPr>
            <p:spPr>
              <a:xfrm flipH="1">
                <a:off x="1414654" y="2941644"/>
                <a:ext cx="372629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3" name="직선 연결선 122"/>
              <p:cNvCxnSpPr/>
              <p:nvPr/>
            </p:nvCxnSpPr>
            <p:spPr>
              <a:xfrm flipH="1" flipV="1">
                <a:off x="1783833" y="2647656"/>
                <a:ext cx="3303" cy="295569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4" name="직선 연결선 123"/>
              <p:cNvCxnSpPr/>
              <p:nvPr/>
            </p:nvCxnSpPr>
            <p:spPr>
              <a:xfrm>
                <a:off x="1423324" y="2647656"/>
                <a:ext cx="363812" cy="1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1" name="TextBox 120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259886" y="2565983"/>
              <a:ext cx="1241365" cy="267608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9.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현재 파일 백업</a:t>
              </a:r>
            </a:p>
          </p:txBody>
        </p:sp>
      </p:grpSp>
      <p:grpSp>
        <p:nvGrpSpPr>
          <p:cNvPr id="125" name="그룹 124"/>
          <p:cNvGrpSpPr/>
          <p:nvPr/>
        </p:nvGrpSpPr>
        <p:grpSpPr>
          <a:xfrm>
            <a:off x="6837255" y="4201707"/>
            <a:ext cx="1639287" cy="240150"/>
            <a:chOff x="-239188" y="2559738"/>
            <a:chExt cx="2017584" cy="295569"/>
          </a:xfrm>
        </p:grpSpPr>
        <p:grpSp>
          <p:nvGrpSpPr>
            <p:cNvPr id="126" name="그룹 125"/>
            <p:cNvGrpSpPr/>
            <p:nvPr/>
          </p:nvGrpSpPr>
          <p:grpSpPr>
            <a:xfrm>
              <a:off x="1405767" y="2559738"/>
              <a:ext cx="372629" cy="295569"/>
              <a:chOff x="1414654" y="2647656"/>
              <a:chExt cx="372629" cy="295569"/>
            </a:xfrm>
          </p:grpSpPr>
          <p:cxnSp>
            <p:nvCxnSpPr>
              <p:cNvPr id="128" name="직선 화살표 연결선 127"/>
              <p:cNvCxnSpPr/>
              <p:nvPr/>
            </p:nvCxnSpPr>
            <p:spPr>
              <a:xfrm flipH="1">
                <a:off x="1414654" y="2941644"/>
                <a:ext cx="372629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9" name="직선 연결선 128"/>
              <p:cNvCxnSpPr/>
              <p:nvPr/>
            </p:nvCxnSpPr>
            <p:spPr>
              <a:xfrm flipH="1" flipV="1">
                <a:off x="1783833" y="2647656"/>
                <a:ext cx="3303" cy="295569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0" name="직선 연결선 129"/>
              <p:cNvCxnSpPr/>
              <p:nvPr/>
            </p:nvCxnSpPr>
            <p:spPr>
              <a:xfrm>
                <a:off x="1423324" y="2647656"/>
                <a:ext cx="363812" cy="1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-239188" y="2565983"/>
              <a:ext cx="1791813" cy="267608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10.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배포 적용 및 기동 확인</a:t>
              </a:r>
            </a:p>
          </p:txBody>
        </p:sp>
      </p:grpSp>
      <p:grpSp>
        <p:nvGrpSpPr>
          <p:cNvPr id="131" name="그룹 130"/>
          <p:cNvGrpSpPr/>
          <p:nvPr/>
        </p:nvGrpSpPr>
        <p:grpSpPr>
          <a:xfrm>
            <a:off x="6954583" y="4503772"/>
            <a:ext cx="1511048" cy="240150"/>
            <a:chOff x="-81355" y="2559738"/>
            <a:chExt cx="1859751" cy="295569"/>
          </a:xfrm>
        </p:grpSpPr>
        <p:grpSp>
          <p:nvGrpSpPr>
            <p:cNvPr id="132" name="그룹 131"/>
            <p:cNvGrpSpPr/>
            <p:nvPr/>
          </p:nvGrpSpPr>
          <p:grpSpPr>
            <a:xfrm>
              <a:off x="1405767" y="2559738"/>
              <a:ext cx="372629" cy="295569"/>
              <a:chOff x="1414654" y="2647656"/>
              <a:chExt cx="372629" cy="295569"/>
            </a:xfrm>
          </p:grpSpPr>
          <p:cxnSp>
            <p:nvCxnSpPr>
              <p:cNvPr id="134" name="직선 화살표 연결선 133"/>
              <p:cNvCxnSpPr/>
              <p:nvPr/>
            </p:nvCxnSpPr>
            <p:spPr>
              <a:xfrm flipH="1">
                <a:off x="1414654" y="2941644"/>
                <a:ext cx="372629" cy="0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5" name="직선 연결선 134"/>
              <p:cNvCxnSpPr/>
              <p:nvPr/>
            </p:nvCxnSpPr>
            <p:spPr>
              <a:xfrm flipH="1" flipV="1">
                <a:off x="1783833" y="2647656"/>
                <a:ext cx="3303" cy="295569"/>
              </a:xfrm>
              <a:prstGeom prst="line">
                <a:avLst/>
              </a:prstGeom>
              <a:ln w="6350">
                <a:solidFill>
                  <a:srgbClr val="FF0000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6" name="직선 연결선 135"/>
              <p:cNvCxnSpPr/>
              <p:nvPr/>
            </p:nvCxnSpPr>
            <p:spPr>
              <a:xfrm>
                <a:off x="1423324" y="2647656"/>
                <a:ext cx="363812" cy="1"/>
              </a:xfrm>
              <a:prstGeom prst="line">
                <a:avLst/>
              </a:prstGeom>
              <a:ln w="6350">
                <a:solidFill>
                  <a:srgbClr val="FF0000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-81355" y="2565983"/>
              <a:ext cx="1663572" cy="267608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rgbClr val="FF0000"/>
                  </a:solidFill>
                  <a:latin typeface="+mn-ea"/>
                </a:rPr>
                <a:t>10-1. </a:t>
              </a:r>
              <a:r>
                <a:rPr lang="ko-KR" altLang="en-US" sz="813" b="1" dirty="0">
                  <a:solidFill>
                    <a:srgbClr val="FF0000"/>
                  </a:solidFill>
                  <a:latin typeface="+mn-ea"/>
                </a:rPr>
                <a:t>실패 시 백업 복구 </a:t>
              </a:r>
            </a:p>
          </p:txBody>
        </p:sp>
      </p:grpSp>
      <p:grpSp>
        <p:nvGrpSpPr>
          <p:cNvPr id="137" name="그룹 136"/>
          <p:cNvGrpSpPr/>
          <p:nvPr/>
        </p:nvGrpSpPr>
        <p:grpSpPr>
          <a:xfrm>
            <a:off x="1151590" y="4574664"/>
            <a:ext cx="7022209" cy="256133"/>
            <a:chOff x="3586768" y="3793327"/>
            <a:chExt cx="4310200" cy="315240"/>
          </a:xfrm>
        </p:grpSpPr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5345867" y="3793327"/>
              <a:ext cx="807008" cy="267608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rgbClr val="FF0000"/>
                  </a:solidFill>
                  <a:latin typeface="+mn-ea"/>
                </a:rPr>
                <a:t>10-2. </a:t>
              </a:r>
              <a:r>
                <a:rPr lang="ko-KR" altLang="en-US" sz="813" b="1" dirty="0">
                  <a:solidFill>
                    <a:srgbClr val="FF0000"/>
                  </a:solidFill>
                  <a:latin typeface="+mn-ea"/>
                </a:rPr>
                <a:t>실패 시 조기 종료</a:t>
              </a:r>
            </a:p>
          </p:txBody>
        </p:sp>
        <p:cxnSp>
          <p:nvCxnSpPr>
            <p:cNvPr id="139" name="직선 화살표 연결선 138"/>
            <p:cNvCxnSpPr/>
            <p:nvPr/>
          </p:nvCxnSpPr>
          <p:spPr>
            <a:xfrm flipH="1" flipV="1">
              <a:off x="3586768" y="4095597"/>
              <a:ext cx="4310200" cy="12970"/>
            </a:xfrm>
            <a:prstGeom prst="straightConnector1">
              <a:avLst/>
            </a:prstGeom>
            <a:ln>
              <a:solidFill>
                <a:srgbClr val="FF0000"/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0" name="그룹 139"/>
          <p:cNvGrpSpPr/>
          <p:nvPr/>
        </p:nvGrpSpPr>
        <p:grpSpPr>
          <a:xfrm>
            <a:off x="1134814" y="4897440"/>
            <a:ext cx="5275865" cy="217432"/>
            <a:chOff x="3586765" y="3558787"/>
            <a:chExt cx="4312951" cy="267609"/>
          </a:xfrm>
        </p:grpSpPr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5065359" y="3558787"/>
              <a:ext cx="1325111" cy="267609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rgbClr val="FF0000"/>
                  </a:solidFill>
                  <a:latin typeface="+mn-ea"/>
                </a:rPr>
                <a:t>10-3. 1</a:t>
              </a:r>
              <a:r>
                <a:rPr lang="ko-KR" altLang="en-US" sz="813" b="1" dirty="0">
                  <a:solidFill>
                    <a:srgbClr val="FF0000"/>
                  </a:solidFill>
                  <a:latin typeface="+mn-ea"/>
                </a:rPr>
                <a:t>번 서버 복구 진행 요청</a:t>
              </a:r>
            </a:p>
          </p:txBody>
        </p:sp>
        <p:cxnSp>
          <p:nvCxnSpPr>
            <p:cNvPr id="142" name="직선 화살표 연결선 141"/>
            <p:cNvCxnSpPr/>
            <p:nvPr/>
          </p:nvCxnSpPr>
          <p:spPr>
            <a:xfrm>
              <a:off x="3586765" y="3798791"/>
              <a:ext cx="4312951" cy="13786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3" name="그룹 142"/>
          <p:cNvGrpSpPr/>
          <p:nvPr/>
        </p:nvGrpSpPr>
        <p:grpSpPr>
          <a:xfrm>
            <a:off x="5569535" y="5213193"/>
            <a:ext cx="1150133" cy="240150"/>
            <a:chOff x="362849" y="2559738"/>
            <a:chExt cx="1415547" cy="295569"/>
          </a:xfrm>
        </p:grpSpPr>
        <p:grpSp>
          <p:nvGrpSpPr>
            <p:cNvPr id="144" name="그룹 143"/>
            <p:cNvGrpSpPr/>
            <p:nvPr/>
          </p:nvGrpSpPr>
          <p:grpSpPr>
            <a:xfrm>
              <a:off x="1405767" y="2559738"/>
              <a:ext cx="372629" cy="295569"/>
              <a:chOff x="1414654" y="2647656"/>
              <a:chExt cx="372629" cy="295569"/>
            </a:xfrm>
          </p:grpSpPr>
          <p:cxnSp>
            <p:nvCxnSpPr>
              <p:cNvPr id="146" name="직선 화살표 연결선 145"/>
              <p:cNvCxnSpPr/>
              <p:nvPr/>
            </p:nvCxnSpPr>
            <p:spPr>
              <a:xfrm flipH="1">
                <a:off x="1414654" y="2941644"/>
                <a:ext cx="372629" cy="0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7" name="직선 연결선 146"/>
              <p:cNvCxnSpPr/>
              <p:nvPr/>
            </p:nvCxnSpPr>
            <p:spPr>
              <a:xfrm flipH="1" flipV="1">
                <a:off x="1783833" y="2647656"/>
                <a:ext cx="3303" cy="295569"/>
              </a:xfrm>
              <a:prstGeom prst="line">
                <a:avLst/>
              </a:prstGeom>
              <a:ln w="6350">
                <a:solidFill>
                  <a:srgbClr val="FF0000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8" name="직선 연결선 147"/>
              <p:cNvCxnSpPr/>
              <p:nvPr/>
            </p:nvCxnSpPr>
            <p:spPr>
              <a:xfrm>
                <a:off x="1423324" y="2647656"/>
                <a:ext cx="363812" cy="1"/>
              </a:xfrm>
              <a:prstGeom prst="line">
                <a:avLst/>
              </a:prstGeom>
              <a:ln w="6350">
                <a:solidFill>
                  <a:srgbClr val="FF0000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5" name="TextBox 144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362849" y="2565983"/>
              <a:ext cx="1142718" cy="267608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rgbClr val="FF0000"/>
                  </a:solidFill>
                  <a:latin typeface="+mn-ea"/>
                </a:rPr>
                <a:t>10-4. </a:t>
              </a:r>
              <a:r>
                <a:rPr lang="ko-KR" altLang="en-US" sz="813" b="1" dirty="0">
                  <a:solidFill>
                    <a:srgbClr val="FF0000"/>
                  </a:solidFill>
                  <a:latin typeface="+mn-ea"/>
                </a:rPr>
                <a:t>백업 복구</a:t>
              </a:r>
            </a:p>
          </p:txBody>
        </p:sp>
      </p:grpSp>
      <p:grpSp>
        <p:nvGrpSpPr>
          <p:cNvPr id="149" name="그룹 148"/>
          <p:cNvGrpSpPr/>
          <p:nvPr/>
        </p:nvGrpSpPr>
        <p:grpSpPr>
          <a:xfrm>
            <a:off x="1151589" y="5597556"/>
            <a:ext cx="7022209" cy="256133"/>
            <a:chOff x="3586768" y="3793327"/>
            <a:chExt cx="4310200" cy="315240"/>
          </a:xfrm>
        </p:grpSpPr>
        <p:sp>
          <p:nvSpPr>
            <p:cNvPr id="150" name="TextBox 149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5421141" y="3793327"/>
              <a:ext cx="656469" cy="267608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11.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배포 결과 전송</a:t>
              </a:r>
            </a:p>
          </p:txBody>
        </p:sp>
        <p:cxnSp>
          <p:nvCxnSpPr>
            <p:cNvPr id="151" name="직선 화살표 연결선 150"/>
            <p:cNvCxnSpPr/>
            <p:nvPr/>
          </p:nvCxnSpPr>
          <p:spPr>
            <a:xfrm flipH="1" flipV="1">
              <a:off x="3586768" y="4095597"/>
              <a:ext cx="4310200" cy="12970"/>
            </a:xfrm>
            <a:prstGeom prst="straightConnector1">
              <a:avLst/>
            </a:prstGeom>
            <a:ln>
              <a:solidFill>
                <a:srgbClr val="002060"/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2" name="그룹 151"/>
          <p:cNvGrpSpPr/>
          <p:nvPr/>
        </p:nvGrpSpPr>
        <p:grpSpPr>
          <a:xfrm>
            <a:off x="1142889" y="5305576"/>
            <a:ext cx="5277368" cy="256133"/>
            <a:chOff x="3586768" y="3793327"/>
            <a:chExt cx="4310200" cy="315240"/>
          </a:xfrm>
        </p:grpSpPr>
        <p:sp>
          <p:nvSpPr>
            <p:cNvPr id="153" name="TextBox 152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5270066" y="3793327"/>
              <a:ext cx="958615" cy="267608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rgbClr val="FF0000"/>
                  </a:solidFill>
                  <a:latin typeface="+mn-ea"/>
                </a:rPr>
                <a:t>10-5. </a:t>
              </a:r>
              <a:r>
                <a:rPr lang="ko-KR" altLang="en-US" sz="813" b="1" dirty="0">
                  <a:solidFill>
                    <a:srgbClr val="FF0000"/>
                  </a:solidFill>
                  <a:latin typeface="+mn-ea"/>
                </a:rPr>
                <a:t>배포 실패 처리</a:t>
              </a:r>
            </a:p>
          </p:txBody>
        </p:sp>
        <p:cxnSp>
          <p:nvCxnSpPr>
            <p:cNvPr id="154" name="직선 화살표 연결선 153"/>
            <p:cNvCxnSpPr/>
            <p:nvPr/>
          </p:nvCxnSpPr>
          <p:spPr>
            <a:xfrm flipH="1" flipV="1">
              <a:off x="3586768" y="4095597"/>
              <a:ext cx="4310200" cy="12970"/>
            </a:xfrm>
            <a:prstGeom prst="straightConnector1">
              <a:avLst/>
            </a:prstGeom>
            <a:ln>
              <a:solidFill>
                <a:srgbClr val="FF0000"/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1" name="그룹 190"/>
          <p:cNvGrpSpPr/>
          <p:nvPr/>
        </p:nvGrpSpPr>
        <p:grpSpPr>
          <a:xfrm>
            <a:off x="1142245" y="2041084"/>
            <a:ext cx="1619762" cy="467629"/>
            <a:chOff x="1405767" y="2412017"/>
            <a:chExt cx="1993548" cy="575543"/>
          </a:xfrm>
        </p:grpSpPr>
        <p:grpSp>
          <p:nvGrpSpPr>
            <p:cNvPr id="192" name="그룹 191"/>
            <p:cNvGrpSpPr/>
            <p:nvPr/>
          </p:nvGrpSpPr>
          <p:grpSpPr>
            <a:xfrm>
              <a:off x="1405767" y="2559738"/>
              <a:ext cx="372629" cy="295569"/>
              <a:chOff x="1414654" y="2647656"/>
              <a:chExt cx="372629" cy="295569"/>
            </a:xfrm>
          </p:grpSpPr>
          <p:cxnSp>
            <p:nvCxnSpPr>
              <p:cNvPr id="194" name="직선 화살표 연결선 193"/>
              <p:cNvCxnSpPr/>
              <p:nvPr/>
            </p:nvCxnSpPr>
            <p:spPr>
              <a:xfrm flipH="1">
                <a:off x="1414654" y="2941644"/>
                <a:ext cx="372629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5" name="직선 연결선 194"/>
              <p:cNvCxnSpPr/>
              <p:nvPr/>
            </p:nvCxnSpPr>
            <p:spPr>
              <a:xfrm flipH="1" flipV="1">
                <a:off x="1783833" y="2647656"/>
                <a:ext cx="3303" cy="295569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6" name="직선 연결선 195"/>
              <p:cNvCxnSpPr/>
              <p:nvPr/>
            </p:nvCxnSpPr>
            <p:spPr>
              <a:xfrm>
                <a:off x="1423324" y="2647656"/>
                <a:ext cx="363812" cy="1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93" name="TextBox 192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1786191" y="2412017"/>
              <a:ext cx="1613124" cy="575543"/>
            </a:xfrm>
            <a:prstGeom prst="rect">
              <a:avLst/>
            </a:prstGeom>
            <a:noFill/>
            <a:effectLst/>
          </p:spPr>
          <p:txBody>
            <a:bodyPr wrap="square" rtlCol="0" anchor="ctr">
              <a:spAutoFit/>
            </a:bodyPr>
            <a:lstStyle/>
            <a:p>
              <a:pPr marL="228600" indent="-228600">
                <a:buAutoNum type="arabicPeriod"/>
              </a:pP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배포 목록 작성</a:t>
              </a:r>
              <a:endParaRPr lang="en-US" altLang="ko-KR" sz="813" b="1" dirty="0">
                <a:solidFill>
                  <a:schemeClr val="accent1">
                    <a:lumMod val="50000"/>
                  </a:schemeClr>
                </a:solidFill>
                <a:latin typeface="+mn-ea"/>
              </a:endParaRPr>
            </a:p>
            <a:p>
              <a:pPr marL="228600" indent="-228600">
                <a:buAutoNum type="arabicPeriod"/>
              </a:pP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업데이트 요청 생성</a:t>
              </a:r>
              <a:endParaRPr lang="en-US" altLang="ko-KR" sz="813" b="1" dirty="0">
                <a:solidFill>
                  <a:schemeClr val="accent1">
                    <a:lumMod val="50000"/>
                  </a:schemeClr>
                </a:solidFill>
                <a:latin typeface="+mn-ea"/>
              </a:endParaRPr>
            </a:p>
            <a:p>
              <a:pPr marL="228600" indent="-228600">
                <a:buAutoNum type="arabicPeriod"/>
              </a:pP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업데이트 승인</a:t>
              </a:r>
              <a:endParaRPr lang="en-US" altLang="ko-KR" sz="813" b="1" dirty="0">
                <a:solidFill>
                  <a:schemeClr val="accent1">
                    <a:lumMod val="50000"/>
                  </a:schemeClr>
                </a:solidFill>
                <a:latin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558754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" name="그룹 142"/>
          <p:cNvGrpSpPr/>
          <p:nvPr/>
        </p:nvGrpSpPr>
        <p:grpSpPr>
          <a:xfrm>
            <a:off x="917877" y="2144763"/>
            <a:ext cx="6064698" cy="2768556"/>
            <a:chOff x="1129693" y="3163331"/>
            <a:chExt cx="7596231" cy="1415287"/>
          </a:xfrm>
        </p:grpSpPr>
        <p:sp>
          <p:nvSpPr>
            <p:cNvPr id="144" name="직사각형 143"/>
            <p:cNvSpPr/>
            <p:nvPr/>
          </p:nvSpPr>
          <p:spPr>
            <a:xfrm>
              <a:off x="1129693" y="3163331"/>
              <a:ext cx="6806143" cy="1415287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544"/>
            </a:p>
          </p:txBody>
        </p:sp>
        <p:sp>
          <p:nvSpPr>
            <p:cNvPr id="145" name="직사각형 144"/>
            <p:cNvSpPr/>
            <p:nvPr/>
          </p:nvSpPr>
          <p:spPr>
            <a:xfrm>
              <a:off x="7938151" y="3163331"/>
              <a:ext cx="787773" cy="1415287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ko-KR" altLang="en-US" sz="813" dirty="0" err="1">
                  <a:solidFill>
                    <a:schemeClr val="tx1"/>
                  </a:solidFill>
                </a:rPr>
                <a:t>개발서버</a:t>
              </a:r>
              <a:r>
                <a:rPr lang="ko-KR" altLang="en-US" sz="813" dirty="0">
                  <a:solidFill>
                    <a:schemeClr val="tx1"/>
                  </a:solidFill>
                </a:rPr>
                <a:t> </a:t>
              </a:r>
              <a:endParaRPr lang="en-US" altLang="ko-KR" sz="813" dirty="0">
                <a:solidFill>
                  <a:schemeClr val="tx1"/>
                </a:solidFill>
              </a:endParaRPr>
            </a:p>
            <a:p>
              <a:pPr algn="ctr"/>
              <a:r>
                <a:rPr lang="ko-KR" altLang="en-US" sz="813" dirty="0">
                  <a:solidFill>
                    <a:schemeClr val="tx1"/>
                  </a:solidFill>
                </a:rPr>
                <a:t>빌드</a:t>
              </a:r>
              <a:endParaRPr lang="en-US" altLang="ko-KR" sz="813" dirty="0">
                <a:solidFill>
                  <a:schemeClr val="tx1"/>
                </a:solidFill>
              </a:endParaRPr>
            </a:p>
            <a:p>
              <a:pPr algn="ctr"/>
              <a:r>
                <a:rPr lang="en-US" altLang="ko-KR" sz="813" dirty="0">
                  <a:solidFill>
                    <a:schemeClr val="tx1"/>
                  </a:solidFill>
                </a:rPr>
                <a:t>&amp;</a:t>
              </a:r>
            </a:p>
            <a:p>
              <a:pPr algn="ctr"/>
              <a:r>
                <a:rPr lang="ko-KR" altLang="en-US" sz="813" dirty="0">
                  <a:solidFill>
                    <a:schemeClr val="tx1"/>
                  </a:solidFill>
                </a:rPr>
                <a:t>배포</a:t>
              </a:r>
              <a:endParaRPr lang="en-US" altLang="ko-KR" sz="813" dirty="0">
                <a:solidFill>
                  <a:schemeClr val="tx1"/>
                </a:solidFill>
              </a:endParaRPr>
            </a:p>
          </p:txBody>
        </p:sp>
      </p:grpSp>
      <p:sp>
        <p:nvSpPr>
          <p:cNvPr id="2" name="제목 1">
            <a:extLst>
              <a:ext uri="{FF2B5EF4-FFF2-40B4-BE49-F238E27FC236}">
                <a16:creationId xmlns:a16="http://schemas.microsoft.com/office/drawing/2014/main" id="{7B78BC59-D563-361B-2CE6-37D3BD55ED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>
                <a:latin typeface="+mj-ea"/>
                <a:ea typeface="+mj-ea"/>
              </a:rPr>
              <a:t>프로세스 </a:t>
            </a:r>
            <a:r>
              <a:rPr lang="en-US" altLang="ko-KR" dirty="0">
                <a:latin typeface="+mj-ea"/>
                <a:ea typeface="+mj-ea"/>
              </a:rPr>
              <a:t>FLOW (</a:t>
            </a:r>
            <a:r>
              <a:rPr lang="ko-KR" altLang="en-US" dirty="0">
                <a:latin typeface="+mj-ea"/>
                <a:ea typeface="+mj-ea"/>
              </a:rPr>
              <a:t>그룹웨어</a:t>
            </a:r>
            <a:r>
              <a:rPr lang="en-US" altLang="ko-KR" dirty="0">
                <a:latin typeface="+mj-ea"/>
                <a:ea typeface="+mj-ea"/>
              </a:rPr>
              <a:t> PC/MOB)</a:t>
            </a:r>
            <a:endParaRPr lang="ko-KR" altLang="en-US" dirty="0">
              <a:latin typeface="+mj-ea"/>
              <a:ea typeface="+mj-ea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C2C00E32-1F5C-17B9-D1DA-3837FC6142B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E87396-390A-40E4-AE63-451AD2BB2604}" type="slidenum">
              <a:rPr lang="ko-KR" altLang="en-US" smtClean="0">
                <a:solidFill>
                  <a:srgbClr val="000000"/>
                </a:solidFill>
              </a:rPr>
              <a:pPr>
                <a:defRPr/>
              </a:pPr>
              <a:t>15</a:t>
            </a:fld>
            <a:endParaRPr lang="en-US" altLang="ko-KR" dirty="0">
              <a:solidFill>
                <a:srgbClr val="000000"/>
              </a:solidFill>
            </a:endParaRPr>
          </a:p>
        </p:txBody>
      </p:sp>
      <p:grpSp>
        <p:nvGrpSpPr>
          <p:cNvPr id="139" name="그룹 138"/>
          <p:cNvGrpSpPr/>
          <p:nvPr/>
        </p:nvGrpSpPr>
        <p:grpSpPr>
          <a:xfrm>
            <a:off x="688052" y="1364456"/>
            <a:ext cx="909675" cy="4529153"/>
            <a:chOff x="688052" y="1364456"/>
            <a:chExt cx="909675" cy="4529153"/>
          </a:xfrm>
        </p:grpSpPr>
        <p:sp>
          <p:nvSpPr>
            <p:cNvPr id="89" name="직사각형 88"/>
            <p:cNvSpPr/>
            <p:nvPr/>
          </p:nvSpPr>
          <p:spPr>
            <a:xfrm>
              <a:off x="688052" y="1364456"/>
              <a:ext cx="909675" cy="458153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ko-KR" sz="813" dirty="0" err="1">
                  <a:solidFill>
                    <a:schemeClr val="tx1"/>
                  </a:solidFill>
                </a:rPr>
                <a:t>Gitlab</a:t>
              </a:r>
              <a:endParaRPr lang="en-US" altLang="ko-KR" sz="813" dirty="0">
                <a:solidFill>
                  <a:schemeClr val="tx1"/>
                </a:solidFill>
              </a:endParaRPr>
            </a:p>
            <a:p>
              <a:pPr algn="ctr"/>
              <a:r>
                <a:rPr lang="en-US" altLang="ko-KR" sz="813" dirty="0">
                  <a:solidFill>
                    <a:schemeClr val="tx1"/>
                  </a:solidFill>
                </a:rPr>
                <a:t>Runner</a:t>
              </a:r>
              <a:endParaRPr lang="ko-KR" altLang="en-US" sz="813" dirty="0">
                <a:solidFill>
                  <a:schemeClr val="tx1"/>
                </a:solidFill>
              </a:endParaRPr>
            </a:p>
          </p:txBody>
        </p:sp>
        <p:cxnSp>
          <p:nvCxnSpPr>
            <p:cNvPr id="90" name="직선 연결선 89"/>
            <p:cNvCxnSpPr>
              <a:stCxn id="89" idx="2"/>
            </p:cNvCxnSpPr>
            <p:nvPr/>
          </p:nvCxnSpPr>
          <p:spPr>
            <a:xfrm>
              <a:off x="1142889" y="1822609"/>
              <a:ext cx="0" cy="407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1" name="그룹 140"/>
          <p:cNvGrpSpPr/>
          <p:nvPr/>
        </p:nvGrpSpPr>
        <p:grpSpPr>
          <a:xfrm>
            <a:off x="5375516" y="1364456"/>
            <a:ext cx="909675" cy="4522985"/>
            <a:chOff x="5961449" y="1364456"/>
            <a:chExt cx="909675" cy="4522985"/>
          </a:xfrm>
        </p:grpSpPr>
        <p:sp>
          <p:nvSpPr>
            <p:cNvPr id="87" name="직사각형 86"/>
            <p:cNvSpPr/>
            <p:nvPr/>
          </p:nvSpPr>
          <p:spPr>
            <a:xfrm>
              <a:off x="5961449" y="1364456"/>
              <a:ext cx="909675" cy="458153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ko-KR" sz="813" dirty="0">
                  <a:solidFill>
                    <a:schemeClr val="tx1"/>
                  </a:solidFill>
                </a:rPr>
                <a:t>A10</a:t>
              </a:r>
            </a:p>
            <a:p>
              <a:pPr algn="ctr"/>
              <a:r>
                <a:rPr lang="en-US" altLang="ko-KR" sz="813" dirty="0">
                  <a:solidFill>
                    <a:schemeClr val="tx1"/>
                  </a:solidFill>
                </a:rPr>
                <a:t>dev</a:t>
              </a:r>
              <a:endParaRPr lang="ko-KR" altLang="en-US" sz="813" dirty="0">
                <a:solidFill>
                  <a:schemeClr val="tx1"/>
                </a:solidFill>
              </a:endParaRPr>
            </a:p>
          </p:txBody>
        </p:sp>
        <p:cxnSp>
          <p:nvCxnSpPr>
            <p:cNvPr id="91" name="직선 연결선 90"/>
            <p:cNvCxnSpPr>
              <a:stCxn id="87" idx="2"/>
            </p:cNvCxnSpPr>
            <p:nvPr/>
          </p:nvCxnSpPr>
          <p:spPr>
            <a:xfrm>
              <a:off x="6416287" y="1822609"/>
              <a:ext cx="0" cy="406483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2" name="그룹 141"/>
          <p:cNvGrpSpPr/>
          <p:nvPr/>
        </p:nvGrpSpPr>
        <p:grpSpPr>
          <a:xfrm>
            <a:off x="7719249" y="1364456"/>
            <a:ext cx="909675" cy="4522985"/>
            <a:chOff x="7719249" y="1364456"/>
            <a:chExt cx="909675" cy="4522985"/>
          </a:xfrm>
        </p:grpSpPr>
        <p:sp>
          <p:nvSpPr>
            <p:cNvPr id="88" name="직사각형 87"/>
            <p:cNvSpPr/>
            <p:nvPr/>
          </p:nvSpPr>
          <p:spPr>
            <a:xfrm>
              <a:off x="7719249" y="1364456"/>
              <a:ext cx="909675" cy="458153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ko-KR" sz="813" dirty="0">
                  <a:solidFill>
                    <a:schemeClr val="tx1"/>
                  </a:solidFill>
                </a:rPr>
                <a:t>A10</a:t>
              </a:r>
            </a:p>
            <a:p>
              <a:pPr algn="ctr"/>
              <a:r>
                <a:rPr lang="en-US" altLang="ko-KR" sz="813" dirty="0">
                  <a:solidFill>
                    <a:schemeClr val="tx1"/>
                  </a:solidFill>
                </a:rPr>
                <a:t>prod1 ~ 5</a:t>
              </a:r>
            </a:p>
          </p:txBody>
        </p:sp>
        <p:cxnSp>
          <p:nvCxnSpPr>
            <p:cNvPr id="92" name="직선 연결선 91"/>
            <p:cNvCxnSpPr>
              <a:stCxn id="88" idx="2"/>
            </p:cNvCxnSpPr>
            <p:nvPr/>
          </p:nvCxnSpPr>
          <p:spPr>
            <a:xfrm>
              <a:off x="8174086" y="1822609"/>
              <a:ext cx="0" cy="406483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0" name="그룹 139"/>
          <p:cNvGrpSpPr/>
          <p:nvPr/>
        </p:nvGrpSpPr>
        <p:grpSpPr>
          <a:xfrm>
            <a:off x="3031784" y="1364456"/>
            <a:ext cx="909675" cy="4522985"/>
            <a:chOff x="2445851" y="1364456"/>
            <a:chExt cx="909675" cy="4522985"/>
          </a:xfrm>
        </p:grpSpPr>
        <p:sp>
          <p:nvSpPr>
            <p:cNvPr id="93" name="직사각형 92"/>
            <p:cNvSpPr/>
            <p:nvPr/>
          </p:nvSpPr>
          <p:spPr>
            <a:xfrm>
              <a:off x="2445851" y="1364456"/>
              <a:ext cx="909675" cy="458153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ko-KR" sz="813" dirty="0" err="1">
                  <a:solidFill>
                    <a:schemeClr val="tx1"/>
                  </a:solidFill>
                </a:rPr>
                <a:t>Gitlab</a:t>
              </a:r>
              <a:endParaRPr lang="en-US" altLang="ko-KR" sz="813" dirty="0">
                <a:solidFill>
                  <a:schemeClr val="tx1"/>
                </a:solidFill>
              </a:endParaRPr>
            </a:p>
            <a:p>
              <a:pPr algn="ctr"/>
              <a:r>
                <a:rPr lang="en-US" altLang="ko-KR" sz="813" dirty="0">
                  <a:solidFill>
                    <a:schemeClr val="tx1"/>
                  </a:solidFill>
                </a:rPr>
                <a:t>Registry</a:t>
              </a:r>
              <a:endParaRPr lang="ko-KR" altLang="en-US" sz="813" dirty="0">
                <a:solidFill>
                  <a:schemeClr val="tx1"/>
                </a:solidFill>
              </a:endParaRPr>
            </a:p>
          </p:txBody>
        </p:sp>
        <p:cxnSp>
          <p:nvCxnSpPr>
            <p:cNvPr id="94" name="직선 연결선 93"/>
            <p:cNvCxnSpPr>
              <a:stCxn id="93" idx="2"/>
            </p:cNvCxnSpPr>
            <p:nvPr/>
          </p:nvCxnSpPr>
          <p:spPr>
            <a:xfrm>
              <a:off x="2900688" y="1822609"/>
              <a:ext cx="0" cy="406483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6" name="그룹 145"/>
          <p:cNvGrpSpPr/>
          <p:nvPr/>
        </p:nvGrpSpPr>
        <p:grpSpPr>
          <a:xfrm>
            <a:off x="1140554" y="2726697"/>
            <a:ext cx="2339812" cy="217432"/>
            <a:chOff x="3586765" y="3558787"/>
            <a:chExt cx="4312951" cy="267609"/>
          </a:xfrm>
        </p:grpSpPr>
        <p:sp>
          <p:nvSpPr>
            <p:cNvPr id="147" name="TextBox 146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4542748" y="3558787"/>
              <a:ext cx="2370339" cy="267609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3. Docker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이미지 </a:t>
              </a:r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push</a:t>
              </a:r>
              <a:endParaRPr lang="ko-KR" altLang="en-US" sz="813" b="1" dirty="0">
                <a:solidFill>
                  <a:schemeClr val="accent1">
                    <a:lumMod val="50000"/>
                  </a:schemeClr>
                </a:solidFill>
                <a:latin typeface="+mn-ea"/>
              </a:endParaRPr>
            </a:p>
          </p:txBody>
        </p:sp>
        <p:cxnSp>
          <p:nvCxnSpPr>
            <p:cNvPr id="148" name="직선 화살표 연결선 147"/>
            <p:cNvCxnSpPr/>
            <p:nvPr/>
          </p:nvCxnSpPr>
          <p:spPr>
            <a:xfrm>
              <a:off x="3586765" y="3798791"/>
              <a:ext cx="4312951" cy="13786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2" name="그룹 151"/>
          <p:cNvGrpSpPr/>
          <p:nvPr/>
        </p:nvGrpSpPr>
        <p:grpSpPr>
          <a:xfrm>
            <a:off x="1142186" y="2217464"/>
            <a:ext cx="2035333" cy="467629"/>
            <a:chOff x="1405767" y="2515656"/>
            <a:chExt cx="2505019" cy="368263"/>
          </a:xfrm>
        </p:grpSpPr>
        <p:grpSp>
          <p:nvGrpSpPr>
            <p:cNvPr id="153" name="그룹 152"/>
            <p:cNvGrpSpPr/>
            <p:nvPr/>
          </p:nvGrpSpPr>
          <p:grpSpPr>
            <a:xfrm>
              <a:off x="1405767" y="2559738"/>
              <a:ext cx="372629" cy="295569"/>
              <a:chOff x="1414654" y="2647656"/>
              <a:chExt cx="372629" cy="295569"/>
            </a:xfrm>
          </p:grpSpPr>
          <p:cxnSp>
            <p:nvCxnSpPr>
              <p:cNvPr id="155" name="직선 화살표 연결선 154"/>
              <p:cNvCxnSpPr/>
              <p:nvPr/>
            </p:nvCxnSpPr>
            <p:spPr>
              <a:xfrm flipH="1">
                <a:off x="1414654" y="2941644"/>
                <a:ext cx="372629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6" name="직선 연결선 155"/>
              <p:cNvCxnSpPr/>
              <p:nvPr/>
            </p:nvCxnSpPr>
            <p:spPr>
              <a:xfrm flipH="1" flipV="1">
                <a:off x="1783833" y="2647656"/>
                <a:ext cx="3303" cy="295569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7" name="직선 연결선 156"/>
              <p:cNvCxnSpPr/>
              <p:nvPr/>
            </p:nvCxnSpPr>
            <p:spPr>
              <a:xfrm>
                <a:off x="1423324" y="2647656"/>
                <a:ext cx="363812" cy="1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1786191" y="2515656"/>
              <a:ext cx="2124595" cy="368263"/>
            </a:xfrm>
            <a:prstGeom prst="rect">
              <a:avLst/>
            </a:prstGeom>
            <a:noFill/>
            <a:effectLst/>
          </p:spPr>
          <p:txBody>
            <a:bodyPr wrap="square" rtlCol="0" anchor="ctr">
              <a:spAutoFit/>
            </a:bodyPr>
            <a:lstStyle/>
            <a:p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1. dev </a:t>
              </a:r>
              <a:r>
                <a:rPr lang="ko-KR" altLang="en-US" sz="813" b="1" dirty="0" err="1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브랜치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 </a:t>
              </a:r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push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발생</a:t>
              </a:r>
              <a:b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</a:br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(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또는 파이프라인 수동 수행 진행</a:t>
              </a:r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)</a:t>
              </a:r>
            </a:p>
            <a:p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2. Docker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이미지 빌드</a:t>
              </a:r>
              <a:endParaRPr lang="en-US" altLang="ko-KR" sz="813" b="1" dirty="0">
                <a:solidFill>
                  <a:schemeClr val="accent1">
                    <a:lumMod val="50000"/>
                  </a:schemeClr>
                </a:solidFill>
                <a:latin typeface="+mn-ea"/>
              </a:endParaRPr>
            </a:p>
          </p:txBody>
        </p:sp>
      </p:grpSp>
      <p:sp>
        <p:nvSpPr>
          <p:cNvPr id="183" name="직사각형 182"/>
          <p:cNvSpPr/>
          <p:nvPr/>
        </p:nvSpPr>
        <p:spPr>
          <a:xfrm>
            <a:off x="586740" y="1242060"/>
            <a:ext cx="3429000" cy="4762500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158" name="그룹 157"/>
          <p:cNvGrpSpPr/>
          <p:nvPr/>
        </p:nvGrpSpPr>
        <p:grpSpPr>
          <a:xfrm>
            <a:off x="3112920" y="4032232"/>
            <a:ext cx="3016484" cy="240150"/>
            <a:chOff x="-1934198" y="2559738"/>
            <a:chExt cx="3712594" cy="295569"/>
          </a:xfrm>
        </p:grpSpPr>
        <p:grpSp>
          <p:nvGrpSpPr>
            <p:cNvPr id="159" name="그룹 158"/>
            <p:cNvGrpSpPr/>
            <p:nvPr/>
          </p:nvGrpSpPr>
          <p:grpSpPr>
            <a:xfrm>
              <a:off x="1405767" y="2559738"/>
              <a:ext cx="372629" cy="295569"/>
              <a:chOff x="1414654" y="2647656"/>
              <a:chExt cx="372629" cy="295569"/>
            </a:xfrm>
          </p:grpSpPr>
          <p:cxnSp>
            <p:nvCxnSpPr>
              <p:cNvPr id="161" name="직선 화살표 연결선 160"/>
              <p:cNvCxnSpPr/>
              <p:nvPr/>
            </p:nvCxnSpPr>
            <p:spPr>
              <a:xfrm flipH="1">
                <a:off x="1414654" y="2941644"/>
                <a:ext cx="372629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2" name="직선 연결선 161"/>
              <p:cNvCxnSpPr/>
              <p:nvPr/>
            </p:nvCxnSpPr>
            <p:spPr>
              <a:xfrm flipH="1" flipV="1">
                <a:off x="1783833" y="2647656"/>
                <a:ext cx="3303" cy="295569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3" name="직선 연결선 162"/>
              <p:cNvCxnSpPr/>
              <p:nvPr/>
            </p:nvCxnSpPr>
            <p:spPr>
              <a:xfrm>
                <a:off x="1423324" y="2647656"/>
                <a:ext cx="363812" cy="1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-1934198" y="2565983"/>
              <a:ext cx="3393827" cy="267608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6. Deployment Docker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이미지 </a:t>
              </a:r>
              <a:r>
                <a:rPr lang="ko-KR" altLang="en-US" sz="813" b="1" dirty="0" err="1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재배포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 및 </a:t>
              </a:r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rollout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진행</a:t>
              </a:r>
            </a:p>
          </p:txBody>
        </p:sp>
      </p:grpSp>
      <p:sp>
        <p:nvSpPr>
          <p:cNvPr id="184" name="TextBox 183">
            <a:extLst>
              <a:ext uri="{FF2B5EF4-FFF2-40B4-BE49-F238E27FC236}">
                <a16:creationId xmlns:a16="http://schemas.microsoft.com/office/drawing/2014/main" id="{F85C8246-86D6-DEAF-76AC-6A4073882EE5}"/>
              </a:ext>
            </a:extLst>
          </p:cNvPr>
          <p:cNvSpPr txBox="1"/>
          <p:nvPr/>
        </p:nvSpPr>
        <p:spPr>
          <a:xfrm>
            <a:off x="2025814" y="919906"/>
            <a:ext cx="550852" cy="333489"/>
          </a:xfrm>
          <a:prstGeom prst="rect">
            <a:avLst/>
          </a:prstGeom>
          <a:noFill/>
          <a:ln w="19050">
            <a:noFill/>
          </a:ln>
        </p:spPr>
        <p:txBody>
          <a:bodyPr wrap="square" spcCol="720000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</a:pPr>
            <a:r>
              <a:rPr lang="en-US" altLang="ko-KR" sz="1000" b="1" dirty="0" err="1">
                <a:latin typeface="+mn-ea"/>
              </a:rPr>
              <a:t>Gitlab</a:t>
            </a:r>
            <a:endParaRPr lang="ko-KR" altLang="en-US" sz="1000" b="1" dirty="0">
              <a:latin typeface="+mn-ea"/>
            </a:endParaRPr>
          </a:p>
        </p:txBody>
      </p:sp>
      <p:grpSp>
        <p:nvGrpSpPr>
          <p:cNvPr id="188" name="그룹 187"/>
          <p:cNvGrpSpPr/>
          <p:nvPr/>
        </p:nvGrpSpPr>
        <p:grpSpPr>
          <a:xfrm>
            <a:off x="1140553" y="3039722"/>
            <a:ext cx="4687842" cy="217432"/>
            <a:chOff x="3586765" y="3558787"/>
            <a:chExt cx="4312951" cy="267609"/>
          </a:xfrm>
        </p:grpSpPr>
        <p:sp>
          <p:nvSpPr>
            <p:cNvPr id="189" name="TextBox 188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4611351" y="3558787"/>
              <a:ext cx="2233157" cy="267609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4. Kubernetes Deployment rollout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및 </a:t>
              </a:r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restart</a:t>
              </a:r>
              <a:endParaRPr lang="ko-KR" altLang="en-US" sz="813" b="1" dirty="0">
                <a:solidFill>
                  <a:schemeClr val="accent1">
                    <a:lumMod val="50000"/>
                  </a:schemeClr>
                </a:solidFill>
                <a:latin typeface="+mn-ea"/>
              </a:endParaRPr>
            </a:p>
          </p:txBody>
        </p:sp>
        <p:cxnSp>
          <p:nvCxnSpPr>
            <p:cNvPr id="190" name="직선 화살표 연결선 189"/>
            <p:cNvCxnSpPr/>
            <p:nvPr/>
          </p:nvCxnSpPr>
          <p:spPr>
            <a:xfrm>
              <a:off x="3586765" y="3798791"/>
              <a:ext cx="4312951" cy="13786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5" name="그룹 194"/>
          <p:cNvGrpSpPr/>
          <p:nvPr/>
        </p:nvGrpSpPr>
        <p:grpSpPr>
          <a:xfrm>
            <a:off x="3495408" y="3341502"/>
            <a:ext cx="2333892" cy="217432"/>
            <a:chOff x="3586765" y="3558787"/>
            <a:chExt cx="4312951" cy="267609"/>
          </a:xfrm>
        </p:grpSpPr>
        <p:sp>
          <p:nvSpPr>
            <p:cNvPr id="196" name="TextBox 195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4365459" y="3558787"/>
              <a:ext cx="2724917" cy="267609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4. Docker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이미지 </a:t>
              </a:r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pull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요청</a:t>
              </a:r>
            </a:p>
          </p:txBody>
        </p:sp>
        <p:cxnSp>
          <p:nvCxnSpPr>
            <p:cNvPr id="197" name="직선 화살표 연결선 196"/>
            <p:cNvCxnSpPr/>
            <p:nvPr/>
          </p:nvCxnSpPr>
          <p:spPr>
            <a:xfrm>
              <a:off x="3586765" y="3798791"/>
              <a:ext cx="4312951" cy="13786"/>
            </a:xfrm>
            <a:prstGeom prst="straightConnector1">
              <a:avLst/>
            </a:prstGeom>
            <a:ln>
              <a:solidFill>
                <a:schemeClr val="tx1"/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8" name="그룹 197"/>
          <p:cNvGrpSpPr/>
          <p:nvPr/>
        </p:nvGrpSpPr>
        <p:grpSpPr>
          <a:xfrm>
            <a:off x="3480366" y="3640731"/>
            <a:ext cx="2345123" cy="256133"/>
            <a:chOff x="3586768" y="3793327"/>
            <a:chExt cx="4310200" cy="315240"/>
          </a:xfrm>
        </p:grpSpPr>
        <p:sp>
          <p:nvSpPr>
            <p:cNvPr id="199" name="TextBox 198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4582366" y="3793327"/>
              <a:ext cx="2334001" cy="267608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5. Docker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이미지 </a:t>
              </a:r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pull</a:t>
              </a:r>
              <a:endParaRPr lang="ko-KR" altLang="en-US" sz="813" b="1" dirty="0">
                <a:solidFill>
                  <a:schemeClr val="accent1">
                    <a:lumMod val="50000"/>
                  </a:schemeClr>
                </a:solidFill>
                <a:latin typeface="+mn-ea"/>
              </a:endParaRPr>
            </a:p>
          </p:txBody>
        </p:sp>
        <p:cxnSp>
          <p:nvCxnSpPr>
            <p:cNvPr id="200" name="직선 화살표 연결선 199"/>
            <p:cNvCxnSpPr/>
            <p:nvPr/>
          </p:nvCxnSpPr>
          <p:spPr>
            <a:xfrm flipH="1" flipV="1">
              <a:off x="3586768" y="4095597"/>
              <a:ext cx="4310200" cy="12970"/>
            </a:xfrm>
            <a:prstGeom prst="straightConnector1">
              <a:avLst/>
            </a:prstGeom>
            <a:ln>
              <a:solidFill>
                <a:srgbClr val="002060"/>
              </a:solidFill>
              <a:prstDash val="dash"/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9" name="그룹 148"/>
          <p:cNvGrpSpPr/>
          <p:nvPr/>
        </p:nvGrpSpPr>
        <p:grpSpPr>
          <a:xfrm>
            <a:off x="1143593" y="4357729"/>
            <a:ext cx="4690094" cy="256133"/>
            <a:chOff x="3586768" y="3793327"/>
            <a:chExt cx="4310200" cy="315240"/>
          </a:xfrm>
        </p:grpSpPr>
        <p:sp>
          <p:nvSpPr>
            <p:cNvPr id="150" name="TextBox 149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5029574" y="3793327"/>
              <a:ext cx="1439572" cy="267608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7.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파이프라인 수행 결과 전송</a:t>
              </a:r>
            </a:p>
          </p:txBody>
        </p:sp>
        <p:cxnSp>
          <p:nvCxnSpPr>
            <p:cNvPr id="151" name="직선 화살표 연결선 150"/>
            <p:cNvCxnSpPr/>
            <p:nvPr/>
          </p:nvCxnSpPr>
          <p:spPr>
            <a:xfrm flipH="1" flipV="1">
              <a:off x="3586768" y="4095597"/>
              <a:ext cx="4310200" cy="12970"/>
            </a:xfrm>
            <a:prstGeom prst="straightConnector1">
              <a:avLst/>
            </a:prstGeom>
            <a:ln>
              <a:solidFill>
                <a:srgbClr val="002060"/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5797994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그룹 51"/>
          <p:cNvGrpSpPr/>
          <p:nvPr/>
        </p:nvGrpSpPr>
        <p:grpSpPr>
          <a:xfrm>
            <a:off x="917875" y="2144762"/>
            <a:ext cx="8288681" cy="3067318"/>
            <a:chOff x="1129693" y="5050444"/>
            <a:chExt cx="10234058" cy="904492"/>
          </a:xfrm>
        </p:grpSpPr>
        <p:sp>
          <p:nvSpPr>
            <p:cNvPr id="53" name="직사각형 52"/>
            <p:cNvSpPr/>
            <p:nvPr/>
          </p:nvSpPr>
          <p:spPr>
            <a:xfrm>
              <a:off x="10625515" y="5050444"/>
              <a:ext cx="738236" cy="904492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ko-KR" altLang="en-US" sz="813" dirty="0" err="1">
                  <a:solidFill>
                    <a:schemeClr val="tx1"/>
                  </a:solidFill>
                </a:rPr>
                <a:t>운영서버</a:t>
              </a:r>
              <a:r>
                <a:rPr lang="ko-KR" altLang="en-US" sz="813" dirty="0">
                  <a:solidFill>
                    <a:schemeClr val="tx1"/>
                  </a:solidFill>
                </a:rPr>
                <a:t> 빌드</a:t>
              </a:r>
              <a:endParaRPr lang="en-US" altLang="ko-KR" sz="813" dirty="0">
                <a:solidFill>
                  <a:schemeClr val="tx1"/>
                </a:solidFill>
              </a:endParaRPr>
            </a:p>
            <a:p>
              <a:pPr algn="ctr"/>
              <a:r>
                <a:rPr lang="en-US" altLang="ko-KR" sz="813" dirty="0">
                  <a:solidFill>
                    <a:schemeClr val="tx1"/>
                  </a:solidFill>
                </a:rPr>
                <a:t>&amp;</a:t>
              </a:r>
            </a:p>
            <a:p>
              <a:pPr algn="ctr"/>
              <a:r>
                <a:rPr lang="ko-KR" altLang="en-US" sz="813" dirty="0">
                  <a:solidFill>
                    <a:schemeClr val="tx1"/>
                  </a:solidFill>
                </a:rPr>
                <a:t>배포</a:t>
              </a:r>
            </a:p>
          </p:txBody>
        </p:sp>
        <p:sp>
          <p:nvSpPr>
            <p:cNvPr id="54" name="직사각형 53"/>
            <p:cNvSpPr/>
            <p:nvPr/>
          </p:nvSpPr>
          <p:spPr>
            <a:xfrm>
              <a:off x="1129693" y="5052132"/>
              <a:ext cx="9498012" cy="902804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544"/>
            </a:p>
          </p:txBody>
        </p:sp>
      </p:grpSp>
      <p:sp>
        <p:nvSpPr>
          <p:cNvPr id="2" name="제목 1">
            <a:extLst>
              <a:ext uri="{FF2B5EF4-FFF2-40B4-BE49-F238E27FC236}">
                <a16:creationId xmlns:a16="http://schemas.microsoft.com/office/drawing/2014/main" id="{7B78BC59-D563-361B-2CE6-37D3BD55ED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>
                <a:latin typeface="+mj-ea"/>
                <a:ea typeface="+mj-ea"/>
              </a:rPr>
              <a:t>프로세스 </a:t>
            </a:r>
            <a:r>
              <a:rPr lang="en-US" altLang="ko-KR" dirty="0">
                <a:latin typeface="+mj-ea"/>
                <a:ea typeface="+mj-ea"/>
              </a:rPr>
              <a:t>FLOW (</a:t>
            </a:r>
            <a:r>
              <a:rPr lang="ko-KR" altLang="en-US" dirty="0">
                <a:latin typeface="+mj-ea"/>
                <a:ea typeface="+mj-ea"/>
              </a:rPr>
              <a:t>그룹웨어</a:t>
            </a:r>
            <a:r>
              <a:rPr lang="en-US" altLang="ko-KR" dirty="0">
                <a:latin typeface="+mj-ea"/>
                <a:ea typeface="+mj-ea"/>
              </a:rPr>
              <a:t> PC/MOB)</a:t>
            </a:r>
            <a:endParaRPr lang="ko-KR" altLang="en-US" dirty="0">
              <a:latin typeface="+mj-ea"/>
              <a:ea typeface="+mj-ea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C2C00E32-1F5C-17B9-D1DA-3837FC6142B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E87396-390A-40E4-AE63-451AD2BB2604}" type="slidenum">
              <a:rPr lang="ko-KR" altLang="en-US" smtClean="0">
                <a:solidFill>
                  <a:srgbClr val="000000"/>
                </a:solidFill>
              </a:rPr>
              <a:pPr>
                <a:defRPr/>
              </a:pPr>
              <a:t>16</a:t>
            </a:fld>
            <a:endParaRPr lang="en-US" altLang="ko-KR" dirty="0">
              <a:solidFill>
                <a:srgbClr val="000000"/>
              </a:solidFill>
            </a:endParaRPr>
          </a:p>
        </p:txBody>
      </p:sp>
      <p:grpSp>
        <p:nvGrpSpPr>
          <p:cNvPr id="139" name="그룹 138"/>
          <p:cNvGrpSpPr/>
          <p:nvPr/>
        </p:nvGrpSpPr>
        <p:grpSpPr>
          <a:xfrm>
            <a:off x="688052" y="1364456"/>
            <a:ext cx="909675" cy="4529153"/>
            <a:chOff x="688052" y="1364456"/>
            <a:chExt cx="909675" cy="4529153"/>
          </a:xfrm>
        </p:grpSpPr>
        <p:sp>
          <p:nvSpPr>
            <p:cNvPr id="89" name="직사각형 88"/>
            <p:cNvSpPr/>
            <p:nvPr/>
          </p:nvSpPr>
          <p:spPr>
            <a:xfrm>
              <a:off x="688052" y="1364456"/>
              <a:ext cx="909675" cy="458153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ko-KR" sz="813" dirty="0" err="1">
                  <a:solidFill>
                    <a:schemeClr val="tx1"/>
                  </a:solidFill>
                </a:rPr>
                <a:t>Gitlab</a:t>
              </a:r>
              <a:endParaRPr lang="en-US" altLang="ko-KR" sz="813" dirty="0">
                <a:solidFill>
                  <a:schemeClr val="tx1"/>
                </a:solidFill>
              </a:endParaRPr>
            </a:p>
            <a:p>
              <a:pPr algn="ctr"/>
              <a:r>
                <a:rPr lang="en-US" altLang="ko-KR" sz="813" dirty="0">
                  <a:solidFill>
                    <a:schemeClr val="tx1"/>
                  </a:solidFill>
                </a:rPr>
                <a:t>Runner</a:t>
              </a:r>
              <a:endParaRPr lang="ko-KR" altLang="en-US" sz="813" dirty="0">
                <a:solidFill>
                  <a:schemeClr val="tx1"/>
                </a:solidFill>
              </a:endParaRPr>
            </a:p>
          </p:txBody>
        </p:sp>
        <p:cxnSp>
          <p:nvCxnSpPr>
            <p:cNvPr id="90" name="직선 연결선 89"/>
            <p:cNvCxnSpPr>
              <a:stCxn id="89" idx="2"/>
            </p:cNvCxnSpPr>
            <p:nvPr/>
          </p:nvCxnSpPr>
          <p:spPr>
            <a:xfrm>
              <a:off x="1142889" y="1822609"/>
              <a:ext cx="0" cy="407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1" name="그룹 140"/>
          <p:cNvGrpSpPr/>
          <p:nvPr/>
        </p:nvGrpSpPr>
        <p:grpSpPr>
          <a:xfrm>
            <a:off x="5375516" y="1364456"/>
            <a:ext cx="909675" cy="4522985"/>
            <a:chOff x="5961449" y="1364456"/>
            <a:chExt cx="909675" cy="4522985"/>
          </a:xfrm>
        </p:grpSpPr>
        <p:sp>
          <p:nvSpPr>
            <p:cNvPr id="87" name="직사각형 86"/>
            <p:cNvSpPr/>
            <p:nvPr/>
          </p:nvSpPr>
          <p:spPr>
            <a:xfrm>
              <a:off x="5961449" y="1364456"/>
              <a:ext cx="909675" cy="458153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ko-KR" sz="813" dirty="0">
                  <a:solidFill>
                    <a:schemeClr val="tx1"/>
                  </a:solidFill>
                </a:rPr>
                <a:t>A10</a:t>
              </a:r>
            </a:p>
            <a:p>
              <a:pPr algn="ctr"/>
              <a:r>
                <a:rPr lang="en-US" altLang="ko-KR" sz="813" dirty="0">
                  <a:solidFill>
                    <a:schemeClr val="tx1"/>
                  </a:solidFill>
                </a:rPr>
                <a:t>dev</a:t>
              </a:r>
              <a:endParaRPr lang="ko-KR" altLang="en-US" sz="813" dirty="0">
                <a:solidFill>
                  <a:schemeClr val="tx1"/>
                </a:solidFill>
              </a:endParaRPr>
            </a:p>
          </p:txBody>
        </p:sp>
        <p:cxnSp>
          <p:nvCxnSpPr>
            <p:cNvPr id="91" name="직선 연결선 90"/>
            <p:cNvCxnSpPr>
              <a:stCxn id="87" idx="2"/>
            </p:cNvCxnSpPr>
            <p:nvPr/>
          </p:nvCxnSpPr>
          <p:spPr>
            <a:xfrm>
              <a:off x="6416287" y="1822609"/>
              <a:ext cx="0" cy="406483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2" name="그룹 141"/>
          <p:cNvGrpSpPr/>
          <p:nvPr/>
        </p:nvGrpSpPr>
        <p:grpSpPr>
          <a:xfrm>
            <a:off x="7719249" y="1364456"/>
            <a:ext cx="909675" cy="4522985"/>
            <a:chOff x="7719249" y="1364456"/>
            <a:chExt cx="909675" cy="4522985"/>
          </a:xfrm>
        </p:grpSpPr>
        <p:sp>
          <p:nvSpPr>
            <p:cNvPr id="88" name="직사각형 87"/>
            <p:cNvSpPr/>
            <p:nvPr/>
          </p:nvSpPr>
          <p:spPr>
            <a:xfrm>
              <a:off x="7719249" y="1364456"/>
              <a:ext cx="909675" cy="458153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ko-KR" sz="813" dirty="0">
                  <a:solidFill>
                    <a:schemeClr val="tx1"/>
                  </a:solidFill>
                </a:rPr>
                <a:t>A10</a:t>
              </a:r>
            </a:p>
            <a:p>
              <a:pPr algn="ctr"/>
              <a:r>
                <a:rPr lang="en-US" altLang="ko-KR" sz="813" dirty="0">
                  <a:solidFill>
                    <a:schemeClr val="tx1"/>
                  </a:solidFill>
                </a:rPr>
                <a:t>prod1 ~ 5</a:t>
              </a:r>
            </a:p>
          </p:txBody>
        </p:sp>
        <p:cxnSp>
          <p:nvCxnSpPr>
            <p:cNvPr id="92" name="직선 연결선 91"/>
            <p:cNvCxnSpPr>
              <a:stCxn id="88" idx="2"/>
            </p:cNvCxnSpPr>
            <p:nvPr/>
          </p:nvCxnSpPr>
          <p:spPr>
            <a:xfrm>
              <a:off x="8174086" y="1822609"/>
              <a:ext cx="0" cy="406483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0" name="그룹 139"/>
          <p:cNvGrpSpPr/>
          <p:nvPr/>
        </p:nvGrpSpPr>
        <p:grpSpPr>
          <a:xfrm>
            <a:off x="3031784" y="1364456"/>
            <a:ext cx="909675" cy="4522985"/>
            <a:chOff x="2445851" y="1364456"/>
            <a:chExt cx="909675" cy="4522985"/>
          </a:xfrm>
        </p:grpSpPr>
        <p:sp>
          <p:nvSpPr>
            <p:cNvPr id="93" name="직사각형 92"/>
            <p:cNvSpPr/>
            <p:nvPr/>
          </p:nvSpPr>
          <p:spPr>
            <a:xfrm>
              <a:off x="2445851" y="1364456"/>
              <a:ext cx="909675" cy="458153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ko-KR" sz="813" dirty="0" err="1">
                  <a:solidFill>
                    <a:schemeClr val="tx1"/>
                  </a:solidFill>
                </a:rPr>
                <a:t>Gitlab</a:t>
              </a:r>
              <a:endParaRPr lang="en-US" altLang="ko-KR" sz="813" dirty="0">
                <a:solidFill>
                  <a:schemeClr val="tx1"/>
                </a:solidFill>
              </a:endParaRPr>
            </a:p>
            <a:p>
              <a:pPr algn="ctr"/>
              <a:r>
                <a:rPr lang="en-US" altLang="ko-KR" sz="813" dirty="0">
                  <a:solidFill>
                    <a:schemeClr val="tx1"/>
                  </a:solidFill>
                </a:rPr>
                <a:t>Registry</a:t>
              </a:r>
              <a:endParaRPr lang="ko-KR" altLang="en-US" sz="813" dirty="0">
                <a:solidFill>
                  <a:schemeClr val="tx1"/>
                </a:solidFill>
              </a:endParaRPr>
            </a:p>
          </p:txBody>
        </p:sp>
        <p:cxnSp>
          <p:nvCxnSpPr>
            <p:cNvPr id="94" name="직선 연결선 93"/>
            <p:cNvCxnSpPr>
              <a:stCxn id="93" idx="2"/>
            </p:cNvCxnSpPr>
            <p:nvPr/>
          </p:nvCxnSpPr>
          <p:spPr>
            <a:xfrm>
              <a:off x="2900688" y="1822609"/>
              <a:ext cx="0" cy="406483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6" name="그룹 145"/>
          <p:cNvGrpSpPr/>
          <p:nvPr/>
        </p:nvGrpSpPr>
        <p:grpSpPr>
          <a:xfrm>
            <a:off x="1140554" y="2726697"/>
            <a:ext cx="2339812" cy="217432"/>
            <a:chOff x="3586765" y="3558787"/>
            <a:chExt cx="4312951" cy="267609"/>
          </a:xfrm>
        </p:grpSpPr>
        <p:sp>
          <p:nvSpPr>
            <p:cNvPr id="147" name="TextBox 146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4542748" y="3558787"/>
              <a:ext cx="2370339" cy="267609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3. Docker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이미지 </a:t>
              </a:r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push</a:t>
              </a:r>
              <a:endParaRPr lang="ko-KR" altLang="en-US" sz="813" b="1" dirty="0">
                <a:solidFill>
                  <a:schemeClr val="accent1">
                    <a:lumMod val="50000"/>
                  </a:schemeClr>
                </a:solidFill>
                <a:latin typeface="+mn-ea"/>
              </a:endParaRPr>
            </a:p>
          </p:txBody>
        </p:sp>
        <p:cxnSp>
          <p:nvCxnSpPr>
            <p:cNvPr id="148" name="직선 화살표 연결선 147"/>
            <p:cNvCxnSpPr/>
            <p:nvPr/>
          </p:nvCxnSpPr>
          <p:spPr>
            <a:xfrm>
              <a:off x="3586765" y="3798791"/>
              <a:ext cx="4312951" cy="13786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2" name="그룹 151"/>
          <p:cNvGrpSpPr/>
          <p:nvPr/>
        </p:nvGrpSpPr>
        <p:grpSpPr>
          <a:xfrm>
            <a:off x="1142186" y="2217464"/>
            <a:ext cx="2035333" cy="467629"/>
            <a:chOff x="1405767" y="2515656"/>
            <a:chExt cx="2505019" cy="368263"/>
          </a:xfrm>
        </p:grpSpPr>
        <p:grpSp>
          <p:nvGrpSpPr>
            <p:cNvPr id="153" name="그룹 152"/>
            <p:cNvGrpSpPr/>
            <p:nvPr/>
          </p:nvGrpSpPr>
          <p:grpSpPr>
            <a:xfrm>
              <a:off x="1405767" y="2559738"/>
              <a:ext cx="372629" cy="295569"/>
              <a:chOff x="1414654" y="2647656"/>
              <a:chExt cx="372629" cy="295569"/>
            </a:xfrm>
          </p:grpSpPr>
          <p:cxnSp>
            <p:nvCxnSpPr>
              <p:cNvPr id="155" name="직선 화살표 연결선 154"/>
              <p:cNvCxnSpPr/>
              <p:nvPr/>
            </p:nvCxnSpPr>
            <p:spPr>
              <a:xfrm flipH="1">
                <a:off x="1414654" y="2941644"/>
                <a:ext cx="372629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6" name="직선 연결선 155"/>
              <p:cNvCxnSpPr/>
              <p:nvPr/>
            </p:nvCxnSpPr>
            <p:spPr>
              <a:xfrm flipH="1" flipV="1">
                <a:off x="1783833" y="2647656"/>
                <a:ext cx="3303" cy="295569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7" name="직선 연결선 156"/>
              <p:cNvCxnSpPr/>
              <p:nvPr/>
            </p:nvCxnSpPr>
            <p:spPr>
              <a:xfrm>
                <a:off x="1423324" y="2647656"/>
                <a:ext cx="363812" cy="1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1786191" y="2515656"/>
              <a:ext cx="2124595" cy="368263"/>
            </a:xfrm>
            <a:prstGeom prst="rect">
              <a:avLst/>
            </a:prstGeom>
            <a:noFill/>
            <a:effectLst/>
          </p:spPr>
          <p:txBody>
            <a:bodyPr wrap="square" rtlCol="0" anchor="ctr">
              <a:spAutoFit/>
            </a:bodyPr>
            <a:lstStyle/>
            <a:p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1. main </a:t>
              </a:r>
              <a:r>
                <a:rPr lang="ko-KR" altLang="en-US" sz="813" b="1" dirty="0" err="1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브랜치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 </a:t>
              </a:r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push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발생</a:t>
              </a:r>
              <a:b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</a:br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(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또는 파이프라인 수동 수행 진행</a:t>
              </a:r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)</a:t>
              </a:r>
            </a:p>
            <a:p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2. Docker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이미지 빌드</a:t>
              </a:r>
              <a:endParaRPr lang="en-US" altLang="ko-KR" sz="813" b="1" dirty="0">
                <a:solidFill>
                  <a:schemeClr val="accent1">
                    <a:lumMod val="50000"/>
                  </a:schemeClr>
                </a:solidFill>
                <a:latin typeface="+mn-ea"/>
              </a:endParaRPr>
            </a:p>
          </p:txBody>
        </p:sp>
      </p:grpSp>
      <p:sp>
        <p:nvSpPr>
          <p:cNvPr id="183" name="직사각형 182"/>
          <p:cNvSpPr/>
          <p:nvPr/>
        </p:nvSpPr>
        <p:spPr>
          <a:xfrm>
            <a:off x="586740" y="1242060"/>
            <a:ext cx="3429000" cy="4762500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158" name="그룹 157"/>
          <p:cNvGrpSpPr/>
          <p:nvPr/>
        </p:nvGrpSpPr>
        <p:grpSpPr>
          <a:xfrm>
            <a:off x="5460088" y="4172411"/>
            <a:ext cx="3018383" cy="240150"/>
            <a:chOff x="-1936535" y="2559738"/>
            <a:chExt cx="3714931" cy="295569"/>
          </a:xfrm>
        </p:grpSpPr>
        <p:grpSp>
          <p:nvGrpSpPr>
            <p:cNvPr id="159" name="그룹 158"/>
            <p:cNvGrpSpPr/>
            <p:nvPr/>
          </p:nvGrpSpPr>
          <p:grpSpPr>
            <a:xfrm>
              <a:off x="1405767" y="2559738"/>
              <a:ext cx="372629" cy="295569"/>
              <a:chOff x="1414654" y="2647656"/>
              <a:chExt cx="372629" cy="295569"/>
            </a:xfrm>
          </p:grpSpPr>
          <p:cxnSp>
            <p:nvCxnSpPr>
              <p:cNvPr id="161" name="직선 화살표 연결선 160"/>
              <p:cNvCxnSpPr/>
              <p:nvPr/>
            </p:nvCxnSpPr>
            <p:spPr>
              <a:xfrm flipH="1">
                <a:off x="1414654" y="2941644"/>
                <a:ext cx="372629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2" name="직선 연결선 161"/>
              <p:cNvCxnSpPr/>
              <p:nvPr/>
            </p:nvCxnSpPr>
            <p:spPr>
              <a:xfrm flipH="1" flipV="1">
                <a:off x="1783833" y="2647656"/>
                <a:ext cx="3303" cy="295569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3" name="직선 연결선 162"/>
              <p:cNvCxnSpPr/>
              <p:nvPr/>
            </p:nvCxnSpPr>
            <p:spPr>
              <a:xfrm>
                <a:off x="1423324" y="2647656"/>
                <a:ext cx="363812" cy="1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-1936535" y="2565983"/>
              <a:ext cx="3393827" cy="267608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6. Deployment Docker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이미지 </a:t>
              </a:r>
              <a:r>
                <a:rPr lang="ko-KR" altLang="en-US" sz="813" b="1" dirty="0" err="1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재배포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 및 </a:t>
              </a:r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rollout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진행</a:t>
              </a:r>
            </a:p>
          </p:txBody>
        </p:sp>
      </p:grpSp>
      <p:sp>
        <p:nvSpPr>
          <p:cNvPr id="184" name="TextBox 183">
            <a:extLst>
              <a:ext uri="{FF2B5EF4-FFF2-40B4-BE49-F238E27FC236}">
                <a16:creationId xmlns:a16="http://schemas.microsoft.com/office/drawing/2014/main" id="{F85C8246-86D6-DEAF-76AC-6A4073882EE5}"/>
              </a:ext>
            </a:extLst>
          </p:cNvPr>
          <p:cNvSpPr txBox="1"/>
          <p:nvPr/>
        </p:nvSpPr>
        <p:spPr>
          <a:xfrm>
            <a:off x="2025814" y="919906"/>
            <a:ext cx="550852" cy="333489"/>
          </a:xfrm>
          <a:prstGeom prst="rect">
            <a:avLst/>
          </a:prstGeom>
          <a:noFill/>
          <a:ln w="19050">
            <a:noFill/>
          </a:ln>
        </p:spPr>
        <p:txBody>
          <a:bodyPr wrap="square" spcCol="720000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</a:pPr>
            <a:r>
              <a:rPr lang="en-US" altLang="ko-KR" sz="1000" b="1" dirty="0" err="1">
                <a:latin typeface="+mn-ea"/>
              </a:rPr>
              <a:t>Gitlab</a:t>
            </a:r>
            <a:endParaRPr lang="ko-KR" altLang="en-US" sz="1000" b="1" dirty="0">
              <a:latin typeface="+mn-ea"/>
            </a:endParaRPr>
          </a:p>
        </p:txBody>
      </p:sp>
      <p:grpSp>
        <p:nvGrpSpPr>
          <p:cNvPr id="188" name="그룹 187"/>
          <p:cNvGrpSpPr/>
          <p:nvPr/>
        </p:nvGrpSpPr>
        <p:grpSpPr>
          <a:xfrm>
            <a:off x="1140552" y="3039722"/>
            <a:ext cx="7033533" cy="217432"/>
            <a:chOff x="3586765" y="3558787"/>
            <a:chExt cx="4312951" cy="267609"/>
          </a:xfrm>
        </p:grpSpPr>
        <p:sp>
          <p:nvSpPr>
            <p:cNvPr id="189" name="TextBox 188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4611351" y="3558787"/>
              <a:ext cx="2233157" cy="267609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4. Kubernetes Deployment rollout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및 </a:t>
              </a:r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restart</a:t>
              </a:r>
              <a:endParaRPr lang="ko-KR" altLang="en-US" sz="813" b="1" dirty="0">
                <a:solidFill>
                  <a:schemeClr val="accent1">
                    <a:lumMod val="50000"/>
                  </a:schemeClr>
                </a:solidFill>
                <a:latin typeface="+mn-ea"/>
              </a:endParaRPr>
            </a:p>
          </p:txBody>
        </p:sp>
        <p:cxnSp>
          <p:nvCxnSpPr>
            <p:cNvPr id="190" name="직선 화살표 연결선 189"/>
            <p:cNvCxnSpPr/>
            <p:nvPr/>
          </p:nvCxnSpPr>
          <p:spPr>
            <a:xfrm>
              <a:off x="3586765" y="3798791"/>
              <a:ext cx="4312951" cy="13786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5" name="그룹 194"/>
          <p:cNvGrpSpPr/>
          <p:nvPr/>
        </p:nvGrpSpPr>
        <p:grpSpPr>
          <a:xfrm>
            <a:off x="3495407" y="3481681"/>
            <a:ext cx="4678677" cy="217432"/>
            <a:chOff x="3586765" y="3558787"/>
            <a:chExt cx="4312951" cy="267609"/>
          </a:xfrm>
        </p:grpSpPr>
        <p:sp>
          <p:nvSpPr>
            <p:cNvPr id="196" name="TextBox 195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4365459" y="3558787"/>
              <a:ext cx="2724917" cy="267609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4. Docker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이미지 </a:t>
              </a:r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pull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요청</a:t>
              </a:r>
            </a:p>
          </p:txBody>
        </p:sp>
        <p:cxnSp>
          <p:nvCxnSpPr>
            <p:cNvPr id="197" name="직선 화살표 연결선 196"/>
            <p:cNvCxnSpPr/>
            <p:nvPr/>
          </p:nvCxnSpPr>
          <p:spPr>
            <a:xfrm>
              <a:off x="3586765" y="3798791"/>
              <a:ext cx="4312951" cy="13786"/>
            </a:xfrm>
            <a:prstGeom prst="straightConnector1">
              <a:avLst/>
            </a:prstGeom>
            <a:ln>
              <a:solidFill>
                <a:schemeClr val="tx1"/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8" name="그룹 197"/>
          <p:cNvGrpSpPr/>
          <p:nvPr/>
        </p:nvGrpSpPr>
        <p:grpSpPr>
          <a:xfrm>
            <a:off x="3480366" y="3780910"/>
            <a:ext cx="4693718" cy="256133"/>
            <a:chOff x="3586768" y="3793327"/>
            <a:chExt cx="4310200" cy="315240"/>
          </a:xfrm>
        </p:grpSpPr>
        <p:sp>
          <p:nvSpPr>
            <p:cNvPr id="199" name="TextBox 198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4582366" y="3793327"/>
              <a:ext cx="2334001" cy="267608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5. Docker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이미지 </a:t>
              </a:r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pull</a:t>
              </a:r>
              <a:endParaRPr lang="ko-KR" altLang="en-US" sz="813" b="1" dirty="0">
                <a:solidFill>
                  <a:schemeClr val="accent1">
                    <a:lumMod val="50000"/>
                  </a:schemeClr>
                </a:solidFill>
                <a:latin typeface="+mn-ea"/>
              </a:endParaRPr>
            </a:p>
          </p:txBody>
        </p:sp>
        <p:cxnSp>
          <p:nvCxnSpPr>
            <p:cNvPr id="200" name="직선 화살표 연결선 199"/>
            <p:cNvCxnSpPr/>
            <p:nvPr/>
          </p:nvCxnSpPr>
          <p:spPr>
            <a:xfrm flipH="1" flipV="1">
              <a:off x="3586768" y="4095597"/>
              <a:ext cx="4310200" cy="12970"/>
            </a:xfrm>
            <a:prstGeom prst="straightConnector1">
              <a:avLst/>
            </a:prstGeom>
            <a:ln>
              <a:solidFill>
                <a:srgbClr val="002060"/>
              </a:solidFill>
              <a:prstDash val="dash"/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5" name="직사각형 54"/>
          <p:cNvSpPr/>
          <p:nvPr/>
        </p:nvSpPr>
        <p:spPr>
          <a:xfrm>
            <a:off x="3414900" y="3444019"/>
            <a:ext cx="5127120" cy="105388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EE4E95D5-39EB-9733-0798-0A8A262E7845}"/>
              </a:ext>
            </a:extLst>
          </p:cNvPr>
          <p:cNvSpPr txBox="1"/>
          <p:nvPr/>
        </p:nvSpPr>
        <p:spPr>
          <a:xfrm>
            <a:off x="6189570" y="4521165"/>
            <a:ext cx="2416047" cy="217432"/>
          </a:xfrm>
          <a:prstGeom prst="rect">
            <a:avLst/>
          </a:prstGeom>
          <a:noFill/>
          <a:effectLst/>
        </p:spPr>
        <p:txBody>
          <a:bodyPr wrap="none" rtlCol="0" anchor="ctr">
            <a:spAutoFit/>
          </a:bodyPr>
          <a:lstStyle/>
          <a:p>
            <a:pPr algn="ctr"/>
            <a:r>
              <a:rPr lang="en-US" altLang="ko-KR" sz="813" b="1" dirty="0">
                <a:solidFill>
                  <a:srgbClr val="FF0000"/>
                </a:solidFill>
                <a:latin typeface="+mn-ea"/>
              </a:rPr>
              <a:t>Kubernetes</a:t>
            </a:r>
            <a:r>
              <a:rPr lang="ko-KR" altLang="en-US" sz="813" b="1" dirty="0">
                <a:solidFill>
                  <a:srgbClr val="FF0000"/>
                </a:solidFill>
                <a:latin typeface="+mn-ea"/>
              </a:rPr>
              <a:t>의 각 노드 </a:t>
            </a:r>
            <a:r>
              <a:rPr lang="en-US" altLang="ko-KR" sz="813" b="1" dirty="0">
                <a:solidFill>
                  <a:srgbClr val="FF0000"/>
                </a:solidFill>
                <a:latin typeface="+mn-ea"/>
              </a:rPr>
              <a:t>(prod 1~5)</a:t>
            </a:r>
            <a:r>
              <a:rPr lang="ko-KR" altLang="en-US" sz="813" b="1" dirty="0">
                <a:solidFill>
                  <a:srgbClr val="FF0000"/>
                </a:solidFill>
                <a:latin typeface="+mn-ea"/>
              </a:rPr>
              <a:t>에 모두 진행</a:t>
            </a:r>
          </a:p>
        </p:txBody>
      </p:sp>
      <p:grpSp>
        <p:nvGrpSpPr>
          <p:cNvPr id="149" name="그룹 148"/>
          <p:cNvGrpSpPr/>
          <p:nvPr/>
        </p:nvGrpSpPr>
        <p:grpSpPr>
          <a:xfrm>
            <a:off x="1143592" y="4748640"/>
            <a:ext cx="7030491" cy="256133"/>
            <a:chOff x="3586768" y="3793327"/>
            <a:chExt cx="4310200" cy="315240"/>
          </a:xfrm>
        </p:grpSpPr>
        <p:sp>
          <p:nvSpPr>
            <p:cNvPr id="150" name="TextBox 149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5269186" y="3793327"/>
              <a:ext cx="960350" cy="267608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7.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파이프라인 수행 결과 전송</a:t>
              </a:r>
            </a:p>
          </p:txBody>
        </p:sp>
        <p:cxnSp>
          <p:nvCxnSpPr>
            <p:cNvPr id="151" name="직선 화살표 연결선 150"/>
            <p:cNvCxnSpPr/>
            <p:nvPr/>
          </p:nvCxnSpPr>
          <p:spPr>
            <a:xfrm flipH="1" flipV="1">
              <a:off x="3586768" y="4095597"/>
              <a:ext cx="4310200" cy="12970"/>
            </a:xfrm>
            <a:prstGeom prst="straightConnector1">
              <a:avLst/>
            </a:prstGeom>
            <a:ln>
              <a:solidFill>
                <a:srgbClr val="002060"/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3743638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B78BC59-D563-361B-2CE6-37D3BD55ED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>
                <a:latin typeface="+mj-ea"/>
              </a:rPr>
              <a:t>프로세스 </a:t>
            </a:r>
            <a:r>
              <a:rPr lang="en-US" altLang="ko-KR" dirty="0">
                <a:latin typeface="+mj-ea"/>
              </a:rPr>
              <a:t>FLOW (</a:t>
            </a:r>
            <a:r>
              <a:rPr lang="ko-KR" altLang="en-US" dirty="0">
                <a:latin typeface="+mj-ea"/>
              </a:rPr>
              <a:t>건설관리</a:t>
            </a:r>
            <a:r>
              <a:rPr lang="en-US" altLang="ko-KR" dirty="0">
                <a:latin typeface="+mj-ea"/>
              </a:rPr>
              <a:t>)</a:t>
            </a:r>
            <a:endParaRPr lang="ko-KR" altLang="en-US" dirty="0">
              <a:latin typeface="+mj-ea"/>
              <a:ea typeface="+mj-ea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C2C00E32-1F5C-17B9-D1DA-3837FC6142B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E87396-390A-40E4-AE63-451AD2BB2604}" type="slidenum">
              <a:rPr lang="ko-KR" altLang="en-US" smtClean="0">
                <a:solidFill>
                  <a:srgbClr val="000000"/>
                </a:solidFill>
              </a:rPr>
              <a:pPr>
                <a:defRPr/>
              </a:pPr>
              <a:t>17</a:t>
            </a:fld>
            <a:endParaRPr lang="en-US" altLang="ko-KR" dirty="0">
              <a:solidFill>
                <a:srgbClr val="000000"/>
              </a:solidFill>
            </a:endParaRPr>
          </a:p>
        </p:txBody>
      </p:sp>
      <p:grpSp>
        <p:nvGrpSpPr>
          <p:cNvPr id="5" name="그룹 4"/>
          <p:cNvGrpSpPr/>
          <p:nvPr/>
        </p:nvGrpSpPr>
        <p:grpSpPr>
          <a:xfrm>
            <a:off x="917877" y="3213144"/>
            <a:ext cx="4723375" cy="2461697"/>
            <a:chOff x="1129693" y="3163331"/>
            <a:chExt cx="7733624" cy="1415287"/>
          </a:xfrm>
        </p:grpSpPr>
        <p:sp>
          <p:nvSpPr>
            <p:cNvPr id="6" name="직사각형 5"/>
            <p:cNvSpPr/>
            <p:nvPr/>
          </p:nvSpPr>
          <p:spPr>
            <a:xfrm>
              <a:off x="1129693" y="3163331"/>
              <a:ext cx="6806143" cy="1415287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544"/>
            </a:p>
          </p:txBody>
        </p:sp>
        <p:sp>
          <p:nvSpPr>
            <p:cNvPr id="7" name="직사각형 6"/>
            <p:cNvSpPr/>
            <p:nvPr/>
          </p:nvSpPr>
          <p:spPr>
            <a:xfrm>
              <a:off x="7938152" y="3163331"/>
              <a:ext cx="925165" cy="1415287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ko-KR" altLang="en-US" sz="813">
                  <a:solidFill>
                    <a:schemeClr val="tx1"/>
                  </a:solidFill>
                </a:rPr>
                <a:t>개발서버</a:t>
              </a:r>
              <a:r>
                <a:rPr lang="ko-KR" altLang="en-US" sz="813" dirty="0">
                  <a:solidFill>
                    <a:schemeClr val="tx1"/>
                  </a:solidFill>
                </a:rPr>
                <a:t> 배포</a:t>
              </a:r>
            </a:p>
          </p:txBody>
        </p:sp>
      </p:grpSp>
      <p:grpSp>
        <p:nvGrpSpPr>
          <p:cNvPr id="8" name="그룹 7"/>
          <p:cNvGrpSpPr/>
          <p:nvPr/>
        </p:nvGrpSpPr>
        <p:grpSpPr>
          <a:xfrm>
            <a:off x="917876" y="2057819"/>
            <a:ext cx="2455180" cy="1035528"/>
            <a:chOff x="1314449" y="1741392"/>
            <a:chExt cx="5228180" cy="938728"/>
          </a:xfrm>
        </p:grpSpPr>
        <p:sp>
          <p:nvSpPr>
            <p:cNvPr id="9" name="직사각형 8"/>
            <p:cNvSpPr/>
            <p:nvPr/>
          </p:nvSpPr>
          <p:spPr>
            <a:xfrm>
              <a:off x="1314449" y="1744110"/>
              <a:ext cx="4533901" cy="936009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544"/>
            </a:p>
          </p:txBody>
        </p:sp>
        <p:sp>
          <p:nvSpPr>
            <p:cNvPr id="10" name="직사각형 9"/>
            <p:cNvSpPr/>
            <p:nvPr/>
          </p:nvSpPr>
          <p:spPr>
            <a:xfrm>
              <a:off x="5707976" y="1741392"/>
              <a:ext cx="834653" cy="938728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ko-KR" altLang="en-US" sz="813" dirty="0">
                  <a:solidFill>
                    <a:schemeClr val="tx1"/>
                  </a:solidFill>
                </a:rPr>
                <a:t>빌드</a:t>
              </a:r>
            </a:p>
          </p:txBody>
        </p:sp>
      </p:grpSp>
      <p:grpSp>
        <p:nvGrpSpPr>
          <p:cNvPr id="11" name="그룹 10"/>
          <p:cNvGrpSpPr/>
          <p:nvPr/>
        </p:nvGrpSpPr>
        <p:grpSpPr>
          <a:xfrm>
            <a:off x="1149407" y="2083195"/>
            <a:ext cx="1756930" cy="217432"/>
            <a:chOff x="1414654" y="1772626"/>
            <a:chExt cx="2162375" cy="267608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1839645" y="1772626"/>
              <a:ext cx="1312391" cy="267608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1.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소스 </a:t>
              </a:r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clone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 요청</a:t>
              </a:r>
            </a:p>
          </p:txBody>
        </p:sp>
        <p:cxnSp>
          <p:nvCxnSpPr>
            <p:cNvPr id="13" name="직선 화살표 연결선 12"/>
            <p:cNvCxnSpPr/>
            <p:nvPr/>
          </p:nvCxnSpPr>
          <p:spPr>
            <a:xfrm>
              <a:off x="1414654" y="1995857"/>
              <a:ext cx="2162375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그룹 13"/>
          <p:cNvGrpSpPr/>
          <p:nvPr/>
        </p:nvGrpSpPr>
        <p:grpSpPr>
          <a:xfrm>
            <a:off x="1142983" y="2336552"/>
            <a:ext cx="1749707" cy="217432"/>
            <a:chOff x="3571735" y="2356403"/>
            <a:chExt cx="2153485" cy="267609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3987972" y="2356403"/>
              <a:ext cx="1369606" cy="267609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2.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소스 데이터 송신</a:t>
              </a:r>
            </a:p>
          </p:txBody>
        </p:sp>
        <p:cxnSp>
          <p:nvCxnSpPr>
            <p:cNvPr id="16" name="직선 화살표 연결선 15"/>
            <p:cNvCxnSpPr/>
            <p:nvPr/>
          </p:nvCxnSpPr>
          <p:spPr>
            <a:xfrm flipH="1">
              <a:off x="3571735" y="2619470"/>
              <a:ext cx="2153485" cy="608"/>
            </a:xfrm>
            <a:prstGeom prst="straightConnector1">
              <a:avLst/>
            </a:prstGeom>
            <a:ln>
              <a:solidFill>
                <a:srgbClr val="002060"/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직사각형 16"/>
          <p:cNvSpPr/>
          <p:nvPr/>
        </p:nvSpPr>
        <p:spPr>
          <a:xfrm>
            <a:off x="5961449" y="1364456"/>
            <a:ext cx="909675" cy="45815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 sz="813" dirty="0">
                <a:solidFill>
                  <a:schemeClr val="tx1"/>
                </a:solidFill>
              </a:rPr>
              <a:t>건설</a:t>
            </a:r>
            <a:endParaRPr lang="en-US" altLang="ko-KR" sz="813" dirty="0">
              <a:solidFill>
                <a:schemeClr val="tx1"/>
              </a:solidFill>
            </a:endParaRPr>
          </a:p>
          <a:p>
            <a:pPr algn="ctr"/>
            <a:r>
              <a:rPr lang="en-US" altLang="ko-KR" sz="813" dirty="0">
                <a:solidFill>
                  <a:schemeClr val="tx1"/>
                </a:solidFill>
              </a:rPr>
              <a:t>Prod1</a:t>
            </a:r>
            <a:endParaRPr lang="ko-KR" altLang="en-US" sz="813" dirty="0">
              <a:solidFill>
                <a:schemeClr val="tx1"/>
              </a:solidFill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7719249" y="1364456"/>
            <a:ext cx="909675" cy="45815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 sz="813" dirty="0">
                <a:solidFill>
                  <a:schemeClr val="tx1"/>
                </a:solidFill>
              </a:rPr>
              <a:t>건설</a:t>
            </a:r>
            <a:endParaRPr lang="en-US" altLang="ko-KR" sz="813" dirty="0">
              <a:solidFill>
                <a:schemeClr val="tx1"/>
              </a:solidFill>
            </a:endParaRPr>
          </a:p>
          <a:p>
            <a:pPr algn="ctr"/>
            <a:r>
              <a:rPr lang="en-US" altLang="ko-KR" sz="813" dirty="0">
                <a:solidFill>
                  <a:schemeClr val="tx1"/>
                </a:solidFill>
              </a:rPr>
              <a:t>Prod2</a:t>
            </a:r>
          </a:p>
        </p:txBody>
      </p:sp>
      <p:sp>
        <p:nvSpPr>
          <p:cNvPr id="19" name="직사각형 18"/>
          <p:cNvSpPr/>
          <p:nvPr/>
        </p:nvSpPr>
        <p:spPr>
          <a:xfrm>
            <a:off x="688052" y="1364456"/>
            <a:ext cx="909675" cy="45815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813" dirty="0">
                <a:solidFill>
                  <a:schemeClr val="tx1"/>
                </a:solidFill>
              </a:rPr>
              <a:t>Jenkins</a:t>
            </a:r>
            <a:endParaRPr lang="ko-KR" altLang="en-US" sz="813" dirty="0">
              <a:solidFill>
                <a:schemeClr val="tx1"/>
              </a:solidFill>
            </a:endParaRPr>
          </a:p>
        </p:txBody>
      </p:sp>
      <p:cxnSp>
        <p:nvCxnSpPr>
          <p:cNvPr id="20" name="직선 연결선 19"/>
          <p:cNvCxnSpPr>
            <a:stCxn id="19" idx="2"/>
          </p:cNvCxnSpPr>
          <p:nvPr/>
        </p:nvCxnSpPr>
        <p:spPr>
          <a:xfrm>
            <a:off x="1142889" y="1822609"/>
            <a:ext cx="0" cy="4071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직선 연결선 20"/>
          <p:cNvCxnSpPr>
            <a:stCxn id="17" idx="2"/>
          </p:cNvCxnSpPr>
          <p:nvPr/>
        </p:nvCxnSpPr>
        <p:spPr>
          <a:xfrm>
            <a:off x="6416287" y="1822609"/>
            <a:ext cx="0" cy="40648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직선 연결선 21"/>
          <p:cNvCxnSpPr>
            <a:stCxn id="18" idx="2"/>
          </p:cNvCxnSpPr>
          <p:nvPr/>
        </p:nvCxnSpPr>
        <p:spPr>
          <a:xfrm>
            <a:off x="8174086" y="1822609"/>
            <a:ext cx="0" cy="40648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직사각형 22"/>
          <p:cNvSpPr/>
          <p:nvPr/>
        </p:nvSpPr>
        <p:spPr>
          <a:xfrm>
            <a:off x="2445851" y="1364456"/>
            <a:ext cx="909675" cy="45815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813" dirty="0" err="1">
                <a:solidFill>
                  <a:schemeClr val="tx1"/>
                </a:solidFill>
              </a:rPr>
              <a:t>Gitlab</a:t>
            </a:r>
            <a:endParaRPr lang="ko-KR" altLang="en-US" sz="813" dirty="0">
              <a:solidFill>
                <a:schemeClr val="tx1"/>
              </a:solidFill>
            </a:endParaRPr>
          </a:p>
        </p:txBody>
      </p:sp>
      <p:cxnSp>
        <p:nvCxnSpPr>
          <p:cNvPr id="24" name="직선 연결선 23"/>
          <p:cNvCxnSpPr>
            <a:stCxn id="23" idx="2"/>
          </p:cNvCxnSpPr>
          <p:nvPr/>
        </p:nvCxnSpPr>
        <p:spPr>
          <a:xfrm>
            <a:off x="2900688" y="1822609"/>
            <a:ext cx="0" cy="40648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직사각형 24"/>
          <p:cNvSpPr/>
          <p:nvPr/>
        </p:nvSpPr>
        <p:spPr>
          <a:xfrm>
            <a:off x="4203650" y="1364456"/>
            <a:ext cx="909675" cy="45815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 sz="813" dirty="0">
                <a:solidFill>
                  <a:schemeClr val="tx1"/>
                </a:solidFill>
              </a:rPr>
              <a:t>건설</a:t>
            </a:r>
            <a:endParaRPr lang="en-US" altLang="ko-KR" sz="813" dirty="0">
              <a:solidFill>
                <a:schemeClr val="tx1"/>
              </a:solidFill>
            </a:endParaRPr>
          </a:p>
          <a:p>
            <a:pPr algn="ctr"/>
            <a:r>
              <a:rPr lang="en-US" altLang="ko-KR" sz="813" dirty="0">
                <a:solidFill>
                  <a:schemeClr val="tx1"/>
                </a:solidFill>
              </a:rPr>
              <a:t>Dev</a:t>
            </a:r>
            <a:endParaRPr lang="ko-KR" altLang="en-US" sz="813" dirty="0">
              <a:solidFill>
                <a:schemeClr val="tx1"/>
              </a:solidFill>
            </a:endParaRPr>
          </a:p>
        </p:txBody>
      </p:sp>
      <p:cxnSp>
        <p:nvCxnSpPr>
          <p:cNvPr id="26" name="직선 연결선 25"/>
          <p:cNvCxnSpPr>
            <a:stCxn id="25" idx="2"/>
          </p:cNvCxnSpPr>
          <p:nvPr/>
        </p:nvCxnSpPr>
        <p:spPr>
          <a:xfrm>
            <a:off x="4658487" y="1822609"/>
            <a:ext cx="0" cy="40648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그룹 26"/>
          <p:cNvGrpSpPr/>
          <p:nvPr/>
        </p:nvGrpSpPr>
        <p:grpSpPr>
          <a:xfrm>
            <a:off x="1147434" y="3521336"/>
            <a:ext cx="3504273" cy="217432"/>
            <a:chOff x="3586765" y="3558787"/>
            <a:chExt cx="4312951" cy="26760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5107229" y="3558787"/>
              <a:ext cx="1241365" cy="267609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2.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배포 파일 전송</a:t>
              </a:r>
            </a:p>
          </p:txBody>
        </p:sp>
        <p:cxnSp>
          <p:nvCxnSpPr>
            <p:cNvPr id="29" name="직선 화살표 연결선 28"/>
            <p:cNvCxnSpPr/>
            <p:nvPr/>
          </p:nvCxnSpPr>
          <p:spPr>
            <a:xfrm>
              <a:off x="3586765" y="3798791"/>
              <a:ext cx="4312951" cy="13786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그룹 29"/>
          <p:cNvGrpSpPr/>
          <p:nvPr/>
        </p:nvGrpSpPr>
        <p:grpSpPr>
          <a:xfrm>
            <a:off x="1147433" y="4886487"/>
            <a:ext cx="3502038" cy="256133"/>
            <a:chOff x="3586768" y="3793327"/>
            <a:chExt cx="4310200" cy="31524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5128679" y="3793327"/>
              <a:ext cx="1241365" cy="267608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5.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배포 결과 전송</a:t>
              </a:r>
            </a:p>
          </p:txBody>
        </p:sp>
        <p:cxnSp>
          <p:nvCxnSpPr>
            <p:cNvPr id="32" name="직선 화살표 연결선 31"/>
            <p:cNvCxnSpPr/>
            <p:nvPr/>
          </p:nvCxnSpPr>
          <p:spPr>
            <a:xfrm flipH="1" flipV="1">
              <a:off x="3586768" y="4095597"/>
              <a:ext cx="4310200" cy="12970"/>
            </a:xfrm>
            <a:prstGeom prst="straightConnector1">
              <a:avLst/>
            </a:prstGeom>
            <a:ln>
              <a:solidFill>
                <a:srgbClr val="002060"/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그룹 32"/>
          <p:cNvGrpSpPr/>
          <p:nvPr/>
        </p:nvGrpSpPr>
        <p:grpSpPr>
          <a:xfrm>
            <a:off x="1142186" y="2722725"/>
            <a:ext cx="1405920" cy="240150"/>
            <a:chOff x="1405767" y="2559738"/>
            <a:chExt cx="1730363" cy="295569"/>
          </a:xfrm>
        </p:grpSpPr>
        <p:grpSp>
          <p:nvGrpSpPr>
            <p:cNvPr id="34" name="그룹 33"/>
            <p:cNvGrpSpPr/>
            <p:nvPr/>
          </p:nvGrpSpPr>
          <p:grpSpPr>
            <a:xfrm>
              <a:off x="1405767" y="2559738"/>
              <a:ext cx="372629" cy="295569"/>
              <a:chOff x="1414654" y="2647656"/>
              <a:chExt cx="372629" cy="295569"/>
            </a:xfrm>
          </p:grpSpPr>
          <p:cxnSp>
            <p:nvCxnSpPr>
              <p:cNvPr id="36" name="직선 화살표 연결선 35"/>
              <p:cNvCxnSpPr/>
              <p:nvPr/>
            </p:nvCxnSpPr>
            <p:spPr>
              <a:xfrm flipH="1">
                <a:off x="1414654" y="2941644"/>
                <a:ext cx="372629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직선 연결선 36"/>
              <p:cNvCxnSpPr/>
              <p:nvPr/>
            </p:nvCxnSpPr>
            <p:spPr>
              <a:xfrm flipH="1" flipV="1">
                <a:off x="1783833" y="2647656"/>
                <a:ext cx="3303" cy="295569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직선 연결선 37"/>
              <p:cNvCxnSpPr/>
              <p:nvPr/>
            </p:nvCxnSpPr>
            <p:spPr>
              <a:xfrm>
                <a:off x="1423324" y="2647656"/>
                <a:ext cx="363812" cy="1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1839521" y="2565983"/>
              <a:ext cx="1296609" cy="267608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3.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소스 </a:t>
              </a:r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Build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진행</a:t>
              </a:r>
            </a:p>
          </p:txBody>
        </p:sp>
      </p:grpSp>
      <p:grpSp>
        <p:nvGrpSpPr>
          <p:cNvPr id="39" name="그룹 38"/>
          <p:cNvGrpSpPr/>
          <p:nvPr/>
        </p:nvGrpSpPr>
        <p:grpSpPr>
          <a:xfrm>
            <a:off x="1142186" y="3309466"/>
            <a:ext cx="1383476" cy="240150"/>
            <a:chOff x="1405767" y="2559738"/>
            <a:chExt cx="1702740" cy="295569"/>
          </a:xfrm>
        </p:grpSpPr>
        <p:grpSp>
          <p:nvGrpSpPr>
            <p:cNvPr id="40" name="그룹 39"/>
            <p:cNvGrpSpPr/>
            <p:nvPr/>
          </p:nvGrpSpPr>
          <p:grpSpPr>
            <a:xfrm>
              <a:off x="1405767" y="2559738"/>
              <a:ext cx="372629" cy="295569"/>
              <a:chOff x="1414654" y="2647656"/>
              <a:chExt cx="372629" cy="295569"/>
            </a:xfrm>
          </p:grpSpPr>
          <p:cxnSp>
            <p:nvCxnSpPr>
              <p:cNvPr id="42" name="직선 화살표 연결선 41"/>
              <p:cNvCxnSpPr/>
              <p:nvPr/>
            </p:nvCxnSpPr>
            <p:spPr>
              <a:xfrm flipH="1">
                <a:off x="1414654" y="2941644"/>
                <a:ext cx="372629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직선 연결선 42"/>
              <p:cNvCxnSpPr/>
              <p:nvPr/>
            </p:nvCxnSpPr>
            <p:spPr>
              <a:xfrm flipH="1" flipV="1">
                <a:off x="1783833" y="2647656"/>
                <a:ext cx="3303" cy="295569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직선 연결선 43"/>
              <p:cNvCxnSpPr/>
              <p:nvPr/>
            </p:nvCxnSpPr>
            <p:spPr>
              <a:xfrm>
                <a:off x="1423324" y="2647656"/>
                <a:ext cx="363812" cy="1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1867142" y="2565983"/>
              <a:ext cx="1241365" cy="267608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1.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배포 파일 확인</a:t>
              </a:r>
            </a:p>
          </p:txBody>
        </p:sp>
      </p:grpSp>
      <p:grpSp>
        <p:nvGrpSpPr>
          <p:cNvPr id="45" name="그룹 44"/>
          <p:cNvGrpSpPr/>
          <p:nvPr/>
        </p:nvGrpSpPr>
        <p:grpSpPr>
          <a:xfrm>
            <a:off x="3720678" y="3912872"/>
            <a:ext cx="1233789" cy="240150"/>
            <a:chOff x="259886" y="2559738"/>
            <a:chExt cx="1518510" cy="295569"/>
          </a:xfrm>
        </p:grpSpPr>
        <p:grpSp>
          <p:nvGrpSpPr>
            <p:cNvPr id="46" name="그룹 45"/>
            <p:cNvGrpSpPr/>
            <p:nvPr/>
          </p:nvGrpSpPr>
          <p:grpSpPr>
            <a:xfrm>
              <a:off x="1405767" y="2559738"/>
              <a:ext cx="372629" cy="295569"/>
              <a:chOff x="1414654" y="2647656"/>
              <a:chExt cx="372629" cy="295569"/>
            </a:xfrm>
          </p:grpSpPr>
          <p:cxnSp>
            <p:nvCxnSpPr>
              <p:cNvPr id="48" name="직선 화살표 연결선 47"/>
              <p:cNvCxnSpPr/>
              <p:nvPr/>
            </p:nvCxnSpPr>
            <p:spPr>
              <a:xfrm flipH="1">
                <a:off x="1414654" y="2941644"/>
                <a:ext cx="372629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직선 연결선 48"/>
              <p:cNvCxnSpPr/>
              <p:nvPr/>
            </p:nvCxnSpPr>
            <p:spPr>
              <a:xfrm flipH="1" flipV="1">
                <a:off x="1783833" y="2647656"/>
                <a:ext cx="3303" cy="295569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직선 연결선 49"/>
              <p:cNvCxnSpPr/>
              <p:nvPr/>
            </p:nvCxnSpPr>
            <p:spPr>
              <a:xfrm>
                <a:off x="1423324" y="2647656"/>
                <a:ext cx="363812" cy="1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259886" y="2565983"/>
              <a:ext cx="1241365" cy="267608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3.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현재 파일 백업</a:t>
              </a:r>
            </a:p>
          </p:txBody>
        </p:sp>
      </p:grpSp>
      <p:grpSp>
        <p:nvGrpSpPr>
          <p:cNvPr id="51" name="그룹 50"/>
          <p:cNvGrpSpPr/>
          <p:nvPr/>
        </p:nvGrpSpPr>
        <p:grpSpPr>
          <a:xfrm>
            <a:off x="3345638" y="4320954"/>
            <a:ext cx="1608830" cy="240150"/>
            <a:chOff x="-201702" y="2559738"/>
            <a:chExt cx="1980098" cy="295569"/>
          </a:xfrm>
        </p:grpSpPr>
        <p:grpSp>
          <p:nvGrpSpPr>
            <p:cNvPr id="52" name="그룹 51"/>
            <p:cNvGrpSpPr/>
            <p:nvPr/>
          </p:nvGrpSpPr>
          <p:grpSpPr>
            <a:xfrm>
              <a:off x="1405767" y="2559738"/>
              <a:ext cx="372629" cy="295569"/>
              <a:chOff x="1414654" y="2647656"/>
              <a:chExt cx="372629" cy="295569"/>
            </a:xfrm>
          </p:grpSpPr>
          <p:cxnSp>
            <p:nvCxnSpPr>
              <p:cNvPr id="54" name="직선 화살표 연결선 53"/>
              <p:cNvCxnSpPr/>
              <p:nvPr/>
            </p:nvCxnSpPr>
            <p:spPr>
              <a:xfrm flipH="1">
                <a:off x="1414654" y="2941644"/>
                <a:ext cx="372629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직선 연결선 54"/>
              <p:cNvCxnSpPr/>
              <p:nvPr/>
            </p:nvCxnSpPr>
            <p:spPr>
              <a:xfrm flipH="1" flipV="1">
                <a:off x="1783833" y="2647656"/>
                <a:ext cx="3303" cy="295569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직선 연결선 55"/>
              <p:cNvCxnSpPr/>
              <p:nvPr/>
            </p:nvCxnSpPr>
            <p:spPr>
              <a:xfrm>
                <a:off x="1423324" y="2647656"/>
                <a:ext cx="363812" cy="1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-201702" y="2565983"/>
              <a:ext cx="1716841" cy="267608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4.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배포 적용 및 기동 확인</a:t>
              </a:r>
            </a:p>
          </p:txBody>
        </p:sp>
      </p:grpSp>
      <p:grpSp>
        <p:nvGrpSpPr>
          <p:cNvPr id="57" name="그룹 56"/>
          <p:cNvGrpSpPr/>
          <p:nvPr/>
        </p:nvGrpSpPr>
        <p:grpSpPr>
          <a:xfrm>
            <a:off x="3473877" y="4715004"/>
            <a:ext cx="1480591" cy="240150"/>
            <a:chOff x="-43869" y="2559738"/>
            <a:chExt cx="1822265" cy="295569"/>
          </a:xfrm>
        </p:grpSpPr>
        <p:grpSp>
          <p:nvGrpSpPr>
            <p:cNvPr id="58" name="그룹 57"/>
            <p:cNvGrpSpPr/>
            <p:nvPr/>
          </p:nvGrpSpPr>
          <p:grpSpPr>
            <a:xfrm>
              <a:off x="1405767" y="2559738"/>
              <a:ext cx="372629" cy="295569"/>
              <a:chOff x="1414654" y="2647656"/>
              <a:chExt cx="372629" cy="295569"/>
            </a:xfrm>
          </p:grpSpPr>
          <p:cxnSp>
            <p:nvCxnSpPr>
              <p:cNvPr id="60" name="직선 화살표 연결선 59"/>
              <p:cNvCxnSpPr/>
              <p:nvPr/>
            </p:nvCxnSpPr>
            <p:spPr>
              <a:xfrm flipH="1">
                <a:off x="1414654" y="2941644"/>
                <a:ext cx="372629" cy="0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직선 연결선 60"/>
              <p:cNvCxnSpPr/>
              <p:nvPr/>
            </p:nvCxnSpPr>
            <p:spPr>
              <a:xfrm flipH="1" flipV="1">
                <a:off x="1783833" y="2647656"/>
                <a:ext cx="3303" cy="295569"/>
              </a:xfrm>
              <a:prstGeom prst="line">
                <a:avLst/>
              </a:prstGeom>
              <a:ln w="6350">
                <a:solidFill>
                  <a:srgbClr val="FF0000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직선 연결선 61"/>
              <p:cNvCxnSpPr/>
              <p:nvPr/>
            </p:nvCxnSpPr>
            <p:spPr>
              <a:xfrm>
                <a:off x="1423324" y="2647656"/>
                <a:ext cx="363812" cy="1"/>
              </a:xfrm>
              <a:prstGeom prst="line">
                <a:avLst/>
              </a:prstGeom>
              <a:ln w="6350">
                <a:solidFill>
                  <a:srgbClr val="FF0000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-43869" y="2565983"/>
              <a:ext cx="1588600" cy="267608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rgbClr val="FF0000"/>
                  </a:solidFill>
                  <a:latin typeface="+mn-ea"/>
                </a:rPr>
                <a:t>4-1. </a:t>
              </a:r>
              <a:r>
                <a:rPr lang="ko-KR" altLang="en-US" sz="813" b="1" dirty="0">
                  <a:solidFill>
                    <a:srgbClr val="FF0000"/>
                  </a:solidFill>
                  <a:latin typeface="+mn-ea"/>
                </a:rPr>
                <a:t>실패 시 백업 복구 </a:t>
              </a:r>
            </a:p>
          </p:txBody>
        </p:sp>
      </p:grpSp>
      <p:grpSp>
        <p:nvGrpSpPr>
          <p:cNvPr id="63" name="그룹 62"/>
          <p:cNvGrpSpPr/>
          <p:nvPr/>
        </p:nvGrpSpPr>
        <p:grpSpPr>
          <a:xfrm>
            <a:off x="1142186" y="5310438"/>
            <a:ext cx="1312945" cy="240150"/>
            <a:chOff x="1405767" y="2559738"/>
            <a:chExt cx="1615932" cy="295569"/>
          </a:xfrm>
        </p:grpSpPr>
        <p:grpSp>
          <p:nvGrpSpPr>
            <p:cNvPr id="64" name="그룹 63"/>
            <p:cNvGrpSpPr/>
            <p:nvPr/>
          </p:nvGrpSpPr>
          <p:grpSpPr>
            <a:xfrm>
              <a:off x="1405767" y="2559738"/>
              <a:ext cx="372629" cy="295569"/>
              <a:chOff x="1414654" y="2647656"/>
              <a:chExt cx="372629" cy="295569"/>
            </a:xfrm>
          </p:grpSpPr>
          <p:cxnSp>
            <p:nvCxnSpPr>
              <p:cNvPr id="66" name="직선 화살표 연결선 65"/>
              <p:cNvCxnSpPr/>
              <p:nvPr/>
            </p:nvCxnSpPr>
            <p:spPr>
              <a:xfrm flipH="1">
                <a:off x="1414654" y="2941644"/>
                <a:ext cx="372629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직선 연결선 66"/>
              <p:cNvCxnSpPr/>
              <p:nvPr/>
            </p:nvCxnSpPr>
            <p:spPr>
              <a:xfrm flipH="1" flipV="1">
                <a:off x="1783833" y="2647656"/>
                <a:ext cx="3303" cy="295569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직선 연결선 67"/>
              <p:cNvCxnSpPr/>
              <p:nvPr/>
            </p:nvCxnSpPr>
            <p:spPr>
              <a:xfrm>
                <a:off x="1423324" y="2647656"/>
                <a:ext cx="363812" cy="1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1953950" y="2565983"/>
              <a:ext cx="1067749" cy="267608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6.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스냅샷 생성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54569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B78BC59-D563-361B-2CE6-37D3BD55ED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>
                <a:latin typeface="+mj-ea"/>
              </a:rPr>
              <a:t>프로세스 </a:t>
            </a:r>
            <a:r>
              <a:rPr lang="en-US" altLang="ko-KR" dirty="0">
                <a:latin typeface="+mj-ea"/>
              </a:rPr>
              <a:t>FLOW (</a:t>
            </a:r>
            <a:r>
              <a:rPr lang="ko-KR" altLang="en-US" dirty="0">
                <a:latin typeface="+mj-ea"/>
              </a:rPr>
              <a:t>건설관리</a:t>
            </a:r>
            <a:r>
              <a:rPr lang="en-US" altLang="ko-KR" dirty="0">
                <a:latin typeface="+mj-ea"/>
              </a:rPr>
              <a:t>)</a:t>
            </a:r>
            <a:endParaRPr lang="ko-KR" altLang="en-US" dirty="0">
              <a:latin typeface="+mj-ea"/>
              <a:ea typeface="+mj-ea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C2C00E32-1F5C-17B9-D1DA-3837FC6142B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E87396-390A-40E4-AE63-451AD2BB2604}" type="slidenum">
              <a:rPr lang="ko-KR" altLang="en-US" smtClean="0">
                <a:solidFill>
                  <a:srgbClr val="000000"/>
                </a:solidFill>
              </a:rPr>
              <a:pPr>
                <a:defRPr/>
              </a:pPr>
              <a:t>18</a:t>
            </a:fld>
            <a:endParaRPr lang="en-US" altLang="ko-KR" dirty="0">
              <a:solidFill>
                <a:srgbClr val="000000"/>
              </a:solidFill>
            </a:endParaRPr>
          </a:p>
        </p:txBody>
      </p:sp>
      <p:grpSp>
        <p:nvGrpSpPr>
          <p:cNvPr id="72" name="그룹 71"/>
          <p:cNvGrpSpPr/>
          <p:nvPr/>
        </p:nvGrpSpPr>
        <p:grpSpPr>
          <a:xfrm>
            <a:off x="917875" y="2057818"/>
            <a:ext cx="8288681" cy="3945468"/>
            <a:chOff x="1129693" y="5050444"/>
            <a:chExt cx="10234058" cy="904492"/>
          </a:xfrm>
        </p:grpSpPr>
        <p:sp>
          <p:nvSpPr>
            <p:cNvPr id="73" name="직사각형 72"/>
            <p:cNvSpPr/>
            <p:nvPr/>
          </p:nvSpPr>
          <p:spPr>
            <a:xfrm>
              <a:off x="10625515" y="5050444"/>
              <a:ext cx="738236" cy="904492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ko-KR" altLang="en-US" sz="813" dirty="0" err="1">
                  <a:solidFill>
                    <a:schemeClr val="tx1"/>
                  </a:solidFill>
                </a:rPr>
                <a:t>운영서버</a:t>
              </a:r>
              <a:r>
                <a:rPr lang="ko-KR" altLang="en-US" sz="813" dirty="0">
                  <a:solidFill>
                    <a:schemeClr val="tx1"/>
                  </a:solidFill>
                </a:rPr>
                <a:t> 배포</a:t>
              </a:r>
            </a:p>
          </p:txBody>
        </p:sp>
        <p:sp>
          <p:nvSpPr>
            <p:cNvPr id="74" name="직사각형 73"/>
            <p:cNvSpPr/>
            <p:nvPr/>
          </p:nvSpPr>
          <p:spPr>
            <a:xfrm>
              <a:off x="1129693" y="5052132"/>
              <a:ext cx="9498012" cy="902804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544"/>
            </a:p>
          </p:txBody>
        </p:sp>
      </p:grpSp>
      <p:cxnSp>
        <p:nvCxnSpPr>
          <p:cNvPr id="75" name="직선 연결선 74"/>
          <p:cNvCxnSpPr/>
          <p:nvPr/>
        </p:nvCxnSpPr>
        <p:spPr bwMode="auto">
          <a:xfrm>
            <a:off x="10971753" y="4365104"/>
            <a:ext cx="29253" cy="87760"/>
          </a:xfrm>
          <a:prstGeom prst="line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6" name="직사각형 75"/>
          <p:cNvSpPr/>
          <p:nvPr/>
        </p:nvSpPr>
        <p:spPr>
          <a:xfrm>
            <a:off x="5961449" y="1364456"/>
            <a:ext cx="909675" cy="45815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 sz="813" dirty="0">
                <a:solidFill>
                  <a:schemeClr val="tx1"/>
                </a:solidFill>
              </a:rPr>
              <a:t>건설</a:t>
            </a:r>
            <a:endParaRPr lang="en-US" altLang="ko-KR" sz="813" dirty="0">
              <a:solidFill>
                <a:schemeClr val="tx1"/>
              </a:solidFill>
            </a:endParaRPr>
          </a:p>
          <a:p>
            <a:pPr algn="ctr"/>
            <a:r>
              <a:rPr lang="en-US" altLang="ko-KR" sz="813" dirty="0">
                <a:solidFill>
                  <a:schemeClr val="tx1"/>
                </a:solidFill>
              </a:rPr>
              <a:t>Prod1</a:t>
            </a:r>
            <a:endParaRPr lang="ko-KR" altLang="en-US" sz="813" dirty="0">
              <a:solidFill>
                <a:schemeClr val="tx1"/>
              </a:solidFill>
            </a:endParaRPr>
          </a:p>
        </p:txBody>
      </p:sp>
      <p:sp>
        <p:nvSpPr>
          <p:cNvPr id="77" name="직사각형 76"/>
          <p:cNvSpPr/>
          <p:nvPr/>
        </p:nvSpPr>
        <p:spPr>
          <a:xfrm>
            <a:off x="7719249" y="1364456"/>
            <a:ext cx="909675" cy="45815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 sz="813" dirty="0">
                <a:solidFill>
                  <a:schemeClr val="tx1"/>
                </a:solidFill>
              </a:rPr>
              <a:t>건설</a:t>
            </a:r>
            <a:endParaRPr lang="en-US" altLang="ko-KR" sz="813" dirty="0">
              <a:solidFill>
                <a:schemeClr val="tx1"/>
              </a:solidFill>
            </a:endParaRPr>
          </a:p>
          <a:p>
            <a:pPr algn="ctr"/>
            <a:r>
              <a:rPr lang="en-US" altLang="ko-KR" sz="813" dirty="0">
                <a:solidFill>
                  <a:schemeClr val="tx1"/>
                </a:solidFill>
              </a:rPr>
              <a:t>Prod2</a:t>
            </a:r>
          </a:p>
        </p:txBody>
      </p:sp>
      <p:sp>
        <p:nvSpPr>
          <p:cNvPr id="78" name="직사각형 77"/>
          <p:cNvSpPr/>
          <p:nvPr/>
        </p:nvSpPr>
        <p:spPr>
          <a:xfrm>
            <a:off x="688052" y="1364456"/>
            <a:ext cx="909675" cy="45815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813" dirty="0">
                <a:solidFill>
                  <a:schemeClr val="tx1"/>
                </a:solidFill>
              </a:rPr>
              <a:t>Jenkins</a:t>
            </a:r>
            <a:endParaRPr lang="ko-KR" altLang="en-US" sz="813" dirty="0">
              <a:solidFill>
                <a:schemeClr val="tx1"/>
              </a:solidFill>
            </a:endParaRPr>
          </a:p>
        </p:txBody>
      </p:sp>
      <p:cxnSp>
        <p:nvCxnSpPr>
          <p:cNvPr id="79" name="직선 연결선 78"/>
          <p:cNvCxnSpPr>
            <a:stCxn id="78" idx="2"/>
          </p:cNvCxnSpPr>
          <p:nvPr/>
        </p:nvCxnSpPr>
        <p:spPr>
          <a:xfrm>
            <a:off x="1142889" y="1822609"/>
            <a:ext cx="0" cy="43407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직선 연결선 79"/>
          <p:cNvCxnSpPr>
            <a:stCxn id="76" idx="2"/>
          </p:cNvCxnSpPr>
          <p:nvPr/>
        </p:nvCxnSpPr>
        <p:spPr>
          <a:xfrm>
            <a:off x="6416287" y="1822609"/>
            <a:ext cx="0" cy="43407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직선 연결선 80"/>
          <p:cNvCxnSpPr>
            <a:stCxn id="77" idx="2"/>
          </p:cNvCxnSpPr>
          <p:nvPr/>
        </p:nvCxnSpPr>
        <p:spPr>
          <a:xfrm>
            <a:off x="8174086" y="1822609"/>
            <a:ext cx="0" cy="43407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직사각형 81"/>
          <p:cNvSpPr/>
          <p:nvPr/>
        </p:nvSpPr>
        <p:spPr>
          <a:xfrm>
            <a:off x="2445851" y="1364456"/>
            <a:ext cx="909675" cy="45815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813" dirty="0" err="1">
                <a:solidFill>
                  <a:schemeClr val="tx1"/>
                </a:solidFill>
              </a:rPr>
              <a:t>Gitlab</a:t>
            </a:r>
            <a:endParaRPr lang="ko-KR" altLang="en-US" sz="813" dirty="0">
              <a:solidFill>
                <a:schemeClr val="tx1"/>
              </a:solidFill>
            </a:endParaRPr>
          </a:p>
        </p:txBody>
      </p:sp>
      <p:cxnSp>
        <p:nvCxnSpPr>
          <p:cNvPr id="83" name="직선 연결선 82"/>
          <p:cNvCxnSpPr>
            <a:stCxn id="82" idx="2"/>
          </p:cNvCxnSpPr>
          <p:nvPr/>
        </p:nvCxnSpPr>
        <p:spPr>
          <a:xfrm>
            <a:off x="2900688" y="1822609"/>
            <a:ext cx="0" cy="43407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직사각형 83"/>
          <p:cNvSpPr/>
          <p:nvPr/>
        </p:nvSpPr>
        <p:spPr>
          <a:xfrm>
            <a:off x="4203650" y="1364456"/>
            <a:ext cx="909675" cy="45815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 sz="813" dirty="0">
                <a:solidFill>
                  <a:schemeClr val="tx1"/>
                </a:solidFill>
              </a:rPr>
              <a:t>건설</a:t>
            </a:r>
            <a:endParaRPr lang="en-US" altLang="ko-KR" sz="813" dirty="0">
              <a:solidFill>
                <a:schemeClr val="tx1"/>
              </a:solidFill>
            </a:endParaRPr>
          </a:p>
          <a:p>
            <a:pPr algn="ctr"/>
            <a:r>
              <a:rPr lang="en-US" altLang="ko-KR" sz="813" dirty="0">
                <a:solidFill>
                  <a:schemeClr val="tx1"/>
                </a:solidFill>
              </a:rPr>
              <a:t>Dev</a:t>
            </a:r>
            <a:endParaRPr lang="ko-KR" altLang="en-US" sz="813" dirty="0">
              <a:solidFill>
                <a:schemeClr val="tx1"/>
              </a:solidFill>
            </a:endParaRPr>
          </a:p>
        </p:txBody>
      </p:sp>
      <p:cxnSp>
        <p:nvCxnSpPr>
          <p:cNvPr id="85" name="직선 연결선 84"/>
          <p:cNvCxnSpPr>
            <a:stCxn id="84" idx="2"/>
          </p:cNvCxnSpPr>
          <p:nvPr/>
        </p:nvCxnSpPr>
        <p:spPr>
          <a:xfrm>
            <a:off x="4658487" y="1822609"/>
            <a:ext cx="0" cy="43407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6" name="그룹 85"/>
          <p:cNvGrpSpPr/>
          <p:nvPr/>
        </p:nvGrpSpPr>
        <p:grpSpPr>
          <a:xfrm>
            <a:off x="1140422" y="2323633"/>
            <a:ext cx="5275865" cy="217432"/>
            <a:chOff x="3586765" y="3558787"/>
            <a:chExt cx="4312951" cy="267609"/>
          </a:xfrm>
        </p:grpSpPr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5315649" y="3558787"/>
              <a:ext cx="824525" cy="267609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2.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배포 파일 전송</a:t>
              </a:r>
            </a:p>
          </p:txBody>
        </p:sp>
        <p:cxnSp>
          <p:nvCxnSpPr>
            <p:cNvPr id="88" name="직선 화살표 연결선 87"/>
            <p:cNvCxnSpPr/>
            <p:nvPr/>
          </p:nvCxnSpPr>
          <p:spPr>
            <a:xfrm>
              <a:off x="3586765" y="3798791"/>
              <a:ext cx="4312951" cy="13786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9" name="그룹 88"/>
          <p:cNvGrpSpPr/>
          <p:nvPr/>
        </p:nvGrpSpPr>
        <p:grpSpPr>
          <a:xfrm>
            <a:off x="1142889" y="3269402"/>
            <a:ext cx="5277368" cy="256133"/>
            <a:chOff x="3586768" y="3793327"/>
            <a:chExt cx="4310200" cy="315240"/>
          </a:xfrm>
        </p:grpSpPr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4925734" y="3793327"/>
              <a:ext cx="1647268" cy="267608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rgbClr val="FF0000"/>
                  </a:solidFill>
                  <a:latin typeface="+mn-ea"/>
                </a:rPr>
                <a:t>4-2. </a:t>
              </a:r>
              <a:r>
                <a:rPr lang="ko-KR" altLang="en-US" sz="813" b="1" dirty="0">
                  <a:solidFill>
                    <a:srgbClr val="FF0000"/>
                  </a:solidFill>
                  <a:latin typeface="+mn-ea"/>
                </a:rPr>
                <a:t>실패 시 조기 종료</a:t>
              </a:r>
              <a:r>
                <a:rPr lang="en-US" altLang="ko-KR" sz="813" b="1" dirty="0">
                  <a:solidFill>
                    <a:srgbClr val="FF0000"/>
                  </a:solidFill>
                  <a:latin typeface="+mn-ea"/>
                </a:rPr>
                <a:t>, </a:t>
              </a:r>
              <a:r>
                <a:rPr lang="ko-KR" altLang="en-US" sz="813" b="1" dirty="0">
                  <a:solidFill>
                    <a:srgbClr val="FF0000"/>
                  </a:solidFill>
                  <a:latin typeface="+mn-ea"/>
                </a:rPr>
                <a:t>배포 실패 처리</a:t>
              </a:r>
            </a:p>
          </p:txBody>
        </p:sp>
        <p:cxnSp>
          <p:nvCxnSpPr>
            <p:cNvPr id="91" name="직선 화살표 연결선 90"/>
            <p:cNvCxnSpPr/>
            <p:nvPr/>
          </p:nvCxnSpPr>
          <p:spPr>
            <a:xfrm flipH="1" flipV="1">
              <a:off x="3586768" y="4095597"/>
              <a:ext cx="4310200" cy="12970"/>
            </a:xfrm>
            <a:prstGeom prst="straightConnector1">
              <a:avLst/>
            </a:prstGeom>
            <a:ln>
              <a:solidFill>
                <a:srgbClr val="FF0000"/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2" name="그룹 91"/>
          <p:cNvGrpSpPr/>
          <p:nvPr/>
        </p:nvGrpSpPr>
        <p:grpSpPr>
          <a:xfrm>
            <a:off x="1147434" y="2160686"/>
            <a:ext cx="1508513" cy="240150"/>
            <a:chOff x="1405767" y="2559738"/>
            <a:chExt cx="1856630" cy="295569"/>
          </a:xfrm>
        </p:grpSpPr>
        <p:grpSp>
          <p:nvGrpSpPr>
            <p:cNvPr id="93" name="그룹 92"/>
            <p:cNvGrpSpPr/>
            <p:nvPr/>
          </p:nvGrpSpPr>
          <p:grpSpPr>
            <a:xfrm>
              <a:off x="1405767" y="2559738"/>
              <a:ext cx="372629" cy="295569"/>
              <a:chOff x="1414654" y="2647656"/>
              <a:chExt cx="372629" cy="295569"/>
            </a:xfrm>
          </p:grpSpPr>
          <p:cxnSp>
            <p:nvCxnSpPr>
              <p:cNvPr id="95" name="직선 화살표 연결선 94"/>
              <p:cNvCxnSpPr/>
              <p:nvPr/>
            </p:nvCxnSpPr>
            <p:spPr>
              <a:xfrm flipH="1">
                <a:off x="1414654" y="2941644"/>
                <a:ext cx="372629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" name="직선 연결선 95"/>
              <p:cNvCxnSpPr/>
              <p:nvPr/>
            </p:nvCxnSpPr>
            <p:spPr>
              <a:xfrm flipH="1" flipV="1">
                <a:off x="1783833" y="2647656"/>
                <a:ext cx="3303" cy="295569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" name="직선 연결선 96"/>
              <p:cNvCxnSpPr/>
              <p:nvPr/>
            </p:nvCxnSpPr>
            <p:spPr>
              <a:xfrm>
                <a:off x="1423324" y="2647656"/>
                <a:ext cx="363812" cy="1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1713256" y="2565983"/>
              <a:ext cx="1549141" cy="267608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1.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배포 스냅샷 </a:t>
              </a:r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ID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 확인</a:t>
              </a:r>
            </a:p>
          </p:txBody>
        </p:sp>
      </p:grpSp>
      <p:grpSp>
        <p:nvGrpSpPr>
          <p:cNvPr id="98" name="그룹 97"/>
          <p:cNvGrpSpPr/>
          <p:nvPr/>
        </p:nvGrpSpPr>
        <p:grpSpPr>
          <a:xfrm>
            <a:off x="5477771" y="2595041"/>
            <a:ext cx="1233789" cy="240150"/>
            <a:chOff x="259886" y="2559738"/>
            <a:chExt cx="1518510" cy="295569"/>
          </a:xfrm>
        </p:grpSpPr>
        <p:grpSp>
          <p:nvGrpSpPr>
            <p:cNvPr id="99" name="그룹 98"/>
            <p:cNvGrpSpPr/>
            <p:nvPr/>
          </p:nvGrpSpPr>
          <p:grpSpPr>
            <a:xfrm>
              <a:off x="1405767" y="2559738"/>
              <a:ext cx="372629" cy="295569"/>
              <a:chOff x="1414654" y="2647656"/>
              <a:chExt cx="372629" cy="295569"/>
            </a:xfrm>
          </p:grpSpPr>
          <p:cxnSp>
            <p:nvCxnSpPr>
              <p:cNvPr id="101" name="직선 화살표 연결선 100"/>
              <p:cNvCxnSpPr/>
              <p:nvPr/>
            </p:nvCxnSpPr>
            <p:spPr>
              <a:xfrm flipH="1">
                <a:off x="1414654" y="2941644"/>
                <a:ext cx="372629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" name="직선 연결선 101"/>
              <p:cNvCxnSpPr/>
              <p:nvPr/>
            </p:nvCxnSpPr>
            <p:spPr>
              <a:xfrm flipH="1" flipV="1">
                <a:off x="1783833" y="2647656"/>
                <a:ext cx="3303" cy="295569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" name="직선 연결선 102"/>
              <p:cNvCxnSpPr/>
              <p:nvPr/>
            </p:nvCxnSpPr>
            <p:spPr>
              <a:xfrm>
                <a:off x="1423324" y="2647656"/>
                <a:ext cx="363812" cy="1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259886" y="2565983"/>
              <a:ext cx="1241365" cy="267608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3.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현재 파일 백업</a:t>
              </a:r>
            </a:p>
          </p:txBody>
        </p:sp>
      </p:grpSp>
      <p:grpSp>
        <p:nvGrpSpPr>
          <p:cNvPr id="104" name="그룹 103"/>
          <p:cNvGrpSpPr/>
          <p:nvPr/>
        </p:nvGrpSpPr>
        <p:grpSpPr>
          <a:xfrm>
            <a:off x="5110839" y="2899063"/>
            <a:ext cx="1608830" cy="240150"/>
            <a:chOff x="-201702" y="2559738"/>
            <a:chExt cx="1980098" cy="295569"/>
          </a:xfrm>
        </p:grpSpPr>
        <p:grpSp>
          <p:nvGrpSpPr>
            <p:cNvPr id="105" name="그룹 104"/>
            <p:cNvGrpSpPr/>
            <p:nvPr/>
          </p:nvGrpSpPr>
          <p:grpSpPr>
            <a:xfrm>
              <a:off x="1405767" y="2559738"/>
              <a:ext cx="372629" cy="295569"/>
              <a:chOff x="1414654" y="2647656"/>
              <a:chExt cx="372629" cy="295569"/>
            </a:xfrm>
          </p:grpSpPr>
          <p:cxnSp>
            <p:nvCxnSpPr>
              <p:cNvPr id="107" name="직선 화살표 연결선 106"/>
              <p:cNvCxnSpPr/>
              <p:nvPr/>
            </p:nvCxnSpPr>
            <p:spPr>
              <a:xfrm flipH="1">
                <a:off x="1414654" y="2941644"/>
                <a:ext cx="372629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8" name="직선 연결선 107"/>
              <p:cNvCxnSpPr/>
              <p:nvPr/>
            </p:nvCxnSpPr>
            <p:spPr>
              <a:xfrm flipH="1" flipV="1">
                <a:off x="1783833" y="2647656"/>
                <a:ext cx="3303" cy="295569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9" name="직선 연결선 108"/>
              <p:cNvCxnSpPr/>
              <p:nvPr/>
            </p:nvCxnSpPr>
            <p:spPr>
              <a:xfrm>
                <a:off x="1423324" y="2647656"/>
                <a:ext cx="363812" cy="1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-201702" y="2565983"/>
              <a:ext cx="1716841" cy="267608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4.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배포 적용 및 기동 확인</a:t>
              </a:r>
            </a:p>
          </p:txBody>
        </p:sp>
      </p:grpSp>
      <p:grpSp>
        <p:nvGrpSpPr>
          <p:cNvPr id="110" name="그룹 109"/>
          <p:cNvGrpSpPr/>
          <p:nvPr/>
        </p:nvGrpSpPr>
        <p:grpSpPr>
          <a:xfrm>
            <a:off x="5228167" y="3201129"/>
            <a:ext cx="1480591" cy="240150"/>
            <a:chOff x="-43869" y="2559738"/>
            <a:chExt cx="1822265" cy="295569"/>
          </a:xfrm>
        </p:grpSpPr>
        <p:grpSp>
          <p:nvGrpSpPr>
            <p:cNvPr id="111" name="그룹 110"/>
            <p:cNvGrpSpPr/>
            <p:nvPr/>
          </p:nvGrpSpPr>
          <p:grpSpPr>
            <a:xfrm>
              <a:off x="1405767" y="2559738"/>
              <a:ext cx="372629" cy="295569"/>
              <a:chOff x="1414654" y="2647656"/>
              <a:chExt cx="372629" cy="295569"/>
            </a:xfrm>
          </p:grpSpPr>
          <p:cxnSp>
            <p:nvCxnSpPr>
              <p:cNvPr id="113" name="직선 화살표 연결선 112"/>
              <p:cNvCxnSpPr/>
              <p:nvPr/>
            </p:nvCxnSpPr>
            <p:spPr>
              <a:xfrm flipH="1">
                <a:off x="1414654" y="2941644"/>
                <a:ext cx="372629" cy="0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" name="직선 연결선 113"/>
              <p:cNvCxnSpPr/>
              <p:nvPr/>
            </p:nvCxnSpPr>
            <p:spPr>
              <a:xfrm flipH="1" flipV="1">
                <a:off x="1783833" y="2647656"/>
                <a:ext cx="3303" cy="295569"/>
              </a:xfrm>
              <a:prstGeom prst="line">
                <a:avLst/>
              </a:prstGeom>
              <a:ln w="6350">
                <a:solidFill>
                  <a:srgbClr val="FF0000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5" name="직선 연결선 114"/>
              <p:cNvCxnSpPr/>
              <p:nvPr/>
            </p:nvCxnSpPr>
            <p:spPr>
              <a:xfrm>
                <a:off x="1423324" y="2647656"/>
                <a:ext cx="363812" cy="1"/>
              </a:xfrm>
              <a:prstGeom prst="line">
                <a:avLst/>
              </a:prstGeom>
              <a:ln w="6350">
                <a:solidFill>
                  <a:srgbClr val="FF0000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-43869" y="2565983"/>
              <a:ext cx="1588600" cy="267608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rgbClr val="FF0000"/>
                  </a:solidFill>
                  <a:latin typeface="+mn-ea"/>
                </a:rPr>
                <a:t>4-1. </a:t>
              </a:r>
              <a:r>
                <a:rPr lang="ko-KR" altLang="en-US" sz="813" b="1" dirty="0">
                  <a:solidFill>
                    <a:srgbClr val="FF0000"/>
                  </a:solidFill>
                  <a:latin typeface="+mn-ea"/>
                </a:rPr>
                <a:t>실패 시 백업 복구 </a:t>
              </a:r>
            </a:p>
          </p:txBody>
        </p:sp>
      </p:grpSp>
      <p:grpSp>
        <p:nvGrpSpPr>
          <p:cNvPr id="116" name="그룹 115"/>
          <p:cNvGrpSpPr/>
          <p:nvPr/>
        </p:nvGrpSpPr>
        <p:grpSpPr>
          <a:xfrm>
            <a:off x="1147434" y="3603059"/>
            <a:ext cx="7026653" cy="217432"/>
            <a:chOff x="3586765" y="3558787"/>
            <a:chExt cx="4312951" cy="267609"/>
          </a:xfrm>
        </p:grpSpPr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5418374" y="3558787"/>
              <a:ext cx="619083" cy="267609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5.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배포 파일 전송</a:t>
              </a:r>
            </a:p>
          </p:txBody>
        </p:sp>
        <p:cxnSp>
          <p:nvCxnSpPr>
            <p:cNvPr id="118" name="직선 화살표 연결선 117"/>
            <p:cNvCxnSpPr/>
            <p:nvPr/>
          </p:nvCxnSpPr>
          <p:spPr>
            <a:xfrm>
              <a:off x="3586765" y="3798791"/>
              <a:ext cx="4312951" cy="13786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9" name="그룹 118"/>
          <p:cNvGrpSpPr/>
          <p:nvPr/>
        </p:nvGrpSpPr>
        <p:grpSpPr>
          <a:xfrm>
            <a:off x="7234645" y="3897684"/>
            <a:ext cx="1233789" cy="240150"/>
            <a:chOff x="259886" y="2559738"/>
            <a:chExt cx="1518510" cy="295569"/>
          </a:xfrm>
        </p:grpSpPr>
        <p:grpSp>
          <p:nvGrpSpPr>
            <p:cNvPr id="120" name="그룹 119"/>
            <p:cNvGrpSpPr/>
            <p:nvPr/>
          </p:nvGrpSpPr>
          <p:grpSpPr>
            <a:xfrm>
              <a:off x="1405767" y="2559738"/>
              <a:ext cx="372629" cy="295569"/>
              <a:chOff x="1414654" y="2647656"/>
              <a:chExt cx="372629" cy="295569"/>
            </a:xfrm>
          </p:grpSpPr>
          <p:cxnSp>
            <p:nvCxnSpPr>
              <p:cNvPr id="122" name="직선 화살표 연결선 121"/>
              <p:cNvCxnSpPr/>
              <p:nvPr/>
            </p:nvCxnSpPr>
            <p:spPr>
              <a:xfrm flipH="1">
                <a:off x="1414654" y="2941644"/>
                <a:ext cx="372629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3" name="직선 연결선 122"/>
              <p:cNvCxnSpPr/>
              <p:nvPr/>
            </p:nvCxnSpPr>
            <p:spPr>
              <a:xfrm flipH="1" flipV="1">
                <a:off x="1783833" y="2647656"/>
                <a:ext cx="3303" cy="295569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4" name="직선 연결선 123"/>
              <p:cNvCxnSpPr/>
              <p:nvPr/>
            </p:nvCxnSpPr>
            <p:spPr>
              <a:xfrm>
                <a:off x="1423324" y="2647656"/>
                <a:ext cx="363812" cy="1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1" name="TextBox 120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259886" y="2565983"/>
              <a:ext cx="1241365" cy="267608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6.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현재 파일 백업</a:t>
              </a:r>
            </a:p>
          </p:txBody>
        </p:sp>
      </p:grpSp>
      <p:grpSp>
        <p:nvGrpSpPr>
          <p:cNvPr id="125" name="그룹 124"/>
          <p:cNvGrpSpPr/>
          <p:nvPr/>
        </p:nvGrpSpPr>
        <p:grpSpPr>
          <a:xfrm>
            <a:off x="6867712" y="4201707"/>
            <a:ext cx="1608830" cy="240150"/>
            <a:chOff x="-201702" y="2559738"/>
            <a:chExt cx="1980098" cy="295569"/>
          </a:xfrm>
        </p:grpSpPr>
        <p:grpSp>
          <p:nvGrpSpPr>
            <p:cNvPr id="126" name="그룹 125"/>
            <p:cNvGrpSpPr/>
            <p:nvPr/>
          </p:nvGrpSpPr>
          <p:grpSpPr>
            <a:xfrm>
              <a:off x="1405767" y="2559738"/>
              <a:ext cx="372629" cy="295569"/>
              <a:chOff x="1414654" y="2647656"/>
              <a:chExt cx="372629" cy="295569"/>
            </a:xfrm>
          </p:grpSpPr>
          <p:cxnSp>
            <p:nvCxnSpPr>
              <p:cNvPr id="128" name="직선 화살표 연결선 127"/>
              <p:cNvCxnSpPr/>
              <p:nvPr/>
            </p:nvCxnSpPr>
            <p:spPr>
              <a:xfrm flipH="1">
                <a:off x="1414654" y="2941644"/>
                <a:ext cx="372629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9" name="직선 연결선 128"/>
              <p:cNvCxnSpPr/>
              <p:nvPr/>
            </p:nvCxnSpPr>
            <p:spPr>
              <a:xfrm flipH="1" flipV="1">
                <a:off x="1783833" y="2647656"/>
                <a:ext cx="3303" cy="295569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0" name="직선 연결선 129"/>
              <p:cNvCxnSpPr/>
              <p:nvPr/>
            </p:nvCxnSpPr>
            <p:spPr>
              <a:xfrm>
                <a:off x="1423324" y="2647656"/>
                <a:ext cx="363812" cy="1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-201702" y="2565983"/>
              <a:ext cx="1716841" cy="267608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7.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배포 적용 및 기동 확인</a:t>
              </a:r>
            </a:p>
          </p:txBody>
        </p:sp>
      </p:grpSp>
      <p:grpSp>
        <p:nvGrpSpPr>
          <p:cNvPr id="131" name="그룹 130"/>
          <p:cNvGrpSpPr/>
          <p:nvPr/>
        </p:nvGrpSpPr>
        <p:grpSpPr>
          <a:xfrm>
            <a:off x="6985040" y="4503772"/>
            <a:ext cx="1480591" cy="240150"/>
            <a:chOff x="-43869" y="2559738"/>
            <a:chExt cx="1822265" cy="295569"/>
          </a:xfrm>
        </p:grpSpPr>
        <p:grpSp>
          <p:nvGrpSpPr>
            <p:cNvPr id="132" name="그룹 131"/>
            <p:cNvGrpSpPr/>
            <p:nvPr/>
          </p:nvGrpSpPr>
          <p:grpSpPr>
            <a:xfrm>
              <a:off x="1405767" y="2559738"/>
              <a:ext cx="372629" cy="295569"/>
              <a:chOff x="1414654" y="2647656"/>
              <a:chExt cx="372629" cy="295569"/>
            </a:xfrm>
          </p:grpSpPr>
          <p:cxnSp>
            <p:nvCxnSpPr>
              <p:cNvPr id="134" name="직선 화살표 연결선 133"/>
              <p:cNvCxnSpPr/>
              <p:nvPr/>
            </p:nvCxnSpPr>
            <p:spPr>
              <a:xfrm flipH="1">
                <a:off x="1414654" y="2941644"/>
                <a:ext cx="372629" cy="0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5" name="직선 연결선 134"/>
              <p:cNvCxnSpPr/>
              <p:nvPr/>
            </p:nvCxnSpPr>
            <p:spPr>
              <a:xfrm flipH="1" flipV="1">
                <a:off x="1783833" y="2647656"/>
                <a:ext cx="3303" cy="295569"/>
              </a:xfrm>
              <a:prstGeom prst="line">
                <a:avLst/>
              </a:prstGeom>
              <a:ln w="6350">
                <a:solidFill>
                  <a:srgbClr val="FF0000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6" name="직선 연결선 135"/>
              <p:cNvCxnSpPr/>
              <p:nvPr/>
            </p:nvCxnSpPr>
            <p:spPr>
              <a:xfrm>
                <a:off x="1423324" y="2647656"/>
                <a:ext cx="363812" cy="1"/>
              </a:xfrm>
              <a:prstGeom prst="line">
                <a:avLst/>
              </a:prstGeom>
              <a:ln w="6350">
                <a:solidFill>
                  <a:srgbClr val="FF0000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-43869" y="2565983"/>
              <a:ext cx="1588600" cy="267608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rgbClr val="FF0000"/>
                  </a:solidFill>
                  <a:latin typeface="+mn-ea"/>
                </a:rPr>
                <a:t>8-1. </a:t>
              </a:r>
              <a:r>
                <a:rPr lang="ko-KR" altLang="en-US" sz="813" b="1" dirty="0">
                  <a:solidFill>
                    <a:srgbClr val="FF0000"/>
                  </a:solidFill>
                  <a:latin typeface="+mn-ea"/>
                </a:rPr>
                <a:t>실패 시 백업 복구 </a:t>
              </a:r>
            </a:p>
          </p:txBody>
        </p:sp>
      </p:grpSp>
      <p:grpSp>
        <p:nvGrpSpPr>
          <p:cNvPr id="137" name="그룹 136"/>
          <p:cNvGrpSpPr/>
          <p:nvPr/>
        </p:nvGrpSpPr>
        <p:grpSpPr>
          <a:xfrm>
            <a:off x="1151590" y="4574664"/>
            <a:ext cx="7022209" cy="256133"/>
            <a:chOff x="3586768" y="3793327"/>
            <a:chExt cx="4310200" cy="315240"/>
          </a:xfrm>
        </p:grpSpPr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5364562" y="3793327"/>
              <a:ext cx="769619" cy="267608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rgbClr val="FF0000"/>
                  </a:solidFill>
                  <a:latin typeface="+mn-ea"/>
                </a:rPr>
                <a:t>8-2. </a:t>
              </a:r>
              <a:r>
                <a:rPr lang="ko-KR" altLang="en-US" sz="813" b="1" dirty="0">
                  <a:solidFill>
                    <a:srgbClr val="FF0000"/>
                  </a:solidFill>
                  <a:latin typeface="+mn-ea"/>
                </a:rPr>
                <a:t>실패 시 조기 종료</a:t>
              </a:r>
            </a:p>
          </p:txBody>
        </p:sp>
        <p:cxnSp>
          <p:nvCxnSpPr>
            <p:cNvPr id="139" name="직선 화살표 연결선 138"/>
            <p:cNvCxnSpPr/>
            <p:nvPr/>
          </p:nvCxnSpPr>
          <p:spPr>
            <a:xfrm flipH="1" flipV="1">
              <a:off x="3586768" y="4095597"/>
              <a:ext cx="4310200" cy="12970"/>
            </a:xfrm>
            <a:prstGeom prst="straightConnector1">
              <a:avLst/>
            </a:prstGeom>
            <a:ln>
              <a:solidFill>
                <a:srgbClr val="FF0000"/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0" name="그룹 139"/>
          <p:cNvGrpSpPr/>
          <p:nvPr/>
        </p:nvGrpSpPr>
        <p:grpSpPr>
          <a:xfrm>
            <a:off x="1134814" y="4897440"/>
            <a:ext cx="5275865" cy="217432"/>
            <a:chOff x="3586765" y="3558787"/>
            <a:chExt cx="4312951" cy="267609"/>
          </a:xfrm>
        </p:grpSpPr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5090258" y="3558787"/>
              <a:ext cx="1275315" cy="267609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rgbClr val="FF0000"/>
                  </a:solidFill>
                  <a:latin typeface="+mn-ea"/>
                </a:rPr>
                <a:t>8-3. 1</a:t>
              </a:r>
              <a:r>
                <a:rPr lang="ko-KR" altLang="en-US" sz="813" b="1" dirty="0">
                  <a:solidFill>
                    <a:srgbClr val="FF0000"/>
                  </a:solidFill>
                  <a:latin typeface="+mn-ea"/>
                </a:rPr>
                <a:t>번 서버 복구 진행 요청</a:t>
              </a:r>
            </a:p>
          </p:txBody>
        </p:sp>
        <p:cxnSp>
          <p:nvCxnSpPr>
            <p:cNvPr id="142" name="직선 화살표 연결선 141"/>
            <p:cNvCxnSpPr/>
            <p:nvPr/>
          </p:nvCxnSpPr>
          <p:spPr>
            <a:xfrm>
              <a:off x="3586765" y="3798791"/>
              <a:ext cx="4312951" cy="13786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3" name="그룹 142"/>
          <p:cNvGrpSpPr/>
          <p:nvPr/>
        </p:nvGrpSpPr>
        <p:grpSpPr>
          <a:xfrm>
            <a:off x="5599991" y="5213193"/>
            <a:ext cx="1119678" cy="240150"/>
            <a:chOff x="400331" y="2559738"/>
            <a:chExt cx="1378065" cy="295569"/>
          </a:xfrm>
        </p:grpSpPr>
        <p:grpSp>
          <p:nvGrpSpPr>
            <p:cNvPr id="144" name="그룹 143"/>
            <p:cNvGrpSpPr/>
            <p:nvPr/>
          </p:nvGrpSpPr>
          <p:grpSpPr>
            <a:xfrm>
              <a:off x="1405767" y="2559738"/>
              <a:ext cx="372629" cy="295569"/>
              <a:chOff x="1414654" y="2647656"/>
              <a:chExt cx="372629" cy="295569"/>
            </a:xfrm>
          </p:grpSpPr>
          <p:cxnSp>
            <p:nvCxnSpPr>
              <p:cNvPr id="146" name="직선 화살표 연결선 145"/>
              <p:cNvCxnSpPr/>
              <p:nvPr/>
            </p:nvCxnSpPr>
            <p:spPr>
              <a:xfrm flipH="1">
                <a:off x="1414654" y="2941644"/>
                <a:ext cx="372629" cy="0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7" name="직선 연결선 146"/>
              <p:cNvCxnSpPr/>
              <p:nvPr/>
            </p:nvCxnSpPr>
            <p:spPr>
              <a:xfrm flipH="1" flipV="1">
                <a:off x="1783833" y="2647656"/>
                <a:ext cx="3303" cy="295569"/>
              </a:xfrm>
              <a:prstGeom prst="line">
                <a:avLst/>
              </a:prstGeom>
              <a:ln w="6350">
                <a:solidFill>
                  <a:srgbClr val="FF0000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8" name="직선 연결선 147"/>
              <p:cNvCxnSpPr/>
              <p:nvPr/>
            </p:nvCxnSpPr>
            <p:spPr>
              <a:xfrm>
                <a:off x="1423324" y="2647656"/>
                <a:ext cx="363812" cy="1"/>
              </a:xfrm>
              <a:prstGeom prst="line">
                <a:avLst/>
              </a:prstGeom>
              <a:ln w="6350">
                <a:solidFill>
                  <a:srgbClr val="FF0000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5" name="TextBox 144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400331" y="2565983"/>
              <a:ext cx="1067749" cy="267608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rgbClr val="FF0000"/>
                  </a:solidFill>
                  <a:latin typeface="+mn-ea"/>
                </a:rPr>
                <a:t>8-4. </a:t>
              </a:r>
              <a:r>
                <a:rPr lang="ko-KR" altLang="en-US" sz="813" b="1" dirty="0">
                  <a:solidFill>
                    <a:srgbClr val="FF0000"/>
                  </a:solidFill>
                  <a:latin typeface="+mn-ea"/>
                </a:rPr>
                <a:t>백업 복구</a:t>
              </a:r>
            </a:p>
          </p:txBody>
        </p:sp>
      </p:grpSp>
      <p:grpSp>
        <p:nvGrpSpPr>
          <p:cNvPr id="149" name="그룹 148"/>
          <p:cNvGrpSpPr/>
          <p:nvPr/>
        </p:nvGrpSpPr>
        <p:grpSpPr>
          <a:xfrm>
            <a:off x="1151589" y="5597556"/>
            <a:ext cx="7022209" cy="256133"/>
            <a:chOff x="3586768" y="3793327"/>
            <a:chExt cx="4310200" cy="315240"/>
          </a:xfrm>
        </p:grpSpPr>
        <p:sp>
          <p:nvSpPr>
            <p:cNvPr id="150" name="TextBox 149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5439834" y="3793327"/>
              <a:ext cx="619080" cy="267608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9.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배포 결과 전송</a:t>
              </a:r>
            </a:p>
          </p:txBody>
        </p:sp>
        <p:cxnSp>
          <p:nvCxnSpPr>
            <p:cNvPr id="151" name="직선 화살표 연결선 150"/>
            <p:cNvCxnSpPr/>
            <p:nvPr/>
          </p:nvCxnSpPr>
          <p:spPr>
            <a:xfrm flipH="1" flipV="1">
              <a:off x="3586768" y="4095597"/>
              <a:ext cx="4310200" cy="12970"/>
            </a:xfrm>
            <a:prstGeom prst="straightConnector1">
              <a:avLst/>
            </a:prstGeom>
            <a:ln>
              <a:solidFill>
                <a:srgbClr val="002060"/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2" name="그룹 151"/>
          <p:cNvGrpSpPr/>
          <p:nvPr/>
        </p:nvGrpSpPr>
        <p:grpSpPr>
          <a:xfrm>
            <a:off x="1142889" y="5305576"/>
            <a:ext cx="5277368" cy="256133"/>
            <a:chOff x="3586768" y="3793327"/>
            <a:chExt cx="4310200" cy="315240"/>
          </a:xfrm>
        </p:grpSpPr>
        <p:sp>
          <p:nvSpPr>
            <p:cNvPr id="153" name="TextBox 152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5294941" y="3793327"/>
              <a:ext cx="908864" cy="267608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rgbClr val="FF0000"/>
                  </a:solidFill>
                  <a:latin typeface="+mn-ea"/>
                </a:rPr>
                <a:t>8-5. </a:t>
              </a:r>
              <a:r>
                <a:rPr lang="ko-KR" altLang="en-US" sz="813" b="1" dirty="0">
                  <a:solidFill>
                    <a:srgbClr val="FF0000"/>
                  </a:solidFill>
                  <a:latin typeface="+mn-ea"/>
                </a:rPr>
                <a:t>배포 실패 처리</a:t>
              </a:r>
            </a:p>
          </p:txBody>
        </p:sp>
        <p:cxnSp>
          <p:nvCxnSpPr>
            <p:cNvPr id="154" name="직선 화살표 연결선 153"/>
            <p:cNvCxnSpPr/>
            <p:nvPr/>
          </p:nvCxnSpPr>
          <p:spPr>
            <a:xfrm flipH="1" flipV="1">
              <a:off x="3586768" y="4095597"/>
              <a:ext cx="4310200" cy="12970"/>
            </a:xfrm>
            <a:prstGeom prst="straightConnector1">
              <a:avLst/>
            </a:prstGeom>
            <a:ln>
              <a:solidFill>
                <a:srgbClr val="FF0000"/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6125143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" name="그룹 71"/>
          <p:cNvGrpSpPr/>
          <p:nvPr/>
        </p:nvGrpSpPr>
        <p:grpSpPr>
          <a:xfrm>
            <a:off x="917875" y="3287142"/>
            <a:ext cx="8288681" cy="2094755"/>
            <a:chOff x="1129693" y="5050444"/>
            <a:chExt cx="10234058" cy="904492"/>
          </a:xfrm>
        </p:grpSpPr>
        <p:sp>
          <p:nvSpPr>
            <p:cNvPr id="73" name="직사각형 72"/>
            <p:cNvSpPr/>
            <p:nvPr/>
          </p:nvSpPr>
          <p:spPr>
            <a:xfrm>
              <a:off x="10625515" y="5050444"/>
              <a:ext cx="738236" cy="904492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ko-KR" altLang="en-US" sz="813" dirty="0" err="1">
                  <a:solidFill>
                    <a:schemeClr val="tx1"/>
                  </a:solidFill>
                </a:rPr>
                <a:t>운영서버</a:t>
              </a:r>
              <a:r>
                <a:rPr lang="ko-KR" altLang="en-US" sz="813" dirty="0">
                  <a:solidFill>
                    <a:schemeClr val="tx1"/>
                  </a:solidFill>
                </a:rPr>
                <a:t> </a:t>
              </a:r>
              <a:r>
                <a:rPr lang="ko-KR" altLang="en-US" sz="813" dirty="0" err="1">
                  <a:solidFill>
                    <a:schemeClr val="tx1"/>
                  </a:solidFill>
                </a:rPr>
                <a:t>수동복구</a:t>
              </a:r>
              <a:endParaRPr lang="ko-KR" altLang="en-US" sz="813" dirty="0">
                <a:solidFill>
                  <a:schemeClr val="tx1"/>
                </a:solidFill>
              </a:endParaRPr>
            </a:p>
          </p:txBody>
        </p:sp>
        <p:sp>
          <p:nvSpPr>
            <p:cNvPr id="74" name="직사각형 73"/>
            <p:cNvSpPr/>
            <p:nvPr/>
          </p:nvSpPr>
          <p:spPr>
            <a:xfrm>
              <a:off x="1129693" y="5052132"/>
              <a:ext cx="9498012" cy="902804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544"/>
            </a:p>
          </p:txBody>
        </p:sp>
      </p:grpSp>
      <p:sp>
        <p:nvSpPr>
          <p:cNvPr id="2" name="제목 1">
            <a:extLst>
              <a:ext uri="{FF2B5EF4-FFF2-40B4-BE49-F238E27FC236}">
                <a16:creationId xmlns:a16="http://schemas.microsoft.com/office/drawing/2014/main" id="{7B78BC59-D563-361B-2CE6-37D3BD55ED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>
                <a:latin typeface="+mj-ea"/>
                <a:ea typeface="+mj-ea"/>
              </a:rPr>
              <a:t>프로세스 </a:t>
            </a:r>
            <a:r>
              <a:rPr lang="en-US" altLang="ko-KR" dirty="0">
                <a:latin typeface="+mj-ea"/>
                <a:ea typeface="+mj-ea"/>
              </a:rPr>
              <a:t>FLOW (</a:t>
            </a:r>
            <a:r>
              <a:rPr lang="ko-KR" altLang="en-US" dirty="0">
                <a:latin typeface="+mj-ea"/>
                <a:ea typeface="+mj-ea"/>
              </a:rPr>
              <a:t>건설관리</a:t>
            </a:r>
            <a:r>
              <a:rPr lang="en-US" altLang="ko-KR" dirty="0">
                <a:latin typeface="+mj-ea"/>
                <a:ea typeface="+mj-ea"/>
              </a:rPr>
              <a:t>)</a:t>
            </a:r>
            <a:endParaRPr lang="ko-KR" altLang="en-US" dirty="0">
              <a:latin typeface="+mj-ea"/>
              <a:ea typeface="+mj-ea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C2C00E32-1F5C-17B9-D1DA-3837FC6142B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E87396-390A-40E4-AE63-451AD2BB2604}" type="slidenum">
              <a:rPr lang="ko-KR" altLang="en-US" smtClean="0">
                <a:solidFill>
                  <a:srgbClr val="000000"/>
                </a:solidFill>
              </a:rPr>
              <a:pPr>
                <a:defRPr/>
              </a:pPr>
              <a:t>19</a:t>
            </a:fld>
            <a:endParaRPr lang="en-US" altLang="ko-KR" dirty="0">
              <a:solidFill>
                <a:srgbClr val="000000"/>
              </a:solidFill>
            </a:endParaRPr>
          </a:p>
        </p:txBody>
      </p:sp>
      <p:grpSp>
        <p:nvGrpSpPr>
          <p:cNvPr id="5" name="그룹 4"/>
          <p:cNvGrpSpPr/>
          <p:nvPr/>
        </p:nvGrpSpPr>
        <p:grpSpPr>
          <a:xfrm>
            <a:off x="917877" y="1924277"/>
            <a:ext cx="4723375" cy="1245644"/>
            <a:chOff x="1129693" y="3163331"/>
            <a:chExt cx="7733624" cy="1415287"/>
          </a:xfrm>
        </p:grpSpPr>
        <p:sp>
          <p:nvSpPr>
            <p:cNvPr id="6" name="직사각형 5"/>
            <p:cNvSpPr/>
            <p:nvPr/>
          </p:nvSpPr>
          <p:spPr>
            <a:xfrm>
              <a:off x="1129693" y="3163331"/>
              <a:ext cx="6806143" cy="1415287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544"/>
            </a:p>
          </p:txBody>
        </p:sp>
        <p:sp>
          <p:nvSpPr>
            <p:cNvPr id="7" name="직사각형 6"/>
            <p:cNvSpPr/>
            <p:nvPr/>
          </p:nvSpPr>
          <p:spPr>
            <a:xfrm>
              <a:off x="7938152" y="3163331"/>
              <a:ext cx="925165" cy="1415287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ko-KR" altLang="en-US" sz="813" dirty="0" err="1">
                  <a:solidFill>
                    <a:schemeClr val="tx1"/>
                  </a:solidFill>
                </a:rPr>
                <a:t>개발서버</a:t>
              </a:r>
              <a:r>
                <a:rPr lang="ko-KR" altLang="en-US" sz="813" dirty="0">
                  <a:solidFill>
                    <a:schemeClr val="tx1"/>
                  </a:solidFill>
                </a:rPr>
                <a:t> </a:t>
              </a:r>
              <a:r>
                <a:rPr lang="ko-KR" altLang="en-US" sz="813" dirty="0" err="1">
                  <a:solidFill>
                    <a:schemeClr val="tx1"/>
                  </a:solidFill>
                </a:rPr>
                <a:t>수동복구</a:t>
              </a:r>
              <a:endParaRPr lang="ko-KR" altLang="en-US" sz="813" dirty="0">
                <a:solidFill>
                  <a:schemeClr val="tx1"/>
                </a:solidFill>
              </a:endParaRPr>
            </a:p>
          </p:txBody>
        </p:sp>
      </p:grpSp>
      <p:sp>
        <p:nvSpPr>
          <p:cNvPr id="17" name="직사각형 16"/>
          <p:cNvSpPr/>
          <p:nvPr/>
        </p:nvSpPr>
        <p:spPr>
          <a:xfrm>
            <a:off x="5961449" y="1364456"/>
            <a:ext cx="909675" cy="45815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 sz="813" dirty="0">
                <a:solidFill>
                  <a:schemeClr val="tx1"/>
                </a:solidFill>
              </a:rPr>
              <a:t>건설</a:t>
            </a:r>
            <a:endParaRPr lang="en-US" altLang="ko-KR" sz="813" dirty="0">
              <a:solidFill>
                <a:schemeClr val="tx1"/>
              </a:solidFill>
            </a:endParaRPr>
          </a:p>
          <a:p>
            <a:pPr algn="ctr"/>
            <a:r>
              <a:rPr lang="en-US" altLang="ko-KR" sz="813" dirty="0">
                <a:solidFill>
                  <a:schemeClr val="tx1"/>
                </a:solidFill>
              </a:rPr>
              <a:t>Prod1</a:t>
            </a:r>
            <a:endParaRPr lang="ko-KR" altLang="en-US" sz="813" dirty="0">
              <a:solidFill>
                <a:schemeClr val="tx1"/>
              </a:solidFill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7719249" y="1364456"/>
            <a:ext cx="909675" cy="45815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 sz="813" dirty="0">
                <a:solidFill>
                  <a:schemeClr val="tx1"/>
                </a:solidFill>
              </a:rPr>
              <a:t>건설</a:t>
            </a:r>
            <a:endParaRPr lang="en-US" altLang="ko-KR" sz="813" dirty="0">
              <a:solidFill>
                <a:schemeClr val="tx1"/>
              </a:solidFill>
            </a:endParaRPr>
          </a:p>
          <a:p>
            <a:pPr algn="ctr"/>
            <a:r>
              <a:rPr lang="en-US" altLang="ko-KR" sz="813" dirty="0">
                <a:solidFill>
                  <a:schemeClr val="tx1"/>
                </a:solidFill>
              </a:rPr>
              <a:t>Prod2</a:t>
            </a:r>
          </a:p>
        </p:txBody>
      </p:sp>
      <p:sp>
        <p:nvSpPr>
          <p:cNvPr id="19" name="직사각형 18"/>
          <p:cNvSpPr/>
          <p:nvPr/>
        </p:nvSpPr>
        <p:spPr>
          <a:xfrm>
            <a:off x="688052" y="1364456"/>
            <a:ext cx="909675" cy="45815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813" dirty="0">
                <a:solidFill>
                  <a:schemeClr val="tx1"/>
                </a:solidFill>
              </a:rPr>
              <a:t>Jenkins</a:t>
            </a:r>
            <a:endParaRPr lang="ko-KR" altLang="en-US" sz="813" dirty="0">
              <a:solidFill>
                <a:schemeClr val="tx1"/>
              </a:solidFill>
            </a:endParaRPr>
          </a:p>
        </p:txBody>
      </p:sp>
      <p:cxnSp>
        <p:nvCxnSpPr>
          <p:cNvPr id="20" name="직선 연결선 19"/>
          <p:cNvCxnSpPr>
            <a:stCxn id="19" idx="2"/>
          </p:cNvCxnSpPr>
          <p:nvPr/>
        </p:nvCxnSpPr>
        <p:spPr>
          <a:xfrm>
            <a:off x="1142889" y="1822609"/>
            <a:ext cx="0" cy="4071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직선 연결선 20"/>
          <p:cNvCxnSpPr>
            <a:stCxn id="17" idx="2"/>
          </p:cNvCxnSpPr>
          <p:nvPr/>
        </p:nvCxnSpPr>
        <p:spPr>
          <a:xfrm>
            <a:off x="6416287" y="1822609"/>
            <a:ext cx="0" cy="40648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직선 연결선 21"/>
          <p:cNvCxnSpPr>
            <a:stCxn id="18" idx="2"/>
          </p:cNvCxnSpPr>
          <p:nvPr/>
        </p:nvCxnSpPr>
        <p:spPr>
          <a:xfrm>
            <a:off x="8174086" y="1822609"/>
            <a:ext cx="0" cy="40648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직사각형 22"/>
          <p:cNvSpPr/>
          <p:nvPr/>
        </p:nvSpPr>
        <p:spPr>
          <a:xfrm>
            <a:off x="2445851" y="1364456"/>
            <a:ext cx="909675" cy="45815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813" dirty="0" err="1">
                <a:solidFill>
                  <a:schemeClr val="tx1"/>
                </a:solidFill>
              </a:rPr>
              <a:t>Gitlab</a:t>
            </a:r>
            <a:endParaRPr lang="ko-KR" altLang="en-US" sz="813" dirty="0">
              <a:solidFill>
                <a:schemeClr val="tx1"/>
              </a:solidFill>
            </a:endParaRPr>
          </a:p>
        </p:txBody>
      </p:sp>
      <p:cxnSp>
        <p:nvCxnSpPr>
          <p:cNvPr id="24" name="직선 연결선 23"/>
          <p:cNvCxnSpPr>
            <a:stCxn id="23" idx="2"/>
          </p:cNvCxnSpPr>
          <p:nvPr/>
        </p:nvCxnSpPr>
        <p:spPr>
          <a:xfrm>
            <a:off x="2900688" y="1822609"/>
            <a:ext cx="0" cy="40648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직사각형 24"/>
          <p:cNvSpPr/>
          <p:nvPr/>
        </p:nvSpPr>
        <p:spPr>
          <a:xfrm>
            <a:off x="4203650" y="1364456"/>
            <a:ext cx="909675" cy="45815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 sz="813" dirty="0">
                <a:solidFill>
                  <a:schemeClr val="tx1"/>
                </a:solidFill>
              </a:rPr>
              <a:t>건설</a:t>
            </a:r>
            <a:endParaRPr lang="en-US" altLang="ko-KR" sz="813" dirty="0">
              <a:solidFill>
                <a:schemeClr val="tx1"/>
              </a:solidFill>
            </a:endParaRPr>
          </a:p>
          <a:p>
            <a:pPr algn="ctr"/>
            <a:r>
              <a:rPr lang="en-US" altLang="ko-KR" sz="813" dirty="0">
                <a:solidFill>
                  <a:schemeClr val="tx1"/>
                </a:solidFill>
              </a:rPr>
              <a:t>Dev</a:t>
            </a:r>
            <a:endParaRPr lang="ko-KR" altLang="en-US" sz="813" dirty="0">
              <a:solidFill>
                <a:schemeClr val="tx1"/>
              </a:solidFill>
            </a:endParaRPr>
          </a:p>
        </p:txBody>
      </p:sp>
      <p:cxnSp>
        <p:nvCxnSpPr>
          <p:cNvPr id="26" name="직선 연결선 25"/>
          <p:cNvCxnSpPr>
            <a:stCxn id="25" idx="2"/>
          </p:cNvCxnSpPr>
          <p:nvPr/>
        </p:nvCxnSpPr>
        <p:spPr>
          <a:xfrm>
            <a:off x="4658487" y="1822609"/>
            <a:ext cx="0" cy="40648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그룹 26"/>
          <p:cNvGrpSpPr/>
          <p:nvPr/>
        </p:nvGrpSpPr>
        <p:grpSpPr>
          <a:xfrm>
            <a:off x="1147434" y="2232468"/>
            <a:ext cx="3504273" cy="217432"/>
            <a:chOff x="3586765" y="3558787"/>
            <a:chExt cx="4312951" cy="26760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5107230" y="3558787"/>
              <a:ext cx="1241365" cy="267609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2.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복구 요청 전송</a:t>
              </a:r>
            </a:p>
          </p:txBody>
        </p:sp>
        <p:cxnSp>
          <p:nvCxnSpPr>
            <p:cNvPr id="29" name="직선 화살표 연결선 28"/>
            <p:cNvCxnSpPr/>
            <p:nvPr/>
          </p:nvCxnSpPr>
          <p:spPr>
            <a:xfrm>
              <a:off x="3586765" y="3798791"/>
              <a:ext cx="4312951" cy="13786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그룹 29"/>
          <p:cNvGrpSpPr/>
          <p:nvPr/>
        </p:nvGrpSpPr>
        <p:grpSpPr>
          <a:xfrm>
            <a:off x="1147433" y="2746299"/>
            <a:ext cx="3502038" cy="256133"/>
            <a:chOff x="3586768" y="3793327"/>
            <a:chExt cx="4310200" cy="31524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5128677" y="3793327"/>
              <a:ext cx="1241365" cy="267608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4.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복구 결과 전송</a:t>
              </a:r>
            </a:p>
          </p:txBody>
        </p:sp>
        <p:cxnSp>
          <p:nvCxnSpPr>
            <p:cNvPr id="32" name="직선 화살표 연결선 31"/>
            <p:cNvCxnSpPr/>
            <p:nvPr/>
          </p:nvCxnSpPr>
          <p:spPr>
            <a:xfrm flipH="1" flipV="1">
              <a:off x="3586768" y="4095597"/>
              <a:ext cx="4310200" cy="12970"/>
            </a:xfrm>
            <a:prstGeom prst="straightConnector1">
              <a:avLst/>
            </a:prstGeom>
            <a:ln>
              <a:solidFill>
                <a:srgbClr val="002060"/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9" name="그룹 38"/>
          <p:cNvGrpSpPr/>
          <p:nvPr/>
        </p:nvGrpSpPr>
        <p:grpSpPr>
          <a:xfrm>
            <a:off x="1142186" y="2020598"/>
            <a:ext cx="1333782" cy="240150"/>
            <a:chOff x="1405767" y="2559738"/>
            <a:chExt cx="1641578" cy="295569"/>
          </a:xfrm>
        </p:grpSpPr>
        <p:grpSp>
          <p:nvGrpSpPr>
            <p:cNvPr id="40" name="그룹 39"/>
            <p:cNvGrpSpPr/>
            <p:nvPr/>
          </p:nvGrpSpPr>
          <p:grpSpPr>
            <a:xfrm>
              <a:off x="1405767" y="2559738"/>
              <a:ext cx="372629" cy="295569"/>
              <a:chOff x="1414654" y="2647656"/>
              <a:chExt cx="372629" cy="295569"/>
            </a:xfrm>
          </p:grpSpPr>
          <p:cxnSp>
            <p:nvCxnSpPr>
              <p:cNvPr id="42" name="직선 화살표 연결선 41"/>
              <p:cNvCxnSpPr/>
              <p:nvPr/>
            </p:nvCxnSpPr>
            <p:spPr>
              <a:xfrm flipH="1">
                <a:off x="1414654" y="2941644"/>
                <a:ext cx="372629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직선 연결선 42"/>
              <p:cNvCxnSpPr/>
              <p:nvPr/>
            </p:nvCxnSpPr>
            <p:spPr>
              <a:xfrm flipH="1" flipV="1">
                <a:off x="1783833" y="2647656"/>
                <a:ext cx="3303" cy="295569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직선 연결선 43"/>
              <p:cNvCxnSpPr/>
              <p:nvPr/>
            </p:nvCxnSpPr>
            <p:spPr>
              <a:xfrm>
                <a:off x="1423324" y="2647656"/>
                <a:ext cx="363812" cy="1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1928300" y="2565983"/>
              <a:ext cx="1119045" cy="267608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1.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복구 </a:t>
              </a:r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ID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확인</a:t>
              </a:r>
            </a:p>
          </p:txBody>
        </p:sp>
      </p:grpSp>
      <p:grpSp>
        <p:nvGrpSpPr>
          <p:cNvPr id="45" name="그룹 44"/>
          <p:cNvGrpSpPr/>
          <p:nvPr/>
        </p:nvGrpSpPr>
        <p:grpSpPr>
          <a:xfrm>
            <a:off x="3233391" y="2585904"/>
            <a:ext cx="1721075" cy="240150"/>
            <a:chOff x="-339850" y="2559738"/>
            <a:chExt cx="2118246" cy="295569"/>
          </a:xfrm>
        </p:grpSpPr>
        <p:grpSp>
          <p:nvGrpSpPr>
            <p:cNvPr id="46" name="그룹 45"/>
            <p:cNvGrpSpPr/>
            <p:nvPr/>
          </p:nvGrpSpPr>
          <p:grpSpPr>
            <a:xfrm>
              <a:off x="1405767" y="2559738"/>
              <a:ext cx="372629" cy="295569"/>
              <a:chOff x="1414654" y="2647656"/>
              <a:chExt cx="372629" cy="295569"/>
            </a:xfrm>
          </p:grpSpPr>
          <p:cxnSp>
            <p:nvCxnSpPr>
              <p:cNvPr id="48" name="직선 화살표 연결선 47"/>
              <p:cNvCxnSpPr/>
              <p:nvPr/>
            </p:nvCxnSpPr>
            <p:spPr>
              <a:xfrm flipH="1">
                <a:off x="1414654" y="2941644"/>
                <a:ext cx="372629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직선 연결선 48"/>
              <p:cNvCxnSpPr/>
              <p:nvPr/>
            </p:nvCxnSpPr>
            <p:spPr>
              <a:xfrm flipH="1" flipV="1">
                <a:off x="1783833" y="2647656"/>
                <a:ext cx="3303" cy="295569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직선 연결선 49"/>
              <p:cNvCxnSpPr/>
              <p:nvPr/>
            </p:nvCxnSpPr>
            <p:spPr>
              <a:xfrm>
                <a:off x="1423324" y="2647656"/>
                <a:ext cx="363812" cy="1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-339850" y="2565983"/>
              <a:ext cx="1890459" cy="267608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3.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복구 파일 적용 및 </a:t>
              </a:r>
              <a:r>
                <a:rPr lang="ko-KR" altLang="en-US" sz="813" b="1" dirty="0" err="1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재기동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 </a:t>
              </a:r>
            </a:p>
          </p:txBody>
        </p:sp>
      </p:grpSp>
      <p:grpSp>
        <p:nvGrpSpPr>
          <p:cNvPr id="87" name="그룹 86"/>
          <p:cNvGrpSpPr/>
          <p:nvPr/>
        </p:nvGrpSpPr>
        <p:grpSpPr>
          <a:xfrm>
            <a:off x="1147434" y="3586640"/>
            <a:ext cx="5268853" cy="217432"/>
            <a:chOff x="3586765" y="3558787"/>
            <a:chExt cx="4312951" cy="267609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5107230" y="3558787"/>
              <a:ext cx="1241365" cy="267609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2.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복구 요청 전송</a:t>
              </a:r>
            </a:p>
          </p:txBody>
        </p:sp>
        <p:cxnSp>
          <p:nvCxnSpPr>
            <p:cNvPr id="89" name="직선 화살표 연결선 88"/>
            <p:cNvCxnSpPr/>
            <p:nvPr/>
          </p:nvCxnSpPr>
          <p:spPr>
            <a:xfrm>
              <a:off x="3586765" y="3798791"/>
              <a:ext cx="4312951" cy="13786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0" name="그룹 89"/>
          <p:cNvGrpSpPr/>
          <p:nvPr/>
        </p:nvGrpSpPr>
        <p:grpSpPr>
          <a:xfrm>
            <a:off x="1142186" y="3374770"/>
            <a:ext cx="1333782" cy="240150"/>
            <a:chOff x="1405767" y="2559738"/>
            <a:chExt cx="1641578" cy="295569"/>
          </a:xfrm>
        </p:grpSpPr>
        <p:grpSp>
          <p:nvGrpSpPr>
            <p:cNvPr id="91" name="그룹 90"/>
            <p:cNvGrpSpPr/>
            <p:nvPr/>
          </p:nvGrpSpPr>
          <p:grpSpPr>
            <a:xfrm>
              <a:off x="1405767" y="2559738"/>
              <a:ext cx="372629" cy="295569"/>
              <a:chOff x="1414654" y="2647656"/>
              <a:chExt cx="372629" cy="295569"/>
            </a:xfrm>
          </p:grpSpPr>
          <p:cxnSp>
            <p:nvCxnSpPr>
              <p:cNvPr id="93" name="직선 화살표 연결선 92"/>
              <p:cNvCxnSpPr/>
              <p:nvPr/>
            </p:nvCxnSpPr>
            <p:spPr>
              <a:xfrm flipH="1">
                <a:off x="1414654" y="2941644"/>
                <a:ext cx="372629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" name="직선 연결선 93"/>
              <p:cNvCxnSpPr/>
              <p:nvPr/>
            </p:nvCxnSpPr>
            <p:spPr>
              <a:xfrm flipH="1" flipV="1">
                <a:off x="1783833" y="2647656"/>
                <a:ext cx="3303" cy="295569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" name="직선 연결선 94"/>
              <p:cNvCxnSpPr/>
              <p:nvPr/>
            </p:nvCxnSpPr>
            <p:spPr>
              <a:xfrm>
                <a:off x="1423324" y="2647656"/>
                <a:ext cx="363812" cy="1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1928300" y="2565983"/>
              <a:ext cx="1119045" cy="267608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1.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복구 </a:t>
              </a:r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ID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확인</a:t>
              </a:r>
            </a:p>
          </p:txBody>
        </p:sp>
      </p:grpSp>
      <p:grpSp>
        <p:nvGrpSpPr>
          <p:cNvPr id="96" name="그룹 95"/>
          <p:cNvGrpSpPr/>
          <p:nvPr/>
        </p:nvGrpSpPr>
        <p:grpSpPr>
          <a:xfrm>
            <a:off x="4994644" y="4022221"/>
            <a:ext cx="1721075" cy="240150"/>
            <a:chOff x="-339850" y="2559738"/>
            <a:chExt cx="2118246" cy="295569"/>
          </a:xfrm>
        </p:grpSpPr>
        <p:grpSp>
          <p:nvGrpSpPr>
            <p:cNvPr id="97" name="그룹 96"/>
            <p:cNvGrpSpPr/>
            <p:nvPr/>
          </p:nvGrpSpPr>
          <p:grpSpPr>
            <a:xfrm>
              <a:off x="1405767" y="2559738"/>
              <a:ext cx="372629" cy="295569"/>
              <a:chOff x="1414654" y="2647656"/>
              <a:chExt cx="372629" cy="295569"/>
            </a:xfrm>
          </p:grpSpPr>
          <p:cxnSp>
            <p:nvCxnSpPr>
              <p:cNvPr id="99" name="직선 화살표 연결선 98"/>
              <p:cNvCxnSpPr/>
              <p:nvPr/>
            </p:nvCxnSpPr>
            <p:spPr>
              <a:xfrm flipH="1">
                <a:off x="1414654" y="2941644"/>
                <a:ext cx="372629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" name="직선 연결선 99"/>
              <p:cNvCxnSpPr/>
              <p:nvPr/>
            </p:nvCxnSpPr>
            <p:spPr>
              <a:xfrm flipH="1" flipV="1">
                <a:off x="1783833" y="2647656"/>
                <a:ext cx="3303" cy="295569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" name="직선 연결선 100"/>
              <p:cNvCxnSpPr/>
              <p:nvPr/>
            </p:nvCxnSpPr>
            <p:spPr>
              <a:xfrm>
                <a:off x="1423324" y="2647656"/>
                <a:ext cx="363812" cy="1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-339850" y="2565983"/>
              <a:ext cx="1890459" cy="267608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3.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복구 파일 적용 및 </a:t>
              </a:r>
              <a:r>
                <a:rPr lang="ko-KR" altLang="en-US" sz="813" b="1" dirty="0" err="1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재기동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 </a:t>
              </a:r>
            </a:p>
          </p:txBody>
        </p:sp>
      </p:grpSp>
      <p:grpSp>
        <p:nvGrpSpPr>
          <p:cNvPr id="105" name="그룹 104"/>
          <p:cNvGrpSpPr/>
          <p:nvPr/>
        </p:nvGrpSpPr>
        <p:grpSpPr>
          <a:xfrm>
            <a:off x="1147434" y="4266870"/>
            <a:ext cx="7026652" cy="217432"/>
            <a:chOff x="3586765" y="3558787"/>
            <a:chExt cx="4312951" cy="267609"/>
          </a:xfrm>
        </p:grpSpPr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5418370" y="3558787"/>
              <a:ext cx="619083" cy="267609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4.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복구 요청 전송</a:t>
              </a:r>
            </a:p>
          </p:txBody>
        </p:sp>
        <p:cxnSp>
          <p:nvCxnSpPr>
            <p:cNvPr id="107" name="직선 화살표 연결선 106"/>
            <p:cNvCxnSpPr/>
            <p:nvPr/>
          </p:nvCxnSpPr>
          <p:spPr>
            <a:xfrm>
              <a:off x="3586765" y="3798791"/>
              <a:ext cx="4312951" cy="13786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8" name="그룹 107"/>
          <p:cNvGrpSpPr/>
          <p:nvPr/>
        </p:nvGrpSpPr>
        <p:grpSpPr>
          <a:xfrm>
            <a:off x="6762484" y="4660291"/>
            <a:ext cx="1721075" cy="240150"/>
            <a:chOff x="-339850" y="2559738"/>
            <a:chExt cx="2118246" cy="295569"/>
          </a:xfrm>
        </p:grpSpPr>
        <p:grpSp>
          <p:nvGrpSpPr>
            <p:cNvPr id="109" name="그룹 108"/>
            <p:cNvGrpSpPr/>
            <p:nvPr/>
          </p:nvGrpSpPr>
          <p:grpSpPr>
            <a:xfrm>
              <a:off x="1405767" y="2559738"/>
              <a:ext cx="372629" cy="295569"/>
              <a:chOff x="1414654" y="2647656"/>
              <a:chExt cx="372629" cy="295569"/>
            </a:xfrm>
          </p:grpSpPr>
          <p:cxnSp>
            <p:nvCxnSpPr>
              <p:cNvPr id="111" name="직선 화살표 연결선 110"/>
              <p:cNvCxnSpPr/>
              <p:nvPr/>
            </p:nvCxnSpPr>
            <p:spPr>
              <a:xfrm flipH="1">
                <a:off x="1414654" y="2941644"/>
                <a:ext cx="372629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2" name="직선 연결선 111"/>
              <p:cNvCxnSpPr/>
              <p:nvPr/>
            </p:nvCxnSpPr>
            <p:spPr>
              <a:xfrm flipH="1" flipV="1">
                <a:off x="1783833" y="2647656"/>
                <a:ext cx="3303" cy="295569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3" name="직선 연결선 112"/>
              <p:cNvCxnSpPr/>
              <p:nvPr/>
            </p:nvCxnSpPr>
            <p:spPr>
              <a:xfrm>
                <a:off x="1423324" y="2647656"/>
                <a:ext cx="363812" cy="1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-339850" y="2565983"/>
              <a:ext cx="1890459" cy="267608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5.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복구 파일 적용 및 </a:t>
              </a:r>
              <a:r>
                <a:rPr lang="ko-KR" altLang="en-US" sz="813" b="1" dirty="0" err="1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재기동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 </a:t>
              </a:r>
            </a:p>
          </p:txBody>
        </p:sp>
      </p:grpSp>
      <p:grpSp>
        <p:nvGrpSpPr>
          <p:cNvPr id="114" name="그룹 113"/>
          <p:cNvGrpSpPr/>
          <p:nvPr/>
        </p:nvGrpSpPr>
        <p:grpSpPr>
          <a:xfrm>
            <a:off x="1147432" y="4883922"/>
            <a:ext cx="7012499" cy="256133"/>
            <a:chOff x="3586768" y="3793327"/>
            <a:chExt cx="4310200" cy="315240"/>
          </a:xfrm>
        </p:grpSpPr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5439391" y="3793327"/>
              <a:ext cx="619937" cy="267608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6.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복구 결과 전송</a:t>
              </a:r>
            </a:p>
          </p:txBody>
        </p:sp>
        <p:cxnSp>
          <p:nvCxnSpPr>
            <p:cNvPr id="116" name="직선 화살표 연결선 115"/>
            <p:cNvCxnSpPr/>
            <p:nvPr/>
          </p:nvCxnSpPr>
          <p:spPr>
            <a:xfrm flipH="1" flipV="1">
              <a:off x="3586768" y="4095597"/>
              <a:ext cx="4310200" cy="12970"/>
            </a:xfrm>
            <a:prstGeom prst="straightConnector1">
              <a:avLst/>
            </a:prstGeom>
            <a:ln>
              <a:solidFill>
                <a:srgbClr val="002060"/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182821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82083" y="330196"/>
            <a:ext cx="9223774" cy="326234"/>
          </a:xfrm>
        </p:spPr>
        <p:txBody>
          <a:bodyPr/>
          <a:lstStyle/>
          <a:p>
            <a:r>
              <a:rPr lang="ko-KR" altLang="en-US" dirty="0"/>
              <a:t>개정이력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graphicFrame>
        <p:nvGraphicFramePr>
          <p:cNvPr id="5" name="표 4">
            <a:extLst>
              <a:ext uri="{FF2B5EF4-FFF2-40B4-BE49-F238E27FC236}">
                <a16:creationId xmlns:a16="http://schemas.microsoft.com/office/drawing/2014/main" id="{EA29180F-7E02-6DEF-AAD1-EA6B42FE35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889306"/>
              </p:ext>
            </p:extLst>
          </p:nvPr>
        </p:nvGraphicFramePr>
        <p:xfrm>
          <a:off x="452501" y="1088740"/>
          <a:ext cx="9046004" cy="4995555"/>
        </p:xfrm>
        <a:graphic>
          <a:graphicData uri="http://schemas.openxmlformats.org/drawingml/2006/table">
            <a:tbl>
              <a:tblPr/>
              <a:tblGrid>
                <a:gridCol w="4546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34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133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943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0005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버전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변경 일자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변경 내역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작성자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승인자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434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0.1</a:t>
                      </a:r>
                      <a:endParaRPr 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4596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2024-09-12</a:t>
                      </a:r>
                      <a:endParaRPr 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4596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초안 작성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6462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김용운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4596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2025-10-01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프로세스 </a:t>
                      </a:r>
                      <a:r>
                        <a:rPr lang="ko-KR" altLang="en-US" sz="10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플로우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추가</a:t>
                      </a: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진승현</a:t>
                      </a: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11306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B78BC59-D563-361B-2CE6-37D3BD55ED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>
                <a:latin typeface="+mj-ea"/>
              </a:rPr>
              <a:t>프로세스 </a:t>
            </a:r>
            <a:r>
              <a:rPr lang="en-US" altLang="ko-KR" dirty="0">
                <a:latin typeface="+mj-ea"/>
              </a:rPr>
              <a:t>FLOW (</a:t>
            </a:r>
            <a:r>
              <a:rPr lang="ko-KR" altLang="en-US" dirty="0">
                <a:latin typeface="+mj-ea"/>
              </a:rPr>
              <a:t>시설관리</a:t>
            </a:r>
            <a:r>
              <a:rPr lang="en-US" altLang="ko-KR" dirty="0">
                <a:latin typeface="+mj-ea"/>
              </a:rPr>
              <a:t>)</a:t>
            </a:r>
            <a:endParaRPr lang="ko-KR" altLang="en-US" dirty="0">
              <a:latin typeface="+mj-ea"/>
              <a:ea typeface="+mj-ea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C2C00E32-1F5C-17B9-D1DA-3837FC6142B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E87396-390A-40E4-AE63-451AD2BB2604}" type="slidenum">
              <a:rPr lang="ko-KR" altLang="en-US" smtClean="0">
                <a:solidFill>
                  <a:srgbClr val="000000"/>
                </a:solidFill>
              </a:rPr>
              <a:pPr>
                <a:defRPr/>
              </a:pPr>
              <a:t>20</a:t>
            </a:fld>
            <a:endParaRPr lang="en-US" altLang="ko-KR" dirty="0">
              <a:solidFill>
                <a:srgbClr val="000000"/>
              </a:solidFill>
            </a:endParaRPr>
          </a:p>
        </p:txBody>
      </p:sp>
      <p:grpSp>
        <p:nvGrpSpPr>
          <p:cNvPr id="5" name="그룹 4"/>
          <p:cNvGrpSpPr/>
          <p:nvPr/>
        </p:nvGrpSpPr>
        <p:grpSpPr>
          <a:xfrm>
            <a:off x="917877" y="3213144"/>
            <a:ext cx="4723375" cy="2461697"/>
            <a:chOff x="1129693" y="3163331"/>
            <a:chExt cx="7733624" cy="1415287"/>
          </a:xfrm>
        </p:grpSpPr>
        <p:sp>
          <p:nvSpPr>
            <p:cNvPr id="6" name="직사각형 5"/>
            <p:cNvSpPr/>
            <p:nvPr/>
          </p:nvSpPr>
          <p:spPr>
            <a:xfrm>
              <a:off x="1129693" y="3163331"/>
              <a:ext cx="6806143" cy="1415287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544"/>
            </a:p>
          </p:txBody>
        </p:sp>
        <p:sp>
          <p:nvSpPr>
            <p:cNvPr id="7" name="직사각형 6"/>
            <p:cNvSpPr/>
            <p:nvPr/>
          </p:nvSpPr>
          <p:spPr>
            <a:xfrm>
              <a:off x="7938152" y="3163331"/>
              <a:ext cx="925165" cy="1415287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ko-KR" altLang="en-US" sz="813">
                  <a:solidFill>
                    <a:schemeClr val="tx1"/>
                  </a:solidFill>
                </a:rPr>
                <a:t>개발서버</a:t>
              </a:r>
              <a:r>
                <a:rPr lang="ko-KR" altLang="en-US" sz="813" dirty="0">
                  <a:solidFill>
                    <a:schemeClr val="tx1"/>
                  </a:solidFill>
                </a:rPr>
                <a:t> 배포</a:t>
              </a:r>
            </a:p>
          </p:txBody>
        </p:sp>
      </p:grpSp>
      <p:grpSp>
        <p:nvGrpSpPr>
          <p:cNvPr id="8" name="그룹 7"/>
          <p:cNvGrpSpPr/>
          <p:nvPr/>
        </p:nvGrpSpPr>
        <p:grpSpPr>
          <a:xfrm>
            <a:off x="917876" y="2057819"/>
            <a:ext cx="2455180" cy="1035528"/>
            <a:chOff x="1314449" y="1741392"/>
            <a:chExt cx="5228180" cy="938728"/>
          </a:xfrm>
        </p:grpSpPr>
        <p:sp>
          <p:nvSpPr>
            <p:cNvPr id="9" name="직사각형 8"/>
            <p:cNvSpPr/>
            <p:nvPr/>
          </p:nvSpPr>
          <p:spPr>
            <a:xfrm>
              <a:off x="1314449" y="1744110"/>
              <a:ext cx="4533901" cy="936009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544"/>
            </a:p>
          </p:txBody>
        </p:sp>
        <p:sp>
          <p:nvSpPr>
            <p:cNvPr id="10" name="직사각형 9"/>
            <p:cNvSpPr/>
            <p:nvPr/>
          </p:nvSpPr>
          <p:spPr>
            <a:xfrm>
              <a:off x="5707976" y="1741392"/>
              <a:ext cx="834653" cy="938728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ko-KR" altLang="en-US" sz="813" dirty="0">
                  <a:solidFill>
                    <a:schemeClr val="tx1"/>
                  </a:solidFill>
                </a:rPr>
                <a:t>빌드</a:t>
              </a:r>
            </a:p>
          </p:txBody>
        </p:sp>
      </p:grpSp>
      <p:grpSp>
        <p:nvGrpSpPr>
          <p:cNvPr id="11" name="그룹 10"/>
          <p:cNvGrpSpPr/>
          <p:nvPr/>
        </p:nvGrpSpPr>
        <p:grpSpPr>
          <a:xfrm>
            <a:off x="1149407" y="2083195"/>
            <a:ext cx="1756930" cy="217432"/>
            <a:chOff x="1414654" y="1772626"/>
            <a:chExt cx="2162375" cy="267608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1839645" y="1772626"/>
              <a:ext cx="1312391" cy="267608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1.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소스 </a:t>
              </a:r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clone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 요청</a:t>
              </a:r>
            </a:p>
          </p:txBody>
        </p:sp>
        <p:cxnSp>
          <p:nvCxnSpPr>
            <p:cNvPr id="13" name="직선 화살표 연결선 12"/>
            <p:cNvCxnSpPr/>
            <p:nvPr/>
          </p:nvCxnSpPr>
          <p:spPr>
            <a:xfrm>
              <a:off x="1414654" y="1995857"/>
              <a:ext cx="2162375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그룹 13"/>
          <p:cNvGrpSpPr/>
          <p:nvPr/>
        </p:nvGrpSpPr>
        <p:grpSpPr>
          <a:xfrm>
            <a:off x="1142983" y="2336552"/>
            <a:ext cx="1749707" cy="217432"/>
            <a:chOff x="3571735" y="2356403"/>
            <a:chExt cx="2153485" cy="267609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3987972" y="2356403"/>
              <a:ext cx="1369606" cy="267609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2.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소스 데이터 송신</a:t>
              </a:r>
            </a:p>
          </p:txBody>
        </p:sp>
        <p:cxnSp>
          <p:nvCxnSpPr>
            <p:cNvPr id="16" name="직선 화살표 연결선 15"/>
            <p:cNvCxnSpPr/>
            <p:nvPr/>
          </p:nvCxnSpPr>
          <p:spPr>
            <a:xfrm flipH="1">
              <a:off x="3571735" y="2619470"/>
              <a:ext cx="2153485" cy="608"/>
            </a:xfrm>
            <a:prstGeom prst="straightConnector1">
              <a:avLst/>
            </a:prstGeom>
            <a:ln>
              <a:solidFill>
                <a:srgbClr val="002060"/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직사각형 16"/>
          <p:cNvSpPr/>
          <p:nvPr/>
        </p:nvSpPr>
        <p:spPr>
          <a:xfrm>
            <a:off x="5961449" y="1364456"/>
            <a:ext cx="909675" cy="45815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 sz="813" dirty="0">
                <a:solidFill>
                  <a:schemeClr val="tx1"/>
                </a:solidFill>
              </a:rPr>
              <a:t>시설</a:t>
            </a:r>
            <a:endParaRPr lang="en-US" altLang="ko-KR" sz="813" dirty="0">
              <a:solidFill>
                <a:schemeClr val="tx1"/>
              </a:solidFill>
            </a:endParaRPr>
          </a:p>
          <a:p>
            <a:pPr algn="ctr"/>
            <a:r>
              <a:rPr lang="en-US" altLang="ko-KR" sz="813" dirty="0">
                <a:solidFill>
                  <a:schemeClr val="tx1"/>
                </a:solidFill>
              </a:rPr>
              <a:t>Prod1</a:t>
            </a:r>
            <a:endParaRPr lang="ko-KR" altLang="en-US" sz="813" dirty="0">
              <a:solidFill>
                <a:schemeClr val="tx1"/>
              </a:solidFill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7719249" y="1364456"/>
            <a:ext cx="909675" cy="45815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 sz="813" dirty="0">
                <a:solidFill>
                  <a:schemeClr val="tx1"/>
                </a:solidFill>
              </a:rPr>
              <a:t>시설</a:t>
            </a:r>
            <a:endParaRPr lang="en-US" altLang="ko-KR" sz="813" dirty="0">
              <a:solidFill>
                <a:schemeClr val="tx1"/>
              </a:solidFill>
            </a:endParaRPr>
          </a:p>
          <a:p>
            <a:pPr algn="ctr"/>
            <a:r>
              <a:rPr lang="en-US" altLang="ko-KR" sz="813" dirty="0">
                <a:solidFill>
                  <a:schemeClr val="tx1"/>
                </a:solidFill>
              </a:rPr>
              <a:t>Prod2</a:t>
            </a:r>
          </a:p>
        </p:txBody>
      </p:sp>
      <p:sp>
        <p:nvSpPr>
          <p:cNvPr id="19" name="직사각형 18"/>
          <p:cNvSpPr/>
          <p:nvPr/>
        </p:nvSpPr>
        <p:spPr>
          <a:xfrm>
            <a:off x="688052" y="1364456"/>
            <a:ext cx="909675" cy="45815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813" dirty="0">
                <a:solidFill>
                  <a:schemeClr val="tx1"/>
                </a:solidFill>
              </a:rPr>
              <a:t>Jenkins</a:t>
            </a:r>
            <a:endParaRPr lang="ko-KR" altLang="en-US" sz="813" dirty="0">
              <a:solidFill>
                <a:schemeClr val="tx1"/>
              </a:solidFill>
            </a:endParaRPr>
          </a:p>
        </p:txBody>
      </p:sp>
      <p:cxnSp>
        <p:nvCxnSpPr>
          <p:cNvPr id="20" name="직선 연결선 19"/>
          <p:cNvCxnSpPr>
            <a:stCxn id="19" idx="2"/>
          </p:cNvCxnSpPr>
          <p:nvPr/>
        </p:nvCxnSpPr>
        <p:spPr>
          <a:xfrm>
            <a:off x="1142889" y="1822609"/>
            <a:ext cx="0" cy="4071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직선 연결선 20"/>
          <p:cNvCxnSpPr>
            <a:stCxn id="17" idx="2"/>
          </p:cNvCxnSpPr>
          <p:nvPr/>
        </p:nvCxnSpPr>
        <p:spPr>
          <a:xfrm>
            <a:off x="6416287" y="1822609"/>
            <a:ext cx="0" cy="40648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직선 연결선 21"/>
          <p:cNvCxnSpPr>
            <a:stCxn id="18" idx="2"/>
          </p:cNvCxnSpPr>
          <p:nvPr/>
        </p:nvCxnSpPr>
        <p:spPr>
          <a:xfrm>
            <a:off x="8174086" y="1822609"/>
            <a:ext cx="0" cy="40648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직사각형 22"/>
          <p:cNvSpPr/>
          <p:nvPr/>
        </p:nvSpPr>
        <p:spPr>
          <a:xfrm>
            <a:off x="2445851" y="1364456"/>
            <a:ext cx="909675" cy="45815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813" dirty="0" err="1">
                <a:solidFill>
                  <a:schemeClr val="tx1"/>
                </a:solidFill>
              </a:rPr>
              <a:t>Gitlab</a:t>
            </a:r>
            <a:endParaRPr lang="ko-KR" altLang="en-US" sz="813" dirty="0">
              <a:solidFill>
                <a:schemeClr val="tx1"/>
              </a:solidFill>
            </a:endParaRPr>
          </a:p>
        </p:txBody>
      </p:sp>
      <p:cxnSp>
        <p:nvCxnSpPr>
          <p:cNvPr id="24" name="직선 연결선 23"/>
          <p:cNvCxnSpPr>
            <a:stCxn id="23" idx="2"/>
          </p:cNvCxnSpPr>
          <p:nvPr/>
        </p:nvCxnSpPr>
        <p:spPr>
          <a:xfrm>
            <a:off x="2900688" y="1822609"/>
            <a:ext cx="0" cy="40648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직사각형 24"/>
          <p:cNvSpPr/>
          <p:nvPr/>
        </p:nvSpPr>
        <p:spPr>
          <a:xfrm>
            <a:off x="4203650" y="1364456"/>
            <a:ext cx="909675" cy="45815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 sz="813" dirty="0">
                <a:solidFill>
                  <a:schemeClr val="tx1"/>
                </a:solidFill>
              </a:rPr>
              <a:t>시설</a:t>
            </a:r>
            <a:endParaRPr lang="en-US" altLang="ko-KR" sz="813" dirty="0">
              <a:solidFill>
                <a:schemeClr val="tx1"/>
              </a:solidFill>
            </a:endParaRPr>
          </a:p>
          <a:p>
            <a:pPr algn="ctr"/>
            <a:r>
              <a:rPr lang="en-US" altLang="ko-KR" sz="813" dirty="0">
                <a:solidFill>
                  <a:schemeClr val="tx1"/>
                </a:solidFill>
              </a:rPr>
              <a:t>Dev</a:t>
            </a:r>
            <a:endParaRPr lang="ko-KR" altLang="en-US" sz="813" dirty="0">
              <a:solidFill>
                <a:schemeClr val="tx1"/>
              </a:solidFill>
            </a:endParaRPr>
          </a:p>
        </p:txBody>
      </p:sp>
      <p:cxnSp>
        <p:nvCxnSpPr>
          <p:cNvPr id="26" name="직선 연결선 25"/>
          <p:cNvCxnSpPr>
            <a:stCxn id="25" idx="2"/>
          </p:cNvCxnSpPr>
          <p:nvPr/>
        </p:nvCxnSpPr>
        <p:spPr>
          <a:xfrm>
            <a:off x="4658487" y="1822609"/>
            <a:ext cx="0" cy="40648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그룹 26"/>
          <p:cNvGrpSpPr/>
          <p:nvPr/>
        </p:nvGrpSpPr>
        <p:grpSpPr>
          <a:xfrm>
            <a:off x="1147434" y="3521336"/>
            <a:ext cx="3504273" cy="217432"/>
            <a:chOff x="3586765" y="3558787"/>
            <a:chExt cx="4312951" cy="26760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5107229" y="3558787"/>
              <a:ext cx="1241365" cy="267609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2.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배포 파일 전송</a:t>
              </a:r>
            </a:p>
          </p:txBody>
        </p:sp>
        <p:cxnSp>
          <p:nvCxnSpPr>
            <p:cNvPr id="29" name="직선 화살표 연결선 28"/>
            <p:cNvCxnSpPr/>
            <p:nvPr/>
          </p:nvCxnSpPr>
          <p:spPr>
            <a:xfrm>
              <a:off x="3586765" y="3798791"/>
              <a:ext cx="4312951" cy="13786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그룹 29"/>
          <p:cNvGrpSpPr/>
          <p:nvPr/>
        </p:nvGrpSpPr>
        <p:grpSpPr>
          <a:xfrm>
            <a:off x="1147433" y="4886487"/>
            <a:ext cx="3502038" cy="256133"/>
            <a:chOff x="3586768" y="3793327"/>
            <a:chExt cx="4310200" cy="31524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5128679" y="3793327"/>
              <a:ext cx="1241365" cy="267608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5.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배포 결과 전송</a:t>
              </a:r>
            </a:p>
          </p:txBody>
        </p:sp>
        <p:cxnSp>
          <p:nvCxnSpPr>
            <p:cNvPr id="32" name="직선 화살표 연결선 31"/>
            <p:cNvCxnSpPr/>
            <p:nvPr/>
          </p:nvCxnSpPr>
          <p:spPr>
            <a:xfrm flipH="1" flipV="1">
              <a:off x="3586768" y="4095597"/>
              <a:ext cx="4310200" cy="12970"/>
            </a:xfrm>
            <a:prstGeom prst="straightConnector1">
              <a:avLst/>
            </a:prstGeom>
            <a:ln>
              <a:solidFill>
                <a:srgbClr val="002060"/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그룹 32"/>
          <p:cNvGrpSpPr/>
          <p:nvPr/>
        </p:nvGrpSpPr>
        <p:grpSpPr>
          <a:xfrm>
            <a:off x="1142186" y="2722725"/>
            <a:ext cx="1405920" cy="240150"/>
            <a:chOff x="1405767" y="2559738"/>
            <a:chExt cx="1730363" cy="295569"/>
          </a:xfrm>
        </p:grpSpPr>
        <p:grpSp>
          <p:nvGrpSpPr>
            <p:cNvPr id="34" name="그룹 33"/>
            <p:cNvGrpSpPr/>
            <p:nvPr/>
          </p:nvGrpSpPr>
          <p:grpSpPr>
            <a:xfrm>
              <a:off x="1405767" y="2559738"/>
              <a:ext cx="372629" cy="295569"/>
              <a:chOff x="1414654" y="2647656"/>
              <a:chExt cx="372629" cy="295569"/>
            </a:xfrm>
          </p:grpSpPr>
          <p:cxnSp>
            <p:nvCxnSpPr>
              <p:cNvPr id="36" name="직선 화살표 연결선 35"/>
              <p:cNvCxnSpPr/>
              <p:nvPr/>
            </p:nvCxnSpPr>
            <p:spPr>
              <a:xfrm flipH="1">
                <a:off x="1414654" y="2941644"/>
                <a:ext cx="372629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직선 연결선 36"/>
              <p:cNvCxnSpPr/>
              <p:nvPr/>
            </p:nvCxnSpPr>
            <p:spPr>
              <a:xfrm flipH="1" flipV="1">
                <a:off x="1783833" y="2647656"/>
                <a:ext cx="3303" cy="295569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직선 연결선 37"/>
              <p:cNvCxnSpPr/>
              <p:nvPr/>
            </p:nvCxnSpPr>
            <p:spPr>
              <a:xfrm>
                <a:off x="1423324" y="2647656"/>
                <a:ext cx="363812" cy="1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1839521" y="2565983"/>
              <a:ext cx="1296609" cy="267608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3.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소스 </a:t>
              </a:r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Build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진행</a:t>
              </a:r>
            </a:p>
          </p:txBody>
        </p:sp>
      </p:grpSp>
      <p:grpSp>
        <p:nvGrpSpPr>
          <p:cNvPr id="39" name="그룹 38"/>
          <p:cNvGrpSpPr/>
          <p:nvPr/>
        </p:nvGrpSpPr>
        <p:grpSpPr>
          <a:xfrm>
            <a:off x="1142186" y="3309466"/>
            <a:ext cx="1383476" cy="240150"/>
            <a:chOff x="1405767" y="2559738"/>
            <a:chExt cx="1702740" cy="295569"/>
          </a:xfrm>
        </p:grpSpPr>
        <p:grpSp>
          <p:nvGrpSpPr>
            <p:cNvPr id="40" name="그룹 39"/>
            <p:cNvGrpSpPr/>
            <p:nvPr/>
          </p:nvGrpSpPr>
          <p:grpSpPr>
            <a:xfrm>
              <a:off x="1405767" y="2559738"/>
              <a:ext cx="372629" cy="295569"/>
              <a:chOff x="1414654" y="2647656"/>
              <a:chExt cx="372629" cy="295569"/>
            </a:xfrm>
          </p:grpSpPr>
          <p:cxnSp>
            <p:nvCxnSpPr>
              <p:cNvPr id="42" name="직선 화살표 연결선 41"/>
              <p:cNvCxnSpPr/>
              <p:nvPr/>
            </p:nvCxnSpPr>
            <p:spPr>
              <a:xfrm flipH="1">
                <a:off x="1414654" y="2941644"/>
                <a:ext cx="372629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직선 연결선 42"/>
              <p:cNvCxnSpPr/>
              <p:nvPr/>
            </p:nvCxnSpPr>
            <p:spPr>
              <a:xfrm flipH="1" flipV="1">
                <a:off x="1783833" y="2647656"/>
                <a:ext cx="3303" cy="295569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직선 연결선 43"/>
              <p:cNvCxnSpPr/>
              <p:nvPr/>
            </p:nvCxnSpPr>
            <p:spPr>
              <a:xfrm>
                <a:off x="1423324" y="2647656"/>
                <a:ext cx="363812" cy="1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1867142" y="2565983"/>
              <a:ext cx="1241365" cy="267608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1.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배포 파일 확인</a:t>
              </a:r>
            </a:p>
          </p:txBody>
        </p:sp>
      </p:grpSp>
      <p:grpSp>
        <p:nvGrpSpPr>
          <p:cNvPr id="45" name="그룹 44"/>
          <p:cNvGrpSpPr/>
          <p:nvPr/>
        </p:nvGrpSpPr>
        <p:grpSpPr>
          <a:xfrm>
            <a:off x="3720678" y="3912872"/>
            <a:ext cx="1233789" cy="240150"/>
            <a:chOff x="259886" y="2559738"/>
            <a:chExt cx="1518510" cy="295569"/>
          </a:xfrm>
        </p:grpSpPr>
        <p:grpSp>
          <p:nvGrpSpPr>
            <p:cNvPr id="46" name="그룹 45"/>
            <p:cNvGrpSpPr/>
            <p:nvPr/>
          </p:nvGrpSpPr>
          <p:grpSpPr>
            <a:xfrm>
              <a:off x="1405767" y="2559738"/>
              <a:ext cx="372629" cy="295569"/>
              <a:chOff x="1414654" y="2647656"/>
              <a:chExt cx="372629" cy="295569"/>
            </a:xfrm>
          </p:grpSpPr>
          <p:cxnSp>
            <p:nvCxnSpPr>
              <p:cNvPr id="48" name="직선 화살표 연결선 47"/>
              <p:cNvCxnSpPr/>
              <p:nvPr/>
            </p:nvCxnSpPr>
            <p:spPr>
              <a:xfrm flipH="1">
                <a:off x="1414654" y="2941644"/>
                <a:ext cx="372629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직선 연결선 48"/>
              <p:cNvCxnSpPr/>
              <p:nvPr/>
            </p:nvCxnSpPr>
            <p:spPr>
              <a:xfrm flipH="1" flipV="1">
                <a:off x="1783833" y="2647656"/>
                <a:ext cx="3303" cy="295569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직선 연결선 49"/>
              <p:cNvCxnSpPr/>
              <p:nvPr/>
            </p:nvCxnSpPr>
            <p:spPr>
              <a:xfrm>
                <a:off x="1423324" y="2647656"/>
                <a:ext cx="363812" cy="1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259886" y="2565983"/>
              <a:ext cx="1241365" cy="267608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3.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현재 파일 백업</a:t>
              </a:r>
            </a:p>
          </p:txBody>
        </p:sp>
      </p:grpSp>
      <p:grpSp>
        <p:nvGrpSpPr>
          <p:cNvPr id="51" name="그룹 50"/>
          <p:cNvGrpSpPr/>
          <p:nvPr/>
        </p:nvGrpSpPr>
        <p:grpSpPr>
          <a:xfrm>
            <a:off x="3345638" y="4320954"/>
            <a:ext cx="1608830" cy="240150"/>
            <a:chOff x="-201702" y="2559738"/>
            <a:chExt cx="1980098" cy="295569"/>
          </a:xfrm>
        </p:grpSpPr>
        <p:grpSp>
          <p:nvGrpSpPr>
            <p:cNvPr id="52" name="그룹 51"/>
            <p:cNvGrpSpPr/>
            <p:nvPr/>
          </p:nvGrpSpPr>
          <p:grpSpPr>
            <a:xfrm>
              <a:off x="1405767" y="2559738"/>
              <a:ext cx="372629" cy="295569"/>
              <a:chOff x="1414654" y="2647656"/>
              <a:chExt cx="372629" cy="295569"/>
            </a:xfrm>
          </p:grpSpPr>
          <p:cxnSp>
            <p:nvCxnSpPr>
              <p:cNvPr id="54" name="직선 화살표 연결선 53"/>
              <p:cNvCxnSpPr/>
              <p:nvPr/>
            </p:nvCxnSpPr>
            <p:spPr>
              <a:xfrm flipH="1">
                <a:off x="1414654" y="2941644"/>
                <a:ext cx="372629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직선 연결선 54"/>
              <p:cNvCxnSpPr/>
              <p:nvPr/>
            </p:nvCxnSpPr>
            <p:spPr>
              <a:xfrm flipH="1" flipV="1">
                <a:off x="1783833" y="2647656"/>
                <a:ext cx="3303" cy="295569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직선 연결선 55"/>
              <p:cNvCxnSpPr/>
              <p:nvPr/>
            </p:nvCxnSpPr>
            <p:spPr>
              <a:xfrm>
                <a:off x="1423324" y="2647656"/>
                <a:ext cx="363812" cy="1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-201702" y="2565983"/>
              <a:ext cx="1716841" cy="267608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4.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배포 적용 및 기동 확인</a:t>
              </a:r>
            </a:p>
          </p:txBody>
        </p:sp>
      </p:grpSp>
      <p:grpSp>
        <p:nvGrpSpPr>
          <p:cNvPr id="57" name="그룹 56"/>
          <p:cNvGrpSpPr/>
          <p:nvPr/>
        </p:nvGrpSpPr>
        <p:grpSpPr>
          <a:xfrm>
            <a:off x="3473877" y="4715004"/>
            <a:ext cx="1480591" cy="240150"/>
            <a:chOff x="-43869" y="2559738"/>
            <a:chExt cx="1822265" cy="295569"/>
          </a:xfrm>
        </p:grpSpPr>
        <p:grpSp>
          <p:nvGrpSpPr>
            <p:cNvPr id="58" name="그룹 57"/>
            <p:cNvGrpSpPr/>
            <p:nvPr/>
          </p:nvGrpSpPr>
          <p:grpSpPr>
            <a:xfrm>
              <a:off x="1405767" y="2559738"/>
              <a:ext cx="372629" cy="295569"/>
              <a:chOff x="1414654" y="2647656"/>
              <a:chExt cx="372629" cy="295569"/>
            </a:xfrm>
          </p:grpSpPr>
          <p:cxnSp>
            <p:nvCxnSpPr>
              <p:cNvPr id="60" name="직선 화살표 연결선 59"/>
              <p:cNvCxnSpPr/>
              <p:nvPr/>
            </p:nvCxnSpPr>
            <p:spPr>
              <a:xfrm flipH="1">
                <a:off x="1414654" y="2941644"/>
                <a:ext cx="372629" cy="0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직선 연결선 60"/>
              <p:cNvCxnSpPr/>
              <p:nvPr/>
            </p:nvCxnSpPr>
            <p:spPr>
              <a:xfrm flipH="1" flipV="1">
                <a:off x="1783833" y="2647656"/>
                <a:ext cx="3303" cy="295569"/>
              </a:xfrm>
              <a:prstGeom prst="line">
                <a:avLst/>
              </a:prstGeom>
              <a:ln w="6350">
                <a:solidFill>
                  <a:srgbClr val="FF0000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직선 연결선 61"/>
              <p:cNvCxnSpPr/>
              <p:nvPr/>
            </p:nvCxnSpPr>
            <p:spPr>
              <a:xfrm>
                <a:off x="1423324" y="2647656"/>
                <a:ext cx="363812" cy="1"/>
              </a:xfrm>
              <a:prstGeom prst="line">
                <a:avLst/>
              </a:prstGeom>
              <a:ln w="6350">
                <a:solidFill>
                  <a:srgbClr val="FF0000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-43869" y="2565983"/>
              <a:ext cx="1588600" cy="267608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rgbClr val="FF0000"/>
                  </a:solidFill>
                  <a:latin typeface="+mn-ea"/>
                </a:rPr>
                <a:t>4-1. </a:t>
              </a:r>
              <a:r>
                <a:rPr lang="ko-KR" altLang="en-US" sz="813" b="1" dirty="0">
                  <a:solidFill>
                    <a:srgbClr val="FF0000"/>
                  </a:solidFill>
                  <a:latin typeface="+mn-ea"/>
                </a:rPr>
                <a:t>실패 시 백업 복구 </a:t>
              </a:r>
            </a:p>
          </p:txBody>
        </p:sp>
      </p:grpSp>
      <p:grpSp>
        <p:nvGrpSpPr>
          <p:cNvPr id="63" name="그룹 62"/>
          <p:cNvGrpSpPr/>
          <p:nvPr/>
        </p:nvGrpSpPr>
        <p:grpSpPr>
          <a:xfrm>
            <a:off x="1142186" y="5310438"/>
            <a:ext cx="1312945" cy="240150"/>
            <a:chOff x="1405767" y="2559738"/>
            <a:chExt cx="1615932" cy="295569"/>
          </a:xfrm>
        </p:grpSpPr>
        <p:grpSp>
          <p:nvGrpSpPr>
            <p:cNvPr id="64" name="그룹 63"/>
            <p:cNvGrpSpPr/>
            <p:nvPr/>
          </p:nvGrpSpPr>
          <p:grpSpPr>
            <a:xfrm>
              <a:off x="1405767" y="2559738"/>
              <a:ext cx="372629" cy="295569"/>
              <a:chOff x="1414654" y="2647656"/>
              <a:chExt cx="372629" cy="295569"/>
            </a:xfrm>
          </p:grpSpPr>
          <p:cxnSp>
            <p:nvCxnSpPr>
              <p:cNvPr id="66" name="직선 화살표 연결선 65"/>
              <p:cNvCxnSpPr/>
              <p:nvPr/>
            </p:nvCxnSpPr>
            <p:spPr>
              <a:xfrm flipH="1">
                <a:off x="1414654" y="2941644"/>
                <a:ext cx="372629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직선 연결선 66"/>
              <p:cNvCxnSpPr/>
              <p:nvPr/>
            </p:nvCxnSpPr>
            <p:spPr>
              <a:xfrm flipH="1" flipV="1">
                <a:off x="1783833" y="2647656"/>
                <a:ext cx="3303" cy="295569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직선 연결선 67"/>
              <p:cNvCxnSpPr/>
              <p:nvPr/>
            </p:nvCxnSpPr>
            <p:spPr>
              <a:xfrm>
                <a:off x="1423324" y="2647656"/>
                <a:ext cx="363812" cy="1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1953950" y="2565983"/>
              <a:ext cx="1067749" cy="267608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6.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스냅샷 생성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164844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B78BC59-D563-361B-2CE6-37D3BD55ED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>
                <a:latin typeface="+mj-ea"/>
              </a:rPr>
              <a:t>프로세스 </a:t>
            </a:r>
            <a:r>
              <a:rPr lang="en-US" altLang="ko-KR" dirty="0">
                <a:latin typeface="+mj-ea"/>
              </a:rPr>
              <a:t>FLOW (</a:t>
            </a:r>
            <a:r>
              <a:rPr lang="ko-KR" altLang="en-US" dirty="0">
                <a:latin typeface="+mj-ea"/>
              </a:rPr>
              <a:t>시설관리</a:t>
            </a:r>
            <a:r>
              <a:rPr lang="en-US" altLang="ko-KR" dirty="0">
                <a:latin typeface="+mj-ea"/>
              </a:rPr>
              <a:t>)</a:t>
            </a:r>
            <a:endParaRPr lang="ko-KR" altLang="en-US" dirty="0">
              <a:latin typeface="+mj-ea"/>
              <a:ea typeface="+mj-ea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C2C00E32-1F5C-17B9-D1DA-3837FC6142B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E87396-390A-40E4-AE63-451AD2BB2604}" type="slidenum">
              <a:rPr lang="ko-KR" altLang="en-US" smtClean="0">
                <a:solidFill>
                  <a:srgbClr val="000000"/>
                </a:solidFill>
              </a:rPr>
              <a:pPr>
                <a:defRPr/>
              </a:pPr>
              <a:t>21</a:t>
            </a:fld>
            <a:endParaRPr lang="en-US" altLang="ko-KR" dirty="0">
              <a:solidFill>
                <a:srgbClr val="000000"/>
              </a:solidFill>
            </a:endParaRPr>
          </a:p>
        </p:txBody>
      </p:sp>
      <p:grpSp>
        <p:nvGrpSpPr>
          <p:cNvPr id="72" name="그룹 71"/>
          <p:cNvGrpSpPr/>
          <p:nvPr/>
        </p:nvGrpSpPr>
        <p:grpSpPr>
          <a:xfrm>
            <a:off x="917875" y="2057818"/>
            <a:ext cx="8288681" cy="3945468"/>
            <a:chOff x="1129693" y="5050444"/>
            <a:chExt cx="10234058" cy="904492"/>
          </a:xfrm>
        </p:grpSpPr>
        <p:sp>
          <p:nvSpPr>
            <p:cNvPr id="73" name="직사각형 72"/>
            <p:cNvSpPr/>
            <p:nvPr/>
          </p:nvSpPr>
          <p:spPr>
            <a:xfrm>
              <a:off x="10625515" y="5050444"/>
              <a:ext cx="738236" cy="904492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ko-KR" altLang="en-US" sz="813" dirty="0" err="1">
                  <a:solidFill>
                    <a:schemeClr val="tx1"/>
                  </a:solidFill>
                </a:rPr>
                <a:t>운영서버</a:t>
              </a:r>
              <a:r>
                <a:rPr lang="ko-KR" altLang="en-US" sz="813" dirty="0">
                  <a:solidFill>
                    <a:schemeClr val="tx1"/>
                  </a:solidFill>
                </a:rPr>
                <a:t> 배포</a:t>
              </a:r>
            </a:p>
          </p:txBody>
        </p:sp>
        <p:sp>
          <p:nvSpPr>
            <p:cNvPr id="74" name="직사각형 73"/>
            <p:cNvSpPr/>
            <p:nvPr/>
          </p:nvSpPr>
          <p:spPr>
            <a:xfrm>
              <a:off x="1129693" y="5052132"/>
              <a:ext cx="9498012" cy="902804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544"/>
            </a:p>
          </p:txBody>
        </p:sp>
      </p:grpSp>
      <p:cxnSp>
        <p:nvCxnSpPr>
          <p:cNvPr id="75" name="직선 연결선 74"/>
          <p:cNvCxnSpPr/>
          <p:nvPr/>
        </p:nvCxnSpPr>
        <p:spPr bwMode="auto">
          <a:xfrm>
            <a:off x="10971753" y="4365104"/>
            <a:ext cx="29253" cy="87760"/>
          </a:xfrm>
          <a:prstGeom prst="line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6" name="직사각형 75"/>
          <p:cNvSpPr/>
          <p:nvPr/>
        </p:nvSpPr>
        <p:spPr>
          <a:xfrm>
            <a:off x="5961449" y="1364456"/>
            <a:ext cx="909675" cy="45815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 sz="813" dirty="0">
                <a:solidFill>
                  <a:schemeClr val="tx1"/>
                </a:solidFill>
              </a:rPr>
              <a:t>시설</a:t>
            </a:r>
            <a:endParaRPr lang="en-US" altLang="ko-KR" sz="813" dirty="0">
              <a:solidFill>
                <a:schemeClr val="tx1"/>
              </a:solidFill>
            </a:endParaRPr>
          </a:p>
          <a:p>
            <a:pPr algn="ctr"/>
            <a:r>
              <a:rPr lang="en-US" altLang="ko-KR" sz="813" dirty="0">
                <a:solidFill>
                  <a:schemeClr val="tx1"/>
                </a:solidFill>
              </a:rPr>
              <a:t>Prod1</a:t>
            </a:r>
            <a:endParaRPr lang="ko-KR" altLang="en-US" sz="813" dirty="0">
              <a:solidFill>
                <a:schemeClr val="tx1"/>
              </a:solidFill>
            </a:endParaRPr>
          </a:p>
        </p:txBody>
      </p:sp>
      <p:sp>
        <p:nvSpPr>
          <p:cNvPr id="77" name="직사각형 76"/>
          <p:cNvSpPr/>
          <p:nvPr/>
        </p:nvSpPr>
        <p:spPr>
          <a:xfrm>
            <a:off x="7719249" y="1364456"/>
            <a:ext cx="909675" cy="45815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 sz="813" dirty="0">
                <a:solidFill>
                  <a:schemeClr val="tx1"/>
                </a:solidFill>
              </a:rPr>
              <a:t>시설</a:t>
            </a:r>
            <a:endParaRPr lang="en-US" altLang="ko-KR" sz="813" dirty="0">
              <a:solidFill>
                <a:schemeClr val="tx1"/>
              </a:solidFill>
            </a:endParaRPr>
          </a:p>
          <a:p>
            <a:pPr algn="ctr"/>
            <a:r>
              <a:rPr lang="en-US" altLang="ko-KR" sz="813" dirty="0">
                <a:solidFill>
                  <a:schemeClr val="tx1"/>
                </a:solidFill>
              </a:rPr>
              <a:t>Prod2</a:t>
            </a:r>
          </a:p>
        </p:txBody>
      </p:sp>
      <p:sp>
        <p:nvSpPr>
          <p:cNvPr id="78" name="직사각형 77"/>
          <p:cNvSpPr/>
          <p:nvPr/>
        </p:nvSpPr>
        <p:spPr>
          <a:xfrm>
            <a:off x="688052" y="1364456"/>
            <a:ext cx="909675" cy="45815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813" dirty="0">
                <a:solidFill>
                  <a:schemeClr val="tx1"/>
                </a:solidFill>
              </a:rPr>
              <a:t>Jenkins</a:t>
            </a:r>
            <a:endParaRPr lang="ko-KR" altLang="en-US" sz="813" dirty="0">
              <a:solidFill>
                <a:schemeClr val="tx1"/>
              </a:solidFill>
            </a:endParaRPr>
          </a:p>
        </p:txBody>
      </p:sp>
      <p:cxnSp>
        <p:nvCxnSpPr>
          <p:cNvPr id="79" name="직선 연결선 78"/>
          <p:cNvCxnSpPr>
            <a:stCxn id="78" idx="2"/>
          </p:cNvCxnSpPr>
          <p:nvPr/>
        </p:nvCxnSpPr>
        <p:spPr>
          <a:xfrm>
            <a:off x="1142889" y="1822609"/>
            <a:ext cx="0" cy="43407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직선 연결선 79"/>
          <p:cNvCxnSpPr>
            <a:stCxn id="76" idx="2"/>
          </p:cNvCxnSpPr>
          <p:nvPr/>
        </p:nvCxnSpPr>
        <p:spPr>
          <a:xfrm>
            <a:off x="6416287" y="1822609"/>
            <a:ext cx="0" cy="43407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직선 연결선 80"/>
          <p:cNvCxnSpPr>
            <a:stCxn id="77" idx="2"/>
          </p:cNvCxnSpPr>
          <p:nvPr/>
        </p:nvCxnSpPr>
        <p:spPr>
          <a:xfrm>
            <a:off x="8174086" y="1822609"/>
            <a:ext cx="0" cy="43407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직사각형 81"/>
          <p:cNvSpPr/>
          <p:nvPr/>
        </p:nvSpPr>
        <p:spPr>
          <a:xfrm>
            <a:off x="2445851" y="1364456"/>
            <a:ext cx="909675" cy="45815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813" dirty="0" err="1">
                <a:solidFill>
                  <a:schemeClr val="tx1"/>
                </a:solidFill>
              </a:rPr>
              <a:t>Gitlab</a:t>
            </a:r>
            <a:endParaRPr lang="ko-KR" altLang="en-US" sz="813" dirty="0">
              <a:solidFill>
                <a:schemeClr val="tx1"/>
              </a:solidFill>
            </a:endParaRPr>
          </a:p>
        </p:txBody>
      </p:sp>
      <p:cxnSp>
        <p:nvCxnSpPr>
          <p:cNvPr id="83" name="직선 연결선 82"/>
          <p:cNvCxnSpPr>
            <a:stCxn id="82" idx="2"/>
          </p:cNvCxnSpPr>
          <p:nvPr/>
        </p:nvCxnSpPr>
        <p:spPr>
          <a:xfrm>
            <a:off x="2900688" y="1822609"/>
            <a:ext cx="0" cy="43407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직사각형 83"/>
          <p:cNvSpPr/>
          <p:nvPr/>
        </p:nvSpPr>
        <p:spPr>
          <a:xfrm>
            <a:off x="4203650" y="1364456"/>
            <a:ext cx="909675" cy="45815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 sz="813" dirty="0">
                <a:solidFill>
                  <a:schemeClr val="tx1"/>
                </a:solidFill>
              </a:rPr>
              <a:t>시설</a:t>
            </a:r>
            <a:endParaRPr lang="en-US" altLang="ko-KR" sz="813" dirty="0">
              <a:solidFill>
                <a:schemeClr val="tx1"/>
              </a:solidFill>
            </a:endParaRPr>
          </a:p>
          <a:p>
            <a:pPr algn="ctr"/>
            <a:r>
              <a:rPr lang="en-US" altLang="ko-KR" sz="813" dirty="0">
                <a:solidFill>
                  <a:schemeClr val="tx1"/>
                </a:solidFill>
              </a:rPr>
              <a:t>Dev</a:t>
            </a:r>
            <a:endParaRPr lang="ko-KR" altLang="en-US" sz="813" dirty="0">
              <a:solidFill>
                <a:schemeClr val="tx1"/>
              </a:solidFill>
            </a:endParaRPr>
          </a:p>
        </p:txBody>
      </p:sp>
      <p:cxnSp>
        <p:nvCxnSpPr>
          <p:cNvPr id="85" name="직선 연결선 84"/>
          <p:cNvCxnSpPr>
            <a:stCxn id="84" idx="2"/>
          </p:cNvCxnSpPr>
          <p:nvPr/>
        </p:nvCxnSpPr>
        <p:spPr>
          <a:xfrm>
            <a:off x="4658487" y="1822609"/>
            <a:ext cx="0" cy="43407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6" name="그룹 85"/>
          <p:cNvGrpSpPr/>
          <p:nvPr/>
        </p:nvGrpSpPr>
        <p:grpSpPr>
          <a:xfrm>
            <a:off x="1140422" y="2323633"/>
            <a:ext cx="5275865" cy="217432"/>
            <a:chOff x="3586765" y="3558787"/>
            <a:chExt cx="4312951" cy="267609"/>
          </a:xfrm>
        </p:grpSpPr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5315649" y="3558787"/>
              <a:ext cx="824525" cy="267609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2.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배포 파일 전송</a:t>
              </a:r>
            </a:p>
          </p:txBody>
        </p:sp>
        <p:cxnSp>
          <p:nvCxnSpPr>
            <p:cNvPr id="88" name="직선 화살표 연결선 87"/>
            <p:cNvCxnSpPr/>
            <p:nvPr/>
          </p:nvCxnSpPr>
          <p:spPr>
            <a:xfrm>
              <a:off x="3586765" y="3798791"/>
              <a:ext cx="4312951" cy="13786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9" name="그룹 88"/>
          <p:cNvGrpSpPr/>
          <p:nvPr/>
        </p:nvGrpSpPr>
        <p:grpSpPr>
          <a:xfrm>
            <a:off x="1142889" y="3269402"/>
            <a:ext cx="5277368" cy="256133"/>
            <a:chOff x="3586768" y="3793327"/>
            <a:chExt cx="4310200" cy="315240"/>
          </a:xfrm>
        </p:grpSpPr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4925734" y="3793327"/>
              <a:ext cx="1647268" cy="267608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rgbClr val="FF0000"/>
                  </a:solidFill>
                  <a:latin typeface="+mn-ea"/>
                </a:rPr>
                <a:t>4-2. </a:t>
              </a:r>
              <a:r>
                <a:rPr lang="ko-KR" altLang="en-US" sz="813" b="1" dirty="0">
                  <a:solidFill>
                    <a:srgbClr val="FF0000"/>
                  </a:solidFill>
                  <a:latin typeface="+mn-ea"/>
                </a:rPr>
                <a:t>실패 시 조기 종료</a:t>
              </a:r>
              <a:r>
                <a:rPr lang="en-US" altLang="ko-KR" sz="813" b="1" dirty="0">
                  <a:solidFill>
                    <a:srgbClr val="FF0000"/>
                  </a:solidFill>
                  <a:latin typeface="+mn-ea"/>
                </a:rPr>
                <a:t>, </a:t>
              </a:r>
              <a:r>
                <a:rPr lang="ko-KR" altLang="en-US" sz="813" b="1" dirty="0">
                  <a:solidFill>
                    <a:srgbClr val="FF0000"/>
                  </a:solidFill>
                  <a:latin typeface="+mn-ea"/>
                </a:rPr>
                <a:t>배포 실패 처리</a:t>
              </a:r>
            </a:p>
          </p:txBody>
        </p:sp>
        <p:cxnSp>
          <p:nvCxnSpPr>
            <p:cNvPr id="91" name="직선 화살표 연결선 90"/>
            <p:cNvCxnSpPr/>
            <p:nvPr/>
          </p:nvCxnSpPr>
          <p:spPr>
            <a:xfrm flipH="1" flipV="1">
              <a:off x="3586768" y="4095597"/>
              <a:ext cx="4310200" cy="12970"/>
            </a:xfrm>
            <a:prstGeom prst="straightConnector1">
              <a:avLst/>
            </a:prstGeom>
            <a:ln>
              <a:solidFill>
                <a:srgbClr val="FF0000"/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2" name="그룹 91"/>
          <p:cNvGrpSpPr/>
          <p:nvPr/>
        </p:nvGrpSpPr>
        <p:grpSpPr>
          <a:xfrm>
            <a:off x="1147434" y="2160686"/>
            <a:ext cx="1508513" cy="240150"/>
            <a:chOff x="1405767" y="2559738"/>
            <a:chExt cx="1856630" cy="295569"/>
          </a:xfrm>
        </p:grpSpPr>
        <p:grpSp>
          <p:nvGrpSpPr>
            <p:cNvPr id="93" name="그룹 92"/>
            <p:cNvGrpSpPr/>
            <p:nvPr/>
          </p:nvGrpSpPr>
          <p:grpSpPr>
            <a:xfrm>
              <a:off x="1405767" y="2559738"/>
              <a:ext cx="372629" cy="295569"/>
              <a:chOff x="1414654" y="2647656"/>
              <a:chExt cx="372629" cy="295569"/>
            </a:xfrm>
          </p:grpSpPr>
          <p:cxnSp>
            <p:nvCxnSpPr>
              <p:cNvPr id="95" name="직선 화살표 연결선 94"/>
              <p:cNvCxnSpPr/>
              <p:nvPr/>
            </p:nvCxnSpPr>
            <p:spPr>
              <a:xfrm flipH="1">
                <a:off x="1414654" y="2941644"/>
                <a:ext cx="372629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" name="직선 연결선 95"/>
              <p:cNvCxnSpPr/>
              <p:nvPr/>
            </p:nvCxnSpPr>
            <p:spPr>
              <a:xfrm flipH="1" flipV="1">
                <a:off x="1783833" y="2647656"/>
                <a:ext cx="3303" cy="295569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" name="직선 연결선 96"/>
              <p:cNvCxnSpPr/>
              <p:nvPr/>
            </p:nvCxnSpPr>
            <p:spPr>
              <a:xfrm>
                <a:off x="1423324" y="2647656"/>
                <a:ext cx="363812" cy="1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1713256" y="2565983"/>
              <a:ext cx="1549141" cy="267608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1.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배포 스냅샷 </a:t>
              </a:r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ID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 확인</a:t>
              </a:r>
            </a:p>
          </p:txBody>
        </p:sp>
      </p:grpSp>
      <p:grpSp>
        <p:nvGrpSpPr>
          <p:cNvPr id="98" name="그룹 97"/>
          <p:cNvGrpSpPr/>
          <p:nvPr/>
        </p:nvGrpSpPr>
        <p:grpSpPr>
          <a:xfrm>
            <a:off x="5477771" y="2595041"/>
            <a:ext cx="1233789" cy="240150"/>
            <a:chOff x="259886" y="2559738"/>
            <a:chExt cx="1518510" cy="295569"/>
          </a:xfrm>
        </p:grpSpPr>
        <p:grpSp>
          <p:nvGrpSpPr>
            <p:cNvPr id="99" name="그룹 98"/>
            <p:cNvGrpSpPr/>
            <p:nvPr/>
          </p:nvGrpSpPr>
          <p:grpSpPr>
            <a:xfrm>
              <a:off x="1405767" y="2559738"/>
              <a:ext cx="372629" cy="295569"/>
              <a:chOff x="1414654" y="2647656"/>
              <a:chExt cx="372629" cy="295569"/>
            </a:xfrm>
          </p:grpSpPr>
          <p:cxnSp>
            <p:nvCxnSpPr>
              <p:cNvPr id="101" name="직선 화살표 연결선 100"/>
              <p:cNvCxnSpPr/>
              <p:nvPr/>
            </p:nvCxnSpPr>
            <p:spPr>
              <a:xfrm flipH="1">
                <a:off x="1414654" y="2941644"/>
                <a:ext cx="372629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" name="직선 연결선 101"/>
              <p:cNvCxnSpPr/>
              <p:nvPr/>
            </p:nvCxnSpPr>
            <p:spPr>
              <a:xfrm flipH="1" flipV="1">
                <a:off x="1783833" y="2647656"/>
                <a:ext cx="3303" cy="295569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" name="직선 연결선 102"/>
              <p:cNvCxnSpPr/>
              <p:nvPr/>
            </p:nvCxnSpPr>
            <p:spPr>
              <a:xfrm>
                <a:off x="1423324" y="2647656"/>
                <a:ext cx="363812" cy="1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259886" y="2565983"/>
              <a:ext cx="1241365" cy="267608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3.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현재 파일 백업</a:t>
              </a:r>
            </a:p>
          </p:txBody>
        </p:sp>
      </p:grpSp>
      <p:grpSp>
        <p:nvGrpSpPr>
          <p:cNvPr id="104" name="그룹 103"/>
          <p:cNvGrpSpPr/>
          <p:nvPr/>
        </p:nvGrpSpPr>
        <p:grpSpPr>
          <a:xfrm>
            <a:off x="5110839" y="2899063"/>
            <a:ext cx="1608830" cy="240150"/>
            <a:chOff x="-201702" y="2559738"/>
            <a:chExt cx="1980098" cy="295569"/>
          </a:xfrm>
        </p:grpSpPr>
        <p:grpSp>
          <p:nvGrpSpPr>
            <p:cNvPr id="105" name="그룹 104"/>
            <p:cNvGrpSpPr/>
            <p:nvPr/>
          </p:nvGrpSpPr>
          <p:grpSpPr>
            <a:xfrm>
              <a:off x="1405767" y="2559738"/>
              <a:ext cx="372629" cy="295569"/>
              <a:chOff x="1414654" y="2647656"/>
              <a:chExt cx="372629" cy="295569"/>
            </a:xfrm>
          </p:grpSpPr>
          <p:cxnSp>
            <p:nvCxnSpPr>
              <p:cNvPr id="107" name="직선 화살표 연결선 106"/>
              <p:cNvCxnSpPr/>
              <p:nvPr/>
            </p:nvCxnSpPr>
            <p:spPr>
              <a:xfrm flipH="1">
                <a:off x="1414654" y="2941644"/>
                <a:ext cx="372629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8" name="직선 연결선 107"/>
              <p:cNvCxnSpPr/>
              <p:nvPr/>
            </p:nvCxnSpPr>
            <p:spPr>
              <a:xfrm flipH="1" flipV="1">
                <a:off x="1783833" y="2647656"/>
                <a:ext cx="3303" cy="295569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9" name="직선 연결선 108"/>
              <p:cNvCxnSpPr/>
              <p:nvPr/>
            </p:nvCxnSpPr>
            <p:spPr>
              <a:xfrm>
                <a:off x="1423324" y="2647656"/>
                <a:ext cx="363812" cy="1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-201702" y="2565983"/>
              <a:ext cx="1716841" cy="267608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4.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배포 적용 및 기동 확인</a:t>
              </a:r>
            </a:p>
          </p:txBody>
        </p:sp>
      </p:grpSp>
      <p:grpSp>
        <p:nvGrpSpPr>
          <p:cNvPr id="110" name="그룹 109"/>
          <p:cNvGrpSpPr/>
          <p:nvPr/>
        </p:nvGrpSpPr>
        <p:grpSpPr>
          <a:xfrm>
            <a:off x="5228167" y="3201129"/>
            <a:ext cx="1480591" cy="240150"/>
            <a:chOff x="-43869" y="2559738"/>
            <a:chExt cx="1822265" cy="295569"/>
          </a:xfrm>
        </p:grpSpPr>
        <p:grpSp>
          <p:nvGrpSpPr>
            <p:cNvPr id="111" name="그룹 110"/>
            <p:cNvGrpSpPr/>
            <p:nvPr/>
          </p:nvGrpSpPr>
          <p:grpSpPr>
            <a:xfrm>
              <a:off x="1405767" y="2559738"/>
              <a:ext cx="372629" cy="295569"/>
              <a:chOff x="1414654" y="2647656"/>
              <a:chExt cx="372629" cy="295569"/>
            </a:xfrm>
          </p:grpSpPr>
          <p:cxnSp>
            <p:nvCxnSpPr>
              <p:cNvPr id="113" name="직선 화살표 연결선 112"/>
              <p:cNvCxnSpPr/>
              <p:nvPr/>
            </p:nvCxnSpPr>
            <p:spPr>
              <a:xfrm flipH="1">
                <a:off x="1414654" y="2941644"/>
                <a:ext cx="372629" cy="0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" name="직선 연결선 113"/>
              <p:cNvCxnSpPr/>
              <p:nvPr/>
            </p:nvCxnSpPr>
            <p:spPr>
              <a:xfrm flipH="1" flipV="1">
                <a:off x="1783833" y="2647656"/>
                <a:ext cx="3303" cy="295569"/>
              </a:xfrm>
              <a:prstGeom prst="line">
                <a:avLst/>
              </a:prstGeom>
              <a:ln w="6350">
                <a:solidFill>
                  <a:srgbClr val="FF0000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5" name="직선 연결선 114"/>
              <p:cNvCxnSpPr/>
              <p:nvPr/>
            </p:nvCxnSpPr>
            <p:spPr>
              <a:xfrm>
                <a:off x="1423324" y="2647656"/>
                <a:ext cx="363812" cy="1"/>
              </a:xfrm>
              <a:prstGeom prst="line">
                <a:avLst/>
              </a:prstGeom>
              <a:ln w="6350">
                <a:solidFill>
                  <a:srgbClr val="FF0000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-43869" y="2565983"/>
              <a:ext cx="1588600" cy="267608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rgbClr val="FF0000"/>
                  </a:solidFill>
                  <a:latin typeface="+mn-ea"/>
                </a:rPr>
                <a:t>4-1. </a:t>
              </a:r>
              <a:r>
                <a:rPr lang="ko-KR" altLang="en-US" sz="813" b="1" dirty="0">
                  <a:solidFill>
                    <a:srgbClr val="FF0000"/>
                  </a:solidFill>
                  <a:latin typeface="+mn-ea"/>
                </a:rPr>
                <a:t>실패 시 백업 복구 </a:t>
              </a:r>
            </a:p>
          </p:txBody>
        </p:sp>
      </p:grpSp>
      <p:grpSp>
        <p:nvGrpSpPr>
          <p:cNvPr id="116" name="그룹 115"/>
          <p:cNvGrpSpPr/>
          <p:nvPr/>
        </p:nvGrpSpPr>
        <p:grpSpPr>
          <a:xfrm>
            <a:off x="1147434" y="3603059"/>
            <a:ext cx="7026653" cy="217432"/>
            <a:chOff x="3586765" y="3558787"/>
            <a:chExt cx="4312951" cy="267609"/>
          </a:xfrm>
        </p:grpSpPr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5418374" y="3558787"/>
              <a:ext cx="619083" cy="267609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5.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배포 파일 전송</a:t>
              </a:r>
            </a:p>
          </p:txBody>
        </p:sp>
        <p:cxnSp>
          <p:nvCxnSpPr>
            <p:cNvPr id="118" name="직선 화살표 연결선 117"/>
            <p:cNvCxnSpPr/>
            <p:nvPr/>
          </p:nvCxnSpPr>
          <p:spPr>
            <a:xfrm>
              <a:off x="3586765" y="3798791"/>
              <a:ext cx="4312951" cy="13786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9" name="그룹 118"/>
          <p:cNvGrpSpPr/>
          <p:nvPr/>
        </p:nvGrpSpPr>
        <p:grpSpPr>
          <a:xfrm>
            <a:off x="7234645" y="3897684"/>
            <a:ext cx="1233789" cy="240150"/>
            <a:chOff x="259886" y="2559738"/>
            <a:chExt cx="1518510" cy="295569"/>
          </a:xfrm>
        </p:grpSpPr>
        <p:grpSp>
          <p:nvGrpSpPr>
            <p:cNvPr id="120" name="그룹 119"/>
            <p:cNvGrpSpPr/>
            <p:nvPr/>
          </p:nvGrpSpPr>
          <p:grpSpPr>
            <a:xfrm>
              <a:off x="1405767" y="2559738"/>
              <a:ext cx="372629" cy="295569"/>
              <a:chOff x="1414654" y="2647656"/>
              <a:chExt cx="372629" cy="295569"/>
            </a:xfrm>
          </p:grpSpPr>
          <p:cxnSp>
            <p:nvCxnSpPr>
              <p:cNvPr id="122" name="직선 화살표 연결선 121"/>
              <p:cNvCxnSpPr/>
              <p:nvPr/>
            </p:nvCxnSpPr>
            <p:spPr>
              <a:xfrm flipH="1">
                <a:off x="1414654" y="2941644"/>
                <a:ext cx="372629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3" name="직선 연결선 122"/>
              <p:cNvCxnSpPr/>
              <p:nvPr/>
            </p:nvCxnSpPr>
            <p:spPr>
              <a:xfrm flipH="1" flipV="1">
                <a:off x="1783833" y="2647656"/>
                <a:ext cx="3303" cy="295569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4" name="직선 연결선 123"/>
              <p:cNvCxnSpPr/>
              <p:nvPr/>
            </p:nvCxnSpPr>
            <p:spPr>
              <a:xfrm>
                <a:off x="1423324" y="2647656"/>
                <a:ext cx="363812" cy="1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1" name="TextBox 120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259886" y="2565983"/>
              <a:ext cx="1241365" cy="267608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6.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현재 파일 백업</a:t>
              </a:r>
            </a:p>
          </p:txBody>
        </p:sp>
      </p:grpSp>
      <p:grpSp>
        <p:nvGrpSpPr>
          <p:cNvPr id="125" name="그룹 124"/>
          <p:cNvGrpSpPr/>
          <p:nvPr/>
        </p:nvGrpSpPr>
        <p:grpSpPr>
          <a:xfrm>
            <a:off x="6867712" y="4201707"/>
            <a:ext cx="1608830" cy="240150"/>
            <a:chOff x="-201702" y="2559738"/>
            <a:chExt cx="1980098" cy="295569"/>
          </a:xfrm>
        </p:grpSpPr>
        <p:grpSp>
          <p:nvGrpSpPr>
            <p:cNvPr id="126" name="그룹 125"/>
            <p:cNvGrpSpPr/>
            <p:nvPr/>
          </p:nvGrpSpPr>
          <p:grpSpPr>
            <a:xfrm>
              <a:off x="1405767" y="2559738"/>
              <a:ext cx="372629" cy="295569"/>
              <a:chOff x="1414654" y="2647656"/>
              <a:chExt cx="372629" cy="295569"/>
            </a:xfrm>
          </p:grpSpPr>
          <p:cxnSp>
            <p:nvCxnSpPr>
              <p:cNvPr id="128" name="직선 화살표 연결선 127"/>
              <p:cNvCxnSpPr/>
              <p:nvPr/>
            </p:nvCxnSpPr>
            <p:spPr>
              <a:xfrm flipH="1">
                <a:off x="1414654" y="2941644"/>
                <a:ext cx="372629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9" name="직선 연결선 128"/>
              <p:cNvCxnSpPr/>
              <p:nvPr/>
            </p:nvCxnSpPr>
            <p:spPr>
              <a:xfrm flipH="1" flipV="1">
                <a:off x="1783833" y="2647656"/>
                <a:ext cx="3303" cy="295569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0" name="직선 연결선 129"/>
              <p:cNvCxnSpPr/>
              <p:nvPr/>
            </p:nvCxnSpPr>
            <p:spPr>
              <a:xfrm>
                <a:off x="1423324" y="2647656"/>
                <a:ext cx="363812" cy="1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-201702" y="2565983"/>
              <a:ext cx="1716841" cy="267608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7.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배포 적용 및 기동 확인</a:t>
              </a:r>
            </a:p>
          </p:txBody>
        </p:sp>
      </p:grpSp>
      <p:grpSp>
        <p:nvGrpSpPr>
          <p:cNvPr id="131" name="그룹 130"/>
          <p:cNvGrpSpPr/>
          <p:nvPr/>
        </p:nvGrpSpPr>
        <p:grpSpPr>
          <a:xfrm>
            <a:off x="6985040" y="4503772"/>
            <a:ext cx="1480591" cy="240150"/>
            <a:chOff x="-43869" y="2559738"/>
            <a:chExt cx="1822265" cy="295569"/>
          </a:xfrm>
        </p:grpSpPr>
        <p:grpSp>
          <p:nvGrpSpPr>
            <p:cNvPr id="132" name="그룹 131"/>
            <p:cNvGrpSpPr/>
            <p:nvPr/>
          </p:nvGrpSpPr>
          <p:grpSpPr>
            <a:xfrm>
              <a:off x="1405767" y="2559738"/>
              <a:ext cx="372629" cy="295569"/>
              <a:chOff x="1414654" y="2647656"/>
              <a:chExt cx="372629" cy="295569"/>
            </a:xfrm>
          </p:grpSpPr>
          <p:cxnSp>
            <p:nvCxnSpPr>
              <p:cNvPr id="134" name="직선 화살표 연결선 133"/>
              <p:cNvCxnSpPr/>
              <p:nvPr/>
            </p:nvCxnSpPr>
            <p:spPr>
              <a:xfrm flipH="1">
                <a:off x="1414654" y="2941644"/>
                <a:ext cx="372629" cy="0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5" name="직선 연결선 134"/>
              <p:cNvCxnSpPr/>
              <p:nvPr/>
            </p:nvCxnSpPr>
            <p:spPr>
              <a:xfrm flipH="1" flipV="1">
                <a:off x="1783833" y="2647656"/>
                <a:ext cx="3303" cy="295569"/>
              </a:xfrm>
              <a:prstGeom prst="line">
                <a:avLst/>
              </a:prstGeom>
              <a:ln w="6350">
                <a:solidFill>
                  <a:srgbClr val="FF0000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6" name="직선 연결선 135"/>
              <p:cNvCxnSpPr/>
              <p:nvPr/>
            </p:nvCxnSpPr>
            <p:spPr>
              <a:xfrm>
                <a:off x="1423324" y="2647656"/>
                <a:ext cx="363812" cy="1"/>
              </a:xfrm>
              <a:prstGeom prst="line">
                <a:avLst/>
              </a:prstGeom>
              <a:ln w="6350">
                <a:solidFill>
                  <a:srgbClr val="FF0000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-43869" y="2565983"/>
              <a:ext cx="1588600" cy="267608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rgbClr val="FF0000"/>
                  </a:solidFill>
                  <a:latin typeface="+mn-ea"/>
                </a:rPr>
                <a:t>8-1. </a:t>
              </a:r>
              <a:r>
                <a:rPr lang="ko-KR" altLang="en-US" sz="813" b="1" dirty="0">
                  <a:solidFill>
                    <a:srgbClr val="FF0000"/>
                  </a:solidFill>
                  <a:latin typeface="+mn-ea"/>
                </a:rPr>
                <a:t>실패 시 백업 복구 </a:t>
              </a:r>
            </a:p>
          </p:txBody>
        </p:sp>
      </p:grpSp>
      <p:grpSp>
        <p:nvGrpSpPr>
          <p:cNvPr id="137" name="그룹 136"/>
          <p:cNvGrpSpPr/>
          <p:nvPr/>
        </p:nvGrpSpPr>
        <p:grpSpPr>
          <a:xfrm>
            <a:off x="1151590" y="4574664"/>
            <a:ext cx="7022209" cy="256133"/>
            <a:chOff x="3586768" y="3793327"/>
            <a:chExt cx="4310200" cy="315240"/>
          </a:xfrm>
        </p:grpSpPr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5364562" y="3793327"/>
              <a:ext cx="769619" cy="267608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rgbClr val="FF0000"/>
                  </a:solidFill>
                  <a:latin typeface="+mn-ea"/>
                </a:rPr>
                <a:t>8-2. </a:t>
              </a:r>
              <a:r>
                <a:rPr lang="ko-KR" altLang="en-US" sz="813" b="1" dirty="0">
                  <a:solidFill>
                    <a:srgbClr val="FF0000"/>
                  </a:solidFill>
                  <a:latin typeface="+mn-ea"/>
                </a:rPr>
                <a:t>실패 시 조기 종료</a:t>
              </a:r>
            </a:p>
          </p:txBody>
        </p:sp>
        <p:cxnSp>
          <p:nvCxnSpPr>
            <p:cNvPr id="139" name="직선 화살표 연결선 138"/>
            <p:cNvCxnSpPr/>
            <p:nvPr/>
          </p:nvCxnSpPr>
          <p:spPr>
            <a:xfrm flipH="1" flipV="1">
              <a:off x="3586768" y="4095597"/>
              <a:ext cx="4310200" cy="12970"/>
            </a:xfrm>
            <a:prstGeom prst="straightConnector1">
              <a:avLst/>
            </a:prstGeom>
            <a:ln>
              <a:solidFill>
                <a:srgbClr val="FF0000"/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0" name="그룹 139"/>
          <p:cNvGrpSpPr/>
          <p:nvPr/>
        </p:nvGrpSpPr>
        <p:grpSpPr>
          <a:xfrm>
            <a:off x="1134814" y="4897440"/>
            <a:ext cx="5275865" cy="217432"/>
            <a:chOff x="3586765" y="3558787"/>
            <a:chExt cx="4312951" cy="267609"/>
          </a:xfrm>
        </p:grpSpPr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5090258" y="3558787"/>
              <a:ext cx="1275315" cy="267609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rgbClr val="FF0000"/>
                  </a:solidFill>
                  <a:latin typeface="+mn-ea"/>
                </a:rPr>
                <a:t>8-3. 1</a:t>
              </a:r>
              <a:r>
                <a:rPr lang="ko-KR" altLang="en-US" sz="813" b="1" dirty="0">
                  <a:solidFill>
                    <a:srgbClr val="FF0000"/>
                  </a:solidFill>
                  <a:latin typeface="+mn-ea"/>
                </a:rPr>
                <a:t>번 서버 복구 진행 요청</a:t>
              </a:r>
            </a:p>
          </p:txBody>
        </p:sp>
        <p:cxnSp>
          <p:nvCxnSpPr>
            <p:cNvPr id="142" name="직선 화살표 연결선 141"/>
            <p:cNvCxnSpPr/>
            <p:nvPr/>
          </p:nvCxnSpPr>
          <p:spPr>
            <a:xfrm>
              <a:off x="3586765" y="3798791"/>
              <a:ext cx="4312951" cy="13786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3" name="그룹 142"/>
          <p:cNvGrpSpPr/>
          <p:nvPr/>
        </p:nvGrpSpPr>
        <p:grpSpPr>
          <a:xfrm>
            <a:off x="5599991" y="5213193"/>
            <a:ext cx="1119678" cy="240150"/>
            <a:chOff x="400331" y="2559738"/>
            <a:chExt cx="1378065" cy="295569"/>
          </a:xfrm>
        </p:grpSpPr>
        <p:grpSp>
          <p:nvGrpSpPr>
            <p:cNvPr id="144" name="그룹 143"/>
            <p:cNvGrpSpPr/>
            <p:nvPr/>
          </p:nvGrpSpPr>
          <p:grpSpPr>
            <a:xfrm>
              <a:off x="1405767" y="2559738"/>
              <a:ext cx="372629" cy="295569"/>
              <a:chOff x="1414654" y="2647656"/>
              <a:chExt cx="372629" cy="295569"/>
            </a:xfrm>
          </p:grpSpPr>
          <p:cxnSp>
            <p:nvCxnSpPr>
              <p:cNvPr id="146" name="직선 화살표 연결선 145"/>
              <p:cNvCxnSpPr/>
              <p:nvPr/>
            </p:nvCxnSpPr>
            <p:spPr>
              <a:xfrm flipH="1">
                <a:off x="1414654" y="2941644"/>
                <a:ext cx="372629" cy="0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7" name="직선 연결선 146"/>
              <p:cNvCxnSpPr/>
              <p:nvPr/>
            </p:nvCxnSpPr>
            <p:spPr>
              <a:xfrm flipH="1" flipV="1">
                <a:off x="1783833" y="2647656"/>
                <a:ext cx="3303" cy="295569"/>
              </a:xfrm>
              <a:prstGeom prst="line">
                <a:avLst/>
              </a:prstGeom>
              <a:ln w="6350">
                <a:solidFill>
                  <a:srgbClr val="FF0000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8" name="직선 연결선 147"/>
              <p:cNvCxnSpPr/>
              <p:nvPr/>
            </p:nvCxnSpPr>
            <p:spPr>
              <a:xfrm>
                <a:off x="1423324" y="2647656"/>
                <a:ext cx="363812" cy="1"/>
              </a:xfrm>
              <a:prstGeom prst="line">
                <a:avLst/>
              </a:prstGeom>
              <a:ln w="6350">
                <a:solidFill>
                  <a:srgbClr val="FF0000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5" name="TextBox 144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400331" y="2565983"/>
              <a:ext cx="1067749" cy="267608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rgbClr val="FF0000"/>
                  </a:solidFill>
                  <a:latin typeface="+mn-ea"/>
                </a:rPr>
                <a:t>8-4. </a:t>
              </a:r>
              <a:r>
                <a:rPr lang="ko-KR" altLang="en-US" sz="813" b="1" dirty="0">
                  <a:solidFill>
                    <a:srgbClr val="FF0000"/>
                  </a:solidFill>
                  <a:latin typeface="+mn-ea"/>
                </a:rPr>
                <a:t>백업 복구</a:t>
              </a:r>
            </a:p>
          </p:txBody>
        </p:sp>
      </p:grpSp>
      <p:grpSp>
        <p:nvGrpSpPr>
          <p:cNvPr id="149" name="그룹 148"/>
          <p:cNvGrpSpPr/>
          <p:nvPr/>
        </p:nvGrpSpPr>
        <p:grpSpPr>
          <a:xfrm>
            <a:off x="1151589" y="5597556"/>
            <a:ext cx="7022209" cy="256133"/>
            <a:chOff x="3586768" y="3793327"/>
            <a:chExt cx="4310200" cy="315240"/>
          </a:xfrm>
        </p:grpSpPr>
        <p:sp>
          <p:nvSpPr>
            <p:cNvPr id="150" name="TextBox 149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5439834" y="3793327"/>
              <a:ext cx="619080" cy="267608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9.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배포 결과 전송</a:t>
              </a:r>
            </a:p>
          </p:txBody>
        </p:sp>
        <p:cxnSp>
          <p:nvCxnSpPr>
            <p:cNvPr id="151" name="직선 화살표 연결선 150"/>
            <p:cNvCxnSpPr/>
            <p:nvPr/>
          </p:nvCxnSpPr>
          <p:spPr>
            <a:xfrm flipH="1" flipV="1">
              <a:off x="3586768" y="4095597"/>
              <a:ext cx="4310200" cy="12970"/>
            </a:xfrm>
            <a:prstGeom prst="straightConnector1">
              <a:avLst/>
            </a:prstGeom>
            <a:ln>
              <a:solidFill>
                <a:srgbClr val="002060"/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2" name="그룹 151"/>
          <p:cNvGrpSpPr/>
          <p:nvPr/>
        </p:nvGrpSpPr>
        <p:grpSpPr>
          <a:xfrm>
            <a:off x="1142889" y="5305576"/>
            <a:ext cx="5277368" cy="256133"/>
            <a:chOff x="3586768" y="3793327"/>
            <a:chExt cx="4310200" cy="315240"/>
          </a:xfrm>
        </p:grpSpPr>
        <p:sp>
          <p:nvSpPr>
            <p:cNvPr id="153" name="TextBox 152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5294942" y="3793327"/>
              <a:ext cx="908864" cy="267608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rgbClr val="FF0000"/>
                  </a:solidFill>
                  <a:latin typeface="+mn-ea"/>
                </a:rPr>
                <a:t>8-5. </a:t>
              </a:r>
              <a:r>
                <a:rPr lang="ko-KR" altLang="en-US" sz="813" b="1" dirty="0">
                  <a:solidFill>
                    <a:srgbClr val="FF0000"/>
                  </a:solidFill>
                  <a:latin typeface="+mn-ea"/>
                </a:rPr>
                <a:t>배포 실패 처리</a:t>
              </a:r>
            </a:p>
          </p:txBody>
        </p:sp>
        <p:cxnSp>
          <p:nvCxnSpPr>
            <p:cNvPr id="154" name="직선 화살표 연결선 153"/>
            <p:cNvCxnSpPr/>
            <p:nvPr/>
          </p:nvCxnSpPr>
          <p:spPr>
            <a:xfrm flipH="1" flipV="1">
              <a:off x="3586768" y="4095597"/>
              <a:ext cx="4310200" cy="12970"/>
            </a:xfrm>
            <a:prstGeom prst="straightConnector1">
              <a:avLst/>
            </a:prstGeom>
            <a:ln>
              <a:solidFill>
                <a:srgbClr val="FF0000"/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7772055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" name="그룹 71"/>
          <p:cNvGrpSpPr/>
          <p:nvPr/>
        </p:nvGrpSpPr>
        <p:grpSpPr>
          <a:xfrm>
            <a:off x="917875" y="3287142"/>
            <a:ext cx="8288681" cy="2094755"/>
            <a:chOff x="1129693" y="5050444"/>
            <a:chExt cx="10234058" cy="904492"/>
          </a:xfrm>
        </p:grpSpPr>
        <p:sp>
          <p:nvSpPr>
            <p:cNvPr id="73" name="직사각형 72"/>
            <p:cNvSpPr/>
            <p:nvPr/>
          </p:nvSpPr>
          <p:spPr>
            <a:xfrm>
              <a:off x="10625515" y="5050444"/>
              <a:ext cx="738236" cy="904492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ko-KR" altLang="en-US" sz="813" dirty="0" err="1">
                  <a:solidFill>
                    <a:schemeClr val="tx1"/>
                  </a:solidFill>
                </a:rPr>
                <a:t>운영서버</a:t>
              </a:r>
              <a:r>
                <a:rPr lang="ko-KR" altLang="en-US" sz="813" dirty="0">
                  <a:solidFill>
                    <a:schemeClr val="tx1"/>
                  </a:solidFill>
                </a:rPr>
                <a:t> </a:t>
              </a:r>
              <a:r>
                <a:rPr lang="ko-KR" altLang="en-US" sz="813" dirty="0" err="1">
                  <a:solidFill>
                    <a:schemeClr val="tx1"/>
                  </a:solidFill>
                </a:rPr>
                <a:t>수동복구</a:t>
              </a:r>
              <a:endParaRPr lang="ko-KR" altLang="en-US" sz="813" dirty="0">
                <a:solidFill>
                  <a:schemeClr val="tx1"/>
                </a:solidFill>
              </a:endParaRPr>
            </a:p>
          </p:txBody>
        </p:sp>
        <p:sp>
          <p:nvSpPr>
            <p:cNvPr id="74" name="직사각형 73"/>
            <p:cNvSpPr/>
            <p:nvPr/>
          </p:nvSpPr>
          <p:spPr>
            <a:xfrm>
              <a:off x="1129693" y="5052132"/>
              <a:ext cx="9498012" cy="902804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544"/>
            </a:p>
          </p:txBody>
        </p:sp>
      </p:grpSp>
      <p:sp>
        <p:nvSpPr>
          <p:cNvPr id="2" name="제목 1">
            <a:extLst>
              <a:ext uri="{FF2B5EF4-FFF2-40B4-BE49-F238E27FC236}">
                <a16:creationId xmlns:a16="http://schemas.microsoft.com/office/drawing/2014/main" id="{7B78BC59-D563-361B-2CE6-37D3BD55ED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>
                <a:latin typeface="+mj-ea"/>
                <a:ea typeface="+mj-ea"/>
              </a:rPr>
              <a:t>프로세스 </a:t>
            </a:r>
            <a:r>
              <a:rPr lang="en-US" altLang="ko-KR" dirty="0">
                <a:latin typeface="+mj-ea"/>
                <a:ea typeface="+mj-ea"/>
              </a:rPr>
              <a:t>FLOW (</a:t>
            </a:r>
            <a:r>
              <a:rPr lang="ko-KR" altLang="en-US" dirty="0">
                <a:latin typeface="+mj-ea"/>
                <a:ea typeface="+mj-ea"/>
              </a:rPr>
              <a:t>시설관리</a:t>
            </a:r>
            <a:r>
              <a:rPr lang="en-US" altLang="ko-KR" dirty="0">
                <a:latin typeface="+mj-ea"/>
                <a:ea typeface="+mj-ea"/>
              </a:rPr>
              <a:t>)</a:t>
            </a:r>
            <a:endParaRPr lang="ko-KR" altLang="en-US" dirty="0">
              <a:latin typeface="+mj-ea"/>
              <a:ea typeface="+mj-ea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C2C00E32-1F5C-17B9-D1DA-3837FC6142B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E87396-390A-40E4-AE63-451AD2BB2604}" type="slidenum">
              <a:rPr lang="ko-KR" altLang="en-US" smtClean="0">
                <a:solidFill>
                  <a:srgbClr val="000000"/>
                </a:solidFill>
              </a:rPr>
              <a:pPr>
                <a:defRPr/>
              </a:pPr>
              <a:t>22</a:t>
            </a:fld>
            <a:endParaRPr lang="en-US" altLang="ko-KR" dirty="0">
              <a:solidFill>
                <a:srgbClr val="000000"/>
              </a:solidFill>
            </a:endParaRPr>
          </a:p>
        </p:txBody>
      </p:sp>
      <p:grpSp>
        <p:nvGrpSpPr>
          <p:cNvPr id="5" name="그룹 4"/>
          <p:cNvGrpSpPr/>
          <p:nvPr/>
        </p:nvGrpSpPr>
        <p:grpSpPr>
          <a:xfrm>
            <a:off x="917877" y="1924277"/>
            <a:ext cx="4723375" cy="1245644"/>
            <a:chOff x="1129693" y="3163331"/>
            <a:chExt cx="7733624" cy="1415287"/>
          </a:xfrm>
        </p:grpSpPr>
        <p:sp>
          <p:nvSpPr>
            <p:cNvPr id="6" name="직사각형 5"/>
            <p:cNvSpPr/>
            <p:nvPr/>
          </p:nvSpPr>
          <p:spPr>
            <a:xfrm>
              <a:off x="1129693" y="3163331"/>
              <a:ext cx="6806143" cy="1415287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544"/>
            </a:p>
          </p:txBody>
        </p:sp>
        <p:sp>
          <p:nvSpPr>
            <p:cNvPr id="7" name="직사각형 6"/>
            <p:cNvSpPr/>
            <p:nvPr/>
          </p:nvSpPr>
          <p:spPr>
            <a:xfrm>
              <a:off x="7938152" y="3163331"/>
              <a:ext cx="925165" cy="1415287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ko-KR" altLang="en-US" sz="813" dirty="0" err="1">
                  <a:solidFill>
                    <a:schemeClr val="tx1"/>
                  </a:solidFill>
                </a:rPr>
                <a:t>개발서버</a:t>
              </a:r>
              <a:r>
                <a:rPr lang="ko-KR" altLang="en-US" sz="813" dirty="0">
                  <a:solidFill>
                    <a:schemeClr val="tx1"/>
                  </a:solidFill>
                </a:rPr>
                <a:t> </a:t>
              </a:r>
              <a:r>
                <a:rPr lang="ko-KR" altLang="en-US" sz="813" dirty="0" err="1">
                  <a:solidFill>
                    <a:schemeClr val="tx1"/>
                  </a:solidFill>
                </a:rPr>
                <a:t>수동복구</a:t>
              </a:r>
              <a:endParaRPr lang="ko-KR" altLang="en-US" sz="813" dirty="0">
                <a:solidFill>
                  <a:schemeClr val="tx1"/>
                </a:solidFill>
              </a:endParaRPr>
            </a:p>
          </p:txBody>
        </p:sp>
      </p:grpSp>
      <p:sp>
        <p:nvSpPr>
          <p:cNvPr id="17" name="직사각형 16"/>
          <p:cNvSpPr/>
          <p:nvPr/>
        </p:nvSpPr>
        <p:spPr>
          <a:xfrm>
            <a:off x="5961449" y="1364456"/>
            <a:ext cx="909675" cy="45815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 sz="813" dirty="0">
                <a:solidFill>
                  <a:schemeClr val="tx1"/>
                </a:solidFill>
              </a:rPr>
              <a:t>시설</a:t>
            </a:r>
            <a:endParaRPr lang="en-US" altLang="ko-KR" sz="813" dirty="0">
              <a:solidFill>
                <a:schemeClr val="tx1"/>
              </a:solidFill>
            </a:endParaRPr>
          </a:p>
          <a:p>
            <a:pPr algn="ctr"/>
            <a:r>
              <a:rPr lang="en-US" altLang="ko-KR" sz="813" dirty="0">
                <a:solidFill>
                  <a:schemeClr val="tx1"/>
                </a:solidFill>
              </a:rPr>
              <a:t>Prod1</a:t>
            </a:r>
            <a:endParaRPr lang="ko-KR" altLang="en-US" sz="813" dirty="0">
              <a:solidFill>
                <a:schemeClr val="tx1"/>
              </a:solidFill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7719249" y="1364456"/>
            <a:ext cx="909675" cy="45815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 sz="813" dirty="0">
                <a:solidFill>
                  <a:schemeClr val="tx1"/>
                </a:solidFill>
              </a:rPr>
              <a:t>시설</a:t>
            </a:r>
            <a:endParaRPr lang="en-US" altLang="ko-KR" sz="813" dirty="0">
              <a:solidFill>
                <a:schemeClr val="tx1"/>
              </a:solidFill>
            </a:endParaRPr>
          </a:p>
          <a:p>
            <a:pPr algn="ctr"/>
            <a:r>
              <a:rPr lang="en-US" altLang="ko-KR" sz="813" dirty="0">
                <a:solidFill>
                  <a:schemeClr val="tx1"/>
                </a:solidFill>
              </a:rPr>
              <a:t>Prod2</a:t>
            </a:r>
          </a:p>
        </p:txBody>
      </p:sp>
      <p:sp>
        <p:nvSpPr>
          <p:cNvPr id="19" name="직사각형 18"/>
          <p:cNvSpPr/>
          <p:nvPr/>
        </p:nvSpPr>
        <p:spPr>
          <a:xfrm>
            <a:off x="688052" y="1364456"/>
            <a:ext cx="909675" cy="45815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813" dirty="0">
                <a:solidFill>
                  <a:schemeClr val="tx1"/>
                </a:solidFill>
              </a:rPr>
              <a:t>Jenkins</a:t>
            </a:r>
            <a:endParaRPr lang="ko-KR" altLang="en-US" sz="813" dirty="0">
              <a:solidFill>
                <a:schemeClr val="tx1"/>
              </a:solidFill>
            </a:endParaRPr>
          </a:p>
        </p:txBody>
      </p:sp>
      <p:cxnSp>
        <p:nvCxnSpPr>
          <p:cNvPr id="20" name="직선 연결선 19"/>
          <p:cNvCxnSpPr>
            <a:stCxn id="19" idx="2"/>
          </p:cNvCxnSpPr>
          <p:nvPr/>
        </p:nvCxnSpPr>
        <p:spPr>
          <a:xfrm>
            <a:off x="1142889" y="1822609"/>
            <a:ext cx="0" cy="4071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직선 연결선 20"/>
          <p:cNvCxnSpPr>
            <a:stCxn id="17" idx="2"/>
          </p:cNvCxnSpPr>
          <p:nvPr/>
        </p:nvCxnSpPr>
        <p:spPr>
          <a:xfrm>
            <a:off x="6416287" y="1822609"/>
            <a:ext cx="0" cy="40648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직선 연결선 21"/>
          <p:cNvCxnSpPr>
            <a:stCxn id="18" idx="2"/>
          </p:cNvCxnSpPr>
          <p:nvPr/>
        </p:nvCxnSpPr>
        <p:spPr>
          <a:xfrm>
            <a:off x="8174086" y="1822609"/>
            <a:ext cx="0" cy="40648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직사각형 22"/>
          <p:cNvSpPr/>
          <p:nvPr/>
        </p:nvSpPr>
        <p:spPr>
          <a:xfrm>
            <a:off x="2445851" y="1364456"/>
            <a:ext cx="909675" cy="45815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813" dirty="0" err="1">
                <a:solidFill>
                  <a:schemeClr val="tx1"/>
                </a:solidFill>
              </a:rPr>
              <a:t>Gitlab</a:t>
            </a:r>
            <a:endParaRPr lang="ko-KR" altLang="en-US" sz="813" dirty="0">
              <a:solidFill>
                <a:schemeClr val="tx1"/>
              </a:solidFill>
            </a:endParaRPr>
          </a:p>
        </p:txBody>
      </p:sp>
      <p:cxnSp>
        <p:nvCxnSpPr>
          <p:cNvPr id="24" name="직선 연결선 23"/>
          <p:cNvCxnSpPr>
            <a:stCxn id="23" idx="2"/>
          </p:cNvCxnSpPr>
          <p:nvPr/>
        </p:nvCxnSpPr>
        <p:spPr>
          <a:xfrm>
            <a:off x="2900688" y="1822609"/>
            <a:ext cx="0" cy="40648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직사각형 24"/>
          <p:cNvSpPr/>
          <p:nvPr/>
        </p:nvSpPr>
        <p:spPr>
          <a:xfrm>
            <a:off x="4203650" y="1364456"/>
            <a:ext cx="909675" cy="45815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 sz="813" dirty="0">
                <a:solidFill>
                  <a:schemeClr val="tx1"/>
                </a:solidFill>
              </a:rPr>
              <a:t>시설</a:t>
            </a:r>
            <a:endParaRPr lang="en-US" altLang="ko-KR" sz="813" dirty="0">
              <a:solidFill>
                <a:schemeClr val="tx1"/>
              </a:solidFill>
            </a:endParaRPr>
          </a:p>
          <a:p>
            <a:pPr algn="ctr"/>
            <a:r>
              <a:rPr lang="en-US" altLang="ko-KR" sz="813" dirty="0">
                <a:solidFill>
                  <a:schemeClr val="tx1"/>
                </a:solidFill>
              </a:rPr>
              <a:t>Dev</a:t>
            </a:r>
            <a:endParaRPr lang="ko-KR" altLang="en-US" sz="813" dirty="0">
              <a:solidFill>
                <a:schemeClr val="tx1"/>
              </a:solidFill>
            </a:endParaRPr>
          </a:p>
        </p:txBody>
      </p:sp>
      <p:cxnSp>
        <p:nvCxnSpPr>
          <p:cNvPr id="26" name="직선 연결선 25"/>
          <p:cNvCxnSpPr>
            <a:stCxn id="25" idx="2"/>
          </p:cNvCxnSpPr>
          <p:nvPr/>
        </p:nvCxnSpPr>
        <p:spPr>
          <a:xfrm>
            <a:off x="4658487" y="1822609"/>
            <a:ext cx="0" cy="40648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그룹 26"/>
          <p:cNvGrpSpPr/>
          <p:nvPr/>
        </p:nvGrpSpPr>
        <p:grpSpPr>
          <a:xfrm>
            <a:off x="1147434" y="2232468"/>
            <a:ext cx="3504273" cy="217432"/>
            <a:chOff x="3586765" y="3558787"/>
            <a:chExt cx="4312951" cy="26760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5107230" y="3558787"/>
              <a:ext cx="1241365" cy="267609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2.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복구 요청 전송</a:t>
              </a:r>
            </a:p>
          </p:txBody>
        </p:sp>
        <p:cxnSp>
          <p:nvCxnSpPr>
            <p:cNvPr id="29" name="직선 화살표 연결선 28"/>
            <p:cNvCxnSpPr/>
            <p:nvPr/>
          </p:nvCxnSpPr>
          <p:spPr>
            <a:xfrm>
              <a:off x="3586765" y="3798791"/>
              <a:ext cx="4312951" cy="13786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그룹 29"/>
          <p:cNvGrpSpPr/>
          <p:nvPr/>
        </p:nvGrpSpPr>
        <p:grpSpPr>
          <a:xfrm>
            <a:off x="1147433" y="2746299"/>
            <a:ext cx="3502038" cy="256133"/>
            <a:chOff x="3586768" y="3793327"/>
            <a:chExt cx="4310200" cy="31524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5128677" y="3793327"/>
              <a:ext cx="1241365" cy="267608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4.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복구 결과 전송</a:t>
              </a:r>
            </a:p>
          </p:txBody>
        </p:sp>
        <p:cxnSp>
          <p:nvCxnSpPr>
            <p:cNvPr id="32" name="직선 화살표 연결선 31"/>
            <p:cNvCxnSpPr/>
            <p:nvPr/>
          </p:nvCxnSpPr>
          <p:spPr>
            <a:xfrm flipH="1" flipV="1">
              <a:off x="3586768" y="4095597"/>
              <a:ext cx="4310200" cy="12970"/>
            </a:xfrm>
            <a:prstGeom prst="straightConnector1">
              <a:avLst/>
            </a:prstGeom>
            <a:ln>
              <a:solidFill>
                <a:srgbClr val="002060"/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9" name="그룹 38"/>
          <p:cNvGrpSpPr/>
          <p:nvPr/>
        </p:nvGrpSpPr>
        <p:grpSpPr>
          <a:xfrm>
            <a:off x="1142186" y="2020598"/>
            <a:ext cx="1333782" cy="240150"/>
            <a:chOff x="1405767" y="2559738"/>
            <a:chExt cx="1641578" cy="295569"/>
          </a:xfrm>
        </p:grpSpPr>
        <p:grpSp>
          <p:nvGrpSpPr>
            <p:cNvPr id="40" name="그룹 39"/>
            <p:cNvGrpSpPr/>
            <p:nvPr/>
          </p:nvGrpSpPr>
          <p:grpSpPr>
            <a:xfrm>
              <a:off x="1405767" y="2559738"/>
              <a:ext cx="372629" cy="295569"/>
              <a:chOff x="1414654" y="2647656"/>
              <a:chExt cx="372629" cy="295569"/>
            </a:xfrm>
          </p:grpSpPr>
          <p:cxnSp>
            <p:nvCxnSpPr>
              <p:cNvPr id="42" name="직선 화살표 연결선 41"/>
              <p:cNvCxnSpPr/>
              <p:nvPr/>
            </p:nvCxnSpPr>
            <p:spPr>
              <a:xfrm flipH="1">
                <a:off x="1414654" y="2941644"/>
                <a:ext cx="372629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직선 연결선 42"/>
              <p:cNvCxnSpPr/>
              <p:nvPr/>
            </p:nvCxnSpPr>
            <p:spPr>
              <a:xfrm flipH="1" flipV="1">
                <a:off x="1783833" y="2647656"/>
                <a:ext cx="3303" cy="295569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직선 연결선 43"/>
              <p:cNvCxnSpPr/>
              <p:nvPr/>
            </p:nvCxnSpPr>
            <p:spPr>
              <a:xfrm>
                <a:off x="1423324" y="2647656"/>
                <a:ext cx="363812" cy="1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1928300" y="2565983"/>
              <a:ext cx="1119045" cy="267608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1.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복구 </a:t>
              </a:r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ID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확인</a:t>
              </a:r>
            </a:p>
          </p:txBody>
        </p:sp>
      </p:grpSp>
      <p:grpSp>
        <p:nvGrpSpPr>
          <p:cNvPr id="45" name="그룹 44"/>
          <p:cNvGrpSpPr/>
          <p:nvPr/>
        </p:nvGrpSpPr>
        <p:grpSpPr>
          <a:xfrm>
            <a:off x="3233391" y="2585904"/>
            <a:ext cx="1721075" cy="240150"/>
            <a:chOff x="-339850" y="2559738"/>
            <a:chExt cx="2118246" cy="295569"/>
          </a:xfrm>
        </p:grpSpPr>
        <p:grpSp>
          <p:nvGrpSpPr>
            <p:cNvPr id="46" name="그룹 45"/>
            <p:cNvGrpSpPr/>
            <p:nvPr/>
          </p:nvGrpSpPr>
          <p:grpSpPr>
            <a:xfrm>
              <a:off x="1405767" y="2559738"/>
              <a:ext cx="372629" cy="295569"/>
              <a:chOff x="1414654" y="2647656"/>
              <a:chExt cx="372629" cy="295569"/>
            </a:xfrm>
          </p:grpSpPr>
          <p:cxnSp>
            <p:nvCxnSpPr>
              <p:cNvPr id="48" name="직선 화살표 연결선 47"/>
              <p:cNvCxnSpPr/>
              <p:nvPr/>
            </p:nvCxnSpPr>
            <p:spPr>
              <a:xfrm flipH="1">
                <a:off x="1414654" y="2941644"/>
                <a:ext cx="372629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직선 연결선 48"/>
              <p:cNvCxnSpPr/>
              <p:nvPr/>
            </p:nvCxnSpPr>
            <p:spPr>
              <a:xfrm flipH="1" flipV="1">
                <a:off x="1783833" y="2647656"/>
                <a:ext cx="3303" cy="295569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직선 연결선 49"/>
              <p:cNvCxnSpPr/>
              <p:nvPr/>
            </p:nvCxnSpPr>
            <p:spPr>
              <a:xfrm>
                <a:off x="1423324" y="2647656"/>
                <a:ext cx="363812" cy="1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-339850" y="2565983"/>
              <a:ext cx="1890459" cy="267608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3.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복구 파일 적용 및 </a:t>
              </a:r>
              <a:r>
                <a:rPr lang="ko-KR" altLang="en-US" sz="813" b="1" dirty="0" err="1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재기동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 </a:t>
              </a:r>
            </a:p>
          </p:txBody>
        </p:sp>
      </p:grpSp>
      <p:grpSp>
        <p:nvGrpSpPr>
          <p:cNvPr id="87" name="그룹 86"/>
          <p:cNvGrpSpPr/>
          <p:nvPr/>
        </p:nvGrpSpPr>
        <p:grpSpPr>
          <a:xfrm>
            <a:off x="1147434" y="3586640"/>
            <a:ext cx="5268853" cy="217432"/>
            <a:chOff x="3586765" y="3558787"/>
            <a:chExt cx="4312951" cy="267609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5107230" y="3558787"/>
              <a:ext cx="1241365" cy="267609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2.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복구 요청 전송</a:t>
              </a:r>
            </a:p>
          </p:txBody>
        </p:sp>
        <p:cxnSp>
          <p:nvCxnSpPr>
            <p:cNvPr id="89" name="직선 화살표 연결선 88"/>
            <p:cNvCxnSpPr/>
            <p:nvPr/>
          </p:nvCxnSpPr>
          <p:spPr>
            <a:xfrm>
              <a:off x="3586765" y="3798791"/>
              <a:ext cx="4312951" cy="13786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0" name="그룹 89"/>
          <p:cNvGrpSpPr/>
          <p:nvPr/>
        </p:nvGrpSpPr>
        <p:grpSpPr>
          <a:xfrm>
            <a:off x="1142186" y="3374770"/>
            <a:ext cx="1333782" cy="240150"/>
            <a:chOff x="1405767" y="2559738"/>
            <a:chExt cx="1641578" cy="295569"/>
          </a:xfrm>
        </p:grpSpPr>
        <p:grpSp>
          <p:nvGrpSpPr>
            <p:cNvPr id="91" name="그룹 90"/>
            <p:cNvGrpSpPr/>
            <p:nvPr/>
          </p:nvGrpSpPr>
          <p:grpSpPr>
            <a:xfrm>
              <a:off x="1405767" y="2559738"/>
              <a:ext cx="372629" cy="295569"/>
              <a:chOff x="1414654" y="2647656"/>
              <a:chExt cx="372629" cy="295569"/>
            </a:xfrm>
          </p:grpSpPr>
          <p:cxnSp>
            <p:nvCxnSpPr>
              <p:cNvPr id="93" name="직선 화살표 연결선 92"/>
              <p:cNvCxnSpPr/>
              <p:nvPr/>
            </p:nvCxnSpPr>
            <p:spPr>
              <a:xfrm flipH="1">
                <a:off x="1414654" y="2941644"/>
                <a:ext cx="372629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" name="직선 연결선 93"/>
              <p:cNvCxnSpPr/>
              <p:nvPr/>
            </p:nvCxnSpPr>
            <p:spPr>
              <a:xfrm flipH="1" flipV="1">
                <a:off x="1783833" y="2647656"/>
                <a:ext cx="3303" cy="295569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" name="직선 연결선 94"/>
              <p:cNvCxnSpPr/>
              <p:nvPr/>
            </p:nvCxnSpPr>
            <p:spPr>
              <a:xfrm>
                <a:off x="1423324" y="2647656"/>
                <a:ext cx="363812" cy="1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1928300" y="2565983"/>
              <a:ext cx="1119045" cy="267608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1.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복구 </a:t>
              </a:r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ID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확인</a:t>
              </a:r>
            </a:p>
          </p:txBody>
        </p:sp>
      </p:grpSp>
      <p:grpSp>
        <p:nvGrpSpPr>
          <p:cNvPr id="96" name="그룹 95"/>
          <p:cNvGrpSpPr/>
          <p:nvPr/>
        </p:nvGrpSpPr>
        <p:grpSpPr>
          <a:xfrm>
            <a:off x="4994644" y="4022221"/>
            <a:ext cx="1721075" cy="240150"/>
            <a:chOff x="-339850" y="2559738"/>
            <a:chExt cx="2118246" cy="295569"/>
          </a:xfrm>
        </p:grpSpPr>
        <p:grpSp>
          <p:nvGrpSpPr>
            <p:cNvPr id="97" name="그룹 96"/>
            <p:cNvGrpSpPr/>
            <p:nvPr/>
          </p:nvGrpSpPr>
          <p:grpSpPr>
            <a:xfrm>
              <a:off x="1405767" y="2559738"/>
              <a:ext cx="372629" cy="295569"/>
              <a:chOff x="1414654" y="2647656"/>
              <a:chExt cx="372629" cy="295569"/>
            </a:xfrm>
          </p:grpSpPr>
          <p:cxnSp>
            <p:nvCxnSpPr>
              <p:cNvPr id="99" name="직선 화살표 연결선 98"/>
              <p:cNvCxnSpPr/>
              <p:nvPr/>
            </p:nvCxnSpPr>
            <p:spPr>
              <a:xfrm flipH="1">
                <a:off x="1414654" y="2941644"/>
                <a:ext cx="372629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" name="직선 연결선 99"/>
              <p:cNvCxnSpPr/>
              <p:nvPr/>
            </p:nvCxnSpPr>
            <p:spPr>
              <a:xfrm flipH="1" flipV="1">
                <a:off x="1783833" y="2647656"/>
                <a:ext cx="3303" cy="295569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" name="직선 연결선 100"/>
              <p:cNvCxnSpPr/>
              <p:nvPr/>
            </p:nvCxnSpPr>
            <p:spPr>
              <a:xfrm>
                <a:off x="1423324" y="2647656"/>
                <a:ext cx="363812" cy="1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-339850" y="2565983"/>
              <a:ext cx="1890459" cy="267608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3.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복구 파일 적용 및 </a:t>
              </a:r>
              <a:r>
                <a:rPr lang="ko-KR" altLang="en-US" sz="813" b="1" dirty="0" err="1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재기동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 </a:t>
              </a:r>
            </a:p>
          </p:txBody>
        </p:sp>
      </p:grpSp>
      <p:grpSp>
        <p:nvGrpSpPr>
          <p:cNvPr id="105" name="그룹 104"/>
          <p:cNvGrpSpPr/>
          <p:nvPr/>
        </p:nvGrpSpPr>
        <p:grpSpPr>
          <a:xfrm>
            <a:off x="1147434" y="4266870"/>
            <a:ext cx="7026652" cy="217432"/>
            <a:chOff x="3586765" y="3558787"/>
            <a:chExt cx="4312951" cy="267609"/>
          </a:xfrm>
        </p:grpSpPr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5418370" y="3558787"/>
              <a:ext cx="619083" cy="267609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4.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복구 요청 전송</a:t>
              </a:r>
            </a:p>
          </p:txBody>
        </p:sp>
        <p:cxnSp>
          <p:nvCxnSpPr>
            <p:cNvPr id="107" name="직선 화살표 연결선 106"/>
            <p:cNvCxnSpPr/>
            <p:nvPr/>
          </p:nvCxnSpPr>
          <p:spPr>
            <a:xfrm>
              <a:off x="3586765" y="3798791"/>
              <a:ext cx="4312951" cy="13786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8" name="그룹 107"/>
          <p:cNvGrpSpPr/>
          <p:nvPr/>
        </p:nvGrpSpPr>
        <p:grpSpPr>
          <a:xfrm>
            <a:off x="6762484" y="4660291"/>
            <a:ext cx="1721075" cy="240150"/>
            <a:chOff x="-339850" y="2559738"/>
            <a:chExt cx="2118246" cy="295569"/>
          </a:xfrm>
        </p:grpSpPr>
        <p:grpSp>
          <p:nvGrpSpPr>
            <p:cNvPr id="109" name="그룹 108"/>
            <p:cNvGrpSpPr/>
            <p:nvPr/>
          </p:nvGrpSpPr>
          <p:grpSpPr>
            <a:xfrm>
              <a:off x="1405767" y="2559738"/>
              <a:ext cx="372629" cy="295569"/>
              <a:chOff x="1414654" y="2647656"/>
              <a:chExt cx="372629" cy="295569"/>
            </a:xfrm>
          </p:grpSpPr>
          <p:cxnSp>
            <p:nvCxnSpPr>
              <p:cNvPr id="111" name="직선 화살표 연결선 110"/>
              <p:cNvCxnSpPr/>
              <p:nvPr/>
            </p:nvCxnSpPr>
            <p:spPr>
              <a:xfrm flipH="1">
                <a:off x="1414654" y="2941644"/>
                <a:ext cx="372629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2" name="직선 연결선 111"/>
              <p:cNvCxnSpPr/>
              <p:nvPr/>
            </p:nvCxnSpPr>
            <p:spPr>
              <a:xfrm flipH="1" flipV="1">
                <a:off x="1783833" y="2647656"/>
                <a:ext cx="3303" cy="295569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3" name="직선 연결선 112"/>
              <p:cNvCxnSpPr/>
              <p:nvPr/>
            </p:nvCxnSpPr>
            <p:spPr>
              <a:xfrm>
                <a:off x="1423324" y="2647656"/>
                <a:ext cx="363812" cy="1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-339850" y="2565983"/>
              <a:ext cx="1890459" cy="267608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5.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복구 파일 적용 및 </a:t>
              </a:r>
              <a:r>
                <a:rPr lang="ko-KR" altLang="en-US" sz="813" b="1" dirty="0" err="1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재기동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 </a:t>
              </a:r>
            </a:p>
          </p:txBody>
        </p:sp>
      </p:grpSp>
      <p:grpSp>
        <p:nvGrpSpPr>
          <p:cNvPr id="114" name="그룹 113"/>
          <p:cNvGrpSpPr/>
          <p:nvPr/>
        </p:nvGrpSpPr>
        <p:grpSpPr>
          <a:xfrm>
            <a:off x="1147432" y="4883922"/>
            <a:ext cx="7012499" cy="256133"/>
            <a:chOff x="3586768" y="3793327"/>
            <a:chExt cx="4310200" cy="315240"/>
          </a:xfrm>
        </p:grpSpPr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5439391" y="3793327"/>
              <a:ext cx="619937" cy="267608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6.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복구 결과 전송</a:t>
              </a:r>
            </a:p>
          </p:txBody>
        </p:sp>
        <p:cxnSp>
          <p:nvCxnSpPr>
            <p:cNvPr id="116" name="직선 화살표 연결선 115"/>
            <p:cNvCxnSpPr/>
            <p:nvPr/>
          </p:nvCxnSpPr>
          <p:spPr>
            <a:xfrm flipH="1" flipV="1">
              <a:off x="3586768" y="4095597"/>
              <a:ext cx="4310200" cy="12970"/>
            </a:xfrm>
            <a:prstGeom prst="straightConnector1">
              <a:avLst/>
            </a:prstGeom>
            <a:ln>
              <a:solidFill>
                <a:srgbClr val="002060"/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8215704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B78BC59-D563-361B-2CE6-37D3BD55ED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>
                <a:latin typeface="+mj-ea"/>
              </a:rPr>
              <a:t>프로세스 </a:t>
            </a:r>
            <a:r>
              <a:rPr lang="en-US" altLang="ko-KR" dirty="0">
                <a:latin typeface="+mj-ea"/>
              </a:rPr>
              <a:t>FLOW (</a:t>
            </a:r>
            <a:r>
              <a:rPr lang="ko-KR" altLang="en-US" dirty="0">
                <a:latin typeface="+mj-ea"/>
              </a:rPr>
              <a:t>성과관리</a:t>
            </a:r>
            <a:r>
              <a:rPr lang="en-US" altLang="ko-KR" dirty="0">
                <a:latin typeface="+mj-ea"/>
              </a:rPr>
              <a:t>)</a:t>
            </a:r>
            <a:endParaRPr lang="ko-KR" altLang="en-US" dirty="0">
              <a:latin typeface="+mj-ea"/>
              <a:ea typeface="+mj-ea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C2C00E32-1F5C-17B9-D1DA-3837FC6142B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E87396-390A-40E4-AE63-451AD2BB2604}" type="slidenum">
              <a:rPr lang="ko-KR" altLang="en-US" smtClean="0">
                <a:solidFill>
                  <a:srgbClr val="000000"/>
                </a:solidFill>
              </a:rPr>
              <a:pPr>
                <a:defRPr/>
              </a:pPr>
              <a:t>23</a:t>
            </a:fld>
            <a:endParaRPr lang="en-US" altLang="ko-KR" dirty="0">
              <a:solidFill>
                <a:srgbClr val="000000"/>
              </a:solidFill>
            </a:endParaRPr>
          </a:p>
        </p:txBody>
      </p:sp>
      <p:grpSp>
        <p:nvGrpSpPr>
          <p:cNvPr id="5" name="그룹 4"/>
          <p:cNvGrpSpPr/>
          <p:nvPr/>
        </p:nvGrpSpPr>
        <p:grpSpPr>
          <a:xfrm>
            <a:off x="917877" y="3213144"/>
            <a:ext cx="4723375" cy="2461697"/>
            <a:chOff x="1129693" y="3163331"/>
            <a:chExt cx="7733624" cy="1415287"/>
          </a:xfrm>
        </p:grpSpPr>
        <p:sp>
          <p:nvSpPr>
            <p:cNvPr id="6" name="직사각형 5"/>
            <p:cNvSpPr/>
            <p:nvPr/>
          </p:nvSpPr>
          <p:spPr>
            <a:xfrm>
              <a:off x="1129693" y="3163331"/>
              <a:ext cx="6806143" cy="1415287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544"/>
            </a:p>
          </p:txBody>
        </p:sp>
        <p:sp>
          <p:nvSpPr>
            <p:cNvPr id="7" name="직사각형 6"/>
            <p:cNvSpPr/>
            <p:nvPr/>
          </p:nvSpPr>
          <p:spPr>
            <a:xfrm>
              <a:off x="7938152" y="3163331"/>
              <a:ext cx="925165" cy="1415287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ko-KR" altLang="en-US" sz="813">
                  <a:solidFill>
                    <a:schemeClr val="tx1"/>
                  </a:solidFill>
                </a:rPr>
                <a:t>개발서버</a:t>
              </a:r>
              <a:r>
                <a:rPr lang="ko-KR" altLang="en-US" sz="813" dirty="0">
                  <a:solidFill>
                    <a:schemeClr val="tx1"/>
                  </a:solidFill>
                </a:rPr>
                <a:t> 배포</a:t>
              </a:r>
            </a:p>
          </p:txBody>
        </p:sp>
      </p:grpSp>
      <p:grpSp>
        <p:nvGrpSpPr>
          <p:cNvPr id="8" name="그룹 7"/>
          <p:cNvGrpSpPr/>
          <p:nvPr/>
        </p:nvGrpSpPr>
        <p:grpSpPr>
          <a:xfrm>
            <a:off x="917876" y="2057819"/>
            <a:ext cx="2455180" cy="1035528"/>
            <a:chOff x="1314449" y="1741392"/>
            <a:chExt cx="5228180" cy="938728"/>
          </a:xfrm>
        </p:grpSpPr>
        <p:sp>
          <p:nvSpPr>
            <p:cNvPr id="9" name="직사각형 8"/>
            <p:cNvSpPr/>
            <p:nvPr/>
          </p:nvSpPr>
          <p:spPr>
            <a:xfrm>
              <a:off x="1314449" y="1744110"/>
              <a:ext cx="4533901" cy="936009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544"/>
            </a:p>
          </p:txBody>
        </p:sp>
        <p:sp>
          <p:nvSpPr>
            <p:cNvPr id="10" name="직사각형 9"/>
            <p:cNvSpPr/>
            <p:nvPr/>
          </p:nvSpPr>
          <p:spPr>
            <a:xfrm>
              <a:off x="5707976" y="1741392"/>
              <a:ext cx="834653" cy="938728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ko-KR" altLang="en-US" sz="813" dirty="0">
                  <a:solidFill>
                    <a:schemeClr val="tx1"/>
                  </a:solidFill>
                </a:rPr>
                <a:t>빌드</a:t>
              </a:r>
            </a:p>
          </p:txBody>
        </p:sp>
      </p:grpSp>
      <p:grpSp>
        <p:nvGrpSpPr>
          <p:cNvPr id="11" name="그룹 10"/>
          <p:cNvGrpSpPr/>
          <p:nvPr/>
        </p:nvGrpSpPr>
        <p:grpSpPr>
          <a:xfrm>
            <a:off x="1149407" y="2083195"/>
            <a:ext cx="1756930" cy="217432"/>
            <a:chOff x="1414654" y="1772626"/>
            <a:chExt cx="2162375" cy="267608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1839645" y="1772626"/>
              <a:ext cx="1312391" cy="267608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1.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소스 </a:t>
              </a:r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clone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 요청</a:t>
              </a:r>
            </a:p>
          </p:txBody>
        </p:sp>
        <p:cxnSp>
          <p:nvCxnSpPr>
            <p:cNvPr id="13" name="직선 화살표 연결선 12"/>
            <p:cNvCxnSpPr/>
            <p:nvPr/>
          </p:nvCxnSpPr>
          <p:spPr>
            <a:xfrm>
              <a:off x="1414654" y="1995857"/>
              <a:ext cx="2162375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그룹 13"/>
          <p:cNvGrpSpPr/>
          <p:nvPr/>
        </p:nvGrpSpPr>
        <p:grpSpPr>
          <a:xfrm>
            <a:off x="1142983" y="2336552"/>
            <a:ext cx="1749707" cy="217432"/>
            <a:chOff x="3571735" y="2356403"/>
            <a:chExt cx="2153485" cy="267609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3987972" y="2356403"/>
              <a:ext cx="1369606" cy="267609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2.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소스 데이터 송신</a:t>
              </a:r>
            </a:p>
          </p:txBody>
        </p:sp>
        <p:cxnSp>
          <p:nvCxnSpPr>
            <p:cNvPr id="16" name="직선 화살표 연결선 15"/>
            <p:cNvCxnSpPr/>
            <p:nvPr/>
          </p:nvCxnSpPr>
          <p:spPr>
            <a:xfrm flipH="1">
              <a:off x="3571735" y="2619470"/>
              <a:ext cx="2153485" cy="608"/>
            </a:xfrm>
            <a:prstGeom prst="straightConnector1">
              <a:avLst/>
            </a:prstGeom>
            <a:ln>
              <a:solidFill>
                <a:srgbClr val="002060"/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직사각형 16"/>
          <p:cNvSpPr/>
          <p:nvPr/>
        </p:nvSpPr>
        <p:spPr>
          <a:xfrm>
            <a:off x="5961449" y="1364456"/>
            <a:ext cx="909675" cy="45815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 sz="813" dirty="0">
                <a:solidFill>
                  <a:schemeClr val="tx1"/>
                </a:solidFill>
              </a:rPr>
              <a:t>성과</a:t>
            </a:r>
            <a:endParaRPr lang="en-US" altLang="ko-KR" sz="813" dirty="0">
              <a:solidFill>
                <a:schemeClr val="tx1"/>
              </a:solidFill>
            </a:endParaRPr>
          </a:p>
          <a:p>
            <a:pPr algn="ctr"/>
            <a:r>
              <a:rPr lang="en-US" altLang="ko-KR" sz="813" dirty="0">
                <a:solidFill>
                  <a:schemeClr val="tx1"/>
                </a:solidFill>
              </a:rPr>
              <a:t>Prod1</a:t>
            </a:r>
            <a:endParaRPr lang="ko-KR" altLang="en-US" sz="813" dirty="0">
              <a:solidFill>
                <a:schemeClr val="tx1"/>
              </a:solidFill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7719249" y="1364456"/>
            <a:ext cx="909675" cy="45815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 sz="813" dirty="0">
                <a:solidFill>
                  <a:schemeClr val="tx1"/>
                </a:solidFill>
              </a:rPr>
              <a:t>성과</a:t>
            </a:r>
            <a:endParaRPr lang="en-US" altLang="ko-KR" sz="813" dirty="0">
              <a:solidFill>
                <a:schemeClr val="tx1"/>
              </a:solidFill>
            </a:endParaRPr>
          </a:p>
          <a:p>
            <a:pPr algn="ctr"/>
            <a:r>
              <a:rPr lang="en-US" altLang="ko-KR" sz="813" dirty="0">
                <a:solidFill>
                  <a:schemeClr val="tx1"/>
                </a:solidFill>
              </a:rPr>
              <a:t>Prod2</a:t>
            </a:r>
          </a:p>
        </p:txBody>
      </p:sp>
      <p:sp>
        <p:nvSpPr>
          <p:cNvPr id="19" name="직사각형 18"/>
          <p:cNvSpPr/>
          <p:nvPr/>
        </p:nvSpPr>
        <p:spPr>
          <a:xfrm>
            <a:off x="688052" y="1364456"/>
            <a:ext cx="909675" cy="45815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813" dirty="0">
                <a:solidFill>
                  <a:schemeClr val="tx1"/>
                </a:solidFill>
              </a:rPr>
              <a:t>Jenkins</a:t>
            </a:r>
            <a:endParaRPr lang="ko-KR" altLang="en-US" sz="813" dirty="0">
              <a:solidFill>
                <a:schemeClr val="tx1"/>
              </a:solidFill>
            </a:endParaRPr>
          </a:p>
        </p:txBody>
      </p:sp>
      <p:cxnSp>
        <p:nvCxnSpPr>
          <p:cNvPr id="20" name="직선 연결선 19"/>
          <p:cNvCxnSpPr>
            <a:stCxn id="19" idx="2"/>
          </p:cNvCxnSpPr>
          <p:nvPr/>
        </p:nvCxnSpPr>
        <p:spPr>
          <a:xfrm>
            <a:off x="1142889" y="1822609"/>
            <a:ext cx="0" cy="4071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직선 연결선 20"/>
          <p:cNvCxnSpPr>
            <a:stCxn id="17" idx="2"/>
          </p:cNvCxnSpPr>
          <p:nvPr/>
        </p:nvCxnSpPr>
        <p:spPr>
          <a:xfrm>
            <a:off x="6416287" y="1822609"/>
            <a:ext cx="0" cy="40648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직선 연결선 21"/>
          <p:cNvCxnSpPr>
            <a:stCxn id="18" idx="2"/>
          </p:cNvCxnSpPr>
          <p:nvPr/>
        </p:nvCxnSpPr>
        <p:spPr>
          <a:xfrm>
            <a:off x="8174086" y="1822609"/>
            <a:ext cx="0" cy="40648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직사각형 22"/>
          <p:cNvSpPr/>
          <p:nvPr/>
        </p:nvSpPr>
        <p:spPr>
          <a:xfrm>
            <a:off x="2445851" y="1364456"/>
            <a:ext cx="909675" cy="45815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813" dirty="0" err="1">
                <a:solidFill>
                  <a:schemeClr val="tx1"/>
                </a:solidFill>
              </a:rPr>
              <a:t>Gitlab</a:t>
            </a:r>
            <a:endParaRPr lang="ko-KR" altLang="en-US" sz="813" dirty="0">
              <a:solidFill>
                <a:schemeClr val="tx1"/>
              </a:solidFill>
            </a:endParaRPr>
          </a:p>
        </p:txBody>
      </p:sp>
      <p:cxnSp>
        <p:nvCxnSpPr>
          <p:cNvPr id="24" name="직선 연결선 23"/>
          <p:cNvCxnSpPr>
            <a:stCxn id="23" idx="2"/>
          </p:cNvCxnSpPr>
          <p:nvPr/>
        </p:nvCxnSpPr>
        <p:spPr>
          <a:xfrm>
            <a:off x="2900688" y="1822609"/>
            <a:ext cx="0" cy="40648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직사각형 24"/>
          <p:cNvSpPr/>
          <p:nvPr/>
        </p:nvSpPr>
        <p:spPr>
          <a:xfrm>
            <a:off x="4203650" y="1364456"/>
            <a:ext cx="909675" cy="45815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 sz="813" dirty="0">
                <a:solidFill>
                  <a:schemeClr val="tx1"/>
                </a:solidFill>
              </a:rPr>
              <a:t>성과</a:t>
            </a:r>
            <a:endParaRPr lang="en-US" altLang="ko-KR" sz="813" dirty="0">
              <a:solidFill>
                <a:schemeClr val="tx1"/>
              </a:solidFill>
            </a:endParaRPr>
          </a:p>
          <a:p>
            <a:pPr algn="ctr"/>
            <a:r>
              <a:rPr lang="en-US" altLang="ko-KR" sz="813" dirty="0">
                <a:solidFill>
                  <a:schemeClr val="tx1"/>
                </a:solidFill>
              </a:rPr>
              <a:t>Dev</a:t>
            </a:r>
            <a:endParaRPr lang="ko-KR" altLang="en-US" sz="813" dirty="0">
              <a:solidFill>
                <a:schemeClr val="tx1"/>
              </a:solidFill>
            </a:endParaRPr>
          </a:p>
        </p:txBody>
      </p:sp>
      <p:cxnSp>
        <p:nvCxnSpPr>
          <p:cNvPr id="26" name="직선 연결선 25"/>
          <p:cNvCxnSpPr>
            <a:stCxn id="25" idx="2"/>
          </p:cNvCxnSpPr>
          <p:nvPr/>
        </p:nvCxnSpPr>
        <p:spPr>
          <a:xfrm>
            <a:off x="4658487" y="1822609"/>
            <a:ext cx="0" cy="40648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그룹 26"/>
          <p:cNvGrpSpPr/>
          <p:nvPr/>
        </p:nvGrpSpPr>
        <p:grpSpPr>
          <a:xfrm>
            <a:off x="1147434" y="3521336"/>
            <a:ext cx="3504273" cy="217432"/>
            <a:chOff x="3586765" y="3558787"/>
            <a:chExt cx="4312951" cy="26760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5107229" y="3558787"/>
              <a:ext cx="1241365" cy="267609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2.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배포 파일 전송</a:t>
              </a:r>
            </a:p>
          </p:txBody>
        </p:sp>
        <p:cxnSp>
          <p:nvCxnSpPr>
            <p:cNvPr id="29" name="직선 화살표 연결선 28"/>
            <p:cNvCxnSpPr/>
            <p:nvPr/>
          </p:nvCxnSpPr>
          <p:spPr>
            <a:xfrm>
              <a:off x="3586765" y="3798791"/>
              <a:ext cx="4312951" cy="13786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그룹 29"/>
          <p:cNvGrpSpPr/>
          <p:nvPr/>
        </p:nvGrpSpPr>
        <p:grpSpPr>
          <a:xfrm>
            <a:off x="1147433" y="4886487"/>
            <a:ext cx="3502038" cy="256133"/>
            <a:chOff x="3586768" y="3793327"/>
            <a:chExt cx="4310200" cy="31524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5128679" y="3793327"/>
              <a:ext cx="1241365" cy="267608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5.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배포 결과 전송</a:t>
              </a:r>
            </a:p>
          </p:txBody>
        </p:sp>
        <p:cxnSp>
          <p:nvCxnSpPr>
            <p:cNvPr id="32" name="직선 화살표 연결선 31"/>
            <p:cNvCxnSpPr/>
            <p:nvPr/>
          </p:nvCxnSpPr>
          <p:spPr>
            <a:xfrm flipH="1" flipV="1">
              <a:off x="3586768" y="4095597"/>
              <a:ext cx="4310200" cy="12970"/>
            </a:xfrm>
            <a:prstGeom prst="straightConnector1">
              <a:avLst/>
            </a:prstGeom>
            <a:ln>
              <a:solidFill>
                <a:srgbClr val="002060"/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그룹 32"/>
          <p:cNvGrpSpPr/>
          <p:nvPr/>
        </p:nvGrpSpPr>
        <p:grpSpPr>
          <a:xfrm>
            <a:off x="1142186" y="2722725"/>
            <a:ext cx="1405920" cy="240150"/>
            <a:chOff x="1405767" y="2559738"/>
            <a:chExt cx="1730363" cy="295569"/>
          </a:xfrm>
        </p:grpSpPr>
        <p:grpSp>
          <p:nvGrpSpPr>
            <p:cNvPr id="34" name="그룹 33"/>
            <p:cNvGrpSpPr/>
            <p:nvPr/>
          </p:nvGrpSpPr>
          <p:grpSpPr>
            <a:xfrm>
              <a:off x="1405767" y="2559738"/>
              <a:ext cx="372629" cy="295569"/>
              <a:chOff x="1414654" y="2647656"/>
              <a:chExt cx="372629" cy="295569"/>
            </a:xfrm>
          </p:grpSpPr>
          <p:cxnSp>
            <p:nvCxnSpPr>
              <p:cNvPr id="36" name="직선 화살표 연결선 35"/>
              <p:cNvCxnSpPr/>
              <p:nvPr/>
            </p:nvCxnSpPr>
            <p:spPr>
              <a:xfrm flipH="1">
                <a:off x="1414654" y="2941644"/>
                <a:ext cx="372629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직선 연결선 36"/>
              <p:cNvCxnSpPr/>
              <p:nvPr/>
            </p:nvCxnSpPr>
            <p:spPr>
              <a:xfrm flipH="1" flipV="1">
                <a:off x="1783833" y="2647656"/>
                <a:ext cx="3303" cy="295569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직선 연결선 37"/>
              <p:cNvCxnSpPr/>
              <p:nvPr/>
            </p:nvCxnSpPr>
            <p:spPr>
              <a:xfrm>
                <a:off x="1423324" y="2647656"/>
                <a:ext cx="363812" cy="1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1839521" y="2565983"/>
              <a:ext cx="1296609" cy="267608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3.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소스 </a:t>
              </a:r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Build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진행</a:t>
              </a:r>
            </a:p>
          </p:txBody>
        </p:sp>
      </p:grpSp>
      <p:grpSp>
        <p:nvGrpSpPr>
          <p:cNvPr id="39" name="그룹 38"/>
          <p:cNvGrpSpPr/>
          <p:nvPr/>
        </p:nvGrpSpPr>
        <p:grpSpPr>
          <a:xfrm>
            <a:off x="1142186" y="3309466"/>
            <a:ext cx="1383476" cy="240150"/>
            <a:chOff x="1405767" y="2559738"/>
            <a:chExt cx="1702740" cy="295569"/>
          </a:xfrm>
        </p:grpSpPr>
        <p:grpSp>
          <p:nvGrpSpPr>
            <p:cNvPr id="40" name="그룹 39"/>
            <p:cNvGrpSpPr/>
            <p:nvPr/>
          </p:nvGrpSpPr>
          <p:grpSpPr>
            <a:xfrm>
              <a:off x="1405767" y="2559738"/>
              <a:ext cx="372629" cy="295569"/>
              <a:chOff x="1414654" y="2647656"/>
              <a:chExt cx="372629" cy="295569"/>
            </a:xfrm>
          </p:grpSpPr>
          <p:cxnSp>
            <p:nvCxnSpPr>
              <p:cNvPr id="42" name="직선 화살표 연결선 41"/>
              <p:cNvCxnSpPr/>
              <p:nvPr/>
            </p:nvCxnSpPr>
            <p:spPr>
              <a:xfrm flipH="1">
                <a:off x="1414654" y="2941644"/>
                <a:ext cx="372629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직선 연결선 42"/>
              <p:cNvCxnSpPr/>
              <p:nvPr/>
            </p:nvCxnSpPr>
            <p:spPr>
              <a:xfrm flipH="1" flipV="1">
                <a:off x="1783833" y="2647656"/>
                <a:ext cx="3303" cy="295569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직선 연결선 43"/>
              <p:cNvCxnSpPr/>
              <p:nvPr/>
            </p:nvCxnSpPr>
            <p:spPr>
              <a:xfrm>
                <a:off x="1423324" y="2647656"/>
                <a:ext cx="363812" cy="1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1867142" y="2565983"/>
              <a:ext cx="1241365" cy="267608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1.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배포 파일 확인</a:t>
              </a:r>
            </a:p>
          </p:txBody>
        </p:sp>
      </p:grpSp>
      <p:grpSp>
        <p:nvGrpSpPr>
          <p:cNvPr id="45" name="그룹 44"/>
          <p:cNvGrpSpPr/>
          <p:nvPr/>
        </p:nvGrpSpPr>
        <p:grpSpPr>
          <a:xfrm>
            <a:off x="3720678" y="3912872"/>
            <a:ext cx="1233789" cy="240150"/>
            <a:chOff x="259886" y="2559738"/>
            <a:chExt cx="1518510" cy="295569"/>
          </a:xfrm>
        </p:grpSpPr>
        <p:grpSp>
          <p:nvGrpSpPr>
            <p:cNvPr id="46" name="그룹 45"/>
            <p:cNvGrpSpPr/>
            <p:nvPr/>
          </p:nvGrpSpPr>
          <p:grpSpPr>
            <a:xfrm>
              <a:off x="1405767" y="2559738"/>
              <a:ext cx="372629" cy="295569"/>
              <a:chOff x="1414654" y="2647656"/>
              <a:chExt cx="372629" cy="295569"/>
            </a:xfrm>
          </p:grpSpPr>
          <p:cxnSp>
            <p:nvCxnSpPr>
              <p:cNvPr id="48" name="직선 화살표 연결선 47"/>
              <p:cNvCxnSpPr/>
              <p:nvPr/>
            </p:nvCxnSpPr>
            <p:spPr>
              <a:xfrm flipH="1">
                <a:off x="1414654" y="2941644"/>
                <a:ext cx="372629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직선 연결선 48"/>
              <p:cNvCxnSpPr/>
              <p:nvPr/>
            </p:nvCxnSpPr>
            <p:spPr>
              <a:xfrm flipH="1" flipV="1">
                <a:off x="1783833" y="2647656"/>
                <a:ext cx="3303" cy="295569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직선 연결선 49"/>
              <p:cNvCxnSpPr/>
              <p:nvPr/>
            </p:nvCxnSpPr>
            <p:spPr>
              <a:xfrm>
                <a:off x="1423324" y="2647656"/>
                <a:ext cx="363812" cy="1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259886" y="2565983"/>
              <a:ext cx="1241365" cy="267608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3.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현재 파일 백업</a:t>
              </a:r>
            </a:p>
          </p:txBody>
        </p:sp>
      </p:grpSp>
      <p:grpSp>
        <p:nvGrpSpPr>
          <p:cNvPr id="51" name="그룹 50"/>
          <p:cNvGrpSpPr/>
          <p:nvPr/>
        </p:nvGrpSpPr>
        <p:grpSpPr>
          <a:xfrm>
            <a:off x="3345638" y="4320954"/>
            <a:ext cx="1608830" cy="240150"/>
            <a:chOff x="-201702" y="2559738"/>
            <a:chExt cx="1980098" cy="295569"/>
          </a:xfrm>
        </p:grpSpPr>
        <p:grpSp>
          <p:nvGrpSpPr>
            <p:cNvPr id="52" name="그룹 51"/>
            <p:cNvGrpSpPr/>
            <p:nvPr/>
          </p:nvGrpSpPr>
          <p:grpSpPr>
            <a:xfrm>
              <a:off x="1405767" y="2559738"/>
              <a:ext cx="372629" cy="295569"/>
              <a:chOff x="1414654" y="2647656"/>
              <a:chExt cx="372629" cy="295569"/>
            </a:xfrm>
          </p:grpSpPr>
          <p:cxnSp>
            <p:nvCxnSpPr>
              <p:cNvPr id="54" name="직선 화살표 연결선 53"/>
              <p:cNvCxnSpPr/>
              <p:nvPr/>
            </p:nvCxnSpPr>
            <p:spPr>
              <a:xfrm flipH="1">
                <a:off x="1414654" y="2941644"/>
                <a:ext cx="372629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직선 연결선 54"/>
              <p:cNvCxnSpPr/>
              <p:nvPr/>
            </p:nvCxnSpPr>
            <p:spPr>
              <a:xfrm flipH="1" flipV="1">
                <a:off x="1783833" y="2647656"/>
                <a:ext cx="3303" cy="295569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직선 연결선 55"/>
              <p:cNvCxnSpPr/>
              <p:nvPr/>
            </p:nvCxnSpPr>
            <p:spPr>
              <a:xfrm>
                <a:off x="1423324" y="2647656"/>
                <a:ext cx="363812" cy="1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-201702" y="2565983"/>
              <a:ext cx="1716841" cy="267608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4.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배포 적용 및 기동 확인</a:t>
              </a:r>
            </a:p>
          </p:txBody>
        </p:sp>
      </p:grpSp>
      <p:grpSp>
        <p:nvGrpSpPr>
          <p:cNvPr id="57" name="그룹 56"/>
          <p:cNvGrpSpPr/>
          <p:nvPr/>
        </p:nvGrpSpPr>
        <p:grpSpPr>
          <a:xfrm>
            <a:off x="3473877" y="4715004"/>
            <a:ext cx="1480591" cy="240150"/>
            <a:chOff x="-43869" y="2559738"/>
            <a:chExt cx="1822265" cy="295569"/>
          </a:xfrm>
        </p:grpSpPr>
        <p:grpSp>
          <p:nvGrpSpPr>
            <p:cNvPr id="58" name="그룹 57"/>
            <p:cNvGrpSpPr/>
            <p:nvPr/>
          </p:nvGrpSpPr>
          <p:grpSpPr>
            <a:xfrm>
              <a:off x="1405767" y="2559738"/>
              <a:ext cx="372629" cy="295569"/>
              <a:chOff x="1414654" y="2647656"/>
              <a:chExt cx="372629" cy="295569"/>
            </a:xfrm>
          </p:grpSpPr>
          <p:cxnSp>
            <p:nvCxnSpPr>
              <p:cNvPr id="60" name="직선 화살표 연결선 59"/>
              <p:cNvCxnSpPr/>
              <p:nvPr/>
            </p:nvCxnSpPr>
            <p:spPr>
              <a:xfrm flipH="1">
                <a:off x="1414654" y="2941644"/>
                <a:ext cx="372629" cy="0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직선 연결선 60"/>
              <p:cNvCxnSpPr/>
              <p:nvPr/>
            </p:nvCxnSpPr>
            <p:spPr>
              <a:xfrm flipH="1" flipV="1">
                <a:off x="1783833" y="2647656"/>
                <a:ext cx="3303" cy="295569"/>
              </a:xfrm>
              <a:prstGeom prst="line">
                <a:avLst/>
              </a:prstGeom>
              <a:ln w="6350">
                <a:solidFill>
                  <a:srgbClr val="FF0000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직선 연결선 61"/>
              <p:cNvCxnSpPr/>
              <p:nvPr/>
            </p:nvCxnSpPr>
            <p:spPr>
              <a:xfrm>
                <a:off x="1423324" y="2647656"/>
                <a:ext cx="363812" cy="1"/>
              </a:xfrm>
              <a:prstGeom prst="line">
                <a:avLst/>
              </a:prstGeom>
              <a:ln w="6350">
                <a:solidFill>
                  <a:srgbClr val="FF0000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-43869" y="2565983"/>
              <a:ext cx="1588600" cy="267608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rgbClr val="FF0000"/>
                  </a:solidFill>
                  <a:latin typeface="+mn-ea"/>
                </a:rPr>
                <a:t>4-1. </a:t>
              </a:r>
              <a:r>
                <a:rPr lang="ko-KR" altLang="en-US" sz="813" b="1" dirty="0">
                  <a:solidFill>
                    <a:srgbClr val="FF0000"/>
                  </a:solidFill>
                  <a:latin typeface="+mn-ea"/>
                </a:rPr>
                <a:t>실패 시 백업 복구 </a:t>
              </a:r>
            </a:p>
          </p:txBody>
        </p:sp>
      </p:grpSp>
      <p:grpSp>
        <p:nvGrpSpPr>
          <p:cNvPr id="63" name="그룹 62"/>
          <p:cNvGrpSpPr/>
          <p:nvPr/>
        </p:nvGrpSpPr>
        <p:grpSpPr>
          <a:xfrm>
            <a:off x="1142186" y="5310438"/>
            <a:ext cx="1312945" cy="240150"/>
            <a:chOff x="1405767" y="2559738"/>
            <a:chExt cx="1615932" cy="295569"/>
          </a:xfrm>
        </p:grpSpPr>
        <p:grpSp>
          <p:nvGrpSpPr>
            <p:cNvPr id="64" name="그룹 63"/>
            <p:cNvGrpSpPr/>
            <p:nvPr/>
          </p:nvGrpSpPr>
          <p:grpSpPr>
            <a:xfrm>
              <a:off x="1405767" y="2559738"/>
              <a:ext cx="372629" cy="295569"/>
              <a:chOff x="1414654" y="2647656"/>
              <a:chExt cx="372629" cy="295569"/>
            </a:xfrm>
          </p:grpSpPr>
          <p:cxnSp>
            <p:nvCxnSpPr>
              <p:cNvPr id="66" name="직선 화살표 연결선 65"/>
              <p:cNvCxnSpPr/>
              <p:nvPr/>
            </p:nvCxnSpPr>
            <p:spPr>
              <a:xfrm flipH="1">
                <a:off x="1414654" y="2941644"/>
                <a:ext cx="372629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직선 연결선 66"/>
              <p:cNvCxnSpPr/>
              <p:nvPr/>
            </p:nvCxnSpPr>
            <p:spPr>
              <a:xfrm flipH="1" flipV="1">
                <a:off x="1783833" y="2647656"/>
                <a:ext cx="3303" cy="295569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직선 연결선 67"/>
              <p:cNvCxnSpPr/>
              <p:nvPr/>
            </p:nvCxnSpPr>
            <p:spPr>
              <a:xfrm>
                <a:off x="1423324" y="2647656"/>
                <a:ext cx="363812" cy="1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1953950" y="2565983"/>
              <a:ext cx="1067749" cy="267608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6.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스냅샷 생성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185870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B78BC59-D563-361B-2CE6-37D3BD55ED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>
                <a:latin typeface="+mj-ea"/>
              </a:rPr>
              <a:t>프로세스 </a:t>
            </a:r>
            <a:r>
              <a:rPr lang="en-US" altLang="ko-KR" dirty="0">
                <a:latin typeface="+mj-ea"/>
              </a:rPr>
              <a:t>FLOW (</a:t>
            </a:r>
            <a:r>
              <a:rPr lang="ko-KR" altLang="en-US" dirty="0">
                <a:latin typeface="+mj-ea"/>
              </a:rPr>
              <a:t>성과관리</a:t>
            </a:r>
            <a:r>
              <a:rPr lang="en-US" altLang="ko-KR" dirty="0">
                <a:latin typeface="+mj-ea"/>
              </a:rPr>
              <a:t>)</a:t>
            </a:r>
            <a:endParaRPr lang="ko-KR" altLang="en-US" dirty="0">
              <a:latin typeface="+mj-ea"/>
              <a:ea typeface="+mj-ea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C2C00E32-1F5C-17B9-D1DA-3837FC6142B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E87396-390A-40E4-AE63-451AD2BB2604}" type="slidenum">
              <a:rPr lang="ko-KR" altLang="en-US" smtClean="0">
                <a:solidFill>
                  <a:srgbClr val="000000"/>
                </a:solidFill>
              </a:rPr>
              <a:pPr>
                <a:defRPr/>
              </a:pPr>
              <a:t>24</a:t>
            </a:fld>
            <a:endParaRPr lang="en-US" altLang="ko-KR" dirty="0">
              <a:solidFill>
                <a:srgbClr val="000000"/>
              </a:solidFill>
            </a:endParaRPr>
          </a:p>
        </p:txBody>
      </p:sp>
      <p:grpSp>
        <p:nvGrpSpPr>
          <p:cNvPr id="72" name="그룹 71"/>
          <p:cNvGrpSpPr/>
          <p:nvPr/>
        </p:nvGrpSpPr>
        <p:grpSpPr>
          <a:xfrm>
            <a:off x="917875" y="2057818"/>
            <a:ext cx="8288681" cy="3945468"/>
            <a:chOff x="1129693" y="5050444"/>
            <a:chExt cx="10234058" cy="904492"/>
          </a:xfrm>
        </p:grpSpPr>
        <p:sp>
          <p:nvSpPr>
            <p:cNvPr id="73" name="직사각형 72"/>
            <p:cNvSpPr/>
            <p:nvPr/>
          </p:nvSpPr>
          <p:spPr>
            <a:xfrm>
              <a:off x="10625515" y="5050444"/>
              <a:ext cx="738236" cy="904492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ko-KR" altLang="en-US" sz="813" dirty="0" err="1">
                  <a:solidFill>
                    <a:schemeClr val="tx1"/>
                  </a:solidFill>
                </a:rPr>
                <a:t>운영서버</a:t>
              </a:r>
              <a:r>
                <a:rPr lang="ko-KR" altLang="en-US" sz="813" dirty="0">
                  <a:solidFill>
                    <a:schemeClr val="tx1"/>
                  </a:solidFill>
                </a:rPr>
                <a:t> 배포</a:t>
              </a:r>
            </a:p>
          </p:txBody>
        </p:sp>
        <p:sp>
          <p:nvSpPr>
            <p:cNvPr id="74" name="직사각형 73"/>
            <p:cNvSpPr/>
            <p:nvPr/>
          </p:nvSpPr>
          <p:spPr>
            <a:xfrm>
              <a:off x="1129693" y="5052132"/>
              <a:ext cx="9498012" cy="902804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544"/>
            </a:p>
          </p:txBody>
        </p:sp>
      </p:grpSp>
      <p:cxnSp>
        <p:nvCxnSpPr>
          <p:cNvPr id="75" name="직선 연결선 74"/>
          <p:cNvCxnSpPr/>
          <p:nvPr/>
        </p:nvCxnSpPr>
        <p:spPr bwMode="auto">
          <a:xfrm>
            <a:off x="10971753" y="4365104"/>
            <a:ext cx="29253" cy="87760"/>
          </a:xfrm>
          <a:prstGeom prst="line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6" name="직사각형 75"/>
          <p:cNvSpPr/>
          <p:nvPr/>
        </p:nvSpPr>
        <p:spPr>
          <a:xfrm>
            <a:off x="5961449" y="1364456"/>
            <a:ext cx="909675" cy="45815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 sz="813" dirty="0">
                <a:solidFill>
                  <a:schemeClr val="tx1"/>
                </a:solidFill>
              </a:rPr>
              <a:t>성과</a:t>
            </a:r>
            <a:endParaRPr lang="en-US" altLang="ko-KR" sz="813" dirty="0">
              <a:solidFill>
                <a:schemeClr val="tx1"/>
              </a:solidFill>
            </a:endParaRPr>
          </a:p>
          <a:p>
            <a:pPr algn="ctr"/>
            <a:r>
              <a:rPr lang="en-US" altLang="ko-KR" sz="813" dirty="0">
                <a:solidFill>
                  <a:schemeClr val="tx1"/>
                </a:solidFill>
              </a:rPr>
              <a:t>Prod1</a:t>
            </a:r>
            <a:endParaRPr lang="ko-KR" altLang="en-US" sz="813" dirty="0">
              <a:solidFill>
                <a:schemeClr val="tx1"/>
              </a:solidFill>
            </a:endParaRPr>
          </a:p>
        </p:txBody>
      </p:sp>
      <p:sp>
        <p:nvSpPr>
          <p:cNvPr id="77" name="직사각형 76"/>
          <p:cNvSpPr/>
          <p:nvPr/>
        </p:nvSpPr>
        <p:spPr>
          <a:xfrm>
            <a:off x="7719249" y="1364456"/>
            <a:ext cx="909675" cy="45815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 sz="813" dirty="0">
                <a:solidFill>
                  <a:schemeClr val="tx1"/>
                </a:solidFill>
              </a:rPr>
              <a:t>성과</a:t>
            </a:r>
            <a:endParaRPr lang="en-US" altLang="ko-KR" sz="813" dirty="0">
              <a:solidFill>
                <a:schemeClr val="tx1"/>
              </a:solidFill>
            </a:endParaRPr>
          </a:p>
          <a:p>
            <a:pPr algn="ctr"/>
            <a:r>
              <a:rPr lang="en-US" altLang="ko-KR" sz="813" dirty="0">
                <a:solidFill>
                  <a:schemeClr val="tx1"/>
                </a:solidFill>
              </a:rPr>
              <a:t>Prod2</a:t>
            </a:r>
          </a:p>
        </p:txBody>
      </p:sp>
      <p:sp>
        <p:nvSpPr>
          <p:cNvPr id="78" name="직사각형 77"/>
          <p:cNvSpPr/>
          <p:nvPr/>
        </p:nvSpPr>
        <p:spPr>
          <a:xfrm>
            <a:off x="688052" y="1364456"/>
            <a:ext cx="909675" cy="45815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813" dirty="0">
                <a:solidFill>
                  <a:schemeClr val="tx1"/>
                </a:solidFill>
              </a:rPr>
              <a:t>Jenkins</a:t>
            </a:r>
            <a:endParaRPr lang="ko-KR" altLang="en-US" sz="813" dirty="0">
              <a:solidFill>
                <a:schemeClr val="tx1"/>
              </a:solidFill>
            </a:endParaRPr>
          </a:p>
        </p:txBody>
      </p:sp>
      <p:cxnSp>
        <p:nvCxnSpPr>
          <p:cNvPr id="79" name="직선 연결선 78"/>
          <p:cNvCxnSpPr>
            <a:stCxn id="78" idx="2"/>
          </p:cNvCxnSpPr>
          <p:nvPr/>
        </p:nvCxnSpPr>
        <p:spPr>
          <a:xfrm>
            <a:off x="1142889" y="1822609"/>
            <a:ext cx="0" cy="43407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직선 연결선 79"/>
          <p:cNvCxnSpPr>
            <a:stCxn id="76" idx="2"/>
          </p:cNvCxnSpPr>
          <p:nvPr/>
        </p:nvCxnSpPr>
        <p:spPr>
          <a:xfrm>
            <a:off x="6416287" y="1822609"/>
            <a:ext cx="0" cy="43407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직선 연결선 80"/>
          <p:cNvCxnSpPr>
            <a:stCxn id="77" idx="2"/>
          </p:cNvCxnSpPr>
          <p:nvPr/>
        </p:nvCxnSpPr>
        <p:spPr>
          <a:xfrm>
            <a:off x="8174086" y="1822609"/>
            <a:ext cx="0" cy="43407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직사각형 81"/>
          <p:cNvSpPr/>
          <p:nvPr/>
        </p:nvSpPr>
        <p:spPr>
          <a:xfrm>
            <a:off x="2445851" y="1364456"/>
            <a:ext cx="909675" cy="45815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813" dirty="0" err="1">
                <a:solidFill>
                  <a:schemeClr val="tx1"/>
                </a:solidFill>
              </a:rPr>
              <a:t>Gitlab</a:t>
            </a:r>
            <a:endParaRPr lang="ko-KR" altLang="en-US" sz="813" dirty="0">
              <a:solidFill>
                <a:schemeClr val="tx1"/>
              </a:solidFill>
            </a:endParaRPr>
          </a:p>
        </p:txBody>
      </p:sp>
      <p:cxnSp>
        <p:nvCxnSpPr>
          <p:cNvPr id="83" name="직선 연결선 82"/>
          <p:cNvCxnSpPr>
            <a:stCxn id="82" idx="2"/>
          </p:cNvCxnSpPr>
          <p:nvPr/>
        </p:nvCxnSpPr>
        <p:spPr>
          <a:xfrm>
            <a:off x="2900688" y="1822609"/>
            <a:ext cx="0" cy="43407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직사각형 83"/>
          <p:cNvSpPr/>
          <p:nvPr/>
        </p:nvSpPr>
        <p:spPr>
          <a:xfrm>
            <a:off x="4203650" y="1364456"/>
            <a:ext cx="909675" cy="45815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 sz="813" dirty="0">
                <a:solidFill>
                  <a:schemeClr val="tx1"/>
                </a:solidFill>
              </a:rPr>
              <a:t>성과</a:t>
            </a:r>
            <a:endParaRPr lang="en-US" altLang="ko-KR" sz="813" dirty="0">
              <a:solidFill>
                <a:schemeClr val="tx1"/>
              </a:solidFill>
            </a:endParaRPr>
          </a:p>
          <a:p>
            <a:pPr algn="ctr"/>
            <a:r>
              <a:rPr lang="en-US" altLang="ko-KR" sz="813" dirty="0">
                <a:solidFill>
                  <a:schemeClr val="tx1"/>
                </a:solidFill>
              </a:rPr>
              <a:t>Dev</a:t>
            </a:r>
            <a:endParaRPr lang="ko-KR" altLang="en-US" sz="813" dirty="0">
              <a:solidFill>
                <a:schemeClr val="tx1"/>
              </a:solidFill>
            </a:endParaRPr>
          </a:p>
        </p:txBody>
      </p:sp>
      <p:cxnSp>
        <p:nvCxnSpPr>
          <p:cNvPr id="85" name="직선 연결선 84"/>
          <p:cNvCxnSpPr>
            <a:stCxn id="84" idx="2"/>
          </p:cNvCxnSpPr>
          <p:nvPr/>
        </p:nvCxnSpPr>
        <p:spPr>
          <a:xfrm>
            <a:off x="4658487" y="1822609"/>
            <a:ext cx="0" cy="43407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6" name="그룹 85"/>
          <p:cNvGrpSpPr/>
          <p:nvPr/>
        </p:nvGrpSpPr>
        <p:grpSpPr>
          <a:xfrm>
            <a:off x="1140422" y="2323633"/>
            <a:ext cx="5275865" cy="217432"/>
            <a:chOff x="3586765" y="3558787"/>
            <a:chExt cx="4312951" cy="267609"/>
          </a:xfrm>
        </p:grpSpPr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5315649" y="3558787"/>
              <a:ext cx="824525" cy="267609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2.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배포 파일 전송</a:t>
              </a:r>
            </a:p>
          </p:txBody>
        </p:sp>
        <p:cxnSp>
          <p:nvCxnSpPr>
            <p:cNvPr id="88" name="직선 화살표 연결선 87"/>
            <p:cNvCxnSpPr/>
            <p:nvPr/>
          </p:nvCxnSpPr>
          <p:spPr>
            <a:xfrm>
              <a:off x="3586765" y="3798791"/>
              <a:ext cx="4312951" cy="13786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9" name="그룹 88"/>
          <p:cNvGrpSpPr/>
          <p:nvPr/>
        </p:nvGrpSpPr>
        <p:grpSpPr>
          <a:xfrm>
            <a:off x="1142889" y="3269402"/>
            <a:ext cx="5277368" cy="256133"/>
            <a:chOff x="3586768" y="3793327"/>
            <a:chExt cx="4310200" cy="315240"/>
          </a:xfrm>
        </p:grpSpPr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4925734" y="3793327"/>
              <a:ext cx="1647268" cy="267608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rgbClr val="FF0000"/>
                  </a:solidFill>
                  <a:latin typeface="+mn-ea"/>
                </a:rPr>
                <a:t>4-2. </a:t>
              </a:r>
              <a:r>
                <a:rPr lang="ko-KR" altLang="en-US" sz="813" b="1" dirty="0">
                  <a:solidFill>
                    <a:srgbClr val="FF0000"/>
                  </a:solidFill>
                  <a:latin typeface="+mn-ea"/>
                </a:rPr>
                <a:t>실패 시 조기 종료</a:t>
              </a:r>
              <a:r>
                <a:rPr lang="en-US" altLang="ko-KR" sz="813" b="1" dirty="0">
                  <a:solidFill>
                    <a:srgbClr val="FF0000"/>
                  </a:solidFill>
                  <a:latin typeface="+mn-ea"/>
                </a:rPr>
                <a:t>, </a:t>
              </a:r>
              <a:r>
                <a:rPr lang="ko-KR" altLang="en-US" sz="813" b="1" dirty="0">
                  <a:solidFill>
                    <a:srgbClr val="FF0000"/>
                  </a:solidFill>
                  <a:latin typeface="+mn-ea"/>
                </a:rPr>
                <a:t>배포 실패 처리</a:t>
              </a:r>
            </a:p>
          </p:txBody>
        </p:sp>
        <p:cxnSp>
          <p:nvCxnSpPr>
            <p:cNvPr id="91" name="직선 화살표 연결선 90"/>
            <p:cNvCxnSpPr/>
            <p:nvPr/>
          </p:nvCxnSpPr>
          <p:spPr>
            <a:xfrm flipH="1" flipV="1">
              <a:off x="3586768" y="4095597"/>
              <a:ext cx="4310200" cy="12970"/>
            </a:xfrm>
            <a:prstGeom prst="straightConnector1">
              <a:avLst/>
            </a:prstGeom>
            <a:ln>
              <a:solidFill>
                <a:srgbClr val="FF0000"/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2" name="그룹 91"/>
          <p:cNvGrpSpPr/>
          <p:nvPr/>
        </p:nvGrpSpPr>
        <p:grpSpPr>
          <a:xfrm>
            <a:off x="1147434" y="2160686"/>
            <a:ext cx="1508513" cy="240150"/>
            <a:chOff x="1405767" y="2559738"/>
            <a:chExt cx="1856630" cy="295569"/>
          </a:xfrm>
        </p:grpSpPr>
        <p:grpSp>
          <p:nvGrpSpPr>
            <p:cNvPr id="93" name="그룹 92"/>
            <p:cNvGrpSpPr/>
            <p:nvPr/>
          </p:nvGrpSpPr>
          <p:grpSpPr>
            <a:xfrm>
              <a:off x="1405767" y="2559738"/>
              <a:ext cx="372629" cy="295569"/>
              <a:chOff x="1414654" y="2647656"/>
              <a:chExt cx="372629" cy="295569"/>
            </a:xfrm>
          </p:grpSpPr>
          <p:cxnSp>
            <p:nvCxnSpPr>
              <p:cNvPr id="95" name="직선 화살표 연결선 94"/>
              <p:cNvCxnSpPr/>
              <p:nvPr/>
            </p:nvCxnSpPr>
            <p:spPr>
              <a:xfrm flipH="1">
                <a:off x="1414654" y="2941644"/>
                <a:ext cx="372629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" name="직선 연결선 95"/>
              <p:cNvCxnSpPr/>
              <p:nvPr/>
            </p:nvCxnSpPr>
            <p:spPr>
              <a:xfrm flipH="1" flipV="1">
                <a:off x="1783833" y="2647656"/>
                <a:ext cx="3303" cy="295569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" name="직선 연결선 96"/>
              <p:cNvCxnSpPr/>
              <p:nvPr/>
            </p:nvCxnSpPr>
            <p:spPr>
              <a:xfrm>
                <a:off x="1423324" y="2647656"/>
                <a:ext cx="363812" cy="1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1713256" y="2565983"/>
              <a:ext cx="1549141" cy="267608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1.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배포 스냅샷 </a:t>
              </a:r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ID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 확인</a:t>
              </a:r>
            </a:p>
          </p:txBody>
        </p:sp>
      </p:grpSp>
      <p:grpSp>
        <p:nvGrpSpPr>
          <p:cNvPr id="98" name="그룹 97"/>
          <p:cNvGrpSpPr/>
          <p:nvPr/>
        </p:nvGrpSpPr>
        <p:grpSpPr>
          <a:xfrm>
            <a:off x="5477771" y="2595041"/>
            <a:ext cx="1233789" cy="240150"/>
            <a:chOff x="259886" y="2559738"/>
            <a:chExt cx="1518510" cy="295569"/>
          </a:xfrm>
        </p:grpSpPr>
        <p:grpSp>
          <p:nvGrpSpPr>
            <p:cNvPr id="99" name="그룹 98"/>
            <p:cNvGrpSpPr/>
            <p:nvPr/>
          </p:nvGrpSpPr>
          <p:grpSpPr>
            <a:xfrm>
              <a:off x="1405767" y="2559738"/>
              <a:ext cx="372629" cy="295569"/>
              <a:chOff x="1414654" y="2647656"/>
              <a:chExt cx="372629" cy="295569"/>
            </a:xfrm>
          </p:grpSpPr>
          <p:cxnSp>
            <p:nvCxnSpPr>
              <p:cNvPr id="101" name="직선 화살표 연결선 100"/>
              <p:cNvCxnSpPr/>
              <p:nvPr/>
            </p:nvCxnSpPr>
            <p:spPr>
              <a:xfrm flipH="1">
                <a:off x="1414654" y="2941644"/>
                <a:ext cx="372629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" name="직선 연결선 101"/>
              <p:cNvCxnSpPr/>
              <p:nvPr/>
            </p:nvCxnSpPr>
            <p:spPr>
              <a:xfrm flipH="1" flipV="1">
                <a:off x="1783833" y="2647656"/>
                <a:ext cx="3303" cy="295569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" name="직선 연결선 102"/>
              <p:cNvCxnSpPr/>
              <p:nvPr/>
            </p:nvCxnSpPr>
            <p:spPr>
              <a:xfrm>
                <a:off x="1423324" y="2647656"/>
                <a:ext cx="363812" cy="1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259886" y="2565983"/>
              <a:ext cx="1241365" cy="267608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3.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현재 파일 백업</a:t>
              </a:r>
            </a:p>
          </p:txBody>
        </p:sp>
      </p:grpSp>
      <p:grpSp>
        <p:nvGrpSpPr>
          <p:cNvPr id="104" name="그룹 103"/>
          <p:cNvGrpSpPr/>
          <p:nvPr/>
        </p:nvGrpSpPr>
        <p:grpSpPr>
          <a:xfrm>
            <a:off x="5110839" y="2899063"/>
            <a:ext cx="1608830" cy="240150"/>
            <a:chOff x="-201702" y="2559738"/>
            <a:chExt cx="1980098" cy="295569"/>
          </a:xfrm>
        </p:grpSpPr>
        <p:grpSp>
          <p:nvGrpSpPr>
            <p:cNvPr id="105" name="그룹 104"/>
            <p:cNvGrpSpPr/>
            <p:nvPr/>
          </p:nvGrpSpPr>
          <p:grpSpPr>
            <a:xfrm>
              <a:off x="1405767" y="2559738"/>
              <a:ext cx="372629" cy="295569"/>
              <a:chOff x="1414654" y="2647656"/>
              <a:chExt cx="372629" cy="295569"/>
            </a:xfrm>
          </p:grpSpPr>
          <p:cxnSp>
            <p:nvCxnSpPr>
              <p:cNvPr id="107" name="직선 화살표 연결선 106"/>
              <p:cNvCxnSpPr/>
              <p:nvPr/>
            </p:nvCxnSpPr>
            <p:spPr>
              <a:xfrm flipH="1">
                <a:off x="1414654" y="2941644"/>
                <a:ext cx="372629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8" name="직선 연결선 107"/>
              <p:cNvCxnSpPr/>
              <p:nvPr/>
            </p:nvCxnSpPr>
            <p:spPr>
              <a:xfrm flipH="1" flipV="1">
                <a:off x="1783833" y="2647656"/>
                <a:ext cx="3303" cy="295569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9" name="직선 연결선 108"/>
              <p:cNvCxnSpPr/>
              <p:nvPr/>
            </p:nvCxnSpPr>
            <p:spPr>
              <a:xfrm>
                <a:off x="1423324" y="2647656"/>
                <a:ext cx="363812" cy="1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-201702" y="2565983"/>
              <a:ext cx="1716841" cy="267608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4.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배포 적용 및 기동 확인</a:t>
              </a:r>
            </a:p>
          </p:txBody>
        </p:sp>
      </p:grpSp>
      <p:grpSp>
        <p:nvGrpSpPr>
          <p:cNvPr id="110" name="그룹 109"/>
          <p:cNvGrpSpPr/>
          <p:nvPr/>
        </p:nvGrpSpPr>
        <p:grpSpPr>
          <a:xfrm>
            <a:off x="5228167" y="3201129"/>
            <a:ext cx="1480591" cy="240150"/>
            <a:chOff x="-43869" y="2559738"/>
            <a:chExt cx="1822265" cy="295569"/>
          </a:xfrm>
        </p:grpSpPr>
        <p:grpSp>
          <p:nvGrpSpPr>
            <p:cNvPr id="111" name="그룹 110"/>
            <p:cNvGrpSpPr/>
            <p:nvPr/>
          </p:nvGrpSpPr>
          <p:grpSpPr>
            <a:xfrm>
              <a:off x="1405767" y="2559738"/>
              <a:ext cx="372629" cy="295569"/>
              <a:chOff x="1414654" y="2647656"/>
              <a:chExt cx="372629" cy="295569"/>
            </a:xfrm>
          </p:grpSpPr>
          <p:cxnSp>
            <p:nvCxnSpPr>
              <p:cNvPr id="113" name="직선 화살표 연결선 112"/>
              <p:cNvCxnSpPr/>
              <p:nvPr/>
            </p:nvCxnSpPr>
            <p:spPr>
              <a:xfrm flipH="1">
                <a:off x="1414654" y="2941644"/>
                <a:ext cx="372629" cy="0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" name="직선 연결선 113"/>
              <p:cNvCxnSpPr/>
              <p:nvPr/>
            </p:nvCxnSpPr>
            <p:spPr>
              <a:xfrm flipH="1" flipV="1">
                <a:off x="1783833" y="2647656"/>
                <a:ext cx="3303" cy="295569"/>
              </a:xfrm>
              <a:prstGeom prst="line">
                <a:avLst/>
              </a:prstGeom>
              <a:ln w="6350">
                <a:solidFill>
                  <a:srgbClr val="FF0000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5" name="직선 연결선 114"/>
              <p:cNvCxnSpPr/>
              <p:nvPr/>
            </p:nvCxnSpPr>
            <p:spPr>
              <a:xfrm>
                <a:off x="1423324" y="2647656"/>
                <a:ext cx="363812" cy="1"/>
              </a:xfrm>
              <a:prstGeom prst="line">
                <a:avLst/>
              </a:prstGeom>
              <a:ln w="6350">
                <a:solidFill>
                  <a:srgbClr val="FF0000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-43869" y="2565983"/>
              <a:ext cx="1588600" cy="267608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rgbClr val="FF0000"/>
                  </a:solidFill>
                  <a:latin typeface="+mn-ea"/>
                </a:rPr>
                <a:t>4-1. </a:t>
              </a:r>
              <a:r>
                <a:rPr lang="ko-KR" altLang="en-US" sz="813" b="1" dirty="0">
                  <a:solidFill>
                    <a:srgbClr val="FF0000"/>
                  </a:solidFill>
                  <a:latin typeface="+mn-ea"/>
                </a:rPr>
                <a:t>실패 시 백업 복구 </a:t>
              </a:r>
            </a:p>
          </p:txBody>
        </p:sp>
      </p:grpSp>
      <p:grpSp>
        <p:nvGrpSpPr>
          <p:cNvPr id="116" name="그룹 115"/>
          <p:cNvGrpSpPr/>
          <p:nvPr/>
        </p:nvGrpSpPr>
        <p:grpSpPr>
          <a:xfrm>
            <a:off x="1147434" y="3603059"/>
            <a:ext cx="7026653" cy="217432"/>
            <a:chOff x="3586765" y="3558787"/>
            <a:chExt cx="4312951" cy="267609"/>
          </a:xfrm>
        </p:grpSpPr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5418374" y="3558787"/>
              <a:ext cx="619083" cy="267609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5.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배포 파일 전송</a:t>
              </a:r>
            </a:p>
          </p:txBody>
        </p:sp>
        <p:cxnSp>
          <p:nvCxnSpPr>
            <p:cNvPr id="118" name="직선 화살표 연결선 117"/>
            <p:cNvCxnSpPr/>
            <p:nvPr/>
          </p:nvCxnSpPr>
          <p:spPr>
            <a:xfrm>
              <a:off x="3586765" y="3798791"/>
              <a:ext cx="4312951" cy="13786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9" name="그룹 118"/>
          <p:cNvGrpSpPr/>
          <p:nvPr/>
        </p:nvGrpSpPr>
        <p:grpSpPr>
          <a:xfrm>
            <a:off x="7234645" y="3897684"/>
            <a:ext cx="1233789" cy="240150"/>
            <a:chOff x="259886" y="2559738"/>
            <a:chExt cx="1518510" cy="295569"/>
          </a:xfrm>
        </p:grpSpPr>
        <p:grpSp>
          <p:nvGrpSpPr>
            <p:cNvPr id="120" name="그룹 119"/>
            <p:cNvGrpSpPr/>
            <p:nvPr/>
          </p:nvGrpSpPr>
          <p:grpSpPr>
            <a:xfrm>
              <a:off x="1405767" y="2559738"/>
              <a:ext cx="372629" cy="295569"/>
              <a:chOff x="1414654" y="2647656"/>
              <a:chExt cx="372629" cy="295569"/>
            </a:xfrm>
          </p:grpSpPr>
          <p:cxnSp>
            <p:nvCxnSpPr>
              <p:cNvPr id="122" name="직선 화살표 연결선 121"/>
              <p:cNvCxnSpPr/>
              <p:nvPr/>
            </p:nvCxnSpPr>
            <p:spPr>
              <a:xfrm flipH="1">
                <a:off x="1414654" y="2941644"/>
                <a:ext cx="372629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3" name="직선 연결선 122"/>
              <p:cNvCxnSpPr/>
              <p:nvPr/>
            </p:nvCxnSpPr>
            <p:spPr>
              <a:xfrm flipH="1" flipV="1">
                <a:off x="1783833" y="2647656"/>
                <a:ext cx="3303" cy="295569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4" name="직선 연결선 123"/>
              <p:cNvCxnSpPr/>
              <p:nvPr/>
            </p:nvCxnSpPr>
            <p:spPr>
              <a:xfrm>
                <a:off x="1423324" y="2647656"/>
                <a:ext cx="363812" cy="1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1" name="TextBox 120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259886" y="2565983"/>
              <a:ext cx="1241365" cy="267608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6.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현재 파일 백업</a:t>
              </a:r>
            </a:p>
          </p:txBody>
        </p:sp>
      </p:grpSp>
      <p:grpSp>
        <p:nvGrpSpPr>
          <p:cNvPr id="125" name="그룹 124"/>
          <p:cNvGrpSpPr/>
          <p:nvPr/>
        </p:nvGrpSpPr>
        <p:grpSpPr>
          <a:xfrm>
            <a:off x="6867712" y="4201707"/>
            <a:ext cx="1608830" cy="240150"/>
            <a:chOff x="-201702" y="2559738"/>
            <a:chExt cx="1980098" cy="295569"/>
          </a:xfrm>
        </p:grpSpPr>
        <p:grpSp>
          <p:nvGrpSpPr>
            <p:cNvPr id="126" name="그룹 125"/>
            <p:cNvGrpSpPr/>
            <p:nvPr/>
          </p:nvGrpSpPr>
          <p:grpSpPr>
            <a:xfrm>
              <a:off x="1405767" y="2559738"/>
              <a:ext cx="372629" cy="295569"/>
              <a:chOff x="1414654" y="2647656"/>
              <a:chExt cx="372629" cy="295569"/>
            </a:xfrm>
          </p:grpSpPr>
          <p:cxnSp>
            <p:nvCxnSpPr>
              <p:cNvPr id="128" name="직선 화살표 연결선 127"/>
              <p:cNvCxnSpPr/>
              <p:nvPr/>
            </p:nvCxnSpPr>
            <p:spPr>
              <a:xfrm flipH="1">
                <a:off x="1414654" y="2941644"/>
                <a:ext cx="372629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9" name="직선 연결선 128"/>
              <p:cNvCxnSpPr/>
              <p:nvPr/>
            </p:nvCxnSpPr>
            <p:spPr>
              <a:xfrm flipH="1" flipV="1">
                <a:off x="1783833" y="2647656"/>
                <a:ext cx="3303" cy="295569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0" name="직선 연결선 129"/>
              <p:cNvCxnSpPr/>
              <p:nvPr/>
            </p:nvCxnSpPr>
            <p:spPr>
              <a:xfrm>
                <a:off x="1423324" y="2647656"/>
                <a:ext cx="363812" cy="1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-201702" y="2565983"/>
              <a:ext cx="1716841" cy="267608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7.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배포 적용 및 기동 확인</a:t>
              </a:r>
            </a:p>
          </p:txBody>
        </p:sp>
      </p:grpSp>
      <p:grpSp>
        <p:nvGrpSpPr>
          <p:cNvPr id="131" name="그룹 130"/>
          <p:cNvGrpSpPr/>
          <p:nvPr/>
        </p:nvGrpSpPr>
        <p:grpSpPr>
          <a:xfrm>
            <a:off x="6985040" y="4503772"/>
            <a:ext cx="1480591" cy="240150"/>
            <a:chOff x="-43869" y="2559738"/>
            <a:chExt cx="1822265" cy="295569"/>
          </a:xfrm>
        </p:grpSpPr>
        <p:grpSp>
          <p:nvGrpSpPr>
            <p:cNvPr id="132" name="그룹 131"/>
            <p:cNvGrpSpPr/>
            <p:nvPr/>
          </p:nvGrpSpPr>
          <p:grpSpPr>
            <a:xfrm>
              <a:off x="1405767" y="2559738"/>
              <a:ext cx="372629" cy="295569"/>
              <a:chOff x="1414654" y="2647656"/>
              <a:chExt cx="372629" cy="295569"/>
            </a:xfrm>
          </p:grpSpPr>
          <p:cxnSp>
            <p:nvCxnSpPr>
              <p:cNvPr id="134" name="직선 화살표 연결선 133"/>
              <p:cNvCxnSpPr/>
              <p:nvPr/>
            </p:nvCxnSpPr>
            <p:spPr>
              <a:xfrm flipH="1">
                <a:off x="1414654" y="2941644"/>
                <a:ext cx="372629" cy="0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5" name="직선 연결선 134"/>
              <p:cNvCxnSpPr/>
              <p:nvPr/>
            </p:nvCxnSpPr>
            <p:spPr>
              <a:xfrm flipH="1" flipV="1">
                <a:off x="1783833" y="2647656"/>
                <a:ext cx="3303" cy="295569"/>
              </a:xfrm>
              <a:prstGeom prst="line">
                <a:avLst/>
              </a:prstGeom>
              <a:ln w="6350">
                <a:solidFill>
                  <a:srgbClr val="FF0000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6" name="직선 연결선 135"/>
              <p:cNvCxnSpPr/>
              <p:nvPr/>
            </p:nvCxnSpPr>
            <p:spPr>
              <a:xfrm>
                <a:off x="1423324" y="2647656"/>
                <a:ext cx="363812" cy="1"/>
              </a:xfrm>
              <a:prstGeom prst="line">
                <a:avLst/>
              </a:prstGeom>
              <a:ln w="6350">
                <a:solidFill>
                  <a:srgbClr val="FF0000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-43869" y="2565983"/>
              <a:ext cx="1588600" cy="267608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rgbClr val="FF0000"/>
                  </a:solidFill>
                  <a:latin typeface="+mn-ea"/>
                </a:rPr>
                <a:t>8-1. </a:t>
              </a:r>
              <a:r>
                <a:rPr lang="ko-KR" altLang="en-US" sz="813" b="1" dirty="0">
                  <a:solidFill>
                    <a:srgbClr val="FF0000"/>
                  </a:solidFill>
                  <a:latin typeface="+mn-ea"/>
                </a:rPr>
                <a:t>실패 시 백업 복구 </a:t>
              </a:r>
            </a:p>
          </p:txBody>
        </p:sp>
      </p:grpSp>
      <p:grpSp>
        <p:nvGrpSpPr>
          <p:cNvPr id="137" name="그룹 136"/>
          <p:cNvGrpSpPr/>
          <p:nvPr/>
        </p:nvGrpSpPr>
        <p:grpSpPr>
          <a:xfrm>
            <a:off x="1151590" y="4574664"/>
            <a:ext cx="7022209" cy="256133"/>
            <a:chOff x="3586768" y="3793327"/>
            <a:chExt cx="4310200" cy="315240"/>
          </a:xfrm>
        </p:grpSpPr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5364562" y="3793327"/>
              <a:ext cx="769619" cy="267608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rgbClr val="FF0000"/>
                  </a:solidFill>
                  <a:latin typeface="+mn-ea"/>
                </a:rPr>
                <a:t>8-2. </a:t>
              </a:r>
              <a:r>
                <a:rPr lang="ko-KR" altLang="en-US" sz="813" b="1" dirty="0">
                  <a:solidFill>
                    <a:srgbClr val="FF0000"/>
                  </a:solidFill>
                  <a:latin typeface="+mn-ea"/>
                </a:rPr>
                <a:t>실패 시 조기 종료</a:t>
              </a:r>
            </a:p>
          </p:txBody>
        </p:sp>
        <p:cxnSp>
          <p:nvCxnSpPr>
            <p:cNvPr id="139" name="직선 화살표 연결선 138"/>
            <p:cNvCxnSpPr/>
            <p:nvPr/>
          </p:nvCxnSpPr>
          <p:spPr>
            <a:xfrm flipH="1" flipV="1">
              <a:off x="3586768" y="4095597"/>
              <a:ext cx="4310200" cy="12970"/>
            </a:xfrm>
            <a:prstGeom prst="straightConnector1">
              <a:avLst/>
            </a:prstGeom>
            <a:ln>
              <a:solidFill>
                <a:srgbClr val="FF0000"/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0" name="그룹 139"/>
          <p:cNvGrpSpPr/>
          <p:nvPr/>
        </p:nvGrpSpPr>
        <p:grpSpPr>
          <a:xfrm>
            <a:off x="1134814" y="4897440"/>
            <a:ext cx="5275865" cy="217432"/>
            <a:chOff x="3586765" y="3558787"/>
            <a:chExt cx="4312951" cy="267609"/>
          </a:xfrm>
        </p:grpSpPr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5090258" y="3558787"/>
              <a:ext cx="1275315" cy="267609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rgbClr val="FF0000"/>
                  </a:solidFill>
                  <a:latin typeface="+mn-ea"/>
                </a:rPr>
                <a:t>8-3. 1</a:t>
              </a:r>
              <a:r>
                <a:rPr lang="ko-KR" altLang="en-US" sz="813" b="1" dirty="0">
                  <a:solidFill>
                    <a:srgbClr val="FF0000"/>
                  </a:solidFill>
                  <a:latin typeface="+mn-ea"/>
                </a:rPr>
                <a:t>번 서버 복구 진행 요청</a:t>
              </a:r>
            </a:p>
          </p:txBody>
        </p:sp>
        <p:cxnSp>
          <p:nvCxnSpPr>
            <p:cNvPr id="142" name="직선 화살표 연결선 141"/>
            <p:cNvCxnSpPr/>
            <p:nvPr/>
          </p:nvCxnSpPr>
          <p:spPr>
            <a:xfrm>
              <a:off x="3586765" y="3798791"/>
              <a:ext cx="4312951" cy="13786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3" name="그룹 142"/>
          <p:cNvGrpSpPr/>
          <p:nvPr/>
        </p:nvGrpSpPr>
        <p:grpSpPr>
          <a:xfrm>
            <a:off x="5599991" y="5213193"/>
            <a:ext cx="1119678" cy="240150"/>
            <a:chOff x="400331" y="2559738"/>
            <a:chExt cx="1378065" cy="295569"/>
          </a:xfrm>
        </p:grpSpPr>
        <p:grpSp>
          <p:nvGrpSpPr>
            <p:cNvPr id="144" name="그룹 143"/>
            <p:cNvGrpSpPr/>
            <p:nvPr/>
          </p:nvGrpSpPr>
          <p:grpSpPr>
            <a:xfrm>
              <a:off x="1405767" y="2559738"/>
              <a:ext cx="372629" cy="295569"/>
              <a:chOff x="1414654" y="2647656"/>
              <a:chExt cx="372629" cy="295569"/>
            </a:xfrm>
          </p:grpSpPr>
          <p:cxnSp>
            <p:nvCxnSpPr>
              <p:cNvPr id="146" name="직선 화살표 연결선 145"/>
              <p:cNvCxnSpPr/>
              <p:nvPr/>
            </p:nvCxnSpPr>
            <p:spPr>
              <a:xfrm flipH="1">
                <a:off x="1414654" y="2941644"/>
                <a:ext cx="372629" cy="0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7" name="직선 연결선 146"/>
              <p:cNvCxnSpPr/>
              <p:nvPr/>
            </p:nvCxnSpPr>
            <p:spPr>
              <a:xfrm flipH="1" flipV="1">
                <a:off x="1783833" y="2647656"/>
                <a:ext cx="3303" cy="295569"/>
              </a:xfrm>
              <a:prstGeom prst="line">
                <a:avLst/>
              </a:prstGeom>
              <a:ln w="6350">
                <a:solidFill>
                  <a:srgbClr val="FF0000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8" name="직선 연결선 147"/>
              <p:cNvCxnSpPr/>
              <p:nvPr/>
            </p:nvCxnSpPr>
            <p:spPr>
              <a:xfrm>
                <a:off x="1423324" y="2647656"/>
                <a:ext cx="363812" cy="1"/>
              </a:xfrm>
              <a:prstGeom prst="line">
                <a:avLst/>
              </a:prstGeom>
              <a:ln w="6350">
                <a:solidFill>
                  <a:srgbClr val="FF0000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5" name="TextBox 144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400331" y="2565983"/>
              <a:ext cx="1067749" cy="267608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rgbClr val="FF0000"/>
                  </a:solidFill>
                  <a:latin typeface="+mn-ea"/>
                </a:rPr>
                <a:t>8-4. </a:t>
              </a:r>
              <a:r>
                <a:rPr lang="ko-KR" altLang="en-US" sz="813" b="1" dirty="0">
                  <a:solidFill>
                    <a:srgbClr val="FF0000"/>
                  </a:solidFill>
                  <a:latin typeface="+mn-ea"/>
                </a:rPr>
                <a:t>백업 복구</a:t>
              </a:r>
            </a:p>
          </p:txBody>
        </p:sp>
      </p:grpSp>
      <p:grpSp>
        <p:nvGrpSpPr>
          <p:cNvPr id="149" name="그룹 148"/>
          <p:cNvGrpSpPr/>
          <p:nvPr/>
        </p:nvGrpSpPr>
        <p:grpSpPr>
          <a:xfrm>
            <a:off x="1151589" y="5597556"/>
            <a:ext cx="7022209" cy="256133"/>
            <a:chOff x="3586768" y="3793327"/>
            <a:chExt cx="4310200" cy="315240"/>
          </a:xfrm>
        </p:grpSpPr>
        <p:sp>
          <p:nvSpPr>
            <p:cNvPr id="150" name="TextBox 149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5439834" y="3793327"/>
              <a:ext cx="619080" cy="267608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9.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배포 결과 전송</a:t>
              </a:r>
            </a:p>
          </p:txBody>
        </p:sp>
        <p:cxnSp>
          <p:nvCxnSpPr>
            <p:cNvPr id="151" name="직선 화살표 연결선 150"/>
            <p:cNvCxnSpPr/>
            <p:nvPr/>
          </p:nvCxnSpPr>
          <p:spPr>
            <a:xfrm flipH="1" flipV="1">
              <a:off x="3586768" y="4095597"/>
              <a:ext cx="4310200" cy="12970"/>
            </a:xfrm>
            <a:prstGeom prst="straightConnector1">
              <a:avLst/>
            </a:prstGeom>
            <a:ln>
              <a:solidFill>
                <a:srgbClr val="002060"/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2" name="그룹 151"/>
          <p:cNvGrpSpPr/>
          <p:nvPr/>
        </p:nvGrpSpPr>
        <p:grpSpPr>
          <a:xfrm>
            <a:off x="1142889" y="5305576"/>
            <a:ext cx="5277368" cy="256133"/>
            <a:chOff x="3586768" y="3793327"/>
            <a:chExt cx="4310200" cy="315240"/>
          </a:xfrm>
        </p:grpSpPr>
        <p:sp>
          <p:nvSpPr>
            <p:cNvPr id="153" name="TextBox 152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5294942" y="3793327"/>
              <a:ext cx="908864" cy="267608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rgbClr val="FF0000"/>
                  </a:solidFill>
                  <a:latin typeface="+mn-ea"/>
                </a:rPr>
                <a:t>8-5. </a:t>
              </a:r>
              <a:r>
                <a:rPr lang="ko-KR" altLang="en-US" sz="813" b="1" dirty="0">
                  <a:solidFill>
                    <a:srgbClr val="FF0000"/>
                  </a:solidFill>
                  <a:latin typeface="+mn-ea"/>
                </a:rPr>
                <a:t>배포 실패 처리</a:t>
              </a:r>
            </a:p>
          </p:txBody>
        </p:sp>
        <p:cxnSp>
          <p:nvCxnSpPr>
            <p:cNvPr id="154" name="직선 화살표 연결선 153"/>
            <p:cNvCxnSpPr/>
            <p:nvPr/>
          </p:nvCxnSpPr>
          <p:spPr>
            <a:xfrm flipH="1" flipV="1">
              <a:off x="3586768" y="4095597"/>
              <a:ext cx="4310200" cy="12970"/>
            </a:xfrm>
            <a:prstGeom prst="straightConnector1">
              <a:avLst/>
            </a:prstGeom>
            <a:ln>
              <a:solidFill>
                <a:srgbClr val="FF0000"/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6865220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" name="그룹 71"/>
          <p:cNvGrpSpPr/>
          <p:nvPr/>
        </p:nvGrpSpPr>
        <p:grpSpPr>
          <a:xfrm>
            <a:off x="917875" y="3287142"/>
            <a:ext cx="8288681" cy="2094755"/>
            <a:chOff x="1129693" y="5050444"/>
            <a:chExt cx="10234058" cy="904492"/>
          </a:xfrm>
        </p:grpSpPr>
        <p:sp>
          <p:nvSpPr>
            <p:cNvPr id="73" name="직사각형 72"/>
            <p:cNvSpPr/>
            <p:nvPr/>
          </p:nvSpPr>
          <p:spPr>
            <a:xfrm>
              <a:off x="10625515" y="5050444"/>
              <a:ext cx="738236" cy="904492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ko-KR" altLang="en-US" sz="813" dirty="0" err="1">
                  <a:solidFill>
                    <a:schemeClr val="tx1"/>
                  </a:solidFill>
                </a:rPr>
                <a:t>운영서버</a:t>
              </a:r>
              <a:r>
                <a:rPr lang="ko-KR" altLang="en-US" sz="813" dirty="0">
                  <a:solidFill>
                    <a:schemeClr val="tx1"/>
                  </a:solidFill>
                </a:rPr>
                <a:t> </a:t>
              </a:r>
              <a:r>
                <a:rPr lang="ko-KR" altLang="en-US" sz="813" dirty="0" err="1">
                  <a:solidFill>
                    <a:schemeClr val="tx1"/>
                  </a:solidFill>
                </a:rPr>
                <a:t>수동복구</a:t>
              </a:r>
              <a:endParaRPr lang="ko-KR" altLang="en-US" sz="813" dirty="0">
                <a:solidFill>
                  <a:schemeClr val="tx1"/>
                </a:solidFill>
              </a:endParaRPr>
            </a:p>
          </p:txBody>
        </p:sp>
        <p:sp>
          <p:nvSpPr>
            <p:cNvPr id="74" name="직사각형 73"/>
            <p:cNvSpPr/>
            <p:nvPr/>
          </p:nvSpPr>
          <p:spPr>
            <a:xfrm>
              <a:off x="1129693" y="5052132"/>
              <a:ext cx="9498012" cy="902804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544"/>
            </a:p>
          </p:txBody>
        </p:sp>
      </p:grpSp>
      <p:sp>
        <p:nvSpPr>
          <p:cNvPr id="2" name="제목 1">
            <a:extLst>
              <a:ext uri="{FF2B5EF4-FFF2-40B4-BE49-F238E27FC236}">
                <a16:creationId xmlns:a16="http://schemas.microsoft.com/office/drawing/2014/main" id="{7B78BC59-D563-361B-2CE6-37D3BD55ED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>
                <a:latin typeface="+mj-ea"/>
                <a:ea typeface="+mj-ea"/>
              </a:rPr>
              <a:t>프로세스 </a:t>
            </a:r>
            <a:r>
              <a:rPr lang="en-US" altLang="ko-KR" dirty="0">
                <a:latin typeface="+mj-ea"/>
                <a:ea typeface="+mj-ea"/>
              </a:rPr>
              <a:t>FLOW (</a:t>
            </a:r>
            <a:r>
              <a:rPr lang="ko-KR" altLang="en-US" dirty="0">
                <a:latin typeface="+mj-ea"/>
                <a:ea typeface="+mj-ea"/>
              </a:rPr>
              <a:t>성과관리</a:t>
            </a:r>
            <a:r>
              <a:rPr lang="en-US" altLang="ko-KR" dirty="0">
                <a:latin typeface="+mj-ea"/>
                <a:ea typeface="+mj-ea"/>
              </a:rPr>
              <a:t>)</a:t>
            </a:r>
            <a:endParaRPr lang="ko-KR" altLang="en-US" dirty="0">
              <a:latin typeface="+mj-ea"/>
              <a:ea typeface="+mj-ea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C2C00E32-1F5C-17B9-D1DA-3837FC6142B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E87396-390A-40E4-AE63-451AD2BB2604}" type="slidenum">
              <a:rPr lang="ko-KR" altLang="en-US" smtClean="0">
                <a:solidFill>
                  <a:srgbClr val="000000"/>
                </a:solidFill>
              </a:rPr>
              <a:pPr>
                <a:defRPr/>
              </a:pPr>
              <a:t>25</a:t>
            </a:fld>
            <a:endParaRPr lang="en-US" altLang="ko-KR" dirty="0">
              <a:solidFill>
                <a:srgbClr val="000000"/>
              </a:solidFill>
            </a:endParaRPr>
          </a:p>
        </p:txBody>
      </p:sp>
      <p:grpSp>
        <p:nvGrpSpPr>
          <p:cNvPr id="5" name="그룹 4"/>
          <p:cNvGrpSpPr/>
          <p:nvPr/>
        </p:nvGrpSpPr>
        <p:grpSpPr>
          <a:xfrm>
            <a:off x="917877" y="1924277"/>
            <a:ext cx="4723375" cy="1245644"/>
            <a:chOff x="1129693" y="3163331"/>
            <a:chExt cx="7733624" cy="1415287"/>
          </a:xfrm>
        </p:grpSpPr>
        <p:sp>
          <p:nvSpPr>
            <p:cNvPr id="6" name="직사각형 5"/>
            <p:cNvSpPr/>
            <p:nvPr/>
          </p:nvSpPr>
          <p:spPr>
            <a:xfrm>
              <a:off x="1129693" y="3163331"/>
              <a:ext cx="6806143" cy="1415287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544"/>
            </a:p>
          </p:txBody>
        </p:sp>
        <p:sp>
          <p:nvSpPr>
            <p:cNvPr id="7" name="직사각형 6"/>
            <p:cNvSpPr/>
            <p:nvPr/>
          </p:nvSpPr>
          <p:spPr>
            <a:xfrm>
              <a:off x="7938152" y="3163331"/>
              <a:ext cx="925165" cy="1415287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ko-KR" altLang="en-US" sz="813" dirty="0" err="1">
                  <a:solidFill>
                    <a:schemeClr val="tx1"/>
                  </a:solidFill>
                </a:rPr>
                <a:t>개발서버</a:t>
              </a:r>
              <a:r>
                <a:rPr lang="ko-KR" altLang="en-US" sz="813" dirty="0">
                  <a:solidFill>
                    <a:schemeClr val="tx1"/>
                  </a:solidFill>
                </a:rPr>
                <a:t> </a:t>
              </a:r>
              <a:r>
                <a:rPr lang="ko-KR" altLang="en-US" sz="813" dirty="0" err="1">
                  <a:solidFill>
                    <a:schemeClr val="tx1"/>
                  </a:solidFill>
                </a:rPr>
                <a:t>수동복구</a:t>
              </a:r>
              <a:endParaRPr lang="ko-KR" altLang="en-US" sz="813" dirty="0">
                <a:solidFill>
                  <a:schemeClr val="tx1"/>
                </a:solidFill>
              </a:endParaRPr>
            </a:p>
          </p:txBody>
        </p:sp>
      </p:grpSp>
      <p:sp>
        <p:nvSpPr>
          <p:cNvPr id="17" name="직사각형 16"/>
          <p:cNvSpPr/>
          <p:nvPr/>
        </p:nvSpPr>
        <p:spPr>
          <a:xfrm>
            <a:off x="5961449" y="1364456"/>
            <a:ext cx="909675" cy="45815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 sz="813" dirty="0">
                <a:solidFill>
                  <a:schemeClr val="tx1"/>
                </a:solidFill>
              </a:rPr>
              <a:t>성과</a:t>
            </a:r>
            <a:endParaRPr lang="en-US" altLang="ko-KR" sz="813" dirty="0">
              <a:solidFill>
                <a:schemeClr val="tx1"/>
              </a:solidFill>
            </a:endParaRPr>
          </a:p>
          <a:p>
            <a:pPr algn="ctr"/>
            <a:r>
              <a:rPr lang="en-US" altLang="ko-KR" sz="813" dirty="0">
                <a:solidFill>
                  <a:schemeClr val="tx1"/>
                </a:solidFill>
              </a:rPr>
              <a:t>Prod1</a:t>
            </a:r>
            <a:endParaRPr lang="ko-KR" altLang="en-US" sz="813" dirty="0">
              <a:solidFill>
                <a:schemeClr val="tx1"/>
              </a:solidFill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7719249" y="1364456"/>
            <a:ext cx="909675" cy="45815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 sz="813" dirty="0">
                <a:solidFill>
                  <a:schemeClr val="tx1"/>
                </a:solidFill>
              </a:rPr>
              <a:t>성과</a:t>
            </a:r>
            <a:endParaRPr lang="en-US" altLang="ko-KR" sz="813" dirty="0">
              <a:solidFill>
                <a:schemeClr val="tx1"/>
              </a:solidFill>
            </a:endParaRPr>
          </a:p>
          <a:p>
            <a:pPr algn="ctr"/>
            <a:r>
              <a:rPr lang="en-US" altLang="ko-KR" sz="813" dirty="0">
                <a:solidFill>
                  <a:schemeClr val="tx1"/>
                </a:solidFill>
              </a:rPr>
              <a:t>Prod2</a:t>
            </a:r>
          </a:p>
        </p:txBody>
      </p:sp>
      <p:sp>
        <p:nvSpPr>
          <p:cNvPr id="19" name="직사각형 18"/>
          <p:cNvSpPr/>
          <p:nvPr/>
        </p:nvSpPr>
        <p:spPr>
          <a:xfrm>
            <a:off x="688052" y="1364456"/>
            <a:ext cx="909675" cy="45815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813" dirty="0">
                <a:solidFill>
                  <a:schemeClr val="tx1"/>
                </a:solidFill>
              </a:rPr>
              <a:t>Jenkins</a:t>
            </a:r>
            <a:endParaRPr lang="ko-KR" altLang="en-US" sz="813" dirty="0">
              <a:solidFill>
                <a:schemeClr val="tx1"/>
              </a:solidFill>
            </a:endParaRPr>
          </a:p>
        </p:txBody>
      </p:sp>
      <p:cxnSp>
        <p:nvCxnSpPr>
          <p:cNvPr id="20" name="직선 연결선 19"/>
          <p:cNvCxnSpPr>
            <a:stCxn id="19" idx="2"/>
          </p:cNvCxnSpPr>
          <p:nvPr/>
        </p:nvCxnSpPr>
        <p:spPr>
          <a:xfrm>
            <a:off x="1142889" y="1822609"/>
            <a:ext cx="0" cy="4071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직선 연결선 20"/>
          <p:cNvCxnSpPr>
            <a:stCxn id="17" idx="2"/>
          </p:cNvCxnSpPr>
          <p:nvPr/>
        </p:nvCxnSpPr>
        <p:spPr>
          <a:xfrm>
            <a:off x="6416287" y="1822609"/>
            <a:ext cx="0" cy="40648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직선 연결선 21"/>
          <p:cNvCxnSpPr>
            <a:stCxn id="18" idx="2"/>
          </p:cNvCxnSpPr>
          <p:nvPr/>
        </p:nvCxnSpPr>
        <p:spPr>
          <a:xfrm>
            <a:off x="8174086" y="1822609"/>
            <a:ext cx="0" cy="40648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직사각형 22"/>
          <p:cNvSpPr/>
          <p:nvPr/>
        </p:nvSpPr>
        <p:spPr>
          <a:xfrm>
            <a:off x="2445851" y="1364456"/>
            <a:ext cx="909675" cy="45815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813" dirty="0" err="1">
                <a:solidFill>
                  <a:schemeClr val="tx1"/>
                </a:solidFill>
              </a:rPr>
              <a:t>Gitlab</a:t>
            </a:r>
            <a:endParaRPr lang="ko-KR" altLang="en-US" sz="813" dirty="0">
              <a:solidFill>
                <a:schemeClr val="tx1"/>
              </a:solidFill>
            </a:endParaRPr>
          </a:p>
        </p:txBody>
      </p:sp>
      <p:cxnSp>
        <p:nvCxnSpPr>
          <p:cNvPr id="24" name="직선 연결선 23"/>
          <p:cNvCxnSpPr>
            <a:stCxn id="23" idx="2"/>
          </p:cNvCxnSpPr>
          <p:nvPr/>
        </p:nvCxnSpPr>
        <p:spPr>
          <a:xfrm>
            <a:off x="2900688" y="1822609"/>
            <a:ext cx="0" cy="40648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직사각형 24"/>
          <p:cNvSpPr/>
          <p:nvPr/>
        </p:nvSpPr>
        <p:spPr>
          <a:xfrm>
            <a:off x="4203650" y="1364456"/>
            <a:ext cx="909675" cy="45815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 sz="813" dirty="0">
                <a:solidFill>
                  <a:schemeClr val="tx1"/>
                </a:solidFill>
              </a:rPr>
              <a:t>성과</a:t>
            </a:r>
            <a:endParaRPr lang="en-US" altLang="ko-KR" sz="813" dirty="0">
              <a:solidFill>
                <a:schemeClr val="tx1"/>
              </a:solidFill>
            </a:endParaRPr>
          </a:p>
          <a:p>
            <a:pPr algn="ctr"/>
            <a:r>
              <a:rPr lang="en-US" altLang="ko-KR" sz="813" dirty="0">
                <a:solidFill>
                  <a:schemeClr val="tx1"/>
                </a:solidFill>
              </a:rPr>
              <a:t>Dev</a:t>
            </a:r>
            <a:endParaRPr lang="ko-KR" altLang="en-US" sz="813" dirty="0">
              <a:solidFill>
                <a:schemeClr val="tx1"/>
              </a:solidFill>
            </a:endParaRPr>
          </a:p>
        </p:txBody>
      </p:sp>
      <p:cxnSp>
        <p:nvCxnSpPr>
          <p:cNvPr id="26" name="직선 연결선 25"/>
          <p:cNvCxnSpPr>
            <a:stCxn id="25" idx="2"/>
          </p:cNvCxnSpPr>
          <p:nvPr/>
        </p:nvCxnSpPr>
        <p:spPr>
          <a:xfrm>
            <a:off x="4658487" y="1822609"/>
            <a:ext cx="0" cy="40648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그룹 26"/>
          <p:cNvGrpSpPr/>
          <p:nvPr/>
        </p:nvGrpSpPr>
        <p:grpSpPr>
          <a:xfrm>
            <a:off x="1147434" y="2232468"/>
            <a:ext cx="3504273" cy="217432"/>
            <a:chOff x="3586765" y="3558787"/>
            <a:chExt cx="4312951" cy="26760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5107230" y="3558787"/>
              <a:ext cx="1241365" cy="267609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2.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복구 요청 전송</a:t>
              </a:r>
            </a:p>
          </p:txBody>
        </p:sp>
        <p:cxnSp>
          <p:nvCxnSpPr>
            <p:cNvPr id="29" name="직선 화살표 연결선 28"/>
            <p:cNvCxnSpPr/>
            <p:nvPr/>
          </p:nvCxnSpPr>
          <p:spPr>
            <a:xfrm>
              <a:off x="3586765" y="3798791"/>
              <a:ext cx="4312951" cy="13786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그룹 29"/>
          <p:cNvGrpSpPr/>
          <p:nvPr/>
        </p:nvGrpSpPr>
        <p:grpSpPr>
          <a:xfrm>
            <a:off x="1147433" y="2746299"/>
            <a:ext cx="3502038" cy="256133"/>
            <a:chOff x="3586768" y="3793327"/>
            <a:chExt cx="4310200" cy="31524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5128677" y="3793327"/>
              <a:ext cx="1241365" cy="267608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4.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복구 결과 전송</a:t>
              </a:r>
            </a:p>
          </p:txBody>
        </p:sp>
        <p:cxnSp>
          <p:nvCxnSpPr>
            <p:cNvPr id="32" name="직선 화살표 연결선 31"/>
            <p:cNvCxnSpPr/>
            <p:nvPr/>
          </p:nvCxnSpPr>
          <p:spPr>
            <a:xfrm flipH="1" flipV="1">
              <a:off x="3586768" y="4095597"/>
              <a:ext cx="4310200" cy="12970"/>
            </a:xfrm>
            <a:prstGeom prst="straightConnector1">
              <a:avLst/>
            </a:prstGeom>
            <a:ln>
              <a:solidFill>
                <a:srgbClr val="002060"/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9" name="그룹 38"/>
          <p:cNvGrpSpPr/>
          <p:nvPr/>
        </p:nvGrpSpPr>
        <p:grpSpPr>
          <a:xfrm>
            <a:off x="1142186" y="2020598"/>
            <a:ext cx="1333782" cy="240150"/>
            <a:chOff x="1405767" y="2559738"/>
            <a:chExt cx="1641578" cy="295569"/>
          </a:xfrm>
        </p:grpSpPr>
        <p:grpSp>
          <p:nvGrpSpPr>
            <p:cNvPr id="40" name="그룹 39"/>
            <p:cNvGrpSpPr/>
            <p:nvPr/>
          </p:nvGrpSpPr>
          <p:grpSpPr>
            <a:xfrm>
              <a:off x="1405767" y="2559738"/>
              <a:ext cx="372629" cy="295569"/>
              <a:chOff x="1414654" y="2647656"/>
              <a:chExt cx="372629" cy="295569"/>
            </a:xfrm>
          </p:grpSpPr>
          <p:cxnSp>
            <p:nvCxnSpPr>
              <p:cNvPr id="42" name="직선 화살표 연결선 41"/>
              <p:cNvCxnSpPr/>
              <p:nvPr/>
            </p:nvCxnSpPr>
            <p:spPr>
              <a:xfrm flipH="1">
                <a:off x="1414654" y="2941644"/>
                <a:ext cx="372629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직선 연결선 42"/>
              <p:cNvCxnSpPr/>
              <p:nvPr/>
            </p:nvCxnSpPr>
            <p:spPr>
              <a:xfrm flipH="1" flipV="1">
                <a:off x="1783833" y="2647656"/>
                <a:ext cx="3303" cy="295569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직선 연결선 43"/>
              <p:cNvCxnSpPr/>
              <p:nvPr/>
            </p:nvCxnSpPr>
            <p:spPr>
              <a:xfrm>
                <a:off x="1423324" y="2647656"/>
                <a:ext cx="363812" cy="1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1928300" y="2565983"/>
              <a:ext cx="1119045" cy="267608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1.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복구 </a:t>
              </a:r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ID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확인</a:t>
              </a:r>
            </a:p>
          </p:txBody>
        </p:sp>
      </p:grpSp>
      <p:grpSp>
        <p:nvGrpSpPr>
          <p:cNvPr id="45" name="그룹 44"/>
          <p:cNvGrpSpPr/>
          <p:nvPr/>
        </p:nvGrpSpPr>
        <p:grpSpPr>
          <a:xfrm>
            <a:off x="3233391" y="2585904"/>
            <a:ext cx="1721075" cy="240150"/>
            <a:chOff x="-339850" y="2559738"/>
            <a:chExt cx="2118246" cy="295569"/>
          </a:xfrm>
        </p:grpSpPr>
        <p:grpSp>
          <p:nvGrpSpPr>
            <p:cNvPr id="46" name="그룹 45"/>
            <p:cNvGrpSpPr/>
            <p:nvPr/>
          </p:nvGrpSpPr>
          <p:grpSpPr>
            <a:xfrm>
              <a:off x="1405767" y="2559738"/>
              <a:ext cx="372629" cy="295569"/>
              <a:chOff x="1414654" y="2647656"/>
              <a:chExt cx="372629" cy="295569"/>
            </a:xfrm>
          </p:grpSpPr>
          <p:cxnSp>
            <p:nvCxnSpPr>
              <p:cNvPr id="48" name="직선 화살표 연결선 47"/>
              <p:cNvCxnSpPr/>
              <p:nvPr/>
            </p:nvCxnSpPr>
            <p:spPr>
              <a:xfrm flipH="1">
                <a:off x="1414654" y="2941644"/>
                <a:ext cx="372629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직선 연결선 48"/>
              <p:cNvCxnSpPr/>
              <p:nvPr/>
            </p:nvCxnSpPr>
            <p:spPr>
              <a:xfrm flipH="1" flipV="1">
                <a:off x="1783833" y="2647656"/>
                <a:ext cx="3303" cy="295569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직선 연결선 49"/>
              <p:cNvCxnSpPr/>
              <p:nvPr/>
            </p:nvCxnSpPr>
            <p:spPr>
              <a:xfrm>
                <a:off x="1423324" y="2647656"/>
                <a:ext cx="363812" cy="1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-339850" y="2565983"/>
              <a:ext cx="1890459" cy="267608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3.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복구 파일 적용 및 </a:t>
              </a:r>
              <a:r>
                <a:rPr lang="ko-KR" altLang="en-US" sz="813" b="1" dirty="0" err="1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재기동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 </a:t>
              </a:r>
            </a:p>
          </p:txBody>
        </p:sp>
      </p:grpSp>
      <p:grpSp>
        <p:nvGrpSpPr>
          <p:cNvPr id="87" name="그룹 86"/>
          <p:cNvGrpSpPr/>
          <p:nvPr/>
        </p:nvGrpSpPr>
        <p:grpSpPr>
          <a:xfrm>
            <a:off x="1147434" y="3586640"/>
            <a:ext cx="5268853" cy="217432"/>
            <a:chOff x="3586765" y="3558787"/>
            <a:chExt cx="4312951" cy="267609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5107230" y="3558787"/>
              <a:ext cx="1241365" cy="267609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2.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복구 요청 전송</a:t>
              </a:r>
            </a:p>
          </p:txBody>
        </p:sp>
        <p:cxnSp>
          <p:nvCxnSpPr>
            <p:cNvPr id="89" name="직선 화살표 연결선 88"/>
            <p:cNvCxnSpPr/>
            <p:nvPr/>
          </p:nvCxnSpPr>
          <p:spPr>
            <a:xfrm>
              <a:off x="3586765" y="3798791"/>
              <a:ext cx="4312951" cy="13786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0" name="그룹 89"/>
          <p:cNvGrpSpPr/>
          <p:nvPr/>
        </p:nvGrpSpPr>
        <p:grpSpPr>
          <a:xfrm>
            <a:off x="1142186" y="3374770"/>
            <a:ext cx="1333782" cy="240150"/>
            <a:chOff x="1405767" y="2559738"/>
            <a:chExt cx="1641578" cy="295569"/>
          </a:xfrm>
        </p:grpSpPr>
        <p:grpSp>
          <p:nvGrpSpPr>
            <p:cNvPr id="91" name="그룹 90"/>
            <p:cNvGrpSpPr/>
            <p:nvPr/>
          </p:nvGrpSpPr>
          <p:grpSpPr>
            <a:xfrm>
              <a:off x="1405767" y="2559738"/>
              <a:ext cx="372629" cy="295569"/>
              <a:chOff x="1414654" y="2647656"/>
              <a:chExt cx="372629" cy="295569"/>
            </a:xfrm>
          </p:grpSpPr>
          <p:cxnSp>
            <p:nvCxnSpPr>
              <p:cNvPr id="93" name="직선 화살표 연결선 92"/>
              <p:cNvCxnSpPr/>
              <p:nvPr/>
            </p:nvCxnSpPr>
            <p:spPr>
              <a:xfrm flipH="1">
                <a:off x="1414654" y="2941644"/>
                <a:ext cx="372629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" name="직선 연결선 93"/>
              <p:cNvCxnSpPr/>
              <p:nvPr/>
            </p:nvCxnSpPr>
            <p:spPr>
              <a:xfrm flipH="1" flipV="1">
                <a:off x="1783833" y="2647656"/>
                <a:ext cx="3303" cy="295569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" name="직선 연결선 94"/>
              <p:cNvCxnSpPr/>
              <p:nvPr/>
            </p:nvCxnSpPr>
            <p:spPr>
              <a:xfrm>
                <a:off x="1423324" y="2647656"/>
                <a:ext cx="363812" cy="1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1928300" y="2565983"/>
              <a:ext cx="1119045" cy="267608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1.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복구 </a:t>
              </a:r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ID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확인</a:t>
              </a:r>
            </a:p>
          </p:txBody>
        </p:sp>
      </p:grpSp>
      <p:grpSp>
        <p:nvGrpSpPr>
          <p:cNvPr id="96" name="그룹 95"/>
          <p:cNvGrpSpPr/>
          <p:nvPr/>
        </p:nvGrpSpPr>
        <p:grpSpPr>
          <a:xfrm>
            <a:off x="4994644" y="4022221"/>
            <a:ext cx="1721075" cy="240150"/>
            <a:chOff x="-339850" y="2559738"/>
            <a:chExt cx="2118246" cy="295569"/>
          </a:xfrm>
        </p:grpSpPr>
        <p:grpSp>
          <p:nvGrpSpPr>
            <p:cNvPr id="97" name="그룹 96"/>
            <p:cNvGrpSpPr/>
            <p:nvPr/>
          </p:nvGrpSpPr>
          <p:grpSpPr>
            <a:xfrm>
              <a:off x="1405767" y="2559738"/>
              <a:ext cx="372629" cy="295569"/>
              <a:chOff x="1414654" y="2647656"/>
              <a:chExt cx="372629" cy="295569"/>
            </a:xfrm>
          </p:grpSpPr>
          <p:cxnSp>
            <p:nvCxnSpPr>
              <p:cNvPr id="99" name="직선 화살표 연결선 98"/>
              <p:cNvCxnSpPr/>
              <p:nvPr/>
            </p:nvCxnSpPr>
            <p:spPr>
              <a:xfrm flipH="1">
                <a:off x="1414654" y="2941644"/>
                <a:ext cx="372629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" name="직선 연결선 99"/>
              <p:cNvCxnSpPr/>
              <p:nvPr/>
            </p:nvCxnSpPr>
            <p:spPr>
              <a:xfrm flipH="1" flipV="1">
                <a:off x="1783833" y="2647656"/>
                <a:ext cx="3303" cy="295569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" name="직선 연결선 100"/>
              <p:cNvCxnSpPr/>
              <p:nvPr/>
            </p:nvCxnSpPr>
            <p:spPr>
              <a:xfrm>
                <a:off x="1423324" y="2647656"/>
                <a:ext cx="363812" cy="1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-339850" y="2565983"/>
              <a:ext cx="1890459" cy="267608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3.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복구 파일 적용 및 </a:t>
              </a:r>
              <a:r>
                <a:rPr lang="ko-KR" altLang="en-US" sz="813" b="1" dirty="0" err="1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재기동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 </a:t>
              </a:r>
            </a:p>
          </p:txBody>
        </p:sp>
      </p:grpSp>
      <p:grpSp>
        <p:nvGrpSpPr>
          <p:cNvPr id="105" name="그룹 104"/>
          <p:cNvGrpSpPr/>
          <p:nvPr/>
        </p:nvGrpSpPr>
        <p:grpSpPr>
          <a:xfrm>
            <a:off x="1147434" y="4266870"/>
            <a:ext cx="7026652" cy="217432"/>
            <a:chOff x="3586765" y="3558787"/>
            <a:chExt cx="4312951" cy="267609"/>
          </a:xfrm>
        </p:grpSpPr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5418370" y="3558787"/>
              <a:ext cx="619083" cy="267609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4.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복구 요청 전송</a:t>
              </a:r>
            </a:p>
          </p:txBody>
        </p:sp>
        <p:cxnSp>
          <p:nvCxnSpPr>
            <p:cNvPr id="107" name="직선 화살표 연결선 106"/>
            <p:cNvCxnSpPr/>
            <p:nvPr/>
          </p:nvCxnSpPr>
          <p:spPr>
            <a:xfrm>
              <a:off x="3586765" y="3798791"/>
              <a:ext cx="4312951" cy="13786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8" name="그룹 107"/>
          <p:cNvGrpSpPr/>
          <p:nvPr/>
        </p:nvGrpSpPr>
        <p:grpSpPr>
          <a:xfrm>
            <a:off x="6762484" y="4660291"/>
            <a:ext cx="1721075" cy="240150"/>
            <a:chOff x="-339850" y="2559738"/>
            <a:chExt cx="2118246" cy="295569"/>
          </a:xfrm>
        </p:grpSpPr>
        <p:grpSp>
          <p:nvGrpSpPr>
            <p:cNvPr id="109" name="그룹 108"/>
            <p:cNvGrpSpPr/>
            <p:nvPr/>
          </p:nvGrpSpPr>
          <p:grpSpPr>
            <a:xfrm>
              <a:off x="1405767" y="2559738"/>
              <a:ext cx="372629" cy="295569"/>
              <a:chOff x="1414654" y="2647656"/>
              <a:chExt cx="372629" cy="295569"/>
            </a:xfrm>
          </p:grpSpPr>
          <p:cxnSp>
            <p:nvCxnSpPr>
              <p:cNvPr id="111" name="직선 화살표 연결선 110"/>
              <p:cNvCxnSpPr/>
              <p:nvPr/>
            </p:nvCxnSpPr>
            <p:spPr>
              <a:xfrm flipH="1">
                <a:off x="1414654" y="2941644"/>
                <a:ext cx="372629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2" name="직선 연결선 111"/>
              <p:cNvCxnSpPr/>
              <p:nvPr/>
            </p:nvCxnSpPr>
            <p:spPr>
              <a:xfrm flipH="1" flipV="1">
                <a:off x="1783833" y="2647656"/>
                <a:ext cx="3303" cy="295569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3" name="직선 연결선 112"/>
              <p:cNvCxnSpPr/>
              <p:nvPr/>
            </p:nvCxnSpPr>
            <p:spPr>
              <a:xfrm>
                <a:off x="1423324" y="2647656"/>
                <a:ext cx="363812" cy="1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-339850" y="2565983"/>
              <a:ext cx="1890459" cy="267608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5.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복구 파일 적용 및 </a:t>
              </a:r>
              <a:r>
                <a:rPr lang="ko-KR" altLang="en-US" sz="813" b="1" dirty="0" err="1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재기동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 </a:t>
              </a:r>
            </a:p>
          </p:txBody>
        </p:sp>
      </p:grpSp>
      <p:grpSp>
        <p:nvGrpSpPr>
          <p:cNvPr id="114" name="그룹 113"/>
          <p:cNvGrpSpPr/>
          <p:nvPr/>
        </p:nvGrpSpPr>
        <p:grpSpPr>
          <a:xfrm>
            <a:off x="1147432" y="4883922"/>
            <a:ext cx="7012499" cy="256133"/>
            <a:chOff x="3586768" y="3793327"/>
            <a:chExt cx="4310200" cy="315240"/>
          </a:xfrm>
        </p:grpSpPr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5439391" y="3793327"/>
              <a:ext cx="619937" cy="267608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6. </a:t>
              </a:r>
              <a:r>
                <a:rPr lang="ko-KR" altLang="en-US" sz="813" b="1" dirty="0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복구 결과 전송</a:t>
              </a:r>
            </a:p>
          </p:txBody>
        </p:sp>
        <p:cxnSp>
          <p:nvCxnSpPr>
            <p:cNvPr id="116" name="직선 화살표 연결선 115"/>
            <p:cNvCxnSpPr/>
            <p:nvPr/>
          </p:nvCxnSpPr>
          <p:spPr>
            <a:xfrm flipH="1" flipV="1">
              <a:off x="3586768" y="4095597"/>
              <a:ext cx="4310200" cy="12970"/>
            </a:xfrm>
            <a:prstGeom prst="straightConnector1">
              <a:avLst/>
            </a:prstGeom>
            <a:ln>
              <a:solidFill>
                <a:srgbClr val="002060"/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27682453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62200" y="3047499"/>
            <a:ext cx="4855816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4351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altLang="ko-KR" sz="4400" b="1" i="1" dirty="0">
                <a:latin typeface="+mn-lt"/>
              </a:rPr>
              <a:t>End </a:t>
            </a:r>
            <a:r>
              <a:rPr lang="en-US" altLang="ko-KR" sz="4400" b="1" i="1">
                <a:latin typeface="+mn-lt"/>
              </a:rPr>
              <a:t>of Document</a:t>
            </a:r>
            <a:endParaRPr lang="en-US" altLang="ko-KR" sz="4400" b="1" i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335130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목차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6404744"/>
              </p:ext>
            </p:extLst>
          </p:nvPr>
        </p:nvGraphicFramePr>
        <p:xfrm>
          <a:off x="376339" y="688673"/>
          <a:ext cx="9176735" cy="5326966"/>
        </p:xfrm>
        <a:graphic>
          <a:graphicData uri="http://schemas.openxmlformats.org/drawingml/2006/table">
            <a:tbl>
              <a:tblPr/>
              <a:tblGrid>
                <a:gridCol w="87420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47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211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9828">
                <a:tc>
                  <a:txBody>
                    <a:bodyPr/>
                    <a:lstStyle/>
                    <a:p>
                      <a:pPr marL="18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목적 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</a:t>
                      </a: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4</a:t>
                      </a: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50870534"/>
                  </a:ext>
                </a:extLst>
              </a:tr>
              <a:tr h="379828">
                <a:tc>
                  <a:txBody>
                    <a:bodyPr/>
                    <a:lstStyle/>
                    <a:p>
                      <a:pPr marL="18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개발서버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-</a:t>
                      </a:r>
                      <a:r>
                        <a:rPr kumimoji="0" lang="ko-KR" altLang="en-US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업무망</a:t>
                      </a: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</a:t>
                      </a: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5</a:t>
                      </a: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5216488"/>
                  </a:ext>
                </a:extLst>
              </a:tr>
              <a:tr h="379828">
                <a:tc>
                  <a:txBody>
                    <a:bodyPr/>
                    <a:lstStyle/>
                    <a:p>
                      <a:pPr marL="18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ko-KR" sz="1000" dirty="0"/>
                        <a:t>Jenkins 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</a:t>
                      </a: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6</a:t>
                      </a: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89719154"/>
                  </a:ext>
                </a:extLst>
              </a:tr>
              <a:tr h="379828">
                <a:tc>
                  <a:txBody>
                    <a:bodyPr/>
                    <a:lstStyle/>
                    <a:p>
                      <a:pPr marL="18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Jenkins </a:t>
                      </a:r>
                      <a:r>
                        <a:rPr kumimoji="0" lang="ko-KR" altLang="en-US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상세구성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</a:t>
                      </a: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7</a:t>
                      </a: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12340080"/>
                  </a:ext>
                </a:extLst>
              </a:tr>
              <a:tr h="527538">
                <a:tc>
                  <a:txBody>
                    <a:bodyPr/>
                    <a:lstStyle/>
                    <a:p>
                      <a:pPr marL="18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ko-KR" sz="1000" dirty="0"/>
                        <a:t>Nexus 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</a:t>
                      </a: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8</a:t>
                      </a: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4233541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18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Nexus </a:t>
                      </a:r>
                      <a:r>
                        <a:rPr kumimoji="0" lang="ko-KR" altLang="en-US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상세구성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</a:t>
                      </a: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9</a:t>
                      </a: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86729560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18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CICD </a:t>
                      </a: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프로세스 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</a:t>
                      </a: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10</a:t>
                      </a: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78695923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18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프로세스 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FLOW (ERP – PC) 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</a:t>
                      </a: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11</a:t>
                      </a: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23364562"/>
                  </a:ext>
                </a:extLst>
              </a:tr>
              <a:tr h="232117">
                <a:tc>
                  <a:txBody>
                    <a:bodyPr/>
                    <a:lstStyle/>
                    <a:p>
                      <a:pPr marL="18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프로세스 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FLOW (ERP – MOB) 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</a:t>
                      </a: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13</a:t>
                      </a: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8462957"/>
                  </a:ext>
                </a:extLst>
              </a:tr>
              <a:tr h="232117">
                <a:tc>
                  <a:txBody>
                    <a:bodyPr/>
                    <a:lstStyle/>
                    <a:p>
                      <a:pPr marL="18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프로세스 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FLOW (</a:t>
                      </a: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그룹웨어 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– PC/MOB) 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</a:t>
                      </a: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15</a:t>
                      </a: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47425961"/>
                  </a:ext>
                </a:extLst>
              </a:tr>
              <a:tr h="232117">
                <a:tc>
                  <a:txBody>
                    <a:bodyPr/>
                    <a:lstStyle/>
                    <a:p>
                      <a:pPr marL="18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프로세스 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FLOW (</a:t>
                      </a: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건설관리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) 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</a:t>
                      </a: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17</a:t>
                      </a: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7084110"/>
                  </a:ext>
                </a:extLst>
              </a:tr>
              <a:tr h="232117">
                <a:tc>
                  <a:txBody>
                    <a:bodyPr/>
                    <a:lstStyle/>
                    <a:p>
                      <a:pPr marL="18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프로세스 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FLOW (</a:t>
                      </a: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시설관리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) 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</a:t>
                      </a: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20</a:t>
                      </a: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6068403"/>
                  </a:ext>
                </a:extLst>
              </a:tr>
              <a:tr h="232117">
                <a:tc>
                  <a:txBody>
                    <a:bodyPr/>
                    <a:lstStyle/>
                    <a:p>
                      <a:pPr marL="18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프로세스 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FLOW (</a:t>
                      </a: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성과관리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) 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</a:t>
                      </a: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23</a:t>
                      </a: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802954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048915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04252" y="745393"/>
            <a:ext cx="8640960" cy="14416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ko-KR" altLang="en-US" sz="1200" dirty="0">
                <a:latin typeface="+mn-ea"/>
              </a:rPr>
              <a:t>강원랜드 차세대</a:t>
            </a:r>
            <a:r>
              <a:rPr lang="en-US" altLang="ko-KR" sz="1200" dirty="0">
                <a:latin typeface="+mn-ea"/>
              </a:rPr>
              <a:t>ERP </a:t>
            </a:r>
            <a:r>
              <a:rPr lang="ko-KR" altLang="en-US" sz="1200" dirty="0">
                <a:latin typeface="+mn-ea"/>
              </a:rPr>
              <a:t>시스템 개발에 대한 형상관리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 dirty="0">
                <a:latin typeface="+mn-ea"/>
              </a:rPr>
              <a:t>빌드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 dirty="0">
                <a:latin typeface="+mn-ea"/>
              </a:rPr>
              <a:t>배포 방식의 표준을 제공한다</a:t>
            </a:r>
            <a:r>
              <a:rPr lang="en-US" altLang="ko-KR" sz="1200" dirty="0">
                <a:latin typeface="+mn-ea"/>
              </a:rPr>
              <a:t>.</a:t>
            </a:r>
          </a:p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ko-KR" altLang="en-US" sz="1200" dirty="0">
                <a:latin typeface="+mn-ea"/>
              </a:rPr>
              <a:t>배포대상 서버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 dirty="0">
                <a:latin typeface="+mn-ea"/>
              </a:rPr>
              <a:t>서비스</a:t>
            </a:r>
            <a:r>
              <a:rPr lang="en-US" altLang="ko-KR" sz="1200" dirty="0">
                <a:latin typeface="+mn-ea"/>
              </a:rPr>
              <a:t>/HA </a:t>
            </a:r>
            <a:r>
              <a:rPr lang="ko-KR" altLang="en-US" sz="1200" dirty="0">
                <a:latin typeface="+mn-ea"/>
              </a:rPr>
              <a:t>구성 여부를 충분히 고려한 </a:t>
            </a:r>
            <a:r>
              <a:rPr lang="ko-KR" altLang="en-US" sz="1200" dirty="0" err="1">
                <a:latin typeface="+mn-ea"/>
              </a:rPr>
              <a:t>단일빌드</a:t>
            </a:r>
            <a:r>
              <a:rPr lang="en-US" altLang="ko-KR" sz="1200" dirty="0">
                <a:latin typeface="+mn-ea"/>
              </a:rPr>
              <a:t>-</a:t>
            </a:r>
            <a:r>
              <a:rPr lang="ko-KR" altLang="en-US" sz="1200" dirty="0">
                <a:latin typeface="+mn-ea"/>
              </a:rPr>
              <a:t>다중배포 전략으로 </a:t>
            </a:r>
            <a:r>
              <a:rPr lang="en-US" altLang="ko-KR" sz="1200" dirty="0">
                <a:latin typeface="+mn-ea"/>
              </a:rPr>
              <a:t>CI/CD</a:t>
            </a:r>
            <a:r>
              <a:rPr lang="ko-KR" altLang="en-US" sz="1200" dirty="0">
                <a:latin typeface="+mn-ea"/>
              </a:rPr>
              <a:t>를 구성한다</a:t>
            </a:r>
            <a:r>
              <a:rPr lang="en-US" altLang="ko-KR" sz="1200" dirty="0">
                <a:latin typeface="+mn-ea"/>
              </a:rPr>
              <a:t>.</a:t>
            </a:r>
          </a:p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ko-KR" altLang="en-US" sz="1200" dirty="0">
                <a:latin typeface="+mn-ea"/>
              </a:rPr>
              <a:t>환경별 형상관리</a:t>
            </a:r>
            <a:r>
              <a:rPr lang="en-US" altLang="ko-KR" sz="1200" dirty="0">
                <a:latin typeface="+mn-ea"/>
              </a:rPr>
              <a:t> Branch</a:t>
            </a:r>
            <a:r>
              <a:rPr lang="ko-KR" altLang="en-US" sz="1200" dirty="0">
                <a:latin typeface="+mn-ea"/>
              </a:rPr>
              <a:t> 전략을 수립하여 소스변경에 대한 배포환경별 </a:t>
            </a:r>
            <a:r>
              <a:rPr lang="ko-KR" altLang="en-US" sz="1200" dirty="0" err="1">
                <a:latin typeface="+mn-ea"/>
              </a:rPr>
              <a:t>격리성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 dirty="0">
                <a:latin typeface="+mn-ea"/>
              </a:rPr>
              <a:t>독립성을 보장한다</a:t>
            </a:r>
            <a:r>
              <a:rPr lang="en-US" altLang="ko-KR" sz="1200" dirty="0">
                <a:latin typeface="+mn-ea"/>
              </a:rPr>
              <a:t>.</a:t>
            </a:r>
          </a:p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ko-KR" altLang="en-US" sz="1200" dirty="0">
                <a:latin typeface="+mn-ea"/>
              </a:rPr>
              <a:t>개발환경 </a:t>
            </a:r>
            <a:r>
              <a:rPr lang="en-US" altLang="ko-KR" sz="1200" dirty="0">
                <a:latin typeface="+mn-ea"/>
              </a:rPr>
              <a:t>:</a:t>
            </a:r>
            <a:r>
              <a:rPr lang="ko-KR" altLang="en-US" sz="1200" dirty="0">
                <a:latin typeface="+mn-ea"/>
              </a:rPr>
              <a:t> 주기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 dirty="0">
                <a:latin typeface="+mn-ea"/>
              </a:rPr>
              <a:t>임의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 dirty="0">
                <a:latin typeface="+mn-ea"/>
              </a:rPr>
              <a:t>선별 빌드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 dirty="0">
                <a:latin typeface="+mn-ea"/>
              </a:rPr>
              <a:t>배포를 원칙으로 하며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>
                <a:latin typeface="+mn-ea"/>
              </a:rPr>
              <a:t>조직에 적합한 권한을 부여 한다</a:t>
            </a:r>
            <a:r>
              <a:rPr lang="en-US" altLang="ko-KR" sz="1200" dirty="0">
                <a:latin typeface="+mn-ea"/>
              </a:rPr>
              <a:t>.</a:t>
            </a:r>
          </a:p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ko-KR" altLang="en-US" sz="1200" dirty="0">
                <a:latin typeface="+mn-ea"/>
              </a:rPr>
              <a:t>운영환경 </a:t>
            </a:r>
            <a:r>
              <a:rPr lang="en-US" altLang="ko-KR" sz="1200" dirty="0">
                <a:latin typeface="+mn-ea"/>
              </a:rPr>
              <a:t>: </a:t>
            </a:r>
            <a:r>
              <a:rPr lang="ko-KR" altLang="en-US" sz="1200" dirty="0">
                <a:latin typeface="+mn-ea"/>
              </a:rPr>
              <a:t>승인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 dirty="0">
                <a:latin typeface="+mn-ea"/>
              </a:rPr>
              <a:t>절차에 따른 통제된 빌드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 dirty="0">
                <a:latin typeface="+mn-ea"/>
              </a:rPr>
              <a:t>배포를 원칙으로 함</a:t>
            </a:r>
            <a:r>
              <a:rPr lang="en-US" altLang="ko-KR" sz="1200" dirty="0">
                <a:latin typeface="+mn-ea"/>
              </a:rPr>
              <a:t>. </a:t>
            </a:r>
            <a:r>
              <a:rPr lang="ko-KR" altLang="en-US" sz="1200" dirty="0">
                <a:latin typeface="+mn-ea"/>
              </a:rPr>
              <a:t>인프라팀이 모든 통제 권한을 가진다</a:t>
            </a:r>
            <a:r>
              <a:rPr lang="en-US" altLang="ko-KR" sz="1200" dirty="0">
                <a:latin typeface="+mn-ea"/>
              </a:rPr>
              <a:t>.</a:t>
            </a:r>
          </a:p>
        </p:txBody>
      </p:sp>
      <p:cxnSp>
        <p:nvCxnSpPr>
          <p:cNvPr id="10" name="직선 연결선 9">
            <a:extLst>
              <a:ext uri="{FF2B5EF4-FFF2-40B4-BE49-F238E27FC236}">
                <a16:creationId xmlns:a16="http://schemas.microsoft.com/office/drawing/2014/main" id="{2A48BE2E-ECCF-EA72-BA4E-D409B7EE0947}"/>
              </a:ext>
            </a:extLst>
          </p:cNvPr>
          <p:cNvCxnSpPr/>
          <p:nvPr/>
        </p:nvCxnSpPr>
        <p:spPr bwMode="auto">
          <a:xfrm>
            <a:off x="504252" y="2276872"/>
            <a:ext cx="8856984" cy="0"/>
          </a:xfrm>
          <a:prstGeom prst="line">
            <a:avLst/>
          </a:prstGeom>
          <a:noFill/>
          <a:ln w="952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3F98876F-2126-7C18-6E39-C456020EBDB7}"/>
              </a:ext>
            </a:extLst>
          </p:cNvPr>
          <p:cNvSpPr txBox="1"/>
          <p:nvPr/>
        </p:nvSpPr>
        <p:spPr>
          <a:xfrm>
            <a:off x="603476" y="2420888"/>
            <a:ext cx="3213144" cy="276999"/>
          </a:xfrm>
          <a:prstGeom prst="rect">
            <a:avLst/>
          </a:prstGeom>
          <a:solidFill>
            <a:schemeClr val="accent1">
              <a:lumMod val="90000"/>
              <a:alpha val="3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1200" b="1" dirty="0">
                <a:latin typeface="+mn-ea"/>
              </a:rPr>
              <a:t>형상관리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565DDBF-159D-7CA7-4F4D-10FE362B5BE7}"/>
              </a:ext>
            </a:extLst>
          </p:cNvPr>
          <p:cNvSpPr txBox="1"/>
          <p:nvPr/>
        </p:nvSpPr>
        <p:spPr>
          <a:xfrm>
            <a:off x="629540" y="2678297"/>
            <a:ext cx="8640960" cy="8876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200" dirty="0">
                <a:latin typeface="+mn-ea"/>
              </a:rPr>
              <a:t>개발환경 </a:t>
            </a:r>
            <a:r>
              <a:rPr lang="en-US" altLang="ko-KR" sz="1200" dirty="0">
                <a:latin typeface="+mn-ea"/>
              </a:rPr>
              <a:t>: dev branch </a:t>
            </a:r>
          </a:p>
          <a:p>
            <a:pPr>
              <a:lnSpc>
                <a:spcPct val="150000"/>
              </a:lnSpc>
            </a:pPr>
            <a:r>
              <a:rPr lang="ko-KR" altLang="en-US" sz="1200" dirty="0">
                <a:latin typeface="+mn-ea"/>
              </a:rPr>
              <a:t>운영환경 </a:t>
            </a:r>
            <a:r>
              <a:rPr lang="en-US" altLang="ko-KR" sz="1200" dirty="0">
                <a:latin typeface="+mn-ea"/>
              </a:rPr>
              <a:t>: master branch</a:t>
            </a: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+mn-ea"/>
              </a:rPr>
              <a:t>Gitlab</a:t>
            </a:r>
            <a:r>
              <a:rPr lang="ko-KR" altLang="en-US" sz="1200" dirty="0">
                <a:latin typeface="+mn-ea"/>
              </a:rPr>
              <a:t>을 사용하여 형상관리를 한다</a:t>
            </a:r>
            <a:r>
              <a:rPr lang="en-US" altLang="ko-KR" sz="1200" dirty="0">
                <a:latin typeface="+mn-ea"/>
              </a:rPr>
              <a:t>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E321576-B684-5E49-C857-379793F78AF6}"/>
              </a:ext>
            </a:extLst>
          </p:cNvPr>
          <p:cNvSpPr txBox="1"/>
          <p:nvPr/>
        </p:nvSpPr>
        <p:spPr>
          <a:xfrm>
            <a:off x="576260" y="3645024"/>
            <a:ext cx="3213144" cy="276999"/>
          </a:xfrm>
          <a:prstGeom prst="rect">
            <a:avLst/>
          </a:prstGeom>
          <a:solidFill>
            <a:schemeClr val="accent1">
              <a:lumMod val="90000"/>
              <a:alpha val="3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1200" b="1" dirty="0">
                <a:latin typeface="+mn-ea"/>
              </a:rPr>
              <a:t>빌드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F454E6F-77B7-502F-2CCA-D241A5A18744}"/>
              </a:ext>
            </a:extLst>
          </p:cNvPr>
          <p:cNvSpPr txBox="1"/>
          <p:nvPr/>
        </p:nvSpPr>
        <p:spPr>
          <a:xfrm>
            <a:off x="602324" y="3902433"/>
            <a:ext cx="8640960" cy="8876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+mn-ea"/>
              </a:rPr>
              <a:t>Maven </a:t>
            </a:r>
            <a:r>
              <a:rPr lang="ko-KR" altLang="en-US" sz="1200" dirty="0">
                <a:latin typeface="+mn-ea"/>
              </a:rPr>
              <a:t>기반</a:t>
            </a:r>
            <a:r>
              <a:rPr lang="en-US" altLang="ko-KR" sz="1200" dirty="0">
                <a:latin typeface="+mn-ea"/>
              </a:rPr>
              <a:t> </a:t>
            </a:r>
            <a:r>
              <a:rPr lang="ko-KR" altLang="en-US" sz="1200" dirty="0">
                <a:latin typeface="+mn-ea"/>
              </a:rPr>
              <a:t>프로젝트를 표준으로 </a:t>
            </a:r>
            <a:r>
              <a:rPr lang="en-US" altLang="ko-KR" sz="1200" dirty="0">
                <a:latin typeface="+mn-ea"/>
              </a:rPr>
              <a:t>Maven</a:t>
            </a:r>
            <a:r>
              <a:rPr lang="ko-KR" altLang="en-US" sz="1200" dirty="0">
                <a:latin typeface="+mn-ea"/>
              </a:rPr>
              <a:t>의 빌드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 dirty="0">
                <a:latin typeface="+mn-ea"/>
              </a:rPr>
              <a:t>패키징 프로세스를 적용한다</a:t>
            </a:r>
            <a:r>
              <a:rPr lang="en-US" altLang="ko-KR" sz="1200" dirty="0">
                <a:latin typeface="+mn-ea"/>
              </a:rPr>
              <a:t>. (</a:t>
            </a:r>
            <a:r>
              <a:rPr lang="ko-KR" altLang="en-US" sz="1200" dirty="0">
                <a:latin typeface="+mn-ea"/>
              </a:rPr>
              <a:t>예외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>
                <a:latin typeface="+mn-ea"/>
              </a:rPr>
              <a:t>필요시</a:t>
            </a:r>
            <a:r>
              <a:rPr lang="en-US" altLang="ko-KR" sz="1200" dirty="0">
                <a:latin typeface="+mn-ea"/>
              </a:rPr>
              <a:t> ANT, Gradle</a:t>
            </a:r>
            <a:r>
              <a:rPr lang="ko-KR" altLang="en-US" sz="1200" dirty="0">
                <a:latin typeface="+mn-ea"/>
              </a:rPr>
              <a:t> 적용</a:t>
            </a:r>
            <a:r>
              <a:rPr lang="en-US" altLang="ko-KR" sz="1200" dirty="0">
                <a:latin typeface="+mn-ea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ko-KR" altLang="en-US" sz="1200" dirty="0" err="1">
                <a:latin typeface="+mn-ea"/>
              </a:rPr>
              <a:t>정적소스분석툴</a:t>
            </a:r>
            <a:r>
              <a:rPr lang="en-US" altLang="ko-KR" sz="1200" dirty="0">
                <a:latin typeface="+mn-ea"/>
              </a:rPr>
              <a:t>(</a:t>
            </a:r>
            <a:r>
              <a:rPr lang="en-US" altLang="ko-KR" sz="1200" dirty="0" err="1">
                <a:latin typeface="+mn-ea"/>
              </a:rPr>
              <a:t>SonaQube</a:t>
            </a:r>
            <a:r>
              <a:rPr lang="en-US" altLang="ko-KR" sz="1200" dirty="0">
                <a:latin typeface="+mn-ea"/>
              </a:rPr>
              <a:t>)</a:t>
            </a:r>
            <a:r>
              <a:rPr lang="ko-KR" altLang="en-US" sz="1200" dirty="0">
                <a:latin typeface="+mn-ea"/>
              </a:rPr>
              <a:t>을 활용한 소스품질 검사를 수행 가능 하도록 한다</a:t>
            </a:r>
            <a:r>
              <a:rPr lang="en-US" altLang="ko-KR" sz="1200" dirty="0">
                <a:latin typeface="+mn-ea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+mn-ea"/>
              </a:rPr>
              <a:t>Jenkins</a:t>
            </a:r>
            <a:r>
              <a:rPr lang="ko-KR" altLang="en-US" sz="1200" dirty="0">
                <a:latin typeface="+mn-ea"/>
              </a:rPr>
              <a:t>을 사용하여 </a:t>
            </a:r>
            <a:r>
              <a:rPr lang="en-US" altLang="ko-KR" sz="1200" dirty="0">
                <a:latin typeface="+mn-ea"/>
              </a:rPr>
              <a:t>Maven </a:t>
            </a:r>
            <a:r>
              <a:rPr lang="ko-KR" altLang="en-US" sz="1200" dirty="0">
                <a:latin typeface="+mn-ea"/>
              </a:rPr>
              <a:t>빌드를 수행한다</a:t>
            </a:r>
            <a:r>
              <a:rPr lang="en-US" altLang="ko-KR" sz="1200" dirty="0">
                <a:latin typeface="+mn-ea"/>
              </a:rPr>
              <a:t>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AF2DE67-4AA9-D244-27B1-3EC107D3CE80}"/>
              </a:ext>
            </a:extLst>
          </p:cNvPr>
          <p:cNvSpPr txBox="1"/>
          <p:nvPr/>
        </p:nvSpPr>
        <p:spPr>
          <a:xfrm>
            <a:off x="576260" y="4887297"/>
            <a:ext cx="3213144" cy="276999"/>
          </a:xfrm>
          <a:prstGeom prst="rect">
            <a:avLst/>
          </a:prstGeom>
          <a:solidFill>
            <a:schemeClr val="accent1">
              <a:lumMod val="90000"/>
              <a:alpha val="3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1200" b="1" dirty="0">
                <a:latin typeface="+mn-ea"/>
              </a:rPr>
              <a:t>배포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D2C0898-612A-3BB5-636E-569E6E17AF69}"/>
              </a:ext>
            </a:extLst>
          </p:cNvPr>
          <p:cNvSpPr txBox="1"/>
          <p:nvPr/>
        </p:nvSpPr>
        <p:spPr>
          <a:xfrm>
            <a:off x="602324" y="5144706"/>
            <a:ext cx="8640960" cy="11646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200" dirty="0">
                <a:latin typeface="+mn-ea"/>
              </a:rPr>
              <a:t>대상서버 및 서비스</a:t>
            </a:r>
            <a:r>
              <a:rPr lang="en-US" altLang="ko-KR" sz="1200" dirty="0">
                <a:latin typeface="+mn-ea"/>
              </a:rPr>
              <a:t>(</a:t>
            </a:r>
            <a:r>
              <a:rPr lang="en-US" altLang="ko-KR" sz="1200" dirty="0" err="1">
                <a:latin typeface="+mn-ea"/>
              </a:rPr>
              <a:t>web,was</a:t>
            </a:r>
            <a:r>
              <a:rPr lang="en-US" altLang="ko-KR" sz="1200" dirty="0">
                <a:latin typeface="+mn-ea"/>
              </a:rPr>
              <a:t>)</a:t>
            </a:r>
            <a:r>
              <a:rPr lang="ko-KR" altLang="en-US" sz="1200" dirty="0">
                <a:latin typeface="+mn-ea"/>
              </a:rPr>
              <a:t>에 적합한 배포 디렉토리에 표준구조를 수립한다</a:t>
            </a:r>
            <a:r>
              <a:rPr lang="en-US" altLang="ko-KR" sz="1200" dirty="0">
                <a:latin typeface="+mn-ea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1200" dirty="0" err="1">
                <a:latin typeface="+mn-ea"/>
              </a:rPr>
              <a:t>원격배포시</a:t>
            </a:r>
            <a:r>
              <a:rPr lang="en-US" altLang="ko-KR" sz="1200" dirty="0">
                <a:latin typeface="+mn-ea"/>
              </a:rPr>
              <a:t>(SSH,SCP)</a:t>
            </a:r>
            <a:r>
              <a:rPr lang="ko-KR" altLang="en-US" sz="1200" dirty="0">
                <a:latin typeface="+mn-ea"/>
              </a:rPr>
              <a:t> 서버 담당자와 협의 한 계정으로 배포 및 어플리케이션 기동에 대한 표준을 수립한다</a:t>
            </a:r>
            <a:r>
              <a:rPr lang="en-US" altLang="ko-KR" sz="1200" dirty="0">
                <a:latin typeface="+mn-ea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1200" dirty="0">
                <a:latin typeface="+mn-ea"/>
              </a:rPr>
              <a:t>다수의 서버에 동일한 배포구조를 적용한다</a:t>
            </a:r>
            <a:r>
              <a:rPr lang="en-US" altLang="ko-KR" sz="1200" dirty="0">
                <a:latin typeface="+mn-ea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+mn-ea"/>
              </a:rPr>
              <a:t>Jenkins</a:t>
            </a:r>
            <a:r>
              <a:rPr lang="ko-KR" altLang="en-US" sz="1200" dirty="0">
                <a:latin typeface="+mn-ea"/>
              </a:rPr>
              <a:t>을 사용하여 배포한다</a:t>
            </a:r>
            <a:r>
              <a:rPr lang="en-US" altLang="ko-KR" sz="1200" dirty="0">
                <a:latin typeface="+mn-ea"/>
              </a:rPr>
              <a:t>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F21627E-D472-6E01-E954-E76CDAF5C353}"/>
              </a:ext>
            </a:extLst>
          </p:cNvPr>
          <p:cNvSpPr txBox="1"/>
          <p:nvPr/>
        </p:nvSpPr>
        <p:spPr>
          <a:xfrm>
            <a:off x="5832844" y="2657698"/>
            <a:ext cx="3312368" cy="861774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ko-KR" altLang="en-US" sz="1000" dirty="0">
                <a:latin typeface="Arial" pitchFamily="34" charset="0"/>
              </a:rPr>
              <a:t>솔루션 기반 개발소스의 빌드</a:t>
            </a:r>
            <a:r>
              <a:rPr lang="en-US" altLang="ko-KR" sz="1000" dirty="0">
                <a:latin typeface="Arial" pitchFamily="34" charset="0"/>
              </a:rPr>
              <a:t>/</a:t>
            </a:r>
            <a:r>
              <a:rPr lang="ko-KR" altLang="en-US" sz="1000" dirty="0">
                <a:latin typeface="Arial" pitchFamily="34" charset="0"/>
              </a:rPr>
              <a:t>배포의 경우 솔루션사 정책을 따른다</a:t>
            </a:r>
            <a:r>
              <a:rPr lang="en-US" altLang="ko-KR" sz="1000" dirty="0">
                <a:latin typeface="Arial" pitchFamily="34" charset="0"/>
              </a:rPr>
              <a:t>.</a:t>
            </a:r>
          </a:p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endParaRPr lang="en-US" altLang="ko-KR" sz="1000" dirty="0">
              <a:latin typeface="Arial" pitchFamily="34" charset="0"/>
            </a:endParaRPr>
          </a:p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ko-KR" altLang="en-US" sz="1000" dirty="0">
                <a:latin typeface="Arial" pitchFamily="34" charset="0"/>
              </a:rPr>
              <a:t>설치형 응용프로그램 </a:t>
            </a:r>
            <a:r>
              <a:rPr lang="en-US" altLang="ko-KR" sz="1000" dirty="0">
                <a:latin typeface="Arial" pitchFamily="34" charset="0"/>
              </a:rPr>
              <a:t>:</a:t>
            </a:r>
            <a:r>
              <a:rPr lang="ko-KR" altLang="en-US" sz="1000" dirty="0" err="1">
                <a:latin typeface="Arial" pitchFamily="34" charset="0"/>
              </a:rPr>
              <a:t>제공사</a:t>
            </a:r>
            <a:r>
              <a:rPr lang="ko-KR" altLang="en-US" sz="1000" dirty="0">
                <a:latin typeface="Arial" pitchFamily="34" charset="0"/>
              </a:rPr>
              <a:t> 가이드 기반 서버 직접 설치</a:t>
            </a:r>
            <a:endParaRPr lang="en-US" altLang="ko-KR" sz="1000" dirty="0">
              <a:latin typeface="Arial" pitchFamily="34" charset="0"/>
            </a:endParaRPr>
          </a:p>
        </p:txBody>
      </p:sp>
      <p:sp>
        <p:nvSpPr>
          <p:cNvPr id="48" name="제목 4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latin typeface="+mj-ea"/>
                <a:ea typeface="+mj-ea"/>
              </a:rPr>
              <a:t>1.</a:t>
            </a:r>
            <a:r>
              <a:rPr lang="ko-KR" altLang="en-US" dirty="0">
                <a:latin typeface="+mj-ea"/>
                <a:ea typeface="+mj-ea"/>
              </a:rPr>
              <a:t>목적</a:t>
            </a:r>
          </a:p>
        </p:txBody>
      </p:sp>
    </p:spTree>
    <p:extLst>
      <p:ext uri="{BB962C8B-B14F-4D97-AF65-F5344CB8AC3E}">
        <p14:creationId xmlns:p14="http://schemas.microsoft.com/office/powerpoint/2010/main" val="32113109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5" name="제목 17"/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ko-KR" altLang="en-US" dirty="0" err="1"/>
              <a:t>개발서버</a:t>
            </a:r>
            <a:r>
              <a:rPr lang="en-US" altLang="ko-KR" dirty="0"/>
              <a:t>-</a:t>
            </a:r>
            <a:r>
              <a:rPr lang="ko-KR" altLang="en-US" dirty="0" err="1"/>
              <a:t>업무망</a:t>
            </a:r>
            <a:r>
              <a:rPr lang="ko-KR" altLang="en-US" dirty="0"/>
              <a:t> </a:t>
            </a:r>
          </a:p>
        </p:txBody>
      </p:sp>
      <p:grpSp>
        <p:nvGrpSpPr>
          <p:cNvPr id="2" name="그룹 1"/>
          <p:cNvGrpSpPr/>
          <p:nvPr/>
        </p:nvGrpSpPr>
        <p:grpSpPr>
          <a:xfrm>
            <a:off x="684598" y="1003990"/>
            <a:ext cx="8853574" cy="5323823"/>
            <a:chOff x="684598" y="1003990"/>
            <a:chExt cx="8853574" cy="5323823"/>
          </a:xfrm>
        </p:grpSpPr>
        <p:grpSp>
          <p:nvGrpSpPr>
            <p:cNvPr id="237" name="그룹 236"/>
            <p:cNvGrpSpPr/>
            <p:nvPr/>
          </p:nvGrpSpPr>
          <p:grpSpPr>
            <a:xfrm>
              <a:off x="2111833" y="1639595"/>
              <a:ext cx="1989794" cy="1911291"/>
              <a:chOff x="2111833" y="2044567"/>
              <a:chExt cx="1989794" cy="1911291"/>
            </a:xfrm>
          </p:grpSpPr>
          <p:sp>
            <p:nvSpPr>
              <p:cNvPr id="10" name="직사각형 9">
                <a:extLst>
                  <a:ext uri="{FF2B5EF4-FFF2-40B4-BE49-F238E27FC236}">
                    <a16:creationId xmlns:a16="http://schemas.microsoft.com/office/drawing/2014/main" id="{F25A28F3-B4B0-A377-A81D-D07103E3AC98}"/>
                  </a:ext>
                </a:extLst>
              </p:cNvPr>
              <p:cNvSpPr/>
              <p:nvPr/>
            </p:nvSpPr>
            <p:spPr bwMode="auto">
              <a:xfrm>
                <a:off x="2446783" y="2704483"/>
                <a:ext cx="1319894" cy="267288"/>
              </a:xfrm>
              <a:prstGeom prst="rect">
                <a:avLst/>
              </a:prstGeom>
              <a:solidFill>
                <a:srgbClr val="00B0F0"/>
              </a:solidFill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1000" b="1" dirty="0" err="1">
                    <a:solidFill>
                      <a:schemeClr val="bg1"/>
                    </a:solidFill>
                    <a:latin typeface="Arial" pitchFamily="34" charset="0"/>
                  </a:rPr>
                  <a:t>gitLab</a:t>
                </a:r>
                <a:endParaRPr lang="en-US" altLang="ko-KR" sz="1000" b="1" dirty="0">
                  <a:solidFill>
                    <a:schemeClr val="bg1"/>
                  </a:solidFill>
                  <a:latin typeface="Arial" pitchFamily="34" charset="0"/>
                </a:endParaRPr>
              </a:p>
            </p:txBody>
          </p:sp>
          <p:sp>
            <p:nvSpPr>
              <p:cNvPr id="50" name="직사각형 49">
                <a:extLst>
                  <a:ext uri="{FF2B5EF4-FFF2-40B4-BE49-F238E27FC236}">
                    <a16:creationId xmlns:a16="http://schemas.microsoft.com/office/drawing/2014/main" id="{F25A28F3-B4B0-A377-A81D-D07103E3AC98}"/>
                  </a:ext>
                </a:extLst>
              </p:cNvPr>
              <p:cNvSpPr/>
              <p:nvPr/>
            </p:nvSpPr>
            <p:spPr bwMode="auto">
              <a:xfrm>
                <a:off x="2446783" y="3088591"/>
                <a:ext cx="1319894" cy="267288"/>
              </a:xfrm>
              <a:prstGeom prst="rect">
                <a:avLst/>
              </a:prstGeom>
              <a:solidFill>
                <a:srgbClr val="00B0F0"/>
              </a:solidFill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1000" b="1" dirty="0" err="1">
                    <a:solidFill>
                      <a:schemeClr val="bg1"/>
                    </a:solidFill>
                    <a:latin typeface="Arial" pitchFamily="34" charset="0"/>
                  </a:rPr>
                  <a:t>jenkins</a:t>
                </a:r>
                <a:endParaRPr lang="en-US" altLang="ko-KR" sz="1000" b="1" dirty="0">
                  <a:solidFill>
                    <a:schemeClr val="bg1"/>
                  </a:solidFill>
                  <a:latin typeface="Arial" pitchFamily="34" charset="0"/>
                </a:endParaRPr>
              </a:p>
            </p:txBody>
          </p:sp>
          <p:sp>
            <p:nvSpPr>
              <p:cNvPr id="51" name="직사각형 50">
                <a:extLst>
                  <a:ext uri="{FF2B5EF4-FFF2-40B4-BE49-F238E27FC236}">
                    <a16:creationId xmlns:a16="http://schemas.microsoft.com/office/drawing/2014/main" id="{F25A28F3-B4B0-A377-A81D-D07103E3AC98}"/>
                  </a:ext>
                </a:extLst>
              </p:cNvPr>
              <p:cNvSpPr/>
              <p:nvPr/>
            </p:nvSpPr>
            <p:spPr bwMode="auto">
              <a:xfrm>
                <a:off x="2446783" y="3472700"/>
                <a:ext cx="1319894" cy="267288"/>
              </a:xfrm>
              <a:prstGeom prst="rect">
                <a:avLst/>
              </a:prstGeom>
              <a:solidFill>
                <a:srgbClr val="00B0F0"/>
              </a:solidFill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1000" b="1" dirty="0">
                    <a:solidFill>
                      <a:schemeClr val="bg1"/>
                    </a:solidFill>
                    <a:latin typeface="Arial" pitchFamily="34" charset="0"/>
                  </a:rPr>
                  <a:t>nexus</a:t>
                </a:r>
              </a:p>
            </p:txBody>
          </p:sp>
          <p:sp>
            <p:nvSpPr>
              <p:cNvPr id="52" name="직사각형 51">
                <a:extLst>
                  <a:ext uri="{FF2B5EF4-FFF2-40B4-BE49-F238E27FC236}">
                    <a16:creationId xmlns:a16="http://schemas.microsoft.com/office/drawing/2014/main" id="{F25A28F3-B4B0-A377-A81D-D07103E3AC98}"/>
                  </a:ext>
                </a:extLst>
              </p:cNvPr>
              <p:cNvSpPr/>
              <p:nvPr/>
            </p:nvSpPr>
            <p:spPr bwMode="auto">
              <a:xfrm>
                <a:off x="2446783" y="2320375"/>
                <a:ext cx="1319894" cy="267288"/>
              </a:xfrm>
              <a:prstGeom prst="rect">
                <a:avLst/>
              </a:prstGeom>
              <a:solidFill>
                <a:srgbClr val="00B0F0"/>
              </a:solidFill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1000" b="1" dirty="0" err="1">
                    <a:solidFill>
                      <a:schemeClr val="bg1"/>
                    </a:solidFill>
                    <a:latin typeface="Arial" pitchFamily="34" charset="0"/>
                  </a:rPr>
                  <a:t>nginx</a:t>
                </a:r>
                <a:endParaRPr lang="en-US" altLang="ko-KR" sz="1000" b="1" dirty="0">
                  <a:solidFill>
                    <a:schemeClr val="bg1"/>
                  </a:solidFill>
                  <a:latin typeface="Arial" pitchFamily="34" charset="0"/>
                </a:endParaRPr>
              </a:p>
            </p:txBody>
          </p:sp>
          <p:sp>
            <p:nvSpPr>
              <p:cNvPr id="60" name="직사각형 59"/>
              <p:cNvSpPr/>
              <p:nvPr/>
            </p:nvSpPr>
            <p:spPr>
              <a:xfrm>
                <a:off x="2111833" y="2044567"/>
                <a:ext cx="1989794" cy="1911291"/>
              </a:xfrm>
              <a:prstGeom prst="rect">
                <a:avLst/>
              </a:prstGeom>
              <a:noFill/>
              <a:ln w="127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4" name="TextBox 63"/>
              <p:cNvSpPr txBox="1"/>
              <p:nvPr/>
            </p:nvSpPr>
            <p:spPr>
              <a:xfrm>
                <a:off x="2163755" y="2085982"/>
                <a:ext cx="885825" cy="15388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ko-KR" sz="1000" b="1" dirty="0">
                    <a:solidFill>
                      <a:schemeClr val="tx2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EDS</a:t>
                </a:r>
                <a:endParaRPr lang="ko-KR" altLang="en-US" sz="1000" b="1" dirty="0">
                  <a:solidFill>
                    <a:schemeClr val="tx2"/>
                  </a:solidFill>
                  <a:latin typeface="Verdana" panose="020B0604030504040204" pitchFamily="34" charset="0"/>
                  <a:ea typeface="맑은 고딕" pitchFamily="50" charset="-127"/>
                  <a:cs typeface="Verdana" panose="020B0604030504040204" pitchFamily="34" charset="0"/>
                </a:endParaRPr>
              </a:p>
            </p:txBody>
          </p:sp>
        </p:grpSp>
        <p:grpSp>
          <p:nvGrpSpPr>
            <p:cNvPr id="235" name="그룹 234"/>
            <p:cNvGrpSpPr/>
            <p:nvPr/>
          </p:nvGrpSpPr>
          <p:grpSpPr>
            <a:xfrm>
              <a:off x="5147734" y="3334451"/>
              <a:ext cx="1989794" cy="1068156"/>
              <a:chOff x="5147734" y="3496825"/>
              <a:chExt cx="1989794" cy="1068156"/>
            </a:xfrm>
          </p:grpSpPr>
          <p:sp>
            <p:nvSpPr>
              <p:cNvPr id="79" name="직사각형 78">
                <a:extLst>
                  <a:ext uri="{FF2B5EF4-FFF2-40B4-BE49-F238E27FC236}">
                    <a16:creationId xmlns:a16="http://schemas.microsoft.com/office/drawing/2014/main" id="{0C3AF374-BA2F-EE6B-BF40-F885F29F46E5}"/>
                  </a:ext>
                </a:extLst>
              </p:cNvPr>
              <p:cNvSpPr/>
              <p:nvPr/>
            </p:nvSpPr>
            <p:spPr bwMode="auto">
              <a:xfrm>
                <a:off x="5427368" y="3728796"/>
                <a:ext cx="1425502" cy="287839"/>
              </a:xfrm>
              <a:prstGeom prst="rect">
                <a:avLst/>
              </a:prstGeom>
              <a:solidFill>
                <a:srgbClr val="002060"/>
              </a:solidFill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1000" b="1" dirty="0">
                    <a:solidFill>
                      <a:schemeClr val="bg1"/>
                    </a:solidFill>
                    <a:latin typeface="Arial" pitchFamily="34" charset="0"/>
                  </a:rPr>
                  <a:t>web</a:t>
                </a:r>
                <a:endParaRPr lang="ko-KR" altLang="en-US" sz="1000" b="1" dirty="0">
                  <a:solidFill>
                    <a:schemeClr val="bg1"/>
                  </a:solidFill>
                  <a:latin typeface="Arial" pitchFamily="34" charset="0"/>
                </a:endParaRPr>
              </a:p>
            </p:txBody>
          </p:sp>
          <p:sp>
            <p:nvSpPr>
              <p:cNvPr id="80" name="직사각형 79"/>
              <p:cNvSpPr/>
              <p:nvPr/>
            </p:nvSpPr>
            <p:spPr>
              <a:xfrm>
                <a:off x="5147734" y="3496825"/>
                <a:ext cx="1989794" cy="1068156"/>
              </a:xfrm>
              <a:prstGeom prst="rect">
                <a:avLst/>
              </a:prstGeom>
              <a:noFill/>
              <a:ln w="127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1" name="직사각형 80">
                <a:extLst>
                  <a:ext uri="{FF2B5EF4-FFF2-40B4-BE49-F238E27FC236}">
                    <a16:creationId xmlns:a16="http://schemas.microsoft.com/office/drawing/2014/main" id="{0C3AF374-BA2F-EE6B-BF40-F885F29F46E5}"/>
                  </a:ext>
                </a:extLst>
              </p:cNvPr>
              <p:cNvSpPr/>
              <p:nvPr/>
            </p:nvSpPr>
            <p:spPr bwMode="auto">
              <a:xfrm>
                <a:off x="5427368" y="4088836"/>
                <a:ext cx="1425502" cy="287839"/>
              </a:xfrm>
              <a:prstGeom prst="rect">
                <a:avLst/>
              </a:prstGeom>
              <a:solidFill>
                <a:srgbClr val="002060"/>
              </a:solidFill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1000" b="1" dirty="0">
                    <a:solidFill>
                      <a:schemeClr val="bg1"/>
                    </a:solidFill>
                    <a:latin typeface="Arial" pitchFamily="34" charset="0"/>
                  </a:rPr>
                  <a:t>was</a:t>
                </a:r>
                <a:endParaRPr lang="ko-KR" altLang="en-US" sz="1000" b="1" dirty="0">
                  <a:solidFill>
                    <a:schemeClr val="bg1"/>
                  </a:solidFill>
                  <a:latin typeface="Arial" pitchFamily="34" charset="0"/>
                </a:endParaRPr>
              </a:p>
            </p:txBody>
          </p:sp>
          <p:sp>
            <p:nvSpPr>
              <p:cNvPr id="84" name="TextBox 83"/>
              <p:cNvSpPr txBox="1"/>
              <p:nvPr/>
            </p:nvSpPr>
            <p:spPr>
              <a:xfrm>
                <a:off x="5205596" y="3525399"/>
                <a:ext cx="885825" cy="15388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ko-KR" altLang="en-US" sz="1000" b="1" dirty="0">
                    <a:solidFill>
                      <a:schemeClr val="tx2"/>
                    </a:solidFill>
                    <a:latin typeface="Verdana" panose="020B0604030504040204" pitchFamily="34" charset="0"/>
                    <a:ea typeface="맑은 고딕" pitchFamily="50" charset="-127"/>
                    <a:cs typeface="Verdana" panose="020B0604030504040204" pitchFamily="34" charset="0"/>
                  </a:rPr>
                  <a:t>건설</a:t>
                </a:r>
                <a:r>
                  <a:rPr lang="en-US" altLang="ko-KR" sz="1000" b="1" dirty="0">
                    <a:solidFill>
                      <a:schemeClr val="tx2"/>
                    </a:solidFill>
                    <a:latin typeface="Verdana" panose="020B0604030504040204" pitchFamily="34" charset="0"/>
                    <a:ea typeface="맑은 고딕" pitchFamily="50" charset="-127"/>
                    <a:cs typeface="Verdana" panose="020B0604030504040204" pitchFamily="34" charset="0"/>
                  </a:rPr>
                  <a:t>/</a:t>
                </a:r>
                <a:r>
                  <a:rPr lang="ko-KR" altLang="en-US" sz="1000" b="1" dirty="0">
                    <a:solidFill>
                      <a:schemeClr val="tx2"/>
                    </a:solidFill>
                    <a:latin typeface="Verdana" panose="020B0604030504040204" pitchFamily="34" charset="0"/>
                    <a:ea typeface="맑은 고딕" pitchFamily="50" charset="-127"/>
                    <a:cs typeface="Verdana" panose="020B0604030504040204" pitchFamily="34" charset="0"/>
                  </a:rPr>
                  <a:t>시설</a:t>
                </a:r>
              </a:p>
            </p:txBody>
          </p:sp>
        </p:grpSp>
        <p:grpSp>
          <p:nvGrpSpPr>
            <p:cNvPr id="234" name="그룹 233"/>
            <p:cNvGrpSpPr/>
            <p:nvPr/>
          </p:nvGrpSpPr>
          <p:grpSpPr>
            <a:xfrm>
              <a:off x="5147734" y="4630811"/>
              <a:ext cx="1989794" cy="1068156"/>
              <a:chOff x="5147734" y="4793185"/>
              <a:chExt cx="1989794" cy="1068156"/>
            </a:xfrm>
          </p:grpSpPr>
          <p:sp>
            <p:nvSpPr>
              <p:cNvPr id="88" name="직사각형 87">
                <a:extLst>
                  <a:ext uri="{FF2B5EF4-FFF2-40B4-BE49-F238E27FC236}">
                    <a16:creationId xmlns:a16="http://schemas.microsoft.com/office/drawing/2014/main" id="{0C3AF374-BA2F-EE6B-BF40-F885F29F46E5}"/>
                  </a:ext>
                </a:extLst>
              </p:cNvPr>
              <p:cNvSpPr/>
              <p:nvPr/>
            </p:nvSpPr>
            <p:spPr bwMode="auto">
              <a:xfrm>
                <a:off x="5427368" y="5025156"/>
                <a:ext cx="1425502" cy="287839"/>
              </a:xfrm>
              <a:prstGeom prst="rect">
                <a:avLst/>
              </a:prstGeom>
              <a:solidFill>
                <a:srgbClr val="002060"/>
              </a:solidFill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1000" b="1" dirty="0">
                    <a:solidFill>
                      <a:schemeClr val="bg1"/>
                    </a:solidFill>
                    <a:latin typeface="Arial" pitchFamily="34" charset="0"/>
                  </a:rPr>
                  <a:t>web</a:t>
                </a:r>
                <a:endParaRPr lang="ko-KR" altLang="en-US" sz="1000" b="1" dirty="0">
                  <a:solidFill>
                    <a:schemeClr val="bg1"/>
                  </a:solidFill>
                  <a:latin typeface="Arial" pitchFamily="34" charset="0"/>
                </a:endParaRPr>
              </a:p>
            </p:txBody>
          </p:sp>
          <p:sp>
            <p:nvSpPr>
              <p:cNvPr id="89" name="직사각형 88"/>
              <p:cNvSpPr/>
              <p:nvPr/>
            </p:nvSpPr>
            <p:spPr>
              <a:xfrm>
                <a:off x="5147734" y="4793185"/>
                <a:ext cx="1989794" cy="1068156"/>
              </a:xfrm>
              <a:prstGeom prst="rect">
                <a:avLst/>
              </a:prstGeom>
              <a:noFill/>
              <a:ln w="127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0" name="직사각형 89">
                <a:extLst>
                  <a:ext uri="{FF2B5EF4-FFF2-40B4-BE49-F238E27FC236}">
                    <a16:creationId xmlns:a16="http://schemas.microsoft.com/office/drawing/2014/main" id="{0C3AF374-BA2F-EE6B-BF40-F885F29F46E5}"/>
                  </a:ext>
                </a:extLst>
              </p:cNvPr>
              <p:cNvSpPr/>
              <p:nvPr/>
            </p:nvSpPr>
            <p:spPr bwMode="auto">
              <a:xfrm>
                <a:off x="5427368" y="5385196"/>
                <a:ext cx="1425502" cy="287839"/>
              </a:xfrm>
              <a:prstGeom prst="rect">
                <a:avLst/>
              </a:prstGeom>
              <a:solidFill>
                <a:srgbClr val="002060"/>
              </a:solidFill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1000" b="1" dirty="0">
                    <a:solidFill>
                      <a:schemeClr val="bg1"/>
                    </a:solidFill>
                    <a:latin typeface="Arial" pitchFamily="34" charset="0"/>
                  </a:rPr>
                  <a:t>was</a:t>
                </a:r>
                <a:endParaRPr lang="ko-KR" altLang="en-US" sz="1000" b="1" dirty="0">
                  <a:solidFill>
                    <a:schemeClr val="bg1"/>
                  </a:solidFill>
                  <a:latin typeface="Arial" pitchFamily="34" charset="0"/>
                </a:endParaRPr>
              </a:p>
            </p:txBody>
          </p:sp>
          <p:sp>
            <p:nvSpPr>
              <p:cNvPr id="91" name="TextBox 90"/>
              <p:cNvSpPr txBox="1"/>
              <p:nvPr/>
            </p:nvSpPr>
            <p:spPr>
              <a:xfrm>
                <a:off x="5205596" y="4821759"/>
                <a:ext cx="885825" cy="15388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ko-KR" altLang="en-US" sz="1000" b="1" dirty="0">
                    <a:solidFill>
                      <a:schemeClr val="tx2"/>
                    </a:solidFill>
                    <a:latin typeface="Verdana" panose="020B0604030504040204" pitchFamily="34" charset="0"/>
                    <a:ea typeface="맑은 고딕" pitchFamily="50" charset="-127"/>
                    <a:cs typeface="Verdana" panose="020B0604030504040204" pitchFamily="34" charset="0"/>
                  </a:rPr>
                  <a:t>성과관리</a:t>
                </a:r>
              </a:p>
            </p:txBody>
          </p:sp>
        </p:grpSp>
        <p:grpSp>
          <p:nvGrpSpPr>
            <p:cNvPr id="230" name="그룹 229"/>
            <p:cNvGrpSpPr/>
            <p:nvPr/>
          </p:nvGrpSpPr>
          <p:grpSpPr>
            <a:xfrm>
              <a:off x="5147734" y="2406324"/>
              <a:ext cx="1989794" cy="699923"/>
              <a:chOff x="5147734" y="2568698"/>
              <a:chExt cx="1989794" cy="699923"/>
            </a:xfrm>
          </p:grpSpPr>
          <p:sp>
            <p:nvSpPr>
              <p:cNvPr id="93" name="직사각형 92">
                <a:extLst>
                  <a:ext uri="{FF2B5EF4-FFF2-40B4-BE49-F238E27FC236}">
                    <a16:creationId xmlns:a16="http://schemas.microsoft.com/office/drawing/2014/main" id="{0C3AF374-BA2F-EE6B-BF40-F885F29F46E5}"/>
                  </a:ext>
                </a:extLst>
              </p:cNvPr>
              <p:cNvSpPr/>
              <p:nvPr/>
            </p:nvSpPr>
            <p:spPr bwMode="auto">
              <a:xfrm>
                <a:off x="5427368" y="2800669"/>
                <a:ext cx="1425502" cy="287839"/>
              </a:xfrm>
              <a:prstGeom prst="rect">
                <a:avLst/>
              </a:prstGeom>
              <a:solidFill>
                <a:srgbClr val="002060"/>
              </a:solidFill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1000" b="1" dirty="0">
                    <a:solidFill>
                      <a:schemeClr val="bg1"/>
                    </a:solidFill>
                    <a:latin typeface="Arial" pitchFamily="34" charset="0"/>
                  </a:rPr>
                  <a:t>K8S</a:t>
                </a:r>
                <a:endParaRPr lang="ko-KR" altLang="en-US" sz="1000" b="1" dirty="0">
                  <a:solidFill>
                    <a:schemeClr val="bg1"/>
                  </a:solidFill>
                  <a:latin typeface="Arial" pitchFamily="34" charset="0"/>
                </a:endParaRPr>
              </a:p>
            </p:txBody>
          </p:sp>
          <p:sp>
            <p:nvSpPr>
              <p:cNvPr id="94" name="직사각형 93"/>
              <p:cNvSpPr/>
              <p:nvPr/>
            </p:nvSpPr>
            <p:spPr>
              <a:xfrm>
                <a:off x="5147734" y="2568698"/>
                <a:ext cx="1989794" cy="699923"/>
              </a:xfrm>
              <a:prstGeom prst="rect">
                <a:avLst/>
              </a:prstGeom>
              <a:noFill/>
              <a:ln w="127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6" name="TextBox 95"/>
              <p:cNvSpPr txBox="1"/>
              <p:nvPr/>
            </p:nvSpPr>
            <p:spPr>
              <a:xfrm>
                <a:off x="5205596" y="2597272"/>
                <a:ext cx="885825" cy="15388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ko-KR" sz="1000" b="1" dirty="0">
                    <a:solidFill>
                      <a:schemeClr val="tx2"/>
                    </a:solidFill>
                    <a:latin typeface="Verdana" panose="020B0604030504040204" pitchFamily="34" charset="0"/>
                    <a:ea typeface="맑은 고딕" pitchFamily="50" charset="-127"/>
                    <a:cs typeface="Verdana" panose="020B0604030504040204" pitchFamily="34" charset="0"/>
                  </a:rPr>
                  <a:t>GW</a:t>
                </a:r>
                <a:endParaRPr lang="ko-KR" altLang="en-US" sz="1000" b="1" dirty="0">
                  <a:solidFill>
                    <a:schemeClr val="tx2"/>
                  </a:solidFill>
                  <a:latin typeface="Verdana" panose="020B0604030504040204" pitchFamily="34" charset="0"/>
                  <a:ea typeface="맑은 고딕" pitchFamily="50" charset="-127"/>
                  <a:cs typeface="Verdana" panose="020B0604030504040204" pitchFamily="34" charset="0"/>
                </a:endParaRPr>
              </a:p>
            </p:txBody>
          </p:sp>
        </p:grpSp>
        <p:grpSp>
          <p:nvGrpSpPr>
            <p:cNvPr id="229" name="그룹 228"/>
            <p:cNvGrpSpPr/>
            <p:nvPr/>
          </p:nvGrpSpPr>
          <p:grpSpPr>
            <a:xfrm>
              <a:off x="5147734" y="1109964"/>
              <a:ext cx="1989794" cy="1068156"/>
              <a:chOff x="5147734" y="1272338"/>
              <a:chExt cx="1989794" cy="1068156"/>
            </a:xfrm>
          </p:grpSpPr>
          <p:sp>
            <p:nvSpPr>
              <p:cNvPr id="103" name="직사각형 102">
                <a:extLst>
                  <a:ext uri="{FF2B5EF4-FFF2-40B4-BE49-F238E27FC236}">
                    <a16:creationId xmlns:a16="http://schemas.microsoft.com/office/drawing/2014/main" id="{0C3AF374-BA2F-EE6B-BF40-F885F29F46E5}"/>
                  </a:ext>
                </a:extLst>
              </p:cNvPr>
              <p:cNvSpPr/>
              <p:nvPr/>
            </p:nvSpPr>
            <p:spPr bwMode="auto">
              <a:xfrm>
                <a:off x="5427368" y="1504309"/>
                <a:ext cx="1425502" cy="287839"/>
              </a:xfrm>
              <a:prstGeom prst="rect">
                <a:avLst/>
              </a:prstGeom>
              <a:solidFill>
                <a:srgbClr val="002060"/>
              </a:solidFill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1000" b="1" dirty="0">
                    <a:solidFill>
                      <a:schemeClr val="bg1"/>
                    </a:solidFill>
                    <a:latin typeface="Arial" pitchFamily="34" charset="0"/>
                  </a:rPr>
                  <a:t>web</a:t>
                </a:r>
                <a:endParaRPr lang="ko-KR" altLang="en-US" sz="1000" b="1" dirty="0">
                  <a:solidFill>
                    <a:schemeClr val="bg1"/>
                  </a:solidFill>
                  <a:latin typeface="Arial" pitchFamily="34" charset="0"/>
                </a:endParaRPr>
              </a:p>
            </p:txBody>
          </p:sp>
          <p:sp>
            <p:nvSpPr>
              <p:cNvPr id="104" name="직사각형 103"/>
              <p:cNvSpPr/>
              <p:nvPr/>
            </p:nvSpPr>
            <p:spPr>
              <a:xfrm>
                <a:off x="5147734" y="1272338"/>
                <a:ext cx="1989794" cy="1068156"/>
              </a:xfrm>
              <a:prstGeom prst="rect">
                <a:avLst/>
              </a:prstGeom>
              <a:noFill/>
              <a:ln w="127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05" name="직사각형 104">
                <a:extLst>
                  <a:ext uri="{FF2B5EF4-FFF2-40B4-BE49-F238E27FC236}">
                    <a16:creationId xmlns:a16="http://schemas.microsoft.com/office/drawing/2014/main" id="{0C3AF374-BA2F-EE6B-BF40-F885F29F46E5}"/>
                  </a:ext>
                </a:extLst>
              </p:cNvPr>
              <p:cNvSpPr/>
              <p:nvPr/>
            </p:nvSpPr>
            <p:spPr bwMode="auto">
              <a:xfrm>
                <a:off x="5427368" y="1864349"/>
                <a:ext cx="1425502" cy="287839"/>
              </a:xfrm>
              <a:prstGeom prst="rect">
                <a:avLst/>
              </a:prstGeom>
              <a:solidFill>
                <a:srgbClr val="002060"/>
              </a:solidFill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1000" b="1" dirty="0">
                    <a:solidFill>
                      <a:schemeClr val="bg1"/>
                    </a:solidFill>
                    <a:latin typeface="Arial" pitchFamily="34" charset="0"/>
                  </a:rPr>
                  <a:t>was</a:t>
                </a:r>
                <a:endParaRPr lang="ko-KR" altLang="en-US" sz="1000" b="1" dirty="0">
                  <a:solidFill>
                    <a:schemeClr val="bg1"/>
                  </a:solidFill>
                  <a:latin typeface="Arial" pitchFamily="34" charset="0"/>
                </a:endParaRPr>
              </a:p>
            </p:txBody>
          </p:sp>
          <p:sp>
            <p:nvSpPr>
              <p:cNvPr id="106" name="TextBox 105"/>
              <p:cNvSpPr txBox="1"/>
              <p:nvPr/>
            </p:nvSpPr>
            <p:spPr>
              <a:xfrm>
                <a:off x="5205596" y="1300912"/>
                <a:ext cx="1931932" cy="15388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ko-KR" sz="1000" b="1" dirty="0">
                    <a:solidFill>
                      <a:schemeClr val="tx2"/>
                    </a:solidFill>
                    <a:latin typeface="Verdana" panose="020B0604030504040204" pitchFamily="34" charset="0"/>
                    <a:ea typeface="맑은 고딕" pitchFamily="50" charset="-127"/>
                    <a:cs typeface="Verdana" panose="020B0604030504040204" pitchFamily="34" charset="0"/>
                  </a:rPr>
                  <a:t>ERP</a:t>
                </a:r>
                <a:endParaRPr lang="ko-KR" altLang="en-US" sz="1000" b="1" dirty="0">
                  <a:solidFill>
                    <a:schemeClr val="tx2"/>
                  </a:solidFill>
                  <a:latin typeface="Verdana" panose="020B0604030504040204" pitchFamily="34" charset="0"/>
                  <a:ea typeface="맑은 고딕" pitchFamily="50" charset="-127"/>
                  <a:cs typeface="Verdana" panose="020B0604030504040204" pitchFamily="34" charset="0"/>
                </a:endParaRPr>
              </a:p>
            </p:txBody>
          </p:sp>
        </p:grpSp>
        <p:pic>
          <p:nvPicPr>
            <p:cNvPr id="162" name="Picture 2">
              <a:extLst>
                <a:ext uri="{FF2B5EF4-FFF2-40B4-BE49-F238E27FC236}">
                  <a16:creationId xmlns:a16="http://schemas.microsoft.com/office/drawing/2014/main" id="{2FC0FE5C-5455-EECF-D71E-B8A4A5584B9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84598" y="2335083"/>
              <a:ext cx="597442" cy="5627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174" name="구부러진 연결선 173"/>
            <p:cNvCxnSpPr>
              <a:stCxn id="52" idx="0"/>
              <a:endCxn id="162" idx="0"/>
            </p:cNvCxnSpPr>
            <p:nvPr/>
          </p:nvCxnSpPr>
          <p:spPr>
            <a:xfrm rot="16200000" flipH="1" flipV="1">
              <a:off x="1835185" y="1063537"/>
              <a:ext cx="419680" cy="2123411"/>
            </a:xfrm>
            <a:prstGeom prst="curvedConnector3">
              <a:avLst>
                <a:gd name="adj1" fmla="val -212322"/>
              </a:avLst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구부러진 연결선 180"/>
            <p:cNvCxnSpPr>
              <a:stCxn id="50" idx="3"/>
              <a:endCxn id="79" idx="1"/>
            </p:cNvCxnSpPr>
            <p:nvPr/>
          </p:nvCxnSpPr>
          <p:spPr>
            <a:xfrm>
              <a:off x="3766677" y="2817263"/>
              <a:ext cx="1660691" cy="893079"/>
            </a:xfrm>
            <a:prstGeom prst="curvedConnector3">
              <a:avLst>
                <a:gd name="adj1" fmla="val 50000"/>
              </a:avLst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구부러진 연결선 183"/>
            <p:cNvCxnSpPr>
              <a:stCxn id="50" idx="3"/>
              <a:endCxn id="81" idx="1"/>
            </p:cNvCxnSpPr>
            <p:nvPr/>
          </p:nvCxnSpPr>
          <p:spPr>
            <a:xfrm>
              <a:off x="3766677" y="2817263"/>
              <a:ext cx="1660691" cy="1253119"/>
            </a:xfrm>
            <a:prstGeom prst="curvedConnector3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구부러진 연결선 185"/>
            <p:cNvCxnSpPr>
              <a:stCxn id="50" idx="3"/>
              <a:endCxn id="88" idx="1"/>
            </p:cNvCxnSpPr>
            <p:nvPr/>
          </p:nvCxnSpPr>
          <p:spPr>
            <a:xfrm>
              <a:off x="3766677" y="2817263"/>
              <a:ext cx="1660691" cy="2189439"/>
            </a:xfrm>
            <a:prstGeom prst="curvedConnector3">
              <a:avLst>
                <a:gd name="adj1" fmla="val 50000"/>
              </a:avLst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구부러진 연결선 189"/>
            <p:cNvCxnSpPr>
              <a:stCxn id="50" idx="3"/>
              <a:endCxn id="90" idx="1"/>
            </p:cNvCxnSpPr>
            <p:nvPr/>
          </p:nvCxnSpPr>
          <p:spPr>
            <a:xfrm>
              <a:off x="3766677" y="2817263"/>
              <a:ext cx="1660691" cy="2549479"/>
            </a:xfrm>
            <a:prstGeom prst="curvedConnector3">
              <a:avLst>
                <a:gd name="adj1" fmla="val 46067"/>
              </a:avLst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6" name="구부러진 연결선 195"/>
            <p:cNvCxnSpPr>
              <a:stCxn id="10" idx="3"/>
              <a:endCxn id="93" idx="1"/>
            </p:cNvCxnSpPr>
            <p:nvPr/>
          </p:nvCxnSpPr>
          <p:spPr>
            <a:xfrm>
              <a:off x="3766677" y="2433155"/>
              <a:ext cx="1660691" cy="349060"/>
            </a:xfrm>
            <a:prstGeom prst="curvedConnector3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8" name="직선 연결선 197"/>
            <p:cNvCxnSpPr/>
            <p:nvPr/>
          </p:nvCxnSpPr>
          <p:spPr>
            <a:xfrm>
              <a:off x="7305869" y="2291645"/>
              <a:ext cx="2174036" cy="0"/>
            </a:xfrm>
            <a:prstGeom prst="line">
              <a:avLst/>
            </a:prstGeom>
            <a:ln>
              <a:solidFill>
                <a:schemeClr val="bg2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2" name="직선 연결선 201"/>
            <p:cNvCxnSpPr/>
            <p:nvPr/>
          </p:nvCxnSpPr>
          <p:spPr>
            <a:xfrm>
              <a:off x="7305869" y="3206014"/>
              <a:ext cx="2174036" cy="0"/>
            </a:xfrm>
            <a:prstGeom prst="line">
              <a:avLst/>
            </a:prstGeom>
            <a:ln>
              <a:solidFill>
                <a:schemeClr val="bg2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3" name="직선 연결선 202"/>
            <p:cNvCxnSpPr/>
            <p:nvPr/>
          </p:nvCxnSpPr>
          <p:spPr>
            <a:xfrm>
              <a:off x="7305869" y="4515410"/>
              <a:ext cx="2174036" cy="0"/>
            </a:xfrm>
            <a:prstGeom prst="line">
              <a:avLst/>
            </a:prstGeom>
            <a:ln>
              <a:solidFill>
                <a:schemeClr val="bg2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4" name="직선 연결선 203"/>
            <p:cNvCxnSpPr/>
            <p:nvPr/>
          </p:nvCxnSpPr>
          <p:spPr>
            <a:xfrm>
              <a:off x="7305869" y="5778153"/>
              <a:ext cx="2174036" cy="0"/>
            </a:xfrm>
            <a:prstGeom prst="line">
              <a:avLst/>
            </a:prstGeom>
            <a:ln>
              <a:solidFill>
                <a:schemeClr val="bg2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5" name="직선 연결선 204"/>
            <p:cNvCxnSpPr/>
            <p:nvPr/>
          </p:nvCxnSpPr>
          <p:spPr>
            <a:xfrm>
              <a:off x="7305869" y="1003990"/>
              <a:ext cx="2174036" cy="0"/>
            </a:xfrm>
            <a:prstGeom prst="line">
              <a:avLst/>
            </a:prstGeom>
            <a:ln>
              <a:solidFill>
                <a:schemeClr val="bg2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6" name="TextBox 205"/>
            <p:cNvSpPr txBox="1"/>
            <p:nvPr/>
          </p:nvSpPr>
          <p:spPr>
            <a:xfrm>
              <a:off x="7305869" y="1188047"/>
              <a:ext cx="1603003" cy="76944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171450" indent="-171450">
                <a:buFontTx/>
                <a:buChar char="-"/>
              </a:pPr>
              <a:r>
                <a:rPr lang="en-US" altLang="ko-KR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ERP </a:t>
              </a:r>
              <a:r>
                <a:rPr lang="ko-KR" altLang="en-US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자체 빌드</a:t>
              </a:r>
              <a:r>
                <a:rPr lang="en-US" altLang="ko-KR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/</a:t>
              </a:r>
              <a:r>
                <a:rPr lang="ko-KR" altLang="en-US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배포 제공</a:t>
              </a:r>
              <a:endParaRPr lang="en-US" altLang="ko-KR" sz="1000" dirty="0">
                <a:solidFill>
                  <a:schemeClr val="tx2"/>
                </a:solidFill>
                <a:latin typeface="+mn-lt"/>
                <a:ea typeface="맑은 고딕" pitchFamily="50" charset="-127"/>
              </a:endParaRPr>
            </a:p>
            <a:p>
              <a:pPr marL="171450" indent="-171450">
                <a:buFontTx/>
                <a:buChar char="-"/>
              </a:pPr>
              <a:r>
                <a:rPr lang="en-US" altLang="ko-KR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Web/Was</a:t>
              </a:r>
              <a:r>
                <a:rPr lang="ko-KR" altLang="en-US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 별로 분리 배포</a:t>
              </a:r>
              <a:endParaRPr lang="en-US" altLang="ko-KR" sz="1000" dirty="0">
                <a:solidFill>
                  <a:schemeClr val="tx2"/>
                </a:solidFill>
                <a:latin typeface="+mn-lt"/>
                <a:ea typeface="맑은 고딕" pitchFamily="50" charset="-127"/>
              </a:endParaRPr>
            </a:p>
            <a:p>
              <a:pPr marL="171450" indent="-171450">
                <a:buFontTx/>
                <a:buChar char="-"/>
              </a:pPr>
              <a:r>
                <a:rPr lang="en-US" altLang="ko-KR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web</a:t>
              </a:r>
              <a:r>
                <a:rPr lang="ko-KR" altLang="en-US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 </a:t>
              </a:r>
              <a:r>
                <a:rPr lang="en-US" altLang="ko-KR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: </a:t>
              </a:r>
              <a:r>
                <a:rPr lang="en-US" altLang="ko-KR" sz="1000" dirty="0" err="1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webtobe</a:t>
              </a:r>
              <a:endParaRPr lang="en-US" altLang="ko-KR" sz="1000" dirty="0">
                <a:solidFill>
                  <a:schemeClr val="tx2"/>
                </a:solidFill>
                <a:latin typeface="+mn-lt"/>
                <a:ea typeface="맑은 고딕" pitchFamily="50" charset="-127"/>
              </a:endParaRPr>
            </a:p>
            <a:p>
              <a:pPr marL="171450" indent="-171450">
                <a:buFontTx/>
                <a:buChar char="-"/>
              </a:pPr>
              <a:r>
                <a:rPr lang="en-US" altLang="ko-KR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was : Jeus8.5</a:t>
              </a:r>
            </a:p>
            <a:p>
              <a:pPr marL="171450" indent="-171450">
                <a:buFontTx/>
                <a:buChar char="-"/>
              </a:pPr>
              <a:r>
                <a:rPr lang="en-US" altLang="ko-KR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java : 1.8</a:t>
              </a:r>
            </a:p>
          </p:txBody>
        </p:sp>
        <p:sp>
          <p:nvSpPr>
            <p:cNvPr id="207" name="TextBox 206"/>
            <p:cNvSpPr txBox="1"/>
            <p:nvPr/>
          </p:nvSpPr>
          <p:spPr>
            <a:xfrm>
              <a:off x="7305868" y="2423826"/>
              <a:ext cx="1731243" cy="30777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171450" indent="-171450">
                <a:buFontTx/>
                <a:buChar char="-"/>
              </a:pPr>
              <a:r>
                <a:rPr lang="en-US" altLang="ko-KR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K8S image</a:t>
              </a:r>
              <a:r>
                <a:rPr lang="ko-KR" altLang="en-US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 빌드</a:t>
              </a:r>
              <a:r>
                <a:rPr lang="en-US" altLang="ko-KR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/</a:t>
              </a:r>
              <a:r>
                <a:rPr lang="ko-KR" altLang="en-US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배포</a:t>
              </a:r>
              <a:endParaRPr lang="en-US" altLang="ko-KR" sz="1000" dirty="0">
                <a:solidFill>
                  <a:schemeClr val="tx2"/>
                </a:solidFill>
                <a:latin typeface="+mn-lt"/>
                <a:ea typeface="맑은 고딕" pitchFamily="50" charset="-127"/>
              </a:endParaRPr>
            </a:p>
            <a:p>
              <a:pPr marL="171450" indent="-171450">
                <a:buFontTx/>
                <a:buChar char="-"/>
              </a:pPr>
              <a:r>
                <a:rPr lang="en-US" altLang="ko-KR" sz="1000" dirty="0" err="1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Gitlab</a:t>
              </a:r>
              <a:r>
                <a:rPr lang="ko-KR" altLang="en-US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에서 소스</a:t>
              </a:r>
              <a:r>
                <a:rPr lang="en-US" altLang="ko-KR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/</a:t>
              </a:r>
              <a:r>
                <a:rPr lang="ko-KR" altLang="en-US" sz="1000" dirty="0" err="1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이미지빌드</a:t>
              </a:r>
              <a:endParaRPr lang="en-US" altLang="ko-KR" sz="1000" dirty="0">
                <a:solidFill>
                  <a:schemeClr val="tx2"/>
                </a:solidFill>
                <a:latin typeface="+mn-lt"/>
                <a:ea typeface="맑은 고딕" pitchFamily="50" charset="-127"/>
              </a:endParaRPr>
            </a:p>
          </p:txBody>
        </p:sp>
        <p:cxnSp>
          <p:nvCxnSpPr>
            <p:cNvPr id="209" name="구부러진 연결선 208"/>
            <p:cNvCxnSpPr>
              <a:stCxn id="10" idx="3"/>
              <a:endCxn id="105" idx="1"/>
            </p:cNvCxnSpPr>
            <p:nvPr/>
          </p:nvCxnSpPr>
          <p:spPr>
            <a:xfrm flipV="1">
              <a:off x="3766677" y="1845895"/>
              <a:ext cx="1660691" cy="587260"/>
            </a:xfrm>
            <a:prstGeom prst="curvedConnector3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구부러진 연결선 210"/>
            <p:cNvCxnSpPr>
              <a:stCxn id="10" idx="3"/>
              <a:endCxn id="103" idx="1"/>
            </p:cNvCxnSpPr>
            <p:nvPr/>
          </p:nvCxnSpPr>
          <p:spPr>
            <a:xfrm flipV="1">
              <a:off x="3766677" y="1485855"/>
              <a:ext cx="1660691" cy="947300"/>
            </a:xfrm>
            <a:prstGeom prst="curvedConnector3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2" name="TextBox 211"/>
            <p:cNvSpPr txBox="1"/>
            <p:nvPr/>
          </p:nvSpPr>
          <p:spPr>
            <a:xfrm>
              <a:off x="7300380" y="3371715"/>
              <a:ext cx="2237792" cy="107721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171450" indent="-171450">
                <a:buFontTx/>
                <a:buChar char="-"/>
              </a:pPr>
              <a:r>
                <a:rPr lang="en-US" altLang="ko-KR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Jenkins CI/CD </a:t>
              </a:r>
              <a:r>
                <a:rPr lang="ko-KR" altLang="en-US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적용</a:t>
              </a:r>
              <a:endParaRPr lang="en-US" altLang="ko-KR" sz="1000" dirty="0">
                <a:solidFill>
                  <a:schemeClr val="tx2"/>
                </a:solidFill>
                <a:latin typeface="+mn-lt"/>
                <a:ea typeface="맑은 고딕" pitchFamily="50" charset="-127"/>
              </a:endParaRPr>
            </a:p>
            <a:p>
              <a:pPr marL="171450" indent="-171450">
                <a:buFontTx/>
                <a:buChar char="-"/>
              </a:pPr>
              <a:r>
                <a:rPr lang="en-US" altLang="ko-KR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Java</a:t>
              </a:r>
              <a:r>
                <a:rPr lang="ko-KR" altLang="en-US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 </a:t>
              </a:r>
              <a:r>
                <a:rPr lang="en-US" altLang="ko-KR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1.8 </a:t>
              </a:r>
              <a:r>
                <a:rPr lang="ko-KR" altLang="en-US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기반 </a:t>
              </a:r>
              <a:r>
                <a:rPr lang="en-US" altLang="ko-KR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Maven </a:t>
              </a:r>
              <a:r>
                <a:rPr lang="ko-KR" altLang="en-US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빌드</a:t>
              </a:r>
              <a:endParaRPr lang="en-US" altLang="ko-KR" sz="1000" dirty="0">
                <a:solidFill>
                  <a:schemeClr val="tx2"/>
                </a:solidFill>
                <a:latin typeface="+mn-lt"/>
                <a:ea typeface="맑은 고딕" pitchFamily="50" charset="-127"/>
              </a:endParaRPr>
            </a:p>
            <a:p>
              <a:pPr marL="171450" indent="-171450">
                <a:buFontTx/>
                <a:buChar char="-"/>
              </a:pPr>
              <a:r>
                <a:rPr lang="en-US" altLang="ko-KR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SSH</a:t>
              </a:r>
              <a:r>
                <a:rPr lang="ko-KR" altLang="en-US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를 사용하여 패키지 전송</a:t>
              </a:r>
              <a:endParaRPr lang="en-US" altLang="ko-KR" sz="1000" dirty="0">
                <a:solidFill>
                  <a:schemeClr val="tx2"/>
                </a:solidFill>
                <a:latin typeface="+mn-lt"/>
                <a:ea typeface="맑은 고딕" pitchFamily="50" charset="-127"/>
              </a:endParaRPr>
            </a:p>
            <a:p>
              <a:pPr marL="171450" indent="-171450">
                <a:buFontTx/>
                <a:buChar char="-"/>
              </a:pPr>
              <a:r>
                <a:rPr lang="en-US" altLang="ko-KR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web : </a:t>
              </a:r>
              <a:r>
                <a:rPr lang="ko-KR" altLang="en-US" sz="1000" dirty="0" err="1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정적리소스</a:t>
              </a:r>
              <a:r>
                <a:rPr lang="ko-KR" altLang="en-US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 추출</a:t>
              </a:r>
              <a:endParaRPr lang="en-US" altLang="ko-KR" sz="1000" dirty="0">
                <a:solidFill>
                  <a:schemeClr val="tx2"/>
                </a:solidFill>
                <a:latin typeface="+mn-lt"/>
                <a:ea typeface="맑은 고딕" pitchFamily="50" charset="-127"/>
              </a:endParaRPr>
            </a:p>
            <a:p>
              <a:pPr marL="171450" indent="-171450">
                <a:buFontTx/>
                <a:buChar char="-"/>
              </a:pPr>
              <a:r>
                <a:rPr lang="en-US" altLang="ko-KR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was : Tomcat </a:t>
              </a:r>
              <a:r>
                <a:rPr lang="ko-KR" altLang="en-US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또는 스프링부트</a:t>
              </a:r>
              <a:endParaRPr lang="en-US" altLang="ko-KR" sz="1000" dirty="0">
                <a:solidFill>
                  <a:schemeClr val="tx2"/>
                </a:solidFill>
                <a:latin typeface="+mn-lt"/>
                <a:ea typeface="맑은 고딕" pitchFamily="50" charset="-127"/>
              </a:endParaRPr>
            </a:p>
            <a:p>
              <a:pPr marL="171450" indent="-171450">
                <a:buFontTx/>
                <a:buChar char="-"/>
              </a:pPr>
              <a:r>
                <a:rPr lang="ko-KR" altLang="en-US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쉘</a:t>
              </a:r>
              <a:r>
                <a:rPr lang="en-US" altLang="ko-KR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(Bash)</a:t>
              </a:r>
              <a:r>
                <a:rPr lang="ko-KR" altLang="en-US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스크립트</a:t>
              </a:r>
              <a:endParaRPr lang="en-US" altLang="ko-KR" sz="1000" dirty="0">
                <a:solidFill>
                  <a:schemeClr val="tx2"/>
                </a:solidFill>
                <a:latin typeface="+mn-lt"/>
                <a:ea typeface="맑은 고딕" pitchFamily="50" charset="-127"/>
              </a:endParaRPr>
            </a:p>
            <a:p>
              <a:pPr marL="171450" indent="-171450">
                <a:buFontTx/>
                <a:buChar char="-"/>
              </a:pPr>
              <a:r>
                <a:rPr lang="ko-KR" altLang="en-US" sz="1000" dirty="0" err="1">
                  <a:solidFill>
                    <a:srgbClr val="FF0000"/>
                  </a:solidFill>
                  <a:latin typeface="+mn-lt"/>
                  <a:ea typeface="맑은 고딕" pitchFamily="50" charset="-127"/>
                </a:rPr>
                <a:t>솔루션사</a:t>
              </a:r>
              <a:r>
                <a:rPr lang="ko-KR" altLang="en-US" sz="1000" dirty="0">
                  <a:solidFill>
                    <a:srgbClr val="FF0000"/>
                  </a:solidFill>
                  <a:latin typeface="+mn-lt"/>
                  <a:ea typeface="맑은 고딕" pitchFamily="50" charset="-127"/>
                </a:rPr>
                <a:t> 아키텍처에 따라 변경 가능</a:t>
              </a:r>
              <a:endParaRPr lang="en-US" altLang="ko-KR" sz="1000" dirty="0">
                <a:solidFill>
                  <a:srgbClr val="FF0000"/>
                </a:solidFill>
                <a:latin typeface="+mn-lt"/>
                <a:ea typeface="맑은 고딕" pitchFamily="50" charset="-127"/>
              </a:endParaRPr>
            </a:p>
          </p:txBody>
        </p:sp>
        <p:sp>
          <p:nvSpPr>
            <p:cNvPr id="213" name="TextBox 212"/>
            <p:cNvSpPr txBox="1"/>
            <p:nvPr/>
          </p:nvSpPr>
          <p:spPr>
            <a:xfrm>
              <a:off x="7300380" y="4634457"/>
              <a:ext cx="2237792" cy="107721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171450" indent="-171450">
                <a:buFontTx/>
                <a:buChar char="-"/>
              </a:pPr>
              <a:r>
                <a:rPr lang="en-US" altLang="ko-KR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Jenkins CI/CD </a:t>
              </a:r>
              <a:r>
                <a:rPr lang="ko-KR" altLang="en-US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적용</a:t>
              </a:r>
              <a:endParaRPr lang="en-US" altLang="ko-KR" sz="1000" dirty="0">
                <a:solidFill>
                  <a:schemeClr val="tx2"/>
                </a:solidFill>
                <a:latin typeface="+mn-lt"/>
                <a:ea typeface="맑은 고딕" pitchFamily="50" charset="-127"/>
              </a:endParaRPr>
            </a:p>
            <a:p>
              <a:pPr marL="171450" indent="-171450">
                <a:buFontTx/>
                <a:buChar char="-"/>
              </a:pPr>
              <a:r>
                <a:rPr lang="en-US" altLang="ko-KR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Java</a:t>
              </a:r>
              <a:r>
                <a:rPr lang="ko-KR" altLang="en-US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 </a:t>
              </a:r>
              <a:r>
                <a:rPr lang="en-US" altLang="ko-KR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1.8 </a:t>
              </a:r>
              <a:r>
                <a:rPr lang="ko-KR" altLang="en-US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기반 </a:t>
              </a:r>
              <a:r>
                <a:rPr lang="en-US" altLang="ko-KR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Maven </a:t>
              </a:r>
              <a:r>
                <a:rPr lang="ko-KR" altLang="en-US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빌드</a:t>
              </a:r>
              <a:endParaRPr lang="en-US" altLang="ko-KR" sz="1000" dirty="0">
                <a:solidFill>
                  <a:schemeClr val="tx2"/>
                </a:solidFill>
                <a:latin typeface="+mn-lt"/>
                <a:ea typeface="맑은 고딕" pitchFamily="50" charset="-127"/>
              </a:endParaRPr>
            </a:p>
            <a:p>
              <a:pPr marL="171450" indent="-171450">
                <a:buFontTx/>
                <a:buChar char="-"/>
              </a:pPr>
              <a:r>
                <a:rPr lang="en-US" altLang="ko-KR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SSH</a:t>
              </a:r>
              <a:r>
                <a:rPr lang="ko-KR" altLang="en-US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를 사용하여 패키지 전송</a:t>
              </a:r>
              <a:endParaRPr lang="en-US" altLang="ko-KR" sz="1000" dirty="0">
                <a:solidFill>
                  <a:schemeClr val="tx2"/>
                </a:solidFill>
                <a:latin typeface="+mn-lt"/>
                <a:ea typeface="맑은 고딕" pitchFamily="50" charset="-127"/>
              </a:endParaRPr>
            </a:p>
            <a:p>
              <a:pPr marL="171450" indent="-171450">
                <a:buFontTx/>
                <a:buChar char="-"/>
              </a:pPr>
              <a:r>
                <a:rPr lang="en-US" altLang="ko-KR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web : </a:t>
              </a:r>
              <a:r>
                <a:rPr lang="ko-KR" altLang="en-US" sz="1000" dirty="0" err="1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정적리소스</a:t>
              </a:r>
              <a:r>
                <a:rPr lang="ko-KR" altLang="en-US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 추출</a:t>
              </a:r>
              <a:endParaRPr lang="en-US" altLang="ko-KR" sz="1000" dirty="0">
                <a:solidFill>
                  <a:schemeClr val="tx2"/>
                </a:solidFill>
                <a:latin typeface="+mn-lt"/>
                <a:ea typeface="맑은 고딕" pitchFamily="50" charset="-127"/>
              </a:endParaRPr>
            </a:p>
            <a:p>
              <a:pPr marL="171450" indent="-171450">
                <a:buFontTx/>
                <a:buChar char="-"/>
              </a:pPr>
              <a:r>
                <a:rPr lang="en-US" altLang="ko-KR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was : Tomcat </a:t>
              </a:r>
              <a:r>
                <a:rPr lang="ko-KR" altLang="en-US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또는 스프링부트</a:t>
              </a:r>
              <a:endParaRPr lang="en-US" altLang="ko-KR" sz="1000" dirty="0">
                <a:solidFill>
                  <a:schemeClr val="tx2"/>
                </a:solidFill>
                <a:latin typeface="+mn-lt"/>
                <a:ea typeface="맑은 고딕" pitchFamily="50" charset="-127"/>
              </a:endParaRPr>
            </a:p>
            <a:p>
              <a:pPr marL="171450" indent="-171450">
                <a:buFontTx/>
                <a:buChar char="-"/>
              </a:pPr>
              <a:r>
                <a:rPr lang="ko-KR" altLang="en-US" sz="1000" dirty="0">
                  <a:solidFill>
                    <a:schemeClr val="tx2"/>
                  </a:solidFill>
                  <a:ea typeface="맑은 고딕" pitchFamily="50" charset="-127"/>
                </a:rPr>
                <a:t>쉘</a:t>
              </a:r>
              <a:r>
                <a:rPr lang="en-US" altLang="ko-KR" sz="1000" dirty="0">
                  <a:solidFill>
                    <a:schemeClr val="tx2"/>
                  </a:solidFill>
                  <a:ea typeface="맑은 고딕" pitchFamily="50" charset="-127"/>
                </a:rPr>
                <a:t>(Bash)</a:t>
              </a:r>
              <a:r>
                <a:rPr lang="ko-KR" altLang="en-US" sz="1000" dirty="0">
                  <a:solidFill>
                    <a:schemeClr val="tx2"/>
                  </a:solidFill>
                  <a:ea typeface="맑은 고딕" pitchFamily="50" charset="-127"/>
                </a:rPr>
                <a:t>스크립트</a:t>
              </a:r>
              <a:endParaRPr lang="en-US" altLang="ko-KR" sz="1000" dirty="0">
                <a:solidFill>
                  <a:schemeClr val="tx2"/>
                </a:solidFill>
                <a:ea typeface="맑은 고딕" pitchFamily="50" charset="-127"/>
              </a:endParaRPr>
            </a:p>
            <a:p>
              <a:pPr marL="171450" indent="-171450">
                <a:buFontTx/>
                <a:buChar char="-"/>
              </a:pPr>
              <a:r>
                <a:rPr lang="ko-KR" altLang="en-US" sz="1000" dirty="0" err="1">
                  <a:solidFill>
                    <a:srgbClr val="FF0000"/>
                  </a:solidFill>
                  <a:ea typeface="맑은 고딕" pitchFamily="50" charset="-127"/>
                </a:rPr>
                <a:t>솔루션사</a:t>
              </a:r>
              <a:r>
                <a:rPr lang="ko-KR" altLang="en-US" sz="1000" dirty="0">
                  <a:solidFill>
                    <a:srgbClr val="FF0000"/>
                  </a:solidFill>
                  <a:ea typeface="맑은 고딕" pitchFamily="50" charset="-127"/>
                </a:rPr>
                <a:t> 아키텍처에 따라 변경 가능</a:t>
              </a:r>
              <a:endParaRPr lang="en-US" altLang="ko-KR" sz="1000" dirty="0">
                <a:solidFill>
                  <a:srgbClr val="FF0000"/>
                </a:solidFill>
                <a:ea typeface="맑은 고딕" pitchFamily="50" charset="-127"/>
              </a:endParaRPr>
            </a:p>
          </p:txBody>
        </p:sp>
        <p:grpSp>
          <p:nvGrpSpPr>
            <p:cNvPr id="236" name="그룹 235"/>
            <p:cNvGrpSpPr/>
            <p:nvPr/>
          </p:nvGrpSpPr>
          <p:grpSpPr>
            <a:xfrm>
              <a:off x="2107727" y="4396139"/>
              <a:ext cx="1989794" cy="1068156"/>
              <a:chOff x="2107727" y="4801111"/>
              <a:chExt cx="1989794" cy="1068156"/>
            </a:xfrm>
          </p:grpSpPr>
          <p:sp>
            <p:nvSpPr>
              <p:cNvPr id="216" name="직사각형 215">
                <a:extLst>
                  <a:ext uri="{FF2B5EF4-FFF2-40B4-BE49-F238E27FC236}">
                    <a16:creationId xmlns:a16="http://schemas.microsoft.com/office/drawing/2014/main" id="{0C3AF374-BA2F-EE6B-BF40-F885F29F46E5}"/>
                  </a:ext>
                </a:extLst>
              </p:cNvPr>
              <p:cNvSpPr/>
              <p:nvPr/>
            </p:nvSpPr>
            <p:spPr bwMode="auto">
              <a:xfrm>
                <a:off x="2387361" y="5033082"/>
                <a:ext cx="1425502" cy="287839"/>
              </a:xfrm>
              <a:prstGeom prst="rect">
                <a:avLst/>
              </a:prstGeom>
              <a:solidFill>
                <a:srgbClr val="002060"/>
              </a:solidFill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1000" b="1" dirty="0">
                    <a:solidFill>
                      <a:schemeClr val="bg1"/>
                    </a:solidFill>
                    <a:latin typeface="Arial" pitchFamily="34" charset="0"/>
                  </a:rPr>
                  <a:t>web</a:t>
                </a:r>
                <a:endParaRPr lang="ko-KR" altLang="en-US" sz="1000" b="1" dirty="0">
                  <a:solidFill>
                    <a:schemeClr val="bg1"/>
                  </a:solidFill>
                  <a:latin typeface="Arial" pitchFamily="34" charset="0"/>
                </a:endParaRPr>
              </a:p>
            </p:txBody>
          </p:sp>
          <p:sp>
            <p:nvSpPr>
              <p:cNvPr id="217" name="직사각형 216"/>
              <p:cNvSpPr/>
              <p:nvPr/>
            </p:nvSpPr>
            <p:spPr>
              <a:xfrm>
                <a:off x="2107727" y="4801111"/>
                <a:ext cx="1989794" cy="1068156"/>
              </a:xfrm>
              <a:prstGeom prst="rect">
                <a:avLst/>
              </a:prstGeom>
              <a:noFill/>
              <a:ln w="127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18" name="직사각형 217">
                <a:extLst>
                  <a:ext uri="{FF2B5EF4-FFF2-40B4-BE49-F238E27FC236}">
                    <a16:creationId xmlns:a16="http://schemas.microsoft.com/office/drawing/2014/main" id="{0C3AF374-BA2F-EE6B-BF40-F885F29F46E5}"/>
                  </a:ext>
                </a:extLst>
              </p:cNvPr>
              <p:cNvSpPr/>
              <p:nvPr/>
            </p:nvSpPr>
            <p:spPr bwMode="auto">
              <a:xfrm>
                <a:off x="2387361" y="5393122"/>
                <a:ext cx="1425502" cy="287839"/>
              </a:xfrm>
              <a:prstGeom prst="rect">
                <a:avLst/>
              </a:prstGeom>
              <a:solidFill>
                <a:srgbClr val="002060"/>
              </a:solidFill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1000" b="1" dirty="0">
                    <a:solidFill>
                      <a:schemeClr val="bg1"/>
                    </a:solidFill>
                    <a:latin typeface="Arial" pitchFamily="34" charset="0"/>
                  </a:rPr>
                  <a:t>was</a:t>
                </a:r>
                <a:endParaRPr lang="ko-KR" altLang="en-US" sz="1000" b="1" dirty="0">
                  <a:solidFill>
                    <a:schemeClr val="bg1"/>
                  </a:solidFill>
                  <a:latin typeface="Arial" pitchFamily="34" charset="0"/>
                </a:endParaRPr>
              </a:p>
            </p:txBody>
          </p:sp>
          <p:sp>
            <p:nvSpPr>
              <p:cNvPr id="219" name="TextBox 218"/>
              <p:cNvSpPr txBox="1"/>
              <p:nvPr/>
            </p:nvSpPr>
            <p:spPr>
              <a:xfrm>
                <a:off x="2165589" y="4829685"/>
                <a:ext cx="885825" cy="15388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ko-KR" altLang="en-US" sz="1000" b="1" dirty="0">
                    <a:solidFill>
                      <a:schemeClr val="tx2"/>
                    </a:solidFill>
                    <a:latin typeface="Verdana" panose="020B0604030504040204" pitchFamily="34" charset="0"/>
                    <a:ea typeface="맑은 고딕" pitchFamily="50" charset="-127"/>
                    <a:cs typeface="Verdana" panose="020B0604030504040204" pitchFamily="34" charset="0"/>
                  </a:rPr>
                  <a:t>공통</a:t>
                </a:r>
                <a:r>
                  <a:rPr lang="en-US" altLang="ko-KR" sz="1000" b="1" dirty="0">
                    <a:solidFill>
                      <a:schemeClr val="tx2"/>
                    </a:solidFill>
                    <a:latin typeface="Verdana" panose="020B0604030504040204" pitchFamily="34" charset="0"/>
                    <a:ea typeface="맑은 고딕" pitchFamily="50" charset="-127"/>
                    <a:cs typeface="Verdana" panose="020B0604030504040204" pitchFamily="34" charset="0"/>
                  </a:rPr>
                  <a:t>/IF/</a:t>
                </a:r>
                <a:r>
                  <a:rPr lang="ko-KR" altLang="en-US" sz="1000" b="1" dirty="0">
                    <a:solidFill>
                      <a:schemeClr val="tx2"/>
                    </a:solidFill>
                    <a:latin typeface="Verdana" panose="020B0604030504040204" pitchFamily="34" charset="0"/>
                    <a:ea typeface="맑은 고딕" pitchFamily="50" charset="-127"/>
                    <a:cs typeface="Verdana" panose="020B0604030504040204" pitchFamily="34" charset="0"/>
                  </a:rPr>
                  <a:t>기타</a:t>
                </a:r>
              </a:p>
            </p:txBody>
          </p:sp>
        </p:grpSp>
        <p:cxnSp>
          <p:nvCxnSpPr>
            <p:cNvPr id="221" name="구부러진 연결선 220"/>
            <p:cNvCxnSpPr>
              <a:stCxn id="50" idx="1"/>
              <a:endCxn id="218" idx="1"/>
            </p:cNvCxnSpPr>
            <p:nvPr/>
          </p:nvCxnSpPr>
          <p:spPr>
            <a:xfrm rot="10800000" flipV="1">
              <a:off x="2387361" y="2817262"/>
              <a:ext cx="59422" cy="2314807"/>
            </a:xfrm>
            <a:prstGeom prst="curvedConnector3">
              <a:avLst>
                <a:gd name="adj1" fmla="val 1740889"/>
              </a:avLst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5" name="TextBox 224"/>
            <p:cNvSpPr txBox="1"/>
            <p:nvPr/>
          </p:nvSpPr>
          <p:spPr>
            <a:xfrm>
              <a:off x="2277029" y="5558372"/>
              <a:ext cx="1824217" cy="76944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171450" indent="-171450">
                <a:buFontTx/>
                <a:buChar char="-"/>
              </a:pPr>
              <a:r>
                <a:rPr lang="en-US" altLang="ko-KR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API</a:t>
              </a:r>
              <a:r>
                <a:rPr lang="ko-KR" altLang="en-US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로 제공될 </a:t>
              </a:r>
              <a:r>
                <a:rPr lang="ko-KR" altLang="en-US" sz="1000" dirty="0" err="1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공통기능</a:t>
              </a:r>
              <a:endParaRPr lang="en-US" altLang="ko-KR" sz="1000" dirty="0">
                <a:solidFill>
                  <a:schemeClr val="tx2"/>
                </a:solidFill>
                <a:latin typeface="+mn-lt"/>
                <a:ea typeface="맑은 고딕" pitchFamily="50" charset="-127"/>
              </a:endParaRPr>
            </a:p>
            <a:p>
              <a:pPr marL="171450" indent="-171450">
                <a:buFontTx/>
                <a:buChar char="-"/>
              </a:pPr>
              <a:r>
                <a:rPr lang="en-US" altLang="ko-KR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I/F </a:t>
              </a:r>
              <a:r>
                <a:rPr lang="ko-KR" altLang="en-US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연계</a:t>
              </a:r>
              <a:r>
                <a:rPr lang="en-US" altLang="ko-KR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, </a:t>
              </a:r>
              <a:r>
                <a:rPr lang="ko-KR" altLang="en-US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기타</a:t>
              </a:r>
              <a:r>
                <a:rPr lang="en-US" altLang="ko-KR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 </a:t>
              </a:r>
              <a:r>
                <a:rPr lang="ko-KR" altLang="en-US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솔루션 서버</a:t>
              </a:r>
              <a:endParaRPr lang="en-US" altLang="ko-KR" sz="1000" dirty="0">
                <a:solidFill>
                  <a:schemeClr val="tx2"/>
                </a:solidFill>
                <a:latin typeface="+mn-lt"/>
                <a:ea typeface="맑은 고딕" pitchFamily="50" charset="-127"/>
              </a:endParaRPr>
            </a:p>
            <a:p>
              <a:pPr marL="171450" indent="-171450">
                <a:buFontTx/>
                <a:buChar char="-"/>
              </a:pPr>
              <a:r>
                <a:rPr lang="en-US" altLang="ko-KR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Tomcat </a:t>
              </a:r>
              <a:r>
                <a:rPr lang="ko-KR" altLang="en-US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또는 스프링부트</a:t>
              </a:r>
              <a:endParaRPr lang="en-US" altLang="ko-KR" sz="1000" dirty="0">
                <a:solidFill>
                  <a:schemeClr val="tx2"/>
                </a:solidFill>
                <a:latin typeface="+mn-lt"/>
                <a:ea typeface="맑은 고딕" pitchFamily="50" charset="-127"/>
              </a:endParaRPr>
            </a:p>
            <a:p>
              <a:pPr marL="171450" indent="-171450">
                <a:buFontTx/>
                <a:buChar char="-"/>
              </a:pPr>
              <a:r>
                <a:rPr lang="en-US" altLang="ko-KR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SSH</a:t>
              </a:r>
              <a:r>
                <a:rPr lang="ko-KR" altLang="en-US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를 사용하여 패키지 전송</a:t>
              </a:r>
              <a:endParaRPr lang="en-US" altLang="ko-KR" sz="1000" dirty="0">
                <a:solidFill>
                  <a:schemeClr val="tx2"/>
                </a:solidFill>
                <a:latin typeface="+mn-lt"/>
                <a:ea typeface="맑은 고딕" pitchFamily="50" charset="-127"/>
              </a:endParaRPr>
            </a:p>
            <a:p>
              <a:pPr marL="171450" indent="-171450">
                <a:buFontTx/>
                <a:buChar char="-"/>
              </a:pPr>
              <a:r>
                <a:rPr lang="ko-KR" altLang="en-US" sz="1000" dirty="0">
                  <a:solidFill>
                    <a:schemeClr val="tx2"/>
                  </a:solidFill>
                  <a:ea typeface="맑은 고딕" pitchFamily="50" charset="-127"/>
                </a:rPr>
                <a:t>쉘</a:t>
              </a:r>
              <a:r>
                <a:rPr lang="en-US" altLang="ko-KR" sz="1000" dirty="0">
                  <a:solidFill>
                    <a:schemeClr val="tx2"/>
                  </a:solidFill>
                  <a:ea typeface="맑은 고딕" pitchFamily="50" charset="-127"/>
                </a:rPr>
                <a:t>(Bash)</a:t>
              </a:r>
              <a:r>
                <a:rPr lang="ko-KR" altLang="en-US" sz="1000" dirty="0">
                  <a:solidFill>
                    <a:schemeClr val="tx2"/>
                  </a:solidFill>
                  <a:ea typeface="맑은 고딕" pitchFamily="50" charset="-127"/>
                </a:rPr>
                <a:t>스크립트</a:t>
              </a:r>
              <a:endParaRPr lang="en-US" altLang="ko-KR" sz="1000" dirty="0">
                <a:solidFill>
                  <a:schemeClr val="tx2"/>
                </a:solidFill>
                <a:ea typeface="맑은 고딕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491336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cxnSp>
        <p:nvCxnSpPr>
          <p:cNvPr id="9" name="직선 연결선 8"/>
          <p:cNvCxnSpPr/>
          <p:nvPr/>
        </p:nvCxnSpPr>
        <p:spPr bwMode="auto">
          <a:xfrm>
            <a:off x="179512" y="3540098"/>
            <a:ext cx="8856984" cy="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TextBox 9"/>
          <p:cNvSpPr txBox="1"/>
          <p:nvPr/>
        </p:nvSpPr>
        <p:spPr>
          <a:xfrm>
            <a:off x="2556468" y="1555799"/>
            <a:ext cx="5620067" cy="18235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000" b="1" dirty="0"/>
              <a:t>Jenkins CI </a:t>
            </a:r>
            <a:r>
              <a:rPr lang="en-US" altLang="ko-KR" sz="1200" b="1" dirty="0"/>
              <a:t>: </a:t>
            </a:r>
            <a:r>
              <a:rPr lang="ko-KR" altLang="en-US" sz="1200" dirty="0"/>
              <a:t>오픈 소스 </a:t>
            </a:r>
            <a:r>
              <a:rPr lang="en-US" altLang="ko-KR" sz="1200" dirty="0"/>
              <a:t>CI </a:t>
            </a:r>
            <a:r>
              <a:rPr lang="ko-KR" altLang="en-US" sz="1200" dirty="0"/>
              <a:t>서버 </a:t>
            </a:r>
            <a:r>
              <a:rPr lang="en-US" altLang="ko-KR" sz="1200" dirty="0"/>
              <a:t>(http://Jenkins.io/)</a:t>
            </a:r>
          </a:p>
          <a:p>
            <a:pPr marL="685800" lvl="1" indent="-228600">
              <a:lnSpc>
                <a:spcPct val="150000"/>
              </a:lnSpc>
              <a:buFont typeface="+mj-lt"/>
              <a:buAutoNum type="arabicPeriod"/>
            </a:pPr>
            <a:r>
              <a:rPr lang="ko-KR" altLang="en-US" sz="1100" dirty="0">
                <a:latin typeface="+mn-ea"/>
              </a:rPr>
              <a:t>자동 빌드 </a:t>
            </a:r>
            <a:r>
              <a:rPr lang="en-US" altLang="ko-KR" sz="1100" dirty="0">
                <a:latin typeface="+mn-ea"/>
              </a:rPr>
              <a:t>: </a:t>
            </a:r>
            <a:r>
              <a:rPr lang="ko-KR" altLang="en-US" sz="1100" dirty="0"/>
              <a:t>빌드 주기에 따른 일일 빌드 또는 주간 빌드 기능 제공</a:t>
            </a:r>
            <a:endParaRPr lang="en-US" altLang="ko-KR" sz="1100" dirty="0">
              <a:latin typeface="+mn-ea"/>
            </a:endParaRPr>
          </a:p>
          <a:p>
            <a:pPr marL="685800" lvl="1" indent="-228600">
              <a:lnSpc>
                <a:spcPct val="150000"/>
              </a:lnSpc>
              <a:buFont typeface="+mj-lt"/>
              <a:buAutoNum type="arabicPeriod"/>
            </a:pPr>
            <a:r>
              <a:rPr lang="ko-KR" altLang="en-US" sz="1100" dirty="0">
                <a:latin typeface="+mn-ea"/>
              </a:rPr>
              <a:t>자동 검증 </a:t>
            </a:r>
            <a:r>
              <a:rPr lang="en-US" altLang="ko-KR" sz="1100" dirty="0">
                <a:latin typeface="+mn-ea"/>
              </a:rPr>
              <a:t>: </a:t>
            </a:r>
            <a:r>
              <a:rPr lang="en-US" altLang="ko-KR" sz="1100" dirty="0"/>
              <a:t>Poll SCM </a:t>
            </a:r>
            <a:r>
              <a:rPr lang="ko-KR" altLang="en-US" sz="1100" dirty="0"/>
              <a:t>기능을 통한 최신 코드 기반의 빌드 수행</a:t>
            </a:r>
            <a:endParaRPr lang="en-US" altLang="ko-KR" sz="1100" dirty="0">
              <a:latin typeface="+mn-ea"/>
            </a:endParaRPr>
          </a:p>
          <a:p>
            <a:pPr marL="685800" lvl="1" indent="-228600">
              <a:lnSpc>
                <a:spcPct val="150000"/>
              </a:lnSpc>
              <a:buFont typeface="+mj-lt"/>
              <a:buAutoNum type="arabicPeriod"/>
            </a:pPr>
            <a:r>
              <a:rPr lang="ko-KR" altLang="en-US" sz="1100" dirty="0">
                <a:latin typeface="+mn-ea"/>
              </a:rPr>
              <a:t>자동 테스트 </a:t>
            </a:r>
            <a:r>
              <a:rPr lang="en-US" altLang="ko-KR" sz="1100" dirty="0">
                <a:latin typeface="+mn-ea"/>
              </a:rPr>
              <a:t>: </a:t>
            </a:r>
            <a:r>
              <a:rPr lang="ko-KR" altLang="en-US" sz="1100" dirty="0"/>
              <a:t>테스트 </a:t>
            </a:r>
            <a:r>
              <a:rPr lang="ko-KR" altLang="en-US" sz="1100" dirty="0" err="1"/>
              <a:t>슈트</a:t>
            </a:r>
            <a:r>
              <a:rPr lang="ko-KR" altLang="en-US" sz="1100" dirty="0"/>
              <a:t> 실행을 통한 코드 품질 검증</a:t>
            </a:r>
            <a:endParaRPr lang="en-US" altLang="ko-KR" sz="1100" dirty="0">
              <a:latin typeface="+mn-ea"/>
            </a:endParaRPr>
          </a:p>
          <a:p>
            <a:pPr marL="685800" lvl="1" indent="-228600">
              <a:lnSpc>
                <a:spcPct val="150000"/>
              </a:lnSpc>
              <a:buFont typeface="+mj-lt"/>
              <a:buAutoNum type="arabicPeriod"/>
            </a:pPr>
            <a:r>
              <a:rPr lang="ko-KR" altLang="en-US" sz="1100" dirty="0">
                <a:latin typeface="+mn-ea"/>
              </a:rPr>
              <a:t>자동 후처리 </a:t>
            </a:r>
            <a:r>
              <a:rPr lang="en-US" altLang="ko-KR" sz="1100" dirty="0">
                <a:latin typeface="+mn-ea"/>
              </a:rPr>
              <a:t>: </a:t>
            </a:r>
            <a:r>
              <a:rPr lang="ko-KR" altLang="en-US" sz="1100" dirty="0"/>
              <a:t>컴파일 된 코드의 패키징 및 테스트 리포팅</a:t>
            </a:r>
            <a:endParaRPr lang="en-US" altLang="ko-KR" sz="1100" dirty="0"/>
          </a:p>
          <a:p>
            <a:pPr marL="685800" lvl="1" indent="-228600">
              <a:lnSpc>
                <a:spcPct val="150000"/>
              </a:lnSpc>
              <a:buFont typeface="+mj-lt"/>
              <a:buAutoNum type="arabicPeriod"/>
            </a:pPr>
            <a:r>
              <a:rPr lang="ko-KR" altLang="en-US" sz="1100" dirty="0">
                <a:latin typeface="+mn-ea"/>
              </a:rPr>
              <a:t>기능</a:t>
            </a:r>
            <a:r>
              <a:rPr lang="en-US" altLang="ko-KR" sz="1100" dirty="0">
                <a:latin typeface="+mn-ea"/>
              </a:rPr>
              <a:t> </a:t>
            </a:r>
            <a:r>
              <a:rPr lang="ko-KR" altLang="en-US" sz="1100" dirty="0">
                <a:latin typeface="+mn-ea"/>
              </a:rPr>
              <a:t>확장 </a:t>
            </a:r>
            <a:r>
              <a:rPr lang="en-US" altLang="ko-KR" sz="1100" dirty="0">
                <a:latin typeface="+mn-ea"/>
              </a:rPr>
              <a:t>: plug-in </a:t>
            </a:r>
            <a:r>
              <a:rPr lang="ko-KR" altLang="en-US" sz="1100" dirty="0">
                <a:latin typeface="+mn-ea"/>
              </a:rPr>
              <a:t>을 통한 기능 확장 기능 제공</a:t>
            </a:r>
            <a:endParaRPr lang="en-US" altLang="ko-KR" sz="1100" dirty="0">
              <a:latin typeface="+mn-ea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3528" y="591410"/>
            <a:ext cx="8640960" cy="10722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000" b="1" dirty="0"/>
              <a:t>C</a:t>
            </a:r>
            <a:r>
              <a:rPr lang="en-US" altLang="ko-KR" sz="1200" b="1" dirty="0"/>
              <a:t>ontinuous </a:t>
            </a:r>
            <a:r>
              <a:rPr lang="en-US" altLang="ko-KR" sz="2000" b="1" dirty="0"/>
              <a:t>I</a:t>
            </a:r>
            <a:r>
              <a:rPr lang="en-US" altLang="ko-KR" sz="1200" b="1" dirty="0"/>
              <a:t>ntegration </a:t>
            </a:r>
            <a:r>
              <a:rPr lang="en-US" altLang="ko-KR" sz="1200" b="1" dirty="0">
                <a:latin typeface="+mn-ea"/>
              </a:rPr>
              <a:t>: </a:t>
            </a:r>
            <a:r>
              <a:rPr lang="ko-KR" altLang="en-US" sz="1200" dirty="0">
                <a:latin typeface="+mn-ea"/>
              </a:rPr>
              <a:t>소스에 대해 지속적</a:t>
            </a:r>
            <a:r>
              <a:rPr lang="en-US" altLang="ko-KR" sz="1200" dirty="0">
                <a:latin typeface="+mn-ea"/>
              </a:rPr>
              <a:t>(</a:t>
            </a:r>
            <a:r>
              <a:rPr lang="ko-KR" altLang="en-US" sz="1200" dirty="0">
                <a:latin typeface="+mn-ea"/>
              </a:rPr>
              <a:t>주기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 dirty="0">
                <a:latin typeface="+mn-ea"/>
              </a:rPr>
              <a:t>이벤트</a:t>
            </a:r>
            <a:r>
              <a:rPr lang="en-US" altLang="ko-KR" sz="1200" dirty="0">
                <a:latin typeface="+mn-ea"/>
              </a:rPr>
              <a:t>)</a:t>
            </a:r>
            <a:r>
              <a:rPr lang="ko-KR" altLang="en-US" sz="1200" dirty="0">
                <a:latin typeface="+mn-ea"/>
              </a:rPr>
              <a:t>으로 컴파일</a:t>
            </a:r>
            <a:r>
              <a:rPr lang="en-US" altLang="ko-KR" sz="1200" dirty="0">
                <a:latin typeface="+mn-ea"/>
              </a:rPr>
              <a:t>,</a:t>
            </a:r>
            <a:r>
              <a:rPr lang="ko-KR" altLang="en-US" sz="1200" dirty="0">
                <a:latin typeface="+mn-ea"/>
              </a:rPr>
              <a:t> 테스트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>
                <a:latin typeface="+mn-ea"/>
              </a:rPr>
              <a:t>보고서 작성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>
                <a:latin typeface="+mn-ea"/>
              </a:rPr>
              <a:t>배포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 dirty="0">
                <a:latin typeface="+mn-ea"/>
              </a:rPr>
              <a:t>설치 등의 작업을 자동화 수행 하며</a:t>
            </a:r>
            <a:r>
              <a:rPr lang="en-US" altLang="ko-KR" sz="1200" dirty="0">
                <a:latin typeface="+mn-ea"/>
              </a:rPr>
              <a:t> </a:t>
            </a:r>
            <a:r>
              <a:rPr lang="ko-KR" altLang="en-US" sz="1200" dirty="0">
                <a:latin typeface="+mn-ea"/>
              </a:rPr>
              <a:t>그에 대한 결과를 개발자 및 관리자에게 알려준다</a:t>
            </a:r>
            <a:r>
              <a:rPr lang="en-US" altLang="ko-KR" sz="1200" dirty="0">
                <a:latin typeface="+mn-ea"/>
              </a:rPr>
              <a:t>. </a:t>
            </a:r>
            <a:r>
              <a:rPr lang="ko-KR" altLang="en-US" sz="1200" dirty="0">
                <a:latin typeface="+mn-ea"/>
              </a:rPr>
              <a:t>복잡한 어플리케이션의 통합 빌드와 직접적인 접근이 불가능 한 서버에 배포를 주목적으로 하며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>
                <a:latin typeface="+mn-ea"/>
              </a:rPr>
              <a:t>개발</a:t>
            </a:r>
            <a:r>
              <a:rPr lang="en-US" altLang="ko-KR" sz="1200" dirty="0">
                <a:latin typeface="+mn-ea"/>
              </a:rPr>
              <a:t>-</a:t>
            </a:r>
            <a:r>
              <a:rPr lang="ko-KR" altLang="en-US" sz="1200" dirty="0">
                <a:latin typeface="+mn-ea"/>
              </a:rPr>
              <a:t>빌드</a:t>
            </a:r>
            <a:r>
              <a:rPr lang="en-US" altLang="ko-KR" sz="1200" dirty="0">
                <a:latin typeface="+mn-ea"/>
              </a:rPr>
              <a:t>-</a:t>
            </a:r>
            <a:r>
              <a:rPr lang="ko-KR" altLang="en-US" sz="1200" dirty="0">
                <a:latin typeface="+mn-ea"/>
              </a:rPr>
              <a:t>품질체크</a:t>
            </a:r>
            <a:r>
              <a:rPr lang="en-US" altLang="ko-KR" sz="1200" dirty="0">
                <a:latin typeface="+mn-ea"/>
              </a:rPr>
              <a:t>-</a:t>
            </a:r>
            <a:r>
              <a:rPr lang="ko-KR" altLang="en-US" sz="1200" dirty="0">
                <a:latin typeface="+mn-ea"/>
              </a:rPr>
              <a:t>배포에 대한 일련의 체계적인 과정을 제공 할 수 있다</a:t>
            </a:r>
            <a:r>
              <a:rPr lang="en-US" altLang="ko-KR" sz="1200" dirty="0">
                <a:latin typeface="+mn-ea"/>
              </a:rPr>
              <a:t>.</a:t>
            </a:r>
            <a:endParaRPr lang="ko-KR" altLang="en-US" sz="1200" dirty="0">
              <a:latin typeface="+mn-ea"/>
            </a:endParaRPr>
          </a:p>
        </p:txBody>
      </p:sp>
      <p:grpSp>
        <p:nvGrpSpPr>
          <p:cNvPr id="12" name="그룹 11"/>
          <p:cNvGrpSpPr/>
          <p:nvPr/>
        </p:nvGrpSpPr>
        <p:grpSpPr>
          <a:xfrm>
            <a:off x="975735" y="3912660"/>
            <a:ext cx="7930082" cy="2160240"/>
            <a:chOff x="539552" y="3861048"/>
            <a:chExt cx="7930082" cy="2160240"/>
          </a:xfrm>
        </p:grpSpPr>
        <p:pic>
          <p:nvPicPr>
            <p:cNvPr id="13" name="Picture 4" descr="http://upload.wikimedia.org/wikipedia/commons/thumb/2/2f/Apache-Ant-logo.svg/554px-Apache-Ant-logo.svg.png">
              <a:hlinkClick r:id="rId2"/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015270" y="3933056"/>
              <a:ext cx="1332594" cy="826325"/>
            </a:xfrm>
            <a:prstGeom prst="rect">
              <a:avLst/>
            </a:prstGeom>
            <a:noFill/>
          </p:spPr>
        </p:pic>
        <p:pic>
          <p:nvPicPr>
            <p:cNvPr id="14" name="Picture 6" descr="http://upload.wikimedia.org/wikipedia/commons/f/f5/Maven_logo.gif">
              <a:hlinkClick r:id="rId4"/>
            </p:cNvPr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547664" y="4797152"/>
              <a:ext cx="2200275" cy="504825"/>
            </a:xfrm>
            <a:prstGeom prst="rect">
              <a:avLst/>
            </a:prstGeom>
            <a:noFill/>
          </p:spPr>
        </p:pic>
        <p:pic>
          <p:nvPicPr>
            <p:cNvPr id="15" name="Picture 8" descr="tumblr lh57u18cUL1qbxyyi Has Git Killed Subversion &amp; CVS?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798962" y="4005064"/>
              <a:ext cx="585218" cy="505970"/>
            </a:xfrm>
            <a:prstGeom prst="rect">
              <a:avLst/>
            </a:prstGeom>
            <a:noFill/>
          </p:spPr>
        </p:pic>
        <p:pic>
          <p:nvPicPr>
            <p:cNvPr id="16" name="Picture 10" descr="git-large-imge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3726954" y="4657700"/>
              <a:ext cx="1680210" cy="571500"/>
            </a:xfrm>
            <a:prstGeom prst="rect">
              <a:avLst/>
            </a:prstGeom>
            <a:noFill/>
          </p:spPr>
        </p:pic>
        <p:pic>
          <p:nvPicPr>
            <p:cNvPr id="17" name="Picture 11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4663058" y="3933056"/>
              <a:ext cx="809625" cy="600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18" name="그룹 17"/>
            <p:cNvGrpSpPr/>
            <p:nvPr/>
          </p:nvGrpSpPr>
          <p:grpSpPr>
            <a:xfrm>
              <a:off x="5580112" y="3933056"/>
              <a:ext cx="798489" cy="873621"/>
              <a:chOff x="971600" y="5589240"/>
              <a:chExt cx="798489" cy="873621"/>
            </a:xfrm>
          </p:grpSpPr>
          <p:pic>
            <p:nvPicPr>
              <p:cNvPr id="35" name="Picture 15" descr="http://192.168.60.30:8180/hudson/static/f2f87b58/images/48x48/plugin.png">
                <a:hlinkClick r:id="rId9"/>
              </p:cNvPr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971600" y="5589240"/>
                <a:ext cx="731583" cy="731583"/>
              </a:xfrm>
              <a:prstGeom prst="rect">
                <a:avLst/>
              </a:prstGeom>
              <a:noFill/>
            </p:spPr>
          </p:pic>
          <p:sp>
            <p:nvSpPr>
              <p:cNvPr id="36" name="TextBox 35"/>
              <p:cNvSpPr txBox="1"/>
              <p:nvPr/>
            </p:nvSpPr>
            <p:spPr>
              <a:xfrm>
                <a:off x="1043608" y="6216640"/>
                <a:ext cx="726481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000" b="1" dirty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Plug-In</a:t>
                </a:r>
              </a:p>
            </p:txBody>
          </p:sp>
        </p:grpSp>
        <p:sp>
          <p:nvSpPr>
            <p:cNvPr id="19" name="직사각형 18"/>
            <p:cNvSpPr/>
            <p:nvPr/>
          </p:nvSpPr>
          <p:spPr bwMode="auto">
            <a:xfrm>
              <a:off x="1763688" y="3861048"/>
              <a:ext cx="1800200" cy="1440160"/>
            </a:xfrm>
            <a:prstGeom prst="rect">
              <a:avLst/>
            </a:prstGeom>
            <a:noFill/>
            <a:ln w="19050" cap="flat" cmpd="sng" algn="ctr">
              <a:solidFill>
                <a:schemeClr val="tx1">
                  <a:lumMod val="95000"/>
                  <a:lumOff val="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lang="ko-KR" altLang="en-US" sz="1200" dirty="0">
                <a:latin typeface="Arial" pitchFamily="34" charset="0"/>
              </a:endParaRPr>
            </a:p>
          </p:txBody>
        </p:sp>
        <p:grpSp>
          <p:nvGrpSpPr>
            <p:cNvPr id="20" name="그룹 19"/>
            <p:cNvGrpSpPr/>
            <p:nvPr/>
          </p:nvGrpSpPr>
          <p:grpSpPr>
            <a:xfrm>
              <a:off x="6444208" y="4293096"/>
              <a:ext cx="798489" cy="873621"/>
              <a:chOff x="971600" y="5589240"/>
              <a:chExt cx="798489" cy="873621"/>
            </a:xfrm>
          </p:grpSpPr>
          <p:pic>
            <p:nvPicPr>
              <p:cNvPr id="33" name="Picture 15" descr="http://192.168.60.30:8180/hudson/static/f2f87b58/images/48x48/plugin.png">
                <a:hlinkClick r:id="rId9"/>
              </p:cNvPr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971600" y="5589240"/>
                <a:ext cx="731583" cy="731583"/>
              </a:xfrm>
              <a:prstGeom prst="rect">
                <a:avLst/>
              </a:prstGeom>
              <a:noFill/>
            </p:spPr>
          </p:pic>
          <p:sp>
            <p:nvSpPr>
              <p:cNvPr id="34" name="TextBox 33"/>
              <p:cNvSpPr txBox="1"/>
              <p:nvPr/>
            </p:nvSpPr>
            <p:spPr>
              <a:xfrm>
                <a:off x="1043608" y="6216640"/>
                <a:ext cx="726481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000" b="1" dirty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Plug-In</a:t>
                </a:r>
              </a:p>
            </p:txBody>
          </p:sp>
        </p:grpSp>
        <p:sp>
          <p:nvSpPr>
            <p:cNvPr id="21" name="직사각형 20"/>
            <p:cNvSpPr/>
            <p:nvPr/>
          </p:nvSpPr>
          <p:spPr bwMode="auto">
            <a:xfrm>
              <a:off x="1763688" y="5373216"/>
              <a:ext cx="5544616" cy="288032"/>
            </a:xfrm>
            <a:prstGeom prst="rect">
              <a:avLst/>
            </a:prstGeom>
            <a:noFill/>
            <a:ln w="19050" cap="flat" cmpd="sng" algn="ctr">
              <a:solidFill>
                <a:schemeClr val="tx1">
                  <a:lumMod val="95000"/>
                  <a:lumOff val="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ko-KR" sz="10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Jenkins </a:t>
              </a:r>
              <a:r>
                <a:rPr lang="en-US" altLang="ko-KR" sz="1000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(on Tomcat)</a:t>
              </a:r>
              <a:endParaRPr lang="ko-KR" altLang="en-US" sz="1000" dirty="0">
                <a:latin typeface="Verdana" pitchFamily="34" charset="0"/>
                <a:cs typeface="Verdana" pitchFamily="34" charset="0"/>
              </a:endParaRPr>
            </a:p>
          </p:txBody>
        </p:sp>
        <p:sp>
          <p:nvSpPr>
            <p:cNvPr id="22" name="직사각형 21"/>
            <p:cNvSpPr/>
            <p:nvPr/>
          </p:nvSpPr>
          <p:spPr bwMode="auto">
            <a:xfrm>
              <a:off x="1763688" y="5711990"/>
              <a:ext cx="5544616" cy="288032"/>
            </a:xfrm>
            <a:prstGeom prst="rect">
              <a:avLst/>
            </a:prstGeom>
            <a:noFill/>
            <a:ln w="19050" cap="flat" cmpd="sng" algn="ctr">
              <a:solidFill>
                <a:schemeClr val="tx1">
                  <a:lumMod val="95000"/>
                  <a:lumOff val="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ko-KR" sz="10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JDK</a:t>
              </a:r>
              <a:endParaRPr lang="ko-KR" altLang="en-US" sz="1000" b="1" dirty="0">
                <a:latin typeface="Verdana" pitchFamily="34" charset="0"/>
                <a:cs typeface="Verdana" pitchFamily="34" charset="0"/>
              </a:endParaRPr>
            </a:p>
          </p:txBody>
        </p:sp>
        <p:sp>
          <p:nvSpPr>
            <p:cNvPr id="23" name="직사각형 22"/>
            <p:cNvSpPr/>
            <p:nvPr/>
          </p:nvSpPr>
          <p:spPr bwMode="auto">
            <a:xfrm>
              <a:off x="3635896" y="3861048"/>
              <a:ext cx="1800200" cy="1440160"/>
            </a:xfrm>
            <a:prstGeom prst="rect">
              <a:avLst/>
            </a:prstGeom>
            <a:noFill/>
            <a:ln w="19050" cap="flat" cmpd="sng" algn="ctr">
              <a:solidFill>
                <a:schemeClr val="tx1">
                  <a:lumMod val="95000"/>
                  <a:lumOff val="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lang="ko-KR" altLang="en-US" sz="1200" dirty="0">
                <a:latin typeface="Arial" pitchFamily="34" charset="0"/>
              </a:endParaRPr>
            </a:p>
          </p:txBody>
        </p:sp>
        <p:sp>
          <p:nvSpPr>
            <p:cNvPr id="24" name="직사각형 23"/>
            <p:cNvSpPr/>
            <p:nvPr/>
          </p:nvSpPr>
          <p:spPr bwMode="auto">
            <a:xfrm>
              <a:off x="5508104" y="3861048"/>
              <a:ext cx="1800200" cy="1440160"/>
            </a:xfrm>
            <a:prstGeom prst="rect">
              <a:avLst/>
            </a:prstGeom>
            <a:noFill/>
            <a:ln w="19050" cap="flat" cmpd="sng" algn="ctr">
              <a:solidFill>
                <a:schemeClr val="tx1">
                  <a:lumMod val="95000"/>
                  <a:lumOff val="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lang="ko-KR" altLang="en-US" sz="1200" dirty="0">
                <a:latin typeface="Arial" pitchFamily="34" charset="0"/>
              </a:endParaRPr>
            </a:p>
          </p:txBody>
        </p:sp>
        <p:pic>
          <p:nvPicPr>
            <p:cNvPr id="25" name="Picture 18" descr="http://192.168.60.30:8180/hudson/static/f2f87b58/images/48x48/user.png">
              <a:hlinkClick r:id="rId11"/>
            </p:cNvPr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7875166" y="5436022"/>
              <a:ext cx="585266" cy="585266"/>
            </a:xfrm>
            <a:prstGeom prst="rect">
              <a:avLst/>
            </a:prstGeom>
            <a:noFill/>
          </p:spPr>
        </p:pic>
        <p:pic>
          <p:nvPicPr>
            <p:cNvPr id="26" name="Picture 20" descr="http://192.168.60.30:8180/hudson/static/f2f87b58/images/48x48/graph.png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539552" y="4581128"/>
              <a:ext cx="585266" cy="585266"/>
            </a:xfrm>
            <a:prstGeom prst="rect">
              <a:avLst/>
            </a:prstGeom>
            <a:noFill/>
          </p:spPr>
        </p:pic>
        <p:pic>
          <p:nvPicPr>
            <p:cNvPr id="27" name="Picture 22" descr="http://192.168.60.30:8180/hudson/static/f2f87b58/images/48x48/package.png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548754" y="3861048"/>
              <a:ext cx="585266" cy="585266"/>
            </a:xfrm>
            <a:prstGeom prst="rect">
              <a:avLst/>
            </a:prstGeom>
            <a:noFill/>
          </p:spPr>
        </p:pic>
        <p:pic>
          <p:nvPicPr>
            <p:cNvPr id="28" name="Picture 24" descr="http://192.168.60.30:8180/hudson/static/f2f87b58/images/48x48/secure.png"/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7884368" y="4715942"/>
              <a:ext cx="585266" cy="585266"/>
            </a:xfrm>
            <a:prstGeom prst="rect">
              <a:avLst/>
            </a:prstGeom>
            <a:noFill/>
          </p:spPr>
        </p:pic>
        <p:sp>
          <p:nvSpPr>
            <p:cNvPr id="29" name="왼쪽 중괄호 28"/>
            <p:cNvSpPr/>
            <p:nvPr/>
          </p:nvSpPr>
          <p:spPr bwMode="auto">
            <a:xfrm>
              <a:off x="7524328" y="3861048"/>
              <a:ext cx="216024" cy="2160240"/>
            </a:xfrm>
            <a:prstGeom prst="leftBrace">
              <a:avLst/>
            </a:prstGeom>
            <a:noFill/>
            <a:ln w="25400" cap="flat" cmpd="sng" algn="ctr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ko-KR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맑은 고딕" pitchFamily="50" charset="-127"/>
              </a:endParaRPr>
            </a:p>
          </p:txBody>
        </p:sp>
        <p:sp>
          <p:nvSpPr>
            <p:cNvPr id="30" name="왼쪽 중괄호 29"/>
            <p:cNvSpPr/>
            <p:nvPr/>
          </p:nvSpPr>
          <p:spPr bwMode="auto">
            <a:xfrm rot="10800000">
              <a:off x="1331640" y="3861048"/>
              <a:ext cx="216024" cy="2160240"/>
            </a:xfrm>
            <a:prstGeom prst="leftBrace">
              <a:avLst/>
            </a:prstGeom>
            <a:noFill/>
            <a:ln w="25400" cap="flat" cmpd="sng" algn="ctr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ko-KR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맑은 고딕" pitchFamily="50" charset="-127"/>
              </a:endParaRPr>
            </a:p>
          </p:txBody>
        </p:sp>
        <p:pic>
          <p:nvPicPr>
            <p:cNvPr id="31" name="Picture 26" descr="http://192.168.60.30:8180/hudson/static/f2f87b58/images/48x48/setting.png"/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7875166" y="3923854"/>
              <a:ext cx="585266" cy="585266"/>
            </a:xfrm>
            <a:prstGeom prst="rect">
              <a:avLst/>
            </a:prstGeom>
            <a:noFill/>
          </p:spPr>
        </p:pic>
        <p:pic>
          <p:nvPicPr>
            <p:cNvPr id="32" name="Picture 28" descr="http://192.168.60.30:8180/hudson/static/f2f87b58/images/48x48/clipboard.png"/>
            <p:cNvPicPr>
              <a:picLocks noChangeAspect="1" noChangeArrowheads="1"/>
            </p:cNvPicPr>
            <p:nvPr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557956" y="5373216"/>
              <a:ext cx="585266" cy="585266"/>
            </a:xfrm>
            <a:prstGeom prst="rect">
              <a:avLst/>
            </a:prstGeom>
            <a:noFill/>
          </p:spPr>
        </p:pic>
      </p:grpSp>
      <p:pic>
        <p:nvPicPr>
          <p:cNvPr id="37" name="그림 36">
            <a:extLst>
              <a:ext uri="{FF2B5EF4-FFF2-40B4-BE49-F238E27FC236}">
                <a16:creationId xmlns:a16="http://schemas.microsoft.com/office/drawing/2014/main" id="{B6809D43-D9D4-4A03-A39E-85DEB087AFC8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58734" y="1627913"/>
            <a:ext cx="1777859" cy="1823576"/>
          </a:xfrm>
          <a:prstGeom prst="rect">
            <a:avLst/>
          </a:prstGeom>
        </p:spPr>
      </p:pic>
      <p:sp>
        <p:nvSpPr>
          <p:cNvPr id="40" name="제목 17"/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 dirty="0">
                <a:latin typeface="+mj-ea"/>
                <a:ea typeface="+mj-ea"/>
              </a:rPr>
              <a:t>Jenkins</a:t>
            </a:r>
            <a:endParaRPr lang="ko-KR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9125305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Jenkins </a:t>
            </a:r>
            <a:r>
              <a:rPr lang="ko-KR" altLang="en-US"/>
              <a:t>상세구성</a:t>
            </a:r>
            <a:r>
              <a:rPr lang="en-US" altLang="ko-KR" dirty="0"/>
              <a:t> </a:t>
            </a:r>
            <a:endParaRPr lang="ko-KR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60033" y="878945"/>
            <a:ext cx="8640960" cy="923330"/>
          </a:xfrm>
          <a:prstGeom prst="rect">
            <a:avLst/>
          </a:prstGeom>
          <a:noFill/>
          <a:ln w="9525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marL="171450" marR="0" lvl="1" indent="-171450" defTabSz="91440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ko-KR" altLang="en-US" sz="1200" b="1" kern="0" dirty="0">
                <a:solidFill>
                  <a:srgbClr val="000000"/>
                </a:solidFill>
                <a:latin typeface="맑은 고딕"/>
                <a:cs typeface="+mn-cs"/>
              </a:rPr>
              <a:t>서버 </a:t>
            </a:r>
            <a:r>
              <a:rPr lang="en-US" altLang="ko-KR" sz="1200" b="1" kern="0" dirty="0">
                <a:solidFill>
                  <a:srgbClr val="000000"/>
                </a:solidFill>
                <a:latin typeface="맑은 고딕"/>
                <a:cs typeface="+mn-cs"/>
              </a:rPr>
              <a:t>: ierpeds1d (10.43.134.11)</a:t>
            </a:r>
          </a:p>
          <a:p>
            <a:pPr marL="171450" marR="0" lvl="1" indent="-171450" defTabSz="91440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ko-KR" altLang="en-US" sz="1200" b="1" kern="0" dirty="0">
                <a:solidFill>
                  <a:srgbClr val="000000"/>
                </a:solidFill>
                <a:latin typeface="맑은 고딕"/>
                <a:cs typeface="+mn-cs"/>
              </a:rPr>
              <a:t>경로 </a:t>
            </a:r>
            <a:r>
              <a:rPr lang="en-US" altLang="ko-KR" sz="1200" b="1" kern="0" dirty="0">
                <a:solidFill>
                  <a:srgbClr val="000000"/>
                </a:solidFill>
                <a:latin typeface="맑은 고딕"/>
                <a:cs typeface="+mn-cs"/>
              </a:rPr>
              <a:t>: /app/support/</a:t>
            </a:r>
            <a:r>
              <a:rPr lang="en-US" altLang="ko-KR" sz="1200" b="1" kern="0" dirty="0" err="1">
                <a:solidFill>
                  <a:srgbClr val="000000"/>
                </a:solidFill>
                <a:latin typeface="맑은 고딕"/>
                <a:cs typeface="+mn-cs"/>
              </a:rPr>
              <a:t>jenkins</a:t>
            </a:r>
            <a:endParaRPr lang="en-US" altLang="ko-KR" sz="1200" b="1" kern="0" dirty="0">
              <a:solidFill>
                <a:srgbClr val="000000"/>
              </a:solidFill>
              <a:latin typeface="맑은 고딕"/>
              <a:cs typeface="+mn-cs"/>
            </a:endParaRPr>
          </a:p>
          <a:p>
            <a:pPr marL="171450" marR="0" lvl="1" indent="-171450" defTabSz="91440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ko-KR" altLang="en-US" sz="1200" b="1" kern="0" dirty="0">
                <a:solidFill>
                  <a:srgbClr val="000000"/>
                </a:solidFill>
                <a:latin typeface="맑은 고딕"/>
                <a:cs typeface="+mn-cs"/>
              </a:rPr>
              <a:t>계정 </a:t>
            </a:r>
            <a:r>
              <a:rPr lang="en-US" altLang="ko-KR" sz="1200" b="1" kern="0" dirty="0">
                <a:solidFill>
                  <a:srgbClr val="000000"/>
                </a:solidFill>
                <a:latin typeface="맑은 고딕"/>
                <a:cs typeface="+mn-cs"/>
              </a:rPr>
              <a:t>: </a:t>
            </a:r>
            <a:r>
              <a:rPr lang="en-US" altLang="ko-KR" sz="1200" b="1" kern="0" dirty="0" err="1">
                <a:solidFill>
                  <a:srgbClr val="000000"/>
                </a:solidFill>
                <a:latin typeface="맑은 고딕"/>
                <a:cs typeface="+mn-cs"/>
              </a:rPr>
              <a:t>edsadm</a:t>
            </a:r>
            <a:endParaRPr kumimoji="0" lang="en-US" altLang="ko-KR" sz="1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/>
              <a:cs typeface="+mn-cs"/>
            </a:endParaRPr>
          </a:p>
        </p:txBody>
      </p: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16216A03-136F-49AD-80B1-ED1DD504DF3B}"/>
              </a:ext>
            </a:extLst>
          </p:cNvPr>
          <p:cNvCxnSpPr/>
          <p:nvPr/>
        </p:nvCxnSpPr>
        <p:spPr bwMode="auto">
          <a:xfrm>
            <a:off x="588025" y="1887057"/>
            <a:ext cx="8856984" cy="0"/>
          </a:xfrm>
          <a:prstGeom prst="line">
            <a:avLst/>
          </a:prstGeom>
          <a:noFill/>
          <a:ln w="9525" cap="flat" cmpd="sng" algn="ctr">
            <a:solidFill>
              <a:srgbClr val="D6EBF6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42DE3CC-F3C0-4D2B-B8B2-3BB701E687B7}"/>
              </a:ext>
            </a:extLst>
          </p:cNvPr>
          <p:cNvSpPr txBox="1"/>
          <p:nvPr/>
        </p:nvSpPr>
        <p:spPr>
          <a:xfrm>
            <a:off x="687249" y="2031073"/>
            <a:ext cx="3069128" cy="276999"/>
          </a:xfrm>
          <a:prstGeom prst="rect">
            <a:avLst/>
          </a:prstGeom>
          <a:solidFill>
            <a:srgbClr val="D6EBF6">
              <a:lumMod val="90000"/>
              <a:alpha val="30000"/>
            </a:srgbClr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/>
                <a:cs typeface="+mn-cs"/>
              </a:rPr>
              <a:t>-</a:t>
            </a:r>
            <a:r>
              <a:rPr kumimoji="0" lang="ko-KR" alt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/>
                <a:cs typeface="+mn-cs"/>
              </a:rPr>
              <a:t> </a:t>
            </a:r>
            <a:r>
              <a:rPr lang="ko-KR" altLang="en-US" sz="1200" b="1" kern="0" dirty="0">
                <a:solidFill>
                  <a:srgbClr val="000000"/>
                </a:solidFill>
                <a:latin typeface="맑은 고딕"/>
                <a:cs typeface="+mn-cs"/>
              </a:rPr>
              <a:t>설치</a:t>
            </a:r>
            <a:endParaRPr kumimoji="0" lang="en-US" altLang="ko-KR" sz="1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0E8C19-88CE-4AC2-B64A-BB8FD2F78D6E}"/>
              </a:ext>
            </a:extLst>
          </p:cNvPr>
          <p:cNvSpPr txBox="1"/>
          <p:nvPr/>
        </p:nvSpPr>
        <p:spPr>
          <a:xfrm>
            <a:off x="1074614" y="2319105"/>
            <a:ext cx="7993557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 latinLnBrk="1">
              <a:spcBef>
                <a:spcPts val="0"/>
              </a:spcBef>
              <a:spcAft>
                <a:spcPts val="0"/>
              </a:spcAft>
            </a:pPr>
            <a:r>
              <a:rPr lang="ko-KR" altLang="en-US" sz="900" dirty="0">
                <a:solidFill>
                  <a:srgbClr val="000000"/>
                </a:solidFill>
                <a:latin typeface="+mn-ea"/>
                <a:cs typeface="+mn-cs"/>
              </a:rPr>
              <a:t>다운로드 </a:t>
            </a: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: https://jenkins.io/ , https://get.jenkins.io/war-stable/2.452.2/jenkins.war</a:t>
            </a:r>
          </a:p>
          <a:p>
            <a:pPr fontAlgn="auto" latinLnBrk="1">
              <a:spcBef>
                <a:spcPts val="0"/>
              </a:spcBef>
              <a:spcAft>
                <a:spcPts val="0"/>
              </a:spcAft>
            </a:pPr>
            <a:r>
              <a:rPr lang="ko-KR" altLang="en-US" sz="900" dirty="0">
                <a:solidFill>
                  <a:srgbClr val="000000"/>
                </a:solidFill>
                <a:latin typeface="+mn-ea"/>
                <a:cs typeface="+mn-cs"/>
              </a:rPr>
              <a:t>설치버전 </a:t>
            </a: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: Jenkins-2.452.2 (2024.06.01 </a:t>
            </a:r>
            <a:r>
              <a:rPr lang="ko-KR" altLang="en-US" sz="900" dirty="0">
                <a:solidFill>
                  <a:srgbClr val="000000"/>
                </a:solidFill>
                <a:latin typeface="+mn-ea"/>
                <a:cs typeface="+mn-cs"/>
              </a:rPr>
              <a:t>기준 </a:t>
            </a: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LTS) Generic Java package(.war)</a:t>
            </a:r>
            <a:r>
              <a:rPr lang="ko-KR" altLang="en-US" sz="900" dirty="0">
                <a:solidFill>
                  <a:srgbClr val="000000"/>
                </a:solidFill>
                <a:latin typeface="+mn-ea"/>
                <a:cs typeface="+mn-cs"/>
              </a:rPr>
              <a:t>를 다운로드 </a:t>
            </a:r>
          </a:p>
          <a:p>
            <a:pPr fontAlgn="auto" latinLnBrk="1">
              <a:spcBef>
                <a:spcPts val="0"/>
              </a:spcBef>
              <a:spcAft>
                <a:spcPts val="0"/>
              </a:spcAft>
            </a:pPr>
            <a:r>
              <a:rPr lang="ko-KR" altLang="en-US" sz="900" dirty="0">
                <a:solidFill>
                  <a:srgbClr val="000000"/>
                </a:solidFill>
                <a:latin typeface="+mn-ea"/>
                <a:cs typeface="+mn-cs"/>
              </a:rPr>
              <a:t>구동방식 </a:t>
            </a: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: </a:t>
            </a:r>
            <a:r>
              <a:rPr lang="ko-KR" altLang="en-US" sz="900" dirty="0">
                <a:solidFill>
                  <a:srgbClr val="000000"/>
                </a:solidFill>
                <a:latin typeface="+mn-ea"/>
                <a:cs typeface="+mn-cs"/>
              </a:rPr>
              <a:t>내장</a:t>
            </a: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jetty</a:t>
            </a:r>
            <a:r>
              <a:rPr lang="ko-KR" altLang="en-US" sz="900" dirty="0" err="1">
                <a:solidFill>
                  <a:srgbClr val="000000"/>
                </a:solidFill>
                <a:latin typeface="+mn-ea"/>
                <a:cs typeface="+mn-cs"/>
              </a:rPr>
              <a:t>서블릿엔진</a:t>
            </a:r>
            <a:r>
              <a:rPr lang="ko-KR" altLang="en-US" sz="900" dirty="0">
                <a:solidFill>
                  <a:srgbClr val="000000"/>
                </a:solidFill>
                <a:latin typeface="+mn-ea"/>
                <a:cs typeface="+mn-cs"/>
              </a:rPr>
              <a:t> 사용한 </a:t>
            </a:r>
            <a:r>
              <a:rPr lang="ko-KR" altLang="en-US" sz="900" dirty="0" err="1">
                <a:solidFill>
                  <a:srgbClr val="000000"/>
                </a:solidFill>
                <a:latin typeface="+mn-ea"/>
                <a:cs typeface="+mn-cs"/>
              </a:rPr>
              <a:t>자체구동</a:t>
            </a:r>
            <a:r>
              <a:rPr lang="ko-KR" altLang="en-US" sz="900" dirty="0">
                <a:solidFill>
                  <a:srgbClr val="000000"/>
                </a:solidFill>
                <a:latin typeface="+mn-ea"/>
                <a:cs typeface="+mn-cs"/>
              </a:rPr>
              <a:t> </a:t>
            </a: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(</a:t>
            </a:r>
            <a:r>
              <a:rPr lang="ko-KR" altLang="en-US" sz="900" dirty="0" err="1">
                <a:solidFill>
                  <a:srgbClr val="000000"/>
                </a:solidFill>
                <a:latin typeface="+mn-ea"/>
              </a:rPr>
              <a:t>서블릿엔진</a:t>
            </a:r>
            <a:r>
              <a:rPr lang="en-US" altLang="ko-KR" sz="900" dirty="0">
                <a:solidFill>
                  <a:srgbClr val="000000"/>
                </a:solidFill>
                <a:latin typeface="+mn-ea"/>
              </a:rPr>
              <a:t>(tomcat)</a:t>
            </a:r>
            <a:r>
              <a:rPr lang="ko-KR" altLang="en-US" sz="900" dirty="0">
                <a:solidFill>
                  <a:srgbClr val="000000"/>
                </a:solidFill>
                <a:latin typeface="+mn-ea"/>
              </a:rPr>
              <a:t>에 </a:t>
            </a:r>
            <a:r>
              <a:rPr lang="ko-KR" altLang="en-US" sz="900" dirty="0" err="1">
                <a:solidFill>
                  <a:srgbClr val="000000"/>
                </a:solidFill>
                <a:latin typeface="+mn-ea"/>
              </a:rPr>
              <a:t>설치구동도</a:t>
            </a:r>
            <a:r>
              <a:rPr lang="ko-KR" altLang="en-US" sz="900" dirty="0">
                <a:solidFill>
                  <a:srgbClr val="000000"/>
                </a:solidFill>
                <a:latin typeface="+mn-ea"/>
              </a:rPr>
              <a:t> 가능</a:t>
            </a:r>
            <a:r>
              <a:rPr lang="en-US" altLang="ko-KR" sz="900" dirty="0">
                <a:solidFill>
                  <a:srgbClr val="000000"/>
                </a:solidFill>
                <a:latin typeface="+mn-ea"/>
              </a:rPr>
              <a:t>)</a:t>
            </a:r>
          </a:p>
          <a:p>
            <a:pPr fontAlgn="auto" latinLnBrk="1">
              <a:spcBef>
                <a:spcPts val="0"/>
              </a:spcBef>
              <a:spcAft>
                <a:spcPts val="0"/>
              </a:spcAft>
            </a:pPr>
            <a:r>
              <a:rPr lang="ko-KR" altLang="en-US" sz="900" dirty="0">
                <a:solidFill>
                  <a:srgbClr val="000000"/>
                </a:solidFill>
                <a:latin typeface="+mn-ea"/>
                <a:cs typeface="+mn-cs"/>
              </a:rPr>
              <a:t>구동</a:t>
            </a: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JRE : openjdk-jre-11.0.23</a:t>
            </a:r>
          </a:p>
          <a:p>
            <a:pPr fontAlgn="auto" latinLnBrk="1">
              <a:spcBef>
                <a:spcPts val="0"/>
              </a:spcBef>
              <a:spcAft>
                <a:spcPts val="0"/>
              </a:spcAft>
            </a:pPr>
            <a:r>
              <a:rPr lang="ko-KR" altLang="en-US" sz="900" dirty="0" err="1">
                <a:solidFill>
                  <a:srgbClr val="000000"/>
                </a:solidFill>
                <a:latin typeface="+mn-ea"/>
                <a:cs typeface="+mn-cs"/>
              </a:rPr>
              <a:t>구성위치</a:t>
            </a:r>
            <a:r>
              <a:rPr lang="ko-KR" altLang="en-US" sz="900" dirty="0">
                <a:solidFill>
                  <a:srgbClr val="000000"/>
                </a:solidFill>
                <a:latin typeface="+mn-ea"/>
                <a:cs typeface="+mn-cs"/>
              </a:rPr>
              <a:t> </a:t>
            </a: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: /app/support/</a:t>
            </a:r>
            <a:r>
              <a:rPr lang="en-US" altLang="ko-KR" sz="900" dirty="0" err="1">
                <a:solidFill>
                  <a:srgbClr val="000000"/>
                </a:solidFill>
                <a:latin typeface="+mn-ea"/>
                <a:cs typeface="+mn-cs"/>
              </a:rPr>
              <a:t>jenkins</a:t>
            </a: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 </a:t>
            </a:r>
          </a:p>
          <a:p>
            <a:pPr lvl="1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 - /app/support/</a:t>
            </a:r>
            <a:r>
              <a:rPr lang="en-US" altLang="ko-KR" sz="900" dirty="0" err="1">
                <a:solidFill>
                  <a:srgbClr val="000000"/>
                </a:solidFill>
                <a:latin typeface="+mn-ea"/>
                <a:cs typeface="+mn-cs"/>
              </a:rPr>
              <a:t>jenkins</a:t>
            </a: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/</a:t>
            </a:r>
            <a:r>
              <a:rPr lang="en-US" altLang="ko-KR" sz="900" dirty="0" err="1">
                <a:solidFill>
                  <a:srgbClr val="000000"/>
                </a:solidFill>
                <a:latin typeface="+mn-ea"/>
                <a:cs typeface="+mn-cs"/>
              </a:rPr>
              <a:t>app.pack</a:t>
            </a: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 : </a:t>
            </a:r>
            <a:r>
              <a:rPr lang="en-US" altLang="ko-KR" sz="900" dirty="0" err="1">
                <a:solidFill>
                  <a:srgbClr val="000000"/>
                </a:solidFill>
                <a:latin typeface="+mn-ea"/>
                <a:cs typeface="+mn-cs"/>
              </a:rPr>
              <a:t>jdk</a:t>
            </a: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, </a:t>
            </a:r>
            <a:r>
              <a:rPr lang="en-US" altLang="ko-KR" sz="900" dirty="0" err="1">
                <a:solidFill>
                  <a:srgbClr val="000000"/>
                </a:solidFill>
                <a:latin typeface="+mn-ea"/>
                <a:cs typeface="+mn-cs"/>
              </a:rPr>
              <a:t>jenkins.war</a:t>
            </a: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 </a:t>
            </a:r>
            <a:r>
              <a:rPr lang="ko-KR" altLang="en-US" sz="900" dirty="0">
                <a:solidFill>
                  <a:srgbClr val="000000"/>
                </a:solidFill>
                <a:latin typeface="+mn-ea"/>
                <a:cs typeface="+mn-cs"/>
              </a:rPr>
              <a:t>디렉토리</a:t>
            </a:r>
            <a:endParaRPr lang="en-US" altLang="ko-KR" sz="900" dirty="0">
              <a:solidFill>
                <a:srgbClr val="000000"/>
              </a:solidFill>
              <a:latin typeface="+mn-ea"/>
              <a:cs typeface="+mn-cs"/>
            </a:endParaRPr>
          </a:p>
          <a:p>
            <a:pPr lvl="1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 - /app/support/</a:t>
            </a:r>
            <a:r>
              <a:rPr lang="en-US" altLang="ko-KR" sz="900" dirty="0" err="1">
                <a:solidFill>
                  <a:srgbClr val="000000"/>
                </a:solidFill>
                <a:latin typeface="+mn-ea"/>
                <a:cs typeface="+mn-cs"/>
              </a:rPr>
              <a:t>jenkins</a:t>
            </a: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/</a:t>
            </a:r>
            <a:r>
              <a:rPr lang="en-US" altLang="ko-KR" sz="900" dirty="0" err="1">
                <a:solidFill>
                  <a:srgbClr val="000000"/>
                </a:solidFill>
                <a:latin typeface="+mn-ea"/>
                <a:cs typeface="+mn-cs"/>
              </a:rPr>
              <a:t>app.work</a:t>
            </a: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 : </a:t>
            </a:r>
            <a:r>
              <a:rPr lang="ko-KR" altLang="en-US" sz="900" dirty="0">
                <a:solidFill>
                  <a:srgbClr val="000000"/>
                </a:solidFill>
                <a:latin typeface="+mn-ea"/>
                <a:cs typeface="+mn-cs"/>
              </a:rPr>
              <a:t>빌드워크스페이스</a:t>
            </a: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, </a:t>
            </a:r>
            <a:r>
              <a:rPr lang="ko-KR" altLang="en-US" sz="900" dirty="0" err="1">
                <a:solidFill>
                  <a:srgbClr val="000000"/>
                </a:solidFill>
                <a:latin typeface="+mn-ea"/>
                <a:cs typeface="+mn-cs"/>
              </a:rPr>
              <a:t>빌드툴</a:t>
            </a: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, maven-repository, groovy-script, agent</a:t>
            </a:r>
            <a:r>
              <a:rPr lang="ko-KR" altLang="en-US" sz="900" dirty="0">
                <a:solidFill>
                  <a:srgbClr val="000000"/>
                </a:solidFill>
                <a:latin typeface="+mn-ea"/>
                <a:cs typeface="+mn-cs"/>
              </a:rPr>
              <a:t>원본</a:t>
            </a:r>
            <a:endParaRPr lang="en-US" altLang="ko-KR" sz="900" dirty="0">
              <a:solidFill>
                <a:srgbClr val="000000"/>
              </a:solidFill>
              <a:latin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951D758-0F39-44FE-BB49-78197348F8D4}"/>
              </a:ext>
            </a:extLst>
          </p:cNvPr>
          <p:cNvSpPr txBox="1"/>
          <p:nvPr/>
        </p:nvSpPr>
        <p:spPr>
          <a:xfrm>
            <a:off x="686409" y="4257619"/>
            <a:ext cx="3069128" cy="276999"/>
          </a:xfrm>
          <a:prstGeom prst="rect">
            <a:avLst/>
          </a:prstGeom>
          <a:solidFill>
            <a:srgbClr val="D6EBF6">
              <a:lumMod val="90000"/>
              <a:alpha val="30000"/>
            </a:srgbClr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/>
                <a:cs typeface="+mn-cs"/>
              </a:rPr>
              <a:t>-</a:t>
            </a:r>
            <a:r>
              <a:rPr kumimoji="0" lang="ko-KR" alt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/>
                <a:cs typeface="+mn-cs"/>
              </a:rPr>
              <a:t> </a:t>
            </a:r>
            <a:r>
              <a:rPr lang="ko-KR" altLang="en-US" sz="1200" b="1" kern="0" noProof="0" dirty="0">
                <a:solidFill>
                  <a:srgbClr val="000000"/>
                </a:solidFill>
                <a:latin typeface="맑은 고딕"/>
                <a:cs typeface="+mn-cs"/>
              </a:rPr>
              <a:t>포트</a:t>
            </a:r>
            <a:r>
              <a:rPr lang="en-US" altLang="ko-KR" sz="1200" b="1" kern="0" dirty="0">
                <a:solidFill>
                  <a:srgbClr val="000000"/>
                </a:solidFill>
                <a:latin typeface="맑은 고딕"/>
                <a:cs typeface="+mn-cs"/>
              </a:rPr>
              <a:t>/</a:t>
            </a:r>
            <a:r>
              <a:rPr lang="ko-KR" altLang="en-US" sz="1200" b="1" kern="0" dirty="0" err="1">
                <a:solidFill>
                  <a:srgbClr val="000000"/>
                </a:solidFill>
                <a:latin typeface="맑은 고딕"/>
                <a:cs typeface="+mn-cs"/>
              </a:rPr>
              <a:t>접속경로</a:t>
            </a:r>
            <a:r>
              <a:rPr lang="en-US" altLang="ko-KR" sz="1200" b="1" kern="0" dirty="0">
                <a:solidFill>
                  <a:srgbClr val="000000"/>
                </a:solidFill>
                <a:latin typeface="맑은 고딕"/>
                <a:cs typeface="+mn-cs"/>
              </a:rPr>
              <a:t>/</a:t>
            </a:r>
            <a:r>
              <a:rPr lang="ko-KR" altLang="en-US" sz="1200" b="1" kern="0" dirty="0" err="1">
                <a:solidFill>
                  <a:srgbClr val="000000"/>
                </a:solidFill>
                <a:latin typeface="맑은 고딕"/>
                <a:cs typeface="+mn-cs"/>
              </a:rPr>
              <a:t>구동메모리</a:t>
            </a:r>
            <a:r>
              <a:rPr lang="ko-KR" altLang="en-US" sz="1200" b="1" kern="0" dirty="0">
                <a:solidFill>
                  <a:srgbClr val="000000"/>
                </a:solidFill>
                <a:latin typeface="맑은 고딕"/>
                <a:cs typeface="+mn-cs"/>
              </a:rPr>
              <a:t> 설정</a:t>
            </a:r>
            <a:endParaRPr kumimoji="0" lang="en-US" altLang="ko-KR" sz="1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34785F2-D28B-46E4-A6B5-88D69C75A5A0}"/>
              </a:ext>
            </a:extLst>
          </p:cNvPr>
          <p:cNvSpPr txBox="1"/>
          <p:nvPr/>
        </p:nvSpPr>
        <p:spPr>
          <a:xfrm>
            <a:off x="1074615" y="4580674"/>
            <a:ext cx="68479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/app/support/</a:t>
            </a:r>
            <a:r>
              <a:rPr lang="en-US" altLang="ko-KR" sz="900" dirty="0" err="1">
                <a:solidFill>
                  <a:srgbClr val="000000"/>
                </a:solidFill>
                <a:latin typeface="+mn-ea"/>
                <a:cs typeface="+mn-cs"/>
              </a:rPr>
              <a:t>jenkins</a:t>
            </a: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/</a:t>
            </a:r>
            <a:r>
              <a:rPr lang="en-US" altLang="ko-KR" sz="900" dirty="0" err="1">
                <a:solidFill>
                  <a:srgbClr val="000000"/>
                </a:solidFill>
                <a:latin typeface="+mn-ea"/>
                <a:cs typeface="+mn-cs"/>
              </a:rPr>
              <a:t>app.pack</a:t>
            </a: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/java/bin/java -Xms2048m -Xmx4096m -</a:t>
            </a:r>
            <a:r>
              <a:rPr lang="en-US" altLang="ko-KR" sz="900" dirty="0" err="1">
                <a:solidFill>
                  <a:srgbClr val="000000"/>
                </a:solidFill>
                <a:latin typeface="+mn-ea"/>
                <a:cs typeface="+mn-cs"/>
              </a:rPr>
              <a:t>Dfile.encoding</a:t>
            </a: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=UTF8 -jar /app/support/</a:t>
            </a:r>
            <a:r>
              <a:rPr lang="en-US" altLang="ko-KR" sz="900" dirty="0" err="1">
                <a:solidFill>
                  <a:srgbClr val="000000"/>
                </a:solidFill>
                <a:latin typeface="+mn-ea"/>
                <a:cs typeface="+mn-cs"/>
              </a:rPr>
              <a:t>jenkins</a:t>
            </a: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/</a:t>
            </a:r>
            <a:r>
              <a:rPr lang="en-US" altLang="ko-KR" sz="900" dirty="0" err="1">
                <a:solidFill>
                  <a:srgbClr val="000000"/>
                </a:solidFill>
                <a:latin typeface="+mn-ea"/>
                <a:cs typeface="+mn-cs"/>
              </a:rPr>
              <a:t>app.pack</a:t>
            </a: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/</a:t>
            </a:r>
            <a:r>
              <a:rPr lang="en-US" altLang="ko-KR" sz="900" dirty="0" err="1">
                <a:solidFill>
                  <a:srgbClr val="000000"/>
                </a:solidFill>
                <a:latin typeface="+mn-ea"/>
                <a:cs typeface="+mn-cs"/>
              </a:rPr>
              <a:t>jenkins.war</a:t>
            </a: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 --</a:t>
            </a:r>
            <a:r>
              <a:rPr lang="en-US" altLang="ko-KR" sz="900" dirty="0" err="1">
                <a:solidFill>
                  <a:srgbClr val="000000"/>
                </a:solidFill>
                <a:latin typeface="+mn-ea"/>
                <a:cs typeface="+mn-cs"/>
              </a:rPr>
              <a:t>httpPort</a:t>
            </a: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=9070 --prefix=/</a:t>
            </a:r>
            <a:r>
              <a:rPr lang="en-US" altLang="ko-KR" sz="900" dirty="0" err="1">
                <a:solidFill>
                  <a:srgbClr val="000000"/>
                </a:solidFill>
                <a:latin typeface="+mn-ea"/>
                <a:cs typeface="+mn-cs"/>
              </a:rPr>
              <a:t>jenkins</a:t>
            </a:r>
            <a:endParaRPr lang="en-US" altLang="ko-KR" sz="900" dirty="0">
              <a:solidFill>
                <a:srgbClr val="000000"/>
              </a:solidFill>
              <a:latin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FE383C5-738F-4C9D-895B-F89738424552}"/>
              </a:ext>
            </a:extLst>
          </p:cNvPr>
          <p:cNvSpPr txBox="1"/>
          <p:nvPr/>
        </p:nvSpPr>
        <p:spPr>
          <a:xfrm>
            <a:off x="1074614" y="3428633"/>
            <a:ext cx="7999784" cy="461665"/>
          </a:xfrm>
          <a:prstGeom prst="rect">
            <a:avLst/>
          </a:prstGeom>
          <a:solidFill>
            <a:srgbClr val="999999">
              <a:lumMod val="40000"/>
              <a:lumOff val="60000"/>
            </a:srgbClr>
          </a:solidFill>
          <a:ln>
            <a:solidFill>
              <a:srgbClr val="000000">
                <a:lumMod val="50000"/>
                <a:lumOff val="50000"/>
              </a:srgbClr>
            </a:solidFill>
          </a:ln>
        </p:spPr>
        <p:txBody>
          <a:bodyPr wrap="square" rtlCol="0">
            <a:spAutoFit/>
          </a:bodyPr>
          <a:lstStyle/>
          <a:p>
            <a:pPr fontAlgn="auto" latinLnBrk="1">
              <a:spcBef>
                <a:spcPts val="0"/>
              </a:spcBef>
              <a:spcAft>
                <a:spcPts val="0"/>
              </a:spcAft>
            </a:pPr>
            <a:r>
              <a:rPr lang="ko-KR" altLang="en-US" sz="800" dirty="0">
                <a:solidFill>
                  <a:srgbClr val="000000"/>
                </a:solidFill>
                <a:latin typeface="Consolas" panose="020B0609020204030204" pitchFamily="49" charset="0"/>
              </a:rPr>
              <a:t>인터넷망에서 </a:t>
            </a:r>
            <a:r>
              <a:rPr lang="en-US" altLang="ko-KR" sz="800" dirty="0" err="1">
                <a:solidFill>
                  <a:srgbClr val="000000"/>
                </a:solidFill>
                <a:latin typeface="Consolas" panose="020B0609020204030204" pitchFamily="49" charset="0"/>
              </a:rPr>
              <a:t>jre</a:t>
            </a:r>
            <a:r>
              <a:rPr lang="en-US" altLang="ko-KR" sz="800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r>
              <a:rPr lang="ko-KR" altLang="en-US" sz="800" dirty="0">
                <a:solidFill>
                  <a:srgbClr val="000000"/>
                </a:solidFill>
                <a:latin typeface="Consolas" panose="020B0609020204030204" pitchFamily="49" charset="0"/>
              </a:rPr>
              <a:t>플러그인</a:t>
            </a:r>
            <a:r>
              <a:rPr lang="en-US" altLang="ko-KR" sz="800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r>
              <a:rPr lang="ko-KR" altLang="en-US" sz="800" dirty="0" err="1">
                <a:solidFill>
                  <a:srgbClr val="000000"/>
                </a:solidFill>
                <a:latin typeface="Consolas" panose="020B0609020204030204" pitchFamily="49" charset="0"/>
              </a:rPr>
              <a:t>빌드툴</a:t>
            </a:r>
            <a:r>
              <a:rPr lang="ko-KR" altLang="en-US" sz="800" dirty="0">
                <a:solidFill>
                  <a:srgbClr val="000000"/>
                </a:solidFill>
                <a:latin typeface="Consolas" panose="020B0609020204030204" pitchFamily="49" charset="0"/>
              </a:rPr>
              <a:t> 등을</a:t>
            </a:r>
            <a:r>
              <a:rPr lang="en-US" altLang="ko-KR" sz="8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ko-KR" altLang="en-US" sz="800" dirty="0">
                <a:solidFill>
                  <a:srgbClr val="000000"/>
                </a:solidFill>
                <a:latin typeface="Consolas" panose="020B0609020204030204" pitchFamily="49" charset="0"/>
              </a:rPr>
              <a:t>사전 설치</a:t>
            </a:r>
            <a:r>
              <a:rPr lang="en-US" altLang="ko-KR" sz="800" dirty="0">
                <a:solidFill>
                  <a:srgbClr val="000000"/>
                </a:solidFill>
                <a:latin typeface="Consolas" panose="020B0609020204030204" pitchFamily="49" charset="0"/>
              </a:rPr>
              <a:t>/</a:t>
            </a:r>
            <a:r>
              <a:rPr lang="ko-KR" altLang="en-US" sz="800" dirty="0">
                <a:solidFill>
                  <a:srgbClr val="000000"/>
                </a:solidFill>
                <a:latin typeface="Consolas" panose="020B0609020204030204" pitchFamily="49" charset="0"/>
              </a:rPr>
              <a:t>구성하여 </a:t>
            </a:r>
            <a:r>
              <a:rPr lang="en-US" altLang="ko-KR" sz="800" dirty="0">
                <a:solidFill>
                  <a:srgbClr val="000000"/>
                </a:solidFill>
                <a:latin typeface="Consolas" panose="020B0609020204030204" pitchFamily="49" charset="0"/>
              </a:rPr>
              <a:t>jenkins.tar</a:t>
            </a:r>
            <a:r>
              <a:rPr lang="ko-KR" altLang="en-US" sz="800" dirty="0">
                <a:solidFill>
                  <a:srgbClr val="000000"/>
                </a:solidFill>
                <a:latin typeface="Consolas" panose="020B0609020204030204" pitchFamily="49" charset="0"/>
              </a:rPr>
              <a:t>로 묶어서 서버에 설치</a:t>
            </a:r>
            <a:r>
              <a:rPr lang="en-US" altLang="ko-KR" sz="800" dirty="0">
                <a:solidFill>
                  <a:srgbClr val="000000"/>
                </a:solidFill>
                <a:latin typeface="Consolas" panose="020B0609020204030204" pitchFamily="49" charset="0"/>
              </a:rPr>
              <a:t>.</a:t>
            </a:r>
          </a:p>
          <a:p>
            <a:pPr fontAlgn="auto" latinLnBrk="1">
              <a:spcBef>
                <a:spcPts val="0"/>
              </a:spcBef>
              <a:spcAft>
                <a:spcPts val="0"/>
              </a:spcAft>
            </a:pPr>
            <a:r>
              <a:rPr lang="ko-KR" altLang="en-US" sz="800" dirty="0">
                <a:solidFill>
                  <a:srgbClr val="000000"/>
                </a:solidFill>
                <a:latin typeface="Consolas" panose="020B0609020204030204" pitchFamily="49" charset="0"/>
              </a:rPr>
              <a:t>전용 </a:t>
            </a:r>
            <a:r>
              <a:rPr lang="en-US" altLang="ko-KR" sz="800" dirty="0" err="1">
                <a:solidFill>
                  <a:srgbClr val="000000"/>
                </a:solidFill>
                <a:latin typeface="Consolas" panose="020B0609020204030204" pitchFamily="49" charset="0"/>
              </a:rPr>
              <a:t>jre</a:t>
            </a:r>
            <a:r>
              <a:rPr lang="en-US" altLang="ko-KR" sz="800" dirty="0">
                <a:solidFill>
                  <a:srgbClr val="000000"/>
                </a:solidFill>
                <a:latin typeface="Consolas" panose="020B0609020204030204" pitchFamily="49" charset="0"/>
              </a:rPr>
              <a:t>(java 11.0.23)</a:t>
            </a:r>
            <a:r>
              <a:rPr lang="ko-KR" altLang="en-US" sz="800" dirty="0">
                <a:solidFill>
                  <a:srgbClr val="000000"/>
                </a:solidFill>
                <a:latin typeface="Consolas" panose="020B0609020204030204" pitchFamily="49" charset="0"/>
              </a:rPr>
              <a:t>를 사용하여 시스템에 설치하여 </a:t>
            </a:r>
            <a:r>
              <a:rPr lang="en-US" altLang="ko-KR" sz="800" dirty="0">
                <a:solidFill>
                  <a:srgbClr val="000000"/>
                </a:solidFill>
                <a:latin typeface="Consolas" panose="020B0609020204030204" pitchFamily="49" charset="0"/>
              </a:rPr>
              <a:t>OS</a:t>
            </a:r>
            <a:r>
              <a:rPr lang="ko-KR" altLang="en-US" sz="800" dirty="0">
                <a:solidFill>
                  <a:srgbClr val="000000"/>
                </a:solidFill>
                <a:latin typeface="Consolas" panose="020B0609020204030204" pitchFamily="49" charset="0"/>
              </a:rPr>
              <a:t>에서 제공하는 </a:t>
            </a:r>
            <a:r>
              <a:rPr lang="en-US" altLang="ko-KR" sz="800" dirty="0">
                <a:solidFill>
                  <a:srgbClr val="000000"/>
                </a:solidFill>
                <a:latin typeface="Consolas" panose="020B0609020204030204" pitchFamily="49" charset="0"/>
              </a:rPr>
              <a:t>java </a:t>
            </a:r>
            <a:r>
              <a:rPr lang="ko-KR" altLang="en-US" sz="800" dirty="0">
                <a:solidFill>
                  <a:srgbClr val="000000"/>
                </a:solidFill>
                <a:latin typeface="Consolas" panose="020B0609020204030204" pitchFamily="49" charset="0"/>
              </a:rPr>
              <a:t>의존성 없음</a:t>
            </a:r>
            <a:r>
              <a:rPr lang="en-US" altLang="ko-KR" sz="800" dirty="0">
                <a:solidFill>
                  <a:srgbClr val="000000"/>
                </a:solidFill>
                <a:latin typeface="Consolas" panose="020B0609020204030204" pitchFamily="49" charset="0"/>
              </a:rPr>
              <a:t>.</a:t>
            </a:r>
          </a:p>
          <a:p>
            <a:pPr fontAlgn="auto" latinLnBrk="1">
              <a:spcBef>
                <a:spcPts val="0"/>
              </a:spcBef>
              <a:spcAft>
                <a:spcPts val="0"/>
              </a:spcAft>
            </a:pPr>
            <a:r>
              <a:rPr lang="ko-KR" altLang="en-US" sz="800" dirty="0" err="1">
                <a:solidFill>
                  <a:srgbClr val="000000"/>
                </a:solidFill>
                <a:latin typeface="Consolas" panose="020B0609020204030204" pitchFamily="49" charset="0"/>
              </a:rPr>
              <a:t>빌드툴</a:t>
            </a:r>
            <a:r>
              <a:rPr lang="ko-KR" altLang="en-US" sz="8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altLang="ko-KR" sz="800" dirty="0">
                <a:solidFill>
                  <a:srgbClr val="000000"/>
                </a:solidFill>
                <a:latin typeface="Consolas" panose="020B0609020204030204" pitchFamily="49" charset="0"/>
              </a:rPr>
              <a:t>: jdk8, jdk11, maven, </a:t>
            </a:r>
            <a:r>
              <a:rPr lang="en-US" altLang="ko-KR" sz="800" dirty="0" err="1">
                <a:solidFill>
                  <a:srgbClr val="000000"/>
                </a:solidFill>
                <a:latin typeface="Consolas" panose="020B0609020204030204" pitchFamily="49" charset="0"/>
              </a:rPr>
              <a:t>gradle</a:t>
            </a:r>
            <a:r>
              <a:rPr lang="en-US" altLang="ko-KR" sz="800" dirty="0">
                <a:solidFill>
                  <a:srgbClr val="000000"/>
                </a:solidFill>
                <a:latin typeface="Consolas" panose="020B0609020204030204" pitchFamily="49" charset="0"/>
              </a:rPr>
              <a:t>, ant</a:t>
            </a:r>
          </a:p>
        </p:txBody>
      </p:sp>
      <p:cxnSp>
        <p:nvCxnSpPr>
          <p:cNvPr id="26" name="직선 연결선 25"/>
          <p:cNvCxnSpPr/>
          <p:nvPr/>
        </p:nvCxnSpPr>
        <p:spPr>
          <a:xfrm>
            <a:off x="4940776" y="979893"/>
            <a:ext cx="0" cy="7154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4FE383C5-738F-4C9D-895B-F89738424552}"/>
              </a:ext>
            </a:extLst>
          </p:cNvPr>
          <p:cNvSpPr txBox="1"/>
          <p:nvPr/>
        </p:nvSpPr>
        <p:spPr>
          <a:xfrm>
            <a:off x="1068387" y="5045945"/>
            <a:ext cx="7999784" cy="215444"/>
          </a:xfrm>
          <a:prstGeom prst="rect">
            <a:avLst/>
          </a:prstGeom>
          <a:solidFill>
            <a:srgbClr val="999999">
              <a:lumMod val="40000"/>
              <a:lumOff val="60000"/>
            </a:srgbClr>
          </a:solidFill>
          <a:ln>
            <a:solidFill>
              <a:srgbClr val="000000">
                <a:lumMod val="50000"/>
                <a:lumOff val="50000"/>
              </a:srgbClr>
            </a:solidFill>
          </a:ln>
        </p:spPr>
        <p:txBody>
          <a:bodyPr wrap="square" rtlCol="0">
            <a:spAutoFit/>
          </a:bodyPr>
          <a:lstStyle/>
          <a:p>
            <a:pPr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800" dirty="0">
                <a:solidFill>
                  <a:srgbClr val="000000"/>
                </a:solidFill>
                <a:latin typeface="Consolas" panose="020B0609020204030204" pitchFamily="49" charset="0"/>
              </a:rPr>
              <a:t>Nginx</a:t>
            </a:r>
            <a:r>
              <a:rPr lang="ko-KR" altLang="en-US" sz="8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altLang="ko-KR" sz="800" dirty="0">
                <a:solidFill>
                  <a:srgbClr val="000000"/>
                </a:solidFill>
                <a:latin typeface="Consolas" panose="020B0609020204030204" pitchFamily="49" charset="0"/>
              </a:rPr>
              <a:t>reverse-proxy, </a:t>
            </a:r>
            <a:r>
              <a:rPr lang="en-US" altLang="ko-KR" sz="800" dirty="0" err="1">
                <a:solidFill>
                  <a:srgbClr val="000000"/>
                </a:solidFill>
                <a:latin typeface="Consolas" panose="020B0609020204030204" pitchFamily="49" charset="0"/>
              </a:rPr>
              <a:t>url-rewrit</a:t>
            </a:r>
            <a:r>
              <a:rPr lang="ko-KR" altLang="en-US" sz="800" dirty="0">
                <a:solidFill>
                  <a:srgbClr val="000000"/>
                </a:solidFill>
                <a:latin typeface="Consolas" panose="020B0609020204030204" pitchFamily="49" charset="0"/>
              </a:rPr>
              <a:t>를 구성하여 포트없이 </a:t>
            </a:r>
            <a:r>
              <a:rPr lang="en-US" altLang="ko-KR" sz="800" dirty="0">
                <a:solidFill>
                  <a:srgbClr val="000000"/>
                </a:solidFill>
                <a:latin typeface="Consolas" panose="020B0609020204030204" pitchFamily="49" charset="0"/>
              </a:rPr>
              <a:t>path</a:t>
            </a:r>
            <a:r>
              <a:rPr lang="ko-KR" altLang="en-US" sz="800" dirty="0">
                <a:solidFill>
                  <a:srgbClr val="000000"/>
                </a:solidFill>
                <a:latin typeface="Consolas" panose="020B0609020204030204" pitchFamily="49" charset="0"/>
              </a:rPr>
              <a:t>를 사용하여 접속하도록 구성 </a:t>
            </a:r>
            <a:r>
              <a:rPr lang="en-US" altLang="ko-KR" sz="800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ko-KR" sz="800" dirty="0">
                <a:solidFill>
                  <a:srgbClr val="000000"/>
                </a:solidFill>
                <a:latin typeface="Verdana" panose="020B0604030504040204" pitchFamily="34" charset="0"/>
                <a:hlinkClick r:id="rId2"/>
              </a:rPr>
              <a:t>http://support.nges.hign1.com/jenkins</a:t>
            </a:r>
            <a:r>
              <a:rPr lang="en-US" altLang="ko-KR" sz="800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  <a:endParaRPr lang="en-US" altLang="ko-KR" sz="800" dirty="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34785F2-D28B-46E4-A6B5-88D69C75A5A0}"/>
              </a:ext>
            </a:extLst>
          </p:cNvPr>
          <p:cNvSpPr txBox="1"/>
          <p:nvPr/>
        </p:nvSpPr>
        <p:spPr>
          <a:xfrm>
            <a:off x="5068279" y="1066297"/>
            <a:ext cx="373278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 latinLnBrk="1">
              <a:spcBef>
                <a:spcPts val="0"/>
              </a:spcBef>
              <a:spcAft>
                <a:spcPts val="0"/>
              </a:spcAft>
            </a:pPr>
            <a:r>
              <a:rPr lang="ko-KR" altLang="en-US" sz="1000" dirty="0">
                <a:solidFill>
                  <a:srgbClr val="000000"/>
                </a:solidFill>
                <a:latin typeface="+mn-ea"/>
                <a:cs typeface="+mn-cs"/>
              </a:rPr>
              <a:t>시작 </a:t>
            </a:r>
            <a:r>
              <a:rPr lang="en-US" altLang="ko-KR" sz="1000" dirty="0">
                <a:solidFill>
                  <a:srgbClr val="000000"/>
                </a:solidFill>
                <a:latin typeface="+mn-ea"/>
                <a:cs typeface="+mn-cs"/>
              </a:rPr>
              <a:t>: /app/support/jenkins/jenkins.start.sh</a:t>
            </a:r>
          </a:p>
          <a:p>
            <a:pPr fontAlgn="auto" latinLnBrk="1">
              <a:spcBef>
                <a:spcPts val="0"/>
              </a:spcBef>
              <a:spcAft>
                <a:spcPts val="0"/>
              </a:spcAft>
            </a:pPr>
            <a:r>
              <a:rPr lang="ko-KR" altLang="en-US" sz="1000" dirty="0">
                <a:solidFill>
                  <a:srgbClr val="000000"/>
                </a:solidFill>
                <a:latin typeface="+mn-ea"/>
                <a:cs typeface="+mn-cs"/>
              </a:rPr>
              <a:t>중지 </a:t>
            </a:r>
            <a:r>
              <a:rPr lang="en-US" altLang="ko-KR" sz="1000" dirty="0">
                <a:solidFill>
                  <a:srgbClr val="000000"/>
                </a:solidFill>
                <a:latin typeface="+mn-ea"/>
                <a:cs typeface="+mn-cs"/>
              </a:rPr>
              <a:t>: /app/support/jenkins/jenkins.stop.sh</a:t>
            </a:r>
          </a:p>
          <a:p>
            <a:pPr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1000" dirty="0">
                <a:solidFill>
                  <a:srgbClr val="000000"/>
                </a:solidFill>
                <a:latin typeface="+mn-ea"/>
                <a:cs typeface="+mn-cs"/>
              </a:rPr>
              <a:t>URL</a:t>
            </a:r>
            <a:r>
              <a:rPr lang="ko-KR" altLang="en-US" sz="1000" dirty="0">
                <a:solidFill>
                  <a:srgbClr val="000000"/>
                </a:solidFill>
                <a:latin typeface="+mn-ea"/>
                <a:cs typeface="+mn-cs"/>
              </a:rPr>
              <a:t> </a:t>
            </a:r>
            <a:r>
              <a:rPr lang="en-US" altLang="ko-KR" sz="1000" dirty="0">
                <a:solidFill>
                  <a:srgbClr val="000000"/>
                </a:solidFill>
                <a:latin typeface="+mn-ea"/>
                <a:cs typeface="+mn-cs"/>
              </a:rPr>
              <a:t>: </a:t>
            </a:r>
            <a:r>
              <a:rPr lang="en-US" altLang="ko-KR" sz="1000" dirty="0">
                <a:solidFill>
                  <a:srgbClr val="000000"/>
                </a:solidFill>
                <a:latin typeface="Verdana" panose="020B0604030504040204" pitchFamily="34" charset="0"/>
              </a:rPr>
              <a:t>https://edsd.high1.com/jenkins</a:t>
            </a:r>
          </a:p>
        </p:txBody>
      </p:sp>
    </p:spTree>
    <p:extLst>
      <p:ext uri="{BB962C8B-B14F-4D97-AF65-F5344CB8AC3E}">
        <p14:creationId xmlns:p14="http://schemas.microsoft.com/office/powerpoint/2010/main" val="570066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E87396-390A-40E4-AE63-451AD2BB2604}" type="slidenum">
              <a:rPr lang="ko-KR" altLang="en-US" smtClean="0">
                <a:solidFill>
                  <a:srgbClr val="000000"/>
                </a:solidFill>
              </a:rPr>
              <a:pPr>
                <a:defRPr/>
              </a:pPr>
              <a:t>8</a:t>
            </a:fld>
            <a:endParaRPr lang="en-US" altLang="ko-KR" dirty="0">
              <a:solidFill>
                <a:srgbClr val="000000"/>
              </a:solidFill>
            </a:endParaRPr>
          </a:p>
        </p:txBody>
      </p:sp>
      <p:pic>
        <p:nvPicPr>
          <p:cNvPr id="12" name="Picture 8" descr="Image non disponible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2208237"/>
            <a:ext cx="5314950" cy="4029075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5072613" y="2132856"/>
            <a:ext cx="3891875" cy="2344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lnSpc>
                <a:spcPct val="150000"/>
              </a:lnSpc>
              <a:buAutoNum type="arabicPeriod"/>
            </a:pPr>
            <a:r>
              <a:rPr lang="en-US" altLang="ko-KR" sz="1100" b="1" dirty="0">
                <a:latin typeface="+mn-ea"/>
              </a:rPr>
              <a:t>Proxy</a:t>
            </a:r>
            <a:r>
              <a:rPr lang="ko-KR" altLang="en-US" sz="1100" b="1" dirty="0">
                <a:latin typeface="+mn-ea"/>
              </a:rPr>
              <a:t>적용을 통한 빠른 라이브러리 다운로딩</a:t>
            </a:r>
            <a:endParaRPr lang="en-US" altLang="ko-KR" sz="1100" b="1" dirty="0">
              <a:latin typeface="+mn-ea"/>
            </a:endParaRPr>
          </a:p>
          <a:p>
            <a:pPr marL="685800" lvl="1" indent="-228600">
              <a:lnSpc>
                <a:spcPct val="150000"/>
              </a:lnSpc>
            </a:pPr>
            <a:r>
              <a:rPr lang="en-US" altLang="ko-KR" sz="1100" dirty="0">
                <a:latin typeface="+mn-ea"/>
              </a:rPr>
              <a:t>Central </a:t>
            </a:r>
            <a:r>
              <a:rPr lang="ko-KR" altLang="en-US" sz="1100" dirty="0">
                <a:latin typeface="+mn-ea"/>
              </a:rPr>
              <a:t>리포지토리에서 직접 다운로딩하는 </a:t>
            </a:r>
            <a:endParaRPr lang="en-US" altLang="ko-KR" sz="1100" dirty="0">
              <a:latin typeface="+mn-ea"/>
            </a:endParaRPr>
          </a:p>
          <a:p>
            <a:pPr marL="685800" lvl="1" indent="-228600">
              <a:lnSpc>
                <a:spcPct val="150000"/>
              </a:lnSpc>
            </a:pPr>
            <a:r>
              <a:rPr lang="ko-KR" altLang="en-US" sz="1100" dirty="0">
                <a:latin typeface="+mn-ea"/>
              </a:rPr>
              <a:t>방식보다 효과적임 </a:t>
            </a:r>
          </a:p>
          <a:p>
            <a:pPr marL="228600" indent="-228600">
              <a:lnSpc>
                <a:spcPct val="150000"/>
              </a:lnSpc>
            </a:pPr>
            <a:r>
              <a:rPr lang="en-US" altLang="ko-KR" sz="1100" b="1" dirty="0">
                <a:latin typeface="+mn-ea"/>
              </a:rPr>
              <a:t>2. </a:t>
            </a:r>
            <a:r>
              <a:rPr lang="ko-KR" altLang="en-US" sz="1100" b="1" dirty="0">
                <a:latin typeface="+mn-ea"/>
              </a:rPr>
              <a:t>공개된 리포지토리에 올릴 수 없는 라이브러리 관리 </a:t>
            </a:r>
          </a:p>
          <a:p>
            <a:pPr marL="685800" lvl="1" indent="-228600">
              <a:lnSpc>
                <a:spcPct val="150000"/>
              </a:lnSpc>
            </a:pPr>
            <a:r>
              <a:rPr lang="ko-KR" altLang="en-US" sz="1100" dirty="0">
                <a:latin typeface="+mn-ea"/>
              </a:rPr>
              <a:t>라이선스 문제로 공개 배포할 수 없는 라이브러리</a:t>
            </a:r>
          </a:p>
          <a:p>
            <a:pPr marL="685800" lvl="1" indent="-228600">
              <a:lnSpc>
                <a:spcPct val="150000"/>
              </a:lnSpc>
            </a:pPr>
            <a:r>
              <a:rPr lang="en-US" altLang="ko-KR" sz="1100" dirty="0">
                <a:latin typeface="+mn-ea"/>
              </a:rPr>
              <a:t>3rd </a:t>
            </a:r>
            <a:r>
              <a:rPr lang="ko-KR" altLang="en-US" sz="1100" dirty="0">
                <a:latin typeface="+mn-ea"/>
              </a:rPr>
              <a:t>파티에서 제공하는 라이브러리 </a:t>
            </a:r>
          </a:p>
          <a:p>
            <a:pPr marL="685800" lvl="1" indent="-228600">
              <a:lnSpc>
                <a:spcPct val="150000"/>
              </a:lnSpc>
            </a:pPr>
            <a:r>
              <a:rPr lang="ko-KR" altLang="en-US" sz="1100" dirty="0">
                <a:latin typeface="+mn-ea"/>
              </a:rPr>
              <a:t>내부 프로젝트 산출물로 생성되는 라이브러리</a:t>
            </a:r>
          </a:p>
          <a:p>
            <a:pPr marL="228600" indent="-228600">
              <a:lnSpc>
                <a:spcPct val="150000"/>
              </a:lnSpc>
            </a:pPr>
            <a:r>
              <a:rPr lang="en-US" altLang="ko-KR" sz="1100" b="1" dirty="0">
                <a:latin typeface="+mn-ea"/>
              </a:rPr>
              <a:t>3. </a:t>
            </a:r>
            <a:r>
              <a:rPr lang="ko-KR" altLang="en-US" sz="1100" b="1" dirty="0">
                <a:latin typeface="+mn-ea"/>
              </a:rPr>
              <a:t>프로젝트 </a:t>
            </a:r>
            <a:r>
              <a:rPr lang="ko-KR" altLang="en-US" sz="1100" b="1" dirty="0" err="1">
                <a:latin typeface="+mn-ea"/>
              </a:rPr>
              <a:t>개발자간의</a:t>
            </a:r>
            <a:r>
              <a:rPr lang="ko-KR" altLang="en-US" sz="1100" b="1" dirty="0">
                <a:latin typeface="+mn-ea"/>
              </a:rPr>
              <a:t> 일관된 라이브러리 사용 관리 </a:t>
            </a:r>
          </a:p>
          <a:p>
            <a:pPr marL="685800" lvl="1" indent="-228600">
              <a:lnSpc>
                <a:spcPct val="150000"/>
              </a:lnSpc>
            </a:pPr>
            <a:r>
              <a:rPr lang="ko-KR" altLang="en-US" sz="1100" dirty="0">
                <a:latin typeface="+mn-ea"/>
              </a:rPr>
              <a:t>프로젝트 내에서 사용되는 라이브러리 버전 관리</a:t>
            </a:r>
            <a:endParaRPr lang="en-US" altLang="ko-KR" sz="1100" dirty="0">
              <a:latin typeface="+mn-ea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411760" y="692696"/>
            <a:ext cx="5616624" cy="14416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+mn-ea"/>
              </a:rPr>
              <a:t>Maven</a:t>
            </a:r>
            <a:r>
              <a:rPr lang="ko-KR" altLang="en-US" sz="1200" dirty="0">
                <a:latin typeface="+mn-ea"/>
              </a:rPr>
              <a:t>에서 사용할 수 있는 가장 널리 사용되는 무료 </a:t>
            </a:r>
            <a:r>
              <a:rPr lang="en-US" altLang="ko-KR" sz="1200" dirty="0">
                <a:latin typeface="+mn-ea"/>
              </a:rPr>
              <a:t>repository </a:t>
            </a:r>
            <a:r>
              <a:rPr lang="ko-KR" altLang="en-US" sz="1200" dirty="0">
                <a:latin typeface="+mn-ea"/>
              </a:rPr>
              <a:t>중의 하나이다</a:t>
            </a:r>
            <a:r>
              <a:rPr lang="en-US" altLang="ko-KR" sz="1200" dirty="0">
                <a:latin typeface="+mn-ea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+mn-ea"/>
              </a:rPr>
              <a:t>www.sonatype.com </a:t>
            </a:r>
            <a:r>
              <a:rPr lang="ko-KR" altLang="en-US" sz="1200" dirty="0">
                <a:latin typeface="+mn-ea"/>
              </a:rPr>
              <a:t>에서 다운로드 받아서 설치할 수 있다</a:t>
            </a:r>
            <a:r>
              <a:rPr lang="en-US" altLang="ko-KR" sz="1200" dirty="0">
                <a:latin typeface="+mn-ea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1200" dirty="0">
                <a:latin typeface="+mn-ea"/>
              </a:rPr>
              <a:t>다양한 </a:t>
            </a:r>
            <a:r>
              <a:rPr lang="en-US" altLang="ko-KR" sz="1200" dirty="0">
                <a:latin typeface="+mn-ea"/>
              </a:rPr>
              <a:t>Format </a:t>
            </a:r>
            <a:r>
              <a:rPr lang="ko-KR" altLang="en-US" sz="1200" dirty="0">
                <a:latin typeface="+mn-ea"/>
              </a:rPr>
              <a:t>의 사설 저장소를 만들 수 있음</a:t>
            </a:r>
            <a:r>
              <a:rPr lang="en-US" altLang="ko-KR" sz="1200" dirty="0">
                <a:latin typeface="+mn-ea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1200" dirty="0">
                <a:latin typeface="+mn-ea"/>
              </a:rPr>
              <a:t>메인 저장소를 </a:t>
            </a:r>
            <a:r>
              <a:rPr lang="en-US" altLang="ko-KR" sz="1200" dirty="0">
                <a:latin typeface="+mn-ea"/>
              </a:rPr>
              <a:t>Cache</a:t>
            </a:r>
            <a:r>
              <a:rPr lang="ko-KR" altLang="en-US" sz="1200" dirty="0">
                <a:latin typeface="+mn-ea"/>
              </a:rPr>
              <a:t>할 수 있는 기능 또한 제공하여 저장소를 관리할 수 있도록 도와주는 관리자 도구</a:t>
            </a:r>
            <a:r>
              <a:rPr lang="en-US" altLang="ko-KR" sz="1200" dirty="0">
                <a:latin typeface="+mn-ea"/>
              </a:rPr>
              <a:t>.</a:t>
            </a:r>
            <a:endParaRPr lang="ko-KR" altLang="en-US" sz="1200" dirty="0">
              <a:latin typeface="+mn-ea"/>
            </a:endParaRPr>
          </a:p>
        </p:txBody>
      </p:sp>
      <p:pic>
        <p:nvPicPr>
          <p:cNvPr id="16" name="Picture 4" descr="Welcome to the Sonatype Nexus Maven Repository Manager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983253"/>
            <a:ext cx="1905000" cy="523875"/>
          </a:xfrm>
          <a:prstGeom prst="rect">
            <a:avLst/>
          </a:prstGeom>
          <a:noFill/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2D305051-1852-42B7-8E7E-34BCF8953E41}"/>
              </a:ext>
            </a:extLst>
          </p:cNvPr>
          <p:cNvSpPr txBox="1"/>
          <p:nvPr/>
        </p:nvSpPr>
        <p:spPr>
          <a:xfrm>
            <a:off x="4644007" y="5113978"/>
            <a:ext cx="4268733" cy="1216743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000" dirty="0">
                <a:latin typeface="+mn-ea"/>
              </a:rPr>
              <a:t>- </a:t>
            </a:r>
            <a:r>
              <a:rPr lang="ko-KR" altLang="en-US" sz="1000" dirty="0">
                <a:latin typeface="+mn-ea"/>
              </a:rPr>
              <a:t>외부 인터넷망 </a:t>
            </a:r>
            <a:r>
              <a:rPr lang="en-US" altLang="ko-KR" sz="1000" dirty="0">
                <a:latin typeface="+mn-ea"/>
              </a:rPr>
              <a:t>repository</a:t>
            </a:r>
            <a:r>
              <a:rPr lang="ko-KR" altLang="en-US" sz="1000" dirty="0">
                <a:latin typeface="+mn-ea"/>
              </a:rPr>
              <a:t>에 접속하기 어려운 경우 프록시 </a:t>
            </a:r>
            <a:r>
              <a:rPr lang="ko-KR" altLang="en-US" sz="1000" dirty="0" err="1">
                <a:latin typeface="+mn-ea"/>
              </a:rPr>
              <a:t>역활</a:t>
            </a:r>
            <a:r>
              <a:rPr lang="en-US" altLang="ko-KR" sz="1000" dirty="0">
                <a:latin typeface="+mn-ea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000" dirty="0">
                <a:latin typeface="+mn-ea"/>
              </a:rPr>
              <a:t>- </a:t>
            </a:r>
            <a:r>
              <a:rPr lang="ko-KR" altLang="en-US" sz="1000" dirty="0">
                <a:latin typeface="+mn-ea"/>
              </a:rPr>
              <a:t>외부 인터넷이 느리거나 </a:t>
            </a:r>
            <a:r>
              <a:rPr lang="en-US" altLang="ko-KR" sz="1000" dirty="0">
                <a:latin typeface="+mn-ea"/>
              </a:rPr>
              <a:t>repository</a:t>
            </a:r>
            <a:r>
              <a:rPr lang="ko-KR" altLang="en-US" sz="1000" dirty="0">
                <a:latin typeface="+mn-ea"/>
              </a:rPr>
              <a:t>가 </a:t>
            </a:r>
            <a:r>
              <a:rPr lang="ko-KR" altLang="en-US" sz="1000" dirty="0" err="1">
                <a:latin typeface="+mn-ea"/>
              </a:rPr>
              <a:t>다운될시</a:t>
            </a:r>
            <a:r>
              <a:rPr lang="ko-KR" altLang="en-US" sz="1000" dirty="0">
                <a:latin typeface="+mn-ea"/>
              </a:rPr>
              <a:t> 영향 최소화</a:t>
            </a:r>
            <a:r>
              <a:rPr lang="en-US" altLang="ko-KR" sz="1000" dirty="0">
                <a:latin typeface="+mn-ea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000" dirty="0">
                <a:latin typeface="+mn-ea"/>
              </a:rPr>
              <a:t>- </a:t>
            </a:r>
            <a:r>
              <a:rPr lang="ko-KR" altLang="en-US" sz="1000" dirty="0">
                <a:latin typeface="+mn-ea"/>
              </a:rPr>
              <a:t>개발팀에서 사용하는 공통 라이브러리들을 공유</a:t>
            </a:r>
            <a:r>
              <a:rPr lang="en-US" altLang="ko-KR" sz="1000" dirty="0">
                <a:latin typeface="+mn-ea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000" dirty="0">
                <a:latin typeface="+mn-ea"/>
              </a:rPr>
              <a:t>- </a:t>
            </a:r>
            <a:r>
              <a:rPr lang="ko-KR" altLang="en-US" sz="1000" dirty="0">
                <a:latin typeface="+mn-ea"/>
              </a:rPr>
              <a:t>특정 솔루션을 사용하기 위한 </a:t>
            </a:r>
            <a:r>
              <a:rPr lang="en-US" altLang="ko-KR" sz="1000" dirty="0">
                <a:latin typeface="+mn-ea"/>
              </a:rPr>
              <a:t>3rd Party </a:t>
            </a:r>
            <a:r>
              <a:rPr lang="ko-KR" altLang="en-US" sz="1000" dirty="0">
                <a:latin typeface="+mn-ea"/>
              </a:rPr>
              <a:t>라이브러리의 관리</a:t>
            </a:r>
            <a:r>
              <a:rPr lang="en-US" altLang="ko-KR" sz="1000" dirty="0">
                <a:latin typeface="+mn-ea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000" dirty="0">
                <a:latin typeface="+mn-ea"/>
              </a:rPr>
              <a:t>- Maven/Gradle </a:t>
            </a:r>
            <a:r>
              <a:rPr lang="ko-KR" altLang="en-US" sz="1000" dirty="0" err="1">
                <a:latin typeface="+mn-ea"/>
              </a:rPr>
              <a:t>아키타입</a:t>
            </a:r>
            <a:r>
              <a:rPr lang="ko-KR" altLang="en-US" sz="1000" dirty="0">
                <a:latin typeface="+mn-ea"/>
              </a:rPr>
              <a:t> 프로젝트 구조에서 필수적으로 사용 함</a:t>
            </a:r>
            <a:r>
              <a:rPr lang="en-US" altLang="ko-KR" sz="1000" dirty="0">
                <a:latin typeface="+mn-ea"/>
              </a:rPr>
              <a:t>.</a:t>
            </a:r>
          </a:p>
        </p:txBody>
      </p:sp>
      <p:sp>
        <p:nvSpPr>
          <p:cNvPr id="18" name="제목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latin typeface="+mn-ea"/>
                <a:ea typeface="+mn-ea"/>
              </a:rPr>
              <a:t>Nexus</a:t>
            </a:r>
            <a:endParaRPr lang="ko-KR" altLang="en-US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7793936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Nexus </a:t>
            </a:r>
            <a:r>
              <a:rPr lang="ko-KR" altLang="en-US" dirty="0" err="1"/>
              <a:t>상세구성</a:t>
            </a:r>
            <a:endParaRPr lang="ko-KR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60033" y="878945"/>
            <a:ext cx="8640960" cy="923330"/>
          </a:xfrm>
          <a:prstGeom prst="rect">
            <a:avLst/>
          </a:prstGeom>
          <a:noFill/>
          <a:ln w="9525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marL="171450" marR="0" lvl="1" indent="-171450" defTabSz="91440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ko-KR" altLang="en-US" sz="1200" b="1" kern="0" dirty="0">
                <a:solidFill>
                  <a:srgbClr val="000000"/>
                </a:solidFill>
                <a:latin typeface="맑은 고딕"/>
              </a:rPr>
              <a:t>서버 </a:t>
            </a:r>
            <a:r>
              <a:rPr lang="en-US" altLang="ko-KR" sz="1200" b="1" kern="0" dirty="0">
                <a:solidFill>
                  <a:srgbClr val="000000"/>
                </a:solidFill>
                <a:latin typeface="맑은 고딕"/>
              </a:rPr>
              <a:t>: ierpeds1d (10.43.134.11)</a:t>
            </a:r>
          </a:p>
          <a:p>
            <a:pPr marL="171450" marR="0" lvl="1" indent="-171450" defTabSz="91440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ko-KR" altLang="en-US" sz="1200" b="1" kern="0" dirty="0">
                <a:solidFill>
                  <a:srgbClr val="000000"/>
                </a:solidFill>
                <a:latin typeface="맑은 고딕"/>
                <a:cs typeface="+mn-cs"/>
              </a:rPr>
              <a:t>경로 </a:t>
            </a:r>
            <a:r>
              <a:rPr lang="en-US" altLang="ko-KR" sz="1200" b="1" kern="0" dirty="0">
                <a:solidFill>
                  <a:srgbClr val="000000"/>
                </a:solidFill>
                <a:latin typeface="맑은 고딕"/>
                <a:cs typeface="+mn-cs"/>
              </a:rPr>
              <a:t>: /app/support/nexus</a:t>
            </a:r>
          </a:p>
          <a:p>
            <a:pPr marL="171450" marR="0" lvl="1" indent="-171450" defTabSz="91440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ko-KR" altLang="en-US" sz="1200" b="1" kern="0" dirty="0">
                <a:solidFill>
                  <a:srgbClr val="000000"/>
                </a:solidFill>
                <a:latin typeface="맑은 고딕"/>
                <a:cs typeface="+mn-cs"/>
              </a:rPr>
              <a:t>계정 </a:t>
            </a:r>
            <a:r>
              <a:rPr lang="en-US" altLang="ko-KR" sz="1200" b="1" kern="0" dirty="0">
                <a:solidFill>
                  <a:srgbClr val="000000"/>
                </a:solidFill>
                <a:latin typeface="맑은 고딕"/>
                <a:cs typeface="+mn-cs"/>
              </a:rPr>
              <a:t>: </a:t>
            </a:r>
            <a:r>
              <a:rPr lang="en-US" altLang="ko-KR" sz="1200" b="1" kern="0" dirty="0" err="1">
                <a:solidFill>
                  <a:srgbClr val="000000"/>
                </a:solidFill>
                <a:latin typeface="맑은 고딕"/>
                <a:cs typeface="+mn-cs"/>
              </a:rPr>
              <a:t>edsadm</a:t>
            </a:r>
            <a:endParaRPr kumimoji="0" lang="en-US" altLang="ko-KR" sz="1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/>
              <a:cs typeface="+mn-cs"/>
            </a:endParaRPr>
          </a:p>
        </p:txBody>
      </p: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16216A03-136F-49AD-80B1-ED1DD504DF3B}"/>
              </a:ext>
            </a:extLst>
          </p:cNvPr>
          <p:cNvCxnSpPr/>
          <p:nvPr/>
        </p:nvCxnSpPr>
        <p:spPr bwMode="auto">
          <a:xfrm>
            <a:off x="588025" y="1887057"/>
            <a:ext cx="8856984" cy="0"/>
          </a:xfrm>
          <a:prstGeom prst="line">
            <a:avLst/>
          </a:prstGeom>
          <a:noFill/>
          <a:ln w="9525" cap="flat" cmpd="sng" algn="ctr">
            <a:solidFill>
              <a:srgbClr val="D6EBF6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42DE3CC-F3C0-4D2B-B8B2-3BB701E687B7}"/>
              </a:ext>
            </a:extLst>
          </p:cNvPr>
          <p:cNvSpPr txBox="1"/>
          <p:nvPr/>
        </p:nvSpPr>
        <p:spPr>
          <a:xfrm>
            <a:off x="687249" y="2031073"/>
            <a:ext cx="3069128" cy="276999"/>
          </a:xfrm>
          <a:prstGeom prst="rect">
            <a:avLst/>
          </a:prstGeom>
          <a:solidFill>
            <a:srgbClr val="D6EBF6">
              <a:lumMod val="90000"/>
              <a:alpha val="30000"/>
            </a:srgbClr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/>
                <a:cs typeface="+mn-cs"/>
              </a:rPr>
              <a:t>-</a:t>
            </a:r>
            <a:r>
              <a:rPr kumimoji="0" lang="ko-KR" alt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/>
                <a:cs typeface="+mn-cs"/>
              </a:rPr>
              <a:t> </a:t>
            </a:r>
            <a:r>
              <a:rPr lang="ko-KR" altLang="en-US" sz="1200" b="1" kern="0" dirty="0">
                <a:solidFill>
                  <a:srgbClr val="000000"/>
                </a:solidFill>
                <a:latin typeface="맑은 고딕"/>
                <a:cs typeface="+mn-cs"/>
              </a:rPr>
              <a:t>설치</a:t>
            </a:r>
            <a:endParaRPr kumimoji="0" lang="en-US" altLang="ko-KR" sz="1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0E8C19-88CE-4AC2-B64A-BB8FD2F78D6E}"/>
              </a:ext>
            </a:extLst>
          </p:cNvPr>
          <p:cNvSpPr txBox="1"/>
          <p:nvPr/>
        </p:nvSpPr>
        <p:spPr>
          <a:xfrm>
            <a:off x="1074614" y="2319105"/>
            <a:ext cx="8153361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 latinLnBrk="1">
              <a:spcBef>
                <a:spcPts val="0"/>
              </a:spcBef>
              <a:spcAft>
                <a:spcPts val="0"/>
              </a:spcAft>
            </a:pPr>
            <a:r>
              <a:rPr lang="ko-KR" altLang="en-US" sz="900" dirty="0">
                <a:solidFill>
                  <a:srgbClr val="000000"/>
                </a:solidFill>
                <a:latin typeface="+mn-ea"/>
                <a:cs typeface="+mn-cs"/>
              </a:rPr>
              <a:t>다운로드 </a:t>
            </a: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: </a:t>
            </a:r>
            <a:r>
              <a:rPr lang="en-US" altLang="ko-KR" sz="900" dirty="0" err="1">
                <a:solidFill>
                  <a:srgbClr val="000000"/>
                </a:solidFill>
                <a:latin typeface="+mn-ea"/>
                <a:cs typeface="+mn-cs"/>
              </a:rPr>
              <a:t>wget</a:t>
            </a: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 https://download.sonatype.com/nexus/3/nexus-3.70.1-02-java11-unix.tar.gz</a:t>
            </a:r>
          </a:p>
          <a:p>
            <a:pPr fontAlgn="auto" latinLnBrk="1">
              <a:spcBef>
                <a:spcPts val="0"/>
              </a:spcBef>
              <a:spcAft>
                <a:spcPts val="0"/>
              </a:spcAft>
            </a:pPr>
            <a:r>
              <a:rPr lang="ko-KR" altLang="en-US" sz="900" dirty="0">
                <a:solidFill>
                  <a:srgbClr val="000000"/>
                </a:solidFill>
                <a:latin typeface="+mn-ea"/>
                <a:cs typeface="+mn-cs"/>
              </a:rPr>
              <a:t>설치버전 </a:t>
            </a: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: nexus-3.70.1-02-java11-unix.tar.gz (2024.07.20:last)</a:t>
            </a:r>
          </a:p>
          <a:p>
            <a:pPr fontAlgn="auto" latinLnBrk="1">
              <a:spcBef>
                <a:spcPts val="0"/>
              </a:spcBef>
              <a:spcAft>
                <a:spcPts val="0"/>
              </a:spcAft>
            </a:pPr>
            <a:r>
              <a:rPr lang="ko-KR" altLang="en-US" sz="900" dirty="0">
                <a:solidFill>
                  <a:srgbClr val="000000"/>
                </a:solidFill>
                <a:latin typeface="+mn-ea"/>
                <a:cs typeface="+mn-cs"/>
              </a:rPr>
              <a:t>설치방식 </a:t>
            </a: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: </a:t>
            </a:r>
            <a:r>
              <a:rPr lang="ko-KR" altLang="en-US" sz="900" dirty="0">
                <a:solidFill>
                  <a:srgbClr val="000000"/>
                </a:solidFill>
                <a:latin typeface="+mn-ea"/>
                <a:cs typeface="+mn-cs"/>
              </a:rPr>
              <a:t>압축해제 후 </a:t>
            </a:r>
            <a:r>
              <a:rPr lang="en-US" altLang="ko-KR" sz="900" dirty="0" err="1">
                <a:solidFill>
                  <a:srgbClr val="000000"/>
                </a:solidFill>
                <a:latin typeface="+mn-ea"/>
                <a:cs typeface="+mn-cs"/>
              </a:rPr>
              <a:t>app.pack</a:t>
            </a:r>
            <a:r>
              <a:rPr lang="ko-KR" altLang="en-US" sz="900" dirty="0">
                <a:solidFill>
                  <a:srgbClr val="000000"/>
                </a:solidFill>
                <a:latin typeface="+mn-ea"/>
                <a:cs typeface="+mn-cs"/>
              </a:rPr>
              <a:t>로 이름변경</a:t>
            </a:r>
          </a:p>
          <a:p>
            <a:pPr fontAlgn="auto" latinLnBrk="1">
              <a:spcBef>
                <a:spcPts val="0"/>
              </a:spcBef>
              <a:spcAft>
                <a:spcPts val="0"/>
              </a:spcAft>
            </a:pPr>
            <a:r>
              <a:rPr lang="ko-KR" altLang="en-US" sz="900" dirty="0">
                <a:solidFill>
                  <a:srgbClr val="000000"/>
                </a:solidFill>
                <a:latin typeface="+mn-ea"/>
                <a:cs typeface="+mn-cs"/>
              </a:rPr>
              <a:t>구동</a:t>
            </a: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JRE : /app/support/nexus/</a:t>
            </a:r>
            <a:r>
              <a:rPr lang="en-US" altLang="ko-KR" sz="900" dirty="0" err="1">
                <a:solidFill>
                  <a:srgbClr val="000000"/>
                </a:solidFill>
                <a:latin typeface="+mn-ea"/>
                <a:cs typeface="+mn-cs"/>
              </a:rPr>
              <a:t>app.pack</a:t>
            </a: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/nexus </a:t>
            </a:r>
            <a:r>
              <a:rPr lang="ko-KR" altLang="en-US" sz="900" dirty="0">
                <a:solidFill>
                  <a:srgbClr val="000000"/>
                </a:solidFill>
                <a:latin typeface="+mn-ea"/>
                <a:cs typeface="+mn-cs"/>
              </a:rPr>
              <a:t>구동 스크립트에서 </a:t>
            </a: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/app/support/nexus/</a:t>
            </a:r>
            <a:r>
              <a:rPr lang="en-US" altLang="ko-KR" sz="900" dirty="0" err="1">
                <a:solidFill>
                  <a:srgbClr val="000000"/>
                </a:solidFill>
                <a:latin typeface="+mn-ea"/>
                <a:cs typeface="+mn-cs"/>
              </a:rPr>
              <a:t>app.pack</a:t>
            </a: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/</a:t>
            </a:r>
            <a:r>
              <a:rPr lang="en-US" altLang="ko-KR" sz="900" dirty="0" err="1">
                <a:solidFill>
                  <a:srgbClr val="000000"/>
                </a:solidFill>
                <a:latin typeface="+mn-ea"/>
                <a:cs typeface="+mn-cs"/>
              </a:rPr>
              <a:t>jre</a:t>
            </a:r>
            <a:r>
              <a:rPr lang="ko-KR" altLang="en-US" sz="900" dirty="0">
                <a:solidFill>
                  <a:srgbClr val="000000"/>
                </a:solidFill>
                <a:latin typeface="+mn-ea"/>
                <a:cs typeface="+mn-cs"/>
              </a:rPr>
              <a:t>를 찾아서 </a:t>
            </a: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nexus </a:t>
            </a:r>
            <a:r>
              <a:rPr lang="ko-KR" altLang="en-US" sz="900" dirty="0">
                <a:solidFill>
                  <a:srgbClr val="000000"/>
                </a:solidFill>
                <a:latin typeface="+mn-ea"/>
                <a:cs typeface="+mn-cs"/>
              </a:rPr>
              <a:t>구동 </a:t>
            </a:r>
            <a:r>
              <a:rPr lang="en-US" altLang="ko-KR" sz="900" dirty="0" err="1">
                <a:solidFill>
                  <a:srgbClr val="000000"/>
                </a:solidFill>
                <a:latin typeface="+mn-ea"/>
                <a:cs typeface="+mn-cs"/>
              </a:rPr>
              <a:t>jvm</a:t>
            </a:r>
            <a:r>
              <a:rPr lang="ko-KR" altLang="en-US" sz="900" dirty="0">
                <a:solidFill>
                  <a:srgbClr val="000000"/>
                </a:solidFill>
                <a:latin typeface="+mn-ea"/>
                <a:cs typeface="+mn-cs"/>
              </a:rPr>
              <a:t>으로 지정함</a:t>
            </a:r>
            <a:endParaRPr lang="en-US" altLang="ko-KR" sz="900" dirty="0">
              <a:solidFill>
                <a:srgbClr val="000000"/>
              </a:solidFill>
              <a:latin typeface="+mn-ea"/>
              <a:cs typeface="+mn-cs"/>
            </a:endParaRPr>
          </a:p>
          <a:p>
            <a:pPr fontAlgn="auto" latinLnBrk="1">
              <a:spcBef>
                <a:spcPts val="0"/>
              </a:spcBef>
              <a:spcAft>
                <a:spcPts val="0"/>
              </a:spcAft>
            </a:pPr>
            <a:r>
              <a:rPr lang="ko-KR" altLang="en-US" sz="900" dirty="0" err="1">
                <a:solidFill>
                  <a:srgbClr val="000000"/>
                </a:solidFill>
                <a:latin typeface="+mn-ea"/>
              </a:rPr>
              <a:t>구성위치</a:t>
            </a:r>
            <a:r>
              <a:rPr lang="ko-KR" altLang="en-US" sz="900" dirty="0">
                <a:solidFill>
                  <a:srgbClr val="000000"/>
                </a:solidFill>
                <a:latin typeface="+mn-ea"/>
              </a:rPr>
              <a:t> </a:t>
            </a:r>
            <a:r>
              <a:rPr lang="en-US" altLang="ko-KR" sz="900" dirty="0">
                <a:solidFill>
                  <a:srgbClr val="000000"/>
                </a:solidFill>
                <a:latin typeface="+mn-ea"/>
              </a:rPr>
              <a:t>: /app/support/nexus</a:t>
            </a:r>
            <a:endParaRPr lang="en-US" altLang="ko-KR" sz="900" dirty="0">
              <a:solidFill>
                <a:srgbClr val="000000"/>
              </a:solidFill>
              <a:latin typeface="+mn-ea"/>
              <a:cs typeface="+mn-cs"/>
            </a:endParaRPr>
          </a:p>
          <a:p>
            <a:pPr lvl="1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 - /app/support/nexus/</a:t>
            </a:r>
            <a:r>
              <a:rPr lang="en-US" altLang="ko-KR" sz="900" dirty="0" err="1">
                <a:solidFill>
                  <a:srgbClr val="000000"/>
                </a:solidFill>
                <a:latin typeface="+mn-ea"/>
                <a:cs typeface="+mn-cs"/>
              </a:rPr>
              <a:t>app.pack</a:t>
            </a: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  : Nexus Repository Manager </a:t>
            </a:r>
            <a:r>
              <a:rPr lang="ko-KR" altLang="en-US" sz="900" dirty="0">
                <a:solidFill>
                  <a:srgbClr val="000000"/>
                </a:solidFill>
                <a:latin typeface="+mn-ea"/>
                <a:cs typeface="+mn-cs"/>
              </a:rPr>
              <a:t>어플리케이션 폴더</a:t>
            </a:r>
          </a:p>
          <a:p>
            <a:pPr lvl="1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 - /app/support/nexus/</a:t>
            </a:r>
            <a:r>
              <a:rPr lang="en-US" altLang="ko-KR" sz="900" dirty="0" err="1">
                <a:solidFill>
                  <a:srgbClr val="000000"/>
                </a:solidFill>
                <a:latin typeface="+mn-ea"/>
                <a:cs typeface="+mn-cs"/>
              </a:rPr>
              <a:t>app.work</a:t>
            </a: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 : data-store</a:t>
            </a:r>
            <a:r>
              <a:rPr lang="ko-KR" altLang="en-US" sz="900" dirty="0">
                <a:solidFill>
                  <a:srgbClr val="000000"/>
                </a:solidFill>
                <a:latin typeface="+mn-ea"/>
                <a:cs typeface="+mn-cs"/>
              </a:rPr>
              <a:t>로 저장소</a:t>
            </a: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, </a:t>
            </a:r>
            <a:r>
              <a:rPr lang="ko-KR" altLang="en-US" sz="900" dirty="0">
                <a:solidFill>
                  <a:srgbClr val="000000"/>
                </a:solidFill>
                <a:latin typeface="+mn-ea"/>
                <a:cs typeface="+mn-cs"/>
              </a:rPr>
              <a:t>설정</a:t>
            </a: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, </a:t>
            </a:r>
            <a:r>
              <a:rPr lang="ko-KR" altLang="en-US" sz="900" dirty="0">
                <a:solidFill>
                  <a:srgbClr val="000000"/>
                </a:solidFill>
                <a:latin typeface="+mn-ea"/>
                <a:cs typeface="+mn-cs"/>
              </a:rPr>
              <a:t>캐시 등의 모든 데이터가 이 폴더 하위에 저장</a:t>
            </a:r>
            <a:endParaRPr lang="en-US" altLang="ko-KR" sz="900" dirty="0">
              <a:solidFill>
                <a:srgbClr val="000000"/>
              </a:solidFill>
              <a:latin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951D758-0F39-44FE-BB49-78197348F8D4}"/>
              </a:ext>
            </a:extLst>
          </p:cNvPr>
          <p:cNvSpPr txBox="1"/>
          <p:nvPr/>
        </p:nvSpPr>
        <p:spPr>
          <a:xfrm>
            <a:off x="686409" y="5041393"/>
            <a:ext cx="3069128" cy="276999"/>
          </a:xfrm>
          <a:prstGeom prst="rect">
            <a:avLst/>
          </a:prstGeom>
          <a:solidFill>
            <a:srgbClr val="D6EBF6">
              <a:lumMod val="90000"/>
              <a:alpha val="30000"/>
            </a:srgbClr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/>
                <a:cs typeface="+mn-cs"/>
              </a:rPr>
              <a:t>-</a:t>
            </a:r>
            <a:r>
              <a:rPr kumimoji="0" lang="ko-KR" alt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/>
                <a:cs typeface="+mn-cs"/>
              </a:rPr>
              <a:t> </a:t>
            </a:r>
            <a:r>
              <a:rPr lang="ko-KR" altLang="en-US" sz="1200" b="1" kern="0" noProof="0" dirty="0">
                <a:solidFill>
                  <a:srgbClr val="000000"/>
                </a:solidFill>
                <a:latin typeface="맑은 고딕"/>
                <a:cs typeface="+mn-cs"/>
              </a:rPr>
              <a:t>포트</a:t>
            </a:r>
            <a:r>
              <a:rPr lang="en-US" altLang="ko-KR" sz="1200" b="1" kern="0" dirty="0">
                <a:solidFill>
                  <a:srgbClr val="000000"/>
                </a:solidFill>
                <a:latin typeface="맑은 고딕"/>
                <a:cs typeface="+mn-cs"/>
              </a:rPr>
              <a:t>/</a:t>
            </a:r>
            <a:r>
              <a:rPr lang="ko-KR" altLang="en-US" sz="1200" b="1" kern="0" dirty="0" err="1">
                <a:solidFill>
                  <a:srgbClr val="000000"/>
                </a:solidFill>
                <a:latin typeface="맑은 고딕"/>
                <a:cs typeface="+mn-cs"/>
              </a:rPr>
              <a:t>접속경로</a:t>
            </a:r>
            <a:r>
              <a:rPr lang="ko-KR" altLang="en-US" sz="1200" b="1" kern="0" dirty="0">
                <a:solidFill>
                  <a:srgbClr val="000000"/>
                </a:solidFill>
                <a:latin typeface="맑은 고딕"/>
                <a:cs typeface="+mn-cs"/>
              </a:rPr>
              <a:t> 설정</a:t>
            </a:r>
            <a:endParaRPr kumimoji="0" lang="en-US" altLang="ko-KR" sz="1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34785F2-D28B-46E4-A6B5-88D69C75A5A0}"/>
              </a:ext>
            </a:extLst>
          </p:cNvPr>
          <p:cNvSpPr txBox="1"/>
          <p:nvPr/>
        </p:nvSpPr>
        <p:spPr>
          <a:xfrm>
            <a:off x="1074615" y="5364448"/>
            <a:ext cx="799355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900" dirty="0">
                <a:solidFill>
                  <a:srgbClr val="000000"/>
                </a:solidFill>
                <a:latin typeface="Verdana" panose="020B0604030504040204" pitchFamily="34" charset="0"/>
                <a:cs typeface="+mn-cs"/>
              </a:rPr>
              <a:t>/app/support/nexus/</a:t>
            </a:r>
            <a:r>
              <a:rPr lang="en-US" altLang="ko-KR" sz="900" dirty="0" err="1">
                <a:solidFill>
                  <a:srgbClr val="000000"/>
                </a:solidFill>
                <a:latin typeface="Verdana" panose="020B0604030504040204" pitchFamily="34" charset="0"/>
                <a:cs typeface="+mn-cs"/>
              </a:rPr>
              <a:t>app.pack</a:t>
            </a:r>
            <a:r>
              <a:rPr lang="en-US" altLang="ko-KR" sz="900" dirty="0">
                <a:solidFill>
                  <a:srgbClr val="000000"/>
                </a:solidFill>
                <a:latin typeface="Verdana" panose="020B0604030504040204" pitchFamily="34" charset="0"/>
                <a:cs typeface="+mn-cs"/>
              </a:rPr>
              <a:t>/</a:t>
            </a:r>
            <a:r>
              <a:rPr lang="en-US" altLang="ko-KR" sz="900" dirty="0" err="1">
                <a:solidFill>
                  <a:srgbClr val="000000"/>
                </a:solidFill>
                <a:latin typeface="Verdana" panose="020B0604030504040204" pitchFamily="34" charset="0"/>
                <a:cs typeface="+mn-cs"/>
              </a:rPr>
              <a:t>etc</a:t>
            </a:r>
            <a:r>
              <a:rPr lang="en-US" altLang="ko-KR" sz="900" dirty="0">
                <a:solidFill>
                  <a:srgbClr val="000000"/>
                </a:solidFill>
                <a:latin typeface="Verdana" panose="020B0604030504040204" pitchFamily="34" charset="0"/>
                <a:cs typeface="+mn-cs"/>
              </a:rPr>
              <a:t>/nexus-</a:t>
            </a:r>
            <a:r>
              <a:rPr lang="en-US" altLang="ko-KR" sz="900" dirty="0" err="1">
                <a:solidFill>
                  <a:srgbClr val="000000"/>
                </a:solidFill>
                <a:latin typeface="Verdana" panose="020B0604030504040204" pitchFamily="34" charset="0"/>
                <a:cs typeface="+mn-cs"/>
              </a:rPr>
              <a:t>default.properties</a:t>
            </a:r>
            <a:r>
              <a:rPr lang="en-US" altLang="ko-KR" sz="900" dirty="0">
                <a:solidFill>
                  <a:srgbClr val="000000"/>
                </a:solidFill>
                <a:latin typeface="Verdana" panose="020B0604030504040204" pitchFamily="34" charset="0"/>
                <a:cs typeface="+mn-cs"/>
              </a:rPr>
              <a:t> </a:t>
            </a:r>
            <a:r>
              <a:rPr lang="ko-KR" altLang="en-US" sz="900" dirty="0">
                <a:solidFill>
                  <a:srgbClr val="000000"/>
                </a:solidFill>
                <a:latin typeface="Verdana" panose="020B0604030504040204" pitchFamily="34" charset="0"/>
                <a:cs typeface="+mn-cs"/>
              </a:rPr>
              <a:t>파일</a:t>
            </a:r>
            <a:r>
              <a:rPr lang="en-US" altLang="ko-KR" sz="900" dirty="0">
                <a:solidFill>
                  <a:srgbClr val="000000"/>
                </a:solidFill>
                <a:latin typeface="Verdana" panose="020B0604030504040204" pitchFamily="34" charset="0"/>
                <a:cs typeface="+mn-cs"/>
              </a:rPr>
              <a:t> </a:t>
            </a:r>
          </a:p>
          <a:p>
            <a:pPr lvl="1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900" dirty="0">
                <a:solidFill>
                  <a:srgbClr val="000000"/>
                </a:solidFill>
                <a:latin typeface="Verdana" panose="020B0604030504040204" pitchFamily="34" charset="0"/>
                <a:cs typeface="+mn-cs"/>
              </a:rPr>
              <a:t>   - application-port=9050</a:t>
            </a:r>
          </a:p>
          <a:p>
            <a:pPr lvl="1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900" dirty="0">
                <a:solidFill>
                  <a:srgbClr val="000000"/>
                </a:solidFill>
                <a:latin typeface="Verdana" panose="020B0604030504040204" pitchFamily="34" charset="0"/>
                <a:cs typeface="+mn-cs"/>
              </a:rPr>
              <a:t>   - nexus-context-path=/nexus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FE383C5-738F-4C9D-895B-F89738424552}"/>
              </a:ext>
            </a:extLst>
          </p:cNvPr>
          <p:cNvSpPr txBox="1"/>
          <p:nvPr/>
        </p:nvSpPr>
        <p:spPr>
          <a:xfrm>
            <a:off x="1068387" y="3363717"/>
            <a:ext cx="7999784" cy="338554"/>
          </a:xfrm>
          <a:prstGeom prst="rect">
            <a:avLst/>
          </a:prstGeom>
          <a:solidFill>
            <a:srgbClr val="999999">
              <a:lumMod val="40000"/>
              <a:lumOff val="60000"/>
            </a:srgbClr>
          </a:solidFill>
          <a:ln>
            <a:solidFill>
              <a:srgbClr val="000000">
                <a:lumMod val="50000"/>
                <a:lumOff val="50000"/>
              </a:srgbClr>
            </a:solidFill>
          </a:ln>
        </p:spPr>
        <p:txBody>
          <a:bodyPr wrap="square" rtlCol="0">
            <a:spAutoFit/>
          </a:bodyPr>
          <a:lstStyle/>
          <a:p>
            <a:pPr fontAlgn="auto" latinLnBrk="1">
              <a:spcBef>
                <a:spcPts val="0"/>
              </a:spcBef>
              <a:spcAft>
                <a:spcPts val="0"/>
              </a:spcAft>
            </a:pPr>
            <a:r>
              <a:rPr lang="ko-KR" altLang="en-US" sz="800" dirty="0">
                <a:solidFill>
                  <a:srgbClr val="000000"/>
                </a:solidFill>
                <a:latin typeface="Consolas" panose="020B0609020204030204" pitchFamily="49" charset="0"/>
              </a:rPr>
              <a:t>인터넷망에서 사전 설치</a:t>
            </a:r>
            <a:r>
              <a:rPr lang="en-US" altLang="ko-KR" sz="800" dirty="0">
                <a:solidFill>
                  <a:srgbClr val="000000"/>
                </a:solidFill>
                <a:latin typeface="Consolas" panose="020B0609020204030204" pitchFamily="49" charset="0"/>
              </a:rPr>
              <a:t>/</a:t>
            </a:r>
            <a:r>
              <a:rPr lang="ko-KR" altLang="en-US" sz="800" dirty="0">
                <a:solidFill>
                  <a:srgbClr val="000000"/>
                </a:solidFill>
                <a:latin typeface="Consolas" panose="020B0609020204030204" pitchFamily="49" charset="0"/>
              </a:rPr>
              <a:t>구성하여 </a:t>
            </a:r>
            <a:r>
              <a:rPr lang="en-US" altLang="ko-KR" sz="800" dirty="0">
                <a:solidFill>
                  <a:srgbClr val="000000"/>
                </a:solidFill>
                <a:latin typeface="Consolas" panose="020B0609020204030204" pitchFamily="49" charset="0"/>
              </a:rPr>
              <a:t>nexus.tar</a:t>
            </a:r>
            <a:r>
              <a:rPr lang="ko-KR" altLang="en-US" sz="800" dirty="0">
                <a:solidFill>
                  <a:srgbClr val="000000"/>
                </a:solidFill>
                <a:latin typeface="Consolas" panose="020B0609020204030204" pitchFamily="49" charset="0"/>
              </a:rPr>
              <a:t>로 묶어서 서버에 설치</a:t>
            </a:r>
            <a:r>
              <a:rPr lang="en-US" altLang="ko-KR" sz="800" dirty="0">
                <a:solidFill>
                  <a:srgbClr val="000000"/>
                </a:solidFill>
                <a:latin typeface="Consolas" panose="020B0609020204030204" pitchFamily="49" charset="0"/>
              </a:rPr>
              <a:t>.</a:t>
            </a:r>
          </a:p>
          <a:p>
            <a:pPr fontAlgn="auto" latinLnBrk="1">
              <a:spcBef>
                <a:spcPts val="0"/>
              </a:spcBef>
              <a:spcAft>
                <a:spcPts val="0"/>
              </a:spcAft>
            </a:pPr>
            <a:r>
              <a:rPr lang="ko-KR" altLang="en-US" sz="800" dirty="0">
                <a:solidFill>
                  <a:srgbClr val="000000"/>
                </a:solidFill>
                <a:latin typeface="Consolas" panose="020B0609020204030204" pitchFamily="49" charset="0"/>
              </a:rPr>
              <a:t>전용 </a:t>
            </a:r>
            <a:r>
              <a:rPr lang="en-US" altLang="ko-KR" sz="800" dirty="0" err="1">
                <a:solidFill>
                  <a:srgbClr val="000000"/>
                </a:solidFill>
                <a:latin typeface="Consolas" panose="020B0609020204030204" pitchFamily="49" charset="0"/>
              </a:rPr>
              <a:t>jre</a:t>
            </a:r>
            <a:r>
              <a:rPr lang="en-US" altLang="ko-KR" sz="800" dirty="0">
                <a:solidFill>
                  <a:srgbClr val="000000"/>
                </a:solidFill>
                <a:latin typeface="Consolas" panose="020B0609020204030204" pitchFamily="49" charset="0"/>
              </a:rPr>
              <a:t>(java 11.0.23)</a:t>
            </a:r>
            <a:r>
              <a:rPr lang="ko-KR" altLang="en-US" sz="800" dirty="0">
                <a:solidFill>
                  <a:srgbClr val="000000"/>
                </a:solidFill>
                <a:latin typeface="Consolas" panose="020B0609020204030204" pitchFamily="49" charset="0"/>
              </a:rPr>
              <a:t>를 사용하여 시스템에 설치하여 </a:t>
            </a:r>
            <a:r>
              <a:rPr lang="en-US" altLang="ko-KR" sz="800" dirty="0">
                <a:solidFill>
                  <a:srgbClr val="000000"/>
                </a:solidFill>
                <a:latin typeface="Consolas" panose="020B0609020204030204" pitchFamily="49" charset="0"/>
              </a:rPr>
              <a:t>OS</a:t>
            </a:r>
            <a:r>
              <a:rPr lang="ko-KR" altLang="en-US" sz="800" dirty="0">
                <a:solidFill>
                  <a:srgbClr val="000000"/>
                </a:solidFill>
                <a:latin typeface="Consolas" panose="020B0609020204030204" pitchFamily="49" charset="0"/>
              </a:rPr>
              <a:t>에서 제공하는 </a:t>
            </a:r>
            <a:r>
              <a:rPr lang="en-US" altLang="ko-KR" sz="800" dirty="0">
                <a:solidFill>
                  <a:srgbClr val="000000"/>
                </a:solidFill>
                <a:latin typeface="Consolas" panose="020B0609020204030204" pitchFamily="49" charset="0"/>
              </a:rPr>
              <a:t>java </a:t>
            </a:r>
            <a:r>
              <a:rPr lang="ko-KR" altLang="en-US" sz="800" dirty="0">
                <a:solidFill>
                  <a:srgbClr val="000000"/>
                </a:solidFill>
                <a:latin typeface="Consolas" panose="020B0609020204030204" pitchFamily="49" charset="0"/>
              </a:rPr>
              <a:t>의존성 없음</a:t>
            </a:r>
            <a:r>
              <a:rPr lang="en-US" altLang="ko-KR" sz="800" dirty="0">
                <a:solidFill>
                  <a:srgbClr val="000000"/>
                </a:solidFill>
                <a:latin typeface="Consolas" panose="020B0609020204030204" pitchFamily="49" charset="0"/>
              </a:rPr>
              <a:t>. (</a:t>
            </a:r>
            <a:r>
              <a:rPr lang="en-US" altLang="ko-KR" sz="800" dirty="0" err="1">
                <a:solidFill>
                  <a:srgbClr val="000000"/>
                </a:solidFill>
                <a:latin typeface="Consolas" panose="020B0609020204030204" pitchFamily="49" charset="0"/>
              </a:rPr>
              <a:t>os</a:t>
            </a:r>
            <a:r>
              <a:rPr lang="en-US" altLang="ko-KR" sz="800" dirty="0">
                <a:solidFill>
                  <a:srgbClr val="000000"/>
                </a:solidFill>
                <a:latin typeface="Consolas" panose="020B0609020204030204" pitchFamily="49" charset="0"/>
              </a:rPr>
              <a:t> default </a:t>
            </a:r>
            <a:r>
              <a:rPr lang="en-US" altLang="ko-KR" sz="800" dirty="0" err="1">
                <a:solidFill>
                  <a:srgbClr val="000000"/>
                </a:solidFill>
                <a:latin typeface="Consolas" panose="020B0609020204030204" pitchFamily="49" charset="0"/>
              </a:rPr>
              <a:t>jvm</a:t>
            </a:r>
            <a:r>
              <a:rPr lang="ko-KR" altLang="en-US" sz="800" dirty="0">
                <a:solidFill>
                  <a:srgbClr val="000000"/>
                </a:solidFill>
                <a:latin typeface="Consolas" panose="020B0609020204030204" pitchFamily="49" charset="0"/>
              </a:rPr>
              <a:t>을 사용하여 기동</a:t>
            </a:r>
            <a:r>
              <a:rPr lang="en-US" altLang="ko-KR" sz="800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</p:txBody>
      </p:sp>
      <p:cxnSp>
        <p:nvCxnSpPr>
          <p:cNvPr id="26" name="직선 연결선 25"/>
          <p:cNvCxnSpPr/>
          <p:nvPr/>
        </p:nvCxnSpPr>
        <p:spPr>
          <a:xfrm>
            <a:off x="4940776" y="979893"/>
            <a:ext cx="0" cy="7154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4FE383C5-738F-4C9D-895B-F89738424552}"/>
              </a:ext>
            </a:extLst>
          </p:cNvPr>
          <p:cNvSpPr txBox="1"/>
          <p:nvPr/>
        </p:nvSpPr>
        <p:spPr>
          <a:xfrm>
            <a:off x="1068387" y="5885695"/>
            <a:ext cx="7999784" cy="215444"/>
          </a:xfrm>
          <a:prstGeom prst="rect">
            <a:avLst/>
          </a:prstGeom>
          <a:solidFill>
            <a:srgbClr val="999999">
              <a:lumMod val="40000"/>
              <a:lumOff val="60000"/>
            </a:srgbClr>
          </a:solidFill>
          <a:ln>
            <a:solidFill>
              <a:srgbClr val="000000">
                <a:lumMod val="50000"/>
                <a:lumOff val="50000"/>
              </a:srgbClr>
            </a:solidFill>
          </a:ln>
        </p:spPr>
        <p:txBody>
          <a:bodyPr wrap="square" rtlCol="0">
            <a:spAutoFit/>
          </a:bodyPr>
          <a:lstStyle/>
          <a:p>
            <a:pPr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800" dirty="0">
                <a:solidFill>
                  <a:srgbClr val="000000"/>
                </a:solidFill>
                <a:latin typeface="Consolas" panose="020B0609020204030204" pitchFamily="49" charset="0"/>
              </a:rPr>
              <a:t>Nginx</a:t>
            </a:r>
            <a:r>
              <a:rPr lang="ko-KR" altLang="en-US" sz="8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altLang="ko-KR" sz="800" dirty="0">
                <a:solidFill>
                  <a:srgbClr val="000000"/>
                </a:solidFill>
                <a:latin typeface="Consolas" panose="020B0609020204030204" pitchFamily="49" charset="0"/>
              </a:rPr>
              <a:t>reverse-proxy, </a:t>
            </a:r>
            <a:r>
              <a:rPr lang="en-US" altLang="ko-KR" sz="800" dirty="0" err="1">
                <a:solidFill>
                  <a:srgbClr val="000000"/>
                </a:solidFill>
                <a:latin typeface="Consolas" panose="020B0609020204030204" pitchFamily="49" charset="0"/>
              </a:rPr>
              <a:t>url-rewrit</a:t>
            </a:r>
            <a:r>
              <a:rPr lang="ko-KR" altLang="en-US" sz="800" dirty="0">
                <a:solidFill>
                  <a:srgbClr val="000000"/>
                </a:solidFill>
                <a:latin typeface="Consolas" panose="020B0609020204030204" pitchFamily="49" charset="0"/>
              </a:rPr>
              <a:t>를 구성하여 포트없이 </a:t>
            </a:r>
            <a:r>
              <a:rPr lang="en-US" altLang="ko-KR" sz="800" dirty="0">
                <a:solidFill>
                  <a:srgbClr val="000000"/>
                </a:solidFill>
                <a:latin typeface="Consolas" panose="020B0609020204030204" pitchFamily="49" charset="0"/>
              </a:rPr>
              <a:t>path</a:t>
            </a:r>
            <a:r>
              <a:rPr lang="ko-KR" altLang="en-US" sz="800" dirty="0">
                <a:solidFill>
                  <a:srgbClr val="000000"/>
                </a:solidFill>
                <a:latin typeface="Consolas" panose="020B0609020204030204" pitchFamily="49" charset="0"/>
              </a:rPr>
              <a:t>를 사용하여 접속하도록 구성 </a:t>
            </a:r>
            <a:r>
              <a:rPr lang="en-US" altLang="ko-KR" sz="800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ko-KR" sz="800" dirty="0">
                <a:solidFill>
                  <a:srgbClr val="000000"/>
                </a:solidFill>
                <a:latin typeface="Verdana" panose="020B0604030504040204" pitchFamily="34" charset="0"/>
                <a:hlinkClick r:id="rId2"/>
              </a:rPr>
              <a:t>http://support.nges.hign1.com/nexus</a:t>
            </a:r>
            <a:r>
              <a:rPr lang="en-US" altLang="ko-KR" sz="800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  <a:endParaRPr lang="en-US" altLang="ko-KR" sz="800" dirty="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34785F2-D28B-46E4-A6B5-88D69C75A5A0}"/>
              </a:ext>
            </a:extLst>
          </p:cNvPr>
          <p:cNvSpPr txBox="1"/>
          <p:nvPr/>
        </p:nvSpPr>
        <p:spPr>
          <a:xfrm>
            <a:off x="5068279" y="1066297"/>
            <a:ext cx="373278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 latinLnBrk="1">
              <a:spcBef>
                <a:spcPts val="0"/>
              </a:spcBef>
              <a:spcAft>
                <a:spcPts val="0"/>
              </a:spcAft>
            </a:pPr>
            <a:r>
              <a:rPr lang="ko-KR" altLang="en-US" sz="1000" dirty="0">
                <a:solidFill>
                  <a:srgbClr val="000000"/>
                </a:solidFill>
                <a:latin typeface="+mn-ea"/>
                <a:cs typeface="+mn-cs"/>
              </a:rPr>
              <a:t>시작 </a:t>
            </a:r>
            <a:r>
              <a:rPr lang="en-US" altLang="ko-KR" sz="1000" dirty="0">
                <a:solidFill>
                  <a:srgbClr val="000000"/>
                </a:solidFill>
                <a:latin typeface="+mn-ea"/>
                <a:cs typeface="+mn-cs"/>
              </a:rPr>
              <a:t>: /app/support/nexus/nexus.start.sh</a:t>
            </a:r>
          </a:p>
          <a:p>
            <a:pPr fontAlgn="auto" latinLnBrk="1">
              <a:spcBef>
                <a:spcPts val="0"/>
              </a:spcBef>
              <a:spcAft>
                <a:spcPts val="0"/>
              </a:spcAft>
            </a:pPr>
            <a:r>
              <a:rPr lang="ko-KR" altLang="en-US" sz="1000" dirty="0">
                <a:solidFill>
                  <a:srgbClr val="000000"/>
                </a:solidFill>
                <a:latin typeface="+mn-ea"/>
                <a:cs typeface="+mn-cs"/>
              </a:rPr>
              <a:t>중지 </a:t>
            </a:r>
            <a:r>
              <a:rPr lang="en-US" altLang="ko-KR" sz="1000" dirty="0">
                <a:solidFill>
                  <a:srgbClr val="000000"/>
                </a:solidFill>
                <a:latin typeface="+mn-ea"/>
                <a:cs typeface="+mn-cs"/>
              </a:rPr>
              <a:t>: /app/support/nexus/nexus.stop.sh</a:t>
            </a:r>
          </a:p>
          <a:p>
            <a:pPr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1000" dirty="0">
                <a:solidFill>
                  <a:srgbClr val="000000"/>
                </a:solidFill>
                <a:latin typeface="+mn-ea"/>
                <a:cs typeface="+mn-cs"/>
              </a:rPr>
              <a:t>URL</a:t>
            </a:r>
            <a:r>
              <a:rPr lang="ko-KR" altLang="en-US" sz="1000" dirty="0">
                <a:solidFill>
                  <a:srgbClr val="000000"/>
                </a:solidFill>
                <a:latin typeface="+mn-ea"/>
                <a:cs typeface="+mn-cs"/>
              </a:rPr>
              <a:t> </a:t>
            </a:r>
            <a:r>
              <a:rPr lang="en-US" altLang="ko-KR" sz="1000" dirty="0">
                <a:solidFill>
                  <a:srgbClr val="000000"/>
                </a:solidFill>
                <a:latin typeface="+mn-ea"/>
                <a:cs typeface="+mn-cs"/>
              </a:rPr>
              <a:t>: https://edsd.high1.com/nexus</a:t>
            </a:r>
            <a:endParaRPr lang="en-US" altLang="ko-KR" sz="1000" dirty="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951D758-0F39-44FE-BB49-78197348F8D4}"/>
              </a:ext>
            </a:extLst>
          </p:cNvPr>
          <p:cNvSpPr txBox="1"/>
          <p:nvPr/>
        </p:nvSpPr>
        <p:spPr>
          <a:xfrm>
            <a:off x="680188" y="3878174"/>
            <a:ext cx="3069128" cy="276999"/>
          </a:xfrm>
          <a:prstGeom prst="rect">
            <a:avLst/>
          </a:prstGeom>
          <a:solidFill>
            <a:srgbClr val="D6EBF6">
              <a:lumMod val="90000"/>
              <a:alpha val="30000"/>
            </a:srgbClr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-</a:t>
            </a:r>
            <a:r>
              <a:rPr kumimoji="0" lang="ko-KR" alt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 </a:t>
            </a:r>
            <a:r>
              <a:rPr lang="en-US" altLang="ko-KR" sz="1200" dirty="0">
                <a:solidFill>
                  <a:srgbClr val="000000"/>
                </a:solidFill>
                <a:latin typeface="+mj-ea"/>
                <a:ea typeface="+mj-ea"/>
              </a:rPr>
              <a:t>nexus.vmoptions </a:t>
            </a:r>
            <a:r>
              <a:rPr lang="ko-KR" altLang="en-US" sz="1200" b="1" kern="0" dirty="0">
                <a:solidFill>
                  <a:srgbClr val="000000"/>
                </a:solidFill>
                <a:latin typeface="+mj-ea"/>
                <a:ea typeface="+mj-ea"/>
                <a:cs typeface="+mn-cs"/>
              </a:rPr>
              <a:t>설정</a:t>
            </a:r>
            <a:endParaRPr kumimoji="0" lang="en-US" altLang="ko-KR" sz="1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34785F2-D28B-46E4-A6B5-88D69C75A5A0}"/>
              </a:ext>
            </a:extLst>
          </p:cNvPr>
          <p:cNvSpPr txBox="1"/>
          <p:nvPr/>
        </p:nvSpPr>
        <p:spPr>
          <a:xfrm>
            <a:off x="1068394" y="4201229"/>
            <a:ext cx="79935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900" dirty="0">
                <a:solidFill>
                  <a:srgbClr val="000000"/>
                </a:solidFill>
                <a:latin typeface="Verdana" panose="020B0604030504040204" pitchFamily="34" charset="0"/>
              </a:rPr>
              <a:t>/app/support/nexus/</a:t>
            </a:r>
            <a:r>
              <a:rPr lang="en-US" altLang="ko-KR" sz="900" dirty="0" err="1">
                <a:solidFill>
                  <a:srgbClr val="000000"/>
                </a:solidFill>
                <a:latin typeface="Verdana" panose="020B0604030504040204" pitchFamily="34" charset="0"/>
              </a:rPr>
              <a:t>app.pack</a:t>
            </a:r>
            <a:r>
              <a:rPr lang="en-US" altLang="ko-KR" sz="900" dirty="0">
                <a:solidFill>
                  <a:srgbClr val="000000"/>
                </a:solidFill>
                <a:latin typeface="Verdana" panose="020B0604030504040204" pitchFamily="34" charset="0"/>
              </a:rPr>
              <a:t>/bin/</a:t>
            </a:r>
            <a:r>
              <a:rPr lang="en-US" altLang="ko-KR" sz="900" dirty="0" err="1">
                <a:solidFill>
                  <a:srgbClr val="000000"/>
                </a:solidFill>
                <a:latin typeface="Verdana" panose="020B0604030504040204" pitchFamily="34" charset="0"/>
              </a:rPr>
              <a:t>nexus.vmoptions</a:t>
            </a:r>
            <a:endParaRPr lang="en-US" altLang="ko-KR" sz="900" dirty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pPr lvl="1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900" dirty="0">
                <a:solidFill>
                  <a:srgbClr val="000000"/>
                </a:solidFill>
                <a:latin typeface="Verdana" panose="020B0604030504040204" pitchFamily="34" charset="0"/>
              </a:rPr>
              <a:t>- </a:t>
            </a:r>
            <a:r>
              <a:rPr lang="ko-KR" altLang="en-US" sz="900" dirty="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  <a:r>
              <a:rPr lang="en-US" altLang="ko-KR" sz="900" dirty="0" err="1">
                <a:solidFill>
                  <a:srgbClr val="000000"/>
                </a:solidFill>
                <a:latin typeface="Verdana" panose="020B0604030504040204" pitchFamily="34" charset="0"/>
              </a:rPr>
              <a:t>sonatype</a:t>
            </a:r>
            <a:r>
              <a:rPr lang="en-US" altLang="ko-KR" sz="900" dirty="0">
                <a:solidFill>
                  <a:srgbClr val="000000"/>
                </a:solidFill>
                <a:latin typeface="Verdana" panose="020B0604030504040204" pitchFamily="34" charset="0"/>
              </a:rPr>
              <a:t>-work -&gt; /app/support/nexus/</a:t>
            </a:r>
            <a:r>
              <a:rPr lang="en-US" altLang="ko-KR" sz="900" dirty="0" err="1">
                <a:solidFill>
                  <a:srgbClr val="000000"/>
                </a:solidFill>
                <a:latin typeface="Verdana" panose="020B0604030504040204" pitchFamily="34" charset="0"/>
              </a:rPr>
              <a:t>app.work</a:t>
            </a:r>
            <a:r>
              <a:rPr lang="ko-KR" altLang="en-US" sz="900" dirty="0">
                <a:solidFill>
                  <a:srgbClr val="000000"/>
                </a:solidFill>
                <a:latin typeface="Verdana" panose="020B0604030504040204" pitchFamily="34" charset="0"/>
              </a:rPr>
              <a:t>로 변경</a:t>
            </a:r>
            <a:endParaRPr lang="en-US" altLang="ko-KR" sz="900" dirty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pPr marL="601218" lvl="1" indent="-171450" fontAlgn="auto" latinLnBrk="1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ko-KR" altLang="en-US" sz="900" dirty="0" err="1">
                <a:solidFill>
                  <a:srgbClr val="000000"/>
                </a:solidFill>
                <a:latin typeface="Verdana" panose="020B0604030504040204" pitchFamily="34" charset="0"/>
              </a:rPr>
              <a:t>메모리설정</a:t>
            </a:r>
            <a:r>
              <a:rPr lang="ko-KR" altLang="en-US" sz="900" dirty="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  <a:r>
              <a:rPr lang="en-US" altLang="ko-KR" sz="900" dirty="0">
                <a:solidFill>
                  <a:srgbClr val="000000"/>
                </a:solidFill>
                <a:latin typeface="Verdana" panose="020B0604030504040204" pitchFamily="34" charset="0"/>
              </a:rPr>
              <a:t>: -Xms2048m, -Xmx2048m</a:t>
            </a:r>
          </a:p>
          <a:p>
            <a:pPr marL="601218" lvl="1" indent="-171450" fontAlgn="auto" latinLnBrk="1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ko-KR" altLang="en-US" sz="900" dirty="0" err="1">
                <a:solidFill>
                  <a:srgbClr val="000000"/>
                </a:solidFill>
                <a:latin typeface="Verdana" panose="020B0604030504040204" pitchFamily="34" charset="0"/>
              </a:rPr>
              <a:t>로그설정</a:t>
            </a:r>
            <a:r>
              <a:rPr lang="ko-KR" altLang="en-US" sz="900" dirty="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  <a:r>
              <a:rPr lang="en-US" altLang="ko-KR" sz="900" dirty="0">
                <a:solidFill>
                  <a:srgbClr val="000000"/>
                </a:solidFill>
                <a:latin typeface="Verdana" panose="020B0604030504040204" pitchFamily="34" charset="0"/>
              </a:rPr>
              <a:t>: ../</a:t>
            </a:r>
            <a:r>
              <a:rPr lang="en-US" altLang="ko-KR" sz="900" dirty="0" err="1">
                <a:solidFill>
                  <a:srgbClr val="000000"/>
                </a:solidFill>
                <a:latin typeface="Verdana" panose="020B0604030504040204" pitchFamily="34" charset="0"/>
              </a:rPr>
              <a:t>app.work</a:t>
            </a:r>
            <a:r>
              <a:rPr lang="en-US" altLang="ko-KR" sz="900" dirty="0">
                <a:solidFill>
                  <a:srgbClr val="000000"/>
                </a:solidFill>
                <a:latin typeface="Verdana" panose="020B0604030504040204" pitchFamily="34" charset="0"/>
              </a:rPr>
              <a:t>/nexus3/log </a:t>
            </a:r>
            <a:r>
              <a:rPr lang="ko-KR" altLang="en-US" sz="900" dirty="0">
                <a:solidFill>
                  <a:srgbClr val="000000"/>
                </a:solidFill>
                <a:latin typeface="Verdana" panose="020B0604030504040204" pitchFamily="34" charset="0"/>
              </a:rPr>
              <a:t>를 베이스로 하여 설정</a:t>
            </a:r>
            <a:r>
              <a:rPr lang="en-US" altLang="ko-KR" sz="900" dirty="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  <a:r>
              <a:rPr lang="ko-KR" altLang="en-US" sz="900" dirty="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  <a:endParaRPr lang="en-US" altLang="ko-KR" sz="900" dirty="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F21627E-D472-6E01-E954-E76CDAF5C353}"/>
              </a:ext>
            </a:extLst>
          </p:cNvPr>
          <p:cNvSpPr txBox="1"/>
          <p:nvPr/>
        </p:nvSpPr>
        <p:spPr>
          <a:xfrm>
            <a:off x="5476760" y="4261658"/>
            <a:ext cx="3585190" cy="10618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R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altLang="ko-KR" sz="900" dirty="0">
                <a:latin typeface="Arial" pitchFamily="34" charset="0"/>
              </a:rPr>
              <a:t>Maven-Repository </a:t>
            </a:r>
            <a:r>
              <a:rPr lang="ko-KR" altLang="en-US" sz="900" dirty="0">
                <a:latin typeface="Arial" pitchFamily="34" charset="0"/>
              </a:rPr>
              <a:t>초기적재</a:t>
            </a:r>
            <a:endParaRPr lang="en-US" altLang="ko-KR" sz="900" dirty="0">
              <a:latin typeface="Arial" pitchFamily="34" charset="0"/>
            </a:endParaRPr>
          </a:p>
          <a:p>
            <a:pPr marL="171450" marR="0" indent="-1714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ko-KR" altLang="en-US" sz="900" dirty="0">
                <a:latin typeface="Arial" pitchFamily="34" charset="0"/>
              </a:rPr>
              <a:t>인터넷망에 </a:t>
            </a:r>
            <a:r>
              <a:rPr lang="en-US" altLang="ko-KR" sz="900" dirty="0">
                <a:latin typeface="Arial" pitchFamily="34" charset="0"/>
              </a:rPr>
              <a:t>nexus </a:t>
            </a:r>
            <a:r>
              <a:rPr lang="ko-KR" altLang="en-US" sz="900" dirty="0">
                <a:latin typeface="Arial" pitchFamily="34" charset="0"/>
              </a:rPr>
              <a:t>서버를 구성</a:t>
            </a:r>
            <a:endParaRPr lang="en-US" altLang="ko-KR" sz="900" dirty="0">
              <a:latin typeface="Arial" pitchFamily="34" charset="0"/>
            </a:endParaRPr>
          </a:p>
          <a:p>
            <a:pPr marL="171450" marR="0" indent="-1714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en-US" altLang="ko-KR" sz="900" dirty="0">
                <a:latin typeface="Arial" pitchFamily="34" charset="0"/>
              </a:rPr>
              <a:t>Lib</a:t>
            </a:r>
            <a:r>
              <a:rPr lang="ko-KR" altLang="en-US" sz="900" dirty="0">
                <a:latin typeface="Arial" pitchFamily="34" charset="0"/>
              </a:rPr>
              <a:t>적재를 위한 </a:t>
            </a:r>
            <a:r>
              <a:rPr lang="en-US" altLang="ko-KR" sz="900" dirty="0">
                <a:latin typeface="Arial" pitchFamily="34" charset="0"/>
              </a:rPr>
              <a:t>maven</a:t>
            </a:r>
            <a:r>
              <a:rPr lang="ko-KR" altLang="en-US" sz="900" dirty="0">
                <a:latin typeface="Arial" pitchFamily="34" charset="0"/>
              </a:rPr>
              <a:t> 기반</a:t>
            </a:r>
            <a:r>
              <a:rPr lang="en-US" altLang="ko-KR" sz="900" dirty="0">
                <a:latin typeface="Arial" pitchFamily="34" charset="0"/>
              </a:rPr>
              <a:t> sample-project</a:t>
            </a:r>
            <a:r>
              <a:rPr lang="ko-KR" altLang="en-US" sz="900" dirty="0">
                <a:latin typeface="Arial" pitchFamily="34" charset="0"/>
              </a:rPr>
              <a:t>를 구성</a:t>
            </a:r>
            <a:endParaRPr lang="en-US" altLang="ko-KR" sz="900" dirty="0">
              <a:latin typeface="Arial" pitchFamily="34" charset="0"/>
            </a:endParaRPr>
          </a:p>
          <a:p>
            <a:pPr marL="171450" marR="0" indent="-1714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en-US" altLang="ko-KR" sz="900" dirty="0">
                <a:latin typeface="Arial" pitchFamily="34" charset="0"/>
              </a:rPr>
              <a:t>sample-project</a:t>
            </a:r>
            <a:r>
              <a:rPr lang="ko-KR" altLang="en-US" sz="900" dirty="0">
                <a:latin typeface="Arial" pitchFamily="34" charset="0"/>
              </a:rPr>
              <a:t>에 스프링</a:t>
            </a:r>
            <a:r>
              <a:rPr lang="en-US" altLang="ko-KR" sz="900" dirty="0">
                <a:latin typeface="Arial" pitchFamily="34" charset="0"/>
              </a:rPr>
              <a:t>, </a:t>
            </a:r>
            <a:r>
              <a:rPr lang="ko-KR" altLang="en-US" sz="900" dirty="0">
                <a:latin typeface="Arial" pitchFamily="34" charset="0"/>
              </a:rPr>
              <a:t>스프링부트</a:t>
            </a:r>
            <a:r>
              <a:rPr lang="en-US" altLang="ko-KR" sz="900" dirty="0">
                <a:latin typeface="Arial" pitchFamily="34" charset="0"/>
              </a:rPr>
              <a:t>, </a:t>
            </a:r>
            <a:r>
              <a:rPr lang="ko-KR" altLang="en-US" sz="900" dirty="0">
                <a:latin typeface="Arial" pitchFamily="34" charset="0"/>
              </a:rPr>
              <a:t>전자정부프레임웍이 적용된 </a:t>
            </a:r>
            <a:r>
              <a:rPr lang="en-US" altLang="ko-KR" sz="900" dirty="0">
                <a:latin typeface="Arial" pitchFamily="34" charset="0"/>
              </a:rPr>
              <a:t>pom.xml</a:t>
            </a:r>
            <a:r>
              <a:rPr lang="ko-KR" altLang="en-US" sz="900" dirty="0">
                <a:latin typeface="Arial" pitchFamily="34" charset="0"/>
              </a:rPr>
              <a:t>을 구성하여 </a:t>
            </a:r>
            <a:r>
              <a:rPr lang="en-US" altLang="ko-KR" sz="900" dirty="0">
                <a:latin typeface="Arial" pitchFamily="34" charset="0"/>
              </a:rPr>
              <a:t>lib</a:t>
            </a:r>
            <a:r>
              <a:rPr lang="ko-KR" altLang="en-US" sz="900" dirty="0">
                <a:latin typeface="Arial" pitchFamily="34" charset="0"/>
              </a:rPr>
              <a:t>확보</a:t>
            </a:r>
            <a:r>
              <a:rPr lang="en-US" altLang="ko-KR" sz="900" dirty="0">
                <a:latin typeface="Arial" pitchFamily="34" charset="0"/>
              </a:rPr>
              <a:t>/</a:t>
            </a:r>
            <a:r>
              <a:rPr lang="ko-KR" altLang="en-US" sz="900" dirty="0">
                <a:latin typeface="Arial" pitchFamily="34" charset="0"/>
              </a:rPr>
              <a:t>적재</a:t>
            </a:r>
            <a:endParaRPr lang="en-US" altLang="ko-KR" sz="900" dirty="0">
              <a:latin typeface="Arial" pitchFamily="34" charset="0"/>
            </a:endParaRPr>
          </a:p>
          <a:p>
            <a:pPr marL="171450" marR="0" indent="-1714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ko-KR" altLang="en-US" sz="900" dirty="0">
                <a:latin typeface="Arial" pitchFamily="34" charset="0"/>
              </a:rPr>
              <a:t>적용버전은 전자정부프레임웍 </a:t>
            </a:r>
            <a:r>
              <a:rPr lang="en-US" altLang="ko-KR" sz="900" dirty="0">
                <a:latin typeface="Arial" pitchFamily="34" charset="0"/>
              </a:rPr>
              <a:t>4.2, 4.1, 4.0 </a:t>
            </a:r>
            <a:r>
              <a:rPr lang="ko-KR" altLang="en-US" sz="900" dirty="0">
                <a:latin typeface="Arial" pitchFamily="34" charset="0"/>
              </a:rPr>
              <a:t>을</a:t>
            </a:r>
            <a:r>
              <a:rPr lang="en-US" altLang="ko-KR" sz="900" dirty="0">
                <a:latin typeface="Arial" pitchFamily="34" charset="0"/>
              </a:rPr>
              <a:t> </a:t>
            </a:r>
            <a:r>
              <a:rPr lang="ko-KR" altLang="en-US" sz="900" dirty="0">
                <a:latin typeface="Arial" pitchFamily="34" charset="0"/>
              </a:rPr>
              <a:t>중심으로 함</a:t>
            </a:r>
            <a:r>
              <a:rPr lang="en-US" altLang="ko-KR" sz="900" dirty="0">
                <a:latin typeface="Arial" pitchFamily="34" charset="0"/>
              </a:rPr>
              <a:t>.</a:t>
            </a:r>
          </a:p>
          <a:p>
            <a:pPr marL="171450" marR="0" indent="-1714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ko-KR" altLang="en-US" sz="900" dirty="0">
                <a:latin typeface="Arial" pitchFamily="34" charset="0"/>
              </a:rPr>
              <a:t>스프링부트 </a:t>
            </a:r>
            <a:r>
              <a:rPr lang="en-US" altLang="ko-KR" sz="900" dirty="0">
                <a:latin typeface="Arial" pitchFamily="34" charset="0"/>
              </a:rPr>
              <a:t>: 2.7.18</a:t>
            </a:r>
          </a:p>
        </p:txBody>
      </p:sp>
    </p:spTree>
    <p:extLst>
      <p:ext uri="{BB962C8B-B14F-4D97-AF65-F5344CB8AC3E}">
        <p14:creationId xmlns:p14="http://schemas.microsoft.com/office/powerpoint/2010/main" val="1637860360"/>
      </p:ext>
    </p:extLst>
  </p:cSld>
  <p:clrMapOvr>
    <a:masterClrMapping/>
  </p:clrMapOvr>
</p:sld>
</file>

<file path=ppt/theme/theme1.xml><?xml version="1.0" encoding="utf-8"?>
<a:theme xmlns:a="http://schemas.openxmlformats.org/drawingml/2006/main" name="19_Blank">
  <a:themeElements>
    <a:clrScheme name="Deloitte">
      <a:dk1>
        <a:srgbClr val="000000"/>
      </a:dk1>
      <a:lt1>
        <a:srgbClr val="FFFFFF"/>
      </a:lt1>
      <a:dk2>
        <a:srgbClr val="002776"/>
      </a:dk2>
      <a:lt2>
        <a:srgbClr val="FFFFFF"/>
      </a:lt2>
      <a:accent1>
        <a:srgbClr val="002776"/>
      </a:accent1>
      <a:accent2>
        <a:srgbClr val="92D400"/>
      </a:accent2>
      <a:accent3>
        <a:srgbClr val="00A1DE"/>
      </a:accent3>
      <a:accent4>
        <a:srgbClr val="3C8A2E"/>
      </a:accent4>
      <a:accent5>
        <a:srgbClr val="72C7E7"/>
      </a:accent5>
      <a:accent6>
        <a:srgbClr val="C9DD03"/>
      </a:accent6>
      <a:hlink>
        <a:srgbClr val="00A1DE"/>
      </a:hlink>
      <a:folHlink>
        <a:srgbClr val="72C7E7"/>
      </a:folHlink>
    </a:clrScheme>
    <a:fontScheme name="사용자 지정 2">
      <a:majorFont>
        <a:latin typeface="Arial"/>
        <a:ea typeface="맑은 고딕"/>
        <a:cs typeface=""/>
      </a:majorFont>
      <a:minorFont>
        <a:latin typeface="Arial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lIns="0" tIns="0" rIns="0" bIns="0" rtlCol="0">
        <a:spAutoFit/>
      </a:bodyPr>
      <a:lstStyle>
        <a:defPPr>
          <a:defRPr sz="1200" dirty="0" smtClean="0">
            <a:solidFill>
              <a:schemeClr val="tx2"/>
            </a:solidFill>
            <a:latin typeface="+mn-lt"/>
            <a:ea typeface="맑은 고딕" pitchFamily="50" charset="-127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2007_Screen_Medium_27-94x21.59_18Nov08</Template>
  <TotalTime>10321</TotalTime>
  <Words>2868</Words>
  <Application>Microsoft Office PowerPoint</Application>
  <PresentationFormat>A4 용지(210x297mm)</PresentationFormat>
  <Paragraphs>613</Paragraphs>
  <Slides>26</Slides>
  <Notes>2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26</vt:i4>
      </vt:variant>
    </vt:vector>
  </HeadingPairs>
  <TitlesOfParts>
    <vt:vector size="34" baseType="lpstr">
      <vt:lpstr>맑은 고딕</vt:lpstr>
      <vt:lpstr>Arial</vt:lpstr>
      <vt:lpstr>Calibri</vt:lpstr>
      <vt:lpstr>Consolas</vt:lpstr>
      <vt:lpstr>Times New Roman</vt:lpstr>
      <vt:lpstr>Verdana</vt:lpstr>
      <vt:lpstr>Wingdings</vt:lpstr>
      <vt:lpstr>19_Blank</vt:lpstr>
      <vt:lpstr>CICD구성안</vt:lpstr>
      <vt:lpstr>개정이력</vt:lpstr>
      <vt:lpstr>목차</vt:lpstr>
      <vt:lpstr>1.목적</vt:lpstr>
      <vt:lpstr>개발서버-업무망 </vt:lpstr>
      <vt:lpstr>Jenkins</vt:lpstr>
      <vt:lpstr>Jenkins 상세구성 </vt:lpstr>
      <vt:lpstr>Nexus</vt:lpstr>
      <vt:lpstr>Nexus 상세구성</vt:lpstr>
      <vt:lpstr>CI/CD 프로세스</vt:lpstr>
      <vt:lpstr>프로세스 FLOW (ERP - PC)</vt:lpstr>
      <vt:lpstr>프로세스 FLOW (ERP - PC)</vt:lpstr>
      <vt:lpstr>프로세스 FLOW (ERP – MOB)</vt:lpstr>
      <vt:lpstr>프로세스 FLOW (ERP - MOB)</vt:lpstr>
      <vt:lpstr>프로세스 FLOW (그룹웨어 PC/MOB)</vt:lpstr>
      <vt:lpstr>프로세스 FLOW (그룹웨어 PC/MOB)</vt:lpstr>
      <vt:lpstr>프로세스 FLOW (건설관리)</vt:lpstr>
      <vt:lpstr>프로세스 FLOW (건설관리)</vt:lpstr>
      <vt:lpstr>프로세스 FLOW (건설관리)</vt:lpstr>
      <vt:lpstr>프로세스 FLOW (시설관리)</vt:lpstr>
      <vt:lpstr>프로세스 FLOW (시설관리)</vt:lpstr>
      <vt:lpstr>프로세스 FLOW (시설관리)</vt:lpstr>
      <vt:lpstr>프로세스 FLOW (성과관리)</vt:lpstr>
      <vt:lpstr>프로세스 FLOW (성과관리)</vt:lpstr>
      <vt:lpstr>프로세스 FLOW (성과관리)</vt:lpstr>
      <vt:lpstr>PowerPoint 프레젠테이션</vt:lpstr>
    </vt:vector>
  </TitlesOfParts>
  <Company>Deloitte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– Times New Roman 28pt, Line spacing 28pt Title 2 – Times new roman</dc:title>
  <dc:creator>Dasgupta, Tania</dc:creator>
  <cp:lastModifiedBy>Administrator</cp:lastModifiedBy>
  <cp:revision>846</cp:revision>
  <cp:lastPrinted>2024-06-12T23:51:07Z</cp:lastPrinted>
  <dcterms:created xsi:type="dcterms:W3CDTF">2010-01-13T15:51:22Z</dcterms:created>
  <dcterms:modified xsi:type="dcterms:W3CDTF">2026-01-04T04:12:56Z</dcterms:modified>
</cp:coreProperties>
</file>