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14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47CF7-FFED-4C23-9F1A-C07198859A61}" type="datetimeFigureOut">
              <a:rPr lang="ko-KR" altLang="en-US" smtClean="0"/>
              <a:t>2025-04-29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E513-6022-45AF-8E11-5228F636F7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747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47CF7-FFED-4C23-9F1A-C07198859A61}" type="datetimeFigureOut">
              <a:rPr lang="ko-KR" altLang="en-US" smtClean="0"/>
              <a:t>2025-04-29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E513-6022-45AF-8E11-5228F636F7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259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47CF7-FFED-4C23-9F1A-C07198859A61}" type="datetimeFigureOut">
              <a:rPr lang="ko-KR" altLang="en-US" smtClean="0"/>
              <a:t>2025-04-29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E513-6022-45AF-8E11-5228F636F7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6158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47CF7-FFED-4C23-9F1A-C07198859A61}" type="datetimeFigureOut">
              <a:rPr lang="ko-KR" altLang="en-US" smtClean="0"/>
              <a:t>2025-04-29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E513-6022-45AF-8E11-5228F636F7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6634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47CF7-FFED-4C23-9F1A-C07198859A61}" type="datetimeFigureOut">
              <a:rPr lang="ko-KR" altLang="en-US" smtClean="0"/>
              <a:t>2025-04-29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E513-6022-45AF-8E11-5228F636F7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9350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47CF7-FFED-4C23-9F1A-C07198859A61}" type="datetimeFigureOut">
              <a:rPr lang="ko-KR" altLang="en-US" smtClean="0"/>
              <a:t>2025-04-29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E513-6022-45AF-8E11-5228F636F7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4238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47CF7-FFED-4C23-9F1A-C07198859A61}" type="datetimeFigureOut">
              <a:rPr lang="ko-KR" altLang="en-US" smtClean="0"/>
              <a:t>2025-04-29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E513-6022-45AF-8E11-5228F636F7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1177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47CF7-FFED-4C23-9F1A-C07198859A61}" type="datetimeFigureOut">
              <a:rPr lang="ko-KR" altLang="en-US" smtClean="0"/>
              <a:t>2025-04-29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E513-6022-45AF-8E11-5228F636F7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6451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47CF7-FFED-4C23-9F1A-C07198859A61}" type="datetimeFigureOut">
              <a:rPr lang="ko-KR" altLang="en-US" smtClean="0"/>
              <a:t>2025-04-29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E513-6022-45AF-8E11-5228F636F7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9742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47CF7-FFED-4C23-9F1A-C07198859A61}" type="datetimeFigureOut">
              <a:rPr lang="ko-KR" altLang="en-US" smtClean="0"/>
              <a:t>2025-04-29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E513-6022-45AF-8E11-5228F636F7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8173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47CF7-FFED-4C23-9F1A-C07198859A61}" type="datetimeFigureOut">
              <a:rPr lang="ko-KR" altLang="en-US" smtClean="0"/>
              <a:t>2025-04-29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E513-6022-45AF-8E11-5228F636F7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2588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47CF7-FFED-4C23-9F1A-C07198859A61}" type="datetimeFigureOut">
              <a:rPr lang="ko-KR" altLang="en-US" smtClean="0"/>
              <a:t>2025-04-29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4E513-6022-45AF-8E11-5228F636F7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2068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표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8021422"/>
              </p:ext>
            </p:extLst>
          </p:nvPr>
        </p:nvGraphicFramePr>
        <p:xfrm>
          <a:off x="563519" y="640055"/>
          <a:ext cx="5213826" cy="47537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3482">
                  <a:extLst>
                    <a:ext uri="{9D8B030D-6E8A-4147-A177-3AD203B41FA5}">
                      <a16:colId xmlns:a16="http://schemas.microsoft.com/office/drawing/2014/main" val="3610961886"/>
                    </a:ext>
                  </a:extLst>
                </a:gridCol>
                <a:gridCol w="4710344">
                  <a:extLst>
                    <a:ext uri="{9D8B030D-6E8A-4147-A177-3AD203B41FA5}">
                      <a16:colId xmlns:a16="http://schemas.microsoft.com/office/drawing/2014/main" val="1077418310"/>
                    </a:ext>
                  </a:extLst>
                </a:gridCol>
              </a:tblGrid>
              <a:tr h="32535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smtClean="0">
                          <a:solidFill>
                            <a:schemeClr val="tx1"/>
                          </a:solidFill>
                        </a:rPr>
                        <a:t>Process</a:t>
                      </a:r>
                      <a:endParaRPr lang="ko-KR" altLang="en-US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 err="1" smtClean="0">
                          <a:solidFill>
                            <a:schemeClr val="tx1"/>
                          </a:solidFill>
                        </a:rPr>
                        <a:t>FrameQ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기반 어플리케이션 프레임워크 아키텍처</a:t>
                      </a:r>
                      <a:endParaRPr lang="ko-KR" altLang="en-US" sz="10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100662"/>
                  </a:ext>
                </a:extLst>
              </a:tr>
              <a:tr h="3473582">
                <a:tc gridSpan="2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9190542"/>
                  </a:ext>
                </a:extLst>
              </a:tr>
              <a:tr h="75018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smtClean="0">
                          <a:solidFill>
                            <a:schemeClr val="tx1"/>
                          </a:solidFill>
                        </a:rPr>
                        <a:t>IT</a:t>
                      </a:r>
                    </a:p>
                    <a:p>
                      <a:pPr algn="ctr" latinLnBrk="1"/>
                      <a:r>
                        <a:rPr lang="en-US" altLang="ko-KR" sz="1200" b="1" smtClean="0">
                          <a:solidFill>
                            <a:schemeClr val="tx1"/>
                          </a:solidFill>
                        </a:rPr>
                        <a:t>Resource</a:t>
                      </a:r>
                      <a:endParaRPr lang="ko-KR" altLang="en-US" sz="12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0439179"/>
                  </a:ext>
                </a:extLst>
              </a:tr>
            </a:tbl>
          </a:graphicData>
        </a:graphic>
      </p:graphicFrame>
      <p:cxnSp>
        <p:nvCxnSpPr>
          <p:cNvPr id="22" name="직선 화살표 연결선 21"/>
          <p:cNvCxnSpPr/>
          <p:nvPr/>
        </p:nvCxnSpPr>
        <p:spPr>
          <a:xfrm flipH="1">
            <a:off x="2882253" y="3431380"/>
            <a:ext cx="240" cy="292898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/>
          <p:cNvCxnSpPr/>
          <p:nvPr/>
        </p:nvCxnSpPr>
        <p:spPr>
          <a:xfrm>
            <a:off x="2868196" y="2659318"/>
            <a:ext cx="0" cy="255301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화살표 연결선 23"/>
          <p:cNvCxnSpPr>
            <a:endCxn id="28" idx="0"/>
          </p:cNvCxnSpPr>
          <p:nvPr/>
        </p:nvCxnSpPr>
        <p:spPr>
          <a:xfrm>
            <a:off x="2871184" y="1845779"/>
            <a:ext cx="1" cy="317808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순서도: 수행의 시작/종료 24"/>
          <p:cNvSpPr/>
          <p:nvPr/>
        </p:nvSpPr>
        <p:spPr bwMode="auto">
          <a:xfrm>
            <a:off x="1248137" y="1497019"/>
            <a:ext cx="539913" cy="288000"/>
          </a:xfrm>
          <a:prstGeom prst="flowChartTerminator">
            <a:avLst/>
          </a:prstGeom>
          <a:solidFill>
            <a:schemeClr val="bg1"/>
          </a:solidFill>
          <a:ln w="9525" algn="ctr">
            <a:solidFill>
              <a:schemeClr val="bg1">
                <a:lumMod val="50000"/>
              </a:schemeClr>
            </a:solidFill>
            <a:round/>
            <a:headEnd type="none" w="sm" len="sm"/>
            <a:tailEnd type="none" w="med" len="lg"/>
          </a:ln>
          <a:effectLst/>
        </p:spPr>
        <p:txBody>
          <a:bodyPr lIns="36000" tIns="36000" rIns="36000" bIns="36000" anchor="ctr"/>
          <a:lstStyle/>
          <a:p>
            <a: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1200" b="1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Arial" charset="0"/>
              </a:rPr>
              <a:t>S</a:t>
            </a:r>
            <a:endParaRPr kumimoji="0" lang="ko-KR" altLang="en-US" sz="1200" b="1" kern="0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  <a:cs typeface="Arial" charset="0"/>
            </a:endParaRPr>
          </a:p>
        </p:txBody>
      </p:sp>
      <p:sp>
        <p:nvSpPr>
          <p:cNvPr id="26" name="직사각형 25"/>
          <p:cNvSpPr/>
          <p:nvPr/>
        </p:nvSpPr>
        <p:spPr bwMode="auto">
          <a:xfrm>
            <a:off x="2292694" y="2952904"/>
            <a:ext cx="1143847" cy="44989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6000" tIns="36000" rIns="36000" bIns="36000" rtlCol="0" anchor="ctr"/>
          <a:lstStyle/>
          <a:p>
            <a: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900" kern="0" dirty="0" smtClean="0"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Service</a:t>
            </a:r>
          </a:p>
          <a:p>
            <a: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900" kern="0" dirty="0" smtClean="0"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(Business Logic)</a:t>
            </a:r>
            <a:endParaRPr kumimoji="0" lang="ko-KR" altLang="en-US" sz="900" kern="0" dirty="0">
              <a:latin typeface="맑은 고딕" pitchFamily="50" charset="-127"/>
              <a:ea typeface="맑은 고딕" pitchFamily="50" charset="-127"/>
              <a:cs typeface="Arial" panose="020B0604020202020204" pitchFamily="34" charset="0"/>
            </a:endParaRPr>
          </a:p>
        </p:txBody>
      </p:sp>
      <p:cxnSp>
        <p:nvCxnSpPr>
          <p:cNvPr id="27" name="직선 화살표 연결선 26"/>
          <p:cNvCxnSpPr/>
          <p:nvPr/>
        </p:nvCxnSpPr>
        <p:spPr>
          <a:xfrm flipV="1">
            <a:off x="1788050" y="1641019"/>
            <a:ext cx="502225" cy="8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직사각형 27"/>
          <p:cNvSpPr/>
          <p:nvPr/>
        </p:nvSpPr>
        <p:spPr bwMode="auto">
          <a:xfrm>
            <a:off x="2305824" y="2163587"/>
            <a:ext cx="1130721" cy="44989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6000" tIns="36000" rIns="36000" bIns="36000" rtlCol="0" anchor="ctr"/>
          <a:lstStyle/>
          <a:p>
            <a: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900" kern="0" dirty="0" smtClean="0"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Controller</a:t>
            </a:r>
          </a:p>
          <a:p>
            <a: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dirty="0" smtClean="0"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(Request Handling)</a:t>
            </a:r>
            <a:endParaRPr kumimoji="0" lang="ko-KR" altLang="en-US" sz="900" kern="0" dirty="0">
              <a:latin typeface="맑은 고딕" pitchFamily="50" charset="-127"/>
              <a:ea typeface="맑은 고딕" pitchFamily="50" charset="-127"/>
              <a:cs typeface="Arial" panose="020B0604020202020204" pitchFamily="34" charset="0"/>
            </a:endParaRPr>
          </a:p>
        </p:txBody>
      </p:sp>
      <p:cxnSp>
        <p:nvCxnSpPr>
          <p:cNvPr id="29" name="직선 화살표 연결선 28"/>
          <p:cNvCxnSpPr/>
          <p:nvPr/>
        </p:nvCxnSpPr>
        <p:spPr>
          <a:xfrm>
            <a:off x="2904493" y="4191438"/>
            <a:ext cx="0" cy="42341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직사각형 29"/>
          <p:cNvSpPr/>
          <p:nvPr/>
        </p:nvSpPr>
        <p:spPr bwMode="auto">
          <a:xfrm>
            <a:off x="2327963" y="1389769"/>
            <a:ext cx="1108580" cy="432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900" kern="0" dirty="0"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Dispatcher Servlet</a:t>
            </a:r>
            <a:endParaRPr lang="ko-KR" altLang="en-US" sz="900" kern="0" dirty="0">
              <a:latin typeface="맑은 고딕" pitchFamily="50" charset="-127"/>
              <a:ea typeface="맑은 고딕" pitchFamily="50" charset="-127"/>
              <a:cs typeface="Arial" panose="020B0604020202020204" pitchFamily="34" charset="0"/>
            </a:endParaRPr>
          </a:p>
        </p:txBody>
      </p:sp>
      <p:sp>
        <p:nvSpPr>
          <p:cNvPr id="32" name="직사각형 31"/>
          <p:cNvSpPr/>
          <p:nvPr/>
        </p:nvSpPr>
        <p:spPr bwMode="auto">
          <a:xfrm>
            <a:off x="3906210" y="3750173"/>
            <a:ext cx="1467621" cy="44989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6000" tIns="36000" rIns="36000" bIns="36000" rtlCol="0" anchor="ctr"/>
          <a:lstStyle/>
          <a:p>
            <a: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000" kern="0" dirty="0" smtClean="0"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Integration</a:t>
            </a:r>
            <a:br>
              <a:rPr lang="en-US" altLang="ko-KR" sz="1000" kern="0" dirty="0" smtClean="0"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</a:br>
            <a:r>
              <a:rPr lang="en-US" altLang="ko-KR" sz="1000" kern="0" dirty="0" smtClean="0"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(Rest API)</a:t>
            </a:r>
            <a:endParaRPr kumimoji="0" lang="ko-KR" altLang="en-US" sz="1000" kern="0" dirty="0">
              <a:latin typeface="맑은 고딕" pitchFamily="50" charset="-127"/>
              <a:ea typeface="맑은 고딕" pitchFamily="50" charset="-127"/>
              <a:cs typeface="Arial" panose="020B0604020202020204" pitchFamily="34" charset="0"/>
            </a:endParaRPr>
          </a:p>
        </p:txBody>
      </p:sp>
      <p:sp>
        <p:nvSpPr>
          <p:cNvPr id="34" name="AutoShape 61"/>
          <p:cNvSpPr>
            <a:spLocks noChangeArrowheads="1"/>
          </p:cNvSpPr>
          <p:nvPr/>
        </p:nvSpPr>
        <p:spPr bwMode="auto">
          <a:xfrm>
            <a:off x="2273173" y="4614848"/>
            <a:ext cx="1262641" cy="468000"/>
          </a:xfrm>
          <a:prstGeom prst="can">
            <a:avLst>
              <a:gd name="adj" fmla="val 21458"/>
            </a:avLst>
          </a:prstGeom>
          <a:solidFill>
            <a:schemeClr val="bg1">
              <a:lumMod val="85000"/>
            </a:schemeClr>
          </a:solidFill>
          <a:ln w="9525" algn="ctr">
            <a:solidFill>
              <a:schemeClr val="bg1">
                <a:lumMod val="50000"/>
              </a:schemeClr>
            </a:solidFill>
            <a:round/>
            <a:headEnd type="none" w="sm" len="sm"/>
            <a:tailEnd type="none" w="med" len="lg"/>
          </a:ln>
          <a:effectLst/>
        </p:spPr>
        <p:txBody>
          <a:bodyPr lIns="36000" tIns="36000" rIns="36000" bIns="36000" anchor="ctr"/>
          <a:lstStyle/>
          <a:p>
            <a: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0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Arial" charset="0"/>
              </a:rPr>
              <a:t>Database</a:t>
            </a:r>
            <a:endParaRPr lang="en-US" altLang="ko-KR" sz="1000" b="1" kern="0" dirty="0" smtClean="0">
              <a:solidFill>
                <a:prstClr val="black"/>
              </a:solidFill>
              <a:latin typeface="맑은 고딕" pitchFamily="50" charset="-127"/>
              <a:ea typeface="맑은 고딕" pitchFamily="50" charset="-127"/>
              <a:cs typeface="Arial" charset="0"/>
            </a:endParaRPr>
          </a:p>
        </p:txBody>
      </p:sp>
      <p:sp>
        <p:nvSpPr>
          <p:cNvPr id="35" name="직사각형 34"/>
          <p:cNvSpPr/>
          <p:nvPr/>
        </p:nvSpPr>
        <p:spPr bwMode="auto">
          <a:xfrm>
            <a:off x="2289643" y="3750173"/>
            <a:ext cx="1140756" cy="44989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6000" tIns="36000" rIns="36000" bIns="36000" rtlCol="0" anchor="ctr"/>
          <a:lstStyle/>
          <a:p>
            <a: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900" kern="0" dirty="0" smtClean="0"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DAO</a:t>
            </a:r>
          </a:p>
          <a:p>
            <a: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dirty="0" smtClean="0"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(</a:t>
            </a:r>
            <a:r>
              <a:rPr kumimoji="0" lang="en-US" altLang="ko-KR" sz="900" kern="0" dirty="0" err="1" smtClean="0"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SqlSessionTemplate</a:t>
            </a:r>
            <a:r>
              <a:rPr kumimoji="0" lang="en-US" altLang="ko-KR" sz="900" kern="0" dirty="0" smtClean="0"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)</a:t>
            </a:r>
            <a:endParaRPr kumimoji="0" lang="ko-KR" altLang="en-US" sz="900" kern="0" dirty="0">
              <a:latin typeface="맑은 고딕" pitchFamily="50" charset="-127"/>
              <a:ea typeface="맑은 고딕" pitchFamily="50" charset="-127"/>
              <a:cs typeface="Arial" panose="020B0604020202020204" pitchFamily="34" charset="0"/>
            </a:endParaRPr>
          </a:p>
        </p:txBody>
      </p:sp>
      <p:cxnSp>
        <p:nvCxnSpPr>
          <p:cNvPr id="36" name="꺾인 연결선 35"/>
          <p:cNvCxnSpPr>
            <a:stCxn id="26" idx="3"/>
            <a:endCxn id="32" idx="1"/>
          </p:cNvCxnSpPr>
          <p:nvPr/>
        </p:nvCxnSpPr>
        <p:spPr>
          <a:xfrm>
            <a:off x="3436541" y="3177853"/>
            <a:ext cx="469669" cy="797269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5110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dpkim</dc:creator>
  <cp:lastModifiedBy>dpkim</cp:lastModifiedBy>
  <cp:revision>1</cp:revision>
  <dcterms:created xsi:type="dcterms:W3CDTF">2025-04-29T05:36:18Z</dcterms:created>
  <dcterms:modified xsi:type="dcterms:W3CDTF">2025-04-29T05:36:37Z</dcterms:modified>
</cp:coreProperties>
</file>