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36" r:id="rId2"/>
    <p:sldId id="557" r:id="rId3"/>
    <p:sldId id="570" r:id="rId4"/>
    <p:sldId id="558" r:id="rId5"/>
    <p:sldId id="560" r:id="rId6"/>
    <p:sldId id="559" r:id="rId7"/>
    <p:sldId id="561" r:id="rId8"/>
    <p:sldId id="562" r:id="rId9"/>
    <p:sldId id="564" r:id="rId10"/>
    <p:sldId id="572" r:id="rId11"/>
    <p:sldId id="565" r:id="rId12"/>
    <p:sldId id="573" r:id="rId13"/>
  </p:sldIdLst>
  <p:sldSz cx="9906000" cy="6858000" type="A4"/>
  <p:notesSz cx="6805613" cy="9939338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7">
          <p15:clr>
            <a:srgbClr val="A4A3A4"/>
          </p15:clr>
        </p15:guide>
        <p15:guide id="2" orient="horz" pos="576">
          <p15:clr>
            <a:srgbClr val="A4A3A4"/>
          </p15:clr>
        </p15:guide>
        <p15:guide id="3" orient="horz" pos="391">
          <p15:clr>
            <a:srgbClr val="A4A3A4"/>
          </p15:clr>
        </p15:guide>
        <p15:guide id="4" orient="horz" pos="482">
          <p15:clr>
            <a:srgbClr val="A4A3A4"/>
          </p15:clr>
        </p15:guide>
        <p15:guide id="5" pos="3120">
          <p15:clr>
            <a:srgbClr val="A4A3A4"/>
          </p15:clr>
        </p15:guide>
        <p15:guide id="6" pos="126">
          <p15:clr>
            <a:srgbClr val="A4A3A4"/>
          </p15:clr>
        </p15:guide>
        <p15:guide id="7" pos="6114">
          <p15:clr>
            <a:srgbClr val="A4A3A4"/>
          </p15:clr>
        </p15:guide>
        <p15:guide id="8" pos="1623">
          <p15:clr>
            <a:srgbClr val="A4A3A4"/>
          </p15:clr>
        </p15:guide>
        <p15:guide id="9" pos="4617">
          <p15:clr>
            <a:srgbClr val="A4A3A4"/>
          </p15:clr>
        </p15:guide>
        <p15:guide id="10" pos="3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93C9FF"/>
    <a:srgbClr val="FF6600"/>
    <a:srgbClr val="73B9FF"/>
    <a:srgbClr val="00BAFC"/>
    <a:srgbClr val="3399FF"/>
    <a:srgbClr val="FFCCCC"/>
    <a:srgbClr val="0066FF"/>
    <a:srgbClr val="178B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59" autoAdjust="0"/>
    <p:restoredTop sz="94660" autoAdjust="0"/>
  </p:normalViewPr>
  <p:slideViewPr>
    <p:cSldViewPr showGuides="1">
      <p:cViewPr varScale="1">
        <p:scale>
          <a:sx n="116" d="100"/>
          <a:sy n="116" d="100"/>
        </p:scale>
        <p:origin x="1818" y="108"/>
      </p:cViewPr>
      <p:guideLst>
        <p:guide orient="horz" pos="4247"/>
        <p:guide orient="horz" pos="576"/>
        <p:guide orient="horz" pos="391"/>
        <p:guide orient="horz" pos="482"/>
        <p:guide pos="3120"/>
        <p:guide pos="126"/>
        <p:guide pos="6114"/>
        <p:guide pos="1623"/>
        <p:guide pos="4617"/>
        <p:guide pos="30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4" d="100"/>
          <a:sy n="64" d="100"/>
        </p:scale>
        <p:origin x="-2988" y="-108"/>
      </p:cViewPr>
      <p:guideLst>
        <p:guide orient="horz" pos="3129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017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t" anchorCtr="0" compatLnSpc="1">
            <a:prstTxWarp prst="textNoShape">
              <a:avLst/>
            </a:prstTxWarp>
          </a:bodyPr>
          <a:lstStyle>
            <a:lvl1pPr algn="l" defTabSz="919246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597" y="2"/>
            <a:ext cx="2950017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t" anchorCtr="0" compatLnSpc="1">
            <a:prstTxWarp prst="textNoShape">
              <a:avLst/>
            </a:prstTxWarp>
          </a:bodyPr>
          <a:lstStyle>
            <a:lvl1pPr algn="r" defTabSz="919246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1816"/>
            <a:ext cx="2950017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b" anchorCtr="0" compatLnSpc="1">
            <a:prstTxWarp prst="textNoShape">
              <a:avLst/>
            </a:prstTxWarp>
          </a:bodyPr>
          <a:lstStyle>
            <a:lvl1pPr algn="l" defTabSz="919246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597" y="9441816"/>
            <a:ext cx="2950017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b" anchorCtr="0" compatLnSpc="1">
            <a:prstTxWarp prst="textNoShape">
              <a:avLst/>
            </a:prstTxWarp>
          </a:bodyPr>
          <a:lstStyle>
            <a:lvl1pPr algn="r" defTabSz="919246">
              <a:defRPr sz="1200"/>
            </a:lvl1pPr>
          </a:lstStyle>
          <a:p>
            <a:pPr>
              <a:defRPr/>
            </a:pPr>
            <a:fld id="{530219CD-4BD7-4E04-97C2-24C57EE043C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77879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017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t" anchorCtr="0" compatLnSpc="1">
            <a:prstTxWarp prst="textNoShape">
              <a:avLst/>
            </a:prstTxWarp>
          </a:bodyPr>
          <a:lstStyle>
            <a:lvl1pPr algn="l" defTabSz="919246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597" y="2"/>
            <a:ext cx="2950017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t" anchorCtr="0" compatLnSpc="1">
            <a:prstTxWarp prst="textNoShape">
              <a:avLst/>
            </a:prstTxWarp>
          </a:bodyPr>
          <a:lstStyle>
            <a:lvl1pPr algn="r" defTabSz="919246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746125"/>
            <a:ext cx="538321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199" y="4724088"/>
            <a:ext cx="4991215" cy="4469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1816"/>
            <a:ext cx="2950017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b" anchorCtr="0" compatLnSpc="1">
            <a:prstTxWarp prst="textNoShape">
              <a:avLst/>
            </a:prstTxWarp>
          </a:bodyPr>
          <a:lstStyle>
            <a:lvl1pPr algn="l" defTabSz="919246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597" y="9441816"/>
            <a:ext cx="2950017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40" tIns="45968" rIns="91940" bIns="45968" numCol="1" anchor="b" anchorCtr="0" compatLnSpc="1">
            <a:prstTxWarp prst="textNoShape">
              <a:avLst/>
            </a:prstTxWarp>
          </a:bodyPr>
          <a:lstStyle>
            <a:lvl1pPr algn="r" defTabSz="919246">
              <a:defRPr sz="1200"/>
            </a:lvl1pPr>
          </a:lstStyle>
          <a:p>
            <a:pPr>
              <a:defRPr/>
            </a:pPr>
            <a:fld id="{EDA82AF1-D728-4502-A211-958FE573A39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68805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9490" indent="-288265"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53061" indent="-230612"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14286" indent="-230612"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75510" indent="-230612" defTabSz="919246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36734" indent="-230612" algn="ctr" defTabSz="919246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97959" indent="-230612" algn="ctr" defTabSz="919246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59183" indent="-230612" algn="ctr" defTabSz="919246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920409" indent="-230612" algn="ctr" defTabSz="919246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A5F02A5D-1A27-4E10-917E-205C39889708}" type="slidenum">
              <a:rPr lang="en-US" altLang="ko-KR" sz="1200"/>
              <a:pPr eaLnBrk="1" hangingPunct="1"/>
              <a:t>1</a:t>
            </a:fld>
            <a:endParaRPr lang="en-US" altLang="ko-K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979762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381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6982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3995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340768"/>
            <a:ext cx="8915400" cy="4785395"/>
          </a:xfrm>
          <a:prstGeom prst="rect">
            <a:avLst/>
          </a:prstGeom>
        </p:spPr>
        <p:txBody>
          <a:bodyPr/>
          <a:lstStyle>
            <a:lvl1pPr marL="180975" indent="-180975">
              <a:defRPr sz="1400">
                <a:latin typeface="맑은 고딕" pitchFamily="50" charset="-127"/>
                <a:ea typeface="맑은 고딕" pitchFamily="50" charset="-127"/>
              </a:defRPr>
            </a:lvl1pPr>
            <a:lvl2pPr marL="361950" indent="-200025">
              <a:defRPr sz="1200">
                <a:latin typeface="맑은 고딕" pitchFamily="50" charset="-127"/>
                <a:ea typeface="맑은 고딕" pitchFamily="50" charset="-127"/>
              </a:defRPr>
            </a:lvl2pPr>
            <a:lvl3pPr marL="542925" indent="-228600">
              <a:defRPr sz="1100">
                <a:latin typeface="맑은 고딕" pitchFamily="50" charset="-127"/>
                <a:ea typeface="맑은 고딕" pitchFamily="50" charset="-127"/>
              </a:defRPr>
            </a:lvl3pPr>
            <a:lvl4pPr marL="628650" indent="-228600">
              <a:defRPr sz="1050">
                <a:latin typeface="맑은 고딕" pitchFamily="50" charset="-127"/>
                <a:ea typeface="맑은 고딕" pitchFamily="50" charset="-127"/>
              </a:defRPr>
            </a:lvl4pPr>
            <a:lvl5pPr marL="714375" indent="-228600">
              <a:defRPr sz="1050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95300" y="914400"/>
            <a:ext cx="8915400" cy="354360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8183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41671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197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090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914400"/>
            <a:ext cx="8915400" cy="354360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1997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072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893036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694811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Rectangle 250"/>
          <p:cNvSpPr>
            <a:spLocks noChangeArrowheads="1"/>
          </p:cNvSpPr>
          <p:nvPr userDrawn="1"/>
        </p:nvSpPr>
        <p:spPr bwMode="auto">
          <a:xfrm>
            <a:off x="1569464" y="548680"/>
            <a:ext cx="7560000" cy="14287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1275" name="Text Box 251"/>
          <p:cNvSpPr txBox="1">
            <a:spLocks noChangeArrowheads="1"/>
          </p:cNvSpPr>
          <p:nvPr userDrawn="1"/>
        </p:nvSpPr>
        <p:spPr bwMode="auto">
          <a:xfrm>
            <a:off x="6007100" y="307975"/>
            <a:ext cx="382905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1279525">
              <a:defRPr/>
            </a:pP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도로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기술 분야 통합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DB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>
                <a:latin typeface="맑은 고딕" pitchFamily="50" charset="-127"/>
                <a:ea typeface="맑은 고딕" pitchFamily="50" charset="-127"/>
              </a:rPr>
              <a:t>구축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  <a:p>
            <a:pPr algn="r" defTabSz="1279525">
              <a:lnSpc>
                <a:spcPct val="150000"/>
              </a:lnSpc>
              <a:defRPr/>
            </a:pP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현행시스템분석서</a:t>
            </a:r>
            <a:endParaRPr lang="ko-KR" altLang="en-US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92" name="Text Box 68"/>
          <p:cNvSpPr txBox="1">
            <a:spLocks noChangeArrowheads="1"/>
          </p:cNvSpPr>
          <p:nvPr userDrawn="1"/>
        </p:nvSpPr>
        <p:spPr bwMode="auto">
          <a:xfrm>
            <a:off x="4603750" y="6531298"/>
            <a:ext cx="698500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- </a:t>
            </a:r>
            <a:fld id="{49207883-5432-4787-9A2F-BF5B72A1A49C}" type="slidenum">
              <a:rPr lang="en-US" altLang="ko-KR" sz="1000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‹#›</a:t>
            </a:fld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-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975"/>
            <a:ext cx="1742746" cy="41955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60" y="6463550"/>
            <a:ext cx="1518036" cy="2286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72"/>
          <p:cNvGrpSpPr>
            <a:grpSpLocks/>
          </p:cNvGrpSpPr>
          <p:nvPr/>
        </p:nvGrpSpPr>
        <p:grpSpPr bwMode="auto">
          <a:xfrm>
            <a:off x="457200" y="1295400"/>
            <a:ext cx="9220200" cy="2352675"/>
            <a:chOff x="288" y="816"/>
            <a:chExt cx="5808" cy="1482"/>
          </a:xfrm>
        </p:grpSpPr>
        <p:pic>
          <p:nvPicPr>
            <p:cNvPr id="2053" name="Picture 158" descr="sphere01-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21"/>
            <a:stretch>
              <a:fillRect/>
            </a:stretch>
          </p:blipFill>
          <p:spPr bwMode="auto">
            <a:xfrm>
              <a:off x="576" y="1125"/>
              <a:ext cx="45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159" descr="sphere01-b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" y="1341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Line 166"/>
            <p:cNvSpPr>
              <a:spLocks noChangeShapeType="1"/>
            </p:cNvSpPr>
            <p:nvPr/>
          </p:nvSpPr>
          <p:spPr bwMode="auto">
            <a:xfrm>
              <a:off x="1026" y="816"/>
              <a:ext cx="0" cy="1482"/>
            </a:xfrm>
            <a:prstGeom prst="lin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80" name="Line 160"/>
            <p:cNvSpPr>
              <a:spLocks noChangeShapeType="1"/>
            </p:cNvSpPr>
            <p:nvPr/>
          </p:nvSpPr>
          <p:spPr bwMode="auto">
            <a:xfrm>
              <a:off x="288" y="1554"/>
              <a:ext cx="5808" cy="0"/>
            </a:xfrm>
            <a:prstGeom prst="line">
              <a:avLst/>
            </a:prstGeom>
            <a:noFill/>
            <a:ln w="12700">
              <a:solidFill>
                <a:srgbClr val="178BFF"/>
              </a:solidFill>
              <a:round/>
              <a:headEnd/>
              <a:tailEnd/>
            </a:ln>
            <a:effectLst>
              <a:outerShdw dist="12700" dir="5400000" algn="ctr" rotWithShape="0">
                <a:srgbClr val="93C9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2051" name="Rectangle 207"/>
          <p:cNvSpPr>
            <a:spLocks noChangeArrowheads="1"/>
          </p:cNvSpPr>
          <p:nvPr/>
        </p:nvSpPr>
        <p:spPr bwMode="auto">
          <a:xfrm>
            <a:off x="2819400" y="1608138"/>
            <a:ext cx="685800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도로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.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기술 분야 통합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DB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 구축</a:t>
            </a: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en-US" altLang="ko-KR" sz="1900" b="1" smtClean="0">
                <a:latin typeface="휴먼엑스포" pitchFamily="18" charset="-127"/>
                <a:ea typeface="휴먼엑스포" pitchFamily="18" charset="-127"/>
              </a:rPr>
              <a:t>ASIS</a:t>
            </a:r>
            <a:r>
              <a:rPr lang="ko-KR" altLang="en-US" sz="1900" b="1" smtClean="0">
                <a:latin typeface="휴먼엑스포" pitchFamily="18" charset="-127"/>
                <a:ea typeface="휴먼엑스포" pitchFamily="18" charset="-127"/>
              </a:rPr>
              <a:t>소스 분석환경 가이드</a:t>
            </a:r>
            <a:endParaRPr lang="en-US" altLang="ko-KR" sz="1900" b="1" smtClean="0">
              <a:latin typeface="휴먼엑스포" pitchFamily="18" charset="-127"/>
              <a:ea typeface="휴먼엑스포" pitchFamily="18" charset="-127"/>
            </a:endParaRP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endParaRPr lang="en-US" altLang="ko-KR" sz="1600" b="1" smtClean="0">
              <a:latin typeface="휴먼엑스포" pitchFamily="18" charset="-127"/>
              <a:ea typeface="휴먼엑스포" pitchFamily="18" charset="-127"/>
            </a:endParaRP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endParaRPr lang="en-US" altLang="ko-KR" sz="1600" b="1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832" y="5589240"/>
            <a:ext cx="3036071" cy="457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서버설정 및 구동</a:t>
            </a:r>
            <a:endParaRPr lang="en-US" altLang="ko-KR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③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서버구동 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600" y="2135309"/>
            <a:ext cx="6048672" cy="47089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824" y="1768460"/>
            <a:ext cx="25202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300" smtClean="0"/>
              <a:t>- </a:t>
            </a:r>
            <a:r>
              <a:rPr lang="ko-KR" altLang="en-US" sz="1300" smtClean="0"/>
              <a:t>고양이 클릭</a:t>
            </a:r>
            <a:endParaRPr lang="ko-KR" altLang="en-US" sz="1300"/>
          </a:p>
        </p:txBody>
      </p:sp>
      <p:sp>
        <p:nvSpPr>
          <p:cNvPr id="6" name="타원 5"/>
          <p:cNvSpPr/>
          <p:nvPr/>
        </p:nvSpPr>
        <p:spPr bwMode="auto">
          <a:xfrm>
            <a:off x="2648744" y="2492896"/>
            <a:ext cx="360040" cy="36004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0726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테스트</a:t>
            </a:r>
            <a:endParaRPr lang="en-US" altLang="ko-KR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endParaRPr lang="en-US" altLang="ko-KR" sz="10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484023"/>
              </p:ext>
            </p:extLst>
          </p:nvPr>
        </p:nvGraphicFramePr>
        <p:xfrm>
          <a:off x="992560" y="1484784"/>
          <a:ext cx="6604000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5235848"/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  <a:endParaRPr lang="ko-KR" altLang="en-US" sz="10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 </a:t>
                      </a:r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URL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설계</a:t>
                      </a:r>
                      <a:endParaRPr lang="ko-KR" altLang="en-US" sz="10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http://localhost/ddip/jsp/itoLogin.jsp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http://localhost/cals/jsp/itoLogin.jsp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가시설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http://localhost/app/login.jsp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설계심의자문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http://localhost/pdc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Hi</a:t>
                      </a:r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http://localhost/techmap/jsp/login.jsp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설계도서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http://localhost/sgds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도로유지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http://localhost/nexman/jsp/backdoor_login2.jsp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터널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http://localhost/jsp/login.jsp</a:t>
                      </a:r>
                      <a:endParaRPr lang="ko-KR" altLang="en-US" sz="1000" b="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전기시설물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http://localhost/index.jsp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원클릭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http://localhost/index.jsp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오수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http://localhost/login.view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정보통신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스마트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http://localhost/login.do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707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en-US" altLang="ko-KR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endParaRPr lang="en-US" altLang="ko-KR" sz="10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161446"/>
              </p:ext>
            </p:extLst>
          </p:nvPr>
        </p:nvGraphicFramePr>
        <p:xfrm>
          <a:off x="992560" y="1484784"/>
          <a:ext cx="660400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5235848"/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  <a:endParaRPr lang="ko-KR" altLang="en-US" sz="10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계정</a:t>
                      </a:r>
                      <a:endParaRPr lang="ko-KR" altLang="en-US" sz="10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도로유지</a:t>
                      </a:r>
                      <a:endParaRPr lang="ko-KR" altLang="en-US" sz="10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road/road123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</a:t>
                      </a:r>
                      <a:r>
                        <a:rPr lang="en-US" altLang="ko-KR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설계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cond/cond123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전기시설물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elec/elec123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오수처리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osu/osu123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터널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chemeClr val="tx2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moon/light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스마트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smart/smart123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노면온도예측정보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surf/surf123</a:t>
                      </a:r>
                      <a:endParaRPr lang="ko-KR" altLang="en-US" sz="1000" b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정보통신시설관리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tele/tele123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Hi</a:t>
                      </a:r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유지관리 교통부문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trans/trans123</a:t>
                      </a:r>
                      <a:endParaRPr lang="ko-KR" altLang="en-US" sz="1000" smtClean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교통사고분석포탈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accdt/accdt123</a:t>
                      </a:r>
                      <a:endParaRPr lang="ko-KR" altLang="en-US" sz="10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647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24608" y="1988840"/>
            <a:ext cx="4060825" cy="361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US" altLang="ko-KR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통합개발환경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424608" y="2636912"/>
            <a:ext cx="4114800" cy="361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US" altLang="ko-KR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ASIS</a:t>
            </a:r>
            <a:r>
              <a:rPr lang="ko-KR" altLang="en-US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소스 </a:t>
            </a:r>
            <a:r>
              <a:rPr lang="en-US" altLang="ko-KR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CheckOut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160838" y="763588"/>
            <a:ext cx="1620837" cy="5397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414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8545" y="13094"/>
                </a:moveTo>
                <a:cubicBezTo>
                  <a:pt x="17528" y="16524"/>
                  <a:pt x="14377" y="18877"/>
                  <a:pt x="10800" y="18878"/>
                </a:cubicBezTo>
                <a:cubicBezTo>
                  <a:pt x="7222" y="18878"/>
                  <a:pt x="4071" y="16524"/>
                  <a:pt x="3054" y="13094"/>
                </a:cubicBezTo>
                <a:lnTo>
                  <a:pt x="444" y="13868"/>
                </a:lnTo>
                <a:cubicBezTo>
                  <a:pt x="1803" y="18453"/>
                  <a:pt x="6016" y="21600"/>
                  <a:pt x="10800" y="21600"/>
                </a:cubicBezTo>
                <a:cubicBezTo>
                  <a:pt x="15583" y="21599"/>
                  <a:pt x="19796" y="18453"/>
                  <a:pt x="21155" y="13868"/>
                </a:cubicBezTo>
                <a:lnTo>
                  <a:pt x="18545" y="13094"/>
                </a:lnTo>
                <a:close/>
              </a:path>
            </a:pathLst>
          </a:custGeom>
          <a:gradFill rotWithShape="0">
            <a:gsLst>
              <a:gs pos="0">
                <a:srgbClr val="ADDEFF"/>
              </a:gs>
              <a:gs pos="50000">
                <a:srgbClr val="FFFFFF"/>
              </a:gs>
              <a:gs pos="100000">
                <a:srgbClr val="ADDE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목 차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424608" y="3284984"/>
            <a:ext cx="4114800" cy="361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US" altLang="ko-KR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서버설정 및 구동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424608" y="3933056"/>
            <a:ext cx="4114800" cy="361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US" altLang="ko-KR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테스트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424608" y="4581128"/>
            <a:ext cx="4114800" cy="361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US" altLang="ko-KR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8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663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1. </a:t>
            </a:r>
            <a:r>
              <a:rPr lang="ko-KR" altLang="en-US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통합개발환경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 "</a:t>
            </a:r>
            <a:r>
              <a:rPr lang="ko-KR" altLang="en-US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도로기술통합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r>
              <a:rPr lang="ko-KR" altLang="en-US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구축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"</a:t>
            </a:r>
            <a:r>
              <a:rPr lang="ko-KR" altLang="en-US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관련 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WebApplication </a:t>
            </a:r>
            <a:r>
              <a:rPr lang="ko-KR" altLang="en-US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개발에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사용되는 각종 툴들을 통합하여 하나의 툴로 제공 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 ASIS</a:t>
            </a:r>
            <a:r>
              <a:rPr lang="ko-KR" altLang="en-US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소스 분석도구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 TOBE</a:t>
            </a:r>
            <a:r>
              <a:rPr lang="ko-KR" altLang="en-US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소스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개발도구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908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디렉토리 구조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1. </a:t>
            </a:r>
            <a:r>
              <a:rPr lang="ko-KR" altLang="en-US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통합개발환경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68" y="1844824"/>
            <a:ext cx="5988921" cy="183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29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1. </a:t>
            </a:r>
            <a:r>
              <a:rPr lang="ko-KR" altLang="en-US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통합개발환경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defRPr/>
            </a:pPr>
            <a:r>
              <a:rPr lang="en-US" altLang="ko-KR" sz="12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설치방법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- EXIDE.7zip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으로 제공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. (\\172.6.15.253\public\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통합개발환경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- C:/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드라이브에 단순 압축해제만으로 통합개발환경 설치완료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600" y="2636912"/>
            <a:ext cx="4392488" cy="3689004"/>
          </a:xfrm>
          <a:prstGeom prst="rect">
            <a:avLst/>
          </a:prstGeom>
        </p:spPr>
      </p:pic>
      <p:sp>
        <p:nvSpPr>
          <p:cNvPr id="10" name="제목 1"/>
          <p:cNvSpPr txBox="1">
            <a:spLocks/>
          </p:cNvSpPr>
          <p:nvPr/>
        </p:nvSpPr>
        <p:spPr>
          <a:xfrm>
            <a:off x="1287388" y="6442548"/>
            <a:ext cx="8915400" cy="415452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0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※ </a:t>
            </a:r>
            <a:r>
              <a:rPr lang="ko-KR" altLang="en-US" sz="10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반드시 </a:t>
            </a:r>
            <a:r>
              <a:rPr lang="en-US" altLang="ko-KR" sz="10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7zip</a:t>
            </a:r>
            <a:r>
              <a:rPr lang="ko-KR" altLang="en-US" sz="10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으로 압축해제 할것</a:t>
            </a:r>
            <a:r>
              <a:rPr lang="en-US" altLang="ko-KR" sz="10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</a:t>
            </a:r>
            <a:endParaRPr lang="en-US" sz="1000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663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2. </a:t>
            </a:r>
            <a:r>
              <a:rPr lang="en-US" altLang="ko-KR" sz="14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ASIS</a:t>
            </a:r>
            <a:r>
              <a: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소스 </a:t>
            </a:r>
            <a:r>
              <a:rPr lang="en-US" altLang="ko-KR" sz="14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CheckOut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형상서버 위치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 - ASIS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소스 형상서버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: svn://172.6.15.253</a:t>
            </a: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 - TOBE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소스 형성서버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미정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43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848544" y="1412776"/>
            <a:ext cx="8915400" cy="36004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r>
              <a:rPr lang="en-US" altLang="ko-KR" sz="14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r>
              <a:rPr lang="ko-KR" altLang="en-US" sz="14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담당자별 </a:t>
            </a:r>
            <a:r>
              <a:rPr lang="en-US" altLang="ko-KR" sz="14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Project</a:t>
            </a:r>
            <a:endParaRPr lang="en-US" altLang="ko-KR" sz="14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lvl="0" algn="l" eaLnBrk="0" hangingPunct="0">
              <a:defRPr/>
            </a:pPr>
            <a:endParaRPr lang="en-US" altLang="ko-KR" sz="14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lvl="0" algn="l" eaLnBrk="0" hangingPunct="0">
              <a:defRPr/>
            </a:pPr>
            <a:r>
              <a:rPr lang="en-US" sz="10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endParaRPr lang="en-US" altLang="ko-KR" sz="10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lvl="0" algn="l" eaLnBrk="0" hangingPunct="0">
              <a:defRPr/>
            </a:pPr>
            <a:endParaRPr lang="en-US" altLang="ko-KR" sz="100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lvl="0" algn="l" eaLnBrk="0" hangingPunct="0">
              <a:defRPr/>
            </a:pPr>
            <a:r>
              <a:rPr lang="en-US" altLang="ko-KR" sz="10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  </a:t>
            </a:r>
          </a:p>
          <a:p>
            <a:pPr lvl="0" algn="l" eaLnBrk="0" hangingPunct="0">
              <a:defRPr/>
            </a:pPr>
            <a:r>
              <a:rPr lang="en-US" sz="10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r>
              <a:rPr lang="en-US" sz="10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 </a:t>
            </a:r>
            <a:endParaRPr lang="en-US" sz="1000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en-US" altLang="ko-KR" sz="14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ASIS</a:t>
            </a:r>
            <a:r>
              <a: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소스 </a:t>
            </a:r>
            <a:r>
              <a:rPr lang="en-US" altLang="ko-KR" sz="1400" b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CheckOut</a:t>
            </a:r>
            <a:endParaRPr lang="en-US" altLang="ko-KR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704528" y="1829831"/>
            <a:ext cx="2160240" cy="4971843"/>
            <a:chOff x="920552" y="1829831"/>
            <a:chExt cx="2160240" cy="4971843"/>
          </a:xfrm>
        </p:grpSpPr>
        <p:grpSp>
          <p:nvGrpSpPr>
            <p:cNvPr id="16" name="그룹 15"/>
            <p:cNvGrpSpPr/>
            <p:nvPr/>
          </p:nvGrpSpPr>
          <p:grpSpPr>
            <a:xfrm>
              <a:off x="920552" y="2094054"/>
              <a:ext cx="2160240" cy="4707620"/>
              <a:chOff x="1496616" y="1844824"/>
              <a:chExt cx="2160240" cy="4707620"/>
            </a:xfrm>
          </p:grpSpPr>
          <p:pic>
            <p:nvPicPr>
              <p:cNvPr id="2" name="그림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496616" y="1844824"/>
                <a:ext cx="2160240" cy="4707620"/>
              </a:xfrm>
              <a:prstGeom prst="rect">
                <a:avLst/>
              </a:prstGeom>
            </p:spPr>
          </p:pic>
          <p:sp>
            <p:nvSpPr>
              <p:cNvPr id="8" name="직사각형 7"/>
              <p:cNvSpPr/>
              <p:nvPr/>
            </p:nvSpPr>
            <p:spPr>
              <a:xfrm>
                <a:off x="1659038" y="3933056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1659038" y="4071634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0" name="직사각형 9"/>
              <p:cNvSpPr/>
              <p:nvPr/>
            </p:nvSpPr>
            <p:spPr>
              <a:xfrm>
                <a:off x="1659038" y="4206268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1659038" y="4345057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1675260" y="4763245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1675260" y="4600241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352600" y="1829831"/>
              <a:ext cx="145856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/>
                <a:t>1. </a:t>
              </a:r>
              <a:r>
                <a:rPr lang="ko-KR" altLang="en-US" sz="1100" b="1" smtClean="0"/>
                <a:t>설계</a:t>
              </a:r>
              <a:r>
                <a:rPr lang="en-US" altLang="ko-KR" sz="1100" b="1" smtClean="0"/>
                <a:t>/</a:t>
              </a:r>
              <a:r>
                <a:rPr lang="ko-KR" altLang="en-US" sz="1100" b="1" smtClean="0"/>
                <a:t>건설 담당자</a:t>
              </a:r>
              <a:endParaRPr lang="ko-KR" altLang="en-US" sz="1100" b="1"/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3656856" y="1829831"/>
            <a:ext cx="2160240" cy="4971843"/>
            <a:chOff x="920552" y="1829831"/>
            <a:chExt cx="2160240" cy="4971843"/>
          </a:xfrm>
        </p:grpSpPr>
        <p:grpSp>
          <p:nvGrpSpPr>
            <p:cNvPr id="20" name="그룹 19"/>
            <p:cNvGrpSpPr/>
            <p:nvPr/>
          </p:nvGrpSpPr>
          <p:grpSpPr>
            <a:xfrm>
              <a:off x="920552" y="2094054"/>
              <a:ext cx="2160240" cy="4707620"/>
              <a:chOff x="1496616" y="1844824"/>
              <a:chExt cx="2160240" cy="4707620"/>
            </a:xfrm>
          </p:grpSpPr>
          <p:pic>
            <p:nvPicPr>
              <p:cNvPr id="22" name="그림 2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496616" y="1844824"/>
                <a:ext cx="2160240" cy="4707620"/>
              </a:xfrm>
              <a:prstGeom prst="rect">
                <a:avLst/>
              </a:prstGeom>
            </p:spPr>
          </p:pic>
          <p:sp>
            <p:nvSpPr>
              <p:cNvPr id="23" name="직사각형 22"/>
              <p:cNvSpPr/>
              <p:nvPr/>
            </p:nvSpPr>
            <p:spPr>
              <a:xfrm>
                <a:off x="1675260" y="6298444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1675260" y="6010825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1684366" y="5740016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7" name="직사각형 26"/>
              <p:cNvSpPr/>
              <p:nvPr/>
            </p:nvSpPr>
            <p:spPr>
              <a:xfrm>
                <a:off x="1684366" y="2264670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8" name="직사각형 27"/>
              <p:cNvSpPr/>
              <p:nvPr/>
            </p:nvSpPr>
            <p:spPr>
              <a:xfrm>
                <a:off x="1684366" y="5469597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1280592" y="1829831"/>
              <a:ext cx="136815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/>
                <a:t>2. </a:t>
              </a:r>
              <a:r>
                <a:rPr lang="ko-KR" altLang="en-US" sz="1100" b="1" smtClean="0"/>
                <a:t>도로유지 담당자</a:t>
              </a:r>
              <a:endParaRPr lang="ko-KR" altLang="en-US" sz="1100" b="1"/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6609184" y="1853827"/>
            <a:ext cx="2160240" cy="4971843"/>
            <a:chOff x="920552" y="1829831"/>
            <a:chExt cx="2160240" cy="4971843"/>
          </a:xfrm>
        </p:grpSpPr>
        <p:grpSp>
          <p:nvGrpSpPr>
            <p:cNvPr id="30" name="그룹 29"/>
            <p:cNvGrpSpPr/>
            <p:nvPr/>
          </p:nvGrpSpPr>
          <p:grpSpPr>
            <a:xfrm>
              <a:off x="920552" y="2094054"/>
              <a:ext cx="2160240" cy="4707620"/>
              <a:chOff x="1496616" y="1844824"/>
              <a:chExt cx="2160240" cy="4707620"/>
            </a:xfrm>
          </p:grpSpPr>
          <p:pic>
            <p:nvPicPr>
              <p:cNvPr id="32" name="그림 3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496616" y="1844824"/>
                <a:ext cx="2160240" cy="4707620"/>
              </a:xfrm>
              <a:prstGeom prst="rect">
                <a:avLst/>
              </a:prstGeom>
            </p:spPr>
          </p:pic>
          <p:sp>
            <p:nvSpPr>
              <p:cNvPr id="33" name="직사각형 32"/>
              <p:cNvSpPr/>
              <p:nvPr/>
            </p:nvSpPr>
            <p:spPr>
              <a:xfrm>
                <a:off x="1659038" y="3236538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1659038" y="5181340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6" name="직사각형 35"/>
              <p:cNvSpPr/>
              <p:nvPr/>
            </p:nvSpPr>
            <p:spPr>
              <a:xfrm>
                <a:off x="1659038" y="5883825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1682230" y="6165867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659038" y="5322361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39" name="직사각형 38"/>
              <p:cNvSpPr/>
              <p:nvPr/>
            </p:nvSpPr>
            <p:spPr>
              <a:xfrm>
                <a:off x="1659038" y="3652184"/>
                <a:ext cx="1728192" cy="127000"/>
              </a:xfrm>
              <a:prstGeom prst="rect">
                <a:avLst/>
              </a:prstGeom>
              <a:noFill/>
              <a:ln w="31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352600" y="1829831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smtClean="0"/>
                <a:t>3. </a:t>
              </a:r>
              <a:r>
                <a:rPr lang="ko-KR" altLang="en-US" sz="1100" b="1" smtClean="0"/>
                <a:t>시설물 담당자</a:t>
              </a:r>
              <a:endParaRPr lang="ko-KR" altLang="en-US" sz="1100" b="1"/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2690992" y="4182365"/>
            <a:ext cx="829468" cy="962859"/>
            <a:chOff x="2973588" y="4182365"/>
            <a:chExt cx="829468" cy="962859"/>
          </a:xfrm>
        </p:grpSpPr>
        <p:sp>
          <p:nvSpPr>
            <p:cNvPr id="40" name="TextBox 39"/>
            <p:cNvSpPr txBox="1"/>
            <p:nvPr/>
          </p:nvSpPr>
          <p:spPr>
            <a:xfrm>
              <a:off x="2973588" y="4182365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건설</a:t>
              </a:r>
              <a:endParaRPr lang="ko-KR" altLang="en-US" sz="90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973588" y="4321188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가시설</a:t>
              </a:r>
              <a:endParaRPr lang="ko-KR" altLang="en-US" sz="9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973588" y="4471860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설계</a:t>
              </a:r>
              <a:endParaRPr lang="ko-KR" altLang="en-US" sz="90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73588" y="4609786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설계심의자문</a:t>
              </a:r>
              <a:endParaRPr lang="ko-KR" altLang="en-US" sz="90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973588" y="4838738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설계도서</a:t>
              </a:r>
              <a:endParaRPr lang="ko-KR" altLang="en-US" sz="90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973588" y="5006725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altLang="ko-KR" sz="900" smtClean="0"/>
                <a:t>Hi</a:t>
              </a:r>
              <a:r>
                <a:rPr lang="ko-KR" altLang="en-US" sz="900" smtClean="0"/>
                <a:t>기술</a:t>
              </a:r>
              <a:endParaRPr lang="ko-KR" altLang="en-US" sz="900"/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5672512" y="5706968"/>
            <a:ext cx="829468" cy="979772"/>
            <a:chOff x="2973588" y="4150212"/>
            <a:chExt cx="829468" cy="979772"/>
          </a:xfrm>
        </p:grpSpPr>
        <p:sp>
          <p:nvSpPr>
            <p:cNvPr id="48" name="TextBox 47"/>
            <p:cNvSpPr txBox="1"/>
            <p:nvPr/>
          </p:nvSpPr>
          <p:spPr>
            <a:xfrm>
              <a:off x="2973588" y="4150212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재난상황판</a:t>
              </a:r>
              <a:endParaRPr lang="ko-KR" altLang="en-US" sz="90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973588" y="4415384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공간정보</a:t>
              </a:r>
              <a:endParaRPr lang="ko-KR" altLang="en-US" sz="90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973588" y="4697121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구조물</a:t>
              </a:r>
              <a:endParaRPr lang="ko-KR" altLang="en-US" sz="90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973588" y="4991485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도로유지</a:t>
              </a:r>
              <a:endParaRPr lang="ko-KR" altLang="en-US" sz="900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672512" y="2513900"/>
            <a:ext cx="829468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900" smtClean="0"/>
              <a:t>장비</a:t>
            </a:r>
            <a:endParaRPr lang="ko-KR" altLang="en-US" sz="900"/>
          </a:p>
        </p:txBody>
      </p:sp>
      <p:grpSp>
        <p:nvGrpSpPr>
          <p:cNvPr id="59" name="그룹 58"/>
          <p:cNvGrpSpPr/>
          <p:nvPr/>
        </p:nvGrpSpPr>
        <p:grpSpPr>
          <a:xfrm>
            <a:off x="8588028" y="3494896"/>
            <a:ext cx="829468" cy="3063577"/>
            <a:chOff x="2973588" y="4182365"/>
            <a:chExt cx="829468" cy="3063577"/>
          </a:xfrm>
        </p:grpSpPr>
        <p:sp>
          <p:nvSpPr>
            <p:cNvPr id="60" name="TextBox 59"/>
            <p:cNvSpPr txBox="1"/>
            <p:nvPr/>
          </p:nvSpPr>
          <p:spPr>
            <a:xfrm>
              <a:off x="2973588" y="4182365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전기시설물</a:t>
              </a:r>
              <a:endParaRPr lang="ko-KR" altLang="en-US" sz="90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973588" y="4599581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정보통신</a:t>
              </a:r>
              <a:endParaRPr lang="ko-KR" altLang="en-US" sz="90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973588" y="6124026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원클릭</a:t>
              </a:r>
              <a:endParaRPr lang="ko-KR" altLang="en-US" sz="90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973588" y="6277306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오수</a:t>
              </a:r>
              <a:endParaRPr lang="ko-KR" altLang="en-US" sz="90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973588" y="7107443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터널</a:t>
              </a:r>
              <a:endParaRPr lang="ko-KR" altLang="en-US" sz="90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973588" y="6833021"/>
              <a:ext cx="829468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ko-KR" altLang="en-US" sz="900" smtClean="0"/>
                <a:t>스마트</a:t>
              </a:r>
              <a:endParaRPr lang="ko-KR" alt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345348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서버설정 및 구동</a:t>
            </a:r>
            <a:endParaRPr lang="en-US" altLang="ko-KR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①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설정파일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- C:/EXIDE/server/apache-tomee-plume-1.7.4/conf/server.xml</a:t>
            </a: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9" name="그림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592" y="2276872"/>
            <a:ext cx="6923883" cy="430658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0" name="직사각형 59"/>
          <p:cNvSpPr/>
          <p:nvPr/>
        </p:nvSpPr>
        <p:spPr>
          <a:xfrm>
            <a:off x="1568623" y="4077072"/>
            <a:ext cx="5472609" cy="720080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568624" y="5798987"/>
            <a:ext cx="5472608" cy="366317"/>
          </a:xfrm>
          <a:prstGeom prst="rect">
            <a:avLst/>
          </a:prstGeom>
          <a:noFill/>
          <a:ln w="31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7628411" y="4307052"/>
            <a:ext cx="100811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000" smtClean="0"/>
              <a:t>DB</a:t>
            </a:r>
            <a:r>
              <a:rPr lang="ko-KR" altLang="en-US" sz="1000" smtClean="0"/>
              <a:t>설정</a:t>
            </a:r>
            <a:endParaRPr lang="ko-KR" altLang="en-US" sz="1000"/>
          </a:p>
        </p:txBody>
      </p:sp>
      <p:sp>
        <p:nvSpPr>
          <p:cNvPr id="63" name="TextBox 62"/>
          <p:cNvSpPr txBox="1"/>
          <p:nvPr/>
        </p:nvSpPr>
        <p:spPr>
          <a:xfrm>
            <a:off x="7628411" y="5838049"/>
            <a:ext cx="100811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000" smtClean="0"/>
              <a:t>Container</a:t>
            </a:r>
            <a:r>
              <a:rPr lang="ko-KR" altLang="en-US" sz="1000" smtClean="0"/>
              <a:t>설정</a:t>
            </a:r>
            <a:endParaRPr lang="ko-KR" altLang="en-US" sz="1000"/>
          </a:p>
        </p:txBody>
      </p:sp>
    </p:spTree>
    <p:extLst>
      <p:ext uri="{BB962C8B-B14F-4D97-AF65-F5344CB8AC3E}">
        <p14:creationId xmlns:p14="http://schemas.microsoft.com/office/powerpoint/2010/main" val="4051622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서버설정 및 구동</a:t>
            </a:r>
            <a:endParaRPr lang="en-US" altLang="ko-KR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848544" y="1412776"/>
            <a:ext cx="8915400" cy="396044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담당자별 설정파일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설계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건설 담당자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 server.xml.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설계건설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도로유지 담당자 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 server.xml.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도로유지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시설물 담당자    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 server.xml.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스마트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                        -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server.xml.</a:t>
            </a:r>
            <a:r>
              <a:rPr lang="ko-KR" altLang="en-US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오수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                        - server.xml.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원클릭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                         - 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server.xml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전기시설물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                         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 server.xml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정보통신</a:t>
            </a: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                           </a:t>
            </a:r>
            <a:r>
              <a:rPr lang="en-US" altLang="ko-KR" sz="130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 server.xml</a:t>
            </a:r>
            <a:r>
              <a:rPr lang="en-US" altLang="ko-KR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30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터널</a:t>
            </a: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hangingPunct="0">
              <a:defRPr/>
            </a:pPr>
            <a:endParaRPr lang="en-US" altLang="ko-KR" sz="130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050644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28851</TotalTime>
  <Words>347</Words>
  <Application>Microsoft Office PowerPoint</Application>
  <PresentationFormat>A4 용지(210x297mm)</PresentationFormat>
  <Paragraphs>151</Paragraphs>
  <Slides>12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굴림</vt:lpstr>
      <vt:lpstr>맑은 고딕</vt:lpstr>
      <vt:lpstr>휴먼엑스포</vt:lpstr>
      <vt:lpstr>Arial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>대우정보시스템(주)</Manager>
  <Company>skcc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산출물 가로 템플릿</dc:title>
  <dc:subject>문서표준</dc:subject>
  <dc:creator>백용규</dc:creator>
  <cp:lastModifiedBy>Yesung</cp:lastModifiedBy>
  <cp:revision>1258</cp:revision>
  <cp:lastPrinted>2016-06-16T13:38:47Z</cp:lastPrinted>
  <dcterms:created xsi:type="dcterms:W3CDTF">2003-09-29T09:24:41Z</dcterms:created>
  <dcterms:modified xsi:type="dcterms:W3CDTF">2016-06-21T01:36:08Z</dcterms:modified>
</cp:coreProperties>
</file>