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6"/>
  </p:notesMasterIdLst>
  <p:handoutMasterIdLst>
    <p:handoutMasterId r:id="rId7"/>
  </p:handoutMasterIdLst>
  <p:sldIdLst>
    <p:sldId id="309" r:id="rId2"/>
    <p:sldId id="321" r:id="rId3"/>
    <p:sldId id="322" r:id="rId4"/>
    <p:sldId id="323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C54"/>
    <a:srgbClr val="009900"/>
    <a:srgbClr val="66FF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484DD32D-B933-4977-8AF8-5A73C0AC54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FD12D8E-5908-4973-9360-EE5E62D5F2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26148-C245-4869-94DB-77A92672FA1F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943E439-4DC7-4214-A57C-B829FFE6E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25294DE-B27B-493D-A2EF-BB52ABF777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1C66B-AA15-49BD-AB8E-2623C4B74A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432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8097F-6CC1-4093-B021-02CC30F558FA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1C840-E01A-4E40-90FB-38022325072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375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6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89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잘린 한쪽 모서리 8">
            <a:extLst>
              <a:ext uri="{FF2B5EF4-FFF2-40B4-BE49-F238E27FC236}">
                <a16:creationId xmlns:a16="http://schemas.microsoft.com/office/drawing/2014/main" id="{44610A9A-F75F-47AA-A516-D07071C2667A}"/>
              </a:ext>
            </a:extLst>
          </p:cNvPr>
          <p:cNvSpPr/>
          <p:nvPr userDrawn="1"/>
        </p:nvSpPr>
        <p:spPr>
          <a:xfrm>
            <a:off x="0" y="476251"/>
            <a:ext cx="7200900" cy="107950"/>
          </a:xfrm>
          <a:prstGeom prst="snip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61D9DE26-B369-403A-8CA5-C9B202050BBA}"/>
              </a:ext>
            </a:extLst>
          </p:cNvPr>
          <p:cNvSpPr/>
          <p:nvPr userDrawn="1"/>
        </p:nvSpPr>
        <p:spPr>
          <a:xfrm>
            <a:off x="4477702" y="476256"/>
            <a:ext cx="4666298" cy="140969"/>
          </a:xfrm>
          <a:prstGeom prst="parallelogram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사다리꼴 11">
            <a:extLst>
              <a:ext uri="{FF2B5EF4-FFF2-40B4-BE49-F238E27FC236}">
                <a16:creationId xmlns:a16="http://schemas.microsoft.com/office/drawing/2014/main" id="{42C1C3C3-56F5-4B60-8EFF-F8927136B736}"/>
              </a:ext>
            </a:extLst>
          </p:cNvPr>
          <p:cNvSpPr/>
          <p:nvPr userDrawn="1"/>
        </p:nvSpPr>
        <p:spPr>
          <a:xfrm>
            <a:off x="7200900" y="476256"/>
            <a:ext cx="1985010" cy="184149"/>
          </a:xfrm>
          <a:prstGeom prst="trapezoid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19260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6">
          <p15:clr>
            <a:srgbClr val="FBAE40"/>
          </p15:clr>
        </p15:guide>
        <p15:guide id="3" orient="horz" pos="368">
          <p15:clr>
            <a:srgbClr val="FBAE40"/>
          </p15:clr>
        </p15:guide>
        <p15:guide id="4" orient="horz" pos="300">
          <p15:clr>
            <a:srgbClr val="FBAE40"/>
          </p15:clr>
        </p15:guide>
        <p15:guide id="5" orient="horz" pos="414">
          <p15:clr>
            <a:srgbClr val="FBAE40"/>
          </p15:clr>
        </p15:guide>
        <p15:guide id="6" orient="horz" pos="391">
          <p15:clr>
            <a:srgbClr val="FBAE40"/>
          </p15:clr>
        </p15:guide>
        <p15:guide id="7" pos="2880">
          <p15:clr>
            <a:srgbClr val="FBAE40"/>
          </p15:clr>
        </p15:guide>
        <p15:guide id="8" pos="2982">
          <p15:clr>
            <a:srgbClr val="FBAE40"/>
          </p15:clr>
        </p15:guide>
        <p15:guide id="9" pos="568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잘린 한쪽 모서리 8">
            <a:extLst>
              <a:ext uri="{FF2B5EF4-FFF2-40B4-BE49-F238E27FC236}">
                <a16:creationId xmlns:a16="http://schemas.microsoft.com/office/drawing/2014/main" id="{44610A9A-F75F-47AA-A516-D07071C2667A}"/>
              </a:ext>
            </a:extLst>
          </p:cNvPr>
          <p:cNvSpPr/>
          <p:nvPr userDrawn="1"/>
        </p:nvSpPr>
        <p:spPr>
          <a:xfrm>
            <a:off x="0" y="476251"/>
            <a:ext cx="7200900" cy="107950"/>
          </a:xfrm>
          <a:prstGeom prst="snip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61D9DE26-B369-403A-8CA5-C9B202050BBA}"/>
              </a:ext>
            </a:extLst>
          </p:cNvPr>
          <p:cNvSpPr/>
          <p:nvPr userDrawn="1"/>
        </p:nvSpPr>
        <p:spPr>
          <a:xfrm>
            <a:off x="4477702" y="476256"/>
            <a:ext cx="4666298" cy="140969"/>
          </a:xfrm>
          <a:prstGeom prst="parallelogram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사다리꼴 11">
            <a:extLst>
              <a:ext uri="{FF2B5EF4-FFF2-40B4-BE49-F238E27FC236}">
                <a16:creationId xmlns:a16="http://schemas.microsoft.com/office/drawing/2014/main" id="{42C1C3C3-56F5-4B60-8EFF-F8927136B736}"/>
              </a:ext>
            </a:extLst>
          </p:cNvPr>
          <p:cNvSpPr/>
          <p:nvPr userDrawn="1"/>
        </p:nvSpPr>
        <p:spPr>
          <a:xfrm>
            <a:off x="7200900" y="476256"/>
            <a:ext cx="1985010" cy="184149"/>
          </a:xfrm>
          <a:prstGeom prst="trapezoid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30755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6">
          <p15:clr>
            <a:srgbClr val="FBAE40"/>
          </p15:clr>
        </p15:guide>
        <p15:guide id="3" orient="horz" pos="368">
          <p15:clr>
            <a:srgbClr val="FBAE40"/>
          </p15:clr>
        </p15:guide>
        <p15:guide id="4" orient="horz" pos="300">
          <p15:clr>
            <a:srgbClr val="FBAE40"/>
          </p15:clr>
        </p15:guide>
        <p15:guide id="5" orient="horz" pos="414">
          <p15:clr>
            <a:srgbClr val="FBAE40"/>
          </p15:clr>
        </p15:guide>
        <p15:guide id="6" orient="horz" pos="391">
          <p15:clr>
            <a:srgbClr val="FBAE40"/>
          </p15:clr>
        </p15:guide>
        <p15:guide id="7" pos="2880">
          <p15:clr>
            <a:srgbClr val="FBAE40"/>
          </p15:clr>
        </p15:guide>
        <p15:guide id="8" pos="2982">
          <p15:clr>
            <a:srgbClr val="FBAE40"/>
          </p15:clr>
        </p15:guide>
        <p15:guide id="9" pos="568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잘린 한쪽 모서리 8">
            <a:extLst>
              <a:ext uri="{FF2B5EF4-FFF2-40B4-BE49-F238E27FC236}">
                <a16:creationId xmlns:a16="http://schemas.microsoft.com/office/drawing/2014/main" id="{44610A9A-F75F-47AA-A516-D07071C2667A}"/>
              </a:ext>
            </a:extLst>
          </p:cNvPr>
          <p:cNvSpPr/>
          <p:nvPr userDrawn="1"/>
        </p:nvSpPr>
        <p:spPr>
          <a:xfrm>
            <a:off x="0" y="476251"/>
            <a:ext cx="7200900" cy="107950"/>
          </a:xfrm>
          <a:prstGeom prst="snip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61D9DE26-B369-403A-8CA5-C9B202050BBA}"/>
              </a:ext>
            </a:extLst>
          </p:cNvPr>
          <p:cNvSpPr/>
          <p:nvPr userDrawn="1"/>
        </p:nvSpPr>
        <p:spPr>
          <a:xfrm>
            <a:off x="4477702" y="476256"/>
            <a:ext cx="4666298" cy="140969"/>
          </a:xfrm>
          <a:prstGeom prst="parallelogram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사다리꼴 11">
            <a:extLst>
              <a:ext uri="{FF2B5EF4-FFF2-40B4-BE49-F238E27FC236}">
                <a16:creationId xmlns:a16="http://schemas.microsoft.com/office/drawing/2014/main" id="{42C1C3C3-56F5-4B60-8EFF-F8927136B736}"/>
              </a:ext>
            </a:extLst>
          </p:cNvPr>
          <p:cNvSpPr/>
          <p:nvPr userDrawn="1"/>
        </p:nvSpPr>
        <p:spPr>
          <a:xfrm>
            <a:off x="7200900" y="476256"/>
            <a:ext cx="1985010" cy="184149"/>
          </a:xfrm>
          <a:prstGeom prst="trapezoid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1153928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6">
          <p15:clr>
            <a:srgbClr val="FBAE40"/>
          </p15:clr>
        </p15:guide>
        <p15:guide id="3" orient="horz" pos="368">
          <p15:clr>
            <a:srgbClr val="FBAE40"/>
          </p15:clr>
        </p15:guide>
        <p15:guide id="4" orient="horz" pos="300">
          <p15:clr>
            <a:srgbClr val="FBAE40"/>
          </p15:clr>
        </p15:guide>
        <p15:guide id="5" orient="horz" pos="414">
          <p15:clr>
            <a:srgbClr val="FBAE40"/>
          </p15:clr>
        </p15:guide>
        <p15:guide id="6" orient="horz" pos="391">
          <p15:clr>
            <a:srgbClr val="FBAE40"/>
          </p15:clr>
        </p15:guide>
        <p15:guide id="7" pos="2880">
          <p15:clr>
            <a:srgbClr val="FBAE40"/>
          </p15:clr>
        </p15:guide>
        <p15:guide id="8" pos="2982">
          <p15:clr>
            <a:srgbClr val="FBAE40"/>
          </p15:clr>
        </p15:guide>
        <p15:guide id="9" pos="568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25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73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36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46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2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3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4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616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7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6" r:id="rId12"/>
    <p:sldLayoutId id="2147483667" r:id="rId13"/>
    <p:sldLayoutId id="2147483668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7D565D-7856-4B1C-AA08-2665A12D14FF}"/>
              </a:ext>
            </a:extLst>
          </p:cNvPr>
          <p:cNvSpPr txBox="1"/>
          <p:nvPr/>
        </p:nvSpPr>
        <p:spPr>
          <a:xfrm>
            <a:off x="106682" y="76945"/>
            <a:ext cx="216607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 err="1"/>
              <a:t>ChakraMax</a:t>
            </a:r>
            <a:r>
              <a:rPr lang="en-US" altLang="ko-KR" sz="1500" b="1" dirty="0"/>
              <a:t> </a:t>
            </a:r>
            <a:r>
              <a:rPr lang="en-US" altLang="ko-KR" sz="1500" b="1" dirty="0" err="1"/>
              <a:t>Arkitecture</a:t>
            </a:r>
            <a:endParaRPr lang="ko-KR" altLang="en-US" sz="1500" b="1" dirty="0"/>
          </a:p>
        </p:txBody>
      </p:sp>
      <p:grpSp>
        <p:nvGrpSpPr>
          <p:cNvPr id="55" name="그룹 54"/>
          <p:cNvGrpSpPr/>
          <p:nvPr/>
        </p:nvGrpSpPr>
        <p:grpSpPr>
          <a:xfrm>
            <a:off x="342900" y="952501"/>
            <a:ext cx="8324850" cy="5314950"/>
            <a:chOff x="177386" y="1340768"/>
            <a:chExt cx="8471197" cy="4821193"/>
          </a:xfrm>
        </p:grpSpPr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98722" y="2901940"/>
              <a:ext cx="412466" cy="526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직사각형 56"/>
            <p:cNvSpPr/>
            <p:nvPr/>
          </p:nvSpPr>
          <p:spPr>
            <a:xfrm>
              <a:off x="5580112" y="4797152"/>
              <a:ext cx="3068471" cy="6429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58" name="Rectangle 2"/>
            <p:cNvSpPr>
              <a:spLocks noChangeArrowheads="1"/>
            </p:cNvSpPr>
            <p:nvPr/>
          </p:nvSpPr>
          <p:spPr bwMode="auto">
            <a:xfrm>
              <a:off x="1475656" y="1340768"/>
              <a:ext cx="3989481" cy="307525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500"/>
            </a:p>
          </p:txBody>
        </p:sp>
        <p:sp>
          <p:nvSpPr>
            <p:cNvPr id="59" name="Rectangle 3"/>
            <p:cNvSpPr>
              <a:spLocks noChangeArrowheads="1"/>
            </p:cNvSpPr>
            <p:nvPr/>
          </p:nvSpPr>
          <p:spPr bwMode="auto">
            <a:xfrm>
              <a:off x="1632418" y="3429000"/>
              <a:ext cx="995366" cy="76199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750" dirty="0"/>
                <a:t>Chakra Max </a:t>
              </a:r>
            </a:p>
            <a:p>
              <a:pPr algn="ctr"/>
              <a:r>
                <a:rPr lang="en-US" altLang="ko-KR" sz="750" dirty="0"/>
                <a:t>Management </a:t>
              </a:r>
            </a:p>
            <a:p>
              <a:pPr algn="ctr"/>
              <a:r>
                <a:rPr lang="en-US" altLang="ko-KR" sz="750" dirty="0"/>
                <a:t>Server</a:t>
              </a:r>
            </a:p>
            <a:p>
              <a:pPr algn="ctr"/>
              <a:r>
                <a:rPr lang="en-US" altLang="ko-KR" sz="750" b="1" dirty="0" err="1"/>
                <a:t>maxsvr</a:t>
              </a:r>
              <a:endParaRPr lang="en-US" altLang="ko-KR" sz="750" b="1" dirty="0"/>
            </a:p>
          </p:txBody>
        </p:sp>
        <p:sp>
          <p:nvSpPr>
            <p:cNvPr id="60" name="Text Box 62"/>
            <p:cNvSpPr txBox="1">
              <a:spLocks noChangeArrowheads="1"/>
            </p:cNvSpPr>
            <p:nvPr/>
          </p:nvSpPr>
          <p:spPr bwMode="auto">
            <a:xfrm>
              <a:off x="3246716" y="1361317"/>
              <a:ext cx="1776056" cy="428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900" b="1" dirty="0"/>
                <a:t>Chakra Max Primary Server </a:t>
              </a:r>
            </a:p>
            <a:p>
              <a:r>
                <a:rPr lang="en-US" altLang="ko-KR" sz="900" dirty="0"/>
                <a:t>Linux 64 bit</a:t>
              </a:r>
            </a:p>
          </p:txBody>
        </p:sp>
        <p:sp>
          <p:nvSpPr>
            <p:cNvPr id="61" name="Rectangle 3"/>
            <p:cNvSpPr>
              <a:spLocks noChangeArrowheads="1"/>
            </p:cNvSpPr>
            <p:nvPr/>
          </p:nvSpPr>
          <p:spPr bwMode="auto">
            <a:xfrm>
              <a:off x="4860032" y="3933056"/>
              <a:ext cx="428628" cy="24765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750" b="1" dirty="0" err="1"/>
                <a:t>sshprx</a:t>
              </a:r>
              <a:endParaRPr lang="en-US" altLang="ko-KR" sz="750" b="1" dirty="0"/>
            </a:p>
          </p:txBody>
        </p:sp>
        <p:sp>
          <p:nvSpPr>
            <p:cNvPr id="62" name="Rectangle 29"/>
            <p:cNvSpPr>
              <a:spLocks noChangeArrowheads="1"/>
            </p:cNvSpPr>
            <p:nvPr/>
          </p:nvSpPr>
          <p:spPr bwMode="auto">
            <a:xfrm>
              <a:off x="5940152" y="2699952"/>
              <a:ext cx="2662258" cy="79840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350"/>
            </a:p>
          </p:txBody>
        </p:sp>
        <p:sp>
          <p:nvSpPr>
            <p:cNvPr id="63" name="Text Box 60"/>
            <p:cNvSpPr txBox="1">
              <a:spLocks noChangeArrowheads="1"/>
            </p:cNvSpPr>
            <p:nvPr/>
          </p:nvSpPr>
          <p:spPr bwMode="auto">
            <a:xfrm>
              <a:off x="5959204" y="2680120"/>
              <a:ext cx="1533911" cy="26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900" dirty="0"/>
                <a:t>Database Server Systems</a:t>
              </a:r>
            </a:p>
          </p:txBody>
        </p:sp>
        <p:sp>
          <p:nvSpPr>
            <p:cNvPr id="64" name="Line 49"/>
            <p:cNvSpPr>
              <a:spLocks noChangeShapeType="1"/>
            </p:cNvSpPr>
            <p:nvPr/>
          </p:nvSpPr>
          <p:spPr bwMode="auto">
            <a:xfrm flipH="1">
              <a:off x="5277343" y="2368601"/>
              <a:ext cx="1314953" cy="29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oval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65" name="Freeform 28"/>
            <p:cNvSpPr>
              <a:spLocks/>
            </p:cNvSpPr>
            <p:nvPr/>
          </p:nvSpPr>
          <p:spPr bwMode="auto">
            <a:xfrm>
              <a:off x="5282543" y="3356992"/>
              <a:ext cx="1305682" cy="255051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1392" y="960"/>
                </a:cxn>
                <a:cxn ang="0">
                  <a:pos x="1392" y="0"/>
                </a:cxn>
              </a:cxnLst>
              <a:rect l="0" t="0" r="r" b="b"/>
              <a:pathLst>
                <a:path w="1392" h="960">
                  <a:moveTo>
                    <a:pt x="0" y="960"/>
                  </a:moveTo>
                  <a:lnTo>
                    <a:pt x="1392" y="960"/>
                  </a:lnTo>
                  <a:lnTo>
                    <a:pt x="1392" y="0"/>
                  </a:ln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66" name="Rectangle 8"/>
            <p:cNvSpPr>
              <a:spLocks noChangeArrowheads="1"/>
            </p:cNvSpPr>
            <p:nvPr/>
          </p:nvSpPr>
          <p:spPr bwMode="auto">
            <a:xfrm>
              <a:off x="755576" y="4941168"/>
              <a:ext cx="609600" cy="4572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Max</a:t>
              </a:r>
            </a:p>
            <a:p>
              <a:pPr algn="ctr"/>
              <a:r>
                <a:rPr lang="en-US" altLang="ko-KR" sz="675" dirty="0"/>
                <a:t>Manager</a:t>
              </a:r>
            </a:p>
          </p:txBody>
        </p:sp>
        <p:sp>
          <p:nvSpPr>
            <p:cNvPr id="67" name="Freeform 13"/>
            <p:cNvSpPr>
              <a:spLocks/>
            </p:cNvSpPr>
            <p:nvPr/>
          </p:nvSpPr>
          <p:spPr bwMode="auto">
            <a:xfrm flipH="1">
              <a:off x="2357558" y="4185474"/>
              <a:ext cx="1081506" cy="759609"/>
            </a:xfrm>
            <a:custGeom>
              <a:avLst/>
              <a:gdLst/>
              <a:ahLst/>
              <a:cxnLst>
                <a:cxn ang="0">
                  <a:pos x="0" y="384"/>
                </a:cxn>
                <a:cxn ang="0">
                  <a:pos x="0" y="192"/>
                </a:cxn>
                <a:cxn ang="0">
                  <a:pos x="720" y="192"/>
                </a:cxn>
                <a:cxn ang="0">
                  <a:pos x="720" y="0"/>
                </a:cxn>
              </a:cxnLst>
              <a:rect l="0" t="0" r="r" b="b"/>
              <a:pathLst>
                <a:path w="720" h="384">
                  <a:moveTo>
                    <a:pt x="0" y="384"/>
                  </a:moveTo>
                  <a:lnTo>
                    <a:pt x="0" y="192"/>
                  </a:lnTo>
                  <a:lnTo>
                    <a:pt x="720" y="192"/>
                  </a:lnTo>
                  <a:lnTo>
                    <a:pt x="720" y="0"/>
                  </a:lnTo>
                </a:path>
              </a:pathLst>
            </a:custGeom>
            <a:noFill/>
            <a:ln w="9525">
              <a:solidFill>
                <a:schemeClr val="accent1">
                  <a:lumMod val="75000"/>
                </a:schemeClr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68" name="Freeform 14"/>
            <p:cNvSpPr>
              <a:spLocks/>
            </p:cNvSpPr>
            <p:nvPr/>
          </p:nvSpPr>
          <p:spPr bwMode="auto">
            <a:xfrm flipH="1">
              <a:off x="2191108" y="4191710"/>
              <a:ext cx="592348" cy="759124"/>
            </a:xfrm>
            <a:custGeom>
              <a:avLst/>
              <a:gdLst/>
              <a:ahLst/>
              <a:cxnLst>
                <a:cxn ang="0">
                  <a:pos x="0" y="384"/>
                </a:cxn>
                <a:cxn ang="0">
                  <a:pos x="0" y="240"/>
                </a:cxn>
                <a:cxn ang="0">
                  <a:pos x="336" y="240"/>
                </a:cxn>
                <a:cxn ang="0">
                  <a:pos x="336" y="0"/>
                </a:cxn>
              </a:cxnLst>
              <a:rect l="0" t="0" r="r" b="b"/>
              <a:pathLst>
                <a:path w="336" h="384">
                  <a:moveTo>
                    <a:pt x="0" y="384"/>
                  </a:moveTo>
                  <a:lnTo>
                    <a:pt x="0" y="240"/>
                  </a:lnTo>
                  <a:lnTo>
                    <a:pt x="336" y="240"/>
                  </a:lnTo>
                  <a:lnTo>
                    <a:pt x="336" y="0"/>
                  </a:lnTo>
                </a:path>
              </a:pathLst>
            </a:custGeom>
            <a:noFill/>
            <a:ln w="9525">
              <a:solidFill>
                <a:schemeClr val="accent1">
                  <a:lumMod val="75000"/>
                </a:schemeClr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69" name="Line 15"/>
            <p:cNvSpPr>
              <a:spLocks noChangeShapeType="1"/>
            </p:cNvSpPr>
            <p:nvPr/>
          </p:nvSpPr>
          <p:spPr bwMode="auto">
            <a:xfrm flipV="1">
              <a:off x="2041585" y="4189924"/>
              <a:ext cx="438" cy="732156"/>
            </a:xfrm>
            <a:prstGeom prst="line">
              <a:avLst/>
            </a:prstGeom>
            <a:noFill/>
            <a:ln w="9525">
              <a:solidFill>
                <a:schemeClr val="accent1">
                  <a:lumMod val="75000"/>
                </a:schemeClr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70" name="Rectangle 9"/>
            <p:cNvSpPr>
              <a:spLocks noChangeArrowheads="1"/>
            </p:cNvSpPr>
            <p:nvPr/>
          </p:nvSpPr>
          <p:spPr bwMode="auto">
            <a:xfrm>
              <a:off x="5667239" y="4892406"/>
              <a:ext cx="609600" cy="4572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Orange</a:t>
              </a:r>
            </a:p>
          </p:txBody>
        </p:sp>
        <p:sp>
          <p:nvSpPr>
            <p:cNvPr id="71" name="Rectangle 10"/>
            <p:cNvSpPr>
              <a:spLocks noChangeArrowheads="1"/>
            </p:cNvSpPr>
            <p:nvPr/>
          </p:nvSpPr>
          <p:spPr bwMode="auto">
            <a:xfrm>
              <a:off x="6353039" y="4892406"/>
              <a:ext cx="609600" cy="4572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/>
                <a:t>Toad</a:t>
              </a:r>
            </a:p>
            <a:p>
              <a:pPr algn="ctr"/>
              <a:r>
                <a:rPr lang="en-US" altLang="ko-KR" sz="675"/>
                <a:t>SQLPLUS</a:t>
              </a:r>
            </a:p>
            <a:p>
              <a:pPr algn="ctr"/>
              <a:r>
                <a:rPr lang="en-US" altLang="ko-KR" sz="675"/>
                <a:t>Golden</a:t>
              </a:r>
            </a:p>
          </p:txBody>
        </p:sp>
        <p:sp>
          <p:nvSpPr>
            <p:cNvPr id="72" name="Rectangle 11"/>
            <p:cNvSpPr>
              <a:spLocks noChangeArrowheads="1"/>
            </p:cNvSpPr>
            <p:nvPr/>
          </p:nvSpPr>
          <p:spPr bwMode="auto">
            <a:xfrm>
              <a:off x="7038838" y="4892406"/>
              <a:ext cx="823928" cy="4572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Telnet/FTP</a:t>
              </a:r>
            </a:p>
            <a:p>
              <a:pPr algn="ctr"/>
              <a:r>
                <a:rPr lang="en-US" altLang="ko-KR" sz="675" dirty="0"/>
                <a:t>Rlogin</a:t>
              </a:r>
            </a:p>
            <a:p>
              <a:pPr algn="ctr"/>
              <a:r>
                <a:rPr lang="en-US" altLang="ko-KR" sz="675" dirty="0"/>
                <a:t>R-Command</a:t>
              </a:r>
            </a:p>
          </p:txBody>
        </p:sp>
        <p:sp>
          <p:nvSpPr>
            <p:cNvPr id="73" name="Rectangle 12"/>
            <p:cNvSpPr>
              <a:spLocks noChangeArrowheads="1"/>
            </p:cNvSpPr>
            <p:nvPr/>
          </p:nvSpPr>
          <p:spPr bwMode="auto">
            <a:xfrm>
              <a:off x="7934203" y="4892406"/>
              <a:ext cx="582597" cy="4572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600" dirty="0"/>
                <a:t>SSH</a:t>
              </a:r>
            </a:p>
          </p:txBody>
        </p:sp>
        <p:sp>
          <p:nvSpPr>
            <p:cNvPr id="74" name="Freeform 20"/>
            <p:cNvSpPr>
              <a:spLocks/>
            </p:cNvSpPr>
            <p:nvPr/>
          </p:nvSpPr>
          <p:spPr bwMode="auto">
            <a:xfrm>
              <a:off x="4453307" y="4190941"/>
              <a:ext cx="1495429" cy="6990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0"/>
                </a:cxn>
                <a:cxn ang="0">
                  <a:pos x="384" y="240"/>
                </a:cxn>
                <a:cxn ang="0">
                  <a:pos x="384" y="384"/>
                </a:cxn>
              </a:cxnLst>
              <a:rect l="0" t="0" r="r" b="b"/>
              <a:pathLst>
                <a:path w="384" h="384">
                  <a:moveTo>
                    <a:pt x="0" y="0"/>
                  </a:moveTo>
                  <a:lnTo>
                    <a:pt x="0" y="240"/>
                  </a:lnTo>
                  <a:lnTo>
                    <a:pt x="384" y="240"/>
                  </a:lnTo>
                  <a:lnTo>
                    <a:pt x="384" y="3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75" name="L 도형 74"/>
            <p:cNvSpPr/>
            <p:nvPr/>
          </p:nvSpPr>
          <p:spPr>
            <a:xfrm rot="5400000">
              <a:off x="4407596" y="3313923"/>
              <a:ext cx="761995" cy="1000133"/>
            </a:xfrm>
            <a:prstGeom prst="corner">
              <a:avLst>
                <a:gd name="adj1" fmla="val 61912"/>
                <a:gd name="adj2" fmla="val 52503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76" name="Text Box 62"/>
            <p:cNvSpPr txBox="1">
              <a:spLocks noChangeArrowheads="1"/>
            </p:cNvSpPr>
            <p:nvPr/>
          </p:nvSpPr>
          <p:spPr bwMode="auto">
            <a:xfrm>
              <a:off x="4288528" y="3432991"/>
              <a:ext cx="792653" cy="374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750" dirty="0"/>
                <a:t>Max Gateway</a:t>
              </a:r>
            </a:p>
            <a:p>
              <a:r>
                <a:rPr lang="en-US" altLang="ko-KR" sz="750" b="1" dirty="0" err="1"/>
                <a:t>cgw_gw</a:t>
              </a:r>
              <a:endParaRPr lang="en-US" altLang="ko-KR" sz="750" b="1" dirty="0"/>
            </a:p>
          </p:txBody>
        </p:sp>
        <p:cxnSp>
          <p:nvCxnSpPr>
            <p:cNvPr id="77" name="꺾인 연결선 76"/>
            <p:cNvCxnSpPr>
              <a:stCxn id="88" idx="2"/>
              <a:endCxn id="70" idx="2"/>
            </p:cNvCxnSpPr>
            <p:nvPr/>
          </p:nvCxnSpPr>
          <p:spPr>
            <a:xfrm rot="5400000" flipH="1" flipV="1">
              <a:off x="4699194" y="4125523"/>
              <a:ext cx="48762" cy="2496927"/>
            </a:xfrm>
            <a:prstGeom prst="bentConnector3">
              <a:avLst>
                <a:gd name="adj1" fmla="val -468808"/>
              </a:avLst>
            </a:prstGeom>
            <a:ln w="3175">
              <a:solidFill>
                <a:schemeClr val="tx1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AutoShape 39"/>
            <p:cNvSpPr>
              <a:spLocks noChangeArrowheads="1"/>
            </p:cNvSpPr>
            <p:nvPr/>
          </p:nvSpPr>
          <p:spPr bwMode="auto">
            <a:xfrm>
              <a:off x="6426714" y="3173792"/>
              <a:ext cx="250133" cy="181155"/>
            </a:xfrm>
            <a:prstGeom prst="can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350"/>
            </a:p>
          </p:txBody>
        </p:sp>
        <p:sp>
          <p:nvSpPr>
            <p:cNvPr id="79" name="Text Box 46"/>
            <p:cNvSpPr txBox="1">
              <a:spLocks noChangeArrowheads="1"/>
            </p:cNvSpPr>
            <p:nvPr/>
          </p:nvSpPr>
          <p:spPr bwMode="auto">
            <a:xfrm>
              <a:off x="7543578" y="2996952"/>
              <a:ext cx="308364" cy="247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788" b="1" dirty="0"/>
                <a:t>….</a:t>
              </a:r>
              <a:endParaRPr lang="en-US" altLang="ko-KR" sz="675" b="1" dirty="0"/>
            </a:p>
          </p:txBody>
        </p:sp>
        <p:sp>
          <p:nvSpPr>
            <p:cNvPr id="80" name="Text Box 62"/>
            <p:cNvSpPr txBox="1">
              <a:spLocks noChangeArrowheads="1"/>
            </p:cNvSpPr>
            <p:nvPr/>
          </p:nvSpPr>
          <p:spPr bwMode="auto">
            <a:xfrm>
              <a:off x="2965624" y="3254649"/>
              <a:ext cx="1069391" cy="374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750" dirty="0"/>
                <a:t>Chakra Max </a:t>
              </a:r>
            </a:p>
            <a:p>
              <a:pPr algn="ctr"/>
              <a:r>
                <a:rPr lang="en-US" altLang="ko-KR" sz="750" dirty="0"/>
                <a:t>Database (</a:t>
              </a:r>
              <a:r>
                <a:rPr lang="en-US" altLang="ko-KR" sz="750" dirty="0" err="1"/>
                <a:t>PetaSQL</a:t>
              </a:r>
              <a:r>
                <a:rPr lang="en-US" altLang="ko-KR" sz="750" dirty="0"/>
                <a:t>)</a:t>
              </a: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1619672" y="1772816"/>
              <a:ext cx="720080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350" dirty="0"/>
            </a:p>
            <a:p>
              <a:pPr algn="ctr"/>
              <a:endParaRPr lang="en-US" altLang="ko-KR" sz="1350" dirty="0"/>
            </a:p>
            <a:p>
              <a:r>
                <a:rPr lang="en-US" altLang="ko-KR" sz="788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tomcat</a:t>
              </a:r>
              <a:endParaRPr lang="ko-KR" altLang="en-US" sz="788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Rectangle 3"/>
            <p:cNvSpPr>
              <a:spLocks noChangeArrowheads="1"/>
            </p:cNvSpPr>
            <p:nvPr/>
          </p:nvSpPr>
          <p:spPr bwMode="auto">
            <a:xfrm>
              <a:off x="1691680" y="1844824"/>
              <a:ext cx="576064" cy="3600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750" dirty="0"/>
                <a:t>Report</a:t>
              </a:r>
            </a:p>
            <a:p>
              <a:pPr algn="ctr"/>
              <a:r>
                <a:rPr lang="en-US" altLang="ko-KR" sz="750" dirty="0"/>
                <a:t>Server</a:t>
              </a:r>
            </a:p>
          </p:txBody>
        </p:sp>
        <p:sp>
          <p:nvSpPr>
            <p:cNvPr id="83" name="Rectangle 3"/>
            <p:cNvSpPr>
              <a:spLocks noChangeArrowheads="1"/>
            </p:cNvSpPr>
            <p:nvPr/>
          </p:nvSpPr>
          <p:spPr bwMode="auto">
            <a:xfrm>
              <a:off x="2411760" y="1844824"/>
              <a:ext cx="648072" cy="3600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750" dirty="0"/>
                <a:t>Report</a:t>
              </a:r>
            </a:p>
            <a:p>
              <a:pPr algn="ctr"/>
              <a:r>
                <a:rPr lang="en-US" altLang="ko-KR" sz="750" dirty="0"/>
                <a:t>Scheduler</a:t>
              </a:r>
            </a:p>
          </p:txBody>
        </p:sp>
        <p:sp>
          <p:nvSpPr>
            <p:cNvPr id="84" name="Rectangle 3"/>
            <p:cNvSpPr>
              <a:spLocks noChangeArrowheads="1"/>
            </p:cNvSpPr>
            <p:nvPr/>
          </p:nvSpPr>
          <p:spPr bwMode="auto">
            <a:xfrm>
              <a:off x="1619672" y="2569464"/>
              <a:ext cx="1143008" cy="57150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750" dirty="0"/>
                <a:t>Scheduler &amp;</a:t>
              </a:r>
            </a:p>
            <a:p>
              <a:pPr algn="ctr"/>
              <a:r>
                <a:rPr lang="en-US" altLang="ko-KR" sz="750" dirty="0"/>
                <a:t>Resource Monitor</a:t>
              </a:r>
            </a:p>
            <a:p>
              <a:pPr algn="ctr"/>
              <a:r>
                <a:rPr lang="en-US" altLang="ko-KR" sz="750" b="1" dirty="0" err="1"/>
                <a:t>rastracker</a:t>
              </a:r>
              <a:endParaRPr lang="en-US" altLang="ko-KR" sz="750" b="1" dirty="0"/>
            </a:p>
          </p:txBody>
        </p:sp>
        <p:sp>
          <p:nvSpPr>
            <p:cNvPr id="85" name="Rectangle 3"/>
            <p:cNvSpPr>
              <a:spLocks noChangeArrowheads="1"/>
            </p:cNvSpPr>
            <p:nvPr/>
          </p:nvSpPr>
          <p:spPr bwMode="auto">
            <a:xfrm>
              <a:off x="3379556" y="1844824"/>
              <a:ext cx="648072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750" dirty="0" err="1"/>
                <a:t>chad</a:t>
              </a:r>
              <a:endParaRPr lang="en-US" altLang="ko-KR" sz="750" b="1" dirty="0"/>
            </a:p>
          </p:txBody>
        </p:sp>
        <p:sp>
          <p:nvSpPr>
            <p:cNvPr id="86" name="Rectangle 6"/>
            <p:cNvSpPr>
              <a:spLocks noChangeArrowheads="1"/>
            </p:cNvSpPr>
            <p:nvPr/>
          </p:nvSpPr>
          <p:spPr bwMode="auto">
            <a:xfrm>
              <a:off x="1802160" y="4941168"/>
              <a:ext cx="609600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Max</a:t>
              </a:r>
            </a:p>
            <a:p>
              <a:pPr algn="ctr"/>
              <a:r>
                <a:rPr lang="en-US" altLang="ko-KR" sz="675" dirty="0"/>
                <a:t>Client</a:t>
              </a:r>
            </a:p>
          </p:txBody>
        </p:sp>
        <p:sp>
          <p:nvSpPr>
            <p:cNvPr id="87" name="Rectangle 7"/>
            <p:cNvSpPr>
              <a:spLocks noChangeArrowheads="1"/>
            </p:cNvSpPr>
            <p:nvPr/>
          </p:nvSpPr>
          <p:spPr bwMode="auto">
            <a:xfrm>
              <a:off x="2487960" y="4941168"/>
              <a:ext cx="609600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Max</a:t>
              </a:r>
            </a:p>
            <a:p>
              <a:pPr algn="ctr"/>
              <a:r>
                <a:rPr lang="en-US" altLang="ko-KR" sz="675" dirty="0"/>
                <a:t>Client</a:t>
              </a:r>
            </a:p>
          </p:txBody>
        </p:sp>
        <p:sp>
          <p:nvSpPr>
            <p:cNvPr id="88" name="Rectangle 7"/>
            <p:cNvSpPr>
              <a:spLocks noChangeArrowheads="1"/>
            </p:cNvSpPr>
            <p:nvPr/>
          </p:nvSpPr>
          <p:spPr bwMode="auto">
            <a:xfrm>
              <a:off x="3170312" y="4941168"/>
              <a:ext cx="609600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Max</a:t>
              </a:r>
            </a:p>
            <a:p>
              <a:pPr algn="ctr"/>
              <a:r>
                <a:rPr lang="en-US" altLang="ko-KR" sz="675" dirty="0"/>
                <a:t>Client</a:t>
              </a:r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4545202" y="4198460"/>
              <a:ext cx="2119466" cy="699024"/>
            </a:xfrm>
            <a:custGeom>
              <a:avLst/>
              <a:gdLst>
                <a:gd name="connsiteX0" fmla="*/ 0 w 10000"/>
                <a:gd name="connsiteY0" fmla="*/ 0 h 10000"/>
                <a:gd name="connsiteX1" fmla="*/ 0 w 10000"/>
                <a:gd name="connsiteY1" fmla="*/ 4832 h 10000"/>
                <a:gd name="connsiteX2" fmla="*/ 10000 w 10000"/>
                <a:gd name="connsiteY2" fmla="*/ 6250 h 10000"/>
                <a:gd name="connsiteX3" fmla="*/ 10000 w 10000"/>
                <a:gd name="connsiteY3" fmla="*/ 10000 h 10000"/>
                <a:gd name="connsiteX0" fmla="*/ 0 w 10024"/>
                <a:gd name="connsiteY0" fmla="*/ 0 h 10000"/>
                <a:gd name="connsiteX1" fmla="*/ 0 w 10024"/>
                <a:gd name="connsiteY1" fmla="*/ 4832 h 10000"/>
                <a:gd name="connsiteX2" fmla="*/ 10024 w 10024"/>
                <a:gd name="connsiteY2" fmla="*/ 4832 h 10000"/>
                <a:gd name="connsiteX3" fmla="*/ 10000 w 10024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24" h="10000">
                  <a:moveTo>
                    <a:pt x="0" y="0"/>
                  </a:moveTo>
                  <a:lnTo>
                    <a:pt x="0" y="4832"/>
                  </a:lnTo>
                  <a:lnTo>
                    <a:pt x="10024" y="4832"/>
                  </a:lnTo>
                  <a:cubicBezTo>
                    <a:pt x="10016" y="6555"/>
                    <a:pt x="10008" y="8277"/>
                    <a:pt x="10000" y="10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90" name="Freeform 20"/>
            <p:cNvSpPr>
              <a:spLocks/>
            </p:cNvSpPr>
            <p:nvPr/>
          </p:nvSpPr>
          <p:spPr bwMode="auto">
            <a:xfrm>
              <a:off x="4642846" y="4192588"/>
              <a:ext cx="2805467" cy="699024"/>
            </a:xfrm>
            <a:custGeom>
              <a:avLst/>
              <a:gdLst>
                <a:gd name="connsiteX0" fmla="*/ 0 w 10003"/>
                <a:gd name="connsiteY0" fmla="*/ 0 h 10000"/>
                <a:gd name="connsiteX1" fmla="*/ 0 w 10003"/>
                <a:gd name="connsiteY1" fmla="*/ 6250 h 10000"/>
                <a:gd name="connsiteX2" fmla="*/ 10003 w 10003"/>
                <a:gd name="connsiteY2" fmla="*/ 3680 h 10000"/>
                <a:gd name="connsiteX3" fmla="*/ 10000 w 10003"/>
                <a:gd name="connsiteY3" fmla="*/ 10000 h 10000"/>
                <a:gd name="connsiteX0" fmla="*/ 0 w 10003"/>
                <a:gd name="connsiteY0" fmla="*/ 0 h 10000"/>
                <a:gd name="connsiteX1" fmla="*/ 10 w 10003"/>
                <a:gd name="connsiteY1" fmla="*/ 3680 h 10000"/>
                <a:gd name="connsiteX2" fmla="*/ 10003 w 10003"/>
                <a:gd name="connsiteY2" fmla="*/ 3680 h 10000"/>
                <a:gd name="connsiteX3" fmla="*/ 10000 w 10003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3" h="10000">
                  <a:moveTo>
                    <a:pt x="0" y="0"/>
                  </a:moveTo>
                  <a:cubicBezTo>
                    <a:pt x="3" y="1227"/>
                    <a:pt x="7" y="2453"/>
                    <a:pt x="10" y="3680"/>
                  </a:cubicBezTo>
                  <a:lnTo>
                    <a:pt x="10003" y="3680"/>
                  </a:lnTo>
                  <a:cubicBezTo>
                    <a:pt x="10002" y="5787"/>
                    <a:pt x="10001" y="7893"/>
                    <a:pt x="10000" y="10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91" name="Freeform 20"/>
            <p:cNvSpPr>
              <a:spLocks/>
            </p:cNvSpPr>
            <p:nvPr/>
          </p:nvSpPr>
          <p:spPr bwMode="auto">
            <a:xfrm>
              <a:off x="5095336" y="4180209"/>
              <a:ext cx="3149227" cy="718867"/>
            </a:xfrm>
            <a:custGeom>
              <a:avLst/>
              <a:gdLst>
                <a:gd name="connsiteX0" fmla="*/ 0 w 10011"/>
                <a:gd name="connsiteY0" fmla="*/ 0 h 10000"/>
                <a:gd name="connsiteX1" fmla="*/ 0 w 10011"/>
                <a:gd name="connsiteY1" fmla="*/ 6250 h 10000"/>
                <a:gd name="connsiteX2" fmla="*/ 10011 w 10011"/>
                <a:gd name="connsiteY2" fmla="*/ 3574 h 10000"/>
                <a:gd name="connsiteX3" fmla="*/ 10000 w 10011"/>
                <a:gd name="connsiteY3" fmla="*/ 10000 h 10000"/>
                <a:gd name="connsiteX0" fmla="*/ 0 w 10011"/>
                <a:gd name="connsiteY0" fmla="*/ 0 h 10000"/>
                <a:gd name="connsiteX1" fmla="*/ 25 w 10011"/>
                <a:gd name="connsiteY1" fmla="*/ 2391 h 10000"/>
                <a:gd name="connsiteX2" fmla="*/ 10011 w 10011"/>
                <a:gd name="connsiteY2" fmla="*/ 3574 h 10000"/>
                <a:gd name="connsiteX3" fmla="*/ 10000 w 10011"/>
                <a:gd name="connsiteY3" fmla="*/ 10000 h 10000"/>
                <a:gd name="connsiteX0" fmla="*/ 0 w 10011"/>
                <a:gd name="connsiteY0" fmla="*/ 0 h 10000"/>
                <a:gd name="connsiteX1" fmla="*/ 25 w 10011"/>
                <a:gd name="connsiteY1" fmla="*/ 2391 h 10000"/>
                <a:gd name="connsiteX2" fmla="*/ 10011 w 10011"/>
                <a:gd name="connsiteY2" fmla="*/ 2454 h 10000"/>
                <a:gd name="connsiteX3" fmla="*/ 10000 w 10011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1" h="10000">
                  <a:moveTo>
                    <a:pt x="0" y="0"/>
                  </a:moveTo>
                  <a:cubicBezTo>
                    <a:pt x="8" y="797"/>
                    <a:pt x="17" y="1594"/>
                    <a:pt x="25" y="2391"/>
                  </a:cubicBezTo>
                  <a:lnTo>
                    <a:pt x="10011" y="2454"/>
                  </a:lnTo>
                  <a:cubicBezTo>
                    <a:pt x="10007" y="4596"/>
                    <a:pt x="10004" y="7858"/>
                    <a:pt x="10000" y="10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64288" y="2902644"/>
              <a:ext cx="412466" cy="526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3" name="AutoShape 39"/>
            <p:cNvSpPr>
              <a:spLocks noChangeArrowheads="1"/>
            </p:cNvSpPr>
            <p:nvPr/>
          </p:nvSpPr>
          <p:spPr bwMode="auto">
            <a:xfrm>
              <a:off x="7092280" y="3174496"/>
              <a:ext cx="250133" cy="181155"/>
            </a:xfrm>
            <a:prstGeom prst="can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350"/>
            </a:p>
          </p:txBody>
        </p:sp>
        <p:pic>
          <p:nvPicPr>
            <p:cNvPr id="9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28384" y="2902644"/>
              <a:ext cx="412466" cy="526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" name="AutoShape 39"/>
            <p:cNvSpPr>
              <a:spLocks noChangeArrowheads="1"/>
            </p:cNvSpPr>
            <p:nvPr/>
          </p:nvSpPr>
          <p:spPr bwMode="auto">
            <a:xfrm>
              <a:off x="7956376" y="3174496"/>
              <a:ext cx="250133" cy="181155"/>
            </a:xfrm>
            <a:prstGeom prst="can">
              <a:avLst>
                <a:gd name="adj" fmla="val 2500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1350"/>
            </a:p>
          </p:txBody>
        </p:sp>
        <p:sp>
          <p:nvSpPr>
            <p:cNvPr id="96" name="Freeform 28"/>
            <p:cNvSpPr>
              <a:spLocks/>
            </p:cNvSpPr>
            <p:nvPr/>
          </p:nvSpPr>
          <p:spPr bwMode="auto">
            <a:xfrm>
              <a:off x="5292080" y="3356993"/>
              <a:ext cx="1944216" cy="340076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1392" y="960"/>
                </a:cxn>
                <a:cxn ang="0">
                  <a:pos x="1392" y="0"/>
                </a:cxn>
              </a:cxnLst>
              <a:rect l="0" t="0" r="r" b="b"/>
              <a:pathLst>
                <a:path w="1392" h="960">
                  <a:moveTo>
                    <a:pt x="0" y="960"/>
                  </a:moveTo>
                  <a:lnTo>
                    <a:pt x="1392" y="960"/>
                  </a:lnTo>
                  <a:lnTo>
                    <a:pt x="1392" y="0"/>
                  </a:ln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97" name="Freeform 28"/>
            <p:cNvSpPr>
              <a:spLocks/>
            </p:cNvSpPr>
            <p:nvPr/>
          </p:nvSpPr>
          <p:spPr bwMode="auto">
            <a:xfrm>
              <a:off x="5292080" y="3356992"/>
              <a:ext cx="2808312" cy="418317"/>
            </a:xfrm>
            <a:custGeom>
              <a:avLst/>
              <a:gdLst/>
              <a:ahLst/>
              <a:cxnLst>
                <a:cxn ang="0">
                  <a:pos x="0" y="960"/>
                </a:cxn>
                <a:cxn ang="0">
                  <a:pos x="1392" y="960"/>
                </a:cxn>
                <a:cxn ang="0">
                  <a:pos x="1392" y="0"/>
                </a:cxn>
              </a:cxnLst>
              <a:rect l="0" t="0" r="r" b="b"/>
              <a:pathLst>
                <a:path w="1392" h="960">
                  <a:moveTo>
                    <a:pt x="0" y="960"/>
                  </a:moveTo>
                  <a:lnTo>
                    <a:pt x="1392" y="960"/>
                  </a:lnTo>
                  <a:lnTo>
                    <a:pt x="1392" y="0"/>
                  </a:ln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5580112" y="1523324"/>
              <a:ext cx="3068471" cy="6429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99" name="Rectangle 9"/>
            <p:cNvSpPr>
              <a:spLocks noChangeArrowheads="1"/>
            </p:cNvSpPr>
            <p:nvPr/>
          </p:nvSpPr>
          <p:spPr bwMode="auto">
            <a:xfrm>
              <a:off x="6340006" y="1626797"/>
              <a:ext cx="609600" cy="4572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Application</a:t>
              </a:r>
            </a:p>
            <a:p>
              <a:pPr algn="ctr"/>
              <a:r>
                <a:rPr lang="en-US" altLang="ko-KR" sz="675" dirty="0"/>
                <a:t>Server</a:t>
              </a:r>
            </a:p>
          </p:txBody>
        </p:sp>
        <p:sp>
          <p:nvSpPr>
            <p:cNvPr id="100" name="Rectangle 9"/>
            <p:cNvSpPr>
              <a:spLocks noChangeArrowheads="1"/>
            </p:cNvSpPr>
            <p:nvPr/>
          </p:nvSpPr>
          <p:spPr bwMode="auto">
            <a:xfrm>
              <a:off x="7020272" y="1624207"/>
              <a:ext cx="609600" cy="4572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Application</a:t>
              </a:r>
            </a:p>
            <a:p>
              <a:pPr algn="ctr"/>
              <a:r>
                <a:rPr lang="en-US" altLang="ko-KR" sz="675" dirty="0"/>
                <a:t>Server</a:t>
              </a:r>
            </a:p>
          </p:txBody>
        </p:sp>
        <p:sp>
          <p:nvSpPr>
            <p:cNvPr id="101" name="Rectangle 9"/>
            <p:cNvSpPr>
              <a:spLocks noChangeArrowheads="1"/>
            </p:cNvSpPr>
            <p:nvPr/>
          </p:nvSpPr>
          <p:spPr bwMode="auto">
            <a:xfrm>
              <a:off x="7706816" y="1623848"/>
              <a:ext cx="609600" cy="45720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ko-KR" sz="675" dirty="0"/>
                <a:t>Application</a:t>
              </a:r>
            </a:p>
            <a:p>
              <a:pPr algn="ctr"/>
              <a:r>
                <a:rPr lang="en-US" altLang="ko-KR" sz="675" dirty="0"/>
                <a:t>Server</a:t>
              </a:r>
            </a:p>
          </p:txBody>
        </p:sp>
        <p:sp>
          <p:nvSpPr>
            <p:cNvPr id="102" name="Line 19"/>
            <p:cNvSpPr>
              <a:spLocks noChangeShapeType="1"/>
            </p:cNvSpPr>
            <p:nvPr/>
          </p:nvSpPr>
          <p:spPr bwMode="auto">
            <a:xfrm flipH="1" flipV="1">
              <a:off x="6585820" y="2068908"/>
              <a:ext cx="0" cy="692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103" name="Line 19"/>
            <p:cNvSpPr>
              <a:spLocks noChangeShapeType="1"/>
            </p:cNvSpPr>
            <p:nvPr/>
          </p:nvSpPr>
          <p:spPr bwMode="auto">
            <a:xfrm flipH="1" flipV="1">
              <a:off x="7226396" y="2074396"/>
              <a:ext cx="0" cy="692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104" name="Line 19"/>
            <p:cNvSpPr>
              <a:spLocks noChangeShapeType="1"/>
            </p:cNvSpPr>
            <p:nvPr/>
          </p:nvSpPr>
          <p:spPr bwMode="auto">
            <a:xfrm flipH="1" flipV="1">
              <a:off x="8075996" y="2067196"/>
              <a:ext cx="0" cy="692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105" name="Line 49"/>
            <p:cNvSpPr>
              <a:spLocks noChangeShapeType="1"/>
            </p:cNvSpPr>
            <p:nvPr/>
          </p:nvSpPr>
          <p:spPr bwMode="auto">
            <a:xfrm flipH="1">
              <a:off x="5284239" y="2478712"/>
              <a:ext cx="1939999" cy="63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oval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106" name="Line 49"/>
            <p:cNvSpPr>
              <a:spLocks noChangeShapeType="1"/>
            </p:cNvSpPr>
            <p:nvPr/>
          </p:nvSpPr>
          <p:spPr bwMode="auto">
            <a:xfrm flipH="1" flipV="1">
              <a:off x="5284239" y="2593027"/>
              <a:ext cx="2787375" cy="5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 type="oval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sp>
          <p:nvSpPr>
            <p:cNvPr id="107" name="Text Box 42"/>
            <p:cNvSpPr txBox="1">
              <a:spLocks noChangeArrowheads="1"/>
            </p:cNvSpPr>
            <p:nvPr/>
          </p:nvSpPr>
          <p:spPr bwMode="auto">
            <a:xfrm>
              <a:off x="7236296" y="2204863"/>
              <a:ext cx="728410" cy="347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675" dirty="0">
                  <a:solidFill>
                    <a:schemeClr val="accent2"/>
                  </a:solidFill>
                </a:rPr>
                <a:t>DB / System </a:t>
              </a:r>
            </a:p>
            <a:p>
              <a:r>
                <a:rPr lang="en-US" altLang="ko-KR" sz="675" dirty="0">
                  <a:solidFill>
                    <a:schemeClr val="accent2"/>
                  </a:solidFill>
                </a:rPr>
                <a:t>Direct Access</a:t>
              </a:r>
            </a:p>
          </p:txBody>
        </p:sp>
        <p:sp>
          <p:nvSpPr>
            <p:cNvPr id="108" name="Text Box 42"/>
            <p:cNvSpPr txBox="1">
              <a:spLocks noChangeArrowheads="1"/>
            </p:cNvSpPr>
            <p:nvPr/>
          </p:nvSpPr>
          <p:spPr bwMode="auto">
            <a:xfrm>
              <a:off x="4749524" y="4599828"/>
              <a:ext cx="833835" cy="227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675" dirty="0">
                  <a:solidFill>
                    <a:schemeClr val="accent2"/>
                  </a:solidFill>
                </a:rPr>
                <a:t>Gateway Access</a:t>
              </a:r>
            </a:p>
          </p:txBody>
        </p:sp>
        <p:sp>
          <p:nvSpPr>
            <p:cNvPr id="109" name="Text Box 42"/>
            <p:cNvSpPr txBox="1">
              <a:spLocks noChangeArrowheads="1"/>
            </p:cNvSpPr>
            <p:nvPr/>
          </p:nvSpPr>
          <p:spPr bwMode="auto">
            <a:xfrm>
              <a:off x="5508104" y="2175989"/>
              <a:ext cx="787712" cy="227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675" dirty="0">
                  <a:solidFill>
                    <a:schemeClr val="accent2"/>
                  </a:solidFill>
                </a:rPr>
                <a:t>Sniffing Packet</a:t>
              </a:r>
            </a:p>
          </p:txBody>
        </p:sp>
        <p:cxnSp>
          <p:nvCxnSpPr>
            <p:cNvPr id="110" name="Shape 121"/>
            <p:cNvCxnSpPr/>
            <p:nvPr/>
          </p:nvCxnSpPr>
          <p:spPr>
            <a:xfrm rot="5400000" flipH="1" flipV="1">
              <a:off x="827403" y="4140191"/>
              <a:ext cx="1129456" cy="469071"/>
            </a:xfrm>
            <a:prstGeom prst="bentConnector2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hape 122"/>
            <p:cNvCxnSpPr>
              <a:stCxn id="66" idx="0"/>
            </p:cNvCxnSpPr>
            <p:nvPr/>
          </p:nvCxnSpPr>
          <p:spPr>
            <a:xfrm rot="5400000" flipH="1" flipV="1">
              <a:off x="1268016" y="3077344"/>
              <a:ext cx="1656184" cy="2071464"/>
            </a:xfrm>
            <a:prstGeom prst="bentConnector2">
              <a:avLst/>
            </a:prstGeom>
            <a:ln>
              <a:solidFill>
                <a:schemeClr val="accent3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hape 123"/>
            <p:cNvCxnSpPr/>
            <p:nvPr/>
          </p:nvCxnSpPr>
          <p:spPr>
            <a:xfrm rot="5400000" flipH="1" flipV="1">
              <a:off x="-123146" y="3120804"/>
              <a:ext cx="2905035" cy="724618"/>
            </a:xfrm>
            <a:prstGeom prst="bentConnector2">
              <a:avLst/>
            </a:prstGeom>
            <a:ln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Freeform 21"/>
            <p:cNvSpPr>
              <a:spLocks/>
            </p:cNvSpPr>
            <p:nvPr/>
          </p:nvSpPr>
          <p:spPr bwMode="auto">
            <a:xfrm>
              <a:off x="2167397" y="2202388"/>
              <a:ext cx="1108459" cy="590042"/>
            </a:xfrm>
            <a:custGeom>
              <a:avLst/>
              <a:gdLst>
                <a:gd name="connsiteX0" fmla="*/ 72 w 10072"/>
                <a:gd name="connsiteY0" fmla="*/ 0 h 10000"/>
                <a:gd name="connsiteX1" fmla="*/ 0 w 10072"/>
                <a:gd name="connsiteY1" fmla="*/ 2569 h 10000"/>
                <a:gd name="connsiteX2" fmla="*/ 10072 w 10072"/>
                <a:gd name="connsiteY2" fmla="*/ 5000 h 10000"/>
                <a:gd name="connsiteX3" fmla="*/ 10072 w 10072"/>
                <a:gd name="connsiteY3" fmla="*/ 10000 h 10000"/>
                <a:gd name="connsiteX0" fmla="*/ 72 w 10072"/>
                <a:gd name="connsiteY0" fmla="*/ 0 h 10000"/>
                <a:gd name="connsiteX1" fmla="*/ 0 w 10072"/>
                <a:gd name="connsiteY1" fmla="*/ 2569 h 10000"/>
                <a:gd name="connsiteX2" fmla="*/ 10061 w 10072"/>
                <a:gd name="connsiteY2" fmla="*/ 2650 h 10000"/>
                <a:gd name="connsiteX3" fmla="*/ 10072 w 10072"/>
                <a:gd name="connsiteY3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72" h="10000">
                  <a:moveTo>
                    <a:pt x="72" y="0"/>
                  </a:moveTo>
                  <a:cubicBezTo>
                    <a:pt x="48" y="856"/>
                    <a:pt x="24" y="1713"/>
                    <a:pt x="0" y="2569"/>
                  </a:cubicBezTo>
                  <a:lnTo>
                    <a:pt x="10061" y="2650"/>
                  </a:lnTo>
                  <a:cubicBezTo>
                    <a:pt x="10065" y="5100"/>
                    <a:pt x="10068" y="7550"/>
                    <a:pt x="10072" y="10000"/>
                  </a:cubicBezTo>
                </a:path>
              </a:pathLst>
            </a:custGeom>
            <a:noFill/>
            <a:ln w="9525">
              <a:solidFill>
                <a:schemeClr val="accent3">
                  <a:lumMod val="75000"/>
                </a:schemeClr>
              </a:solidFill>
              <a:round/>
              <a:headEnd type="triangle" w="med" len="sm"/>
              <a:tailEnd type="triangle" w="med" len="sm"/>
            </a:ln>
            <a:effectLst/>
          </p:spPr>
          <p:txBody>
            <a:bodyPr/>
            <a:lstStyle/>
            <a:p>
              <a:endParaRPr lang="ko-KR" altLang="en-US" sz="1350"/>
            </a:p>
          </p:txBody>
        </p:sp>
        <p:cxnSp>
          <p:nvCxnSpPr>
            <p:cNvPr id="114" name="Shape 134"/>
            <p:cNvCxnSpPr/>
            <p:nvPr/>
          </p:nvCxnSpPr>
          <p:spPr>
            <a:xfrm flipV="1">
              <a:off x="2632800" y="3654759"/>
              <a:ext cx="797921" cy="276393"/>
            </a:xfrm>
            <a:prstGeom prst="bentConnector2">
              <a:avLst/>
            </a:prstGeom>
            <a:ln>
              <a:solidFill>
                <a:schemeClr val="accent3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hape 137"/>
            <p:cNvCxnSpPr/>
            <p:nvPr/>
          </p:nvCxnSpPr>
          <p:spPr>
            <a:xfrm rot="10800000">
              <a:off x="3544741" y="3654760"/>
              <a:ext cx="711679" cy="278793"/>
            </a:xfrm>
            <a:prstGeom prst="bentConnector2">
              <a:avLst/>
            </a:prstGeom>
            <a:ln>
              <a:solidFill>
                <a:schemeClr val="accent3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hape 144"/>
            <p:cNvCxnSpPr/>
            <p:nvPr/>
          </p:nvCxnSpPr>
          <p:spPr>
            <a:xfrm flipV="1">
              <a:off x="2627784" y="2569777"/>
              <a:ext cx="1656184" cy="1460220"/>
            </a:xfrm>
            <a:prstGeom prst="bentConnector3">
              <a:avLst>
                <a:gd name="adj1" fmla="val 87868"/>
              </a:avLst>
            </a:prstGeom>
            <a:ln>
              <a:solidFill>
                <a:schemeClr val="accent1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직선 화살표 연결선 116"/>
            <p:cNvCxnSpPr/>
            <p:nvPr/>
          </p:nvCxnSpPr>
          <p:spPr>
            <a:xfrm>
              <a:off x="2637876" y="4125590"/>
              <a:ext cx="1642090" cy="0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직선 화살표 연결선 117"/>
            <p:cNvCxnSpPr/>
            <p:nvPr/>
          </p:nvCxnSpPr>
          <p:spPr>
            <a:xfrm>
              <a:off x="2771800" y="2985437"/>
              <a:ext cx="416422" cy="0"/>
            </a:xfrm>
            <a:prstGeom prst="straightConnector1">
              <a:avLst/>
            </a:prstGeom>
            <a:ln>
              <a:solidFill>
                <a:schemeClr val="accent3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직선 화살표 연결선 118"/>
            <p:cNvCxnSpPr>
              <a:endCxn id="84" idx="2"/>
            </p:cNvCxnSpPr>
            <p:nvPr/>
          </p:nvCxnSpPr>
          <p:spPr>
            <a:xfrm flipH="1" flipV="1">
              <a:off x="2191176" y="3140968"/>
              <a:ext cx="1469" cy="300019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hape 157"/>
            <p:cNvCxnSpPr/>
            <p:nvPr/>
          </p:nvCxnSpPr>
          <p:spPr>
            <a:xfrm rot="10800000" flipV="1">
              <a:off x="3398102" y="2358488"/>
              <a:ext cx="885867" cy="437040"/>
            </a:xfrm>
            <a:prstGeom prst="bentConnector2">
              <a:avLst/>
            </a:prstGeom>
            <a:ln>
              <a:solidFill>
                <a:schemeClr val="accent3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ectangle 3"/>
            <p:cNvSpPr>
              <a:spLocks noChangeArrowheads="1"/>
            </p:cNvSpPr>
            <p:nvPr/>
          </p:nvSpPr>
          <p:spPr bwMode="auto">
            <a:xfrm>
              <a:off x="4283968" y="2233672"/>
              <a:ext cx="1000132" cy="72008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750" dirty="0"/>
                <a:t>Max Sniffing</a:t>
              </a:r>
            </a:p>
            <a:p>
              <a:r>
                <a:rPr lang="en-US" altLang="ko-KR" sz="750" b="1" dirty="0" err="1"/>
                <a:t>cgw_sf</a:t>
              </a:r>
              <a:endParaRPr lang="en-US" altLang="ko-KR" sz="750" b="1" dirty="0"/>
            </a:p>
          </p:txBody>
        </p:sp>
        <p:cxnSp>
          <p:nvCxnSpPr>
            <p:cNvPr id="122" name="직선 화살표 연결선 121"/>
            <p:cNvCxnSpPr/>
            <p:nvPr/>
          </p:nvCxnSpPr>
          <p:spPr>
            <a:xfrm>
              <a:off x="505596" y="5651288"/>
              <a:ext cx="416422" cy="0"/>
            </a:xfrm>
            <a:prstGeom prst="straightConnector1">
              <a:avLst/>
            </a:prstGeom>
            <a:ln>
              <a:solidFill>
                <a:schemeClr val="accent3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화살표 연결선 122"/>
            <p:cNvCxnSpPr/>
            <p:nvPr/>
          </p:nvCxnSpPr>
          <p:spPr>
            <a:xfrm>
              <a:off x="505596" y="5848654"/>
              <a:ext cx="416422" cy="0"/>
            </a:xfrm>
            <a:prstGeom prst="straightConnector1">
              <a:avLst/>
            </a:prstGeom>
            <a:ln>
              <a:solidFill>
                <a:schemeClr val="accent1">
                  <a:lumMod val="7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 Box 46"/>
            <p:cNvSpPr txBox="1">
              <a:spLocks noChangeArrowheads="1"/>
            </p:cNvSpPr>
            <p:nvPr/>
          </p:nvSpPr>
          <p:spPr bwMode="auto">
            <a:xfrm>
              <a:off x="944852" y="5528872"/>
              <a:ext cx="1360952" cy="227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675" dirty="0"/>
                <a:t>: Chakra Max Database </a:t>
              </a:r>
              <a:r>
                <a:rPr lang="ko-KR" altLang="en-US" sz="675" dirty="0"/>
                <a:t>연결 </a:t>
              </a:r>
              <a:endParaRPr lang="en-US" altLang="ko-KR" sz="675" dirty="0"/>
            </a:p>
          </p:txBody>
        </p:sp>
        <p:sp>
          <p:nvSpPr>
            <p:cNvPr id="125" name="Text Box 46"/>
            <p:cNvSpPr txBox="1">
              <a:spLocks noChangeArrowheads="1"/>
            </p:cNvSpPr>
            <p:nvPr/>
          </p:nvSpPr>
          <p:spPr bwMode="auto">
            <a:xfrm>
              <a:off x="937644" y="5738872"/>
              <a:ext cx="1655808" cy="227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675" dirty="0"/>
                <a:t>: Chakra Max </a:t>
              </a:r>
              <a:r>
                <a:rPr lang="ko-KR" altLang="en-US" sz="675" dirty="0"/>
                <a:t>프로세스 간 통신</a:t>
              </a:r>
              <a:r>
                <a:rPr lang="en-US" altLang="ko-KR" sz="675" dirty="0"/>
                <a:t>(SSL)</a:t>
              </a:r>
              <a:r>
                <a:rPr lang="ko-KR" altLang="en-US" sz="675" dirty="0"/>
                <a:t> </a:t>
              </a:r>
              <a:endParaRPr lang="en-US" altLang="ko-KR" sz="675" dirty="0"/>
            </a:p>
          </p:txBody>
        </p:sp>
        <p:cxnSp>
          <p:nvCxnSpPr>
            <p:cNvPr id="126" name="직선 화살표 연결선 125"/>
            <p:cNvCxnSpPr/>
            <p:nvPr/>
          </p:nvCxnSpPr>
          <p:spPr>
            <a:xfrm flipH="1">
              <a:off x="2302756" y="3151384"/>
              <a:ext cx="2590" cy="290782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 Box 46"/>
            <p:cNvSpPr txBox="1">
              <a:spLocks noChangeArrowheads="1"/>
            </p:cNvSpPr>
            <p:nvPr/>
          </p:nvSpPr>
          <p:spPr bwMode="auto">
            <a:xfrm>
              <a:off x="937644" y="5934472"/>
              <a:ext cx="1332948" cy="227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675" dirty="0"/>
                <a:t>: </a:t>
              </a:r>
              <a:r>
                <a:rPr lang="ko-KR" altLang="en-US" sz="675" dirty="0"/>
                <a:t>프로세스 </a:t>
              </a:r>
              <a:r>
                <a:rPr lang="en-US" altLang="ko-KR" sz="675" dirty="0"/>
                <a:t>Live-Check </a:t>
              </a:r>
              <a:r>
                <a:rPr lang="ko-KR" altLang="en-US" sz="675" dirty="0"/>
                <a:t>통신  </a:t>
              </a:r>
              <a:endParaRPr lang="en-US" altLang="ko-KR" sz="675" dirty="0"/>
            </a:p>
          </p:txBody>
        </p:sp>
        <p:cxnSp>
          <p:nvCxnSpPr>
            <p:cNvPr id="128" name="직선 화살표 연결선 127"/>
            <p:cNvCxnSpPr/>
            <p:nvPr/>
          </p:nvCxnSpPr>
          <p:spPr>
            <a:xfrm>
              <a:off x="2762350" y="2666605"/>
              <a:ext cx="1512829" cy="4788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화살표 연결선 128"/>
            <p:cNvCxnSpPr/>
            <p:nvPr/>
          </p:nvCxnSpPr>
          <p:spPr>
            <a:xfrm flipH="1">
              <a:off x="2637876" y="2068172"/>
              <a:ext cx="1158560" cy="1360124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직선 화살표 연결선 129"/>
            <p:cNvCxnSpPr/>
            <p:nvPr/>
          </p:nvCxnSpPr>
          <p:spPr>
            <a:xfrm>
              <a:off x="2743200" y="2676176"/>
              <a:ext cx="1540768" cy="896840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1" name="그룹 28"/>
            <p:cNvGrpSpPr/>
            <p:nvPr/>
          </p:nvGrpSpPr>
          <p:grpSpPr>
            <a:xfrm>
              <a:off x="3242992" y="2857928"/>
              <a:ext cx="465326" cy="428628"/>
              <a:chOff x="3606609" y="2928934"/>
              <a:chExt cx="642942" cy="500066"/>
            </a:xfrm>
          </p:grpSpPr>
          <p:sp>
            <p:nvSpPr>
              <p:cNvPr id="142" name="AutoShape 64"/>
              <p:cNvSpPr>
                <a:spLocks noChangeArrowheads="1"/>
              </p:cNvSpPr>
              <p:nvPr/>
            </p:nvSpPr>
            <p:spPr bwMode="auto">
              <a:xfrm>
                <a:off x="3606609" y="2928934"/>
                <a:ext cx="428628" cy="357190"/>
              </a:xfrm>
              <a:prstGeom prst="can">
                <a:avLst>
                  <a:gd name="adj" fmla="val 25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altLang="ko-KR" sz="675" b="1" dirty="0"/>
              </a:p>
            </p:txBody>
          </p:sp>
          <p:sp>
            <p:nvSpPr>
              <p:cNvPr id="143" name="AutoShape 64"/>
              <p:cNvSpPr>
                <a:spLocks noChangeArrowheads="1"/>
              </p:cNvSpPr>
              <p:nvPr/>
            </p:nvSpPr>
            <p:spPr bwMode="auto">
              <a:xfrm>
                <a:off x="3820923" y="3071810"/>
                <a:ext cx="428628" cy="357190"/>
              </a:xfrm>
              <a:prstGeom prst="can">
                <a:avLst>
                  <a:gd name="adj" fmla="val 25000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en-US" altLang="ko-KR" sz="675" b="1" dirty="0"/>
              </a:p>
            </p:txBody>
          </p:sp>
        </p:grpSp>
        <p:cxnSp>
          <p:nvCxnSpPr>
            <p:cNvPr id="132" name="직선 화살표 연결선 131"/>
            <p:cNvCxnSpPr/>
            <p:nvPr/>
          </p:nvCxnSpPr>
          <p:spPr>
            <a:xfrm flipV="1">
              <a:off x="521827" y="6055000"/>
              <a:ext cx="411274" cy="2949"/>
            </a:xfrm>
            <a:prstGeom prst="straightConnector1">
              <a:avLst/>
            </a:prstGeom>
            <a:ln>
              <a:solidFill>
                <a:srgbClr val="C00000"/>
              </a:solidFill>
              <a:prstDash val="sysDot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Group 83"/>
            <p:cNvGrpSpPr>
              <a:grpSpLocks/>
            </p:cNvGrpSpPr>
            <p:nvPr/>
          </p:nvGrpSpPr>
          <p:grpSpPr bwMode="auto">
            <a:xfrm flipH="1">
              <a:off x="177386" y="4976462"/>
              <a:ext cx="469900" cy="431800"/>
              <a:chOff x="7645" y="3233"/>
              <a:chExt cx="303" cy="263"/>
            </a:xfrm>
          </p:grpSpPr>
          <p:pic>
            <p:nvPicPr>
              <p:cNvPr id="140" name="Picture 84" descr="PC copy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45" y="3267"/>
                <a:ext cx="261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1" name="Picture 85" descr="일반인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785" y="3233"/>
                <a:ext cx="163" cy="2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34" name="Group 83"/>
            <p:cNvGrpSpPr>
              <a:grpSpLocks/>
            </p:cNvGrpSpPr>
            <p:nvPr/>
          </p:nvGrpSpPr>
          <p:grpSpPr bwMode="auto">
            <a:xfrm flipH="1">
              <a:off x="6876256" y="5445224"/>
              <a:ext cx="469900" cy="431800"/>
              <a:chOff x="7645" y="3233"/>
              <a:chExt cx="303" cy="263"/>
            </a:xfrm>
          </p:grpSpPr>
          <p:pic>
            <p:nvPicPr>
              <p:cNvPr id="138" name="Picture 84" descr="PC copy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45" y="3267"/>
                <a:ext cx="261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9" name="Picture 85" descr="일반인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785" y="3233"/>
                <a:ext cx="163" cy="2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35" name="Group 83"/>
            <p:cNvGrpSpPr>
              <a:grpSpLocks/>
            </p:cNvGrpSpPr>
            <p:nvPr/>
          </p:nvGrpSpPr>
          <p:grpSpPr bwMode="auto">
            <a:xfrm flipH="1">
              <a:off x="2843808" y="5445224"/>
              <a:ext cx="469900" cy="431800"/>
              <a:chOff x="7645" y="3233"/>
              <a:chExt cx="303" cy="263"/>
            </a:xfrm>
          </p:grpSpPr>
          <p:pic>
            <p:nvPicPr>
              <p:cNvPr id="136" name="Picture 84" descr="PC copy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645" y="3267"/>
                <a:ext cx="261" cy="2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7" name="Picture 85" descr="일반인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785" y="3233"/>
                <a:ext cx="163" cy="2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44" name="TextBox 143"/>
          <p:cNvSpPr txBox="1"/>
          <p:nvPr/>
        </p:nvSpPr>
        <p:spPr>
          <a:xfrm>
            <a:off x="106682" y="841857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 </a:t>
            </a:r>
            <a:r>
              <a:rPr lang="ko-KR" altLang="en-US" b="1" dirty="0"/>
              <a:t>전체 구조</a:t>
            </a:r>
          </a:p>
        </p:txBody>
      </p:sp>
      <p:sp>
        <p:nvSpPr>
          <p:cNvPr id="3" name="순서도: 처리 2"/>
          <p:cNvSpPr/>
          <p:nvPr/>
        </p:nvSpPr>
        <p:spPr>
          <a:xfrm>
            <a:off x="9342" y="690302"/>
            <a:ext cx="1488133" cy="640080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5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338209" y="952500"/>
            <a:ext cx="8500992" cy="5295900"/>
            <a:chOff x="393129" y="1268760"/>
            <a:chExt cx="8603286" cy="4876576"/>
          </a:xfrm>
        </p:grpSpPr>
        <p:sp>
          <p:nvSpPr>
            <p:cNvPr id="4" name="직사각형 3"/>
            <p:cNvSpPr/>
            <p:nvPr/>
          </p:nvSpPr>
          <p:spPr>
            <a:xfrm>
              <a:off x="1036066" y="1697385"/>
              <a:ext cx="6500813" cy="444795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200" dirty="0"/>
            </a:p>
          </p:txBody>
        </p:sp>
        <p:sp>
          <p:nvSpPr>
            <p:cNvPr id="5" name="대각선 방향의 모서리가 잘린 사각형 4"/>
            <p:cNvSpPr/>
            <p:nvPr/>
          </p:nvSpPr>
          <p:spPr>
            <a:xfrm>
              <a:off x="2607691" y="1268760"/>
              <a:ext cx="2786063" cy="857250"/>
            </a:xfrm>
            <a:prstGeom prst="snip2DiagRect">
              <a:avLst>
                <a:gd name="adj1" fmla="val 0"/>
                <a:gd name="adj2" fmla="val 5081"/>
              </a:avLst>
            </a:prstGeom>
            <a:solidFill>
              <a:srgbClr val="E3E0B7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n-US" altLang="ko-KR" sz="750" dirty="0"/>
                <a:t>Shared Memory</a:t>
              </a:r>
            </a:p>
          </p:txBody>
        </p:sp>
        <p:sp>
          <p:nvSpPr>
            <p:cNvPr id="6" name="TextBox 51"/>
            <p:cNvSpPr txBox="1">
              <a:spLocks noChangeArrowheads="1"/>
            </p:cNvSpPr>
            <p:nvPr/>
          </p:nvSpPr>
          <p:spPr bwMode="auto">
            <a:xfrm>
              <a:off x="393129" y="3380135"/>
              <a:ext cx="553914" cy="25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825" dirty="0">
                  <a:latin typeface="맑은 고딕"/>
                  <a:ea typeface="맑은 고딕"/>
                </a:rPr>
                <a:t>Packets</a:t>
              </a:r>
              <a:endParaRPr lang="ko-KR" altLang="en-US" sz="825" dirty="0">
                <a:latin typeface="맑은 고딕"/>
                <a:ea typeface="맑은 고딕"/>
              </a:endParaRPr>
            </a:p>
          </p:txBody>
        </p:sp>
        <p:sp>
          <p:nvSpPr>
            <p:cNvPr id="7" name="대각선 방향의 모서리가 잘린 사각형 6"/>
            <p:cNvSpPr/>
            <p:nvPr/>
          </p:nvSpPr>
          <p:spPr>
            <a:xfrm>
              <a:off x="3322066" y="2340322"/>
              <a:ext cx="1571625" cy="2928938"/>
            </a:xfrm>
            <a:prstGeom prst="snip2DiagRect">
              <a:avLst>
                <a:gd name="adj1" fmla="val 0"/>
                <a:gd name="adj2" fmla="val 508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50" dirty="0"/>
                <a:t>Packet Parser Thread Tool</a:t>
              </a:r>
            </a:p>
          </p:txBody>
        </p:sp>
        <p:sp>
          <p:nvSpPr>
            <p:cNvPr id="8" name="대각선 방향의 모서리가 잘린 사각형 7"/>
            <p:cNvSpPr/>
            <p:nvPr/>
          </p:nvSpPr>
          <p:spPr>
            <a:xfrm>
              <a:off x="2679129" y="3022947"/>
              <a:ext cx="642937" cy="500063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50" dirty="0"/>
                <a:t>Packet </a:t>
              </a:r>
            </a:p>
            <a:p>
              <a:pPr algn="ctr">
                <a:defRPr/>
              </a:pPr>
              <a:r>
                <a:rPr lang="en-US" altLang="ko-KR" sz="750" dirty="0"/>
                <a:t>Buffer</a:t>
              </a:r>
            </a:p>
          </p:txBody>
        </p:sp>
        <p:sp>
          <p:nvSpPr>
            <p:cNvPr id="9" name="대각선 방향의 모서리가 잘린 사각형 8"/>
            <p:cNvSpPr/>
            <p:nvPr/>
          </p:nvSpPr>
          <p:spPr>
            <a:xfrm>
              <a:off x="2607691" y="2951510"/>
              <a:ext cx="642938" cy="500062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50" dirty="0"/>
                <a:t>Packet </a:t>
              </a:r>
            </a:p>
            <a:p>
              <a:pPr algn="ctr">
                <a:defRPr/>
              </a:pPr>
              <a:r>
                <a:rPr lang="en-US" altLang="ko-KR" sz="750" dirty="0"/>
                <a:t>Buffer</a:t>
              </a: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2536254" y="2880072"/>
              <a:ext cx="642937" cy="500063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Packet </a:t>
              </a:r>
            </a:p>
            <a:p>
              <a:pPr algn="ctr">
                <a:defRPr/>
              </a:pPr>
              <a:r>
                <a:rPr lang="en-US" altLang="ko-KR" sz="750" dirty="0"/>
                <a:t>Queue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07504" y="3665885"/>
              <a:ext cx="1625600" cy="393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88" dirty="0"/>
                <a:t>Sniffing NIC </a:t>
              </a:r>
              <a:r>
                <a:rPr lang="ko-KR" altLang="en-US" sz="788" dirty="0"/>
                <a:t>개수 만큼</a:t>
              </a:r>
              <a:endParaRPr lang="en-US" altLang="ko-KR" sz="788" dirty="0"/>
            </a:p>
            <a:p>
              <a:pPr>
                <a:defRPr/>
              </a:pPr>
              <a:r>
                <a:rPr lang="en-US" altLang="ko-KR" sz="788" dirty="0"/>
                <a:t>Thread</a:t>
              </a:r>
              <a:r>
                <a:rPr lang="ko-KR" altLang="en-US" sz="788" dirty="0"/>
                <a:t>가 생성됩니다</a:t>
              </a:r>
              <a:r>
                <a:rPr lang="en-US" altLang="ko-KR" sz="788" dirty="0"/>
                <a:t>. </a:t>
              </a:r>
            </a:p>
          </p:txBody>
        </p:sp>
        <p:sp>
          <p:nvSpPr>
            <p:cNvPr id="12" name="순서도: 처리 11"/>
            <p:cNvSpPr/>
            <p:nvPr/>
          </p:nvSpPr>
          <p:spPr>
            <a:xfrm>
              <a:off x="3607816" y="2911822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Oracle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13" name="순서도: 처리 12"/>
            <p:cNvSpPr/>
            <p:nvPr/>
          </p:nvSpPr>
          <p:spPr>
            <a:xfrm>
              <a:off x="3607816" y="3483322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MSSQL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14" name="순서도: 처리 13"/>
            <p:cNvSpPr/>
            <p:nvPr/>
          </p:nvSpPr>
          <p:spPr>
            <a:xfrm>
              <a:off x="3464941" y="3940522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DB2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15" name="오른쪽 화살표 14"/>
            <p:cNvSpPr/>
            <p:nvPr/>
          </p:nvSpPr>
          <p:spPr>
            <a:xfrm>
              <a:off x="3179191" y="3411885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16" name="오른쪽 화살표 15"/>
            <p:cNvSpPr/>
            <p:nvPr/>
          </p:nvSpPr>
          <p:spPr>
            <a:xfrm>
              <a:off x="3179191" y="3197572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17" name="오른쪽 화살표 16"/>
            <p:cNvSpPr/>
            <p:nvPr/>
          </p:nvSpPr>
          <p:spPr>
            <a:xfrm>
              <a:off x="3179191" y="2983260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18" name="순서도: 처리 17"/>
            <p:cNvSpPr/>
            <p:nvPr/>
          </p:nvSpPr>
          <p:spPr>
            <a:xfrm>
              <a:off x="3536379" y="2840385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Oracle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19" name="순서도: 처리 18"/>
            <p:cNvSpPr/>
            <p:nvPr/>
          </p:nvSpPr>
          <p:spPr>
            <a:xfrm>
              <a:off x="3464941" y="2768947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Oracle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20" name="대각선 방향의 모서리가 잘린 사각형 19"/>
            <p:cNvSpPr/>
            <p:nvPr/>
          </p:nvSpPr>
          <p:spPr>
            <a:xfrm>
              <a:off x="1667594" y="4340572"/>
              <a:ext cx="928687" cy="500063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Recent Executed SQL </a:t>
              </a:r>
            </a:p>
            <a:p>
              <a:pPr algn="ctr">
                <a:defRPr/>
              </a:pPr>
              <a:r>
                <a:rPr lang="en-US" altLang="ko-KR" sz="750" dirty="0"/>
                <a:t>Buffer</a:t>
              </a:r>
            </a:p>
          </p:txBody>
        </p:sp>
        <p:sp>
          <p:nvSpPr>
            <p:cNvPr id="21" name="대각선 방향의 모서리가 잘린 사각형 20"/>
            <p:cNvSpPr/>
            <p:nvPr/>
          </p:nvSpPr>
          <p:spPr>
            <a:xfrm>
              <a:off x="2679129" y="1340197"/>
              <a:ext cx="1214437" cy="500063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DB Session</a:t>
              </a:r>
            </a:p>
            <a:p>
              <a:pPr algn="ctr">
                <a:defRPr/>
              </a:pPr>
              <a:r>
                <a:rPr lang="en-US" altLang="ko-KR" sz="750" dirty="0"/>
                <a:t>Information</a:t>
              </a:r>
            </a:p>
          </p:txBody>
        </p:sp>
        <p:sp>
          <p:nvSpPr>
            <p:cNvPr id="22" name="순서도: 처리 21"/>
            <p:cNvSpPr/>
            <p:nvPr/>
          </p:nvSpPr>
          <p:spPr>
            <a:xfrm>
              <a:off x="3464941" y="4483447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Telnet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23" name="대각선 방향의 모서리가 잘린 사각형 22"/>
            <p:cNvSpPr/>
            <p:nvPr/>
          </p:nvSpPr>
          <p:spPr>
            <a:xfrm>
              <a:off x="3965004" y="1340197"/>
              <a:ext cx="1214437" cy="500063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DB usage</a:t>
              </a:r>
            </a:p>
            <a:p>
              <a:pPr algn="ctr">
                <a:defRPr/>
              </a:pPr>
              <a:r>
                <a:rPr lang="en-US" altLang="ko-KR" sz="750" dirty="0"/>
                <a:t>Statistics Information</a:t>
              </a:r>
            </a:p>
          </p:txBody>
        </p:sp>
        <p:sp>
          <p:nvSpPr>
            <p:cNvPr id="24" name="순서도: 처리 23"/>
            <p:cNvSpPr/>
            <p:nvPr/>
          </p:nvSpPr>
          <p:spPr>
            <a:xfrm>
              <a:off x="1321816" y="2768947"/>
              <a:ext cx="1071563" cy="85725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Oracle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25" name="순서도: 처리 24"/>
            <p:cNvSpPr/>
            <p:nvPr/>
          </p:nvSpPr>
          <p:spPr>
            <a:xfrm>
              <a:off x="1250379" y="2697510"/>
              <a:ext cx="1071562" cy="85725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Oracle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26" name="순서도: 처리 25"/>
            <p:cNvSpPr/>
            <p:nvPr/>
          </p:nvSpPr>
          <p:spPr>
            <a:xfrm>
              <a:off x="1178941" y="2626072"/>
              <a:ext cx="1071563" cy="85725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Packet Capture</a:t>
              </a:r>
            </a:p>
            <a:p>
              <a:pPr algn="ctr">
                <a:defRPr/>
              </a:pPr>
              <a:r>
                <a:rPr lang="en-US" altLang="ko-KR" sz="788" dirty="0"/>
                <a:t>Threads</a:t>
              </a: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auto">
            <a:xfrm>
              <a:off x="1250379" y="3197572"/>
              <a:ext cx="869950" cy="21431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257162" indent="-257162" algn="ctr">
                <a:defRPr/>
              </a:pPr>
              <a:r>
                <a:rPr lang="en-US" altLang="ko-KR" sz="825" dirty="0" err="1">
                  <a:latin typeface="Tahoma" pitchFamily="34" charset="0"/>
                  <a:ea typeface="돋움" pitchFamily="50" charset="-127"/>
                </a:rPr>
                <a:t>pcap</a:t>
              </a:r>
              <a:r>
                <a:rPr lang="en-US" altLang="ko-KR" sz="825" dirty="0">
                  <a:latin typeface="Tahoma" pitchFamily="34" charset="0"/>
                  <a:ea typeface="돋움" pitchFamily="50" charset="-127"/>
                </a:rPr>
                <a:t> library</a:t>
              </a:r>
            </a:p>
          </p:txBody>
        </p:sp>
        <p:sp>
          <p:nvSpPr>
            <p:cNvPr id="28" name="오른쪽 화살표 27"/>
            <p:cNvSpPr/>
            <p:nvPr/>
          </p:nvSpPr>
          <p:spPr>
            <a:xfrm>
              <a:off x="437579" y="3022947"/>
              <a:ext cx="785812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29" name="오른쪽 화살표 28"/>
            <p:cNvSpPr/>
            <p:nvPr/>
          </p:nvSpPr>
          <p:spPr>
            <a:xfrm>
              <a:off x="2321941" y="3022947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30" name="대각선 방향의 모서리가 잘린 사각형 29"/>
            <p:cNvSpPr/>
            <p:nvPr/>
          </p:nvSpPr>
          <p:spPr>
            <a:xfrm>
              <a:off x="2381969" y="4697760"/>
              <a:ext cx="785812" cy="500062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Unique </a:t>
              </a:r>
            </a:p>
            <a:p>
              <a:pPr algn="ctr">
                <a:defRPr/>
              </a:pPr>
              <a:r>
                <a:rPr lang="en-US" altLang="ko-KR" sz="750" dirty="0"/>
                <a:t>SQL Buffer</a:t>
              </a:r>
            </a:p>
          </p:txBody>
        </p:sp>
        <p:sp>
          <p:nvSpPr>
            <p:cNvPr id="31" name="대각선 방향의 모서리가 잘린 사각형 30"/>
            <p:cNvSpPr/>
            <p:nvPr/>
          </p:nvSpPr>
          <p:spPr>
            <a:xfrm>
              <a:off x="4965129" y="4340572"/>
              <a:ext cx="1643062" cy="928688"/>
            </a:xfrm>
            <a:prstGeom prst="snip2DiagRect">
              <a:avLst>
                <a:gd name="adj1" fmla="val 0"/>
                <a:gd name="adj2" fmla="val 508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50" dirty="0"/>
                <a:t>Logging Data Queue </a:t>
              </a:r>
            </a:p>
          </p:txBody>
        </p:sp>
        <p:sp>
          <p:nvSpPr>
            <p:cNvPr id="32" name="대각선 방향의 모서리가 잘린 사각형 31"/>
            <p:cNvSpPr/>
            <p:nvPr/>
          </p:nvSpPr>
          <p:spPr>
            <a:xfrm>
              <a:off x="5036566" y="4626322"/>
              <a:ext cx="714375" cy="21431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SQL</a:t>
              </a:r>
            </a:p>
          </p:txBody>
        </p:sp>
        <p:sp>
          <p:nvSpPr>
            <p:cNvPr id="33" name="대각선 방향의 모서리가 잘린 사각형 32"/>
            <p:cNvSpPr/>
            <p:nvPr/>
          </p:nvSpPr>
          <p:spPr>
            <a:xfrm>
              <a:off x="5822379" y="4626322"/>
              <a:ext cx="714375" cy="21431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Alert</a:t>
              </a:r>
            </a:p>
          </p:txBody>
        </p:sp>
        <p:sp>
          <p:nvSpPr>
            <p:cNvPr id="34" name="대각선 방향의 모서리가 잘린 사각형 33"/>
            <p:cNvSpPr/>
            <p:nvPr/>
          </p:nvSpPr>
          <p:spPr>
            <a:xfrm>
              <a:off x="5036566" y="4912072"/>
              <a:ext cx="714375" cy="21431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Session</a:t>
              </a:r>
            </a:p>
          </p:txBody>
        </p:sp>
        <p:sp>
          <p:nvSpPr>
            <p:cNvPr id="35" name="대각선 방향의 모서리가 잘린 사각형 34"/>
            <p:cNvSpPr/>
            <p:nvPr/>
          </p:nvSpPr>
          <p:spPr>
            <a:xfrm>
              <a:off x="5822379" y="4912072"/>
              <a:ext cx="714375" cy="21431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Command</a:t>
              </a:r>
            </a:p>
          </p:txBody>
        </p:sp>
        <p:sp>
          <p:nvSpPr>
            <p:cNvPr id="36" name="대각선 방향의 모서리가 잘린 사각형 35"/>
            <p:cNvSpPr/>
            <p:nvPr/>
          </p:nvSpPr>
          <p:spPr>
            <a:xfrm>
              <a:off x="6679629" y="4340572"/>
              <a:ext cx="785812" cy="928688"/>
            </a:xfrm>
            <a:prstGeom prst="snip2DiagRect">
              <a:avLst>
                <a:gd name="adj1" fmla="val 0"/>
                <a:gd name="adj2" fmla="val 5081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50" dirty="0"/>
                <a:t>Logging </a:t>
              </a:r>
            </a:p>
            <a:p>
              <a:pPr algn="ctr">
                <a:defRPr/>
              </a:pPr>
              <a:r>
                <a:rPr lang="en-US" altLang="ko-KR" sz="750" dirty="0"/>
                <a:t>Threads</a:t>
              </a:r>
            </a:p>
          </p:txBody>
        </p:sp>
        <p:grpSp>
          <p:nvGrpSpPr>
            <p:cNvPr id="37" name="그룹 109"/>
            <p:cNvGrpSpPr>
              <a:grpSpLocks/>
            </p:cNvGrpSpPr>
            <p:nvPr/>
          </p:nvGrpSpPr>
          <p:grpSpPr bwMode="auto">
            <a:xfrm>
              <a:off x="7894066" y="4412010"/>
              <a:ext cx="857250" cy="714375"/>
              <a:chOff x="7929586" y="3929066"/>
              <a:chExt cx="928689" cy="857255"/>
            </a:xfrm>
          </p:grpSpPr>
          <p:pic>
            <p:nvPicPr>
              <p:cNvPr id="69" name="Picture 38" descr="iAS_Icons: Database with Segment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72462" y="3929066"/>
                <a:ext cx="785813" cy="785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" name="Picture 38" descr="iAS_Icons: Database with Segment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929586" y="4214818"/>
                <a:ext cx="571504" cy="571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8" name="오른쪽 화살표 37"/>
            <p:cNvSpPr/>
            <p:nvPr/>
          </p:nvSpPr>
          <p:spPr>
            <a:xfrm>
              <a:off x="4750816" y="4626322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39" name="오른쪽 화살표 38"/>
            <p:cNvSpPr/>
            <p:nvPr/>
          </p:nvSpPr>
          <p:spPr>
            <a:xfrm>
              <a:off x="4750816" y="4769197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40" name="오른쪽 화살표 39"/>
            <p:cNvSpPr/>
            <p:nvPr/>
          </p:nvSpPr>
          <p:spPr>
            <a:xfrm>
              <a:off x="4750816" y="4912072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41" name="TextBox 117"/>
            <p:cNvSpPr txBox="1">
              <a:spLocks noChangeArrowheads="1"/>
            </p:cNvSpPr>
            <p:nvPr/>
          </p:nvSpPr>
          <p:spPr bwMode="auto">
            <a:xfrm>
              <a:off x="7631775" y="5126385"/>
              <a:ext cx="1364640" cy="406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825" dirty="0">
                  <a:latin typeface="맑은 고딕"/>
                  <a:ea typeface="맑은 고딕"/>
                </a:rPr>
                <a:t>Chakra Max Repository </a:t>
              </a:r>
            </a:p>
            <a:p>
              <a:pPr algn="ctr"/>
              <a:r>
                <a:rPr lang="en-US" altLang="ko-KR" sz="825" dirty="0">
                  <a:latin typeface="맑은 고딕"/>
                  <a:ea typeface="맑은 고딕"/>
                </a:rPr>
                <a:t>(WDB)</a:t>
              </a:r>
              <a:endParaRPr lang="ko-KR" altLang="en-US" sz="825" dirty="0">
                <a:latin typeface="맑은 고딕"/>
                <a:ea typeface="맑은 고딕"/>
              </a:endParaRPr>
            </a:p>
          </p:txBody>
        </p:sp>
        <p:sp>
          <p:nvSpPr>
            <p:cNvPr id="42" name="대각선 방향의 모서리가 잘린 사각형 41"/>
            <p:cNvSpPr/>
            <p:nvPr/>
          </p:nvSpPr>
          <p:spPr>
            <a:xfrm>
              <a:off x="7822629" y="1340197"/>
              <a:ext cx="1071562" cy="428625"/>
            </a:xfrm>
            <a:prstGeom prst="snip2DiagRect">
              <a:avLst>
                <a:gd name="adj1" fmla="val 0"/>
                <a:gd name="adj2" fmla="val 5081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50" dirty="0" err="1"/>
                <a:t>maxsvr</a:t>
              </a:r>
              <a:endParaRPr lang="en-US" altLang="ko-KR" sz="750" dirty="0"/>
            </a:p>
          </p:txBody>
        </p:sp>
        <p:sp>
          <p:nvSpPr>
            <p:cNvPr id="43" name="순서도: 처리 42"/>
            <p:cNvSpPr/>
            <p:nvPr/>
          </p:nvSpPr>
          <p:spPr>
            <a:xfrm>
              <a:off x="4965128" y="2340322"/>
              <a:ext cx="1196185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 err="1"/>
                <a:t>maxsvr</a:t>
              </a:r>
              <a:r>
                <a:rPr lang="en-US" altLang="ko-KR" sz="788" dirty="0"/>
                <a:t> interface</a:t>
              </a:r>
            </a:p>
            <a:p>
              <a:pPr algn="ctr">
                <a:defRPr/>
              </a:pPr>
              <a:r>
                <a:rPr lang="en-US" altLang="ko-KR" sz="788" dirty="0"/>
                <a:t>Thread</a:t>
              </a:r>
              <a:endParaRPr lang="ko-KR" altLang="en-US" sz="788" dirty="0"/>
            </a:p>
          </p:txBody>
        </p:sp>
        <p:sp>
          <p:nvSpPr>
            <p:cNvPr id="44" name="순서도: 처리 43"/>
            <p:cNvSpPr/>
            <p:nvPr/>
          </p:nvSpPr>
          <p:spPr>
            <a:xfrm>
              <a:off x="4965128" y="3269010"/>
              <a:ext cx="1196185" cy="214312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Mailing Thread</a:t>
              </a:r>
              <a:endParaRPr lang="ko-KR" altLang="en-US" sz="788" dirty="0"/>
            </a:p>
          </p:txBody>
        </p:sp>
        <p:sp>
          <p:nvSpPr>
            <p:cNvPr id="45" name="순서도: 처리 44"/>
            <p:cNvSpPr/>
            <p:nvPr/>
          </p:nvSpPr>
          <p:spPr>
            <a:xfrm>
              <a:off x="4965128" y="3554760"/>
              <a:ext cx="1196185" cy="214312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SMS Thread</a:t>
              </a:r>
              <a:endParaRPr lang="ko-KR" altLang="en-US" sz="788" dirty="0"/>
            </a:p>
          </p:txBody>
        </p:sp>
        <p:sp>
          <p:nvSpPr>
            <p:cNvPr id="46" name="순서도: 처리 45"/>
            <p:cNvSpPr/>
            <p:nvPr/>
          </p:nvSpPr>
          <p:spPr>
            <a:xfrm>
              <a:off x="4965128" y="2840385"/>
              <a:ext cx="1196185" cy="357187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Statistics Thread</a:t>
              </a:r>
              <a:endParaRPr lang="ko-KR" altLang="en-US" sz="788" dirty="0"/>
            </a:p>
          </p:txBody>
        </p:sp>
        <p:sp>
          <p:nvSpPr>
            <p:cNvPr id="47" name="순서도: 처리 46"/>
            <p:cNvSpPr/>
            <p:nvPr/>
          </p:nvSpPr>
          <p:spPr>
            <a:xfrm>
              <a:off x="4965128" y="3840510"/>
              <a:ext cx="1196185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Idle Session check Thread</a:t>
              </a:r>
              <a:endParaRPr lang="ko-KR" altLang="en-US" sz="788" dirty="0"/>
            </a:p>
          </p:txBody>
        </p:sp>
        <p:cxnSp>
          <p:nvCxnSpPr>
            <p:cNvPr id="48" name="꺾인 연결선 47"/>
            <p:cNvCxnSpPr>
              <a:stCxn id="43" idx="0"/>
              <a:endCxn id="42" idx="2"/>
            </p:cNvCxnSpPr>
            <p:nvPr/>
          </p:nvCxnSpPr>
          <p:spPr>
            <a:xfrm rot="5400000" flipH="1" flipV="1">
              <a:off x="6300019" y="817712"/>
              <a:ext cx="785812" cy="2259408"/>
            </a:xfrm>
            <a:prstGeom prst="bentConnector2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한쪽 모서리가 잘린 사각형 48"/>
            <p:cNvSpPr/>
            <p:nvPr/>
          </p:nvSpPr>
          <p:spPr>
            <a:xfrm>
              <a:off x="536004" y="2737197"/>
              <a:ext cx="285750" cy="357188"/>
            </a:xfrm>
            <a:prstGeom prst="snip1Rect">
              <a:avLst>
                <a:gd name="adj" fmla="val 28223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50" name="한쪽 모서리가 잘린 사각형 49"/>
            <p:cNvSpPr/>
            <p:nvPr/>
          </p:nvSpPr>
          <p:spPr>
            <a:xfrm>
              <a:off x="607441" y="2880072"/>
              <a:ext cx="285750" cy="357188"/>
            </a:xfrm>
            <a:prstGeom prst="snip1Rect">
              <a:avLst>
                <a:gd name="adj" fmla="val 28223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51" name="한쪽 모서리가 잘린 사각형 50"/>
            <p:cNvSpPr/>
            <p:nvPr/>
          </p:nvSpPr>
          <p:spPr>
            <a:xfrm>
              <a:off x="678879" y="3022947"/>
              <a:ext cx="285750" cy="357188"/>
            </a:xfrm>
            <a:prstGeom prst="snip1Rect">
              <a:avLst>
                <a:gd name="adj" fmla="val 28223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52" name="순서도: 처리 51"/>
            <p:cNvSpPr/>
            <p:nvPr/>
          </p:nvSpPr>
          <p:spPr>
            <a:xfrm>
              <a:off x="6237312" y="2842050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Protect session</a:t>
              </a:r>
            </a:p>
            <a:p>
              <a:pPr algn="ctr">
                <a:defRPr/>
              </a:pPr>
              <a:r>
                <a:rPr lang="en-US" altLang="ko-KR" sz="788" dirty="0"/>
                <a:t>Thread (bogus)</a:t>
              </a:r>
              <a:endParaRPr lang="ko-KR" altLang="en-US" sz="788" dirty="0"/>
            </a:p>
          </p:txBody>
        </p:sp>
        <p:sp>
          <p:nvSpPr>
            <p:cNvPr id="53" name="대각선 방향의 모서리가 잘린 사각형 52"/>
            <p:cNvSpPr/>
            <p:nvPr/>
          </p:nvSpPr>
          <p:spPr>
            <a:xfrm>
              <a:off x="1667594" y="4912072"/>
              <a:ext cx="785812" cy="428625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Mail </a:t>
              </a:r>
            </a:p>
            <a:p>
              <a:pPr algn="ctr">
                <a:defRPr/>
              </a:pPr>
              <a:r>
                <a:rPr lang="en-US" altLang="ko-KR" sz="750" dirty="0"/>
                <a:t>Queue</a:t>
              </a:r>
            </a:p>
          </p:txBody>
        </p:sp>
        <p:sp>
          <p:nvSpPr>
            <p:cNvPr id="54" name="대각선 방향의 모서리가 잘린 사각형 53"/>
            <p:cNvSpPr/>
            <p:nvPr/>
          </p:nvSpPr>
          <p:spPr>
            <a:xfrm>
              <a:off x="2310531" y="5126385"/>
              <a:ext cx="785813" cy="500062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Alert action</a:t>
              </a:r>
            </a:p>
            <a:p>
              <a:pPr algn="ctr">
                <a:defRPr/>
              </a:pPr>
              <a:r>
                <a:rPr lang="en-US" altLang="ko-KR" sz="750" dirty="0"/>
                <a:t>Queue</a:t>
              </a:r>
            </a:p>
          </p:txBody>
        </p:sp>
        <p:sp>
          <p:nvSpPr>
            <p:cNvPr id="55" name="대각선 방향의 모서리가 잘린 사각형 54"/>
            <p:cNvSpPr/>
            <p:nvPr/>
          </p:nvSpPr>
          <p:spPr>
            <a:xfrm>
              <a:off x="1667594" y="5483572"/>
              <a:ext cx="785812" cy="428625"/>
            </a:xfrm>
            <a:prstGeom prst="snip2DiagRect">
              <a:avLst>
                <a:gd name="adj1" fmla="val 0"/>
                <a:gd name="adj2" fmla="val 16655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>
                <a:defRPr/>
              </a:pPr>
              <a:r>
                <a:rPr lang="en-US" altLang="ko-KR" sz="750" dirty="0"/>
                <a:t>SMS</a:t>
              </a:r>
            </a:p>
            <a:p>
              <a:pPr algn="ctr">
                <a:defRPr/>
              </a:pPr>
              <a:r>
                <a:rPr lang="en-US" altLang="ko-KR" sz="750" dirty="0"/>
                <a:t>Queue</a:t>
              </a:r>
            </a:p>
          </p:txBody>
        </p:sp>
        <p:sp>
          <p:nvSpPr>
            <p:cNvPr id="56" name="TextBox 154"/>
            <p:cNvSpPr txBox="1">
              <a:spLocks noChangeArrowheads="1"/>
            </p:cNvSpPr>
            <p:nvPr/>
          </p:nvSpPr>
          <p:spPr bwMode="auto">
            <a:xfrm>
              <a:off x="3607816" y="4840635"/>
              <a:ext cx="1000124" cy="37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825">
                  <a:latin typeface="맑은 고딕"/>
                  <a:ea typeface="맑은 고딕"/>
                </a:rPr>
                <a:t>etc </a:t>
              </a:r>
              <a:r>
                <a:rPr lang="en-US" altLang="ko-KR" sz="1500">
                  <a:latin typeface="맑은 고딕"/>
                  <a:ea typeface="맑은 고딕"/>
                </a:rPr>
                <a:t>…</a:t>
              </a:r>
            </a:p>
          </p:txBody>
        </p:sp>
        <p:sp>
          <p:nvSpPr>
            <p:cNvPr id="57" name="TextBox 155"/>
            <p:cNvSpPr txBox="1">
              <a:spLocks noChangeArrowheads="1"/>
            </p:cNvSpPr>
            <p:nvPr/>
          </p:nvSpPr>
          <p:spPr bwMode="auto">
            <a:xfrm>
              <a:off x="6350025" y="3162080"/>
              <a:ext cx="1000124" cy="379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825" dirty="0">
                  <a:latin typeface="맑은 고딕"/>
                  <a:ea typeface="맑은 고딕"/>
                </a:rPr>
                <a:t>etc </a:t>
              </a:r>
              <a:r>
                <a:rPr lang="en-US" altLang="ko-KR" sz="1500" dirty="0">
                  <a:latin typeface="맑은 고딕"/>
                  <a:ea typeface="맑은 고딕"/>
                </a:rPr>
                <a:t>…</a:t>
              </a:r>
            </a:p>
          </p:txBody>
        </p:sp>
        <p:pic>
          <p:nvPicPr>
            <p:cNvPr id="58" name="Picture 30" descr="Diagram: Reuse, Recycle, Cy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07742" y="4126259"/>
              <a:ext cx="612750" cy="659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30" descr="Diagram: Reuse, Recycle, Cy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43845" y="2004619"/>
              <a:ext cx="425772" cy="457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순서도: 처리 59"/>
            <p:cNvSpPr/>
            <p:nvPr/>
          </p:nvSpPr>
          <p:spPr>
            <a:xfrm>
              <a:off x="3536379" y="3411885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MSSQL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61" name="순서도: 처리 60"/>
            <p:cNvSpPr/>
            <p:nvPr/>
          </p:nvSpPr>
          <p:spPr>
            <a:xfrm>
              <a:off x="3464941" y="3340447"/>
              <a:ext cx="1143000" cy="428625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>
                <a:defRPr/>
              </a:pPr>
              <a:r>
                <a:rPr lang="en-US" altLang="ko-KR" sz="788" dirty="0"/>
                <a:t>MSSQL Packet </a:t>
              </a:r>
            </a:p>
            <a:p>
              <a:pPr algn="ctr">
                <a:defRPr/>
              </a:pPr>
              <a:r>
                <a:rPr lang="en-US" altLang="ko-KR" sz="788" dirty="0"/>
                <a:t>Parser Thread</a:t>
              </a:r>
              <a:endParaRPr lang="ko-KR" altLang="en-US" sz="788" dirty="0"/>
            </a:p>
          </p:txBody>
        </p:sp>
        <p:sp>
          <p:nvSpPr>
            <p:cNvPr id="62" name="TextBox 51"/>
            <p:cNvSpPr txBox="1">
              <a:spLocks noChangeArrowheads="1"/>
            </p:cNvSpPr>
            <p:nvPr/>
          </p:nvSpPr>
          <p:spPr bwMode="auto">
            <a:xfrm>
              <a:off x="1010260" y="1681052"/>
              <a:ext cx="1249467" cy="487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100" b="1" dirty="0">
                  <a:solidFill>
                    <a:schemeClr val="bg1">
                      <a:lumMod val="50000"/>
                    </a:schemeClr>
                  </a:solidFill>
                  <a:latin typeface="맑은 고딕"/>
                  <a:ea typeface="맑은 고딕"/>
                </a:rPr>
                <a:t>CGW_SF</a:t>
              </a:r>
              <a:endParaRPr lang="ko-KR" altLang="en-US" sz="2100" b="1" dirty="0">
                <a:solidFill>
                  <a:schemeClr val="bg1">
                    <a:lumMod val="50000"/>
                  </a:schemeClr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63" name="오른쪽 화살표 62"/>
            <p:cNvSpPr/>
            <p:nvPr/>
          </p:nvSpPr>
          <p:spPr>
            <a:xfrm>
              <a:off x="7394004" y="4697760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64" name="오른쪽 화살표 63"/>
            <p:cNvSpPr/>
            <p:nvPr/>
          </p:nvSpPr>
          <p:spPr>
            <a:xfrm>
              <a:off x="7394004" y="4840635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65" name="오른쪽 화살표 64"/>
            <p:cNvSpPr/>
            <p:nvPr/>
          </p:nvSpPr>
          <p:spPr>
            <a:xfrm>
              <a:off x="7394004" y="4983510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66" name="오른쪽 화살표 65"/>
            <p:cNvSpPr/>
            <p:nvPr/>
          </p:nvSpPr>
          <p:spPr>
            <a:xfrm>
              <a:off x="6565329" y="4654897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67" name="오른쪽 화살표 66"/>
            <p:cNvSpPr/>
            <p:nvPr/>
          </p:nvSpPr>
          <p:spPr>
            <a:xfrm>
              <a:off x="6565329" y="4797772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68" name="오른쪽 화살표 67"/>
            <p:cNvSpPr/>
            <p:nvPr/>
          </p:nvSpPr>
          <p:spPr>
            <a:xfrm>
              <a:off x="6565329" y="4940647"/>
              <a:ext cx="285750" cy="142875"/>
            </a:xfrm>
            <a:prstGeom prst="rightArrow">
              <a:avLst>
                <a:gd name="adj1" fmla="val 50000"/>
                <a:gd name="adj2" fmla="val 78334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17D565D-7856-4B1C-AA08-2665A12D14FF}"/>
              </a:ext>
            </a:extLst>
          </p:cNvPr>
          <p:cNvSpPr txBox="1"/>
          <p:nvPr/>
        </p:nvSpPr>
        <p:spPr>
          <a:xfrm>
            <a:off x="106682" y="76945"/>
            <a:ext cx="216607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/>
              <a:t>Process</a:t>
            </a:r>
            <a:endParaRPr lang="ko-KR" altLang="en-US" sz="1500" b="1" dirty="0"/>
          </a:p>
        </p:txBody>
      </p:sp>
      <p:grpSp>
        <p:nvGrpSpPr>
          <p:cNvPr id="75" name="그룹 74"/>
          <p:cNvGrpSpPr/>
          <p:nvPr/>
        </p:nvGrpSpPr>
        <p:grpSpPr>
          <a:xfrm>
            <a:off x="321924" y="854699"/>
            <a:ext cx="1743363" cy="369332"/>
            <a:chOff x="137549" y="814079"/>
            <a:chExt cx="1743363" cy="369332"/>
          </a:xfrm>
        </p:grpSpPr>
        <p:sp>
          <p:nvSpPr>
            <p:cNvPr id="72" name="TextBox 71"/>
            <p:cNvSpPr txBox="1"/>
            <p:nvPr/>
          </p:nvSpPr>
          <p:spPr>
            <a:xfrm>
              <a:off x="436286" y="814079"/>
              <a:ext cx="14446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 </a:t>
              </a:r>
              <a:r>
                <a:rPr lang="ko-KR" altLang="en-US" b="1" dirty="0" err="1"/>
                <a:t>스니핑</a:t>
              </a:r>
              <a:r>
                <a:rPr lang="ko-KR" altLang="en-US" b="1" dirty="0"/>
                <a:t> 엔진</a:t>
              </a:r>
            </a:p>
          </p:txBody>
        </p:sp>
        <p:sp>
          <p:nvSpPr>
            <p:cNvPr id="74" name="Annotation"/>
            <p:cNvSpPr/>
            <p:nvPr/>
          </p:nvSpPr>
          <p:spPr bwMode="auto">
            <a:xfrm>
              <a:off x="137549" y="833708"/>
              <a:ext cx="341836" cy="33007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>
                  <a:solidFill>
                    <a:srgbClr val="D24726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6742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390526" y="1105592"/>
            <a:ext cx="8296274" cy="5371407"/>
            <a:chOff x="642938" y="1052736"/>
            <a:chExt cx="7929562" cy="5286375"/>
          </a:xfrm>
        </p:grpSpPr>
        <p:sp>
          <p:nvSpPr>
            <p:cNvPr id="3" name="직사각형 2"/>
            <p:cNvSpPr/>
            <p:nvPr/>
          </p:nvSpPr>
          <p:spPr>
            <a:xfrm>
              <a:off x="714375" y="1249364"/>
              <a:ext cx="2143125" cy="4896544"/>
            </a:xfrm>
            <a:prstGeom prst="rect">
              <a:avLst/>
            </a:prstGeom>
            <a:gradFill>
              <a:gsLst>
                <a:gs pos="0">
                  <a:srgbClr val="FFEDB3"/>
                </a:gs>
                <a:gs pos="100000">
                  <a:srgbClr val="FFC000"/>
                </a:gs>
              </a:gsLst>
              <a:lin ang="16200000" scaled="1"/>
            </a:gradFill>
            <a:ln>
              <a:solidFill>
                <a:srgbClr val="C495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928938" y="1249364"/>
              <a:ext cx="3714750" cy="4896544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6715125" y="1249364"/>
              <a:ext cx="1857375" cy="4896544"/>
            </a:xfrm>
            <a:prstGeom prst="rect">
              <a:avLst/>
            </a:prstGeom>
            <a:gradFill>
              <a:gsLst>
                <a:gs pos="0">
                  <a:srgbClr val="FFEDB3"/>
                </a:gs>
                <a:gs pos="100000">
                  <a:srgbClr val="FFC000"/>
                </a:gs>
              </a:gsLst>
              <a:lin ang="16200000" scaled="1"/>
            </a:gradFill>
            <a:ln>
              <a:solidFill>
                <a:srgbClr val="C4950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pic>
          <p:nvPicPr>
            <p:cNvPr id="6" name="Picture 38" descr="iAS_Icons: Database with Segment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29438" y="1695674"/>
              <a:ext cx="785812" cy="785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74" descr="user business user woman"/>
            <p:cNvPicPr>
              <a:picLocks noChangeAspect="1" noChangeArrowheads="1"/>
            </p:cNvPicPr>
            <p:nvPr/>
          </p:nvPicPr>
          <p:blipFill>
            <a:blip r:embed="rId3" cstate="print">
              <a:lum bright="18000"/>
            </a:blip>
            <a:srcRect/>
            <a:stretch>
              <a:fillRect/>
            </a:stretch>
          </p:blipFill>
          <p:spPr bwMode="auto">
            <a:xfrm>
              <a:off x="642938" y="1838549"/>
              <a:ext cx="500062" cy="598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Rectangle 14545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5875" y="1767111"/>
              <a:ext cx="85725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9"/>
            <p:cNvSpPr txBox="1">
              <a:spLocks noChangeArrowheads="1"/>
            </p:cNvSpPr>
            <p:nvPr/>
          </p:nvSpPr>
          <p:spPr bwMode="auto">
            <a:xfrm>
              <a:off x="1249206" y="2481486"/>
              <a:ext cx="875025" cy="269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825">
                  <a:latin typeface="맑은 고딕"/>
                  <a:ea typeface="맑은 고딕"/>
                </a:rPr>
                <a:t>DB Client Tool</a:t>
              </a:r>
            </a:p>
          </p:txBody>
        </p:sp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2286000" y="1767111"/>
              <a:ext cx="544616" cy="453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900" b="1">
                  <a:solidFill>
                    <a:srgbClr val="D60093"/>
                  </a:solidFill>
                  <a:latin typeface="맑은 고딕"/>
                  <a:ea typeface="맑은 고딕"/>
                </a:rPr>
                <a:t>SQL </a:t>
              </a:r>
            </a:p>
            <a:p>
              <a:r>
                <a:rPr lang="en-US" altLang="ko-KR" sz="900" b="1">
                  <a:solidFill>
                    <a:srgbClr val="D60093"/>
                  </a:solidFill>
                  <a:latin typeface="맑은 고딕"/>
                  <a:ea typeface="맑은 고딕"/>
                </a:rPr>
                <a:t>Packet</a:t>
              </a:r>
              <a:endParaRPr lang="ko-KR" altLang="en-US" sz="900" b="1">
                <a:solidFill>
                  <a:srgbClr val="D60093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6113463" y="1990949"/>
              <a:ext cx="557385" cy="283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900" b="1">
                  <a:solidFill>
                    <a:srgbClr val="D60093"/>
                  </a:solidFill>
                  <a:latin typeface="맑은 고딕"/>
                  <a:ea typeface="맑은 고딕"/>
                </a:rPr>
                <a:t>ByPass</a:t>
              </a:r>
            </a:p>
          </p:txBody>
        </p:sp>
        <p:sp>
          <p:nvSpPr>
            <p:cNvPr id="12" name="순서도: 처리 11"/>
            <p:cNvSpPr/>
            <p:nvPr/>
          </p:nvSpPr>
          <p:spPr>
            <a:xfrm>
              <a:off x="3143250" y="1909986"/>
              <a:ext cx="642938" cy="785813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13" name="TextBox 13"/>
            <p:cNvSpPr txBox="1">
              <a:spLocks noChangeArrowheads="1"/>
            </p:cNvSpPr>
            <p:nvPr/>
          </p:nvSpPr>
          <p:spPr bwMode="auto">
            <a:xfrm>
              <a:off x="3143250" y="1900461"/>
              <a:ext cx="642938" cy="397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ko-KR" sz="750" b="1">
                  <a:latin typeface="맑은 고딕"/>
                  <a:ea typeface="맑은 고딕"/>
                </a:rPr>
                <a:t>Packet </a:t>
              </a:r>
            </a:p>
            <a:p>
              <a:r>
                <a:rPr lang="en-US" altLang="ko-KR" sz="750" b="1">
                  <a:latin typeface="맑은 고딕"/>
                  <a:ea typeface="맑은 고딕"/>
                </a:rPr>
                <a:t>Parsing</a:t>
              </a:r>
              <a:endParaRPr lang="ko-KR" altLang="en-US" sz="750" b="1">
                <a:latin typeface="맑은 고딕"/>
                <a:ea typeface="맑은 고딕"/>
              </a:endParaRPr>
            </a:p>
          </p:txBody>
        </p:sp>
        <p:sp>
          <p:nvSpPr>
            <p:cNvPr id="14" name="순서도: 처리 13"/>
            <p:cNvSpPr/>
            <p:nvPr/>
          </p:nvSpPr>
          <p:spPr>
            <a:xfrm>
              <a:off x="4605338" y="1909986"/>
              <a:ext cx="752475" cy="785813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15" name="TextBox 16"/>
            <p:cNvSpPr txBox="1">
              <a:spLocks noChangeArrowheads="1"/>
            </p:cNvSpPr>
            <p:nvPr/>
          </p:nvSpPr>
          <p:spPr bwMode="auto">
            <a:xfrm>
              <a:off x="4745236" y="1909987"/>
              <a:ext cx="453634" cy="397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750" b="1">
                  <a:latin typeface="맑은 고딕"/>
                  <a:ea typeface="맑은 고딕"/>
                </a:rPr>
                <a:t>Alert</a:t>
              </a:r>
            </a:p>
            <a:p>
              <a:pPr algn="ctr"/>
              <a:r>
                <a:rPr lang="en-US" altLang="ko-KR" sz="750" b="1">
                  <a:latin typeface="맑은 고딕"/>
                  <a:ea typeface="맑은 고딕"/>
                </a:rPr>
                <a:t>Check</a:t>
              </a:r>
              <a:endParaRPr lang="ko-KR" altLang="en-US" sz="750" b="1">
                <a:latin typeface="맑은 고딕"/>
                <a:ea typeface="맑은 고딕"/>
              </a:endParaRPr>
            </a:p>
          </p:txBody>
        </p:sp>
        <p:sp>
          <p:nvSpPr>
            <p:cNvPr id="16" name="순서도: 처리 15"/>
            <p:cNvSpPr/>
            <p:nvPr/>
          </p:nvSpPr>
          <p:spPr>
            <a:xfrm>
              <a:off x="3827463" y="1909986"/>
              <a:ext cx="750887" cy="785813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17" name="순서도: 처리 16"/>
            <p:cNvSpPr/>
            <p:nvPr/>
          </p:nvSpPr>
          <p:spPr>
            <a:xfrm>
              <a:off x="3143250" y="3703861"/>
              <a:ext cx="1571625" cy="706438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18" name="직선 화살표 연결선 17"/>
            <p:cNvCxnSpPr>
              <a:endCxn id="20" idx="1"/>
            </p:cNvCxnSpPr>
            <p:nvPr/>
          </p:nvCxnSpPr>
          <p:spPr>
            <a:xfrm flipV="1">
              <a:off x="2551113" y="2381474"/>
              <a:ext cx="2262187" cy="1587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21"/>
            <p:cNvSpPr txBox="1">
              <a:spLocks noChangeArrowheads="1"/>
            </p:cNvSpPr>
            <p:nvPr/>
          </p:nvSpPr>
          <p:spPr bwMode="auto">
            <a:xfrm>
              <a:off x="3200400" y="3980086"/>
              <a:ext cx="514289" cy="425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825" b="1">
                  <a:solidFill>
                    <a:srgbClr val="D60093"/>
                  </a:solidFill>
                  <a:latin typeface="맑은 고딕"/>
                  <a:ea typeface="맑은 고딕"/>
                </a:rPr>
                <a:t>Error </a:t>
              </a:r>
            </a:p>
            <a:p>
              <a:r>
                <a:rPr lang="en-US" altLang="ko-KR" sz="825" b="1">
                  <a:solidFill>
                    <a:srgbClr val="D60093"/>
                  </a:solidFill>
                  <a:latin typeface="맑은 고딕"/>
                  <a:ea typeface="맑은 고딕"/>
                </a:rPr>
                <a:t>Packet</a:t>
              </a:r>
              <a:endParaRPr lang="ko-KR" altLang="en-US" sz="825" b="1">
                <a:solidFill>
                  <a:srgbClr val="D60093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20" name="순서도: 판단 19"/>
            <p:cNvSpPr/>
            <p:nvPr/>
          </p:nvSpPr>
          <p:spPr>
            <a:xfrm>
              <a:off x="4813300" y="2273524"/>
              <a:ext cx="357188" cy="214312"/>
            </a:xfrm>
            <a:prstGeom prst="flowChartDecision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21" name="직선 화살표 연결선 20"/>
            <p:cNvCxnSpPr>
              <a:stCxn id="40" idx="0"/>
            </p:cNvCxnSpPr>
            <p:nvPr/>
          </p:nvCxnSpPr>
          <p:spPr>
            <a:xfrm>
              <a:off x="2727325" y="3938811"/>
              <a:ext cx="2276475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>
              <a:stCxn id="20" idx="2"/>
            </p:cNvCxnSpPr>
            <p:nvPr/>
          </p:nvCxnSpPr>
          <p:spPr>
            <a:xfrm rot="16200000" flipH="1">
              <a:off x="4270375" y="3208561"/>
              <a:ext cx="1446213" cy="476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한쪽 모서리가 잘린 사각형 22"/>
            <p:cNvSpPr/>
            <p:nvPr/>
          </p:nvSpPr>
          <p:spPr>
            <a:xfrm>
              <a:off x="2352675" y="2238599"/>
              <a:ext cx="219075" cy="233362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24" name="직선 화살표 연결선 23"/>
            <p:cNvCxnSpPr>
              <a:stCxn id="20" idx="3"/>
            </p:cNvCxnSpPr>
            <p:nvPr/>
          </p:nvCxnSpPr>
          <p:spPr>
            <a:xfrm flipV="1">
              <a:off x="5170488" y="2379886"/>
              <a:ext cx="1816100" cy="0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순서도: 처리 24"/>
            <p:cNvSpPr/>
            <p:nvPr/>
          </p:nvSpPr>
          <p:spPr>
            <a:xfrm>
              <a:off x="4891088" y="4267424"/>
              <a:ext cx="1485900" cy="171450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26" name="한쪽 모서리가 잘린 사각형 25"/>
            <p:cNvSpPr/>
            <p:nvPr/>
          </p:nvSpPr>
          <p:spPr>
            <a:xfrm>
              <a:off x="6218238" y="2248124"/>
              <a:ext cx="219075" cy="233362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27" name="직선 화살표 연결선 26"/>
            <p:cNvCxnSpPr>
              <a:stCxn id="43" idx="0"/>
              <a:endCxn id="34" idx="1"/>
            </p:cNvCxnSpPr>
            <p:nvPr/>
          </p:nvCxnSpPr>
          <p:spPr>
            <a:xfrm flipV="1">
              <a:off x="2717800" y="4524599"/>
              <a:ext cx="2844800" cy="3175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 rot="5400000">
              <a:off x="6228557" y="3518917"/>
              <a:ext cx="2001838" cy="952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6705600" y="4608736"/>
              <a:ext cx="638790" cy="41138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788" b="1" dirty="0">
                  <a:solidFill>
                    <a:srgbClr val="D60093"/>
                  </a:solidFill>
                </a:rPr>
                <a:t>Response</a:t>
              </a:r>
            </a:p>
            <a:p>
              <a:pPr>
                <a:defRPr/>
              </a:pPr>
              <a:r>
                <a:rPr lang="en-US" altLang="ko-KR" sz="788" b="1" dirty="0">
                  <a:solidFill>
                    <a:srgbClr val="D60093"/>
                  </a:solidFill>
                </a:rPr>
                <a:t>Packet</a:t>
              </a:r>
              <a:endParaRPr lang="ko-KR" altLang="en-US" sz="788" b="1" dirty="0">
                <a:solidFill>
                  <a:srgbClr val="D60093"/>
                </a:solidFill>
              </a:endParaRPr>
            </a:p>
          </p:txBody>
        </p:sp>
        <p:sp>
          <p:nvSpPr>
            <p:cNvPr id="30" name="한쪽 모서리가 잘린 사각형 29"/>
            <p:cNvSpPr/>
            <p:nvPr/>
          </p:nvSpPr>
          <p:spPr>
            <a:xfrm>
              <a:off x="3294063" y="3775299"/>
              <a:ext cx="219075" cy="233362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31" name="TextBox 36"/>
            <p:cNvSpPr txBox="1">
              <a:spLocks noChangeArrowheads="1"/>
            </p:cNvSpPr>
            <p:nvPr/>
          </p:nvSpPr>
          <p:spPr bwMode="auto">
            <a:xfrm>
              <a:off x="3759250" y="3970561"/>
              <a:ext cx="798409" cy="425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825" b="1">
                  <a:latin typeface="맑은 고딕"/>
                  <a:ea typeface="맑은 고딕"/>
                </a:rPr>
                <a:t>Error Packet</a:t>
              </a:r>
            </a:p>
            <a:p>
              <a:pPr algn="ctr"/>
              <a:r>
                <a:rPr lang="en-US" altLang="ko-KR" sz="825" b="1">
                  <a:latin typeface="맑은 고딕"/>
                  <a:ea typeface="맑은 고딕"/>
                </a:rPr>
                <a:t>Manipulator</a:t>
              </a:r>
              <a:endParaRPr lang="ko-KR" altLang="en-US" sz="825" b="1">
                <a:latin typeface="맑은 고딕"/>
                <a:ea typeface="맑은 고딕"/>
              </a:endParaRPr>
            </a:p>
          </p:txBody>
        </p:sp>
        <p:sp>
          <p:nvSpPr>
            <p:cNvPr id="32" name="TextBox 37"/>
            <p:cNvSpPr txBox="1">
              <a:spLocks noChangeArrowheads="1"/>
            </p:cNvSpPr>
            <p:nvPr/>
          </p:nvSpPr>
          <p:spPr bwMode="auto">
            <a:xfrm>
              <a:off x="5516039" y="5553299"/>
              <a:ext cx="913333" cy="397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750" b="1">
                  <a:latin typeface="맑은 고딕"/>
                  <a:ea typeface="맑은 고딕"/>
                </a:rPr>
                <a:t>Response</a:t>
              </a:r>
            </a:p>
            <a:p>
              <a:pPr algn="r"/>
              <a:r>
                <a:rPr lang="en-US" altLang="ko-KR" sz="750" b="1">
                  <a:latin typeface="맑은 고딕"/>
                  <a:ea typeface="맑은 고딕"/>
                </a:rPr>
                <a:t>Masking Engine</a:t>
              </a:r>
              <a:endParaRPr lang="ko-KR" altLang="en-US" sz="750" b="1">
                <a:latin typeface="맑은 고딕"/>
                <a:ea typeface="맑은 고딕"/>
              </a:endParaRPr>
            </a:p>
          </p:txBody>
        </p:sp>
        <p:sp>
          <p:nvSpPr>
            <p:cNvPr id="33" name="모서리가 접힌 도형 32"/>
            <p:cNvSpPr/>
            <p:nvPr/>
          </p:nvSpPr>
          <p:spPr>
            <a:xfrm>
              <a:off x="3214688" y="2267174"/>
              <a:ext cx="428625" cy="357187"/>
            </a:xfrm>
            <a:prstGeom prst="foldedCorner">
              <a:avLst>
                <a:gd name="adj" fmla="val 25112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27000" tIns="81000" rIns="0" bIns="0" anchor="ctr"/>
            <a:lstStyle/>
            <a:p>
              <a:pPr>
                <a:defRPr/>
              </a:pPr>
              <a:r>
                <a:rPr lang="en-US" altLang="ko-KR" sz="600" dirty="0"/>
                <a:t> Extract </a:t>
              </a:r>
            </a:p>
            <a:p>
              <a:pPr>
                <a:defRPr/>
              </a:pPr>
              <a:r>
                <a:rPr lang="en-US" altLang="ko-KR" sz="600" dirty="0"/>
                <a:t> SQL</a:t>
              </a:r>
              <a:endParaRPr lang="ko-KR" altLang="en-US" sz="600" dirty="0"/>
            </a:p>
          </p:txBody>
        </p:sp>
        <p:sp>
          <p:nvSpPr>
            <p:cNvPr id="34" name="순서도: 판단 33"/>
            <p:cNvSpPr/>
            <p:nvPr/>
          </p:nvSpPr>
          <p:spPr>
            <a:xfrm>
              <a:off x="5562600" y="4418236"/>
              <a:ext cx="357188" cy="214313"/>
            </a:xfrm>
            <a:prstGeom prst="flowChartDecision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35" name="직선 화살표 연결선 34"/>
            <p:cNvCxnSpPr>
              <a:endCxn id="34" idx="3"/>
            </p:cNvCxnSpPr>
            <p:nvPr/>
          </p:nvCxnSpPr>
          <p:spPr>
            <a:xfrm rot="10800000" flipV="1">
              <a:off x="5919788" y="4523011"/>
              <a:ext cx="130810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한쪽 모서리가 잘린 사각형 35"/>
            <p:cNvSpPr/>
            <p:nvPr/>
          </p:nvSpPr>
          <p:spPr>
            <a:xfrm>
              <a:off x="6791325" y="4400774"/>
              <a:ext cx="219075" cy="233362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37" name="한쪽 모서리가 잘린 사각형 36"/>
            <p:cNvSpPr/>
            <p:nvPr/>
          </p:nvSpPr>
          <p:spPr>
            <a:xfrm>
              <a:off x="5024438" y="4418236"/>
              <a:ext cx="219075" cy="233363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922838" y="4632549"/>
              <a:ext cx="511096" cy="26241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788" b="1" dirty="0" err="1">
                  <a:solidFill>
                    <a:srgbClr val="D60093"/>
                  </a:solidFill>
                </a:rPr>
                <a:t>ByPass</a:t>
              </a:r>
              <a:endParaRPr lang="en-US" altLang="ko-KR" sz="788" b="1" dirty="0">
                <a:solidFill>
                  <a:srgbClr val="D60093"/>
                </a:solidFill>
              </a:endParaRPr>
            </a:p>
          </p:txBody>
        </p:sp>
        <p:cxnSp>
          <p:nvCxnSpPr>
            <p:cNvPr id="39" name="꺾인 연결선 160"/>
            <p:cNvCxnSpPr>
              <a:stCxn id="34" idx="2"/>
              <a:endCxn id="44" idx="0"/>
            </p:cNvCxnSpPr>
            <p:nvPr/>
          </p:nvCxnSpPr>
          <p:spPr>
            <a:xfrm rot="5400000">
              <a:off x="3973513" y="3376836"/>
              <a:ext cx="512762" cy="3024188"/>
            </a:xfrm>
            <a:prstGeom prst="bentConnector2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대각선 방향의 모서리가 잘린 사각형 39"/>
            <p:cNvSpPr/>
            <p:nvPr/>
          </p:nvSpPr>
          <p:spPr>
            <a:xfrm>
              <a:off x="857250" y="3751486"/>
              <a:ext cx="1870075" cy="373063"/>
            </a:xfrm>
            <a:prstGeom prst="snip2DiagRect">
              <a:avLst>
                <a:gd name="adj1" fmla="val 0"/>
                <a:gd name="adj2" fmla="val 2709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88" dirty="0"/>
                <a:t>SQL request </a:t>
              </a:r>
            </a:p>
            <a:p>
              <a:pPr algn="ctr">
                <a:defRPr/>
              </a:pPr>
              <a:r>
                <a:rPr lang="en-US" altLang="ko-KR" sz="788" dirty="0"/>
                <a:t>is rejected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953000" y="5218336"/>
              <a:ext cx="1257300" cy="41138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88" b="1" dirty="0">
                  <a:solidFill>
                    <a:srgbClr val="D60093"/>
                  </a:solidFill>
                </a:rPr>
                <a:t>Altered Response</a:t>
              </a:r>
            </a:p>
            <a:p>
              <a:pPr>
                <a:defRPr/>
              </a:pPr>
              <a:r>
                <a:rPr lang="en-US" altLang="ko-KR" sz="788" b="1" dirty="0">
                  <a:solidFill>
                    <a:srgbClr val="D60093"/>
                  </a:solidFill>
                </a:rPr>
                <a:t>Packet</a:t>
              </a:r>
              <a:endParaRPr lang="ko-KR" altLang="en-US" sz="788" b="1" dirty="0">
                <a:solidFill>
                  <a:srgbClr val="D60093"/>
                </a:solidFill>
              </a:endParaRPr>
            </a:p>
          </p:txBody>
        </p:sp>
        <p:sp>
          <p:nvSpPr>
            <p:cNvPr id="42" name="한쪽 모서리가 잘린 사각형 41"/>
            <p:cNvSpPr/>
            <p:nvPr/>
          </p:nvSpPr>
          <p:spPr>
            <a:xfrm>
              <a:off x="5046663" y="4989736"/>
              <a:ext cx="219075" cy="233363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43" name="대각선 방향의 모서리가 잘린 사각형 42"/>
            <p:cNvSpPr/>
            <p:nvPr/>
          </p:nvSpPr>
          <p:spPr>
            <a:xfrm>
              <a:off x="857250" y="4324574"/>
              <a:ext cx="1860550" cy="404812"/>
            </a:xfrm>
            <a:prstGeom prst="snip2DiagRect">
              <a:avLst>
                <a:gd name="adj1" fmla="val 0"/>
                <a:gd name="adj2" fmla="val 2709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88" dirty="0"/>
                <a:t>SQL is executed successfully</a:t>
              </a:r>
            </a:p>
          </p:txBody>
        </p:sp>
        <p:sp>
          <p:nvSpPr>
            <p:cNvPr id="44" name="대각선 방향의 모서리가 잘린 사각형 43"/>
            <p:cNvSpPr/>
            <p:nvPr/>
          </p:nvSpPr>
          <p:spPr>
            <a:xfrm>
              <a:off x="857250" y="4951636"/>
              <a:ext cx="1860550" cy="387350"/>
            </a:xfrm>
            <a:prstGeom prst="snip2DiagRect">
              <a:avLst>
                <a:gd name="adj1" fmla="val 0"/>
                <a:gd name="adj2" fmla="val 2709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88" dirty="0"/>
                <a:t>Some of “returned rows” are masked</a:t>
              </a:r>
            </a:p>
          </p:txBody>
        </p:sp>
        <p:sp>
          <p:nvSpPr>
            <p:cNvPr id="45" name="순서도: 처리 44"/>
            <p:cNvSpPr/>
            <p:nvPr/>
          </p:nvSpPr>
          <p:spPr>
            <a:xfrm>
              <a:off x="4594225" y="1481361"/>
              <a:ext cx="752475" cy="357188"/>
            </a:xfrm>
            <a:prstGeom prst="flowChartProcess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50" dirty="0"/>
                <a:t>Alert Policies</a:t>
              </a:r>
              <a:endParaRPr lang="ko-KR" altLang="en-US" sz="750" dirty="0"/>
            </a:p>
          </p:txBody>
        </p:sp>
        <p:sp>
          <p:nvSpPr>
            <p:cNvPr id="46" name="순서도: 처리 45"/>
            <p:cNvSpPr/>
            <p:nvPr/>
          </p:nvSpPr>
          <p:spPr>
            <a:xfrm>
              <a:off x="4929188" y="6053361"/>
              <a:ext cx="1428750" cy="285750"/>
            </a:xfrm>
            <a:prstGeom prst="flowChartProcess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54000" rIns="54000" anchor="ctr"/>
            <a:lstStyle/>
            <a:p>
              <a:pPr algn="ctr">
                <a:defRPr/>
              </a:pPr>
              <a:r>
                <a:rPr lang="en-US" altLang="ko-KR" sz="750" dirty="0"/>
                <a:t>Masking Policies</a:t>
              </a:r>
              <a:endParaRPr lang="ko-KR" altLang="en-US" sz="750" dirty="0"/>
            </a:p>
          </p:txBody>
        </p:sp>
        <p:cxnSp>
          <p:nvCxnSpPr>
            <p:cNvPr id="47" name="직선 연결선 46"/>
            <p:cNvCxnSpPr>
              <a:stCxn id="45" idx="2"/>
              <a:endCxn id="15" idx="0"/>
            </p:cNvCxnSpPr>
            <p:nvPr/>
          </p:nvCxnSpPr>
          <p:spPr>
            <a:xfrm>
              <a:off x="4970463" y="1838550"/>
              <a:ext cx="1590" cy="714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>
              <a:stCxn id="46" idx="0"/>
            </p:cNvCxnSpPr>
            <p:nvPr/>
          </p:nvCxnSpPr>
          <p:spPr>
            <a:xfrm rot="5400000" flipH="1" flipV="1">
              <a:off x="5608638" y="6018436"/>
              <a:ext cx="71438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56"/>
            <p:cNvSpPr txBox="1">
              <a:spLocks noChangeArrowheads="1"/>
            </p:cNvSpPr>
            <p:nvPr/>
          </p:nvSpPr>
          <p:spPr bwMode="auto">
            <a:xfrm>
              <a:off x="3740150" y="1909987"/>
              <a:ext cx="920750" cy="397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750" b="1">
                  <a:latin typeface="맑은 고딕"/>
                  <a:ea typeface="맑은 고딕"/>
                </a:rPr>
                <a:t>Protection</a:t>
              </a:r>
            </a:p>
            <a:p>
              <a:pPr algn="ctr"/>
              <a:r>
                <a:rPr lang="en-US" altLang="ko-KR" sz="750" b="1">
                  <a:latin typeface="맑은 고딕"/>
                  <a:ea typeface="맑은 고딕"/>
                </a:rPr>
                <a:t>Check</a:t>
              </a:r>
              <a:endParaRPr lang="ko-KR" altLang="en-US" sz="750" b="1">
                <a:latin typeface="맑은 고딕"/>
                <a:ea typeface="맑은 고딕"/>
              </a:endParaRPr>
            </a:p>
          </p:txBody>
        </p:sp>
        <p:sp>
          <p:nvSpPr>
            <p:cNvPr id="50" name="순서도: 판단 49"/>
            <p:cNvSpPr/>
            <p:nvPr/>
          </p:nvSpPr>
          <p:spPr>
            <a:xfrm>
              <a:off x="4033838" y="2273524"/>
              <a:ext cx="357187" cy="214312"/>
            </a:xfrm>
            <a:prstGeom prst="flowChartDecision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cxnSp>
          <p:nvCxnSpPr>
            <p:cNvPr id="51" name="직선 연결선 50"/>
            <p:cNvCxnSpPr>
              <a:stCxn id="50" idx="2"/>
            </p:cNvCxnSpPr>
            <p:nvPr/>
          </p:nvCxnSpPr>
          <p:spPr>
            <a:xfrm rot="16200000" flipH="1">
              <a:off x="3859213" y="2840261"/>
              <a:ext cx="708025" cy="3175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순서도: 처리 51"/>
            <p:cNvSpPr/>
            <p:nvPr/>
          </p:nvSpPr>
          <p:spPr>
            <a:xfrm>
              <a:off x="3816350" y="1481361"/>
              <a:ext cx="752475" cy="357188"/>
            </a:xfrm>
            <a:prstGeom prst="flowChartProcess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27000" anchor="ctr"/>
            <a:lstStyle/>
            <a:p>
              <a:pPr algn="ctr">
                <a:defRPr/>
              </a:pPr>
              <a:r>
                <a:rPr lang="en-US" altLang="ko-KR" sz="750" dirty="0"/>
                <a:t>Protection</a:t>
              </a:r>
            </a:p>
            <a:p>
              <a:pPr algn="ctr">
                <a:defRPr/>
              </a:pPr>
              <a:r>
                <a:rPr lang="en-US" altLang="ko-KR" sz="750" dirty="0"/>
                <a:t>Policies</a:t>
              </a:r>
              <a:endParaRPr lang="ko-KR" altLang="en-US" sz="750" dirty="0"/>
            </a:p>
          </p:txBody>
        </p:sp>
        <p:cxnSp>
          <p:nvCxnSpPr>
            <p:cNvPr id="53" name="직선 연결선 52"/>
            <p:cNvCxnSpPr>
              <a:stCxn id="52" idx="2"/>
              <a:endCxn id="49" idx="0"/>
            </p:cNvCxnSpPr>
            <p:nvPr/>
          </p:nvCxnSpPr>
          <p:spPr>
            <a:xfrm>
              <a:off x="4192588" y="1838550"/>
              <a:ext cx="7937" cy="714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대각선 방향의 모서리가 잘린 사각형 53"/>
            <p:cNvSpPr/>
            <p:nvPr/>
          </p:nvSpPr>
          <p:spPr>
            <a:xfrm>
              <a:off x="857250" y="2995836"/>
              <a:ext cx="1870075" cy="428625"/>
            </a:xfrm>
            <a:prstGeom prst="snip2DiagRect">
              <a:avLst>
                <a:gd name="adj1" fmla="val 0"/>
                <a:gd name="adj2" fmla="val 2709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88" dirty="0"/>
                <a:t>DB Session </a:t>
              </a:r>
            </a:p>
            <a:p>
              <a:pPr algn="ctr">
                <a:defRPr/>
              </a:pPr>
              <a:r>
                <a:rPr lang="en-US" altLang="ko-KR" sz="788" dirty="0"/>
                <a:t>is killed </a:t>
              </a:r>
            </a:p>
          </p:txBody>
        </p:sp>
        <p:cxnSp>
          <p:nvCxnSpPr>
            <p:cNvPr id="55" name="직선 화살표 연결선 54"/>
            <p:cNvCxnSpPr>
              <a:stCxn id="54" idx="0"/>
            </p:cNvCxnSpPr>
            <p:nvPr/>
          </p:nvCxnSpPr>
          <p:spPr>
            <a:xfrm flipV="1">
              <a:off x="2727325" y="3202211"/>
              <a:ext cx="1506538" cy="7938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63"/>
            <p:cNvSpPr txBox="1">
              <a:spLocks noChangeArrowheads="1"/>
            </p:cNvSpPr>
            <p:nvPr/>
          </p:nvSpPr>
          <p:spPr bwMode="auto">
            <a:xfrm>
              <a:off x="3343275" y="3303812"/>
              <a:ext cx="514289" cy="425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825" b="1">
                  <a:solidFill>
                    <a:srgbClr val="D60093"/>
                  </a:solidFill>
                  <a:latin typeface="맑은 고딕"/>
                  <a:ea typeface="맑은 고딕"/>
                </a:rPr>
                <a:t>FIN</a:t>
              </a:r>
            </a:p>
            <a:p>
              <a:r>
                <a:rPr lang="en-US" altLang="ko-KR" sz="825" b="1">
                  <a:solidFill>
                    <a:srgbClr val="D60093"/>
                  </a:solidFill>
                  <a:latin typeface="맑은 고딕"/>
                  <a:ea typeface="맑은 고딕"/>
                </a:rPr>
                <a:t>Packet</a:t>
              </a:r>
              <a:endParaRPr lang="ko-KR" altLang="en-US" sz="825" b="1">
                <a:solidFill>
                  <a:srgbClr val="D60093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57" name="한쪽 모서리가 잘린 사각형 56"/>
            <p:cNvSpPr/>
            <p:nvPr/>
          </p:nvSpPr>
          <p:spPr>
            <a:xfrm>
              <a:off x="3436938" y="3110136"/>
              <a:ext cx="219075" cy="233363"/>
            </a:xfrm>
            <a:prstGeom prst="snip1Rect">
              <a:avLst>
                <a:gd name="adj" fmla="val 41556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58" name="대각선 방향의 모서리가 잘린 사각형 57"/>
            <p:cNvSpPr/>
            <p:nvPr/>
          </p:nvSpPr>
          <p:spPr>
            <a:xfrm>
              <a:off x="4572000" y="2838674"/>
              <a:ext cx="857250" cy="571500"/>
            </a:xfrm>
            <a:prstGeom prst="snip2DiagRect">
              <a:avLst>
                <a:gd name="adj1" fmla="val 0"/>
                <a:gd name="adj2" fmla="val 16884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lIns="27000" rIns="27000" anchor="ctr"/>
            <a:lstStyle/>
            <a:p>
              <a:pPr algn="ctr">
                <a:defRPr/>
              </a:pPr>
              <a:r>
                <a:rPr lang="en-US" altLang="ko-KR" sz="825" dirty="0"/>
                <a:t>Specified Action</a:t>
              </a:r>
            </a:p>
          </p:txBody>
        </p:sp>
        <p:pic>
          <p:nvPicPr>
            <p:cNvPr id="59" name="Picture 38" descr="iAS_Icons: Database with Segment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72375" y="1767111"/>
              <a:ext cx="714375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38" descr="iAS_Icons: Database with Segment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58063" y="2052861"/>
              <a:ext cx="785812" cy="78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" name="TextBox 84"/>
            <p:cNvSpPr txBox="1">
              <a:spLocks noChangeArrowheads="1"/>
            </p:cNvSpPr>
            <p:nvPr/>
          </p:nvSpPr>
          <p:spPr bwMode="auto">
            <a:xfrm>
              <a:off x="7364813" y="2838674"/>
              <a:ext cx="670714" cy="425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825">
                  <a:latin typeface="맑은 고딕"/>
                  <a:ea typeface="맑은 고딕"/>
                </a:rPr>
                <a:t>Target</a:t>
              </a:r>
            </a:p>
            <a:p>
              <a:pPr algn="ctr"/>
              <a:r>
                <a:rPr lang="en-US" altLang="ko-KR" sz="825">
                  <a:latin typeface="맑은 고딕"/>
                  <a:ea typeface="맑은 고딕"/>
                </a:rPr>
                <a:t>Databases</a:t>
              </a:r>
            </a:p>
          </p:txBody>
        </p:sp>
        <p:pic>
          <p:nvPicPr>
            <p:cNvPr id="62" name="Picture 30" descr="Diagram: Reuse, Recycle, Cyl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14988" y="2204864"/>
              <a:ext cx="357187" cy="384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3" name="직선 화살표 연결선 62"/>
            <p:cNvCxnSpPr/>
            <p:nvPr/>
          </p:nvCxnSpPr>
          <p:spPr>
            <a:xfrm rot="16200000" flipV="1">
              <a:off x="5378451" y="1975073"/>
              <a:ext cx="819150" cy="317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순서도: 처리 63"/>
            <p:cNvSpPr/>
            <p:nvPr/>
          </p:nvSpPr>
          <p:spPr>
            <a:xfrm>
              <a:off x="5395913" y="1767111"/>
              <a:ext cx="752475" cy="357188"/>
            </a:xfrm>
            <a:prstGeom prst="flowChartProcess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750" dirty="0"/>
                <a:t>Logging</a:t>
              </a:r>
            </a:p>
            <a:p>
              <a:pPr algn="ctr">
                <a:defRPr/>
              </a:pPr>
              <a:r>
                <a:rPr lang="en-US" altLang="ko-KR" sz="750" dirty="0"/>
                <a:t>Policies</a:t>
              </a:r>
              <a:endParaRPr lang="ko-KR" altLang="en-US" sz="750" dirty="0"/>
            </a:p>
          </p:txBody>
        </p:sp>
        <p:grpSp>
          <p:nvGrpSpPr>
            <p:cNvPr id="65" name="그룹 107"/>
            <p:cNvGrpSpPr>
              <a:grpSpLocks/>
            </p:cNvGrpSpPr>
            <p:nvPr/>
          </p:nvGrpSpPr>
          <p:grpSpPr bwMode="auto">
            <a:xfrm>
              <a:off x="5429250" y="1052736"/>
              <a:ext cx="561975" cy="571500"/>
              <a:chOff x="5500694" y="1214422"/>
              <a:chExt cx="562000" cy="571503"/>
            </a:xfrm>
          </p:grpSpPr>
          <p:pic>
            <p:nvPicPr>
              <p:cNvPr id="69" name="Picture 38" descr="iAS_Icons: Database with Segment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572132" y="1214422"/>
                <a:ext cx="490562" cy="4905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" name="Picture 38" descr="iAS_Icons: Database with Segments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500694" y="1500174"/>
                <a:ext cx="285752" cy="285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6" name="TextBox 84"/>
            <p:cNvSpPr txBox="1">
              <a:spLocks noChangeArrowheads="1"/>
            </p:cNvSpPr>
            <p:nvPr/>
          </p:nvSpPr>
          <p:spPr bwMode="auto">
            <a:xfrm>
              <a:off x="5880100" y="1124174"/>
              <a:ext cx="646771" cy="397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750" dirty="0">
                  <a:latin typeface="맑은 고딕"/>
                  <a:ea typeface="맑은 고딕"/>
                </a:rPr>
                <a:t>Repository</a:t>
              </a:r>
            </a:p>
            <a:p>
              <a:r>
                <a:rPr lang="en-US" altLang="ko-KR" sz="750" dirty="0">
                  <a:latin typeface="맑은 고딕"/>
                  <a:ea typeface="맑은 고딕"/>
                </a:rPr>
                <a:t>WDB</a:t>
              </a:r>
            </a:p>
          </p:txBody>
        </p:sp>
        <p:cxnSp>
          <p:nvCxnSpPr>
            <p:cNvPr id="67" name="Shape 109"/>
            <p:cNvCxnSpPr>
              <a:stCxn id="52" idx="0"/>
            </p:cNvCxnSpPr>
            <p:nvPr/>
          </p:nvCxnSpPr>
          <p:spPr>
            <a:xfrm rot="5400000" flipH="1" flipV="1">
              <a:off x="4739481" y="791593"/>
              <a:ext cx="142875" cy="1236662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hape 111"/>
            <p:cNvCxnSpPr>
              <a:stCxn id="45" idx="0"/>
            </p:cNvCxnSpPr>
            <p:nvPr/>
          </p:nvCxnSpPr>
          <p:spPr>
            <a:xfrm rot="5400000" flipH="1" flipV="1">
              <a:off x="5128419" y="1180530"/>
              <a:ext cx="142875" cy="458787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617D565D-7856-4B1C-AA08-2665A12D14FF}"/>
              </a:ext>
            </a:extLst>
          </p:cNvPr>
          <p:cNvSpPr txBox="1"/>
          <p:nvPr/>
        </p:nvSpPr>
        <p:spPr>
          <a:xfrm>
            <a:off x="106682" y="76945"/>
            <a:ext cx="216607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/>
              <a:t>Process</a:t>
            </a:r>
            <a:endParaRPr lang="ko-KR" altLang="en-US" sz="1500" b="1" dirty="0"/>
          </a:p>
        </p:txBody>
      </p:sp>
      <p:sp>
        <p:nvSpPr>
          <p:cNvPr id="73" name="TextBox 51"/>
          <p:cNvSpPr txBox="1">
            <a:spLocks noChangeArrowheads="1"/>
          </p:cNvSpPr>
          <p:nvPr/>
        </p:nvSpPr>
        <p:spPr bwMode="auto">
          <a:xfrm>
            <a:off x="491707" y="1362495"/>
            <a:ext cx="139602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100" b="1" dirty="0">
                <a:solidFill>
                  <a:schemeClr val="bg1">
                    <a:lumMod val="50000"/>
                  </a:schemeClr>
                </a:solidFill>
                <a:latin typeface="맑은 고딕"/>
                <a:ea typeface="맑은 고딕"/>
              </a:rPr>
              <a:t>CGW_GW</a:t>
            </a:r>
            <a:endParaRPr lang="ko-KR" altLang="en-US" sz="2100" b="1" dirty="0">
              <a:solidFill>
                <a:schemeClr val="bg1">
                  <a:lumMod val="50000"/>
                </a:schemeClr>
              </a:solidFill>
              <a:latin typeface="맑은 고딕"/>
              <a:ea typeface="맑은 고딕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321924" y="854699"/>
            <a:ext cx="2205028" cy="369332"/>
            <a:chOff x="321924" y="854699"/>
            <a:chExt cx="2205028" cy="369332"/>
          </a:xfrm>
        </p:grpSpPr>
        <p:grpSp>
          <p:nvGrpSpPr>
            <p:cNvPr id="76" name="그룹 75"/>
            <p:cNvGrpSpPr/>
            <p:nvPr/>
          </p:nvGrpSpPr>
          <p:grpSpPr>
            <a:xfrm>
              <a:off x="321924" y="854699"/>
              <a:ext cx="2205028" cy="369332"/>
              <a:chOff x="137549" y="814079"/>
              <a:chExt cx="2205028" cy="369332"/>
            </a:xfrm>
          </p:grpSpPr>
          <p:sp>
            <p:nvSpPr>
              <p:cNvPr id="77" name="TextBox 76"/>
              <p:cNvSpPr txBox="1"/>
              <p:nvPr/>
            </p:nvSpPr>
            <p:spPr>
              <a:xfrm>
                <a:off x="436286" y="814079"/>
                <a:ext cx="19062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/>
                  <a:t> </a:t>
                </a:r>
                <a:r>
                  <a:rPr lang="ko-KR" altLang="en-US" b="1" dirty="0"/>
                  <a:t>게이트웨이 엔진</a:t>
                </a:r>
              </a:p>
            </p:txBody>
          </p:sp>
          <p:sp>
            <p:nvSpPr>
              <p:cNvPr id="78" name="Annotation"/>
              <p:cNvSpPr/>
              <p:nvPr/>
            </p:nvSpPr>
            <p:spPr bwMode="auto">
              <a:xfrm>
                <a:off x="137549" y="833708"/>
                <a:ext cx="341836" cy="330074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D247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dirty="0">
                    <a:solidFill>
                      <a:srgbClr val="D24726"/>
                    </a:solidFill>
                  </a:rPr>
                  <a:t>1</a:t>
                </a:r>
              </a:p>
            </p:txBody>
          </p:sp>
        </p:grpSp>
        <p:sp>
          <p:nvSpPr>
            <p:cNvPr id="79" name="Annotation"/>
            <p:cNvSpPr/>
            <p:nvPr/>
          </p:nvSpPr>
          <p:spPr bwMode="auto">
            <a:xfrm>
              <a:off x="327996" y="874328"/>
              <a:ext cx="327422" cy="3486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>
                  <a:solidFill>
                    <a:srgbClr val="D24726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282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407150" y="1240108"/>
            <a:ext cx="8553450" cy="5324475"/>
            <a:chOff x="539552" y="1359242"/>
            <a:chExt cx="8009889" cy="3503052"/>
          </a:xfrm>
        </p:grpSpPr>
        <p:sp>
          <p:nvSpPr>
            <p:cNvPr id="4" name="직사각형 3"/>
            <p:cNvSpPr/>
            <p:nvPr/>
          </p:nvSpPr>
          <p:spPr>
            <a:xfrm>
              <a:off x="3131840" y="1359242"/>
              <a:ext cx="3600400" cy="343791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/>
            </a:p>
          </p:txBody>
        </p:sp>
        <p:sp>
          <p:nvSpPr>
            <p:cNvPr id="5" name="TextBox 51"/>
            <p:cNvSpPr txBox="1">
              <a:spLocks noChangeArrowheads="1"/>
            </p:cNvSpPr>
            <p:nvPr/>
          </p:nvSpPr>
          <p:spPr bwMode="auto">
            <a:xfrm>
              <a:off x="5403206" y="1383232"/>
              <a:ext cx="13876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kumimoji="0" lang="en-US" altLang="ko-KR" sz="2000" b="1" dirty="0" err="1">
                  <a:solidFill>
                    <a:schemeClr val="bg1">
                      <a:lumMod val="65000"/>
                    </a:schemeClr>
                  </a:solidFill>
                  <a:latin typeface="맑은 고딕"/>
                  <a:ea typeface="맑은 고딕"/>
                </a:rPr>
                <a:t>rastracker</a:t>
              </a:r>
              <a:endParaRPr kumimoji="0" lang="ko-KR" altLang="en-US" sz="2000" b="1" dirty="0">
                <a:solidFill>
                  <a:schemeClr val="bg1">
                    <a:lumMod val="65000"/>
                  </a:schemeClr>
                </a:solidFill>
                <a:latin typeface="맑은 고딕"/>
                <a:ea typeface="맑은 고딕"/>
              </a:endParaRPr>
            </a:p>
          </p:txBody>
        </p:sp>
        <p:grpSp>
          <p:nvGrpSpPr>
            <p:cNvPr id="6" name="그룹 463"/>
            <p:cNvGrpSpPr>
              <a:grpSpLocks/>
            </p:cNvGrpSpPr>
            <p:nvPr/>
          </p:nvGrpSpPr>
          <p:grpSpPr bwMode="auto">
            <a:xfrm flipH="1">
              <a:off x="539552" y="1628800"/>
              <a:ext cx="642937" cy="557213"/>
              <a:chOff x="3962400" y="7213600"/>
              <a:chExt cx="858837" cy="701675"/>
            </a:xfrm>
          </p:grpSpPr>
          <p:pic>
            <p:nvPicPr>
              <p:cNvPr id="46" name="Picture 643" descr="2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962400" y="7239000"/>
                <a:ext cx="858837" cy="676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" name="Picture 481" descr="2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394200" y="7213600"/>
                <a:ext cx="373063" cy="525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" name="TextBox 22"/>
            <p:cNvSpPr txBox="1">
              <a:spLocks noChangeArrowheads="1"/>
            </p:cNvSpPr>
            <p:nvPr/>
          </p:nvSpPr>
          <p:spPr bwMode="auto">
            <a:xfrm>
              <a:off x="596222" y="2295017"/>
              <a:ext cx="80021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ko-KR" sz="900" dirty="0">
                  <a:latin typeface="맑은 고딕"/>
                  <a:ea typeface="맑은 고딕"/>
                </a:rPr>
                <a:t>Chakra Max</a:t>
              </a:r>
            </a:p>
            <a:p>
              <a:pPr algn="ctr"/>
              <a:r>
                <a:rPr kumimoji="0" lang="en-US" altLang="ko-KR" sz="900" dirty="0">
                  <a:latin typeface="맑은 고딕"/>
                  <a:ea typeface="맑은 고딕"/>
                </a:rPr>
                <a:t>Manager</a:t>
              </a:r>
            </a:p>
          </p:txBody>
        </p:sp>
        <p:grpSp>
          <p:nvGrpSpPr>
            <p:cNvPr id="8" name="그룹 463"/>
            <p:cNvGrpSpPr>
              <a:grpSpLocks/>
            </p:cNvGrpSpPr>
            <p:nvPr/>
          </p:nvGrpSpPr>
          <p:grpSpPr bwMode="auto">
            <a:xfrm flipH="1">
              <a:off x="827584" y="1791667"/>
              <a:ext cx="642937" cy="557213"/>
              <a:chOff x="3962400" y="7213600"/>
              <a:chExt cx="858837" cy="701675"/>
            </a:xfrm>
          </p:grpSpPr>
          <p:pic>
            <p:nvPicPr>
              <p:cNvPr id="44" name="Picture 643" descr="2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962400" y="7239000"/>
                <a:ext cx="858837" cy="6762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5" name="Picture 481" descr="2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394200" y="7213600"/>
                <a:ext cx="373063" cy="5254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순서도: 처리 8"/>
            <p:cNvSpPr/>
            <p:nvPr/>
          </p:nvSpPr>
          <p:spPr>
            <a:xfrm>
              <a:off x="3984434" y="2564904"/>
              <a:ext cx="964056" cy="36004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/>
                <a:t>Alert</a:t>
              </a:r>
              <a:endParaRPr kumimoji="0" lang="ko-KR" altLang="en-US" sz="1050" dirty="0"/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5220072" y="2499966"/>
              <a:ext cx="1341445" cy="46814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/>
                <a:t>Live Check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/>
                <a:t>(</a:t>
              </a:r>
              <a:r>
                <a:rPr kumimoji="0" lang="ko-KR" altLang="en-US" sz="1000" dirty="0"/>
                <a:t>프로세스 확인 방식</a:t>
              </a:r>
              <a:r>
                <a:rPr kumimoji="0" lang="en-US" altLang="ko-KR" sz="1000" dirty="0"/>
                <a:t>)</a:t>
              </a:r>
            </a:p>
          </p:txBody>
        </p:sp>
        <p:cxnSp>
          <p:nvCxnSpPr>
            <p:cNvPr id="11" name="직선 연결선 10"/>
            <p:cNvCxnSpPr/>
            <p:nvPr/>
          </p:nvCxnSpPr>
          <p:spPr>
            <a:xfrm flipH="1">
              <a:off x="4944578" y="2699604"/>
              <a:ext cx="272497" cy="372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/>
            <p:cNvSpPr/>
            <p:nvPr/>
          </p:nvSpPr>
          <p:spPr>
            <a:xfrm>
              <a:off x="1744438" y="1628800"/>
              <a:ext cx="1008112" cy="72008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dirty="0" err="1"/>
                <a:t>maxsvr</a:t>
              </a:r>
              <a:endParaRPr kumimoji="0" lang="ko-KR" altLang="en-US" sz="1600" dirty="0"/>
            </a:p>
          </p:txBody>
        </p:sp>
        <p:cxnSp>
          <p:nvCxnSpPr>
            <p:cNvPr id="13" name="직선 연결선 12"/>
            <p:cNvCxnSpPr/>
            <p:nvPr/>
          </p:nvCxnSpPr>
          <p:spPr>
            <a:xfrm flipH="1">
              <a:off x="1547665" y="2017077"/>
              <a:ext cx="232646" cy="0"/>
            </a:xfrm>
            <a:prstGeom prst="line">
              <a:avLst/>
            </a:prstGeom>
            <a:ln>
              <a:solidFill>
                <a:srgbClr val="0070C0"/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55"/>
            <p:cNvSpPr txBox="1">
              <a:spLocks noChangeArrowheads="1"/>
            </p:cNvSpPr>
            <p:nvPr/>
          </p:nvSpPr>
          <p:spPr bwMode="auto">
            <a:xfrm>
              <a:off x="2699792" y="1413937"/>
              <a:ext cx="93610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ko-KR" altLang="en-US" sz="1100" dirty="0">
                  <a:latin typeface="맑은 고딕"/>
                  <a:ea typeface="맑은 고딕"/>
                </a:rPr>
                <a:t>통신포트</a:t>
              </a:r>
              <a:endParaRPr kumimoji="0" lang="en-US" altLang="ko-KR" sz="1100" dirty="0">
                <a:latin typeface="맑은 고딕"/>
                <a:ea typeface="맑은 고딕"/>
              </a:endParaRPr>
            </a:p>
            <a:p>
              <a:pPr algn="ctr"/>
              <a:r>
                <a:rPr kumimoji="0" lang="en-US" altLang="ko-KR" sz="1100" dirty="0">
                  <a:latin typeface="맑은 고딕"/>
                  <a:ea typeface="맑은 고딕"/>
                </a:rPr>
                <a:t>(10056)</a:t>
              </a:r>
              <a:endParaRPr kumimoji="0" lang="en-US" altLang="ko-KR" sz="2000" dirty="0">
                <a:latin typeface="맑은 고딕"/>
                <a:ea typeface="맑은 고딕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020272" y="1916832"/>
              <a:ext cx="1296144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dirty="0"/>
                <a:t>mserver5</a:t>
              </a:r>
              <a:endParaRPr kumimoji="0" lang="ko-KR" altLang="en-US" sz="1600" dirty="0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7020272" y="2518013"/>
              <a:ext cx="1296144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dirty="0" err="1"/>
                <a:t>cgw_sf</a:t>
              </a:r>
              <a:endParaRPr kumimoji="0" lang="ko-KR" altLang="en-US" sz="1600" dirty="0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7020272" y="3130082"/>
              <a:ext cx="1296144" cy="43204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dirty="0" err="1"/>
                <a:t>cgw_gw</a:t>
              </a:r>
              <a:endParaRPr kumimoji="0" lang="ko-KR" altLang="en-US" sz="1600" dirty="0"/>
            </a:p>
          </p:txBody>
        </p:sp>
        <p:cxnSp>
          <p:nvCxnSpPr>
            <p:cNvPr id="18" name="Shape 90"/>
            <p:cNvCxnSpPr>
              <a:stCxn id="10" idx="3"/>
              <a:endCxn id="15" idx="1"/>
            </p:cNvCxnSpPr>
            <p:nvPr/>
          </p:nvCxnSpPr>
          <p:spPr>
            <a:xfrm rot="5400000" flipH="1" flipV="1">
              <a:off x="6271978" y="1751673"/>
              <a:ext cx="367110" cy="1129477"/>
            </a:xfrm>
            <a:prstGeom prst="bentConnector2">
              <a:avLst/>
            </a:prstGeom>
            <a:ln>
              <a:solidFill>
                <a:schemeClr val="tx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hape 91"/>
            <p:cNvCxnSpPr>
              <a:stCxn id="10" idx="0"/>
              <a:endCxn id="16" idx="1"/>
            </p:cNvCxnSpPr>
            <p:nvPr/>
          </p:nvCxnSpPr>
          <p:spPr>
            <a:xfrm flipV="1">
              <a:off x="6561517" y="2734037"/>
              <a:ext cx="458755" cy="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hape 95"/>
            <p:cNvCxnSpPr>
              <a:stCxn id="10" idx="1"/>
              <a:endCxn id="17" idx="1"/>
            </p:cNvCxnSpPr>
            <p:nvPr/>
          </p:nvCxnSpPr>
          <p:spPr>
            <a:xfrm rot="16200000" flipH="1">
              <a:off x="6266535" y="2592368"/>
              <a:ext cx="377997" cy="1129477"/>
            </a:xfrm>
            <a:prstGeom prst="bentConnector2">
              <a:avLst/>
            </a:prstGeom>
            <a:ln>
              <a:solidFill>
                <a:schemeClr val="tx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순서도: 처리 20"/>
            <p:cNvSpPr/>
            <p:nvPr/>
          </p:nvSpPr>
          <p:spPr>
            <a:xfrm>
              <a:off x="3984434" y="3068960"/>
              <a:ext cx="964056" cy="36004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/>
                <a:t>Send Mail </a:t>
              </a:r>
              <a:endParaRPr kumimoji="0" lang="ko-KR" altLang="en-US" sz="1050" dirty="0"/>
            </a:p>
          </p:txBody>
        </p:sp>
        <p:cxnSp>
          <p:nvCxnSpPr>
            <p:cNvPr id="22" name="직선 연결선 21"/>
            <p:cNvCxnSpPr>
              <a:stCxn id="21" idx="0"/>
              <a:endCxn id="9" idx="2"/>
            </p:cNvCxnSpPr>
            <p:nvPr/>
          </p:nvCxnSpPr>
          <p:spPr>
            <a:xfrm flipV="1">
              <a:off x="4466462" y="2924944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155"/>
            <p:cNvSpPr txBox="1">
              <a:spLocks noChangeArrowheads="1"/>
            </p:cNvSpPr>
            <p:nvPr/>
          </p:nvSpPr>
          <p:spPr bwMode="auto">
            <a:xfrm>
              <a:off x="2267744" y="2132856"/>
              <a:ext cx="93610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ko-KR" altLang="en-US" sz="1100" dirty="0">
                  <a:latin typeface="맑은 고딕"/>
                  <a:ea typeface="맑은 고딕"/>
                </a:rPr>
                <a:t>통신포트</a:t>
              </a:r>
              <a:endParaRPr kumimoji="0" lang="en-US" altLang="ko-KR" sz="1100" dirty="0">
                <a:latin typeface="맑은 고딕"/>
                <a:ea typeface="맑은 고딕"/>
              </a:endParaRPr>
            </a:p>
            <a:p>
              <a:pPr algn="ctr"/>
              <a:r>
                <a:rPr kumimoji="0" lang="en-US" altLang="ko-KR" sz="1100" dirty="0">
                  <a:latin typeface="맑은 고딕"/>
                  <a:ea typeface="맑은 고딕"/>
                </a:rPr>
                <a:t>(10054)</a:t>
              </a:r>
              <a:endParaRPr kumimoji="0" lang="en-US" altLang="ko-KR" sz="2000" dirty="0">
                <a:latin typeface="맑은 고딕"/>
                <a:ea typeface="맑은 고딕"/>
              </a:endParaRPr>
            </a:p>
          </p:txBody>
        </p:sp>
        <p:sp>
          <p:nvSpPr>
            <p:cNvPr id="24" name="대각선 방향의 모서리가 잘린 사각형 23"/>
            <p:cNvSpPr/>
            <p:nvPr/>
          </p:nvSpPr>
          <p:spPr>
            <a:xfrm>
              <a:off x="3275856" y="1792066"/>
              <a:ext cx="1656184" cy="46814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00" dirty="0"/>
                <a:t>통신 </a:t>
              </a:r>
              <a:r>
                <a:rPr kumimoji="0" lang="en-US" altLang="ko-KR" sz="1000" dirty="0"/>
                <a:t>Service</a:t>
              </a:r>
            </a:p>
          </p:txBody>
        </p:sp>
        <p:cxnSp>
          <p:nvCxnSpPr>
            <p:cNvPr id="25" name="직선 연결선 24"/>
            <p:cNvCxnSpPr/>
            <p:nvPr/>
          </p:nvCxnSpPr>
          <p:spPr>
            <a:xfrm flipH="1">
              <a:off x="2685085" y="1916832"/>
              <a:ext cx="585126" cy="0"/>
            </a:xfrm>
            <a:prstGeom prst="line">
              <a:avLst/>
            </a:prstGeom>
            <a:ln>
              <a:solidFill>
                <a:srgbClr val="0070C0"/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 flipH="1">
              <a:off x="2680542" y="2107732"/>
              <a:ext cx="584881" cy="0"/>
            </a:xfrm>
            <a:prstGeom prst="line">
              <a:avLst/>
            </a:prstGeom>
            <a:ln>
              <a:solidFill>
                <a:srgbClr val="0070C0"/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 flipV="1">
              <a:off x="4467662" y="2269672"/>
              <a:ext cx="0" cy="286264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155"/>
            <p:cNvSpPr txBox="1">
              <a:spLocks noChangeArrowheads="1"/>
            </p:cNvSpPr>
            <p:nvPr/>
          </p:nvSpPr>
          <p:spPr bwMode="auto">
            <a:xfrm>
              <a:off x="4399184" y="2309272"/>
              <a:ext cx="9757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900" dirty="0">
                  <a:latin typeface="맑은 고딕"/>
                  <a:ea typeface="맑은 고딕"/>
                </a:rPr>
                <a:t>Alert </a:t>
              </a:r>
              <a:r>
                <a:rPr kumimoji="0" lang="ko-KR" altLang="en-US" sz="900" dirty="0">
                  <a:latin typeface="맑은 고딕"/>
                  <a:ea typeface="맑은 고딕"/>
                </a:rPr>
                <a:t>발생 요청</a:t>
              </a:r>
              <a:endParaRPr kumimoji="0" lang="en-US" altLang="ko-KR" sz="900" dirty="0">
                <a:latin typeface="맑은 고딕"/>
                <a:ea typeface="맑은 고딕"/>
              </a:endParaRPr>
            </a:p>
          </p:txBody>
        </p:sp>
        <p:sp>
          <p:nvSpPr>
            <p:cNvPr id="29" name="대각선 방향의 모서리가 잘린 사각형 28"/>
            <p:cNvSpPr/>
            <p:nvPr/>
          </p:nvSpPr>
          <p:spPr>
            <a:xfrm>
              <a:off x="3851920" y="3656526"/>
              <a:ext cx="1087919" cy="46814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/>
                <a:t>Schedule Check</a:t>
              </a:r>
            </a:p>
          </p:txBody>
        </p:sp>
        <p:sp>
          <p:nvSpPr>
            <p:cNvPr id="30" name="대각선 방향의 모서리가 잘린 사각형 29"/>
            <p:cNvSpPr/>
            <p:nvPr/>
          </p:nvSpPr>
          <p:spPr>
            <a:xfrm>
              <a:off x="5174771" y="3645024"/>
              <a:ext cx="1341445" cy="468143"/>
            </a:xfrm>
            <a:prstGeom prst="snip2DiagRect">
              <a:avLst>
                <a:gd name="adj1" fmla="val 0"/>
                <a:gd name="adj2" fmla="val 1221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/>
                <a:t>Sniffing Log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00" dirty="0"/>
                <a:t>누적 상황 </a:t>
              </a:r>
              <a:r>
                <a:rPr kumimoji="0" lang="en-US" altLang="ko-KR" sz="1000" dirty="0"/>
                <a:t>Check</a:t>
              </a:r>
            </a:p>
          </p:txBody>
        </p:sp>
        <p:cxnSp>
          <p:nvCxnSpPr>
            <p:cNvPr id="31" name="직선 연결선 30"/>
            <p:cNvCxnSpPr/>
            <p:nvPr/>
          </p:nvCxnSpPr>
          <p:spPr>
            <a:xfrm flipH="1">
              <a:off x="4941392" y="2852376"/>
              <a:ext cx="154424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/>
            <p:nvPr/>
          </p:nvCxnSpPr>
          <p:spPr>
            <a:xfrm>
              <a:off x="5094056" y="2852936"/>
              <a:ext cx="0" cy="648072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/>
            <p:nvPr/>
          </p:nvCxnSpPr>
          <p:spPr>
            <a:xfrm>
              <a:off x="5652120" y="3504536"/>
              <a:ext cx="0" cy="140488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>
              <a:off x="5088616" y="3500936"/>
              <a:ext cx="567000" cy="1800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그룹 109"/>
            <p:cNvGrpSpPr>
              <a:grpSpLocks/>
            </p:cNvGrpSpPr>
            <p:nvPr/>
          </p:nvGrpSpPr>
          <p:grpSpPr bwMode="auto">
            <a:xfrm>
              <a:off x="7245994" y="3717032"/>
              <a:ext cx="857250" cy="714375"/>
              <a:chOff x="7929586" y="3929066"/>
              <a:chExt cx="928689" cy="857255"/>
            </a:xfrm>
          </p:grpSpPr>
          <p:pic>
            <p:nvPicPr>
              <p:cNvPr id="42" name="Picture 38" descr="iAS_Icons: Database with Segment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8072462" y="3929066"/>
                <a:ext cx="785813" cy="785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3" name="Picture 38" descr="iAS_Icons: Database with Segment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929586" y="4214818"/>
                <a:ext cx="571504" cy="5715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6" name="TextBox 117"/>
            <p:cNvSpPr txBox="1">
              <a:spLocks noChangeArrowheads="1"/>
            </p:cNvSpPr>
            <p:nvPr/>
          </p:nvSpPr>
          <p:spPr bwMode="auto">
            <a:xfrm>
              <a:off x="6782611" y="4431407"/>
              <a:ext cx="176683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ko-KR" sz="1100" dirty="0">
                  <a:latin typeface="맑은 고딕"/>
                  <a:ea typeface="맑은 고딕"/>
                </a:rPr>
                <a:t>Chakra Max Sniffing Log</a:t>
              </a:r>
            </a:p>
            <a:p>
              <a:pPr algn="ctr"/>
              <a:r>
                <a:rPr kumimoji="0" lang="en-US" altLang="ko-KR" sz="1100" dirty="0">
                  <a:latin typeface="맑은 고딕"/>
                  <a:ea typeface="맑은 고딕"/>
                </a:rPr>
                <a:t>(WDB)</a:t>
              </a:r>
              <a:endParaRPr kumimoji="0" lang="ko-KR" altLang="en-US" sz="1100" dirty="0">
                <a:latin typeface="맑은 고딕"/>
                <a:ea typeface="맑은 고딕"/>
              </a:endParaRPr>
            </a:p>
          </p:txBody>
        </p:sp>
        <p:cxnSp>
          <p:nvCxnSpPr>
            <p:cNvPr id="37" name="Shape 91"/>
            <p:cNvCxnSpPr/>
            <p:nvPr/>
          </p:nvCxnSpPr>
          <p:spPr>
            <a:xfrm flipV="1">
              <a:off x="6525841" y="3933057"/>
              <a:ext cx="731910" cy="1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0" descr="Diagram: Reuse, Recycle, Cyl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82920" y="3898178"/>
              <a:ext cx="357187" cy="384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순서도: 처리 38"/>
            <p:cNvSpPr/>
            <p:nvPr/>
          </p:nvSpPr>
          <p:spPr>
            <a:xfrm>
              <a:off x="3275856" y="4317810"/>
              <a:ext cx="964056" cy="360040"/>
            </a:xfrm>
            <a:prstGeom prst="flowChart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dirty="0"/>
                <a:t>Execute Backup</a:t>
              </a:r>
              <a:endParaRPr kumimoji="0" lang="ko-KR" altLang="en-US" sz="1050" dirty="0"/>
            </a:p>
          </p:txBody>
        </p:sp>
        <p:cxnSp>
          <p:nvCxnSpPr>
            <p:cNvPr id="40" name="직선 연결선 39"/>
            <p:cNvCxnSpPr/>
            <p:nvPr/>
          </p:nvCxnSpPr>
          <p:spPr>
            <a:xfrm flipV="1">
              <a:off x="3491880" y="2276872"/>
              <a:ext cx="0" cy="2057528"/>
            </a:xfrm>
            <a:prstGeom prst="line">
              <a:avLst/>
            </a:prstGeom>
            <a:ln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hape 196"/>
            <p:cNvCxnSpPr>
              <a:stCxn id="29" idx="2"/>
            </p:cNvCxnSpPr>
            <p:nvPr/>
          </p:nvCxnSpPr>
          <p:spPr>
            <a:xfrm rot="10800000" flipV="1">
              <a:off x="3643200" y="3890598"/>
              <a:ext cx="208720" cy="436602"/>
            </a:xfrm>
            <a:prstGeom prst="bentConnector2">
              <a:avLst/>
            </a:prstGeom>
            <a:ln>
              <a:solidFill>
                <a:schemeClr val="tx2">
                  <a:lumMod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17D565D-7856-4B1C-AA08-2665A12D14FF}"/>
              </a:ext>
            </a:extLst>
          </p:cNvPr>
          <p:cNvSpPr txBox="1"/>
          <p:nvPr/>
        </p:nvSpPr>
        <p:spPr>
          <a:xfrm>
            <a:off x="106682" y="76945"/>
            <a:ext cx="216607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/>
              <a:t>Process</a:t>
            </a:r>
            <a:endParaRPr lang="ko-KR" altLang="en-US" sz="1500" b="1" dirty="0"/>
          </a:p>
        </p:txBody>
      </p:sp>
      <p:grpSp>
        <p:nvGrpSpPr>
          <p:cNvPr id="53" name="그룹 52"/>
          <p:cNvGrpSpPr/>
          <p:nvPr/>
        </p:nvGrpSpPr>
        <p:grpSpPr>
          <a:xfrm>
            <a:off x="321924" y="854699"/>
            <a:ext cx="3056223" cy="369332"/>
            <a:chOff x="321924" y="854699"/>
            <a:chExt cx="3056223" cy="369332"/>
          </a:xfrm>
        </p:grpSpPr>
        <p:grpSp>
          <p:nvGrpSpPr>
            <p:cNvPr id="54" name="그룹 53"/>
            <p:cNvGrpSpPr/>
            <p:nvPr/>
          </p:nvGrpSpPr>
          <p:grpSpPr>
            <a:xfrm>
              <a:off x="321924" y="854699"/>
              <a:ext cx="3056223" cy="369332"/>
              <a:chOff x="137549" y="814079"/>
              <a:chExt cx="3056223" cy="369332"/>
            </a:xfrm>
          </p:grpSpPr>
          <p:sp>
            <p:nvSpPr>
              <p:cNvPr id="56" name="TextBox 55"/>
              <p:cNvSpPr txBox="1"/>
              <p:nvPr/>
            </p:nvSpPr>
            <p:spPr>
              <a:xfrm>
                <a:off x="436286" y="814079"/>
                <a:ext cx="27574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/>
                  <a:t> </a:t>
                </a:r>
                <a:r>
                  <a:rPr lang="ko-KR" altLang="en-US" b="1" dirty="0"/>
                  <a:t>자원 및 </a:t>
                </a:r>
                <a:r>
                  <a:rPr lang="ko-KR" altLang="en-US" b="1" dirty="0" err="1"/>
                  <a:t>스케쥴</a:t>
                </a:r>
                <a:r>
                  <a:rPr lang="ko-KR" altLang="en-US" b="1" dirty="0"/>
                  <a:t> 관리 엔진</a:t>
                </a:r>
              </a:p>
            </p:txBody>
          </p:sp>
          <p:sp>
            <p:nvSpPr>
              <p:cNvPr id="57" name="Annotation"/>
              <p:cNvSpPr/>
              <p:nvPr/>
            </p:nvSpPr>
            <p:spPr bwMode="auto">
              <a:xfrm>
                <a:off x="137549" y="833708"/>
                <a:ext cx="341836" cy="330074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D2472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600" dirty="0">
                    <a:solidFill>
                      <a:srgbClr val="D24726"/>
                    </a:solidFill>
                  </a:rPr>
                  <a:t>1</a:t>
                </a:r>
              </a:p>
            </p:txBody>
          </p:sp>
        </p:grpSp>
        <p:sp>
          <p:nvSpPr>
            <p:cNvPr id="55" name="Annotation"/>
            <p:cNvSpPr/>
            <p:nvPr/>
          </p:nvSpPr>
          <p:spPr bwMode="auto">
            <a:xfrm>
              <a:off x="327996" y="874328"/>
              <a:ext cx="327422" cy="348649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D247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>
                  <a:solidFill>
                    <a:srgbClr val="D24726"/>
                  </a:solidFill>
                </a:rPr>
                <a:t>2</a:t>
              </a:r>
            </a:p>
          </p:txBody>
        </p:sp>
      </p:grpSp>
      <p:sp>
        <p:nvSpPr>
          <p:cNvPr id="58" name="Annotation"/>
          <p:cNvSpPr/>
          <p:nvPr/>
        </p:nvSpPr>
        <p:spPr bwMode="auto">
          <a:xfrm>
            <a:off x="307881" y="873274"/>
            <a:ext cx="355879" cy="340556"/>
          </a:xfrm>
          <a:prstGeom prst="ellipse">
            <a:avLst/>
          </a:prstGeom>
          <a:solidFill>
            <a:schemeClr val="bg1"/>
          </a:solidFill>
          <a:ln w="19050">
            <a:solidFill>
              <a:srgbClr val="D247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rgbClr val="D24726"/>
                </a:solidFill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6079" y="3486790"/>
            <a:ext cx="29103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err="1"/>
              <a:t>rastracker</a:t>
            </a:r>
            <a:r>
              <a:rPr lang="en-US" altLang="ko-KR" b="1" dirty="0"/>
              <a:t> - &gt; </a:t>
            </a:r>
            <a:r>
              <a:rPr lang="en-US" altLang="ko-KR" b="1" dirty="0" err="1"/>
              <a:t>maxsvr</a:t>
            </a:r>
            <a:r>
              <a:rPr lang="en-US" altLang="ko-KR" dirty="0"/>
              <a:t> </a:t>
            </a:r>
          </a:p>
          <a:p>
            <a:r>
              <a:rPr lang="en-US" altLang="ko-KR" sz="1200" dirty="0"/>
              <a:t>- System </a:t>
            </a:r>
            <a:r>
              <a:rPr lang="ko-KR" altLang="en-US" sz="1200" dirty="0"/>
              <a:t>자원 사용량 초과 </a:t>
            </a:r>
            <a:r>
              <a:rPr lang="en-US" altLang="ko-KR" sz="1200" dirty="0"/>
              <a:t>Alert </a:t>
            </a:r>
            <a:r>
              <a:rPr lang="ko-KR" altLang="en-US" sz="1200" dirty="0"/>
              <a:t>발생 요청</a:t>
            </a:r>
            <a:endParaRPr lang="en-US" altLang="ko-KR" sz="1200" dirty="0"/>
          </a:p>
          <a:p>
            <a:r>
              <a:rPr lang="en-US" altLang="ko-KR" sz="1200" dirty="0"/>
              <a:t>- Health Check	 Alert </a:t>
            </a:r>
            <a:r>
              <a:rPr lang="ko-KR" altLang="en-US" sz="1200" dirty="0"/>
              <a:t>발생 요청 </a:t>
            </a:r>
            <a:endParaRPr lang="en-US" altLang="ko-KR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306079" y="4557742"/>
            <a:ext cx="29103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altLang="ko-KR" b="1" dirty="0" err="1"/>
              <a:t>maxsvr</a:t>
            </a:r>
            <a:r>
              <a:rPr lang="en-US" altLang="ko-KR" b="1" dirty="0"/>
              <a:t> - &gt; </a:t>
            </a:r>
            <a:r>
              <a:rPr lang="en-US" altLang="ko-KR" b="1" dirty="0" err="1"/>
              <a:t>rastracker</a:t>
            </a:r>
            <a:r>
              <a:rPr lang="en-US" altLang="ko-KR" dirty="0"/>
              <a:t> </a:t>
            </a:r>
          </a:p>
          <a:p>
            <a:r>
              <a:rPr lang="en-US" altLang="ko-KR" sz="1200" dirty="0"/>
              <a:t>- </a:t>
            </a:r>
            <a:r>
              <a:rPr lang="ko-KR" altLang="en-US" sz="1200" dirty="0"/>
              <a:t>수동 백업 요청</a:t>
            </a:r>
            <a:endParaRPr lang="en-US" altLang="ko-KR" sz="1200" dirty="0"/>
          </a:p>
          <a:p>
            <a:r>
              <a:rPr lang="en-US" altLang="ko-KR" sz="1200" dirty="0"/>
              <a:t>- System </a:t>
            </a:r>
            <a:r>
              <a:rPr lang="ko-KR" altLang="en-US" sz="1200" dirty="0"/>
              <a:t>자원 사용량 </a:t>
            </a:r>
            <a:r>
              <a:rPr lang="ko-KR" altLang="en-US" sz="1200" dirty="0" err="1"/>
              <a:t>임계치</a:t>
            </a:r>
            <a:r>
              <a:rPr lang="ko-KR" altLang="en-US" sz="1200" dirty="0"/>
              <a:t> 변경</a:t>
            </a:r>
            <a:r>
              <a:rPr lang="en-US" altLang="ko-K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49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3042</TotalTime>
  <Words>404</Words>
  <Application>Microsoft Office PowerPoint</Application>
  <PresentationFormat>화면 슬라이드 쇼(4:3)</PresentationFormat>
  <Paragraphs>210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HRD201-1</dc:creator>
  <cp:lastModifiedBy>jeon yochan</cp:lastModifiedBy>
  <cp:revision>168</cp:revision>
  <dcterms:created xsi:type="dcterms:W3CDTF">2019-08-19T03:34:20Z</dcterms:created>
  <dcterms:modified xsi:type="dcterms:W3CDTF">2021-03-16T11:04:39Z</dcterms:modified>
</cp:coreProperties>
</file>