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package" ContentType="application/vnd.openxmlformats-officedocument.package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14"/>
  </p:notesMasterIdLst>
  <p:handoutMasterIdLst>
    <p:handoutMasterId r:id="rId15"/>
  </p:handoutMasterIdLst>
  <p:sldIdLst>
    <p:sldId id="349" r:id="rId2"/>
    <p:sldId id="531" r:id="rId3"/>
    <p:sldId id="542" r:id="rId4"/>
    <p:sldId id="544" r:id="rId5"/>
    <p:sldId id="555" r:id="rId6"/>
    <p:sldId id="556" r:id="rId7"/>
    <p:sldId id="557" r:id="rId8"/>
    <p:sldId id="554" r:id="rId9"/>
    <p:sldId id="546" r:id="rId10"/>
    <p:sldId id="562" r:id="rId11"/>
    <p:sldId id="563" r:id="rId12"/>
    <p:sldId id="564" r:id="rId13"/>
  </p:sldIdLst>
  <p:sldSz cx="9906000" cy="6858000" type="A4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기본 구역" id="{C3E71684-5FA8-4586-8A34-946DE16F50BD}">
          <p14:sldIdLst>
            <p14:sldId id="349"/>
            <p14:sldId id="531"/>
            <p14:sldId id="542"/>
            <p14:sldId id="544"/>
            <p14:sldId id="555"/>
            <p14:sldId id="556"/>
            <p14:sldId id="557"/>
            <p14:sldId id="554"/>
            <p14:sldId id="546"/>
            <p14:sldId id="562"/>
            <p14:sldId id="563"/>
            <p14:sldId id="564"/>
          </p14:sldIdLst>
        </p14:section>
      </p14:sectionLst>
    </p:ex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17" userDrawn="1">
          <p15:clr>
            <a:srgbClr val="A4A3A4"/>
          </p15:clr>
        </p15:guide>
        <p15:guide id="8" orient="horz" pos="2160">
          <p15:clr>
            <a:srgbClr val="A4A3A4"/>
          </p15:clr>
        </p15:guide>
        <p15:guide id="9" orient="horz" pos="10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000066"/>
    <a:srgbClr val="002776"/>
    <a:srgbClr val="72C7E7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3" autoAdjust="0"/>
    <p:restoredTop sz="94667" autoAdjust="0"/>
  </p:normalViewPr>
  <p:slideViewPr>
    <p:cSldViewPr snapToGrid="0" showGuides="1">
      <p:cViewPr varScale="1">
        <p:scale>
          <a:sx n="216" d="100"/>
          <a:sy n="216" d="100"/>
        </p:scale>
        <p:origin x="336" y="180"/>
      </p:cViewPr>
      <p:guideLst>
        <p:guide pos="6023"/>
        <p:guide pos="217"/>
        <p:guide orient="horz" pos="2160"/>
        <p:guide orient="horz" pos="100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t" anchorCtr="0" compatLnSpc="1">
            <a:prstTxWarp prst="textNoShape">
              <a:avLst/>
            </a:prstTxWarp>
          </a:bodyPr>
          <a:lstStyle>
            <a:lvl1pPr defTabSz="627317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51078" y="0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t" anchorCtr="0" compatLnSpc="1">
            <a:prstTxWarp prst="textNoShape">
              <a:avLst/>
            </a:prstTxWarp>
          </a:bodyPr>
          <a:lstStyle>
            <a:lvl1pPr algn="r" defTabSz="627317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12/12/2025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428736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b" anchorCtr="0" compatLnSpc="1">
            <a:prstTxWarp prst="textNoShape">
              <a:avLst/>
            </a:prstTxWarp>
          </a:bodyPr>
          <a:lstStyle>
            <a:lvl1pPr defTabSz="627317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51078" y="9428736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74" tIns="31337" rIns="62674" bIns="31337" numCol="1" anchor="b" anchorCtr="0" compatLnSpc="1">
            <a:prstTxWarp prst="textNoShape">
              <a:avLst/>
            </a:prstTxWarp>
          </a:bodyPr>
          <a:lstStyle>
            <a:lvl1pPr algn="r" defTabSz="627317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t" anchorCtr="0" compatLnSpc="1">
            <a:prstTxWarp prst="textNoShape">
              <a:avLst/>
            </a:prstTxWarp>
          </a:bodyPr>
          <a:lstStyle>
            <a:lvl1pPr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51078" y="0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t" anchorCtr="0" compatLnSpc="1">
            <a:prstTxWarp prst="textNoShape">
              <a:avLst/>
            </a:prstTxWarp>
          </a:bodyPr>
          <a:lstStyle>
            <a:lvl1pPr algn="r"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12/12/2025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686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7704" tIns="68853" rIns="137704" bIns="68853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79142" y="4715153"/>
            <a:ext cx="5439392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428736"/>
            <a:ext cx="29465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b" anchorCtr="0" compatLnSpc="1">
            <a:prstTxWarp prst="textNoShape">
              <a:avLst/>
            </a:prstTxWarp>
          </a:bodyPr>
          <a:lstStyle>
            <a:lvl1pPr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51078" y="9428736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3" tIns="47777" rIns="95553" bIns="47777" numCol="1" anchor="b" anchorCtr="0" compatLnSpc="1">
            <a:prstTxWarp prst="textNoShape">
              <a:avLst/>
            </a:prstTxWarp>
          </a:bodyPr>
          <a:lstStyle>
            <a:lvl1pPr algn="r" defTabSz="627317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102358" y="2168877"/>
            <a:ext cx="5734050" cy="116837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1950338" y="3411676"/>
            <a:ext cx="5886070" cy="90010"/>
            <a:chOff x="1992255" y="3113965"/>
            <a:chExt cx="5886070" cy="199749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383054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</a:p>
        </p:txBody>
      </p:sp>
      <p:pic>
        <p:nvPicPr>
          <p:cNvPr id="23" name="_x20452238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48" y="6192456"/>
            <a:ext cx="1968304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49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pic>
        <p:nvPicPr>
          <p:cNvPr id="9" name="_x204523904" descr="EMB0000108011d6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391" y="6626123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29" r:id="rId3"/>
    <p:sldLayoutId id="2147483933" r:id="rId4"/>
  </p:sldLayoutIdLst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ackage1.package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4294967295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/>
              <a:t>2025</a:t>
            </a:r>
            <a:r>
              <a:rPr lang="en-US" altLang="ko-KR"/>
              <a:t>. 12. 09</a:t>
            </a:r>
            <a:endParaRPr lang="en-US" altLang="ko-KR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0110"/>
            <a:ext cx="9906000" cy="141689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/>
              <a:t>ERP </a:t>
            </a:r>
            <a:r>
              <a:rPr lang="ko-KR" altLang="en-US"/>
              <a:t>배포 아키텍처 및 운영체계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6044218" y="4302397"/>
            <a:ext cx="3551613" cy="11164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  <a:ea typeface="+mn-ea"/>
              </a:rPr>
              <a:t>NGES_</a:t>
            </a:r>
            <a:r>
              <a:rPr lang="en-US" altLang="ko-KR" sz="1400" b="1" dirty="0">
                <a:latin typeface="+mn-ea"/>
              </a:rPr>
              <a:t>AA_</a:t>
            </a:r>
            <a:r>
              <a:rPr lang="en-US" altLang="ko-KR" sz="1400" b="1" dirty="0">
                <a:latin typeface="+mn-ea"/>
                <a:ea typeface="+mn-ea"/>
              </a:rPr>
              <a:t>AN11-1</a:t>
            </a:r>
          </a:p>
          <a:p>
            <a:pPr lvl="1"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  <a:ea typeface="+mn-ea"/>
              </a:rPr>
              <a:t>Ver. 0.1</a:t>
            </a:r>
          </a:p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ko-KR" altLang="en-US" sz="1400" b="1">
                <a:latin typeface="+mn-ea"/>
              </a:rPr>
              <a:t>ㅇㅇ</a:t>
            </a:r>
            <a:r>
              <a:rPr lang="ko-KR" altLang="en-US" sz="1400" b="1">
                <a:latin typeface="+mn-ea"/>
                <a:ea typeface="+mn-ea"/>
              </a:rPr>
              <a:t> </a:t>
            </a:r>
            <a:r>
              <a:rPr lang="ko-KR" altLang="en-US" sz="1400" b="1" dirty="0">
                <a:latin typeface="+mn-ea"/>
                <a:ea typeface="+mn-ea"/>
              </a:rPr>
              <a:t>단계</a:t>
            </a:r>
          </a:p>
        </p:txBody>
      </p:sp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2E4EF55C-EC2E-4B37-A09D-9C5A159E08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514783"/>
              </p:ext>
            </p:extLst>
          </p:nvPr>
        </p:nvGraphicFramePr>
        <p:xfrm>
          <a:off x="367999" y="984251"/>
          <a:ext cx="9107305" cy="46024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13226">
                  <a:extLst>
                    <a:ext uri="{9D8B030D-6E8A-4147-A177-3AD203B41FA5}">
                      <a16:colId xmlns:a16="http://schemas.microsoft.com/office/drawing/2014/main" val="2331323442"/>
                    </a:ext>
                  </a:extLst>
                </a:gridCol>
                <a:gridCol w="4177364">
                  <a:extLst>
                    <a:ext uri="{9D8B030D-6E8A-4147-A177-3AD203B41FA5}">
                      <a16:colId xmlns:a16="http://schemas.microsoft.com/office/drawing/2014/main" val="1260190387"/>
                    </a:ext>
                  </a:extLst>
                </a:gridCol>
                <a:gridCol w="3916715">
                  <a:extLst>
                    <a:ext uri="{9D8B030D-6E8A-4147-A177-3AD203B41FA5}">
                      <a16:colId xmlns:a16="http://schemas.microsoft.com/office/drawing/2014/main" val="2409789574"/>
                    </a:ext>
                  </a:extLst>
                </a:gridCol>
              </a:tblGrid>
              <a:tr h="288131">
                <a:tc>
                  <a:txBody>
                    <a:bodyPr/>
                    <a:lstStyle/>
                    <a:p>
                      <a:r>
                        <a:rPr lang="ko-KR" altLang="en-US" sz="1400" dirty="0"/>
                        <a:t>구분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r>
                        <a:rPr lang="ko-KR" altLang="en-US" sz="1400" dirty="0"/>
                        <a:t>이슈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r>
                        <a:rPr lang="ko-KR" altLang="en-US" sz="1400" dirty="0"/>
                        <a:t>처리 방안</a:t>
                      </a:r>
                      <a:endParaRPr lang="en-US" altLang="ko-KR" sz="1400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656143116"/>
                  </a:ext>
                </a:extLst>
              </a:tr>
              <a:tr h="772986">
                <a:tc rowSpan="2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ko-KR" altLang="en-US" sz="1400" dirty="0"/>
                        <a:t>배포절차</a:t>
                      </a:r>
                      <a:endParaRPr lang="en-US" altLang="ko-KR" sz="1400" dirty="0"/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ko-KR" altLang="en-US" sz="1400" dirty="0"/>
                        <a:t>지금은 “</a:t>
                      </a:r>
                      <a:r>
                        <a:rPr lang="en-US" altLang="ko-KR" sz="1400" dirty="0"/>
                        <a:t>PC </a:t>
                      </a:r>
                      <a:r>
                        <a:rPr lang="ko-KR" altLang="en-US" sz="1400" dirty="0"/>
                        <a:t>먼저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 err="1"/>
                        <a:t>그다음</a:t>
                      </a:r>
                      <a:r>
                        <a:rPr lang="ko-KR" altLang="en-US" sz="1400" dirty="0"/>
                        <a:t> 모바일</a:t>
                      </a:r>
                      <a:r>
                        <a:rPr lang="en-US" altLang="ko-KR" sz="1400" dirty="0"/>
                        <a:t>/</a:t>
                      </a:r>
                      <a:r>
                        <a:rPr lang="ko-KR" altLang="en-US" sz="1400" dirty="0" err="1"/>
                        <a:t>채용”이라는</a:t>
                      </a:r>
                      <a:r>
                        <a:rPr lang="ko-KR" altLang="en-US" sz="1400" dirty="0"/>
                        <a:t> 관행 수준 설명만 있음</a:t>
                      </a:r>
                      <a:endParaRPr lang="en-US" altLang="ko-KR" sz="1400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ko-KR" altLang="en-US" sz="1400" dirty="0"/>
                        <a:t>정식 프로세스</a:t>
                      </a:r>
                      <a:r>
                        <a:rPr lang="en-US" altLang="ko-KR" sz="1400" dirty="0"/>
                        <a:t>·</a:t>
                      </a:r>
                      <a:r>
                        <a:rPr lang="ko-KR" altLang="en-US" sz="1400" dirty="0"/>
                        <a:t>체크리스트</a:t>
                      </a:r>
                      <a:r>
                        <a:rPr lang="en-US" altLang="ko-KR" sz="1400" dirty="0"/>
                        <a:t>·</a:t>
                      </a:r>
                      <a:r>
                        <a:rPr lang="ko-KR" altLang="en-US" sz="1400" dirty="0"/>
                        <a:t>승인 절차가 부족함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altLang="ko-KR" sz="1400"/>
                        <a:t>"</a:t>
                      </a:r>
                      <a:r>
                        <a:rPr lang="ko-KR" altLang="en-US" sz="1400"/>
                        <a:t>정식 배포 프로세스</a:t>
                      </a:r>
                      <a:r>
                        <a:rPr lang="en-US" altLang="ko-KR" sz="1400"/>
                        <a:t>“ </a:t>
                      </a:r>
                      <a:r>
                        <a:rPr lang="ko-KR" altLang="en-US" sz="1400"/>
                        <a:t>로 </a:t>
                      </a:r>
                      <a:r>
                        <a:rPr lang="ko-KR" altLang="en-US" sz="1400" dirty="0"/>
                        <a:t>문서화</a:t>
                      </a:r>
                      <a:r>
                        <a:rPr lang="en-US" altLang="ko-KR" sz="1400" dirty="0"/>
                        <a:t>: 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altLang="ko-KR" sz="1400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altLang="ko-KR" sz="1400" dirty="0"/>
                        <a:t>· </a:t>
                      </a:r>
                      <a:r>
                        <a:rPr lang="ko-KR" altLang="en-US" sz="1400" dirty="0"/>
                        <a:t>단계</a:t>
                      </a:r>
                      <a:r>
                        <a:rPr lang="en-US" altLang="ko-KR" sz="1400" dirty="0"/>
                        <a:t>: </a:t>
                      </a:r>
                      <a:r>
                        <a:rPr lang="ko-KR" altLang="en-US" sz="1400" dirty="0"/>
                        <a:t>개발 → </a:t>
                      </a:r>
                      <a:r>
                        <a:rPr lang="en-US" altLang="ko-KR" sz="1400" dirty="0"/>
                        <a:t>PC DEV → PC </a:t>
                      </a:r>
                      <a:r>
                        <a:rPr lang="ko-KR" altLang="en-US" sz="1400" dirty="0"/>
                        <a:t>운영 → 모바일 </a:t>
                      </a:r>
                      <a:r>
                        <a:rPr lang="en-US" altLang="ko-KR" sz="1400" dirty="0"/>
                        <a:t>DEV → </a:t>
                      </a:r>
                      <a:r>
                        <a:rPr lang="ko-KR" altLang="en-US" sz="1400" dirty="0"/>
                        <a:t>모바일 운영 → 인터넷용 </a:t>
                      </a:r>
                      <a:endParaRPr lang="en-US" altLang="ko-KR" sz="1400" dirty="0"/>
                    </a:p>
                    <a:p>
                      <a:pPr marL="0" indent="0">
                        <a:buFontTx/>
                        <a:buNone/>
                      </a:pPr>
                      <a:endParaRPr lang="en-US" altLang="ko-KR" sz="1400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altLang="ko-KR" sz="1400" dirty="0"/>
                        <a:t>· </a:t>
                      </a:r>
                      <a:r>
                        <a:rPr lang="ko-KR" altLang="en-US" sz="1400" dirty="0"/>
                        <a:t>각 단계마다 검증 항목</a:t>
                      </a:r>
                      <a:r>
                        <a:rPr lang="en-US" altLang="ko-KR" sz="1400" dirty="0"/>
                        <a:t>(</a:t>
                      </a:r>
                      <a:r>
                        <a:rPr lang="ko-KR" altLang="en-US" sz="1400" dirty="0"/>
                        <a:t>화면</a:t>
                      </a:r>
                      <a:r>
                        <a:rPr lang="en-US" altLang="ko-KR" sz="1400" dirty="0"/>
                        <a:t>·</a:t>
                      </a:r>
                      <a:r>
                        <a:rPr lang="ko-KR" altLang="en-US" sz="1400" dirty="0"/>
                        <a:t>기능</a:t>
                      </a:r>
                      <a:r>
                        <a:rPr lang="en-US" altLang="ko-KR" sz="1400" dirty="0"/>
                        <a:t>·</a:t>
                      </a:r>
                      <a:r>
                        <a:rPr lang="ko-KR" altLang="en-US" sz="1400" dirty="0"/>
                        <a:t>성능</a:t>
                      </a:r>
                      <a:r>
                        <a:rPr lang="en-US" altLang="ko-KR" sz="1400"/>
                        <a:t>)</a:t>
                      </a:r>
                      <a:r>
                        <a:rPr lang="ko-KR" altLang="en-US" sz="1400"/>
                        <a:t> 정의</a:t>
                      </a:r>
                      <a:endParaRPr lang="en-US" altLang="ko-KR" sz="1400" dirty="0"/>
                    </a:p>
                    <a:p>
                      <a:pPr marL="0" indent="0">
                        <a:buFontTx/>
                        <a:buNone/>
                      </a:pPr>
                      <a:endParaRPr lang="en-US" altLang="ko-KR" sz="1400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altLang="ko-KR" sz="1400" dirty="0"/>
                        <a:t>· </a:t>
                      </a:r>
                      <a:r>
                        <a:rPr lang="ko-KR" altLang="en-US" sz="1400" dirty="0" err="1"/>
                        <a:t>채널별</a:t>
                      </a:r>
                      <a:r>
                        <a:rPr lang="ko-KR" altLang="en-US" sz="1400" dirty="0"/>
                        <a:t> 배포 시 버전</a:t>
                      </a:r>
                      <a:r>
                        <a:rPr lang="en-US" altLang="ko-KR" sz="1400" dirty="0"/>
                        <a:t>/</a:t>
                      </a:r>
                      <a:r>
                        <a:rPr lang="ko-KR" altLang="en-US" sz="1400" dirty="0"/>
                        <a:t>배포일시</a:t>
                      </a:r>
                      <a:r>
                        <a:rPr lang="en-US" altLang="ko-KR" sz="1400" dirty="0"/>
                        <a:t>/</a:t>
                      </a:r>
                      <a:r>
                        <a:rPr lang="ko-KR" altLang="en-US" sz="1400" dirty="0"/>
                        <a:t>담당자 기록 의무화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3475743751"/>
                  </a:ext>
                </a:extLst>
              </a:tr>
              <a:tr h="772986">
                <a:tc vMerge="1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altLang="ko-KR" sz="1400" dirty="0"/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/>
                        <a:t>역할 </a:t>
                      </a:r>
                      <a:r>
                        <a:rPr lang="en-US" altLang="ko-KR" sz="1400" dirty="0"/>
                        <a:t>· </a:t>
                      </a:r>
                      <a:r>
                        <a:rPr lang="ko-KR" altLang="en-US" sz="1400" dirty="0"/>
                        <a:t>책임</a:t>
                      </a:r>
                      <a:r>
                        <a:rPr lang="en-US" altLang="ko-KR" sz="1400" dirty="0"/>
                        <a:t>(</a:t>
                      </a:r>
                      <a:r>
                        <a:rPr lang="en-US" sz="1400" dirty="0"/>
                        <a:t>R&amp;R) </a:t>
                      </a:r>
                      <a:r>
                        <a:rPr lang="ko-KR" altLang="en-US" sz="1400" dirty="0"/>
                        <a:t>이슈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/>
                        <a:t>- </a:t>
                      </a:r>
                      <a:r>
                        <a:rPr lang="ko-KR" altLang="en-US" sz="1400" dirty="0"/>
                        <a:t>이슈 발생 시 </a:t>
                      </a:r>
                      <a:r>
                        <a:rPr lang="en-US" altLang="ko-KR" sz="1400" dirty="0"/>
                        <a:t>"</a:t>
                      </a:r>
                      <a:r>
                        <a:rPr lang="ko-KR" altLang="en-US" sz="1400" dirty="0"/>
                        <a:t>누가 책임</a:t>
                      </a:r>
                      <a:r>
                        <a:rPr lang="en-US" altLang="ko-KR" sz="1400" dirty="0"/>
                        <a:t>? "</a:t>
                      </a:r>
                      <a:r>
                        <a:rPr lang="ko-KR" altLang="en-US" sz="1400" dirty="0"/>
                        <a:t>이 애매함</a:t>
                      </a:r>
                      <a:r>
                        <a:rPr lang="en-US" altLang="ko-KR" sz="1400" dirty="0"/>
                        <a:t>- </a:t>
                      </a:r>
                      <a:r>
                        <a:rPr lang="ko-KR" altLang="en-US" sz="1400" dirty="0"/>
                        <a:t>특정 </a:t>
                      </a:r>
                      <a:r>
                        <a:rPr lang="en-US" altLang="ko-KR" sz="1400" dirty="0"/>
                        <a:t>1</a:t>
                      </a:r>
                      <a:r>
                        <a:rPr lang="ko-KR" altLang="en-US" sz="1400" dirty="0"/>
                        <a:t>인 문책 구조로 가면 리스크 큼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r>
                        <a:rPr lang="ko-KR" altLang="en-US" sz="1400" dirty="0"/>
                        <a:t>배포 </a:t>
                      </a:r>
                      <a:r>
                        <a:rPr lang="en-US" altLang="ko-KR" sz="1400" dirty="0"/>
                        <a:t>Owner 1</a:t>
                      </a:r>
                      <a:r>
                        <a:rPr lang="ko-KR" altLang="en-US" sz="1400" dirty="0"/>
                        <a:t>명 지정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대신 </a:t>
                      </a:r>
                      <a:r>
                        <a:rPr lang="en-US" altLang="ko-KR" sz="1400" dirty="0"/>
                        <a:t>"</a:t>
                      </a:r>
                      <a:r>
                        <a:rPr lang="ko-KR" altLang="en-US" sz="1400" dirty="0"/>
                        <a:t>개인 문책</a:t>
                      </a:r>
                      <a:r>
                        <a:rPr lang="en-US" altLang="ko-KR" sz="1400" dirty="0"/>
                        <a:t>"</a:t>
                      </a:r>
                      <a:r>
                        <a:rPr lang="ko-KR" altLang="en-US" sz="1400" dirty="0"/>
                        <a:t>이 아니라 팀 단위 사후 리뷰</a:t>
                      </a:r>
                      <a:r>
                        <a:rPr lang="en-US" altLang="ko-KR" sz="1400" dirty="0"/>
                        <a:t>·</a:t>
                      </a:r>
                      <a:r>
                        <a:rPr lang="ko-KR" altLang="en-US" sz="1400" dirty="0"/>
                        <a:t>재발 방지 원칙으로 운영함</a:t>
                      </a:r>
                      <a:endParaRPr lang="en-US" altLang="ko-KR" sz="1400" dirty="0"/>
                    </a:p>
                    <a:p>
                      <a:endParaRPr lang="en-US" altLang="ko-KR" sz="1400" dirty="0"/>
                    </a:p>
                    <a:p>
                      <a:r>
                        <a:rPr lang="ko-KR" altLang="en-US" sz="1400" dirty="0"/>
                        <a:t>역할 분리</a:t>
                      </a:r>
                      <a:r>
                        <a:rPr lang="en-US" altLang="ko-KR" sz="1400" dirty="0"/>
                        <a:t>: EDS </a:t>
                      </a:r>
                      <a:r>
                        <a:rPr lang="ko-KR" altLang="en-US" sz="1400" dirty="0"/>
                        <a:t>운영 담당 </a:t>
                      </a:r>
                      <a:r>
                        <a:rPr lang="en-US" altLang="ko-KR" sz="1400" dirty="0"/>
                        <a:t>/ </a:t>
                      </a:r>
                      <a:r>
                        <a:rPr lang="ko-KR" altLang="en-US" sz="1400" dirty="0"/>
                        <a:t>개발 담당 </a:t>
                      </a:r>
                      <a:r>
                        <a:rPr lang="en-US" altLang="ko-KR" sz="1400" dirty="0"/>
                        <a:t>/ </a:t>
                      </a:r>
                      <a:r>
                        <a:rPr lang="ko-KR" altLang="en-US" sz="1400" dirty="0"/>
                        <a:t>테스트 담당 </a:t>
                      </a:r>
                      <a:r>
                        <a:rPr lang="en-US" altLang="ko-KR" sz="1400" dirty="0"/>
                        <a:t>/ </a:t>
                      </a:r>
                      <a:r>
                        <a:rPr lang="ko-KR" altLang="en-US" sz="1400" dirty="0"/>
                        <a:t>보안</a:t>
                      </a:r>
                      <a:endParaRPr lang="en-US" altLang="ko-KR" sz="1400" dirty="0"/>
                    </a:p>
                    <a:p>
                      <a:r>
                        <a:rPr lang="en-US" altLang="ko-KR" sz="1400" dirty="0"/>
                        <a:t>·</a:t>
                      </a:r>
                      <a:r>
                        <a:rPr lang="ko-KR" altLang="en-US" sz="1400" dirty="0"/>
                        <a:t>망 담당 </a:t>
                      </a:r>
                      <a:r>
                        <a:rPr lang="en-US" altLang="ko-KR" sz="1400" dirty="0"/>
                        <a:t>/ </a:t>
                      </a:r>
                      <a:r>
                        <a:rPr lang="ko-KR" altLang="en-US" sz="1400" dirty="0"/>
                        <a:t>승인자</a:t>
                      </a:r>
                      <a:r>
                        <a:rPr lang="en-US" altLang="ko-KR" sz="1400" dirty="0"/>
                        <a:t>(RA </a:t>
                      </a:r>
                      <a:r>
                        <a:rPr lang="ko-KR" altLang="en-US" sz="1400" dirty="0"/>
                        <a:t>등</a:t>
                      </a:r>
                      <a:r>
                        <a:rPr lang="en-US" altLang="ko-KR" sz="1400" dirty="0"/>
                        <a:t>)</a:t>
                      </a:r>
                    </a:p>
                    <a:p>
                      <a:r>
                        <a:rPr lang="en-US" altLang="ko-KR" sz="1400" dirty="0"/>
                        <a:t>R&amp;R</a:t>
                      </a:r>
                      <a:r>
                        <a:rPr lang="ko-KR" altLang="en-US" sz="1400" dirty="0"/>
                        <a:t>을 표로 정리해 절차서에 포함함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824884743"/>
                  </a:ext>
                </a:extLst>
              </a:tr>
            </a:tbl>
          </a:graphicData>
        </a:graphic>
      </p:graphicFrame>
      <p:sp>
        <p:nvSpPr>
          <p:cNvPr id="5" name="제목 9">
            <a:extLst>
              <a:ext uri="{FF2B5EF4-FFF2-40B4-BE49-F238E27FC236}">
                <a16:creationId xmlns:a16="http://schemas.microsoft.com/office/drawing/2014/main" id="{7F8BE44E-01ED-45DD-AE6A-790275EEB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/>
              <a:t>ERP10 </a:t>
            </a:r>
            <a:r>
              <a:rPr lang="ko-KR" altLang="en-US" dirty="0"/>
              <a:t>이슈사항 및 처리방안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893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9">
            <a:extLst>
              <a:ext uri="{FF2B5EF4-FFF2-40B4-BE49-F238E27FC236}">
                <a16:creationId xmlns:a16="http://schemas.microsoft.com/office/drawing/2014/main" id="{7F8BE44E-01ED-45DD-AE6A-790275EEB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결론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3EFC33-3DD2-46FF-8C72-C85D9828F324}"/>
              </a:ext>
            </a:extLst>
          </p:cNvPr>
          <p:cNvSpPr txBox="1"/>
          <p:nvPr/>
        </p:nvSpPr>
        <p:spPr>
          <a:xfrm flipH="1">
            <a:off x="563878" y="1318261"/>
            <a:ext cx="8366761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200" dirty="0">
                <a:latin typeface="+mn-lt"/>
                <a:ea typeface="맑은 고딕" pitchFamily="50" charset="-127"/>
              </a:rPr>
              <a:t>차세대 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ERP 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배포 체계는 단일 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ERP 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업무 도메인을 기반으로 하되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, PC·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모바일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·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인터넷 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3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채널과 내부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·</a:t>
            </a:r>
            <a:r>
              <a:rPr lang="ko-KR" altLang="en-US" sz="1200" dirty="0" err="1">
                <a:latin typeface="+mn-lt"/>
                <a:ea typeface="맑은 고딕" pitchFamily="50" charset="-127"/>
              </a:rPr>
              <a:t>외부망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 분리를 전제로 하는 구조로 설계함 </a:t>
            </a:r>
          </a:p>
          <a:p>
            <a:endParaRPr lang="en-US" altLang="ko-KR" sz="1200" dirty="0">
              <a:latin typeface="+mn-lt"/>
              <a:ea typeface="맑은 고딕" pitchFamily="50" charset="-127"/>
            </a:endParaRPr>
          </a:p>
          <a:p>
            <a:r>
              <a:rPr lang="en-US" altLang="ko-KR" sz="1200" dirty="0">
                <a:latin typeface="+mn-lt"/>
                <a:ea typeface="맑은 고딕" pitchFamily="50" charset="-127"/>
              </a:rPr>
              <a:t>ERP10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은 더존 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EDS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를 중심으로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, B/D 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공용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·F/D 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채널 분리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, </a:t>
            </a:r>
            <a:r>
              <a:rPr lang="ko-KR" altLang="en-US" sz="1200" dirty="0" err="1">
                <a:latin typeface="+mn-lt"/>
                <a:ea typeface="맑은 고딕" pitchFamily="50" charset="-127"/>
              </a:rPr>
              <a:t>내부망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 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EDS·</a:t>
            </a:r>
            <a:r>
              <a:rPr lang="ko-KR" altLang="en-US" sz="1200" dirty="0" err="1">
                <a:latin typeface="+mn-lt"/>
                <a:ea typeface="맑은 고딕" pitchFamily="50" charset="-127"/>
              </a:rPr>
              <a:t>외부망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 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EDS 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분리를 통해 보안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·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망 경계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·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서비스 일관성을 동시에 확보함</a:t>
            </a:r>
          </a:p>
          <a:p>
            <a:endParaRPr lang="ko-KR" altLang="en-US" sz="1200" dirty="0">
              <a:latin typeface="+mn-lt"/>
              <a:ea typeface="맑은 고딕" pitchFamily="50" charset="-127"/>
            </a:endParaRPr>
          </a:p>
          <a:p>
            <a:r>
              <a:rPr lang="en-US" altLang="ko-KR" sz="1200" dirty="0">
                <a:latin typeface="+mn-lt"/>
                <a:ea typeface="맑은 고딕" pitchFamily="50" charset="-127"/>
              </a:rPr>
              <a:t>CBO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와 더존 정기 패키지는 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PC ERP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를 기준 시스템으로 삼아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, 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누적 패키지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·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동일 버전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·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동일 시점 배포 원칙으로 관리하며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, 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이후 모바일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·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인터넷 채널로 단계적으로 확산 배포함</a:t>
            </a:r>
          </a:p>
          <a:p>
            <a:endParaRPr lang="ko-KR" altLang="en-US" sz="1200" dirty="0">
              <a:latin typeface="+mn-lt"/>
              <a:ea typeface="맑은 고딕" pitchFamily="50" charset="-127"/>
            </a:endParaRPr>
          </a:p>
          <a:p>
            <a:r>
              <a:rPr lang="en-US" altLang="ko-KR" sz="1200" dirty="0">
                <a:latin typeface="+mn-lt"/>
                <a:ea typeface="맑은 고딕" pitchFamily="50" charset="-127"/>
              </a:rPr>
              <a:t>Jenkins, GitLab Pipeline, EDS 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등 서로 다른 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CI/CD 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도구는 “소스 → 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CI/CD → 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빌드 산출물 → 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WAS” 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공통 운영 모델 아래에서 표준화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·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통합 관리함</a:t>
            </a:r>
          </a:p>
          <a:p>
            <a:endParaRPr lang="ko-KR" altLang="en-US" sz="1200" dirty="0">
              <a:latin typeface="+mn-lt"/>
              <a:ea typeface="맑은 고딕" pitchFamily="50" charset="-127"/>
            </a:endParaRPr>
          </a:p>
          <a:p>
            <a:r>
              <a:rPr lang="ko-KR" altLang="en-US" sz="1200" dirty="0">
                <a:latin typeface="+mn-lt"/>
                <a:ea typeface="맑은 고딕" pitchFamily="50" charset="-127"/>
              </a:rPr>
              <a:t>본 배포 절차서를 기준으로 향후 배포 관련 변경은 예외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·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변경 관리 프로세스로 다루고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, 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운영 조직은 버전 통제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, 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모바일 전수 검증</a:t>
            </a:r>
            <a:r>
              <a:rPr lang="en-US" altLang="ko-KR" sz="1200" dirty="0">
                <a:latin typeface="+mn-lt"/>
                <a:ea typeface="맑은 고딕" pitchFamily="50" charset="-127"/>
              </a:rPr>
              <a:t>, </a:t>
            </a:r>
            <a:r>
              <a:rPr lang="ko-KR" altLang="en-US" sz="1200" dirty="0">
                <a:latin typeface="+mn-lt"/>
                <a:ea typeface="맑은 고딕" pitchFamily="50" charset="-127"/>
              </a:rPr>
              <a:t>릴리스 노트 확보 등 지속적인 품질 관리와 안정적 운영에 집중함</a:t>
            </a:r>
            <a:endParaRPr lang="en-US" sz="1200" dirty="0">
              <a:latin typeface="+mn-lt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18185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9">
            <a:extLst>
              <a:ext uri="{FF2B5EF4-FFF2-40B4-BE49-F238E27FC236}">
                <a16:creationId xmlns:a16="http://schemas.microsoft.com/office/drawing/2014/main" id="{B834B99E-69D8-40E3-B5EC-B2D750A63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/>
              <a:t>별첨</a:t>
            </a:r>
            <a:endParaRPr lang="en-US" dirty="0"/>
          </a:p>
        </p:txBody>
      </p:sp>
      <p:graphicFrame>
        <p:nvGraphicFramePr>
          <p:cNvPr id="2" name="개체 1">
            <a:extLst>
              <a:ext uri="{FF2B5EF4-FFF2-40B4-BE49-F238E27FC236}">
                <a16:creationId xmlns:a16="http://schemas.microsoft.com/office/drawing/2014/main" id="{ECE24595-FC6F-488C-87D1-FF44800B36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1660779"/>
              </p:ext>
            </p:extLst>
          </p:nvPr>
        </p:nvGraphicFramePr>
        <p:xfrm>
          <a:off x="2860008" y="1463674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Document" showAsIcon="1" r:id="rId3" imgW="914400" imgH="771480" progId="Word.Document.12">
                  <p:embed/>
                </p:oleObj>
              </mc:Choice>
              <mc:Fallback>
                <p:oleObj name="Document" showAsIcon="1" r:id="rId3" imgW="914400" imgH="7714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60008" y="1463674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개체 2">
            <a:extLst>
              <a:ext uri="{FF2B5EF4-FFF2-40B4-BE49-F238E27FC236}">
                <a16:creationId xmlns:a16="http://schemas.microsoft.com/office/drawing/2014/main" id="{D15C9F4B-B054-4B2A-B0CE-B97B1DAD7A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1963367"/>
              </p:ext>
            </p:extLst>
          </p:nvPr>
        </p:nvGraphicFramePr>
        <p:xfrm>
          <a:off x="695991" y="1463675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Hwp Document" showAsIcon="1" r:id="rId5" imgW="914400" imgH="771480" progId="Hwp.Document.120">
                  <p:embed/>
                </p:oleObj>
              </mc:Choice>
              <mc:Fallback>
                <p:oleObj name="Hwp Document" showAsIcon="1" r:id="rId5" imgW="914400" imgH="771480" progId="Hwp.Document.1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5991" y="1463675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7B96DC7-05F8-4D9E-93AA-8B8128A8D404}"/>
              </a:ext>
            </a:extLst>
          </p:cNvPr>
          <p:cNvSpPr txBox="1"/>
          <p:nvPr/>
        </p:nvSpPr>
        <p:spPr>
          <a:xfrm>
            <a:off x="2244034" y="2235200"/>
            <a:ext cx="226825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>
                <a:solidFill>
                  <a:schemeClr val="tx2"/>
                </a:solidFill>
                <a:latin typeface="+mn-lt"/>
                <a:ea typeface="맑은 고딕" pitchFamily="50" charset="-127"/>
              </a:rPr>
              <a:t>[A10, </a:t>
            </a:r>
            <a:r>
              <a:rPr lang="ko-KR" altLang="en-US" sz="1200" dirty="0">
                <a:solidFill>
                  <a:schemeClr val="tx2"/>
                </a:solidFill>
                <a:latin typeface="+mn-lt"/>
                <a:ea typeface="맑은 고딕" pitchFamily="50" charset="-127"/>
              </a:rPr>
              <a:t>건설</a:t>
            </a:r>
            <a:r>
              <a:rPr lang="en-US" altLang="ko-KR" sz="1200" dirty="0">
                <a:solidFill>
                  <a:schemeClr val="tx2"/>
                </a:solidFill>
                <a:latin typeface="+mn-lt"/>
                <a:ea typeface="맑은 고딕" pitchFamily="50" charset="-127"/>
              </a:rPr>
              <a:t>/</a:t>
            </a:r>
            <a:r>
              <a:rPr lang="ko-KR" altLang="en-US" sz="1200" dirty="0">
                <a:solidFill>
                  <a:schemeClr val="tx2"/>
                </a:solidFill>
                <a:latin typeface="+mn-lt"/>
                <a:ea typeface="맑은 고딕" pitchFamily="50" charset="-127"/>
              </a:rPr>
              <a:t>서설</a:t>
            </a:r>
            <a:r>
              <a:rPr lang="en-US" altLang="ko-KR" sz="1200" dirty="0">
                <a:solidFill>
                  <a:schemeClr val="tx2"/>
                </a:solidFill>
                <a:latin typeface="+mn-lt"/>
                <a:ea typeface="맑은 고딕" pitchFamily="50" charset="-127"/>
              </a:rPr>
              <a:t>/</a:t>
            </a:r>
            <a:r>
              <a:rPr lang="ko-KR" altLang="en-US" sz="1200" dirty="0">
                <a:solidFill>
                  <a:schemeClr val="tx2"/>
                </a:solidFill>
                <a:latin typeface="+mn-lt"/>
                <a:ea typeface="맑은 고딕" pitchFamily="50" charset="-127"/>
              </a:rPr>
              <a:t>성과 배포절차서</a:t>
            </a:r>
            <a:r>
              <a:rPr lang="en-US" altLang="ko-KR" sz="1200" dirty="0">
                <a:solidFill>
                  <a:schemeClr val="tx2"/>
                </a:solidFill>
                <a:latin typeface="+mn-lt"/>
                <a:ea typeface="맑은 고딕" pitchFamily="50" charset="-127"/>
              </a:rPr>
              <a:t>]</a:t>
            </a:r>
            <a:endParaRPr lang="en-US" sz="1200" dirty="0">
              <a:solidFill>
                <a:schemeClr val="tx2"/>
              </a:solidFill>
              <a:latin typeface="+mn-lt"/>
              <a:ea typeface="맑은 고딕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10E6CF-EA6F-4895-A41B-9AD264548B81}"/>
              </a:ext>
            </a:extLst>
          </p:cNvPr>
          <p:cNvSpPr txBox="1"/>
          <p:nvPr/>
        </p:nvSpPr>
        <p:spPr>
          <a:xfrm>
            <a:off x="503975" y="2235200"/>
            <a:ext cx="138499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>
                <a:solidFill>
                  <a:schemeClr val="tx2"/>
                </a:solidFill>
                <a:latin typeface="+mn-lt"/>
                <a:ea typeface="맑은 고딕" pitchFamily="50" charset="-127"/>
              </a:rPr>
              <a:t>[ERP10 </a:t>
            </a:r>
            <a:r>
              <a:rPr lang="ko-KR" altLang="en-US" sz="1200" dirty="0">
                <a:solidFill>
                  <a:schemeClr val="tx2"/>
                </a:solidFill>
                <a:latin typeface="+mn-lt"/>
                <a:ea typeface="맑은 고딕" pitchFamily="50" charset="-127"/>
              </a:rPr>
              <a:t>배포절차서</a:t>
            </a:r>
            <a:r>
              <a:rPr lang="en-US" altLang="ko-KR" sz="1200" dirty="0">
                <a:solidFill>
                  <a:schemeClr val="tx2"/>
                </a:solidFill>
                <a:latin typeface="+mn-lt"/>
                <a:ea typeface="맑은 고딕" pitchFamily="50" charset="-127"/>
              </a:rPr>
              <a:t>]</a:t>
            </a:r>
            <a:endParaRPr lang="en-US" sz="1200" dirty="0">
              <a:solidFill>
                <a:schemeClr val="tx2"/>
              </a:solidFill>
              <a:latin typeface="+mn-lt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28380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2083" y="330196"/>
            <a:ext cx="9223774" cy="326234"/>
          </a:xfrm>
        </p:spPr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147218"/>
              </p:ext>
            </p:extLst>
          </p:nvPr>
        </p:nvGraphicFramePr>
        <p:xfrm>
          <a:off x="452501" y="1088740"/>
          <a:ext cx="9046004" cy="4281523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</a:t>
                      </a:r>
                      <a:r>
                        <a:rPr lang="en-US" altLang="ko-KR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en-US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-12-</a:t>
                      </a:r>
                      <a:r>
                        <a:rPr lang="en-US" altLang="ko-KR" sz="1000" kern="10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09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김두포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3586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>
                <a:latin typeface="+mj-ea"/>
                <a:ea typeface="+mj-ea"/>
              </a:rPr>
              <a:t>목적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>
                <a:latin typeface="Malgun Gothic"/>
              </a:rPr>
              <a:t>강원랜드 차세대 ERP 및 연계 시스템 배포 구조 정의.</a:t>
            </a:r>
          </a:p>
          <a:p>
            <a:r>
              <a:rPr sz="1400">
                <a:latin typeface="Malgun Gothic"/>
              </a:rPr>
              <a:t>기존 레거시 배포 방식은 기록 부족으로 본 문서에서 다루지 않음</a:t>
            </a:r>
            <a:r>
              <a:rPr lang="en-US" altLang="ko-KR" sz="1400">
                <a:latin typeface="Malgun Gothic"/>
              </a:rPr>
              <a:t>. </a:t>
            </a:r>
            <a:endParaRPr sz="1400">
              <a:latin typeface="Malgun Gothic"/>
            </a:endParaRPr>
          </a:p>
          <a:p>
            <a:r>
              <a:rPr sz="1400">
                <a:latin typeface="Malgun Gothic"/>
              </a:rPr>
              <a:t>차세대 기준 구조만 설명함. 이 문서와 그림만 보고 전체 배포 체계 이해 가능하게 하는 것이 목표</a:t>
            </a:r>
            <a:r>
              <a:rPr lang="en-US" altLang="ko-KR" sz="1400">
                <a:latin typeface="Malgun Gothic"/>
              </a:rPr>
              <a:t>.</a:t>
            </a:r>
            <a:endParaRPr sz="1400">
              <a:latin typeface="Malgun Gothic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733" y="2365798"/>
            <a:ext cx="8267749" cy="39905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65DDBF-159D-7CA7-4F4D-10FE362B5BE7}"/>
              </a:ext>
            </a:extLst>
          </p:cNvPr>
          <p:cNvSpPr txBox="1"/>
          <p:nvPr/>
        </p:nvSpPr>
        <p:spPr>
          <a:xfrm>
            <a:off x="329299" y="2024924"/>
            <a:ext cx="8640960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>
                <a:latin typeface="+mn-ea"/>
              </a:rPr>
              <a:t>※ Legacy CICD </a:t>
            </a:r>
            <a:r>
              <a:rPr lang="ko-KR" altLang="en-US" sz="1200">
                <a:latin typeface="+mn-ea"/>
              </a:rPr>
              <a:t>시스템 예제</a:t>
            </a:r>
            <a:endParaRPr lang="en-US" altLang="ko-KR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80654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>
                <a:latin typeface="+mj-ea"/>
              </a:rPr>
              <a:t>CI/CD </a:t>
            </a:r>
            <a:r>
              <a:rPr lang="ko-KR" altLang="en-US">
                <a:latin typeface="+mj-ea"/>
              </a:rPr>
              <a:t>개요</a:t>
            </a:r>
            <a:endParaRPr>
              <a:latin typeface="+mj-ea"/>
              <a:ea typeface="+mj-ea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127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1. </a:t>
            </a:r>
            <a:r>
              <a:rPr lang="ko-KR" altLang="en-US" sz="1400">
                <a:latin typeface="Malgun Gothic"/>
              </a:rPr>
              <a:t>기본 흐름 </a:t>
            </a:r>
            <a:r>
              <a:rPr lang="en-US" altLang="ko-KR" sz="1400">
                <a:latin typeface="Malgun Gothic"/>
              </a:rPr>
              <a:t>: </a:t>
            </a:r>
            <a:r>
              <a:rPr lang="ko-KR" altLang="en-US" sz="1400">
                <a:latin typeface="Malgun Gothic"/>
              </a:rPr>
              <a:t>소스 → </a:t>
            </a:r>
            <a:r>
              <a:rPr lang="en-US" altLang="ko-KR" sz="1400">
                <a:latin typeface="Malgun Gothic"/>
              </a:rPr>
              <a:t>CI/CD → </a:t>
            </a:r>
            <a:r>
              <a:rPr lang="ko-KR" altLang="en-US" sz="1400">
                <a:latin typeface="Malgun Gothic"/>
              </a:rPr>
              <a:t>빌드 산출물 → 대상 </a:t>
            </a:r>
            <a:r>
              <a:rPr lang="en-US" altLang="ko-KR" sz="1400">
                <a:latin typeface="Malgun Gothic"/>
              </a:rPr>
              <a:t>WAS</a:t>
            </a:r>
          </a:p>
          <a:p>
            <a:r>
              <a:rPr lang="en-US" altLang="ko-KR" sz="1400">
                <a:latin typeface="Malgun Gothic"/>
              </a:rPr>
              <a:t>2. </a:t>
            </a:r>
            <a:r>
              <a:rPr lang="ko-KR" altLang="en-US" sz="1400">
                <a:latin typeface="Malgun Gothic"/>
              </a:rPr>
              <a:t>차이</a:t>
            </a:r>
            <a:r>
              <a:rPr lang="en-US" altLang="ko-KR" sz="1400">
                <a:latin typeface="Malgun Gothic"/>
              </a:rPr>
              <a:t> : </a:t>
            </a:r>
            <a:r>
              <a:rPr lang="ko-KR" altLang="en-US" sz="1400">
                <a:latin typeface="Malgun Gothic"/>
              </a:rPr>
              <a:t>업무시스템별 </a:t>
            </a:r>
            <a:r>
              <a:rPr lang="en-US" altLang="ko-KR" sz="1400">
                <a:latin typeface="Malgun Gothic"/>
              </a:rPr>
              <a:t>CI/CD </a:t>
            </a:r>
            <a:r>
              <a:rPr lang="ko-KR" altLang="en-US" sz="1400">
                <a:latin typeface="Malgun Gothic"/>
              </a:rPr>
              <a:t>가 서로 다름</a:t>
            </a:r>
            <a:r>
              <a:rPr lang="en-US" altLang="ko-KR" sz="1400">
                <a:latin typeface="Malgun Gothic"/>
              </a:rPr>
              <a:t>.</a:t>
            </a:r>
          </a:p>
          <a:p>
            <a:r>
              <a:rPr lang="en-US" altLang="ko-KR" sz="1400">
                <a:latin typeface="Malgun Gothic"/>
              </a:rPr>
              <a:t>   2.1. </a:t>
            </a:r>
            <a:r>
              <a:rPr lang="ko-KR" altLang="en-US" sz="1400">
                <a:latin typeface="Malgun Gothic"/>
              </a:rPr>
              <a:t>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성과 </a:t>
            </a:r>
            <a:r>
              <a:rPr lang="en-US" altLang="ko-KR" sz="1400">
                <a:latin typeface="Malgun Gothic"/>
              </a:rPr>
              <a:t>: Jenkins </a:t>
            </a:r>
            <a:r>
              <a:rPr lang="ko-KR" altLang="en-US" sz="1400">
                <a:latin typeface="Malgun Gothic"/>
              </a:rPr>
              <a:t>사용</a:t>
            </a:r>
            <a:endParaRPr lang="en-US" altLang="ko-KR" sz="1400">
              <a:latin typeface="Malgun Gothic"/>
            </a:endParaRPr>
          </a:p>
          <a:p>
            <a:r>
              <a:rPr lang="en-US" altLang="ko-KR" sz="1400">
                <a:latin typeface="Malgun Gothic"/>
              </a:rPr>
              <a:t>   2.2. Amaranth : GitLab Pipeline </a:t>
            </a:r>
            <a:r>
              <a:rPr lang="ko-KR" altLang="en-US" sz="1400">
                <a:latin typeface="Malgun Gothic"/>
              </a:rPr>
              <a:t>사용</a:t>
            </a:r>
            <a:endParaRPr lang="en-US" altLang="ko-KR" sz="1400">
              <a:latin typeface="Malgun Gothic"/>
            </a:endParaRPr>
          </a:p>
          <a:p>
            <a:r>
              <a:rPr lang="en-US" altLang="ko-KR" sz="1400">
                <a:latin typeface="Malgun Gothic"/>
              </a:rPr>
              <a:t>   2.3. ERP : Douzone EDS </a:t>
            </a:r>
            <a:r>
              <a:rPr lang="ko-KR" altLang="en-US" sz="1400">
                <a:latin typeface="Malgun Gothic"/>
              </a:rPr>
              <a:t>서버 사용</a:t>
            </a:r>
            <a:endParaRPr lang="en-US" altLang="ko-KR" sz="1400">
              <a:latin typeface="Malgun Gothic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700" y="2184400"/>
            <a:ext cx="8450661" cy="449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073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ko-KR" altLang="en-US">
                <a:latin typeface="+mj-ea"/>
              </a:rPr>
              <a:t>건설</a:t>
            </a:r>
            <a:r>
              <a:rPr lang="en-US" altLang="ko-KR">
                <a:latin typeface="+mj-ea"/>
              </a:rPr>
              <a:t>/</a:t>
            </a:r>
            <a:r>
              <a:rPr lang="ko-KR" altLang="en-US">
                <a:latin typeface="+mj-ea"/>
              </a:rPr>
              <a:t>시설</a:t>
            </a:r>
            <a:r>
              <a:rPr lang="en-US" altLang="ko-KR">
                <a:latin typeface="+mj-ea"/>
              </a:rPr>
              <a:t>/</a:t>
            </a:r>
            <a:r>
              <a:rPr lang="ko-KR" altLang="en-US">
                <a:latin typeface="+mj-ea"/>
              </a:rPr>
              <a:t>성과 배포</a:t>
            </a:r>
            <a:endParaRPr>
              <a:latin typeface="+mj-ea"/>
              <a:ea typeface="+mj-ea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1. CICD </a:t>
            </a:r>
            <a:r>
              <a:rPr lang="ko-KR" altLang="en-US" sz="1400">
                <a:latin typeface="Malgun Gothic"/>
              </a:rPr>
              <a:t>도구로 </a:t>
            </a:r>
            <a:r>
              <a:rPr lang="en-US" altLang="ko-KR" sz="1400">
                <a:latin typeface="Malgun Gothic"/>
              </a:rPr>
              <a:t>Jenkins</a:t>
            </a:r>
            <a:r>
              <a:rPr lang="ko-KR" altLang="en-US" sz="1400">
                <a:latin typeface="Malgun Gothic"/>
              </a:rPr>
              <a:t>를 사용</a:t>
            </a:r>
            <a:r>
              <a:rPr lang="en-US" altLang="ko-KR" sz="1400">
                <a:latin typeface="Malgun Gothic"/>
              </a:rPr>
              <a:t>.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690657" cy="486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681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>
                <a:latin typeface="+mj-ea"/>
              </a:rPr>
              <a:t>Amaranth10</a:t>
            </a:r>
            <a:r>
              <a:rPr lang="ko-KR" altLang="en-US">
                <a:latin typeface="+mj-ea"/>
              </a:rPr>
              <a:t> 배포</a:t>
            </a:r>
            <a:endParaRPr>
              <a:latin typeface="+mj-ea"/>
              <a:ea typeface="+mj-ea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1. CICD </a:t>
            </a:r>
            <a:r>
              <a:rPr lang="ko-KR" altLang="en-US" sz="1400">
                <a:latin typeface="Malgun Gothic"/>
              </a:rPr>
              <a:t>도구로 </a:t>
            </a:r>
            <a:r>
              <a:rPr lang="en-US" altLang="ko-KR" sz="1400">
                <a:latin typeface="Malgun Gothic"/>
              </a:rPr>
              <a:t>Jenkins</a:t>
            </a:r>
            <a:r>
              <a:rPr lang="ko-KR" altLang="en-US" sz="1400">
                <a:latin typeface="Malgun Gothic"/>
              </a:rPr>
              <a:t>를 사용</a:t>
            </a:r>
            <a:r>
              <a:rPr lang="en-US" altLang="ko-KR" sz="1400">
                <a:latin typeface="Malgun Gothic"/>
              </a:rPr>
              <a:t>.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690446" cy="4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18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>
                <a:latin typeface="+mj-ea"/>
              </a:rPr>
              <a:t>ERP10</a:t>
            </a:r>
            <a:r>
              <a:rPr lang="ko-KR" altLang="en-US">
                <a:latin typeface="+mj-ea"/>
              </a:rPr>
              <a:t> 배포</a:t>
            </a:r>
            <a:endParaRPr>
              <a:latin typeface="+mj-ea"/>
              <a:ea typeface="+mj-ea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1700" y="907872"/>
            <a:ext cx="9224275" cy="3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defRPr lang="en-US" sz="1600" b="1" kern="1200" dirty="0">
                <a:solidFill>
                  <a:schemeClr val="tx1"/>
                </a:solidFill>
                <a:latin typeface="+mn-lt"/>
                <a:ea typeface="맑은 고딕" pitchFamily="50" charset="-127"/>
                <a:cs typeface="+mn-cs"/>
              </a:defRPr>
            </a:lvl1pPr>
            <a:lvl2pPr marL="191008" indent="-191008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•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2pPr>
            <a:lvl3pPr marL="374555" indent="-183547" algn="l" defTabSz="958025" rtl="0" eaLnBrk="0" fontAlgn="base" hangingPunct="0">
              <a:spcBef>
                <a:spcPct val="0"/>
              </a:spcBef>
              <a:spcAft>
                <a:spcPts val="282"/>
              </a:spcAft>
              <a:buFont typeface="Arial" charset="0"/>
              <a:buChar char="‒"/>
              <a:defRPr lang="en-US" sz="1900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3pPr>
            <a:lvl4pPr marL="565563" indent="-191008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•"/>
              <a:defRPr lang="en-US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4pPr>
            <a:lvl5pPr marL="746125" indent="-180563" algn="l" defTabSz="958025" rtl="0" eaLnBrk="0" fontAlgn="base" hangingPunct="0">
              <a:spcBef>
                <a:spcPct val="0"/>
              </a:spcBef>
              <a:spcAft>
                <a:spcPts val="564"/>
              </a:spcAft>
              <a:buFont typeface="Arial" charset="0"/>
              <a:buChar char="‒"/>
              <a:defRPr lang="en-GB" kern="12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5pPr>
            <a:lvl6pPr marL="841629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5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014730" indent="-173101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177386" indent="-162656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•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348994" indent="-171609" algn="l" defTabSz="859536" rtl="0" eaLnBrk="1" latinLnBrk="0" hangingPunct="1">
              <a:spcBef>
                <a:spcPts val="0"/>
              </a:spcBef>
              <a:spcAft>
                <a:spcPts val="282"/>
              </a:spcAft>
              <a:buFont typeface="Arial" pitchFamily="34" charset="0"/>
              <a:buChar char="‒"/>
              <a:defRPr sz="13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>
                <a:latin typeface="Malgun Gothic"/>
              </a:rPr>
              <a:t>1. CICD </a:t>
            </a:r>
            <a:r>
              <a:rPr lang="ko-KR" altLang="en-US" sz="1400">
                <a:latin typeface="Malgun Gothic"/>
              </a:rPr>
              <a:t>도구로 </a:t>
            </a:r>
            <a:r>
              <a:rPr lang="en-US" altLang="ko-KR" sz="1400">
                <a:latin typeface="Malgun Gothic"/>
              </a:rPr>
              <a:t>Douzone EDS</a:t>
            </a:r>
            <a:r>
              <a:rPr lang="ko-KR" altLang="en-US" sz="1400">
                <a:latin typeface="Malgun Gothic"/>
              </a:rPr>
              <a:t>를 사용</a:t>
            </a:r>
            <a:r>
              <a:rPr lang="en-US" altLang="ko-KR" sz="1400">
                <a:latin typeface="Malgun Gothic"/>
              </a:rPr>
              <a:t>.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42" y="1219200"/>
            <a:ext cx="8690446" cy="4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96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958025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tx1"/>
                </a:solidFill>
                <a:latin typeface="+mn-lt"/>
                <a:ea typeface="맑은 고딕" pitchFamily="50" charset="-127"/>
                <a:cs typeface="+mj-cs"/>
              </a:defRPr>
            </a:lvl1pPr>
            <a:lvl2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2pPr>
            <a:lvl3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3pPr>
            <a:lvl4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4pPr>
            <a:lvl5pPr algn="l" defTabSz="958025" rtl="0" eaLnBrk="0" fontAlgn="base" hangingPunct="0">
              <a:lnSpc>
                <a:spcPts val="3196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/>
                </a:solidFill>
                <a:latin typeface="Arial" charset="0"/>
              </a:defRPr>
            </a:lvl5pPr>
            <a:lvl6pPr marL="429768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6pPr>
            <a:lvl7pPr marL="859536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7pPr>
            <a:lvl8pPr marL="1289304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8pPr>
            <a:lvl9pPr marL="1719072" algn="l" rtl="0" fontAlgn="base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ko-KR" altLang="en-US">
                <a:latin typeface="+mj-ea"/>
                <a:ea typeface="+mj-ea"/>
              </a:rPr>
              <a:t>강원랜드</a:t>
            </a:r>
            <a:r>
              <a:rPr lang="en-US">
                <a:latin typeface="+mj-ea"/>
                <a:ea typeface="+mj-ea"/>
              </a:rPr>
              <a:t> </a:t>
            </a:r>
            <a:r>
              <a:rPr lang="ko-KR" altLang="en-US">
                <a:latin typeface="+mj-ea"/>
                <a:ea typeface="+mj-ea"/>
              </a:rPr>
              <a:t>배포 아키텍처</a:t>
            </a: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700" y="1676400"/>
            <a:ext cx="8596350" cy="4492800"/>
          </a:xfrm>
          <a:prstGeom prst="rect">
            <a:avLst/>
          </a:prstGeom>
        </p:spPr>
      </p:pic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329300" y="889609"/>
            <a:ext cx="9224275" cy="53992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>
                <a:latin typeface="Malgun Gothic"/>
              </a:rPr>
              <a:t>1. Amaranth10</a:t>
            </a:r>
            <a:r>
              <a:rPr lang="ko-KR" altLang="en-US" sz="1400">
                <a:latin typeface="Malgun Gothic"/>
              </a:rPr>
              <a:t>과 건설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시설</a:t>
            </a:r>
            <a:r>
              <a:rPr lang="en-US" altLang="ko-KR" sz="1400">
                <a:latin typeface="Malgun Gothic"/>
              </a:rPr>
              <a:t>/</a:t>
            </a:r>
            <a:r>
              <a:rPr lang="ko-KR" altLang="en-US" sz="1400">
                <a:latin typeface="Malgun Gothic"/>
              </a:rPr>
              <a:t>성과는 각각의 </a:t>
            </a:r>
            <a:r>
              <a:rPr lang="en-US" altLang="ko-KR" sz="1400">
                <a:latin typeface="Malgun Gothic"/>
              </a:rPr>
              <a:t>Jenkins </a:t>
            </a:r>
            <a:r>
              <a:rPr lang="ko-KR" altLang="en-US" sz="1400">
                <a:latin typeface="Malgun Gothic"/>
              </a:rPr>
              <a:t>및 </a:t>
            </a:r>
            <a:r>
              <a:rPr lang="en-US" altLang="ko-KR" sz="1400">
                <a:latin typeface="Malgun Gothic"/>
              </a:rPr>
              <a:t>GitLab</a:t>
            </a:r>
            <a:r>
              <a:rPr lang="ko-KR" altLang="en-US" sz="1400">
                <a:latin typeface="Malgun Gothic"/>
              </a:rPr>
              <a:t> </a:t>
            </a:r>
            <a:r>
              <a:rPr lang="en-US" altLang="ko-KR" sz="1400">
                <a:latin typeface="Malgun Gothic"/>
              </a:rPr>
              <a:t>Pipeline </a:t>
            </a:r>
            <a:r>
              <a:rPr lang="ko-KR" altLang="en-US" sz="1400">
                <a:latin typeface="Malgun Gothic"/>
              </a:rPr>
              <a:t>을 사용한다</a:t>
            </a:r>
            <a:r>
              <a:rPr lang="en-US" altLang="ko-KR" sz="1400">
                <a:latin typeface="Malgun Gothic"/>
              </a:rPr>
              <a:t>.</a:t>
            </a:r>
          </a:p>
          <a:p>
            <a:r>
              <a:rPr lang="en-US" altLang="ko-KR" sz="1400">
                <a:latin typeface="Malgun Gothic"/>
              </a:rPr>
              <a:t>2. ERP10</a:t>
            </a:r>
            <a:r>
              <a:rPr lang="ko-KR" altLang="en-US" sz="1400">
                <a:latin typeface="Malgun Gothic"/>
              </a:rPr>
              <a:t>은 </a:t>
            </a:r>
            <a:r>
              <a:rPr lang="en-US" altLang="ko-KR" sz="1400">
                <a:latin typeface="Malgun Gothic"/>
              </a:rPr>
              <a:t>CICD</a:t>
            </a:r>
            <a:r>
              <a:rPr lang="ko-KR" altLang="en-US" sz="1400">
                <a:latin typeface="Malgun Gothic"/>
              </a:rPr>
              <a:t>를 </a:t>
            </a:r>
            <a:r>
              <a:rPr lang="en-US" altLang="ko-KR" sz="1400">
                <a:latin typeface="Malgun Gothic"/>
              </a:rPr>
              <a:t>3</a:t>
            </a:r>
            <a:r>
              <a:rPr lang="ko-KR" altLang="en-US" sz="1400">
                <a:latin typeface="Malgun Gothic"/>
              </a:rPr>
              <a:t>개로 구분짓는다</a:t>
            </a:r>
            <a:r>
              <a:rPr lang="en-US" altLang="ko-KR" sz="1400">
                <a:latin typeface="Malgun Gothic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3034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>
            <a:extLst>
              <a:ext uri="{FF2B5EF4-FFF2-40B4-BE49-F238E27FC236}">
                <a16:creationId xmlns:a16="http://schemas.microsoft.com/office/drawing/2014/main" id="{5453BAD9-0EAF-4CC4-A758-00A5F4F11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ERP10 </a:t>
            </a:r>
            <a:r>
              <a:rPr lang="ko-KR" altLang="en-US" dirty="0"/>
              <a:t>이슈사항 및 처리방안</a:t>
            </a:r>
            <a:endParaRPr lang="en-US" dirty="0"/>
          </a:p>
        </p:txBody>
      </p: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131F466B-D2AA-46D5-AE4A-1A82B6DB4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564704"/>
              </p:ext>
            </p:extLst>
          </p:nvPr>
        </p:nvGraphicFramePr>
        <p:xfrm>
          <a:off x="367999" y="984251"/>
          <a:ext cx="9107305" cy="560832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13226">
                  <a:extLst>
                    <a:ext uri="{9D8B030D-6E8A-4147-A177-3AD203B41FA5}">
                      <a16:colId xmlns:a16="http://schemas.microsoft.com/office/drawing/2014/main" val="2331323442"/>
                    </a:ext>
                  </a:extLst>
                </a:gridCol>
                <a:gridCol w="4177364">
                  <a:extLst>
                    <a:ext uri="{9D8B030D-6E8A-4147-A177-3AD203B41FA5}">
                      <a16:colId xmlns:a16="http://schemas.microsoft.com/office/drawing/2014/main" val="1260190387"/>
                    </a:ext>
                  </a:extLst>
                </a:gridCol>
                <a:gridCol w="3916715">
                  <a:extLst>
                    <a:ext uri="{9D8B030D-6E8A-4147-A177-3AD203B41FA5}">
                      <a16:colId xmlns:a16="http://schemas.microsoft.com/office/drawing/2014/main" val="2409789574"/>
                    </a:ext>
                  </a:extLst>
                </a:gridCol>
              </a:tblGrid>
              <a:tr h="288131">
                <a:tc>
                  <a:txBody>
                    <a:bodyPr/>
                    <a:lstStyle/>
                    <a:p>
                      <a:r>
                        <a:rPr lang="ko-KR" altLang="en-US" sz="1400" dirty="0"/>
                        <a:t>구분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r>
                        <a:rPr lang="ko-KR" altLang="en-US" sz="1400" dirty="0"/>
                        <a:t>이슈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tc>
                  <a:txBody>
                    <a:bodyPr/>
                    <a:lstStyle/>
                    <a:p>
                      <a:r>
                        <a:rPr lang="ko-KR" altLang="en-US" sz="1400" dirty="0"/>
                        <a:t>처리 방안</a:t>
                      </a:r>
                      <a:endParaRPr lang="en-US" altLang="ko-KR" sz="1400" dirty="0">
                        <a:latin typeface="+mn-ea"/>
                        <a:ea typeface="+mn-ea"/>
                      </a:endParaRPr>
                    </a:p>
                  </a:txBody>
                  <a:tcPr marT="91440" marB="91440" anchor="ctr"/>
                </a:tc>
                <a:extLst>
                  <a:ext uri="{0D108BD9-81ED-4DB2-BD59-A6C34878D82A}">
                    <a16:rowId xmlns:a16="http://schemas.microsoft.com/office/drawing/2014/main" val="656143116"/>
                  </a:ext>
                </a:extLst>
              </a:tr>
              <a:tr h="772986">
                <a:tc rowSpan="2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ko-KR" altLang="en-US" sz="1400" dirty="0"/>
                        <a:t>채널</a:t>
                      </a:r>
                      <a:endParaRPr lang="en-US" altLang="ko-KR" sz="1400" dirty="0"/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altLang="ko-KR" sz="1400" dirty="0"/>
                        <a:t>ERP </a:t>
                      </a:r>
                      <a:r>
                        <a:rPr lang="ko-KR" altLang="en-US" sz="1400" dirty="0"/>
                        <a:t>업무는 하나인데 </a:t>
                      </a:r>
                      <a:r>
                        <a:rPr lang="en-US" altLang="ko-KR" sz="1400" dirty="0"/>
                        <a:t>WAS</a:t>
                      </a:r>
                      <a:r>
                        <a:rPr lang="ko-KR" altLang="en-US" sz="1400" dirty="0"/>
                        <a:t>는 </a:t>
                      </a:r>
                      <a:r>
                        <a:rPr lang="en-US" altLang="ko-KR" sz="1400" dirty="0"/>
                        <a:t>3</a:t>
                      </a:r>
                      <a:r>
                        <a:rPr lang="ko-KR" altLang="en-US" sz="1400" dirty="0"/>
                        <a:t>종 있음 </a:t>
                      </a:r>
                      <a:endParaRPr lang="en-US" altLang="ko-KR" sz="1400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altLang="ko-KR" sz="1400" dirty="0"/>
                        <a:t>· </a:t>
                      </a:r>
                      <a:r>
                        <a:rPr lang="ko-KR" altLang="en-US" sz="1400" dirty="0"/>
                        <a:t>내부 </a:t>
                      </a:r>
                      <a:r>
                        <a:rPr lang="en-US" altLang="ko-KR" sz="1400" dirty="0"/>
                        <a:t>PC</a:t>
                      </a:r>
                      <a:r>
                        <a:rPr lang="ko-KR" altLang="en-US" sz="1400" dirty="0"/>
                        <a:t>용 </a:t>
                      </a:r>
                      <a:r>
                        <a:rPr lang="en-US" altLang="ko-KR" sz="1400" dirty="0"/>
                        <a:t>ERP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altLang="ko-KR" sz="1400" dirty="0"/>
                        <a:t>· </a:t>
                      </a:r>
                      <a:r>
                        <a:rPr lang="ko-KR" altLang="en-US" sz="1400" dirty="0"/>
                        <a:t>내부 모바일용 </a:t>
                      </a:r>
                      <a:r>
                        <a:rPr lang="en-US" altLang="ko-KR" sz="1400" dirty="0"/>
                        <a:t>ERP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altLang="ko-KR" sz="1400" dirty="0"/>
                        <a:t>· </a:t>
                      </a:r>
                      <a:r>
                        <a:rPr lang="ko-KR" altLang="en-US" sz="1400" dirty="0"/>
                        <a:t>외부 인터넷용 </a:t>
                      </a:r>
                      <a:r>
                        <a:rPr lang="en-US" altLang="ko-KR" sz="1400" dirty="0"/>
                        <a:t>ERP</a:t>
                      </a: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ko-KR" altLang="en-US" sz="1400" dirty="0"/>
                        <a:t>채널 </a:t>
                      </a:r>
                      <a:r>
                        <a:rPr lang="en-US" altLang="ko-KR" sz="1400" dirty="0"/>
                        <a:t>3</a:t>
                      </a:r>
                      <a:r>
                        <a:rPr lang="ko-KR" altLang="en-US" sz="1400" dirty="0"/>
                        <a:t>종 기준으로 </a:t>
                      </a:r>
                      <a:r>
                        <a:rPr lang="en-US" altLang="ko-KR" sz="1400" dirty="0"/>
                        <a:t>EDS</a:t>
                      </a:r>
                      <a:r>
                        <a:rPr lang="ko-KR" altLang="en-US" sz="1400" dirty="0"/>
                        <a:t>도 </a:t>
                      </a:r>
                      <a:r>
                        <a:rPr lang="en-US" altLang="ko-KR" sz="1400" dirty="0"/>
                        <a:t>3</a:t>
                      </a:r>
                      <a:r>
                        <a:rPr lang="ko-KR" altLang="en-US" sz="1400" dirty="0"/>
                        <a:t>종 분리 </a:t>
                      </a:r>
                      <a:endParaRPr lang="en-US" altLang="ko-KR" sz="1400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altLang="ko-KR" sz="1400" dirty="0"/>
                        <a:t>· PC</a:t>
                      </a:r>
                      <a:r>
                        <a:rPr lang="ko-KR" altLang="en-US" sz="1400" dirty="0"/>
                        <a:t>용 </a:t>
                      </a:r>
                      <a:r>
                        <a:rPr lang="en-US" altLang="ko-KR" sz="1400" dirty="0"/>
                        <a:t>EDS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altLang="ko-KR" sz="1400" dirty="0"/>
                        <a:t>· </a:t>
                      </a:r>
                      <a:r>
                        <a:rPr lang="ko-KR" altLang="en-US" sz="1400" dirty="0"/>
                        <a:t>모바일용 </a:t>
                      </a:r>
                      <a:r>
                        <a:rPr lang="en-US" altLang="ko-KR" sz="1400" dirty="0"/>
                        <a:t>EDS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altLang="ko-KR" sz="1400" dirty="0"/>
                        <a:t>· </a:t>
                      </a:r>
                      <a:r>
                        <a:rPr lang="ko-KR" altLang="en-US" sz="1400" dirty="0"/>
                        <a:t>인터넷용 </a:t>
                      </a:r>
                      <a:r>
                        <a:rPr lang="en-US" altLang="ko-KR" sz="1400" dirty="0"/>
                        <a:t>EDS</a:t>
                      </a: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3475743751"/>
                  </a:ext>
                </a:extLst>
              </a:tr>
              <a:tr h="772986">
                <a:tc vMerge="1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altLang="ko-KR" sz="1400" dirty="0"/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 algn="l" defTabSz="859536" rtl="0" eaLnBrk="1" latinLnBrk="0" hangingPunct="1">
                        <a:buFontTx/>
                        <a:buNone/>
                      </a:pP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채용 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ERP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는 물리적으로 외부망에 따로 있음</a:t>
                      </a:r>
                      <a:endParaRPr lang="en-US" altLang="ko-KR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l" defTabSz="859536" rtl="0" eaLnBrk="1" latinLnBrk="0" hangingPunct="1">
                        <a:buFontTx/>
                        <a:buNone/>
                      </a:pP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내부망에서 </a:t>
                      </a:r>
                      <a:r>
                        <a:rPr lang="ko-KR" alt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외부망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서버로 직접 배포 시 보안 위배 리스크 있음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 algn="l" defTabSz="859536" rtl="0" eaLnBrk="1" latinLnBrk="0" hangingPunct="1">
                        <a:buFontTx/>
                        <a:buNone/>
                      </a:pPr>
                      <a:r>
                        <a:rPr lang="ko-KR" alt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내부망용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EDS vs </a:t>
                      </a:r>
                      <a:r>
                        <a:rPr lang="ko-KR" alt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외부망용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EDS 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분리 </a:t>
                      </a:r>
                      <a:endParaRPr lang="en-US" altLang="ko-KR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l" defTabSz="859536" rtl="0" eaLnBrk="1" latinLnBrk="0" hangingPunct="1">
                        <a:buFontTx/>
                        <a:buNone/>
                      </a:pP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· </a:t>
                      </a:r>
                      <a:r>
                        <a:rPr lang="ko-KR" alt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내부망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EDS: PC 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및 모바일 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ERP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대상 </a:t>
                      </a:r>
                      <a:endParaRPr lang="en-US" altLang="ko-KR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l" defTabSz="859536" rtl="0" eaLnBrk="1" latinLnBrk="0" hangingPunct="1">
                        <a:buFontTx/>
                        <a:buNone/>
                      </a:pP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· </a:t>
                      </a:r>
                      <a:r>
                        <a:rPr lang="ko-KR" alt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외부망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EDS: 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채용 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ERP 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대상</a:t>
                      </a:r>
                      <a:endParaRPr lang="en-US" altLang="ko-KR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636099322"/>
                  </a:ext>
                </a:extLst>
              </a:tr>
              <a:tr h="772986">
                <a:tc rowSpan="2">
                  <a:txBody>
                    <a:bodyPr/>
                    <a:lstStyle/>
                    <a:p>
                      <a:pPr marL="0" marR="0" lvl="0" indent="0" algn="l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소스 구조 </a:t>
                      </a:r>
                      <a:endParaRPr lang="en-US" altLang="ko-KR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en-US" altLang="ko-KR" sz="1400" dirty="0"/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algn="l" defTabSz="859536" rtl="0" eaLnBrk="1" latinLnBrk="0" hangingPunct="1"/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B/D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는 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PC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용 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ERP, 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모바일용 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ERP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가 같은 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Git 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소스 사용함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algn="l" defTabSz="859536" rtl="0" eaLnBrk="1" latinLnBrk="0" hangingPunct="1"/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F/D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는 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PC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용 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ERP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는 </a:t>
                      </a:r>
                      <a:r>
                        <a:rPr lang="en-US" altLang="ko-KR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ui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레파지토리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모바일용 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ERP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는 </a:t>
                      </a:r>
                      <a:r>
                        <a:rPr lang="en-US" altLang="ko-KR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ui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-mobile </a:t>
                      </a:r>
                      <a:r>
                        <a:rPr lang="ko-KR" alt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레파지토리를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사용함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algn="l" defTabSz="859536" rtl="0" eaLnBrk="1" latinLnBrk="0" hangingPunct="1"/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정책 정리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"B/D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는 공용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F/D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는 채널분리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를 공식 원칙으로 선언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algn="l" defTabSz="859536" rtl="0" eaLnBrk="1" latinLnBrk="0" hangingPunct="1"/>
                      <a:endParaRPr lang="en-US" altLang="ko-KR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859536" rtl="0" eaLnBrk="1" latinLnBrk="0" hangingPunct="1"/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B/D 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변경 시 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PC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용 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ERP, 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모바일용 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ERP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영향도 검토를 의무화함</a:t>
                      </a:r>
                      <a:r>
                        <a:rPr lang="en-US" altLang="ko-K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2252252175"/>
                  </a:ext>
                </a:extLst>
              </a:tr>
              <a:tr h="772986">
                <a:tc vMerge="1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en-US" altLang="ko-KR" sz="1400" dirty="0"/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altLang="ko-KR" sz="1400" dirty="0"/>
                        <a:t>CBO </a:t>
                      </a:r>
                      <a:r>
                        <a:rPr lang="ko-KR" altLang="en-US" sz="1400" dirty="0"/>
                        <a:t>배포 주기와 더존 정기 패키지</a:t>
                      </a:r>
                      <a:r>
                        <a:rPr lang="en-US" altLang="ko-KR" sz="1400" dirty="0"/>
                        <a:t> </a:t>
                      </a:r>
                      <a:r>
                        <a:rPr lang="ko-KR" altLang="en-US" sz="1400" dirty="0"/>
                        <a:t>업데이트가 별도로 움직임</a:t>
                      </a:r>
                      <a:endParaRPr lang="en-US" altLang="ko-KR" sz="1400" dirty="0"/>
                    </a:p>
                    <a:p>
                      <a:pPr marL="0" indent="0">
                        <a:buFontTx/>
                        <a:buNone/>
                      </a:pPr>
                      <a:endParaRPr lang="en-US" altLang="ko-KR" sz="1400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ko-KR" altLang="en-US" sz="1400" dirty="0"/>
                        <a:t>더존 패키지 업데이트가 자주 발생함</a:t>
                      </a:r>
                      <a:r>
                        <a:rPr lang="en-US" altLang="ko-KR" sz="1400" dirty="0"/>
                        <a:t>(F/D·B/D·DB </a:t>
                      </a:r>
                      <a:r>
                        <a:rPr lang="ko-KR" altLang="en-US" sz="1400" dirty="0"/>
                        <a:t>스키마 포함 가능</a:t>
                      </a:r>
                      <a:r>
                        <a:rPr lang="en-US" altLang="ko-KR" sz="1400" dirty="0"/>
                        <a:t>)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altLang="ko-KR" sz="1400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altLang="ko-KR" sz="1400" dirty="0"/>
                        <a:t>- PC, Mobile, </a:t>
                      </a:r>
                      <a:r>
                        <a:rPr lang="ko-KR" altLang="en-US" sz="1400" dirty="0"/>
                        <a:t>채용 </a:t>
                      </a:r>
                      <a:r>
                        <a:rPr lang="en-US" altLang="ko-KR" sz="1400" dirty="0"/>
                        <a:t>3</a:t>
                      </a:r>
                      <a:r>
                        <a:rPr lang="ko-KR" altLang="en-US" sz="1400" dirty="0"/>
                        <a:t>가지가 서로 다른 </a:t>
                      </a:r>
                      <a:r>
                        <a:rPr lang="en-US" altLang="ko-KR" sz="1400" dirty="0"/>
                        <a:t>CBO </a:t>
                      </a:r>
                      <a:r>
                        <a:rPr lang="ko-KR" altLang="en-US" sz="1400" dirty="0"/>
                        <a:t>및 </a:t>
                      </a:r>
                      <a:r>
                        <a:rPr lang="en-US" altLang="ko-KR" sz="1400" dirty="0" err="1"/>
                        <a:t>Douzone</a:t>
                      </a:r>
                      <a:r>
                        <a:rPr lang="en-US" altLang="ko-KR" sz="1400" dirty="0"/>
                        <a:t> Package</a:t>
                      </a:r>
                      <a:r>
                        <a:rPr lang="ko-KR" altLang="en-US" sz="1400" dirty="0"/>
                        <a:t>를 </a:t>
                      </a:r>
                      <a:r>
                        <a:rPr lang="ko-KR" altLang="en-US" sz="1400" dirty="0" err="1"/>
                        <a:t>실행할수</a:t>
                      </a:r>
                      <a:r>
                        <a:rPr lang="ko-KR" altLang="en-US" sz="1400" dirty="0"/>
                        <a:t> 있음</a:t>
                      </a:r>
                      <a:r>
                        <a:rPr lang="en-US" altLang="ko-KR" sz="1400" dirty="0"/>
                        <a:t>.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altLang="ko-KR" sz="1400" dirty="0"/>
                        <a:t>- </a:t>
                      </a:r>
                      <a:r>
                        <a:rPr lang="ko-KR" altLang="en-US" sz="1400" dirty="0"/>
                        <a:t>기준 시스템을 </a:t>
                      </a:r>
                      <a:r>
                        <a:rPr lang="en-US" altLang="ko-KR" sz="1400" dirty="0"/>
                        <a:t>PC ERP</a:t>
                      </a:r>
                      <a:r>
                        <a:rPr lang="ko-KR" altLang="en-US" sz="1400" dirty="0"/>
                        <a:t>로 고정 </a:t>
                      </a:r>
                      <a:r>
                        <a:rPr lang="en-US" altLang="ko-KR" sz="1400" dirty="0"/>
                        <a:t>· "PC</a:t>
                      </a:r>
                      <a:r>
                        <a:rPr lang="ko-KR" altLang="en-US" sz="1400" dirty="0"/>
                        <a:t>용 </a:t>
                      </a:r>
                      <a:r>
                        <a:rPr lang="en-US" altLang="ko-KR" sz="1400" dirty="0"/>
                        <a:t>ERP → </a:t>
                      </a:r>
                      <a:r>
                        <a:rPr lang="ko-KR" altLang="en-US" sz="1400" dirty="0"/>
                        <a:t>기준 배포 채널</a:t>
                      </a:r>
                      <a:r>
                        <a:rPr lang="en-US" altLang="ko-KR" sz="1400" dirty="0"/>
                        <a:t>"</a:t>
                      </a:r>
                      <a:r>
                        <a:rPr lang="ko-KR" altLang="en-US" sz="1400" dirty="0"/>
                        <a:t>로 정의</a:t>
                      </a:r>
                      <a:r>
                        <a:rPr lang="en-US" altLang="ko-KR" sz="1400" dirty="0"/>
                        <a:t>- </a:t>
                      </a:r>
                      <a:r>
                        <a:rPr lang="ko-KR" altLang="en-US" sz="1400" dirty="0"/>
                        <a:t>절차 정의</a:t>
                      </a:r>
                      <a:r>
                        <a:rPr lang="en-US" altLang="ko-KR" sz="1400" dirty="0"/>
                        <a:t>: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altLang="ko-KR" sz="1400" dirty="0"/>
                        <a:t>① </a:t>
                      </a:r>
                      <a:r>
                        <a:rPr lang="ko-KR" altLang="en-US" sz="1400" dirty="0"/>
                        <a:t>더존 정기 배포 </a:t>
                      </a:r>
                      <a:r>
                        <a:rPr lang="en-US" altLang="ko-KR" sz="1400" dirty="0"/>
                        <a:t>+ CBO </a:t>
                      </a:r>
                      <a:r>
                        <a:rPr lang="ko-KR" altLang="en-US" sz="1400" dirty="0"/>
                        <a:t>반영 → </a:t>
                      </a:r>
                      <a:r>
                        <a:rPr lang="en-US" altLang="ko-KR" sz="1400" dirty="0"/>
                        <a:t>PC ERP </a:t>
                      </a:r>
                      <a:r>
                        <a:rPr lang="ko-KR" altLang="en-US" sz="1400" dirty="0"/>
                        <a:t>먼저 배포 </a:t>
                      </a:r>
                      <a:endParaRPr lang="en-US" altLang="ko-KR" sz="1400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ko-KR" altLang="en-US" sz="1400" dirty="0"/>
                        <a:t>② </a:t>
                      </a:r>
                      <a:r>
                        <a:rPr lang="en-US" altLang="ko-KR" sz="1400" dirty="0"/>
                        <a:t>PC</a:t>
                      </a:r>
                      <a:r>
                        <a:rPr lang="ko-KR" altLang="en-US" sz="1400" dirty="0"/>
                        <a:t>에서 기능</a:t>
                      </a:r>
                      <a:r>
                        <a:rPr lang="en-US" altLang="ko-KR" sz="1400" dirty="0"/>
                        <a:t>·</a:t>
                      </a:r>
                      <a:r>
                        <a:rPr lang="ko-KR" altLang="en-US" sz="1400" dirty="0"/>
                        <a:t>성능 검증 완료 후 </a:t>
                      </a:r>
                      <a:endParaRPr lang="en-US" altLang="ko-KR" sz="1400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ko-KR" altLang="en-US" sz="1400" dirty="0"/>
                        <a:t>③ 동일 버전 기준으로 모바일 </a:t>
                      </a:r>
                      <a:r>
                        <a:rPr lang="en-US" altLang="ko-KR" sz="1400" dirty="0"/>
                        <a:t>ERP, </a:t>
                      </a:r>
                      <a:r>
                        <a:rPr lang="ko-KR" altLang="en-US" sz="1400" dirty="0"/>
                        <a:t>인터넷 </a:t>
                      </a:r>
                      <a:r>
                        <a:rPr lang="en-US" altLang="ko-KR" sz="1400" dirty="0"/>
                        <a:t>ERP </a:t>
                      </a:r>
                      <a:r>
                        <a:rPr lang="ko-KR" altLang="en-US" sz="1400" dirty="0"/>
                        <a:t>순차 배포</a:t>
                      </a:r>
                      <a:r>
                        <a:rPr lang="en-US" altLang="ko-KR" sz="1400" dirty="0"/>
                        <a:t>- </a:t>
                      </a:r>
                      <a:r>
                        <a:rPr lang="ko-KR" altLang="en-US" sz="1400" dirty="0"/>
                        <a:t>문서에 </a:t>
                      </a:r>
                      <a:r>
                        <a:rPr lang="en-US" altLang="ko-KR" sz="1400" dirty="0"/>
                        <a:t>"PC </a:t>
                      </a:r>
                      <a:r>
                        <a:rPr lang="ko-KR" altLang="en-US" sz="1400" dirty="0"/>
                        <a:t>기준 → </a:t>
                      </a:r>
                      <a:r>
                        <a:rPr lang="en-US" altLang="ko-KR" sz="1400" dirty="0"/>
                        <a:t>Mobile/Internet </a:t>
                      </a:r>
                      <a:r>
                        <a:rPr lang="ko-KR" altLang="en-US" sz="1400" dirty="0"/>
                        <a:t>파생</a:t>
                      </a:r>
                      <a:r>
                        <a:rPr lang="en-US" altLang="ko-KR" sz="1400" dirty="0"/>
                        <a:t>"</a:t>
                      </a:r>
                      <a:r>
                        <a:rPr lang="ko-KR" altLang="en-US" sz="1400" dirty="0"/>
                        <a:t> 흐름을 공식 프로세스로 명시함</a:t>
                      </a:r>
                      <a:endParaRPr lang="ko-KR" altLang="en-US" sz="1400" dirty="0">
                        <a:latin typeface="+mn-ea"/>
                        <a:ea typeface="+mn-ea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410194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1483605"/>
      </p:ext>
    </p:extLst>
  </p:cSld>
  <p:clrMapOvr>
    <a:masterClrMapping/>
  </p:clrMapOvr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sz="1200" dirty="0" smtClean="0">
            <a:solidFill>
              <a:schemeClr val="tx2"/>
            </a:solidFill>
            <a:latin typeface="+mn-lt"/>
            <a:ea typeface="맑은 고딕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10405</TotalTime>
  <Words>820</Words>
  <Application>Microsoft Office PowerPoint</Application>
  <PresentationFormat>A4 용지(210x297mm)</PresentationFormat>
  <Paragraphs>103</Paragraphs>
  <Slides>12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2</vt:i4>
      </vt:variant>
      <vt:variant>
        <vt:lpstr>슬라이드 제목</vt:lpstr>
      </vt:variant>
      <vt:variant>
        <vt:i4>12</vt:i4>
      </vt:variant>
    </vt:vector>
  </HeadingPairs>
  <TitlesOfParts>
    <vt:vector size="20" baseType="lpstr">
      <vt:lpstr>맑은 고딕</vt:lpstr>
      <vt:lpstr>맑은 고딕</vt:lpstr>
      <vt:lpstr>Arial</vt:lpstr>
      <vt:lpstr>Calibri</vt:lpstr>
      <vt:lpstr>Wingdings</vt:lpstr>
      <vt:lpstr>19_Blank</vt:lpstr>
      <vt:lpstr>Hancom Office HWP Document</vt:lpstr>
      <vt:lpstr>Document</vt:lpstr>
      <vt:lpstr>ERP 배포 아키텍처 및 운영체계</vt:lpstr>
      <vt:lpstr>개정이력</vt:lpstr>
      <vt:lpstr>목적</vt:lpstr>
      <vt:lpstr>CI/CD 개요</vt:lpstr>
      <vt:lpstr>건설/시설/성과 배포</vt:lpstr>
      <vt:lpstr>Amaranth10 배포</vt:lpstr>
      <vt:lpstr>ERP10 배포</vt:lpstr>
      <vt:lpstr>PowerPoint 프레젠테이션</vt:lpstr>
      <vt:lpstr>ERP10 이슈사항 및 처리방안</vt:lpstr>
      <vt:lpstr>ERP10 이슈사항 및 처리방안</vt:lpstr>
      <vt:lpstr>결론</vt:lpstr>
      <vt:lpstr>별첨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Administrator</cp:lastModifiedBy>
  <cp:revision>679</cp:revision>
  <cp:lastPrinted>2025-12-11T01:57:55Z</cp:lastPrinted>
  <dcterms:created xsi:type="dcterms:W3CDTF">2010-01-13T15:51:22Z</dcterms:created>
  <dcterms:modified xsi:type="dcterms:W3CDTF">2025-12-12T01:58:13Z</dcterms:modified>
</cp:coreProperties>
</file>