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97" r:id="rId2"/>
    <p:sldId id="298" r:id="rId3"/>
    <p:sldId id="299" r:id="rId4"/>
    <p:sldId id="300" r:id="rId5"/>
    <p:sldId id="291" r:id="rId6"/>
    <p:sldId id="296" r:id="rId7"/>
    <p:sldId id="293" r:id="rId8"/>
    <p:sldId id="289" r:id="rId9"/>
    <p:sldId id="301" r:id="rId10"/>
    <p:sldId id="302" r:id="rId11"/>
    <p:sldId id="303" r:id="rId12"/>
    <p:sldId id="304" r:id="rId13"/>
  </p:sldIdLst>
  <p:sldSz cx="7777163" cy="10909300"/>
  <p:notesSz cx="6858000" cy="9144000"/>
  <p:defaultTextStyle>
    <a:defPPr>
      <a:defRPr lang="ko-KR"/>
    </a:defPPr>
    <a:lvl1pPr marL="0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3836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67672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1508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35344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69180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03016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36852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70688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00">
          <p15:clr>
            <a:srgbClr val="A4A3A4"/>
          </p15:clr>
        </p15:guide>
        <p15:guide id="2" orient="horz" pos="6316">
          <p15:clr>
            <a:srgbClr val="A4A3A4"/>
          </p15:clr>
        </p15:guide>
        <p15:guide id="3" orient="horz" pos="2007">
          <p15:clr>
            <a:srgbClr val="A4A3A4"/>
          </p15:clr>
        </p15:guide>
        <p15:guide id="4" pos="385">
          <p15:clr>
            <a:srgbClr val="A4A3A4"/>
          </p15:clr>
        </p15:guide>
        <p15:guide id="5" pos="4377">
          <p15:clr>
            <a:srgbClr val="A4A3A4"/>
          </p15:clr>
        </p15:guide>
        <p15:guide id="6" orient="horz" pos="6452">
          <p15:clr>
            <a:srgbClr val="A4A3A4"/>
          </p15:clr>
        </p15:guide>
        <p15:guide id="7" orient="horz" pos="5908">
          <p15:clr>
            <a:srgbClr val="A4A3A4"/>
          </p15:clr>
        </p15:guide>
        <p15:guide id="8" pos="4513">
          <p15:clr>
            <a:srgbClr val="A4A3A4"/>
          </p15:clr>
        </p15:guide>
        <p15:guide id="9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B5CD"/>
    <a:srgbClr val="D9E6ED"/>
    <a:srgbClr val="F7F7F7"/>
    <a:srgbClr val="DCE6F2"/>
    <a:srgbClr val="E8E8E8"/>
    <a:srgbClr val="1DC4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7" autoAdjust="0"/>
    <p:restoredTop sz="97642" autoAdjust="0"/>
  </p:normalViewPr>
  <p:slideViewPr>
    <p:cSldViewPr>
      <p:cViewPr>
        <p:scale>
          <a:sx n="77" d="100"/>
          <a:sy n="77" d="100"/>
        </p:scale>
        <p:origin x="-2892" y="-30"/>
      </p:cViewPr>
      <p:guideLst>
        <p:guide orient="horz" pos="1100"/>
        <p:guide orient="horz" pos="6316"/>
        <p:guide orient="horz" pos="2007"/>
        <p:guide orient="horz" pos="6452"/>
        <p:guide orient="horz" pos="5908"/>
        <p:guide pos="385"/>
        <p:guide pos="4377"/>
        <p:guide pos="4513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5E3C9-F487-4E91-B1DC-D057D6EBB429}" type="datetimeFigureOut">
              <a:rPr lang="ko-KR" altLang="en-US" smtClean="0"/>
              <a:pPr/>
              <a:t>2016-03-01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3928C-EDE2-49A5-B7B9-A1567C1AF9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17882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92F34-3100-43CC-8241-C24C179C949A}" type="datetimeFigureOut">
              <a:rPr lang="ko-KR" altLang="en-US" smtClean="0"/>
              <a:pPr/>
              <a:t>2016-03-01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0450" y="1143000"/>
            <a:ext cx="2197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CDC5-4A95-4370-A4A8-ED6ECA600F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414471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799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598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397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196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3995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0794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75929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43919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CCDC5-4A95-4370-A4A8-ED6ECA600FAE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5943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330450" y="1143000"/>
            <a:ext cx="2197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로드런너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smtClean="0"/>
              <a:t>개 부하테스트 </a:t>
            </a:r>
            <a:endParaRPr lang="en-US" altLang="ko-KR" dirty="0" smtClean="0"/>
          </a:p>
          <a:p>
            <a:r>
              <a:rPr lang="ko-KR" altLang="en-US" dirty="0" smtClean="0"/>
              <a:t>성능</a:t>
            </a:r>
            <a:r>
              <a:rPr lang="en-US" altLang="ko-KR" smtClean="0"/>
              <a:t>2</a:t>
            </a:r>
            <a:r>
              <a:rPr lang="ko-KR" altLang="en-US" smtClean="0"/>
              <a:t>회</a:t>
            </a:r>
            <a:r>
              <a:rPr lang="en-US" altLang="ko-KR" dirty="0" smtClean="0"/>
              <a:t>(</a:t>
            </a:r>
            <a:r>
              <a:rPr lang="ko-KR" altLang="en-US" dirty="0" smtClean="0"/>
              <a:t>신규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재개발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전환전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CCDC5-4A95-4370-A4A8-ED6ECA600FAE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727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330450" y="1143000"/>
            <a:ext cx="21971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요구사항 업무기능 오류 </a:t>
            </a:r>
            <a:r>
              <a:rPr lang="en-US" altLang="ko-KR" dirty="0" smtClean="0"/>
              <a:t>(</a:t>
            </a:r>
            <a:r>
              <a:rPr lang="ko-KR" altLang="en-US" dirty="0" smtClean="0"/>
              <a:t>개발에 맞춰서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CCDC5-4A95-4370-A4A8-ED6ECA600FAE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4413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ECCDC5-4A95-4370-A4A8-ED6ECA600FAE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4648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75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모서리가 둥근 직사각형 3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602037" y="10394754"/>
            <a:ext cx="573088" cy="220662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r>
              <a:rPr lang="en-US" altLang="ko-KR" dirty="0" smtClean="0"/>
              <a:t>Ⅳ-</a:t>
            </a:r>
            <a:fld id="{5E7EB99F-0025-427C-9D80-C2A6CD4062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75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 userDrawn="1"/>
        </p:nvSpPr>
        <p:spPr>
          <a:xfrm>
            <a:off x="0" y="9522186"/>
            <a:ext cx="7777163" cy="1387113"/>
          </a:xfrm>
          <a:prstGeom prst="rect">
            <a:avLst/>
          </a:prstGeom>
          <a:solidFill>
            <a:srgbClr val="37609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9522187"/>
            <a:ext cx="7777163" cy="81124"/>
          </a:xfrm>
          <a:prstGeom prst="rect">
            <a:avLst/>
          </a:prstGeom>
          <a:gradFill>
            <a:gsLst>
              <a:gs pos="100000">
                <a:srgbClr val="376092"/>
              </a:gs>
              <a:gs pos="0">
                <a:srgbClr val="254061"/>
              </a:gs>
            </a:gsLst>
            <a:lin ang="5400000" scaled="0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400" dirty="0">
              <a:solidFill>
                <a:schemeClr val="tx1"/>
              </a:solidFill>
            </a:endParaRPr>
          </a:p>
        </p:txBody>
      </p:sp>
      <p:pic>
        <p:nvPicPr>
          <p:cNvPr id="5" name="Picture 3" descr="C:\Users\hoya\Desktop\Rectangle 71.png"/>
          <p:cNvPicPr>
            <a:picLocks noChangeAspect="1" noChangeArrowheads="1"/>
          </p:cNvPicPr>
          <p:nvPr userDrawn="1"/>
        </p:nvPicPr>
        <p:blipFill>
          <a:blip r:embed="rId3" cstate="print">
            <a:lum bright="100000"/>
          </a:blip>
          <a:srcRect t="96365"/>
          <a:stretch>
            <a:fillRect/>
          </a:stretch>
        </p:blipFill>
        <p:spPr bwMode="auto">
          <a:xfrm>
            <a:off x="0" y="10401300"/>
            <a:ext cx="7775575" cy="148115"/>
          </a:xfrm>
          <a:prstGeom prst="rect">
            <a:avLst/>
          </a:prstGeom>
          <a:noFill/>
        </p:spPr>
      </p:pic>
      <p:sp>
        <p:nvSpPr>
          <p:cNvPr id="6" name="모서리가 둥근 직사각형 5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rgbClr val="6B95C7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ctr" defTabSz="914400" rtl="0" eaLnBrk="1" fontAlgn="base" latinLnBrk="1" hangingPunct="1">
              <a:spcBef>
                <a:spcPct val="0"/>
              </a:spcBef>
              <a:spcAft>
                <a:spcPct val="0"/>
              </a:spcAft>
            </a:pPr>
            <a:endParaRPr kumimoji="1" lang="ko-KR" altLang="en-US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51237" y="10394754"/>
            <a:ext cx="674688" cy="220662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r>
              <a:rPr lang="en-US" altLang="ko-KR" dirty="0" smtClean="0"/>
              <a:t>Ⅳ-</a:t>
            </a:r>
            <a:fld id="{5E7EB99F-0025-427C-9D80-C2A6CD4062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5750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r="50000"/>
          <a:stretch>
            <a:fillRect/>
          </a:stretch>
        </p:blipFill>
        <p:spPr bwMode="auto">
          <a:xfrm>
            <a:off x="0" y="0"/>
            <a:ext cx="3887788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모서리가 둥근 직사각형 3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602037" y="10394754"/>
            <a:ext cx="573088" cy="220662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r>
              <a:rPr lang="en-US" altLang="ko-KR" dirty="0" smtClean="0"/>
              <a:t>Ⅳ-</a:t>
            </a:r>
            <a:fld id="{5E7EB99F-0025-427C-9D80-C2A6CD4062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r="50000"/>
          <a:stretch>
            <a:fillRect/>
          </a:stretch>
        </p:blipFill>
        <p:spPr bwMode="auto">
          <a:xfrm>
            <a:off x="0" y="0"/>
            <a:ext cx="3887788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 userDrawn="1"/>
        </p:nvSpPr>
        <p:spPr>
          <a:xfrm>
            <a:off x="0" y="9522186"/>
            <a:ext cx="7777163" cy="1387113"/>
          </a:xfrm>
          <a:prstGeom prst="rect">
            <a:avLst/>
          </a:prstGeom>
          <a:solidFill>
            <a:srgbClr val="37609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9522187"/>
            <a:ext cx="7777163" cy="81124"/>
          </a:xfrm>
          <a:prstGeom prst="rect">
            <a:avLst/>
          </a:prstGeom>
          <a:gradFill>
            <a:gsLst>
              <a:gs pos="100000">
                <a:srgbClr val="376092"/>
              </a:gs>
              <a:gs pos="0">
                <a:srgbClr val="254061"/>
              </a:gs>
            </a:gsLst>
            <a:lin ang="5400000" scaled="0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" name="모서리가 둥근 직사각형 5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rgbClr val="6B95C7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ctr" defTabSz="914400" rtl="0" eaLnBrk="1" fontAlgn="base" latinLnBrk="1" hangingPunct="1">
              <a:spcBef>
                <a:spcPct val="0"/>
              </a:spcBef>
              <a:spcAft>
                <a:spcPct val="0"/>
              </a:spcAft>
            </a:pPr>
            <a:endParaRPr kumimoji="1" lang="ko-KR" altLang="en-US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3" descr="C:\Users\hoya\Desktop\Rectangle 71.png"/>
          <p:cNvPicPr>
            <a:picLocks noChangeAspect="1" noChangeArrowheads="1"/>
          </p:cNvPicPr>
          <p:nvPr userDrawn="1"/>
        </p:nvPicPr>
        <p:blipFill>
          <a:blip r:embed="rId3" cstate="print">
            <a:lum bright="100000"/>
          </a:blip>
          <a:srcRect t="96365" r="20818"/>
          <a:stretch>
            <a:fillRect/>
          </a:stretch>
        </p:blipFill>
        <p:spPr bwMode="auto">
          <a:xfrm>
            <a:off x="0" y="10401300"/>
            <a:ext cx="6156833" cy="148115"/>
          </a:xfrm>
          <a:prstGeom prst="rect">
            <a:avLst/>
          </a:prstGeom>
          <a:noFill/>
        </p:spPr>
      </p:pic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51237" y="10394754"/>
            <a:ext cx="674688" cy="220662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r>
              <a:rPr lang="en-US" altLang="ko-KR" dirty="0" smtClean="0"/>
              <a:t>Ⅳ-</a:t>
            </a:r>
            <a:fld id="{5E7EB99F-0025-427C-9D80-C2A6CD4062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575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50000"/>
          <a:stretch>
            <a:fillRect/>
          </a:stretch>
        </p:blipFill>
        <p:spPr bwMode="auto">
          <a:xfrm>
            <a:off x="3887788" y="0"/>
            <a:ext cx="3887787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모서리가 둥근 직사각형 3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602037" y="10394754"/>
            <a:ext cx="573088" cy="220662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r>
              <a:rPr lang="en-US" altLang="ko-KR" dirty="0" smtClean="0"/>
              <a:t>Ⅳ-</a:t>
            </a:r>
            <a:fld id="{5E7EB99F-0025-427C-9D80-C2A6CD4062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50000"/>
          <a:stretch>
            <a:fillRect/>
          </a:stretch>
        </p:blipFill>
        <p:spPr bwMode="auto">
          <a:xfrm>
            <a:off x="3887788" y="0"/>
            <a:ext cx="3887787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 userDrawn="1"/>
        </p:nvSpPr>
        <p:spPr>
          <a:xfrm>
            <a:off x="0" y="9522186"/>
            <a:ext cx="7777163" cy="1387113"/>
          </a:xfrm>
          <a:prstGeom prst="rect">
            <a:avLst/>
          </a:prstGeom>
          <a:solidFill>
            <a:srgbClr val="37609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9522187"/>
            <a:ext cx="7777163" cy="81124"/>
          </a:xfrm>
          <a:prstGeom prst="rect">
            <a:avLst/>
          </a:prstGeom>
          <a:gradFill>
            <a:gsLst>
              <a:gs pos="100000">
                <a:srgbClr val="376092"/>
              </a:gs>
              <a:gs pos="0">
                <a:srgbClr val="254061"/>
              </a:gs>
            </a:gsLst>
            <a:lin ang="5400000" scaled="0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" name="모서리가 둥근 직사각형 5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rgbClr val="6B95C7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ctr" defTabSz="914400" rtl="0" eaLnBrk="1" fontAlgn="base" latinLnBrk="1" hangingPunct="1">
              <a:spcBef>
                <a:spcPct val="0"/>
              </a:spcBef>
              <a:spcAft>
                <a:spcPct val="0"/>
              </a:spcAft>
            </a:pPr>
            <a:endParaRPr kumimoji="1" lang="ko-KR" altLang="en-US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3" descr="C:\Users\hoya\Desktop\Rectangle 71.png"/>
          <p:cNvPicPr>
            <a:picLocks noChangeAspect="1" noChangeArrowheads="1"/>
          </p:cNvPicPr>
          <p:nvPr userDrawn="1"/>
        </p:nvPicPr>
        <p:blipFill>
          <a:blip r:embed="rId3" cstate="print">
            <a:lum bright="100000"/>
          </a:blip>
          <a:srcRect l="18523" t="96019"/>
          <a:stretch>
            <a:fillRect/>
          </a:stretch>
        </p:blipFill>
        <p:spPr bwMode="auto">
          <a:xfrm>
            <a:off x="1440309" y="10387198"/>
            <a:ext cx="6335266" cy="162217"/>
          </a:xfrm>
          <a:prstGeom prst="rect">
            <a:avLst/>
          </a:prstGeom>
          <a:noFill/>
        </p:spPr>
      </p:pic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51237" y="10394754"/>
            <a:ext cx="674688" cy="220662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r>
              <a:rPr lang="en-US" altLang="ko-KR" dirty="0" smtClean="0"/>
              <a:t>Ⅳ-</a:t>
            </a:r>
            <a:fld id="{5E7EB99F-0025-427C-9D80-C2A6CD4062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5750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5" r:id="rId3"/>
    <p:sldLayoutId id="2147483664" r:id="rId4"/>
    <p:sldLayoutId id="2147483667" r:id="rId5"/>
    <p:sldLayoutId id="2147483666" r:id="rId6"/>
  </p:sldLayoutIdLst>
  <p:hf hdr="0" dt="0"/>
  <p:txStyles>
    <p:titleStyle>
      <a:lvl1pPr algn="ctr" defTabSz="1067672" rtl="0" eaLnBrk="1" latinLnBrk="1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0377" indent="-400377" algn="l" defTabSz="1067672" rtl="0" eaLnBrk="1" latinLnBrk="1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67484" indent="-333648" algn="l" defTabSz="1067672" rtl="0" eaLnBrk="1" latinLnBrk="1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34590" indent="-266918" algn="l" defTabSz="1067672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68426" indent="-266918" algn="l" defTabSz="1067672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02262" indent="-266918" algn="l" defTabSz="1067672" rtl="0" eaLnBrk="1" latinLnBrk="1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36098" indent="-266918" algn="l" defTabSz="106767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469934" indent="-266918" algn="l" defTabSz="106767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03770" indent="-266918" algn="l" defTabSz="106767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37607" indent="-266918" algn="l" defTabSz="106767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3836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7672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1508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5344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69180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03016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36852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70688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emf"/><Relationship Id="rId7" Type="http://schemas.openxmlformats.org/officeDocument/2006/relationships/hyperlink" Target="http://www.mpss.go.kr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16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610799" y="1746250"/>
            <a:ext cx="6553589" cy="11617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14"/>
              </a:spcAft>
            </a:pPr>
            <a:r>
              <a:rPr lang="en-US" altLang="ko-K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성능요구사항 </a:t>
            </a:r>
          </a:p>
          <a:p>
            <a:pPr latinLnBrk="0">
              <a:spcAft>
                <a:spcPts val="614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가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성능요구사항 분석</a:t>
            </a:r>
          </a:p>
          <a:p>
            <a:pPr algn="just" latinLnBrk="0">
              <a:spcAft>
                <a:spcPts val="614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제시된 요구사항에 대한 철저한 분석으로 최적의 성능을 제공할 수 있도록 합의를 통한 성능 목표 수립 및 아키텍처를 설계합니다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시험운영 기간 동안 체계적이고 효율적인 성능 측정 및 개선을 통해 요구사항에 대한 완벽한 충족을 보장합니다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49" name="그룹 51"/>
          <p:cNvGrpSpPr/>
          <p:nvPr/>
        </p:nvGrpSpPr>
        <p:grpSpPr>
          <a:xfrm>
            <a:off x="697490" y="3582442"/>
            <a:ext cx="3134079" cy="188394"/>
            <a:chOff x="333420" y="2673366"/>
            <a:chExt cx="3047075" cy="184666"/>
          </a:xfrm>
        </p:grpSpPr>
        <p:sp>
          <p:nvSpPr>
            <p:cNvPr id="50" name="TextBox 49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14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요구사항 분석 결과</a:t>
              </a:r>
            </a:p>
          </p:txBody>
        </p:sp>
        <p:grpSp>
          <p:nvGrpSpPr>
            <p:cNvPr id="51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52" name="타원 51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3" name="갈매기형 수장 52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85" name="Group 2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220594"/>
              </p:ext>
            </p:extLst>
          </p:nvPr>
        </p:nvGraphicFramePr>
        <p:xfrm>
          <a:off x="611188" y="6268229"/>
          <a:ext cx="6553200" cy="3111007"/>
        </p:xfrm>
        <a:graphic>
          <a:graphicData uri="http://schemas.openxmlformats.org/drawingml/2006/table">
            <a:tbl>
              <a:tblPr/>
              <a:tblGrid>
                <a:gridCol w="721483"/>
                <a:gridCol w="1277955"/>
                <a:gridCol w="4553762"/>
              </a:tblGrid>
              <a:tr h="2618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분류</a:t>
                      </a:r>
                    </a:p>
                  </a:txBody>
                  <a:tcPr marL="59956" marR="59956" marT="39647" marB="39647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요구사항 명칭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주요 충족방안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53177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안전성</a:t>
                      </a:r>
                    </a:p>
                  </a:txBody>
                  <a:tcPr marL="59956" marR="59956" marT="39647" marB="39647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임계치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테스트 및 시험운영기간 동안 모니터링 툴을 이용하여 서버자원에 대해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임계치를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초과하는 경우에는 분야별 전문가를 투입하여 철저히 원인을 분석하여 제거하고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임계치를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초과하지 않도록 함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315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부하량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테스트 및 시범서비스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트래픽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분석을 위해 기존 조사자료의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부하량을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분석하여 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목표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부하량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예상치를 객관적으로 산출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84428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응답시간</a:t>
                      </a:r>
                    </a:p>
                  </a:txBody>
                  <a:tcPr marL="59956" marR="59956" marT="39647" marB="39647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튜닝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WAS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튜닝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177800" marR="0" lvl="0" indent="-101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스트레스 테스트 시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WAS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모니터링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테스트 결과에 따른 튜닝 및 스트레스 테스트 지원</a:t>
                      </a:r>
                    </a:p>
                    <a:p>
                      <a:pPr marL="177800" marR="0" lvl="0" indent="-101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시스템에 최적화 된 </a:t>
                      </a:r>
                      <a:r>
                        <a:rPr lang="en-US" altLang="ko-KR" sz="900" kern="12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HeapMemory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en-US" altLang="ko-KR" sz="900" kern="12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ThreadPool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(JDBC, Worker)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등의 </a:t>
                      </a:r>
                      <a:r>
                        <a:rPr lang="ko-KR" altLang="en-US" sz="900" kern="12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파라메터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튜닝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Query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튜닝 및 검증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177800" marR="0" lvl="0" indent="-101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Query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튜닝 전문가를 투입하여 목표 응답시간 </a:t>
                      </a:r>
                      <a:r>
                        <a:rPr lang="ko-KR" altLang="en-US" sz="900" kern="12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미달성하는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Query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의 분석 및 튜닝 실시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315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개발자 사전교육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DB Schema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변경에 따른 논리모델 개념 교육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Query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튜닝전문가의 효율적인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SQL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작성 가이드 교육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315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스트레스 테스트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Load Runner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를 통한 스트레스 테스트를 실시하여 응답시간의 검증 및 개선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목표 응답시간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미달성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시 스트레스 테스트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재실시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315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효율성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통계 기능 등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10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초 이상 소요되는 작업은 시작하는 시점에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”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응답 지연이 될 수 있다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”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는 메시지를 제시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팝업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, Status Bar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등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)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6" name="TextBox 85"/>
          <p:cNvSpPr txBox="1"/>
          <p:nvPr/>
        </p:nvSpPr>
        <p:spPr>
          <a:xfrm>
            <a:off x="610799" y="5526658"/>
            <a:ext cx="6795711" cy="2040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14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요구사항별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충족방안 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(1/3)</a:t>
            </a:r>
            <a:endParaRPr lang="ko-KR" altLang="en-US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88" name="그룹 51"/>
          <p:cNvGrpSpPr/>
          <p:nvPr/>
        </p:nvGrpSpPr>
        <p:grpSpPr>
          <a:xfrm>
            <a:off x="697490" y="5905748"/>
            <a:ext cx="3134079" cy="188394"/>
            <a:chOff x="333420" y="2673366"/>
            <a:chExt cx="3047075" cy="184666"/>
          </a:xfrm>
        </p:grpSpPr>
        <p:sp>
          <p:nvSpPr>
            <p:cNvPr id="100" name="TextBox 99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14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주요 충족방안</a:t>
              </a:r>
            </a:p>
          </p:txBody>
        </p:sp>
        <p:grpSp>
          <p:nvGrpSpPr>
            <p:cNvPr id="101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02" name="타원 101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3" name="갈매기형 수장 102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98" name="그룹 497"/>
          <p:cNvGrpSpPr/>
          <p:nvPr/>
        </p:nvGrpSpPr>
        <p:grpSpPr>
          <a:xfrm>
            <a:off x="608142" y="3932957"/>
            <a:ext cx="6554658" cy="1238660"/>
            <a:chOff x="508580" y="4067482"/>
            <a:chExt cx="6749174" cy="1275418"/>
          </a:xfrm>
        </p:grpSpPr>
        <p:sp>
          <p:nvSpPr>
            <p:cNvPr id="132" name="Rectangle 165" descr="사각유형3-2"/>
            <p:cNvSpPr>
              <a:spLocks noChangeArrowheads="1"/>
            </p:cNvSpPr>
            <p:nvPr/>
          </p:nvSpPr>
          <p:spPr bwMode="auto">
            <a:xfrm>
              <a:off x="4657034" y="4067482"/>
              <a:ext cx="2591955" cy="30680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kumimoji="1" lang="en-US" altLang="en-US" sz="1100" spc="-51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endParaRPr>
            </a:p>
          </p:txBody>
        </p:sp>
        <p:sp>
          <p:nvSpPr>
            <p:cNvPr id="133" name="Text Box 246"/>
            <p:cNvSpPr txBox="1">
              <a:spLocks noChangeArrowheads="1"/>
            </p:cNvSpPr>
            <p:nvPr/>
          </p:nvSpPr>
          <p:spPr bwMode="auto">
            <a:xfrm>
              <a:off x="5698890" y="4108349"/>
              <a:ext cx="524573" cy="221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3699" tIns="0" rIns="92118" bIns="0">
              <a:spAutoFit/>
            </a:bodyPr>
            <a:lstStyle/>
            <a:p>
              <a:pPr marL="0" lvl="2" indent="-185246" algn="ctr" defTabSz="1092869" fontAlgn="base">
                <a:spcAft>
                  <a:spcPts val="225"/>
                </a:spcAft>
                <a:defRPr/>
              </a:pPr>
              <a:r>
                <a:rPr lang="ko-KR" altLang="ko-KR" sz="1400" spc="-61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구</a:t>
              </a:r>
              <a:r>
                <a:rPr lang="en-US" altLang="ko-KR" sz="1400" spc="-61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ko-KR" sz="1400" spc="-61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분</a:t>
              </a:r>
              <a:endParaRPr lang="ko-KR" altLang="ko-KR" sz="1400" spc="-61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34" name="Rectangle 165" descr="사각유형3-2"/>
            <p:cNvSpPr>
              <a:spLocks noChangeArrowheads="1"/>
            </p:cNvSpPr>
            <p:nvPr/>
          </p:nvSpPr>
          <p:spPr bwMode="auto">
            <a:xfrm>
              <a:off x="1968775" y="4067482"/>
              <a:ext cx="2591955" cy="30680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kumimoji="1" lang="en-US" altLang="en-US" sz="1100" spc="-51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endParaRPr>
            </a:p>
          </p:txBody>
        </p:sp>
        <p:sp>
          <p:nvSpPr>
            <p:cNvPr id="135" name="Text Box 236"/>
            <p:cNvSpPr txBox="1">
              <a:spLocks noChangeArrowheads="1"/>
            </p:cNvSpPr>
            <p:nvPr/>
          </p:nvSpPr>
          <p:spPr bwMode="auto">
            <a:xfrm>
              <a:off x="2741632" y="4108349"/>
              <a:ext cx="985677" cy="221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3699" tIns="0" rIns="92118" bIns="0">
              <a:spAutoFit/>
            </a:bodyPr>
            <a:lstStyle/>
            <a:p>
              <a:pPr marL="0" lvl="2" indent="-185246" algn="ctr" defTabSz="1092869" fontAlgn="base">
                <a:spcAft>
                  <a:spcPts val="225"/>
                </a:spcAft>
                <a:defRPr/>
              </a:pPr>
              <a:r>
                <a:rPr lang="ko-KR" altLang="ko-KR" sz="1400" spc="-61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요구사항</a:t>
              </a:r>
              <a:r>
                <a:rPr lang="en-US" altLang="ko-KR" sz="1400" spc="-61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1400" spc="-61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명</a:t>
              </a:r>
              <a:endParaRPr lang="ko-KR" altLang="ko-KR" sz="1400" spc="-61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36" name="Rectangle 165" descr="사각유형3-2"/>
            <p:cNvSpPr>
              <a:spLocks noChangeArrowheads="1"/>
            </p:cNvSpPr>
            <p:nvPr/>
          </p:nvSpPr>
          <p:spPr bwMode="auto">
            <a:xfrm>
              <a:off x="508580" y="4067482"/>
              <a:ext cx="1387185" cy="30680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endParaRPr kumimoji="1" lang="en-US" altLang="en-US" sz="1100" spc="-51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137" name="Text Box 235"/>
            <p:cNvSpPr txBox="1">
              <a:spLocks noChangeArrowheads="1"/>
            </p:cNvSpPr>
            <p:nvPr/>
          </p:nvSpPr>
          <p:spPr bwMode="auto">
            <a:xfrm>
              <a:off x="953838" y="4108349"/>
              <a:ext cx="524573" cy="221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3699" tIns="0" rIns="92118" bIns="0">
              <a:spAutoFit/>
            </a:bodyPr>
            <a:lstStyle/>
            <a:p>
              <a:pPr marL="0" lvl="2" indent="-185246" algn="ctr" defTabSz="1092869" fontAlgn="base">
                <a:spcAft>
                  <a:spcPts val="225"/>
                </a:spcAft>
                <a:defRPr/>
              </a:pPr>
              <a:r>
                <a:rPr lang="ko-KR" altLang="ko-KR" sz="1400" spc="-61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번</a:t>
              </a:r>
              <a:r>
                <a:rPr lang="en-US" altLang="ko-KR" sz="1400" spc="-61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ko-KR" sz="1400" spc="-61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호</a:t>
              </a:r>
              <a:endParaRPr lang="ko-KR" altLang="ko-KR" sz="1400" spc="-61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93" name="Freeform 162"/>
            <p:cNvSpPr>
              <a:spLocks noEditPoints="1"/>
            </p:cNvSpPr>
            <p:nvPr/>
          </p:nvSpPr>
          <p:spPr bwMode="auto">
            <a:xfrm>
              <a:off x="6828176" y="4102407"/>
              <a:ext cx="327740" cy="323166"/>
            </a:xfrm>
            <a:custGeom>
              <a:avLst/>
              <a:gdLst>
                <a:gd name="T0" fmla="*/ 25 w 107"/>
                <a:gd name="T1" fmla="*/ 76 h 106"/>
                <a:gd name="T2" fmla="*/ 48 w 107"/>
                <a:gd name="T3" fmla="*/ 76 h 106"/>
                <a:gd name="T4" fmla="*/ 54 w 107"/>
                <a:gd name="T5" fmla="*/ 70 h 106"/>
                <a:gd name="T6" fmla="*/ 25 w 107"/>
                <a:gd name="T7" fmla="*/ 70 h 106"/>
                <a:gd name="T8" fmla="*/ 25 w 107"/>
                <a:gd name="T9" fmla="*/ 76 h 106"/>
                <a:gd name="T10" fmla="*/ 66 w 107"/>
                <a:gd name="T11" fmla="*/ 90 h 106"/>
                <a:gd name="T12" fmla="*/ 50 w 107"/>
                <a:gd name="T13" fmla="*/ 94 h 106"/>
                <a:gd name="T14" fmla="*/ 52 w 107"/>
                <a:gd name="T15" fmla="*/ 77 h 106"/>
                <a:gd name="T16" fmla="*/ 93 w 107"/>
                <a:gd name="T17" fmla="*/ 34 h 106"/>
                <a:gd name="T18" fmla="*/ 107 w 107"/>
                <a:gd name="T19" fmla="*/ 46 h 106"/>
                <a:gd name="T20" fmla="*/ 66 w 107"/>
                <a:gd name="T21" fmla="*/ 90 h 106"/>
                <a:gd name="T22" fmla="*/ 64 w 107"/>
                <a:gd name="T23" fmla="*/ 88 h 106"/>
                <a:gd name="T24" fmla="*/ 57 w 107"/>
                <a:gd name="T25" fmla="*/ 90 h 106"/>
                <a:gd name="T26" fmla="*/ 53 w 107"/>
                <a:gd name="T27" fmla="*/ 86 h 106"/>
                <a:gd name="T28" fmla="*/ 54 w 107"/>
                <a:gd name="T29" fmla="*/ 79 h 106"/>
                <a:gd name="T30" fmla="*/ 64 w 107"/>
                <a:gd name="T31" fmla="*/ 88 h 106"/>
                <a:gd name="T32" fmla="*/ 63 w 107"/>
                <a:gd name="T33" fmla="*/ 22 h 106"/>
                <a:gd name="T34" fmla="*/ 22 w 107"/>
                <a:gd name="T35" fmla="*/ 22 h 106"/>
                <a:gd name="T36" fmla="*/ 22 w 107"/>
                <a:gd name="T37" fmla="*/ 15 h 106"/>
                <a:gd name="T38" fmla="*/ 8 w 107"/>
                <a:gd name="T39" fmla="*/ 32 h 106"/>
                <a:gd name="T40" fmla="*/ 8 w 107"/>
                <a:gd name="T41" fmla="*/ 79 h 106"/>
                <a:gd name="T42" fmla="*/ 28 w 107"/>
                <a:gd name="T43" fmla="*/ 99 h 106"/>
                <a:gd name="T44" fmla="*/ 57 w 107"/>
                <a:gd name="T45" fmla="*/ 99 h 106"/>
                <a:gd name="T46" fmla="*/ 78 w 107"/>
                <a:gd name="T47" fmla="*/ 84 h 106"/>
                <a:gd name="T48" fmla="*/ 85 w 107"/>
                <a:gd name="T49" fmla="*/ 76 h 106"/>
                <a:gd name="T50" fmla="*/ 85 w 107"/>
                <a:gd name="T51" fmla="*/ 84 h 106"/>
                <a:gd name="T52" fmla="*/ 63 w 107"/>
                <a:gd name="T53" fmla="*/ 106 h 106"/>
                <a:gd name="T54" fmla="*/ 22 w 107"/>
                <a:gd name="T55" fmla="*/ 106 h 106"/>
                <a:gd name="T56" fmla="*/ 0 w 107"/>
                <a:gd name="T57" fmla="*/ 84 h 106"/>
                <a:gd name="T58" fmla="*/ 0 w 107"/>
                <a:gd name="T59" fmla="*/ 29 h 106"/>
                <a:gd name="T60" fmla="*/ 22 w 107"/>
                <a:gd name="T61" fmla="*/ 7 h 106"/>
                <a:gd name="T62" fmla="*/ 22 w 107"/>
                <a:gd name="T63" fmla="*/ 0 h 106"/>
                <a:gd name="T64" fmla="*/ 63 w 107"/>
                <a:gd name="T65" fmla="*/ 0 h 106"/>
                <a:gd name="T66" fmla="*/ 63 w 107"/>
                <a:gd name="T67" fmla="*/ 7 h 106"/>
                <a:gd name="T68" fmla="*/ 85 w 107"/>
                <a:gd name="T69" fmla="*/ 29 h 106"/>
                <a:gd name="T70" fmla="*/ 85 w 107"/>
                <a:gd name="T71" fmla="*/ 36 h 106"/>
                <a:gd name="T72" fmla="*/ 78 w 107"/>
                <a:gd name="T73" fmla="*/ 44 h 106"/>
                <a:gd name="T74" fmla="*/ 78 w 107"/>
                <a:gd name="T75" fmla="*/ 32 h 106"/>
                <a:gd name="T76" fmla="*/ 63 w 107"/>
                <a:gd name="T77" fmla="*/ 15 h 106"/>
                <a:gd name="T78" fmla="*/ 63 w 107"/>
                <a:gd name="T79" fmla="*/ 22 h 106"/>
                <a:gd name="T80" fmla="*/ 25 w 107"/>
                <a:gd name="T81" fmla="*/ 45 h 106"/>
                <a:gd name="T82" fmla="*/ 60 w 107"/>
                <a:gd name="T83" fmla="*/ 45 h 106"/>
                <a:gd name="T84" fmla="*/ 60 w 107"/>
                <a:gd name="T85" fmla="*/ 39 h 106"/>
                <a:gd name="T86" fmla="*/ 25 w 107"/>
                <a:gd name="T87" fmla="*/ 39 h 106"/>
                <a:gd name="T88" fmla="*/ 25 w 107"/>
                <a:gd name="T89" fmla="*/ 45 h 106"/>
                <a:gd name="T90" fmla="*/ 25 w 107"/>
                <a:gd name="T91" fmla="*/ 61 h 106"/>
                <a:gd name="T92" fmla="*/ 60 w 107"/>
                <a:gd name="T93" fmla="*/ 61 h 106"/>
                <a:gd name="T94" fmla="*/ 60 w 107"/>
                <a:gd name="T95" fmla="*/ 55 h 106"/>
                <a:gd name="T96" fmla="*/ 25 w 107"/>
                <a:gd name="T97" fmla="*/ 55 h 106"/>
                <a:gd name="T98" fmla="*/ 25 w 107"/>
                <a:gd name="T99" fmla="*/ 6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7" h="106">
                  <a:moveTo>
                    <a:pt x="25" y="76"/>
                  </a:moveTo>
                  <a:cubicBezTo>
                    <a:pt x="48" y="76"/>
                    <a:pt x="48" y="76"/>
                    <a:pt x="48" y="76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2" y="70"/>
                    <a:pt x="22" y="76"/>
                    <a:pt x="25" y="76"/>
                  </a:cubicBezTo>
                  <a:close/>
                  <a:moveTo>
                    <a:pt x="66" y="90"/>
                  </a:moveTo>
                  <a:cubicBezTo>
                    <a:pt x="50" y="94"/>
                    <a:pt x="50" y="94"/>
                    <a:pt x="50" y="94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93" y="34"/>
                    <a:pt x="93" y="34"/>
                    <a:pt x="93" y="34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66" y="90"/>
                    <a:pt x="66" y="90"/>
                    <a:pt x="66" y="90"/>
                  </a:cubicBezTo>
                  <a:close/>
                  <a:moveTo>
                    <a:pt x="64" y="88"/>
                  </a:moveTo>
                  <a:cubicBezTo>
                    <a:pt x="57" y="90"/>
                    <a:pt x="57" y="90"/>
                    <a:pt x="57" y="90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64" y="88"/>
                    <a:pt x="64" y="88"/>
                    <a:pt x="64" y="88"/>
                  </a:cubicBezTo>
                  <a:close/>
                  <a:moveTo>
                    <a:pt x="63" y="22"/>
                  </a:moveTo>
                  <a:cubicBezTo>
                    <a:pt x="22" y="22"/>
                    <a:pt x="22" y="22"/>
                    <a:pt x="22" y="22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14" y="16"/>
                    <a:pt x="8" y="22"/>
                    <a:pt x="8" y="32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91"/>
                    <a:pt x="13" y="99"/>
                    <a:pt x="28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73" y="99"/>
                    <a:pt x="78" y="91"/>
                    <a:pt x="78" y="84"/>
                  </a:cubicBezTo>
                  <a:cubicBezTo>
                    <a:pt x="85" y="76"/>
                    <a:pt x="85" y="76"/>
                    <a:pt x="85" y="76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5" y="96"/>
                    <a:pt x="75" y="106"/>
                    <a:pt x="63" y="106"/>
                  </a:cubicBezTo>
                  <a:cubicBezTo>
                    <a:pt x="22" y="106"/>
                    <a:pt x="22" y="106"/>
                    <a:pt x="22" y="106"/>
                  </a:cubicBezTo>
                  <a:cubicBezTo>
                    <a:pt x="10" y="106"/>
                    <a:pt x="0" y="96"/>
                    <a:pt x="0" y="84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7"/>
                    <a:pt x="10" y="7"/>
                    <a:pt x="22" y="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3" y="7"/>
                    <a:pt x="85" y="8"/>
                    <a:pt x="85" y="29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21"/>
                    <a:pt x="73" y="15"/>
                    <a:pt x="63" y="15"/>
                  </a:cubicBezTo>
                  <a:cubicBezTo>
                    <a:pt x="63" y="22"/>
                    <a:pt x="63" y="22"/>
                    <a:pt x="63" y="22"/>
                  </a:cubicBezTo>
                  <a:close/>
                  <a:moveTo>
                    <a:pt x="25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4" y="45"/>
                    <a:pt x="64" y="39"/>
                    <a:pt x="60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2" y="39"/>
                    <a:pt x="22" y="45"/>
                    <a:pt x="25" y="45"/>
                  </a:cubicBezTo>
                  <a:close/>
                  <a:moveTo>
                    <a:pt x="25" y="61"/>
                  </a:moveTo>
                  <a:cubicBezTo>
                    <a:pt x="60" y="61"/>
                    <a:pt x="60" y="61"/>
                    <a:pt x="60" y="61"/>
                  </a:cubicBezTo>
                  <a:cubicBezTo>
                    <a:pt x="64" y="61"/>
                    <a:pt x="64" y="55"/>
                    <a:pt x="60" y="5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2" y="55"/>
                    <a:pt x="22" y="61"/>
                    <a:pt x="25" y="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algn="ctr"/>
              <a:endParaRPr lang="ko-KR" altLang="en-US" dirty="0">
                <a:solidFill>
                  <a:schemeClr val="lt1"/>
                </a:solidFill>
              </a:endParaRPr>
            </a:p>
          </p:txBody>
        </p:sp>
        <p:grpSp>
          <p:nvGrpSpPr>
            <p:cNvPr id="281" name="그룹 158"/>
            <p:cNvGrpSpPr/>
            <p:nvPr/>
          </p:nvGrpSpPr>
          <p:grpSpPr>
            <a:xfrm rot="18900000">
              <a:off x="4219364" y="4116748"/>
              <a:ext cx="180552" cy="352902"/>
              <a:chOff x="4639729" y="8459708"/>
              <a:chExt cx="285640" cy="562881"/>
            </a:xfrm>
          </p:grpSpPr>
          <p:sp>
            <p:nvSpPr>
              <p:cNvPr id="282" name="Freeform 165"/>
              <p:cNvSpPr>
                <a:spLocks noEditPoints="1"/>
              </p:cNvSpPr>
              <p:nvPr/>
            </p:nvSpPr>
            <p:spPr bwMode="auto">
              <a:xfrm>
                <a:off x="4639729" y="8459708"/>
                <a:ext cx="285640" cy="562881"/>
              </a:xfrm>
              <a:custGeom>
                <a:avLst/>
                <a:gdLst>
                  <a:gd name="T0" fmla="*/ 220 w 220"/>
                  <a:gd name="T1" fmla="*/ 110 h 434"/>
                  <a:gd name="T2" fmla="*/ 110 w 220"/>
                  <a:gd name="T3" fmla="*/ 0 h 434"/>
                  <a:gd name="T4" fmla="*/ 0 w 220"/>
                  <a:gd name="T5" fmla="*/ 110 h 434"/>
                  <a:gd name="T6" fmla="*/ 93 w 220"/>
                  <a:gd name="T7" fmla="*/ 218 h 434"/>
                  <a:gd name="T8" fmla="*/ 93 w 220"/>
                  <a:gd name="T9" fmla="*/ 262 h 434"/>
                  <a:gd name="T10" fmla="*/ 93 w 220"/>
                  <a:gd name="T11" fmla="*/ 262 h 434"/>
                  <a:gd name="T12" fmla="*/ 78 w 220"/>
                  <a:gd name="T13" fmla="*/ 277 h 434"/>
                  <a:gd name="T14" fmla="*/ 78 w 220"/>
                  <a:gd name="T15" fmla="*/ 419 h 434"/>
                  <a:gd name="T16" fmla="*/ 93 w 220"/>
                  <a:gd name="T17" fmla="*/ 434 h 434"/>
                  <a:gd name="T18" fmla="*/ 127 w 220"/>
                  <a:gd name="T19" fmla="*/ 434 h 434"/>
                  <a:gd name="T20" fmla="*/ 142 w 220"/>
                  <a:gd name="T21" fmla="*/ 419 h 434"/>
                  <a:gd name="T22" fmla="*/ 142 w 220"/>
                  <a:gd name="T23" fmla="*/ 277 h 434"/>
                  <a:gd name="T24" fmla="*/ 127 w 220"/>
                  <a:gd name="T25" fmla="*/ 262 h 434"/>
                  <a:gd name="T26" fmla="*/ 127 w 220"/>
                  <a:gd name="T27" fmla="*/ 262 h 434"/>
                  <a:gd name="T28" fmla="*/ 127 w 220"/>
                  <a:gd name="T29" fmla="*/ 218 h 434"/>
                  <a:gd name="T30" fmla="*/ 220 w 220"/>
                  <a:gd name="T31" fmla="*/ 110 h 434"/>
                  <a:gd name="T32" fmla="*/ 22 w 220"/>
                  <a:gd name="T33" fmla="*/ 110 h 434"/>
                  <a:gd name="T34" fmla="*/ 110 w 220"/>
                  <a:gd name="T35" fmla="*/ 21 h 434"/>
                  <a:gd name="T36" fmla="*/ 198 w 220"/>
                  <a:gd name="T37" fmla="*/ 110 h 434"/>
                  <a:gd name="T38" fmla="*/ 110 w 220"/>
                  <a:gd name="T39" fmla="*/ 198 h 434"/>
                  <a:gd name="T40" fmla="*/ 22 w 220"/>
                  <a:gd name="T41" fmla="*/ 110 h 434"/>
                  <a:gd name="T42" fmla="*/ 127 w 220"/>
                  <a:gd name="T43" fmla="*/ 274 h 434"/>
                  <a:gd name="T44" fmla="*/ 130 w 220"/>
                  <a:gd name="T45" fmla="*/ 277 h 434"/>
                  <a:gd name="T46" fmla="*/ 130 w 220"/>
                  <a:gd name="T47" fmla="*/ 419 h 434"/>
                  <a:gd name="T48" fmla="*/ 127 w 220"/>
                  <a:gd name="T49" fmla="*/ 421 h 434"/>
                  <a:gd name="T50" fmla="*/ 93 w 220"/>
                  <a:gd name="T51" fmla="*/ 421 h 434"/>
                  <a:gd name="T52" fmla="*/ 90 w 220"/>
                  <a:gd name="T53" fmla="*/ 419 h 434"/>
                  <a:gd name="T54" fmla="*/ 90 w 220"/>
                  <a:gd name="T55" fmla="*/ 277 h 434"/>
                  <a:gd name="T56" fmla="*/ 93 w 220"/>
                  <a:gd name="T57" fmla="*/ 274 h 434"/>
                  <a:gd name="T58" fmla="*/ 93 w 220"/>
                  <a:gd name="T59" fmla="*/ 274 h 434"/>
                  <a:gd name="T60" fmla="*/ 127 w 220"/>
                  <a:gd name="T61" fmla="*/ 274 h 434"/>
                  <a:gd name="T62" fmla="*/ 115 w 220"/>
                  <a:gd name="T63" fmla="*/ 262 h 434"/>
                  <a:gd name="T64" fmla="*/ 105 w 220"/>
                  <a:gd name="T65" fmla="*/ 262 h 434"/>
                  <a:gd name="T66" fmla="*/ 105 w 220"/>
                  <a:gd name="T67" fmla="*/ 220 h 434"/>
                  <a:gd name="T68" fmla="*/ 110 w 220"/>
                  <a:gd name="T69" fmla="*/ 220 h 434"/>
                  <a:gd name="T70" fmla="*/ 115 w 220"/>
                  <a:gd name="T71" fmla="*/ 220 h 434"/>
                  <a:gd name="T72" fmla="*/ 115 w 220"/>
                  <a:gd name="T73" fmla="*/ 262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0" h="434">
                    <a:moveTo>
                      <a:pt x="220" y="110"/>
                    </a:moveTo>
                    <a:cubicBezTo>
                      <a:pt x="220" y="49"/>
                      <a:pt x="171" y="0"/>
                      <a:pt x="110" y="0"/>
                    </a:cubicBezTo>
                    <a:cubicBezTo>
                      <a:pt x="49" y="0"/>
                      <a:pt x="0" y="49"/>
                      <a:pt x="0" y="110"/>
                    </a:cubicBezTo>
                    <a:cubicBezTo>
                      <a:pt x="0" y="165"/>
                      <a:pt x="40" y="210"/>
                      <a:pt x="93" y="218"/>
                    </a:cubicBezTo>
                    <a:cubicBezTo>
                      <a:pt x="93" y="262"/>
                      <a:pt x="93" y="262"/>
                      <a:pt x="93" y="262"/>
                    </a:cubicBezTo>
                    <a:cubicBezTo>
                      <a:pt x="93" y="262"/>
                      <a:pt x="93" y="262"/>
                      <a:pt x="93" y="262"/>
                    </a:cubicBezTo>
                    <a:cubicBezTo>
                      <a:pt x="84" y="262"/>
                      <a:pt x="78" y="268"/>
                      <a:pt x="78" y="277"/>
                    </a:cubicBezTo>
                    <a:cubicBezTo>
                      <a:pt x="78" y="419"/>
                      <a:pt x="78" y="419"/>
                      <a:pt x="78" y="419"/>
                    </a:cubicBezTo>
                    <a:cubicBezTo>
                      <a:pt x="78" y="427"/>
                      <a:pt x="84" y="434"/>
                      <a:pt x="93" y="434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36" y="434"/>
                      <a:pt x="142" y="427"/>
                      <a:pt x="142" y="419"/>
                    </a:cubicBezTo>
                    <a:cubicBezTo>
                      <a:pt x="142" y="277"/>
                      <a:pt x="142" y="277"/>
                      <a:pt x="142" y="277"/>
                    </a:cubicBezTo>
                    <a:cubicBezTo>
                      <a:pt x="142" y="268"/>
                      <a:pt x="136" y="262"/>
                      <a:pt x="127" y="262"/>
                    </a:cubicBezTo>
                    <a:cubicBezTo>
                      <a:pt x="127" y="262"/>
                      <a:pt x="127" y="262"/>
                      <a:pt x="127" y="262"/>
                    </a:cubicBezTo>
                    <a:cubicBezTo>
                      <a:pt x="127" y="218"/>
                      <a:pt x="127" y="218"/>
                      <a:pt x="127" y="218"/>
                    </a:cubicBezTo>
                    <a:cubicBezTo>
                      <a:pt x="180" y="210"/>
                      <a:pt x="220" y="165"/>
                      <a:pt x="220" y="110"/>
                    </a:cubicBezTo>
                    <a:close/>
                    <a:moveTo>
                      <a:pt x="22" y="110"/>
                    </a:moveTo>
                    <a:cubicBezTo>
                      <a:pt x="22" y="61"/>
                      <a:pt x="61" y="21"/>
                      <a:pt x="110" y="21"/>
                    </a:cubicBezTo>
                    <a:cubicBezTo>
                      <a:pt x="159" y="21"/>
                      <a:pt x="198" y="61"/>
                      <a:pt x="198" y="110"/>
                    </a:cubicBezTo>
                    <a:cubicBezTo>
                      <a:pt x="198" y="158"/>
                      <a:pt x="159" y="198"/>
                      <a:pt x="110" y="198"/>
                    </a:cubicBezTo>
                    <a:cubicBezTo>
                      <a:pt x="61" y="198"/>
                      <a:pt x="22" y="158"/>
                      <a:pt x="22" y="110"/>
                    </a:cubicBezTo>
                    <a:close/>
                    <a:moveTo>
                      <a:pt x="127" y="274"/>
                    </a:moveTo>
                    <a:cubicBezTo>
                      <a:pt x="129" y="274"/>
                      <a:pt x="130" y="275"/>
                      <a:pt x="130" y="277"/>
                    </a:cubicBezTo>
                    <a:cubicBezTo>
                      <a:pt x="130" y="419"/>
                      <a:pt x="130" y="419"/>
                      <a:pt x="130" y="419"/>
                    </a:cubicBezTo>
                    <a:cubicBezTo>
                      <a:pt x="130" y="420"/>
                      <a:pt x="129" y="421"/>
                      <a:pt x="127" y="421"/>
                    </a:cubicBezTo>
                    <a:cubicBezTo>
                      <a:pt x="93" y="421"/>
                      <a:pt x="93" y="421"/>
                      <a:pt x="93" y="421"/>
                    </a:cubicBezTo>
                    <a:cubicBezTo>
                      <a:pt x="91" y="421"/>
                      <a:pt x="90" y="420"/>
                      <a:pt x="90" y="419"/>
                    </a:cubicBezTo>
                    <a:cubicBezTo>
                      <a:pt x="90" y="277"/>
                      <a:pt x="90" y="277"/>
                      <a:pt x="90" y="277"/>
                    </a:cubicBezTo>
                    <a:cubicBezTo>
                      <a:pt x="90" y="275"/>
                      <a:pt x="91" y="274"/>
                      <a:pt x="93" y="274"/>
                    </a:cubicBezTo>
                    <a:cubicBezTo>
                      <a:pt x="93" y="274"/>
                      <a:pt x="93" y="274"/>
                      <a:pt x="93" y="274"/>
                    </a:cubicBezTo>
                    <a:cubicBezTo>
                      <a:pt x="127" y="274"/>
                      <a:pt x="127" y="274"/>
                      <a:pt x="127" y="274"/>
                    </a:cubicBezTo>
                    <a:close/>
                    <a:moveTo>
                      <a:pt x="115" y="262"/>
                    </a:moveTo>
                    <a:cubicBezTo>
                      <a:pt x="105" y="262"/>
                      <a:pt x="105" y="262"/>
                      <a:pt x="105" y="262"/>
                    </a:cubicBezTo>
                    <a:cubicBezTo>
                      <a:pt x="105" y="220"/>
                      <a:pt x="105" y="220"/>
                      <a:pt x="105" y="220"/>
                    </a:cubicBezTo>
                    <a:cubicBezTo>
                      <a:pt x="107" y="220"/>
                      <a:pt x="108" y="220"/>
                      <a:pt x="110" y="220"/>
                    </a:cubicBezTo>
                    <a:cubicBezTo>
                      <a:pt x="112" y="220"/>
                      <a:pt x="113" y="220"/>
                      <a:pt x="115" y="220"/>
                    </a:cubicBezTo>
                    <a:lnTo>
                      <a:pt x="115" y="2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-75954" algn="ctr" fontAlgn="ctr"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2430357" algn="l"/>
                    <a:tab pos="5098589" algn="l"/>
                  </a:tabLst>
                </a:pPr>
                <a:endParaRPr lang="ko-KR" altLang="en-US" dirty="0"/>
              </a:p>
            </p:txBody>
          </p:sp>
          <p:sp>
            <p:nvSpPr>
              <p:cNvPr id="283" name="Freeform 166"/>
              <p:cNvSpPr>
                <a:spLocks noEditPoints="1"/>
              </p:cNvSpPr>
              <p:nvPr/>
            </p:nvSpPr>
            <p:spPr bwMode="auto">
              <a:xfrm>
                <a:off x="4683134" y="8503113"/>
                <a:ext cx="197429" cy="197428"/>
              </a:xfrm>
              <a:custGeom>
                <a:avLst/>
                <a:gdLst>
                  <a:gd name="T0" fmla="*/ 152 w 152"/>
                  <a:gd name="T1" fmla="*/ 76 h 152"/>
                  <a:gd name="T2" fmla="*/ 76 w 152"/>
                  <a:gd name="T3" fmla="*/ 0 h 152"/>
                  <a:gd name="T4" fmla="*/ 0 w 152"/>
                  <a:gd name="T5" fmla="*/ 76 h 152"/>
                  <a:gd name="T6" fmla="*/ 76 w 152"/>
                  <a:gd name="T7" fmla="*/ 152 h 152"/>
                  <a:gd name="T8" fmla="*/ 152 w 152"/>
                  <a:gd name="T9" fmla="*/ 76 h 152"/>
                  <a:gd name="T10" fmla="*/ 12 w 152"/>
                  <a:gd name="T11" fmla="*/ 76 h 152"/>
                  <a:gd name="T12" fmla="*/ 76 w 152"/>
                  <a:gd name="T13" fmla="*/ 12 h 152"/>
                  <a:gd name="T14" fmla="*/ 140 w 152"/>
                  <a:gd name="T15" fmla="*/ 76 h 152"/>
                  <a:gd name="T16" fmla="*/ 76 w 152"/>
                  <a:gd name="T17" fmla="*/ 139 h 152"/>
                  <a:gd name="T18" fmla="*/ 12 w 152"/>
                  <a:gd name="T19" fmla="*/ 76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2" h="152">
                    <a:moveTo>
                      <a:pt x="152" y="76"/>
                    </a:moveTo>
                    <a:cubicBezTo>
                      <a:pt x="152" y="34"/>
                      <a:pt x="118" y="0"/>
                      <a:pt x="76" y="0"/>
                    </a:cubicBezTo>
                    <a:cubicBezTo>
                      <a:pt x="34" y="0"/>
                      <a:pt x="0" y="34"/>
                      <a:pt x="0" y="76"/>
                    </a:cubicBezTo>
                    <a:cubicBezTo>
                      <a:pt x="0" y="118"/>
                      <a:pt x="34" y="152"/>
                      <a:pt x="76" y="152"/>
                    </a:cubicBezTo>
                    <a:cubicBezTo>
                      <a:pt x="118" y="152"/>
                      <a:pt x="152" y="118"/>
                      <a:pt x="152" y="76"/>
                    </a:cubicBezTo>
                    <a:close/>
                    <a:moveTo>
                      <a:pt x="12" y="76"/>
                    </a:moveTo>
                    <a:cubicBezTo>
                      <a:pt x="12" y="41"/>
                      <a:pt x="41" y="12"/>
                      <a:pt x="76" y="12"/>
                    </a:cubicBezTo>
                    <a:cubicBezTo>
                      <a:pt x="111" y="12"/>
                      <a:pt x="140" y="41"/>
                      <a:pt x="140" y="76"/>
                    </a:cubicBezTo>
                    <a:cubicBezTo>
                      <a:pt x="140" y="111"/>
                      <a:pt x="111" y="139"/>
                      <a:pt x="76" y="139"/>
                    </a:cubicBezTo>
                    <a:cubicBezTo>
                      <a:pt x="41" y="139"/>
                      <a:pt x="12" y="111"/>
                      <a:pt x="12" y="7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-75954" algn="ctr" fontAlgn="ctr"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2430357" algn="l"/>
                    <a:tab pos="5098589" algn="l"/>
                  </a:tabLst>
                </a:pPr>
                <a:endParaRPr lang="ko-KR" altLang="en-US" dirty="0"/>
              </a:p>
            </p:txBody>
          </p:sp>
        </p:grpSp>
        <p:sp>
          <p:nvSpPr>
            <p:cNvPr id="464" name="모서리가 둥근 직사각형 463"/>
            <p:cNvSpPr/>
            <p:nvPr/>
          </p:nvSpPr>
          <p:spPr>
            <a:xfrm>
              <a:off x="511114" y="4374395"/>
              <a:ext cx="6746640" cy="968505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6350" cap="flat" cmpd="sng" algn="ctr">
              <a:noFill/>
              <a:prstDash val="solid"/>
            </a:ln>
            <a:effectLst/>
          </p:spPr>
          <p:txBody>
            <a:bodyPr lIns="0" tIns="0" rIns="0" bIns="0" rtlCol="0" anchor="ctr" anchorCtr="0"/>
            <a:lstStyle/>
            <a:p>
              <a:pPr indent="-170111" algn="ctr" fontAlgn="base" latinLnBrk="0">
                <a:spcAft>
                  <a:spcPts val="225"/>
                </a:spcAft>
                <a:defRPr/>
              </a:pPr>
              <a:endParaRPr lang="ko-KR" altLang="en-US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cxnSp>
          <p:nvCxnSpPr>
            <p:cNvPr id="465" name="직선 연결선 464"/>
            <p:cNvCxnSpPr/>
            <p:nvPr/>
          </p:nvCxnSpPr>
          <p:spPr>
            <a:xfrm rot="16200000" flipH="1">
              <a:off x="1560388" y="4834651"/>
              <a:ext cx="734537" cy="39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직선 연결선 465"/>
            <p:cNvCxnSpPr/>
            <p:nvPr/>
          </p:nvCxnSpPr>
          <p:spPr>
            <a:xfrm rot="16200000" flipH="1">
              <a:off x="4247733" y="4834652"/>
              <a:ext cx="734537" cy="39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3" name="그룹 402"/>
            <p:cNvGrpSpPr/>
            <p:nvPr/>
          </p:nvGrpSpPr>
          <p:grpSpPr>
            <a:xfrm>
              <a:off x="638414" y="4429581"/>
              <a:ext cx="6492211" cy="782133"/>
              <a:chOff x="620691" y="4579791"/>
              <a:chExt cx="6311982" cy="766654"/>
            </a:xfrm>
          </p:grpSpPr>
          <p:sp>
            <p:nvSpPr>
              <p:cNvPr id="226" name="직사각형 225"/>
              <p:cNvSpPr/>
              <p:nvPr/>
            </p:nvSpPr>
            <p:spPr>
              <a:xfrm>
                <a:off x="5519145" y="4579927"/>
                <a:ext cx="521297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2" indent="-185246" algn="ctr">
                  <a:defRPr/>
                </a:pPr>
                <a:r>
                  <a:rPr lang="ko-KR" alt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안전성</a:t>
                </a:r>
              </a:p>
            </p:txBody>
          </p:sp>
          <p:sp>
            <p:nvSpPr>
              <p:cNvPr id="253" name="모서리가 둥근 직사각형 252"/>
              <p:cNvSpPr/>
              <p:nvPr/>
            </p:nvSpPr>
            <p:spPr>
              <a:xfrm>
                <a:off x="620691" y="4579869"/>
                <a:ext cx="1078699" cy="25904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1" indent="-185246" algn="ctr" fontAlgn="ctr" latinLnBrk="0">
                  <a:lnSpc>
                    <a:spcPct val="90000"/>
                  </a:lnSpc>
                  <a:spcAft>
                    <a:spcPts val="246"/>
                  </a:spcAft>
                  <a:buClr>
                    <a:prstClr val="white">
                      <a:lumMod val="65000"/>
                    </a:prstClr>
                  </a:buClr>
                  <a:buSzPct val="100000"/>
                  <a:tabLst>
                    <a:tab pos="6294420" algn="l"/>
                  </a:tabLst>
                  <a:defRPr/>
                </a:pPr>
                <a:r>
                  <a:rPr lang="en-US" altLang="ko-KR" sz="1100" dirty="0" smtClean="0"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rPr>
                  <a:t>PER-001</a:t>
                </a:r>
              </a:p>
            </p:txBody>
          </p:sp>
          <p:sp>
            <p:nvSpPr>
              <p:cNvPr id="254" name="모서리가 둥근 직사각형 253"/>
              <p:cNvSpPr/>
              <p:nvPr/>
            </p:nvSpPr>
            <p:spPr>
              <a:xfrm>
                <a:off x="620691" y="5086842"/>
                <a:ext cx="1078699" cy="2592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1" indent="-185246" algn="ctr" fontAlgn="ctr" latinLnBrk="0">
                  <a:lnSpc>
                    <a:spcPct val="90000"/>
                  </a:lnSpc>
                  <a:spcAft>
                    <a:spcPts val="246"/>
                  </a:spcAft>
                  <a:buClr>
                    <a:prstClr val="white">
                      <a:lumMod val="65000"/>
                    </a:prstClr>
                  </a:buClr>
                  <a:buSzPct val="100000"/>
                  <a:tabLst>
                    <a:tab pos="6294420" algn="l"/>
                  </a:tabLst>
                  <a:defRPr/>
                </a:pPr>
                <a:r>
                  <a:rPr lang="en-US" altLang="ko-KR" sz="1100" dirty="0" smtClean="0"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rPr>
                  <a:t>PER-002</a:t>
                </a:r>
              </a:p>
            </p:txBody>
          </p:sp>
          <p:grpSp>
            <p:nvGrpSpPr>
              <p:cNvPr id="255" name="그룹 223"/>
              <p:cNvGrpSpPr/>
              <p:nvPr/>
            </p:nvGrpSpPr>
            <p:grpSpPr>
              <a:xfrm>
                <a:off x="2041819" y="4579791"/>
                <a:ext cx="2264603" cy="259200"/>
                <a:chOff x="661485" y="4670053"/>
                <a:chExt cx="6238292" cy="449410"/>
              </a:xfrm>
            </p:grpSpPr>
            <p:sp>
              <p:nvSpPr>
                <p:cNvPr id="256" name="모서리가 둥근 직사각형 255"/>
                <p:cNvSpPr/>
                <p:nvPr/>
              </p:nvSpPr>
              <p:spPr>
                <a:xfrm>
                  <a:off x="661485" y="4727656"/>
                  <a:ext cx="6238292" cy="3600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7" name="직사각형 256"/>
                <p:cNvSpPr/>
                <p:nvPr/>
              </p:nvSpPr>
              <p:spPr>
                <a:xfrm>
                  <a:off x="1958748" y="4670053"/>
                  <a:ext cx="3643766" cy="44941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36000" tIns="36000" rIns="36000" bIns="36000" rtlCol="0" anchor="ctr" anchorCtr="0">
                  <a:noAutofit/>
                </a:bodyPr>
                <a:lstStyle/>
                <a:p>
                  <a:pPr marL="0" lvl="2" indent="-185246" algn="ctr">
                    <a:defRPr/>
                  </a:pPr>
                  <a:endParaRPr kumimoji="1" lang="ko-KR" altLang="en-US" sz="1500" dirty="0" smtClean="0">
                    <a:solidFill>
                      <a:srgbClr val="E46C58"/>
                    </a:solidFill>
                    <a:latin typeface="KoPub돋움체 Bold" pitchFamily="18" charset="-127"/>
                    <a:ea typeface="KoPub돋움체 Bold" pitchFamily="18" charset="-127"/>
                  </a:endParaRPr>
                </a:p>
              </p:txBody>
            </p:sp>
          </p:grpSp>
          <p:sp>
            <p:nvSpPr>
              <p:cNvPr id="258" name="직사각형 257"/>
              <p:cNvSpPr/>
              <p:nvPr/>
            </p:nvSpPr>
            <p:spPr>
              <a:xfrm>
                <a:off x="2641040" y="4579927"/>
                <a:ext cx="1007007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2" indent="-185246" algn="ctr">
                  <a:defRPr/>
                </a:pPr>
                <a:r>
                  <a:rPr lang="ko-KR" alt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서버자원 사용량</a:t>
                </a:r>
              </a:p>
            </p:txBody>
          </p:sp>
          <p:grpSp>
            <p:nvGrpSpPr>
              <p:cNvPr id="279" name="그룹 278"/>
              <p:cNvGrpSpPr/>
              <p:nvPr/>
            </p:nvGrpSpPr>
            <p:grpSpPr>
              <a:xfrm>
                <a:off x="2041819" y="5087245"/>
                <a:ext cx="2264603" cy="259200"/>
                <a:chOff x="2053397" y="5087245"/>
                <a:chExt cx="2264603" cy="259200"/>
              </a:xfrm>
            </p:grpSpPr>
            <p:grpSp>
              <p:nvGrpSpPr>
                <p:cNvPr id="248" name="그룹 223"/>
                <p:cNvGrpSpPr/>
                <p:nvPr/>
              </p:nvGrpSpPr>
              <p:grpSpPr>
                <a:xfrm>
                  <a:off x="2053397" y="5087245"/>
                  <a:ext cx="2264603" cy="259200"/>
                  <a:chOff x="661485" y="4670053"/>
                  <a:chExt cx="6238292" cy="449410"/>
                </a:xfrm>
              </p:grpSpPr>
              <p:sp>
                <p:nvSpPr>
                  <p:cNvPr id="249" name="모서리가 둥근 직사각형 248"/>
                  <p:cNvSpPr/>
                  <p:nvPr/>
                </p:nvSpPr>
                <p:spPr>
                  <a:xfrm>
                    <a:off x="661485" y="4727656"/>
                    <a:ext cx="6238292" cy="36004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50" name="직사각형 249"/>
                  <p:cNvSpPr/>
                  <p:nvPr/>
                </p:nvSpPr>
                <p:spPr>
                  <a:xfrm>
                    <a:off x="1958748" y="4670053"/>
                    <a:ext cx="3643766" cy="4494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36000" tIns="36000" rIns="36000" bIns="36000" rtlCol="0" anchor="ctr" anchorCtr="0">
                    <a:noAutofit/>
                  </a:bodyPr>
                  <a:lstStyle/>
                  <a:p>
                    <a:pPr marL="0" lvl="2" indent="-185246" algn="ctr">
                      <a:defRPr/>
                    </a:pPr>
                    <a:endParaRPr kumimoji="1" lang="ko-KR" altLang="en-US" sz="1500" dirty="0" smtClean="0">
                      <a:solidFill>
                        <a:srgbClr val="E46C58"/>
                      </a:solidFill>
                      <a:latin typeface="KoPub돋움체 Bold" pitchFamily="18" charset="-127"/>
                      <a:ea typeface="KoPub돋움체 Bold" pitchFamily="18" charset="-127"/>
                    </a:endParaRPr>
                  </a:p>
                </p:txBody>
              </p:sp>
            </p:grpSp>
            <p:sp>
              <p:nvSpPr>
                <p:cNvPr id="259" name="직사각형 258"/>
                <p:cNvSpPr/>
                <p:nvPr/>
              </p:nvSpPr>
              <p:spPr>
                <a:xfrm>
                  <a:off x="2271024" y="5093735"/>
                  <a:ext cx="1829348" cy="2462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lvl="2" indent="-185246" algn="ctr">
                    <a:defRPr/>
                  </a:pPr>
                  <a:r>
                    <a:rPr lang="ko-KR" altLang="en-US" sz="1000" dirty="0" err="1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웹페이지</a:t>
                  </a:r>
                  <a:r>
                    <a:rPr lang="ko-KR" altLang="en-US" sz="10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 디스플레이</a:t>
                  </a:r>
                  <a:r>
                    <a:rPr lang="en-US" altLang="ko-KR" sz="10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, </a:t>
                  </a:r>
                  <a:r>
                    <a:rPr lang="ko-KR" altLang="en-US" sz="10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검색 속도 </a:t>
                  </a:r>
                </a:p>
              </p:txBody>
            </p:sp>
          </p:grpSp>
          <p:grpSp>
            <p:nvGrpSpPr>
              <p:cNvPr id="260" name="그룹 223"/>
              <p:cNvGrpSpPr/>
              <p:nvPr/>
            </p:nvGrpSpPr>
            <p:grpSpPr>
              <a:xfrm>
                <a:off x="4668070" y="4579791"/>
                <a:ext cx="2264603" cy="259200"/>
                <a:chOff x="661485" y="4670053"/>
                <a:chExt cx="6238292" cy="449410"/>
              </a:xfrm>
            </p:grpSpPr>
            <p:sp>
              <p:nvSpPr>
                <p:cNvPr id="261" name="모서리가 둥근 직사각형 260"/>
                <p:cNvSpPr/>
                <p:nvPr/>
              </p:nvSpPr>
              <p:spPr>
                <a:xfrm>
                  <a:off x="661485" y="4727656"/>
                  <a:ext cx="6238292" cy="3600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2" name="직사각형 261"/>
                <p:cNvSpPr/>
                <p:nvPr/>
              </p:nvSpPr>
              <p:spPr>
                <a:xfrm>
                  <a:off x="1958748" y="4670053"/>
                  <a:ext cx="3643766" cy="44941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36000" tIns="36000" rIns="36000" bIns="36000" rtlCol="0" anchor="ctr" anchorCtr="0">
                  <a:noAutofit/>
                </a:bodyPr>
                <a:lstStyle/>
                <a:p>
                  <a:pPr marL="0" lvl="2" indent="-185246" algn="ctr">
                    <a:defRPr/>
                  </a:pPr>
                  <a:endParaRPr kumimoji="1" lang="ko-KR" altLang="en-US" sz="1500" dirty="0" smtClean="0">
                    <a:solidFill>
                      <a:srgbClr val="E46C58"/>
                    </a:solidFill>
                    <a:latin typeface="KoPub돋움체 Bold" pitchFamily="18" charset="-127"/>
                    <a:ea typeface="KoPub돋움체 Bold" pitchFamily="18" charset="-127"/>
                  </a:endParaRPr>
                </a:p>
              </p:txBody>
            </p:sp>
          </p:grpSp>
          <p:grpSp>
            <p:nvGrpSpPr>
              <p:cNvPr id="263" name="그룹 223"/>
              <p:cNvGrpSpPr/>
              <p:nvPr/>
            </p:nvGrpSpPr>
            <p:grpSpPr>
              <a:xfrm>
                <a:off x="4668070" y="5087245"/>
                <a:ext cx="2264603" cy="259200"/>
                <a:chOff x="661485" y="4670053"/>
                <a:chExt cx="6238292" cy="449410"/>
              </a:xfrm>
            </p:grpSpPr>
            <p:sp>
              <p:nvSpPr>
                <p:cNvPr id="264" name="모서리가 둥근 직사각형 263"/>
                <p:cNvSpPr/>
                <p:nvPr/>
              </p:nvSpPr>
              <p:spPr>
                <a:xfrm>
                  <a:off x="661485" y="4727656"/>
                  <a:ext cx="6238292" cy="3600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5" name="직사각형 264"/>
                <p:cNvSpPr/>
                <p:nvPr/>
              </p:nvSpPr>
              <p:spPr>
                <a:xfrm>
                  <a:off x="1958748" y="4670053"/>
                  <a:ext cx="3643766" cy="44941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36000" tIns="36000" rIns="36000" bIns="36000" rtlCol="0" anchor="ctr" anchorCtr="0">
                  <a:noAutofit/>
                </a:bodyPr>
                <a:lstStyle/>
                <a:p>
                  <a:pPr marL="0" lvl="2" indent="-185246" algn="ctr">
                    <a:defRPr/>
                  </a:pPr>
                  <a:endParaRPr kumimoji="1" lang="ko-KR" altLang="en-US" sz="1500" dirty="0" smtClean="0">
                    <a:solidFill>
                      <a:srgbClr val="E46C58"/>
                    </a:solidFill>
                    <a:latin typeface="KoPub돋움체 Bold" pitchFamily="18" charset="-127"/>
                    <a:ea typeface="KoPub돋움체 Bold" pitchFamily="18" charset="-127"/>
                  </a:endParaRPr>
                </a:p>
              </p:txBody>
            </p:sp>
          </p:grpSp>
          <p:sp>
            <p:nvSpPr>
              <p:cNvPr id="266" name="직사각형 265"/>
              <p:cNvSpPr/>
              <p:nvPr/>
            </p:nvSpPr>
            <p:spPr>
              <a:xfrm>
                <a:off x="5504195" y="5093735"/>
                <a:ext cx="633507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2" indent="-185246" algn="ctr">
                  <a:defRPr/>
                </a:pPr>
                <a:r>
                  <a:rPr lang="ko-KR" alt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응답시간</a:t>
                </a:r>
              </a:p>
            </p:txBody>
          </p:sp>
          <p:sp>
            <p:nvSpPr>
              <p:cNvPr id="267" name="직사각형 266"/>
              <p:cNvSpPr/>
              <p:nvPr/>
            </p:nvSpPr>
            <p:spPr>
              <a:xfrm>
                <a:off x="5519145" y="4586281"/>
                <a:ext cx="521297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2" indent="-185246" algn="ctr">
                  <a:defRPr/>
                </a:pPr>
                <a:r>
                  <a:rPr lang="ko-KR" alt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안전성</a:t>
                </a:r>
              </a:p>
            </p:txBody>
          </p:sp>
          <p:grpSp>
            <p:nvGrpSpPr>
              <p:cNvPr id="274" name="그룹 273"/>
              <p:cNvGrpSpPr/>
              <p:nvPr/>
            </p:nvGrpSpPr>
            <p:grpSpPr>
              <a:xfrm>
                <a:off x="4285733" y="4689458"/>
                <a:ext cx="402959" cy="553038"/>
                <a:chOff x="9551166" y="4023322"/>
                <a:chExt cx="747710" cy="1000268"/>
              </a:xfrm>
            </p:grpSpPr>
            <p:cxnSp>
              <p:nvCxnSpPr>
                <p:cNvPr id="270" name="직선 연결선 269"/>
                <p:cNvCxnSpPr/>
                <p:nvPr/>
              </p:nvCxnSpPr>
              <p:spPr>
                <a:xfrm flipV="1">
                  <a:off x="9602555" y="4066380"/>
                  <a:ext cx="663892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75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7961" dir="2700000" algn="ctr" rotWithShape="0">
                          <a:srgbClr val="5A5A5A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71" name="타원 270"/>
                <p:cNvSpPr/>
                <p:nvPr/>
              </p:nvSpPr>
              <p:spPr>
                <a:xfrm>
                  <a:off x="9551166" y="4023322"/>
                  <a:ext cx="83820" cy="79998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 w="635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ctr" anchorCtr="0"/>
                <a:lstStyle/>
                <a:p>
                  <a:pPr indent="-170111" algn="ctr" fontAlgn="base" latinLnBrk="0">
                    <a:spcAft>
                      <a:spcPts val="225"/>
                    </a:spcAft>
                    <a:defRPr/>
                  </a:pPr>
                  <a:endParaRPr lang="ko-KR" altLang="en-US" sz="1200" kern="0" dirty="0" smtClean="0">
                    <a:solidFill>
                      <a:prstClr val="white"/>
                    </a:solidFill>
                    <a:latin typeface="-웹윤고딕140" pitchFamily="18" charset="-127"/>
                    <a:ea typeface="-웹윤고딕140" pitchFamily="18" charset="-127"/>
                  </a:endParaRPr>
                </a:p>
              </p:txBody>
            </p:sp>
            <p:sp>
              <p:nvSpPr>
                <p:cNvPr id="272" name="타원 271"/>
                <p:cNvSpPr/>
                <p:nvPr/>
              </p:nvSpPr>
              <p:spPr>
                <a:xfrm>
                  <a:off x="10215057" y="4023322"/>
                  <a:ext cx="83819" cy="79998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 w="635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ctr" anchorCtr="0"/>
                <a:lstStyle/>
                <a:p>
                  <a:pPr indent="-170111" algn="ctr" fontAlgn="base" latinLnBrk="0">
                    <a:spcAft>
                      <a:spcPts val="225"/>
                    </a:spcAft>
                    <a:defRPr/>
                  </a:pPr>
                  <a:endParaRPr lang="ko-KR" altLang="en-US" sz="1200" kern="0" dirty="0" smtClean="0">
                    <a:solidFill>
                      <a:prstClr val="white"/>
                    </a:solidFill>
                    <a:latin typeface="-웹윤고딕140" pitchFamily="18" charset="-127"/>
                    <a:ea typeface="-웹윤고딕140" pitchFamily="18" charset="-127"/>
                  </a:endParaRPr>
                </a:p>
              </p:txBody>
            </p:sp>
            <p:cxnSp>
              <p:nvCxnSpPr>
                <p:cNvPr id="276" name="직선 연결선 275"/>
                <p:cNvCxnSpPr/>
                <p:nvPr/>
              </p:nvCxnSpPr>
              <p:spPr>
                <a:xfrm flipV="1">
                  <a:off x="9602555" y="4986651"/>
                  <a:ext cx="663891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75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7961" dir="2700000" algn="ctr" rotWithShape="0">
                          <a:srgbClr val="5A5A5A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77" name="타원 276"/>
                <p:cNvSpPr/>
                <p:nvPr/>
              </p:nvSpPr>
              <p:spPr>
                <a:xfrm>
                  <a:off x="9551166" y="4943592"/>
                  <a:ext cx="83819" cy="79998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 w="635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ctr" anchorCtr="0"/>
                <a:lstStyle/>
                <a:p>
                  <a:pPr indent="-170111" algn="ctr" fontAlgn="base" latinLnBrk="0">
                    <a:spcAft>
                      <a:spcPts val="225"/>
                    </a:spcAft>
                    <a:defRPr/>
                  </a:pPr>
                  <a:endParaRPr lang="ko-KR" altLang="en-US" sz="1200" kern="0" dirty="0" smtClean="0">
                    <a:solidFill>
                      <a:prstClr val="white"/>
                    </a:solidFill>
                    <a:latin typeface="-웹윤고딕140" pitchFamily="18" charset="-127"/>
                    <a:ea typeface="-웹윤고딕140" pitchFamily="18" charset="-127"/>
                  </a:endParaRPr>
                </a:p>
              </p:txBody>
            </p:sp>
            <p:sp>
              <p:nvSpPr>
                <p:cNvPr id="278" name="타원 277"/>
                <p:cNvSpPr/>
                <p:nvPr/>
              </p:nvSpPr>
              <p:spPr>
                <a:xfrm>
                  <a:off x="10215057" y="4943592"/>
                  <a:ext cx="83819" cy="79998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 w="635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ctr" anchorCtr="0"/>
                <a:lstStyle/>
                <a:p>
                  <a:pPr indent="-170111" algn="ctr" fontAlgn="base" latinLnBrk="0">
                    <a:spcAft>
                      <a:spcPts val="225"/>
                    </a:spcAft>
                    <a:defRPr/>
                  </a:pPr>
                  <a:endParaRPr lang="ko-KR" altLang="en-US" sz="1200" kern="0" dirty="0" smtClean="0">
                    <a:solidFill>
                      <a:prstClr val="white"/>
                    </a:solidFill>
                    <a:latin typeface="-웹윤고딕140" pitchFamily="18" charset="-127"/>
                    <a:ea typeface="-웹윤고딕140" pitchFamily="18" charset="-127"/>
                  </a:endParaRPr>
                </a:p>
              </p:txBody>
            </p:sp>
          </p:grpSp>
        </p:grpSp>
      </p:grpSp>
      <p:sp>
        <p:nvSpPr>
          <p:cNvPr id="497" name="직사각형 496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성능요구사항 ▶ 가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성능요구사항 분석</a:t>
            </a:r>
          </a:p>
        </p:txBody>
      </p:sp>
      <p:grpSp>
        <p:nvGrpSpPr>
          <p:cNvPr id="499" name="그룹 206"/>
          <p:cNvGrpSpPr/>
          <p:nvPr/>
        </p:nvGrpSpPr>
        <p:grpSpPr>
          <a:xfrm>
            <a:off x="592074" y="3140869"/>
            <a:ext cx="6571501" cy="292388"/>
            <a:chOff x="614934" y="2930014"/>
            <a:chExt cx="6571501" cy="292388"/>
          </a:xfrm>
        </p:grpSpPr>
        <p:pic>
          <p:nvPicPr>
            <p:cNvPr id="500" name="그림 499" descr="타이틀바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501" name="TextBox 500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요구사항 분석 및 충족방안</a:t>
              </a:r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536650" y="9570501"/>
            <a:ext cx="7342388" cy="683595"/>
            <a:chOff x="536650" y="9570501"/>
            <a:chExt cx="7342388" cy="683595"/>
          </a:xfrm>
        </p:grpSpPr>
        <p:sp>
          <p:nvSpPr>
            <p:cNvPr id="110" name="타원 109"/>
            <p:cNvSpPr/>
            <p:nvPr/>
          </p:nvSpPr>
          <p:spPr>
            <a:xfrm>
              <a:off x="536650" y="9570501"/>
              <a:ext cx="683595" cy="683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직사각형 110"/>
            <p:cNvSpPr/>
            <p:nvPr/>
          </p:nvSpPr>
          <p:spPr>
            <a:xfrm>
              <a:off x="1325838" y="9734872"/>
              <a:ext cx="6553200" cy="33855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 anchorCtr="0">
              <a:noAutofit/>
            </a:bodyPr>
            <a:lstStyle/>
            <a:p>
              <a:pPr marL="0" lvl="2" indent="-180975">
                <a:defRPr/>
              </a:pPr>
              <a:r>
                <a:rPr lang="ko-KR" altLang="en-US" sz="1600" dirty="0" smtClean="0">
                  <a:solidFill>
                    <a:srgbClr val="FFFF00"/>
                  </a:solidFill>
                  <a:latin typeface="KoPub돋움체 Bold" pitchFamily="18" charset="-127"/>
                  <a:ea typeface="KoPub돋움체 Bold" pitchFamily="18" charset="-127"/>
                </a:rPr>
                <a:t>분석</a:t>
              </a:r>
              <a:r>
                <a:rPr lang="en-US" altLang="ko-KR" sz="1600" dirty="0" smtClean="0">
                  <a:solidFill>
                    <a:srgbClr val="FFFF00"/>
                  </a:solidFill>
                  <a:latin typeface="KoPub돋움체 Bold" pitchFamily="18" charset="-127"/>
                  <a:ea typeface="KoPub돋움체 Bold" pitchFamily="18" charset="-127"/>
                </a:rPr>
                <a:t>, </a:t>
              </a:r>
              <a:r>
                <a:rPr lang="ko-KR" altLang="en-US" sz="1600" dirty="0" smtClean="0">
                  <a:solidFill>
                    <a:srgbClr val="FFFF00"/>
                  </a:solidFill>
                  <a:latin typeface="KoPub돋움체 Bold" pitchFamily="18" charset="-127"/>
                  <a:ea typeface="KoPub돋움체 Bold" pitchFamily="18" charset="-127"/>
                </a:rPr>
                <a:t>예측</a:t>
              </a:r>
              <a:r>
                <a:rPr lang="en-US" altLang="ko-KR" sz="1600" dirty="0" smtClean="0">
                  <a:solidFill>
                    <a:srgbClr val="FFFF00"/>
                  </a:solidFill>
                  <a:latin typeface="KoPub돋움체 Bold" pitchFamily="18" charset="-127"/>
                  <a:ea typeface="KoPub돋움체 Bold" pitchFamily="18" charset="-127"/>
                </a:rPr>
                <a:t>, </a:t>
              </a:r>
              <a:r>
                <a:rPr lang="ko-KR" altLang="en-US" sz="1600" dirty="0" smtClean="0">
                  <a:solidFill>
                    <a:srgbClr val="FFFF00"/>
                  </a:solidFill>
                  <a:latin typeface="KoPub돋움체 Bold" pitchFamily="18" charset="-127"/>
                  <a:ea typeface="KoPub돋움체 Bold" pitchFamily="18" charset="-127"/>
                </a:rPr>
                <a:t>테스트 그리고 개선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을 통한 안전성과 속도 충족</a:t>
              </a:r>
              <a:endParaRPr lang="ko-KR" altLang="en-US" sz="1600" dirty="0" smtClean="0">
                <a:solidFill>
                  <a:srgbClr val="FFFF00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pic>
          <p:nvPicPr>
            <p:cNvPr id="112" name="Picture 2" descr="G:\★소스소스\png\1319786322_network-workgroup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1581" y="9660002"/>
              <a:ext cx="489454" cy="489454"/>
            </a:xfrm>
            <a:prstGeom prst="rect">
              <a:avLst/>
            </a:prstGeom>
            <a:noFill/>
          </p:spPr>
        </p:pic>
      </p:grpSp>
      <p:sp>
        <p:nvSpPr>
          <p:cNvPr id="66" name="슬라이드 번호 개체 틀 6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dirty="0" smtClean="0"/>
              <a:t>Ⅳ-</a:t>
            </a:r>
            <a:fld id="{5E7EB99F-0025-427C-9D80-C2A6CD40623B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79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그룹 206"/>
          <p:cNvGrpSpPr/>
          <p:nvPr/>
        </p:nvGrpSpPr>
        <p:grpSpPr>
          <a:xfrm>
            <a:off x="592074" y="6285815"/>
            <a:ext cx="6571501" cy="292388"/>
            <a:chOff x="614934" y="2930014"/>
            <a:chExt cx="6571501" cy="292388"/>
          </a:xfrm>
        </p:grpSpPr>
        <p:pic>
          <p:nvPicPr>
            <p:cNvPr id="74" name="그림 73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75" name="TextBox 74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공사 표준 연계 방식 구성</a:t>
              </a:r>
            </a:p>
          </p:txBody>
        </p:sp>
      </p:grpSp>
      <p:graphicFrame>
        <p:nvGraphicFramePr>
          <p:cNvPr id="105" name="표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056469"/>
              </p:ext>
            </p:extLst>
          </p:nvPr>
        </p:nvGraphicFramePr>
        <p:xfrm>
          <a:off x="2459820" y="7026285"/>
          <a:ext cx="4704568" cy="3216264"/>
        </p:xfrm>
        <a:graphic>
          <a:graphicData uri="http://schemas.openxmlformats.org/drawingml/2006/table">
            <a:tbl>
              <a:tblPr/>
              <a:tblGrid>
                <a:gridCol w="988858"/>
                <a:gridCol w="1857855"/>
                <a:gridCol w="1857855"/>
              </a:tblGrid>
              <a:tr h="2520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구분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4056" marR="74056" marT="647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EAI(ESB)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4056" marR="74056" marT="647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통합 연계 </a:t>
                      </a: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웹서비스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4056" marR="74056" marT="647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</a:tr>
              <a:tr h="8939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 적용구분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647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대내 시스템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대외 시스템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대용량데이터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파일연계시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GIS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정보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Socket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연계시</a:t>
                      </a:r>
                      <a:endParaRPr lang="en-US" altLang="ko-KR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대내 시스템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대외 시스템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Open API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적용시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395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특징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647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미들웨어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(Bus)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를 이용한 서비스 중심의 시스템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서비스 중심의 프로세스 통합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멀티 프로토콜 지원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재사용 가능한 컴포넌트</a:t>
                      </a:r>
                      <a:endParaRPr lang="en-US" altLang="ko-KR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API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방식의 연계 지원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단일인터페이스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자원 중심의 연계 방식 설계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단순구조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(XML/JSON)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방식의 연계 지원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장점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647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표준 기술 사용 및 서비스 단위 재사용으로 인한 통합 비용 절감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버스형태의 연결구조로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확장성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유연성이 높음</a:t>
                      </a:r>
                      <a:endParaRPr lang="en-US" altLang="ko-KR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높은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이식성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서비스 구현의 신속성</a:t>
                      </a:r>
                      <a:endParaRPr lang="en-US" altLang="ko-KR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24" name="그룹 123"/>
          <p:cNvGrpSpPr/>
          <p:nvPr/>
        </p:nvGrpSpPr>
        <p:grpSpPr>
          <a:xfrm>
            <a:off x="609813" y="3870474"/>
            <a:ext cx="6572037" cy="2237442"/>
            <a:chOff x="7668634" y="3597263"/>
            <a:chExt cx="6540074" cy="2237442"/>
          </a:xfrm>
        </p:grpSpPr>
        <p:sp>
          <p:nvSpPr>
            <p:cNvPr id="115" name="직사각형 114"/>
            <p:cNvSpPr/>
            <p:nvPr/>
          </p:nvSpPr>
          <p:spPr>
            <a:xfrm>
              <a:off x="7669429" y="3838575"/>
              <a:ext cx="6518275" cy="19907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9" name="그룹 78"/>
            <p:cNvGrpSpPr/>
            <p:nvPr/>
          </p:nvGrpSpPr>
          <p:grpSpPr>
            <a:xfrm>
              <a:off x="7777163" y="3962401"/>
              <a:ext cx="6431545" cy="1872304"/>
              <a:chOff x="-7137231" y="3728299"/>
              <a:chExt cx="5842720" cy="2595371"/>
            </a:xfrm>
          </p:grpSpPr>
          <p:sp>
            <p:nvSpPr>
              <p:cNvPr id="80" name="AutoShape 78"/>
              <p:cNvSpPr>
                <a:spLocks noChangeArrowheads="1"/>
              </p:cNvSpPr>
              <p:nvPr/>
            </p:nvSpPr>
            <p:spPr bwMode="auto">
              <a:xfrm>
                <a:off x="-7137230" y="3728300"/>
                <a:ext cx="1109047" cy="276943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1" indent="-93346" algn="ctr" defTabSz="147511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prstClr val="white">
                      <a:lumMod val="65000"/>
                    </a:prstClr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kumimoji="1"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rPr>
                  <a:t>연계 대상 선정</a:t>
                </a:r>
              </a:p>
            </p:txBody>
          </p:sp>
          <p:sp>
            <p:nvSpPr>
              <p:cNvPr id="81" name="직사각형 80"/>
              <p:cNvSpPr/>
              <p:nvPr/>
            </p:nvSpPr>
            <p:spPr>
              <a:xfrm>
                <a:off x="-7134148" y="4426188"/>
                <a:ext cx="1109047" cy="1124190"/>
              </a:xfrm>
              <a:prstGeom prst="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88900" lvl="1" indent="-88900" fontAlgn="base" latinLnBrk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itchFamily="34" charset="0"/>
                  <a:buChar char="•"/>
                  <a:tabLst>
                    <a:tab pos="6149297" algn="l"/>
                  </a:tabLst>
                  <a:defRPr/>
                </a:pPr>
                <a:endParaRPr kumimoji="1"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82" name="AutoShape 78"/>
              <p:cNvSpPr>
                <a:spLocks noChangeArrowheads="1"/>
              </p:cNvSpPr>
              <p:nvPr/>
            </p:nvSpPr>
            <p:spPr bwMode="auto">
              <a:xfrm>
                <a:off x="-7134147" y="4216393"/>
                <a:ext cx="1109047" cy="276943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1" indent="-93346" algn="ctr" defTabSz="147511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prstClr val="white">
                      <a:lumMod val="65000"/>
                    </a:prstClr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kumimoji="1"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rPr>
                  <a:t>연계 현황 분석</a:t>
                </a:r>
              </a:p>
            </p:txBody>
          </p:sp>
          <p:cxnSp>
            <p:nvCxnSpPr>
              <p:cNvPr id="83" name="AutoShape 81"/>
              <p:cNvCxnSpPr>
                <a:cxnSpLocks noChangeShapeType="1"/>
              </p:cNvCxnSpPr>
              <p:nvPr/>
            </p:nvCxnSpPr>
            <p:spPr bwMode="auto">
              <a:xfrm rot="16200000" flipH="1">
                <a:off x="-6710468" y="4110818"/>
                <a:ext cx="211150" cy="0"/>
              </a:xfrm>
              <a:prstGeom prst="straightConnector1">
                <a:avLst/>
              </a:prstGeom>
              <a:ln w="6350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AutoShape 78"/>
              <p:cNvSpPr>
                <a:spLocks noChangeArrowheads="1"/>
              </p:cNvSpPr>
              <p:nvPr/>
            </p:nvSpPr>
            <p:spPr bwMode="auto">
              <a:xfrm>
                <a:off x="-7137231" y="5795853"/>
                <a:ext cx="1109047" cy="276943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1" indent="-93346" algn="ctr" defTabSz="147511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prstClr val="white">
                      <a:lumMod val="65000"/>
                    </a:prstClr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kumimoji="1"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rPr>
                  <a:t>관련자 협의</a:t>
                </a:r>
              </a:p>
            </p:txBody>
          </p:sp>
          <p:cxnSp>
            <p:nvCxnSpPr>
              <p:cNvPr id="85" name="AutoShape 81"/>
              <p:cNvCxnSpPr>
                <a:cxnSpLocks noChangeShapeType="1"/>
              </p:cNvCxnSpPr>
              <p:nvPr/>
            </p:nvCxnSpPr>
            <p:spPr bwMode="auto">
              <a:xfrm rot="5400000">
                <a:off x="-6725043" y="5673609"/>
                <a:ext cx="246465" cy="0"/>
              </a:xfrm>
              <a:prstGeom prst="straightConnector1">
                <a:avLst/>
              </a:prstGeom>
              <a:ln w="6350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AutoShape 69"/>
              <p:cNvCxnSpPr>
                <a:cxnSpLocks noChangeShapeType="1"/>
                <a:stCxn id="84" idx="3"/>
              </p:cNvCxnSpPr>
              <p:nvPr/>
            </p:nvCxnSpPr>
            <p:spPr bwMode="auto">
              <a:xfrm flipV="1">
                <a:off x="-6028184" y="3803015"/>
                <a:ext cx="1012784" cy="2131310"/>
              </a:xfrm>
              <a:prstGeom prst="bentConnector3">
                <a:avLst>
                  <a:gd name="adj1" fmla="val 50000"/>
                </a:avLst>
              </a:prstGeom>
              <a:ln w="6350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AutoShape 78"/>
              <p:cNvSpPr>
                <a:spLocks noChangeArrowheads="1"/>
              </p:cNvSpPr>
              <p:nvPr/>
            </p:nvSpPr>
            <p:spPr bwMode="auto">
              <a:xfrm>
                <a:off x="-2709067" y="3728300"/>
                <a:ext cx="1246805" cy="276943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1" indent="-93346" algn="ctr" defTabSz="147511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prstClr val="white">
                      <a:lumMod val="65000"/>
                    </a:prstClr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kumimoji="1"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rPr>
                  <a:t>연계적용 및 테스트</a:t>
                </a:r>
              </a:p>
            </p:txBody>
          </p:sp>
          <p:sp>
            <p:nvSpPr>
              <p:cNvPr id="88" name="직사각형 87"/>
              <p:cNvSpPr/>
              <p:nvPr/>
            </p:nvSpPr>
            <p:spPr>
              <a:xfrm>
                <a:off x="-5014678" y="3994220"/>
                <a:ext cx="1343626" cy="812355"/>
              </a:xfrm>
              <a:prstGeom prst="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88900" lvl="1" indent="-88900" fontAlgn="base" latinLnBrk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itchFamily="34" charset="0"/>
                  <a:buChar char="•"/>
                  <a:tabLst>
                    <a:tab pos="6149297" algn="l"/>
                  </a:tabLst>
                  <a:defRPr/>
                </a:pPr>
                <a:endParaRPr kumimoji="1"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89" name="AutoShape 78"/>
              <p:cNvSpPr>
                <a:spLocks noChangeArrowheads="1"/>
              </p:cNvSpPr>
              <p:nvPr/>
            </p:nvSpPr>
            <p:spPr bwMode="auto">
              <a:xfrm>
                <a:off x="-5015400" y="3728299"/>
                <a:ext cx="1344348" cy="276943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1" indent="-93346" algn="ctr" defTabSz="147511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prstClr val="white">
                      <a:lumMod val="65000"/>
                    </a:prstClr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kumimoji="1"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rPr>
                  <a:t>기술 및 타당성 검토</a:t>
                </a:r>
              </a:p>
            </p:txBody>
          </p:sp>
          <p:sp>
            <p:nvSpPr>
              <p:cNvPr id="90" name="직사각형 89"/>
              <p:cNvSpPr/>
              <p:nvPr/>
            </p:nvSpPr>
            <p:spPr>
              <a:xfrm>
                <a:off x="-5014678" y="5497793"/>
                <a:ext cx="1343626" cy="618018"/>
              </a:xfrm>
              <a:prstGeom prst="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3598" tIns="46799" rIns="93598" bIns="46799" rtlCol="0" anchor="ctr"/>
              <a:lstStyle/>
              <a:p>
                <a:pPr marL="88900" lvl="1" indent="-88900" fontAlgn="base" latinLnBrk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itchFamily="34" charset="0"/>
                  <a:buChar char="•"/>
                  <a:tabLst>
                    <a:tab pos="6149297" algn="l"/>
                  </a:tabLst>
                  <a:defRPr/>
                </a:pPr>
                <a:r>
                  <a:rPr kumimoji="1"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적용 일정</a:t>
                </a:r>
                <a:endParaRPr kumimoji="1"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  <a:p>
                <a:pPr marL="88900" lvl="1" indent="-88900" fontAlgn="base" latinLnBrk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itchFamily="34" charset="0"/>
                  <a:buChar char="•"/>
                  <a:tabLst>
                    <a:tab pos="6149297" algn="l"/>
                  </a:tabLst>
                  <a:defRPr/>
                </a:pPr>
                <a:r>
                  <a:rPr kumimoji="1"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인프라 작업 계획 수립</a:t>
                </a:r>
                <a:endParaRPr kumimoji="1"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  <a:p>
                <a:pPr marL="88900" lvl="1" indent="-88900" fontAlgn="base" latinLnBrk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itchFamily="34" charset="0"/>
                  <a:buChar char="•"/>
                  <a:tabLst>
                    <a:tab pos="6149297" algn="l"/>
                  </a:tabLst>
                  <a:defRPr/>
                </a:pPr>
                <a:r>
                  <a:rPr kumimoji="1"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관련 엔지니어 투입 계획 수립</a:t>
                </a:r>
                <a:endParaRPr kumimoji="1"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91" name="AutoShape 78"/>
              <p:cNvSpPr>
                <a:spLocks noChangeArrowheads="1"/>
              </p:cNvSpPr>
              <p:nvPr/>
            </p:nvSpPr>
            <p:spPr bwMode="auto">
              <a:xfrm>
                <a:off x="-5015400" y="5251172"/>
                <a:ext cx="1344348" cy="276943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1" indent="-93346" algn="ctr" defTabSz="147511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prstClr val="white">
                      <a:lumMod val="65000"/>
                    </a:prstClr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kumimoji="1"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rPr>
                  <a:t>연계 적용 계획 수립</a:t>
                </a:r>
              </a:p>
            </p:txBody>
          </p:sp>
          <p:cxnSp>
            <p:nvCxnSpPr>
              <p:cNvPr id="92" name="AutoShape 81"/>
              <p:cNvCxnSpPr>
                <a:cxnSpLocks noChangeShapeType="1"/>
                <a:stCxn id="88" idx="2"/>
                <a:endCxn id="91" idx="0"/>
              </p:cNvCxnSpPr>
              <p:nvPr/>
            </p:nvCxnSpPr>
            <p:spPr bwMode="auto">
              <a:xfrm rot="5400000">
                <a:off x="-4565343" y="5028694"/>
                <a:ext cx="444597" cy="361"/>
              </a:xfrm>
              <a:prstGeom prst="straightConnector1">
                <a:avLst/>
              </a:prstGeom>
              <a:ln w="6350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AutoShape 69"/>
              <p:cNvCxnSpPr>
                <a:cxnSpLocks noChangeShapeType="1"/>
                <a:stCxn id="90" idx="3"/>
                <a:endCxn id="87" idx="1"/>
              </p:cNvCxnSpPr>
              <p:nvPr/>
            </p:nvCxnSpPr>
            <p:spPr bwMode="auto">
              <a:xfrm flipV="1">
                <a:off x="-3671052" y="3866773"/>
                <a:ext cx="961985" cy="1940030"/>
              </a:xfrm>
              <a:prstGeom prst="bentConnector3">
                <a:avLst>
                  <a:gd name="adj1" fmla="val 50000"/>
                </a:avLst>
              </a:prstGeom>
              <a:ln w="6350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직사각형 93"/>
              <p:cNvSpPr/>
              <p:nvPr/>
            </p:nvSpPr>
            <p:spPr>
              <a:xfrm>
                <a:off x="-2716130" y="5463406"/>
                <a:ext cx="1253868" cy="533646"/>
              </a:xfrm>
              <a:prstGeom prst="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3598" tIns="46799" rIns="93598" bIns="46799" rtlCol="0" anchor="ctr"/>
              <a:lstStyle/>
              <a:p>
                <a:pPr marL="175496" indent="-175496">
                  <a:buFont typeface="Wingdings" panose="05000000000000000000" pitchFamily="2" charset="2"/>
                  <a:buChar char="§"/>
                </a:pPr>
                <a:endParaRPr lang="en-US" altLang="ko-KR" sz="700" dirty="0" smtClean="0">
                  <a:solidFill>
                    <a:schemeClr val="tx1"/>
                  </a:solidFill>
                </a:endParaRPr>
              </a:p>
              <a:p>
                <a:pPr marL="88900" lvl="1" indent="-88900" fontAlgn="base" latinLnBrk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itchFamily="34" charset="0"/>
                  <a:buChar char="•"/>
                  <a:tabLst>
                    <a:tab pos="6149297" algn="l"/>
                  </a:tabLst>
                  <a:defRPr/>
                </a:pPr>
                <a:r>
                  <a:rPr kumimoji="1"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연계 현황 관리</a:t>
                </a:r>
                <a:endParaRPr kumimoji="1"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  <a:p>
                <a:pPr marL="88900" lvl="1" indent="-88900" fontAlgn="base" latinLnBrk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itchFamily="34" charset="0"/>
                  <a:buChar char="•"/>
                  <a:tabLst>
                    <a:tab pos="6149297" algn="l"/>
                  </a:tabLst>
                  <a:defRPr/>
                </a:pPr>
                <a:r>
                  <a:rPr kumimoji="1"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연계 모니터링</a:t>
                </a:r>
                <a:endParaRPr kumimoji="1"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  <a:p>
                <a:pPr marL="88900" lvl="1" indent="-88900" fontAlgn="base" latinLnBrk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itchFamily="34" charset="0"/>
                  <a:buChar char="•"/>
                  <a:tabLst>
                    <a:tab pos="6149297" algn="l"/>
                  </a:tabLst>
                  <a:defRPr/>
                </a:pPr>
                <a:r>
                  <a:rPr kumimoji="1"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이력관리</a:t>
                </a:r>
                <a:r>
                  <a:rPr kumimoji="1" lang="en-US" altLang="ko-KR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/</a:t>
                </a:r>
                <a:r>
                  <a:rPr kumimoji="1"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장애관리</a:t>
                </a:r>
                <a:r>
                  <a:rPr kumimoji="1" lang="en-US" altLang="ko-KR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/>
                </a:r>
                <a:br>
                  <a:rPr kumimoji="1" lang="en-US" altLang="ko-KR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</a:br>
                <a:endParaRPr kumimoji="1"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95" name="AutoShape 78"/>
              <p:cNvSpPr>
                <a:spLocks noChangeArrowheads="1"/>
              </p:cNvSpPr>
              <p:nvPr/>
            </p:nvSpPr>
            <p:spPr bwMode="auto">
              <a:xfrm>
                <a:off x="-2716803" y="5188270"/>
                <a:ext cx="1254542" cy="276943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1" indent="-93346" algn="ctr" defTabSz="147511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prstClr val="white">
                      <a:lumMod val="65000"/>
                    </a:prstClr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kumimoji="1"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rPr>
                  <a:t>연계 관리대상 적용</a:t>
                </a:r>
              </a:p>
            </p:txBody>
          </p:sp>
          <p:cxnSp>
            <p:nvCxnSpPr>
              <p:cNvPr id="98" name="AutoShape 81"/>
              <p:cNvCxnSpPr>
                <a:cxnSpLocks noChangeShapeType="1"/>
                <a:stCxn id="87" idx="2"/>
              </p:cNvCxnSpPr>
              <p:nvPr/>
            </p:nvCxnSpPr>
            <p:spPr bwMode="auto">
              <a:xfrm rot="5400000">
                <a:off x="-2192027" y="4107843"/>
                <a:ext cx="208963" cy="3763"/>
              </a:xfrm>
              <a:prstGeom prst="straightConnector1">
                <a:avLst/>
              </a:prstGeom>
              <a:ln w="6350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AutoShape 81"/>
              <p:cNvCxnSpPr>
                <a:cxnSpLocks noChangeShapeType="1"/>
                <a:endCxn id="95" idx="0"/>
              </p:cNvCxnSpPr>
              <p:nvPr/>
            </p:nvCxnSpPr>
            <p:spPr bwMode="auto">
              <a:xfrm rot="5400000">
                <a:off x="-2230700" y="5046767"/>
                <a:ext cx="282669" cy="336"/>
              </a:xfrm>
              <a:prstGeom prst="straightConnector1">
                <a:avLst/>
              </a:prstGeom>
              <a:ln w="6350" cap="rnd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TextBox 99"/>
              <p:cNvSpPr txBox="1"/>
              <p:nvPr/>
            </p:nvSpPr>
            <p:spPr>
              <a:xfrm>
                <a:off x="-6546555" y="3953012"/>
                <a:ext cx="579467" cy="301667"/>
              </a:xfrm>
              <a:prstGeom prst="rect">
                <a:avLst/>
              </a:prstGeom>
              <a:noFill/>
            </p:spPr>
            <p:txBody>
              <a:bodyPr wrap="none" lIns="93598" tIns="46799" rIns="93598" bIns="46799" rtlCol="0">
                <a:spAutoFit/>
              </a:bodyPr>
              <a:lstStyle/>
              <a:p>
                <a:r>
                  <a:rPr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연계정의서</a:t>
                </a: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-6610663" y="5516264"/>
                <a:ext cx="742566" cy="301667"/>
              </a:xfrm>
              <a:prstGeom prst="rect">
                <a:avLst/>
              </a:prstGeom>
              <a:noFill/>
            </p:spPr>
            <p:txBody>
              <a:bodyPr wrap="none" lIns="93598" tIns="46799" rIns="93598" bIns="46799" rtlCol="0">
                <a:spAutoFit/>
              </a:bodyPr>
              <a:lstStyle/>
              <a:p>
                <a:r>
                  <a:rPr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연계현황분석서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-3701449" y="5821720"/>
                <a:ext cx="742566" cy="301667"/>
              </a:xfrm>
              <a:prstGeom prst="rect">
                <a:avLst/>
              </a:prstGeom>
              <a:noFill/>
            </p:spPr>
            <p:txBody>
              <a:bodyPr wrap="none" lIns="93598" tIns="46799" rIns="93598" bIns="46799" rtlCol="0">
                <a:spAutoFit/>
              </a:bodyPr>
              <a:lstStyle/>
              <a:p>
                <a:r>
                  <a:rPr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연계작업계획서</a:t>
                </a: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-4382507" y="4861401"/>
                <a:ext cx="742566" cy="301667"/>
              </a:xfrm>
              <a:prstGeom prst="rect">
                <a:avLst/>
              </a:prstGeom>
              <a:noFill/>
            </p:spPr>
            <p:txBody>
              <a:bodyPr wrap="none" lIns="93598" tIns="46799" rIns="93598" bIns="46799" rtlCol="0">
                <a:spAutoFit/>
              </a:bodyPr>
              <a:lstStyle/>
              <a:p>
                <a:r>
                  <a:rPr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연계작업계획서</a:t>
                </a:r>
                <a:endParaRPr lang="ko-KR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>
                <a:off x="-2118626" y="4898811"/>
                <a:ext cx="824115" cy="301667"/>
              </a:xfrm>
              <a:prstGeom prst="rect">
                <a:avLst/>
              </a:prstGeom>
              <a:noFill/>
            </p:spPr>
            <p:txBody>
              <a:bodyPr wrap="none" lIns="93598" tIns="46799" rIns="93598" bIns="46799" rtlCol="0">
                <a:spAutoFit/>
              </a:bodyPr>
              <a:lstStyle/>
              <a:p>
                <a:r>
                  <a:rPr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단위테스트케이스</a:t>
                </a:r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>
                <a:off x="-2118626" y="6022003"/>
                <a:ext cx="824115" cy="301667"/>
              </a:xfrm>
              <a:prstGeom prst="rect">
                <a:avLst/>
              </a:prstGeom>
              <a:noFill/>
            </p:spPr>
            <p:txBody>
              <a:bodyPr wrap="none" lIns="93598" tIns="46799" rIns="93598" bIns="46799" rtlCol="0">
                <a:spAutoFit/>
              </a:bodyPr>
              <a:lstStyle/>
              <a:p>
                <a:r>
                  <a:rPr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연계현황관리대장</a:t>
                </a:r>
              </a:p>
            </p:txBody>
          </p:sp>
          <p:sp>
            <p:nvSpPr>
              <p:cNvPr id="177" name="TextBox 176"/>
              <p:cNvSpPr txBox="1"/>
              <p:nvPr/>
            </p:nvSpPr>
            <p:spPr>
              <a:xfrm>
                <a:off x="-6602011" y="6022003"/>
                <a:ext cx="416368" cy="301667"/>
              </a:xfrm>
              <a:prstGeom prst="rect">
                <a:avLst/>
              </a:prstGeom>
              <a:noFill/>
            </p:spPr>
            <p:txBody>
              <a:bodyPr wrap="none" lIns="93598" tIns="46799" rIns="93598" bIns="46799" rtlCol="0">
                <a:spAutoFit/>
              </a:bodyPr>
              <a:lstStyle/>
              <a:p>
                <a:r>
                  <a:rPr lang="ko-KR" altLang="en-US" sz="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회의록</a:t>
                </a:r>
              </a:p>
            </p:txBody>
          </p:sp>
        </p:grpSp>
        <p:sp>
          <p:nvSpPr>
            <p:cNvPr id="114" name="직사각형 113"/>
            <p:cNvSpPr/>
            <p:nvPr/>
          </p:nvSpPr>
          <p:spPr>
            <a:xfrm>
              <a:off x="7668634" y="3597263"/>
              <a:ext cx="6518275" cy="25083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697237" algn="l"/>
                </a:tabLst>
                <a:defRPr/>
              </a:pPr>
              <a:r>
                <a:rPr kumimoji="1" lang="ko-KR" altLang="en-US" sz="1200" spc="-51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표준 연계 체계 </a:t>
              </a:r>
            </a:p>
          </p:txBody>
        </p:sp>
        <p:sp>
          <p:nvSpPr>
            <p:cNvPr id="128" name="직사각형 127"/>
            <p:cNvSpPr/>
            <p:nvPr/>
          </p:nvSpPr>
          <p:spPr>
            <a:xfrm>
              <a:off x="7785294" y="4480777"/>
              <a:ext cx="115807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8900" lvl="1" indent="-88900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tabLst>
                  <a:tab pos="6149297" algn="l"/>
                </a:tabLst>
                <a:defRPr/>
              </a:pP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연계 대상 시스템</a:t>
              </a:r>
              <a:endParaRPr kumimoji="1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endParaRPr>
            </a:p>
            <a:p>
              <a:pPr marL="88900" lvl="1" indent="-88900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tabLst>
                  <a:tab pos="6149297" algn="l"/>
                </a:tabLst>
                <a:defRPr/>
              </a:pP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연계 범위 및 내용</a:t>
              </a:r>
              <a:endParaRPr kumimoji="1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endParaRPr>
            </a:p>
            <a:p>
              <a:pPr marL="88900" lvl="1" indent="-88900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tabLst>
                  <a:tab pos="6149297" algn="l"/>
                </a:tabLst>
                <a:defRPr/>
              </a:pP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연계방식</a:t>
              </a:r>
              <a:endParaRPr kumimoji="1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endParaRPr>
            </a:p>
            <a:p>
              <a:pPr marL="88900" lvl="1" indent="-88900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tabLst>
                  <a:tab pos="6149297" algn="l"/>
                </a:tabLst>
                <a:defRPr/>
              </a:pP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송수신데이터</a:t>
              </a:r>
              <a:endParaRPr kumimoji="1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endParaRPr>
            </a:p>
            <a:p>
              <a:pPr marL="88900" lvl="1" indent="-88900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tabLst>
                  <a:tab pos="6149297" algn="l"/>
                </a:tabLst>
                <a:defRPr/>
              </a:pP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연계 주기</a:t>
              </a:r>
              <a:endParaRPr kumimoji="1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endParaRPr>
            </a:p>
            <a:p>
              <a:pPr marL="88900" lvl="1" indent="-88900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tabLst>
                  <a:tab pos="6149297" algn="l"/>
                </a:tabLst>
                <a:defRPr/>
              </a:pP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기타 고려요소</a:t>
              </a:r>
            </a:p>
          </p:txBody>
        </p:sp>
        <p:sp>
          <p:nvSpPr>
            <p:cNvPr id="131" name="직사각형 130"/>
            <p:cNvSpPr/>
            <p:nvPr/>
          </p:nvSpPr>
          <p:spPr>
            <a:xfrm>
              <a:off x="10071310" y="4155495"/>
              <a:ext cx="166576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8900" lvl="1" indent="-88900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tabLst>
                  <a:tab pos="6149297" algn="l"/>
                </a:tabLst>
                <a:defRPr/>
              </a:pP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연계방식</a:t>
              </a:r>
              <a:endParaRPr kumimoji="1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endParaRPr>
            </a:p>
            <a:p>
              <a:pPr marL="88900" lvl="1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6149297" algn="l"/>
                </a:tabLst>
                <a:defRPr/>
              </a:pPr>
              <a:r>
                <a:rPr kumimoji="1"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(</a:t>
              </a: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웹 서비스</a:t>
              </a:r>
              <a:r>
                <a:rPr kumimoji="1"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,EAI, DB </a:t>
              </a: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연계</a:t>
              </a:r>
              <a:r>
                <a:rPr kumimoji="1"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)</a:t>
              </a:r>
            </a:p>
            <a:p>
              <a:pPr marL="88900" lvl="1" indent="-88900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tabLst>
                  <a:tab pos="6149297" algn="l"/>
                </a:tabLst>
                <a:defRPr/>
              </a:pP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예상 위험 및 장애</a:t>
              </a:r>
            </a:p>
            <a:p>
              <a:pPr marL="88900" lvl="1" indent="-88900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tabLst>
                  <a:tab pos="6149297" algn="l"/>
                </a:tabLst>
                <a:defRPr/>
              </a:pP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성능 및 보안</a:t>
              </a:r>
            </a:p>
          </p:txBody>
        </p:sp>
        <p:sp>
          <p:nvSpPr>
            <p:cNvPr id="135" name="직사각형 134"/>
            <p:cNvSpPr/>
            <p:nvPr/>
          </p:nvSpPr>
          <p:spPr>
            <a:xfrm>
              <a:off x="12643819" y="4479071"/>
              <a:ext cx="1380232" cy="331081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88900" lvl="1" indent="-88900" fontAlgn="base" latinLnBrk="0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Char char="•"/>
                <a:tabLst>
                  <a:tab pos="6149297" algn="l"/>
                </a:tabLst>
                <a:defRPr/>
              </a:pPr>
              <a:r>
                <a:rPr kumimoji="1"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단위시스템 적용 및 테스트</a:t>
              </a:r>
              <a:endParaRPr kumimoji="1"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endParaRPr>
            </a:p>
          </p:txBody>
        </p:sp>
        <p:sp>
          <p:nvSpPr>
            <p:cNvPr id="136" name="AutoShape 78"/>
            <p:cNvSpPr>
              <a:spLocks noChangeArrowheads="1"/>
            </p:cNvSpPr>
            <p:nvPr/>
          </p:nvSpPr>
          <p:spPr bwMode="auto">
            <a:xfrm>
              <a:off x="12643311" y="4312934"/>
              <a:ext cx="1380740" cy="199787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93346" algn="ctr" defTabSz="14751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white">
                    <a:lumMod val="65000"/>
                  </a:prstClr>
                </a:buClr>
                <a:buSzPct val="100000"/>
                <a:tabLst>
                  <a:tab pos="6149297" algn="l"/>
                </a:tabLst>
                <a:defRPr/>
              </a:pPr>
              <a:r>
                <a:rPr kumimoji="1"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단위시스템 적용</a:t>
              </a:r>
            </a:p>
          </p:txBody>
        </p:sp>
      </p:grpSp>
      <p:grpSp>
        <p:nvGrpSpPr>
          <p:cNvPr id="125" name="그룹 124"/>
          <p:cNvGrpSpPr/>
          <p:nvPr/>
        </p:nvGrpSpPr>
        <p:grpSpPr>
          <a:xfrm>
            <a:off x="609600" y="6715125"/>
            <a:ext cx="1331105" cy="3492500"/>
            <a:chOff x="628650" y="6604000"/>
            <a:chExt cx="1331105" cy="3603625"/>
          </a:xfrm>
        </p:grpSpPr>
        <p:sp>
          <p:nvSpPr>
            <p:cNvPr id="139" name="직사각형 138"/>
            <p:cNvSpPr/>
            <p:nvPr/>
          </p:nvSpPr>
          <p:spPr>
            <a:xfrm>
              <a:off x="628650" y="6604000"/>
              <a:ext cx="1331105" cy="3603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0" name="그룹 139"/>
            <p:cNvGrpSpPr/>
            <p:nvPr/>
          </p:nvGrpSpPr>
          <p:grpSpPr>
            <a:xfrm>
              <a:off x="694865" y="7007240"/>
              <a:ext cx="1184219" cy="3086103"/>
              <a:chOff x="614417" y="7026286"/>
              <a:chExt cx="1512168" cy="3940747"/>
            </a:xfrm>
          </p:grpSpPr>
          <p:sp>
            <p:nvSpPr>
              <p:cNvPr id="137" name="한쪽 모서리가 잘린 사각형 136"/>
              <p:cNvSpPr/>
              <p:nvPr/>
            </p:nvSpPr>
            <p:spPr>
              <a:xfrm>
                <a:off x="614417" y="7026286"/>
                <a:ext cx="1512168" cy="729771"/>
              </a:xfrm>
              <a:prstGeom prst="snip1Rect">
                <a:avLst>
                  <a:gd name="adj" fmla="val 392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8" name="직각 삼각형 137"/>
              <p:cNvSpPr/>
              <p:nvPr/>
            </p:nvSpPr>
            <p:spPr>
              <a:xfrm flipH="1" flipV="1">
                <a:off x="1936382" y="7035955"/>
                <a:ext cx="190200" cy="190200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1" name="한쪽 모서리가 잘린 사각형 140"/>
              <p:cNvSpPr/>
              <p:nvPr/>
            </p:nvSpPr>
            <p:spPr>
              <a:xfrm>
                <a:off x="614417" y="7829030"/>
                <a:ext cx="1512168" cy="729771"/>
              </a:xfrm>
              <a:prstGeom prst="snip1Rect">
                <a:avLst>
                  <a:gd name="adj" fmla="val 392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2" name="직각 삼각형 141"/>
              <p:cNvSpPr/>
              <p:nvPr/>
            </p:nvSpPr>
            <p:spPr>
              <a:xfrm flipH="1" flipV="1">
                <a:off x="1936382" y="7838699"/>
                <a:ext cx="190200" cy="190200"/>
              </a:xfrm>
              <a:prstGeom prst="rt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/>
              </a:p>
            </p:txBody>
          </p:sp>
          <p:sp>
            <p:nvSpPr>
              <p:cNvPr id="143" name="한쪽 모서리가 잘린 사각형 142"/>
              <p:cNvSpPr/>
              <p:nvPr/>
            </p:nvSpPr>
            <p:spPr>
              <a:xfrm>
                <a:off x="614417" y="8631774"/>
                <a:ext cx="1512168" cy="729771"/>
              </a:xfrm>
              <a:prstGeom prst="snip1Rect">
                <a:avLst>
                  <a:gd name="adj" fmla="val 392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4" name="직각 삼각형 143"/>
              <p:cNvSpPr/>
              <p:nvPr/>
            </p:nvSpPr>
            <p:spPr>
              <a:xfrm flipH="1" flipV="1">
                <a:off x="1936382" y="8641443"/>
                <a:ext cx="190200" cy="190200"/>
              </a:xfrm>
              <a:prstGeom prst="rtTriangl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/>
              </a:p>
            </p:txBody>
          </p:sp>
          <p:sp>
            <p:nvSpPr>
              <p:cNvPr id="145" name="한쪽 모서리가 잘린 사각형 144"/>
              <p:cNvSpPr/>
              <p:nvPr/>
            </p:nvSpPr>
            <p:spPr>
              <a:xfrm>
                <a:off x="614417" y="9434518"/>
                <a:ext cx="1512168" cy="729771"/>
              </a:xfrm>
              <a:prstGeom prst="snip1Rect">
                <a:avLst>
                  <a:gd name="adj" fmla="val 392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6" name="직각 삼각형 145"/>
              <p:cNvSpPr/>
              <p:nvPr/>
            </p:nvSpPr>
            <p:spPr>
              <a:xfrm flipH="1" flipV="1">
                <a:off x="1936382" y="9444187"/>
                <a:ext cx="190200" cy="190200"/>
              </a:xfrm>
              <a:prstGeom prst="rt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/>
              </a:p>
            </p:txBody>
          </p:sp>
          <p:sp>
            <p:nvSpPr>
              <p:cNvPr id="147" name="한쪽 모서리가 잘린 사각형 146"/>
              <p:cNvSpPr/>
              <p:nvPr/>
            </p:nvSpPr>
            <p:spPr>
              <a:xfrm>
                <a:off x="614417" y="10237262"/>
                <a:ext cx="1512168" cy="729771"/>
              </a:xfrm>
              <a:prstGeom prst="snip1Rect">
                <a:avLst>
                  <a:gd name="adj" fmla="val 392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8" name="직각 삼각형 147"/>
              <p:cNvSpPr/>
              <p:nvPr/>
            </p:nvSpPr>
            <p:spPr>
              <a:xfrm flipH="1" flipV="1">
                <a:off x="1936382" y="10246931"/>
                <a:ext cx="190200" cy="190200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/>
              </a:p>
            </p:txBody>
          </p:sp>
        </p:grpSp>
        <p:cxnSp>
          <p:nvCxnSpPr>
            <p:cNvPr id="149" name="직선 연결선 148"/>
            <p:cNvCxnSpPr/>
            <p:nvPr/>
          </p:nvCxnSpPr>
          <p:spPr>
            <a:xfrm>
              <a:off x="628650" y="6883410"/>
              <a:ext cx="1331105" cy="1588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/>
            <p:cNvSpPr txBox="1"/>
            <p:nvPr/>
          </p:nvSpPr>
          <p:spPr>
            <a:xfrm>
              <a:off x="628650" y="6616708"/>
              <a:ext cx="1045353" cy="372164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9193" tIns="39193" rIns="39193" bIns="39193" rtlCol="0" anchor="t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marL="0" lvl="2" indent="-180975" fontAlgn="base">
                <a:spcBef>
                  <a:spcPct val="0"/>
                </a:spcBef>
                <a:spcAft>
                  <a:spcPct val="0"/>
                </a:spcAft>
                <a:buSzPct val="80000"/>
                <a:defRPr/>
              </a:pPr>
              <a:r>
                <a:rPr lang="ko-KR" altLang="en-US" sz="11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기존 연계방식</a:t>
              </a:r>
            </a:p>
          </p:txBody>
        </p:sp>
        <p:grpSp>
          <p:nvGrpSpPr>
            <p:cNvPr id="159" name="그룹 158"/>
            <p:cNvGrpSpPr/>
            <p:nvPr/>
          </p:nvGrpSpPr>
          <p:grpSpPr>
            <a:xfrm>
              <a:off x="666750" y="7195858"/>
              <a:ext cx="1240448" cy="2703349"/>
              <a:chOff x="657225" y="7195858"/>
              <a:chExt cx="1240448" cy="2703349"/>
            </a:xfrm>
          </p:grpSpPr>
          <p:sp>
            <p:nvSpPr>
              <p:cNvPr id="153" name="직사각형 152"/>
              <p:cNvSpPr/>
              <p:nvPr/>
            </p:nvSpPr>
            <p:spPr>
              <a:xfrm flipH="1">
                <a:off x="800100" y="7195858"/>
                <a:ext cx="954698" cy="18466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0" algn="ctr" eaLnBrk="0" latinLnBrk="0" hangingPunct="0">
                  <a:spcAft>
                    <a:spcPts val="0"/>
                  </a:spcAft>
                  <a:buSzPct val="90000"/>
                  <a:defRPr/>
                </a:pPr>
                <a:r>
                  <a:rPr lang="en-US" altLang="ko-KR" sz="1200" spc="-80" dirty="0" smtClean="0">
                    <a:solidFill>
                      <a:schemeClr val="accent1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Open API</a:t>
                </a:r>
              </a:p>
            </p:txBody>
          </p:sp>
          <p:sp>
            <p:nvSpPr>
              <p:cNvPr id="154" name="직사각형 153"/>
              <p:cNvSpPr/>
              <p:nvPr/>
            </p:nvSpPr>
            <p:spPr>
              <a:xfrm flipH="1">
                <a:off x="657225" y="7831996"/>
                <a:ext cx="1240448" cy="18466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algn="ctr" eaLnBrk="0" latinLnBrk="0" hangingPunct="0">
                  <a:spcAft>
                    <a:spcPts val="0"/>
                  </a:spcAft>
                  <a:buSzPct val="90000"/>
                  <a:defRPr/>
                </a:pPr>
                <a:r>
                  <a:rPr lang="ko-KR" altLang="en-US" sz="1200" spc="-80" dirty="0" smtClean="0">
                    <a:solidFill>
                      <a:schemeClr val="accent3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전자결재</a:t>
                </a:r>
              </a:p>
            </p:txBody>
          </p:sp>
          <p:sp>
            <p:nvSpPr>
              <p:cNvPr id="155" name="직사각형 154"/>
              <p:cNvSpPr/>
              <p:nvPr/>
            </p:nvSpPr>
            <p:spPr>
              <a:xfrm flipH="1">
                <a:off x="657225" y="8456633"/>
                <a:ext cx="1240448" cy="18466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algn="ctr" eaLnBrk="0" latinLnBrk="0" hangingPunct="0">
                  <a:spcAft>
                    <a:spcPts val="0"/>
                  </a:spcAft>
                  <a:buSzPct val="90000"/>
                  <a:defRPr/>
                </a:pPr>
                <a:r>
                  <a:rPr lang="en-US" altLang="ko-KR" sz="1200" spc="-80" dirty="0" smtClean="0">
                    <a:solidFill>
                      <a:schemeClr val="accent5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SMS</a:t>
                </a:r>
              </a:p>
            </p:txBody>
          </p:sp>
          <p:sp>
            <p:nvSpPr>
              <p:cNvPr id="156" name="직사각형 155"/>
              <p:cNvSpPr/>
              <p:nvPr/>
            </p:nvSpPr>
            <p:spPr>
              <a:xfrm flipH="1">
                <a:off x="897191" y="9100835"/>
                <a:ext cx="760516" cy="19054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algn="ctr" eaLnBrk="0" latinLnBrk="0" hangingPunct="0">
                  <a:spcAft>
                    <a:spcPts val="0"/>
                  </a:spcAft>
                  <a:buSzPct val="90000"/>
                  <a:defRPr/>
                </a:pPr>
                <a:r>
                  <a:rPr lang="en-US" altLang="ko-KR" sz="1200" spc="-80" dirty="0" smtClean="0">
                    <a:solidFill>
                      <a:schemeClr val="accent6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E-MAIL</a:t>
                </a:r>
              </a:p>
            </p:txBody>
          </p:sp>
          <p:sp>
            <p:nvSpPr>
              <p:cNvPr id="158" name="직사각형 157"/>
              <p:cNvSpPr/>
              <p:nvPr/>
            </p:nvSpPr>
            <p:spPr>
              <a:xfrm flipH="1">
                <a:off x="781050" y="9708665"/>
                <a:ext cx="992798" cy="19054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0" algn="ctr" eaLnBrk="0" latinLnBrk="0" hangingPunct="0">
                  <a:spcAft>
                    <a:spcPts val="0"/>
                  </a:spcAft>
                  <a:buSzPct val="90000"/>
                  <a:defRPr/>
                </a:pPr>
                <a:r>
                  <a:rPr lang="en-US" altLang="ko-KR" sz="1200" spc="-80" dirty="0" smtClean="0">
                    <a:solidFill>
                      <a:schemeClr val="accent2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USB/</a:t>
                </a:r>
                <a:r>
                  <a:rPr lang="ko-KR" altLang="en-US" sz="1200" spc="-80" dirty="0" smtClean="0">
                    <a:solidFill>
                      <a:schemeClr val="accent2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수작업</a:t>
                </a:r>
              </a:p>
            </p:txBody>
          </p:sp>
        </p:grpSp>
      </p:grpSp>
      <p:grpSp>
        <p:nvGrpSpPr>
          <p:cNvPr id="171" name="그룹 369"/>
          <p:cNvGrpSpPr/>
          <p:nvPr/>
        </p:nvGrpSpPr>
        <p:grpSpPr>
          <a:xfrm>
            <a:off x="2079895" y="8398569"/>
            <a:ext cx="193188" cy="223392"/>
            <a:chOff x="7236664" y="4122564"/>
            <a:chExt cx="269632" cy="311787"/>
          </a:xfrm>
        </p:grpSpPr>
        <p:sp>
          <p:nvSpPr>
            <p:cNvPr id="172" name="모서리가 둥근 직사각형 171"/>
            <p:cNvSpPr/>
            <p:nvPr/>
          </p:nvSpPr>
          <p:spPr>
            <a:xfrm rot="13500000">
              <a:off x="7338436" y="4266492"/>
              <a:ext cx="66087" cy="26963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모서리가 둥근 직사각형 172"/>
            <p:cNvSpPr/>
            <p:nvPr/>
          </p:nvSpPr>
          <p:spPr>
            <a:xfrm rot="18900000">
              <a:off x="7338437" y="4122564"/>
              <a:ext cx="66087" cy="26963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74" name="Picture 4" descr="D:\프로젝트\20150903_SKT 대통령 기록관\이미지\17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58223" y="6709443"/>
            <a:ext cx="2195084" cy="315912"/>
          </a:xfrm>
          <a:prstGeom prst="rect">
            <a:avLst/>
          </a:prstGeom>
          <a:noFill/>
        </p:spPr>
      </p:pic>
      <p:sp>
        <p:nvSpPr>
          <p:cNvPr id="175" name="TextBox 174"/>
          <p:cNvSpPr txBox="1"/>
          <p:nvPr/>
        </p:nvSpPr>
        <p:spPr>
          <a:xfrm>
            <a:off x="2546200" y="6694590"/>
            <a:ext cx="1934122" cy="29183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193" tIns="39193" rIns="39193" bIns="39193" rtlCol="0" anchor="t">
            <a:scene3d>
              <a:camera prst="orthographicFront"/>
              <a:lightRig rig="threePt" dir="t"/>
            </a:scene3d>
            <a:sp3d/>
          </a:bodyPr>
          <a:lstStyle/>
          <a:p>
            <a:pPr marL="0" lvl="2" indent="-180975">
              <a:defRPr/>
            </a:pPr>
            <a:r>
              <a:rPr lang="ko-KR" altLang="en-US" sz="1600" spc="100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공사 표준 연계방식 구성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93842" y="1746250"/>
            <a:ext cx="6607057" cy="1415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en-US" altLang="ko-K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3. </a:t>
            </a:r>
            <a:r>
              <a:rPr lang="ko-KR" altLang="en-US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인터페이스 요구사항 </a:t>
            </a:r>
          </a:p>
          <a:p>
            <a:pPr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시스템간 표준화 연계 체계 구축 방안</a:t>
            </a:r>
          </a:p>
          <a:p>
            <a:pPr latinLnBrk="0">
              <a:spcAft>
                <a:spcPts val="600"/>
              </a:spcAft>
            </a:pP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1)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표준 연계 체계 구축 개요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(1/2)</a:t>
            </a:r>
          </a:p>
          <a:p>
            <a:pPr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공사 표준 연계 체계 구축을 위해 공사 전사 시스템 데이터 인터페이스 현황을 기반으로 표준 연계 체계를 수립합니다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최적의 기술 요소를 적용함으로써 데이터 연계의 신뢰성 과 정확성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성능의 가용성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관리체계의 확장성과 효율성을 제공 및 연계 데이터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보안성을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강화한 표준 연계 체계를 구축합니다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119" name="그룹 206"/>
          <p:cNvGrpSpPr/>
          <p:nvPr/>
        </p:nvGrpSpPr>
        <p:grpSpPr>
          <a:xfrm>
            <a:off x="592074" y="3419813"/>
            <a:ext cx="6571501" cy="292388"/>
            <a:chOff x="614934" y="2930014"/>
            <a:chExt cx="6571501" cy="292388"/>
          </a:xfrm>
        </p:grpSpPr>
        <p:pic>
          <p:nvPicPr>
            <p:cNvPr id="120" name="그림 119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121" name="TextBox 120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공사 표준 연계 체계 구성도</a:t>
              </a:r>
            </a:p>
          </p:txBody>
        </p:sp>
      </p:grpSp>
      <p:sp>
        <p:nvSpPr>
          <p:cNvPr id="71" name="슬라이드 번호 개체 틀 7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720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Box 99"/>
          <p:cNvSpPr txBox="1"/>
          <p:nvPr/>
        </p:nvSpPr>
        <p:spPr>
          <a:xfrm>
            <a:off x="593842" y="1746250"/>
            <a:ext cx="6553083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latinLnBrk="0">
              <a:spcAft>
                <a:spcPts val="600"/>
              </a:spcAft>
            </a:pP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1)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표준 연계 체계 구축 개요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(2/2)</a:t>
            </a:r>
          </a:p>
        </p:txBody>
      </p:sp>
      <p:grpSp>
        <p:nvGrpSpPr>
          <p:cNvPr id="101" name="그룹 206"/>
          <p:cNvGrpSpPr/>
          <p:nvPr/>
        </p:nvGrpSpPr>
        <p:grpSpPr>
          <a:xfrm>
            <a:off x="592074" y="2180429"/>
            <a:ext cx="6571501" cy="292388"/>
            <a:chOff x="614934" y="2930014"/>
            <a:chExt cx="6571501" cy="292388"/>
          </a:xfrm>
        </p:grpSpPr>
        <p:pic>
          <p:nvPicPr>
            <p:cNvPr id="102" name="그림 101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103" name="TextBox 102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공사 표준 연계 구성도</a:t>
              </a:r>
            </a:p>
          </p:txBody>
        </p:sp>
      </p:grpSp>
      <p:sp>
        <p:nvSpPr>
          <p:cNvPr id="105" name="한쪽 모서리가 잘린 사각형 104"/>
          <p:cNvSpPr/>
          <p:nvPr/>
        </p:nvSpPr>
        <p:spPr>
          <a:xfrm>
            <a:off x="611188" y="9073153"/>
            <a:ext cx="6553200" cy="293396"/>
          </a:xfrm>
          <a:prstGeom prst="snip1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 latinLnBrk="0"/>
            <a:r>
              <a:rPr lang="ko-KR" altLang="en-US" sz="1200" spc="-7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표준 </a:t>
            </a:r>
            <a:r>
              <a:rPr lang="ko-KR" altLang="en-US" sz="1200" spc="-70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연계기술</a:t>
            </a:r>
            <a:r>
              <a:rPr lang="ko-KR" altLang="en-US" sz="1200" spc="-7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 적용 방안</a:t>
            </a:r>
          </a:p>
        </p:txBody>
      </p:sp>
      <p:sp>
        <p:nvSpPr>
          <p:cNvPr id="106" name="직사각형 105"/>
          <p:cNvSpPr/>
          <p:nvPr/>
        </p:nvSpPr>
        <p:spPr>
          <a:xfrm>
            <a:off x="611188" y="9360425"/>
            <a:ext cx="6553200" cy="85791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1000" spc="-7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07" name="화이트투명사각판"/>
          <p:cNvSpPr/>
          <p:nvPr/>
        </p:nvSpPr>
        <p:spPr bwMode="auto">
          <a:xfrm>
            <a:off x="684225" y="9465664"/>
            <a:ext cx="6019840" cy="647440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</a:ln>
          <a:effectLst/>
        </p:spPr>
        <p:txBody>
          <a:bodyPr lIns="93598" tIns="46799" rIns="93598" bIns="46799" anchor="ctr"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marL="142997" indent="-142997" defTabSz="1025353" fontAlgn="ctr">
              <a:spcAft>
                <a:spcPts val="307"/>
              </a:spcAft>
              <a:buClr>
                <a:prstClr val="white">
                  <a:lumMod val="65000"/>
                </a:prstClr>
              </a:buClr>
              <a:buSzPct val="80000"/>
              <a:defRPr/>
            </a:pP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1. </a:t>
            </a:r>
            <a:r>
              <a:rPr lang="ko-KR" altLang="en-US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연계 </a:t>
            </a:r>
            <a:r>
              <a:rPr lang="ko-KR" altLang="en-US" sz="1100" dirty="0" err="1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대상별</a:t>
            </a: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, </a:t>
            </a:r>
            <a:r>
              <a:rPr lang="ko-KR" altLang="en-US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연계 항목별 </a:t>
            </a: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, </a:t>
            </a:r>
            <a:r>
              <a:rPr lang="ko-KR" altLang="en-US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연계 유형의 </a:t>
            </a:r>
            <a:r>
              <a:rPr lang="ko-KR" altLang="en-US" sz="1100" dirty="0" smtClean="0">
                <a:solidFill>
                  <a:srgbClr val="FF000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분석 최적화를 통한 연계 방식 적용</a:t>
            </a: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(EAI(ESB), </a:t>
            </a:r>
            <a:r>
              <a:rPr lang="ko-KR" altLang="en-US" sz="1100" dirty="0" err="1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웹서비스</a:t>
            </a: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)</a:t>
            </a:r>
          </a:p>
          <a:p>
            <a:pPr marL="142997" indent="-142997" defTabSz="1025353" fontAlgn="ctr">
              <a:spcAft>
                <a:spcPts val="307"/>
              </a:spcAft>
              <a:buClr>
                <a:prstClr val="white">
                  <a:lumMod val="65000"/>
                </a:prstClr>
              </a:buClr>
              <a:buSzPct val="80000"/>
              <a:defRPr/>
            </a:pP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2. </a:t>
            </a:r>
            <a:r>
              <a:rPr lang="ko-KR" altLang="en-US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검증된 국산 상용 </a:t>
            </a: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SW </a:t>
            </a:r>
            <a:r>
              <a:rPr lang="ko-KR" altLang="en-US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도입을 통한 연계 정보의 </a:t>
            </a:r>
            <a:r>
              <a:rPr lang="ko-KR" altLang="en-US" sz="1100" dirty="0" smtClean="0">
                <a:solidFill>
                  <a:srgbClr val="FF000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정확성</a:t>
            </a:r>
            <a:r>
              <a:rPr lang="en-US" altLang="ko-KR" sz="1100" dirty="0" smtClean="0">
                <a:solidFill>
                  <a:srgbClr val="FF000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, </a:t>
            </a:r>
            <a:r>
              <a:rPr lang="ko-KR" altLang="en-US" sz="1100" dirty="0" smtClean="0">
                <a:solidFill>
                  <a:srgbClr val="FF000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신뢰성</a:t>
            </a:r>
            <a:r>
              <a:rPr lang="en-US" altLang="ko-KR" sz="1100" dirty="0" smtClean="0">
                <a:solidFill>
                  <a:srgbClr val="FF000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, </a:t>
            </a:r>
            <a:r>
              <a:rPr lang="ko-KR" altLang="en-US" sz="1100" dirty="0" smtClean="0">
                <a:solidFill>
                  <a:srgbClr val="FF000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가용성 확보</a:t>
            </a:r>
          </a:p>
          <a:p>
            <a:pPr marL="142997" indent="-142997" defTabSz="1025353" fontAlgn="ctr">
              <a:spcAft>
                <a:spcPts val="307"/>
              </a:spcAft>
              <a:buClr>
                <a:prstClr val="white">
                  <a:lumMod val="65000"/>
                </a:prstClr>
              </a:buClr>
              <a:buSzPct val="80000"/>
              <a:defRPr/>
            </a:pP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3. </a:t>
            </a:r>
            <a:r>
              <a:rPr lang="ko-KR" altLang="en-US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연계 방식 통합 및 </a:t>
            </a: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2</a:t>
            </a:r>
            <a:r>
              <a:rPr lang="ko-KR" altLang="en-US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채널</a:t>
            </a: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(EAI(ESB),</a:t>
            </a:r>
            <a:r>
              <a:rPr lang="ko-KR" altLang="en-US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연계 웹 서비스</a:t>
            </a:r>
            <a:r>
              <a:rPr lang="en-US" altLang="ko-KR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)</a:t>
            </a:r>
            <a:r>
              <a:rPr lang="ko-KR" altLang="en-US" sz="1100" dirty="0" smtClean="0">
                <a:solidFill>
                  <a:srgbClr val="40404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 </a:t>
            </a:r>
            <a:r>
              <a:rPr lang="ko-KR" altLang="en-US" sz="1100" dirty="0" smtClean="0">
                <a:solidFill>
                  <a:srgbClr val="FF0000"/>
                </a:solidFill>
                <a:latin typeface="KoPub돋움체 Medium" pitchFamily="18" charset="-127"/>
                <a:ea typeface="KoPub돋움체 Medium" pitchFamily="18" charset="-127"/>
                <a:cs typeface="Arial" pitchFamily="34" charset="0"/>
              </a:rPr>
              <a:t>연계 방식 구성을 통한 유연성 확보</a:t>
            </a:r>
          </a:p>
        </p:txBody>
      </p:sp>
      <p:pic>
        <p:nvPicPr>
          <p:cNvPr id="108" name="Picture 2"/>
          <p:cNvPicPr>
            <a:picLocks noChangeAspect="1" noChangeArrowheads="1"/>
          </p:cNvPicPr>
          <p:nvPr/>
        </p:nvPicPr>
        <p:blipFill>
          <a:blip r:embed="rId3" cstate="print"/>
          <a:srcRect r="5157" b="7773"/>
          <a:stretch>
            <a:fillRect/>
          </a:stretch>
        </p:blipFill>
        <p:spPr bwMode="auto">
          <a:xfrm>
            <a:off x="6716197" y="9867677"/>
            <a:ext cx="448191" cy="36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9" name="그룹 108"/>
          <p:cNvGrpSpPr/>
          <p:nvPr/>
        </p:nvGrpSpPr>
        <p:grpSpPr>
          <a:xfrm>
            <a:off x="610695" y="2667000"/>
            <a:ext cx="6552939" cy="6315777"/>
            <a:chOff x="610695" y="3321927"/>
            <a:chExt cx="6552939" cy="5660850"/>
          </a:xfrm>
        </p:grpSpPr>
        <p:grpSp>
          <p:nvGrpSpPr>
            <p:cNvPr id="110" name="그룹 173"/>
            <p:cNvGrpSpPr/>
            <p:nvPr/>
          </p:nvGrpSpPr>
          <p:grpSpPr>
            <a:xfrm>
              <a:off x="611185" y="3515717"/>
              <a:ext cx="4734611" cy="5251301"/>
              <a:chOff x="5913652" y="3432070"/>
              <a:chExt cx="1262824" cy="4432496"/>
            </a:xfrm>
          </p:grpSpPr>
          <p:sp>
            <p:nvSpPr>
              <p:cNvPr id="197" name="직사각형 196"/>
              <p:cNvSpPr/>
              <p:nvPr/>
            </p:nvSpPr>
            <p:spPr>
              <a:xfrm>
                <a:off x="5913652" y="3471661"/>
                <a:ext cx="1262387" cy="43929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3056"/>
                <a:endParaRPr lang="ko-KR" altLang="en-US" sz="2100" dirty="0" smtClean="0"/>
              </a:p>
            </p:txBody>
          </p:sp>
          <p:sp>
            <p:nvSpPr>
              <p:cNvPr id="198" name="직사각형 197"/>
              <p:cNvSpPr/>
              <p:nvPr/>
            </p:nvSpPr>
            <p:spPr>
              <a:xfrm>
                <a:off x="5913815" y="3432070"/>
                <a:ext cx="1262661" cy="457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</p:grpSp>
        <p:grpSp>
          <p:nvGrpSpPr>
            <p:cNvPr id="111" name="그룹 381"/>
            <p:cNvGrpSpPr/>
            <p:nvPr/>
          </p:nvGrpSpPr>
          <p:grpSpPr>
            <a:xfrm>
              <a:off x="5306864" y="3715441"/>
              <a:ext cx="608400" cy="4921943"/>
              <a:chOff x="5280914" y="3715441"/>
              <a:chExt cx="608400" cy="4921943"/>
            </a:xfrm>
          </p:grpSpPr>
          <p:sp>
            <p:nvSpPr>
              <p:cNvPr id="192" name="AutoShape 1009"/>
              <p:cNvSpPr>
                <a:spLocks noChangeArrowheads="1"/>
              </p:cNvSpPr>
              <p:nvPr/>
            </p:nvSpPr>
            <p:spPr bwMode="auto">
              <a:xfrm rot="5400000">
                <a:off x="3124143" y="6085086"/>
                <a:ext cx="4921943" cy="182654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C0C0C0"/>
                  </a:gs>
                  <a:gs pos="50000">
                    <a:schemeClr val="bg1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wrap="none" lIns="95787" tIns="47894" rIns="95787" bIns="47894" anchor="ctr"/>
              <a:lstStyle/>
              <a:p>
                <a:pPr algn="ctr" defTabSz="955675">
                  <a:lnSpc>
                    <a:spcPct val="120000"/>
                  </a:lnSpc>
                </a:pPr>
                <a:endParaRPr lang="ko-KR" altLang="ko-KR" sz="14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194" name="십자형 193"/>
              <p:cNvSpPr/>
              <p:nvPr/>
            </p:nvSpPr>
            <p:spPr bwMode="auto">
              <a:xfrm>
                <a:off x="5392514" y="4424218"/>
                <a:ext cx="385200" cy="363600"/>
              </a:xfrm>
              <a:prstGeom prst="plu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lvl="1" indent="-93346" algn="ctr" defTabSz="914400" fontAlgn="base">
                  <a:lnSpc>
                    <a:spcPct val="80000"/>
                  </a:lnSpc>
                  <a:spcBef>
                    <a:spcPct val="35000"/>
                  </a:spcBef>
                  <a:spcAft>
                    <a:spcPct val="0"/>
                  </a:spcAft>
                  <a:buClr>
                    <a:srgbClr val="008400"/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ESB</a:t>
                </a:r>
                <a:b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</a:b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Agent</a:t>
                </a:r>
                <a:endParaRPr lang="ko-KR" altLang="en-US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195" name="십자형 194"/>
              <p:cNvSpPr/>
              <p:nvPr/>
            </p:nvSpPr>
            <p:spPr bwMode="auto">
              <a:xfrm>
                <a:off x="5392514" y="5590720"/>
                <a:ext cx="385200" cy="363600"/>
              </a:xfrm>
              <a:prstGeom prst="plu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lvl="1" indent="-93346" algn="ctr" defTabSz="914400" fontAlgn="base">
                  <a:lnSpc>
                    <a:spcPct val="80000"/>
                  </a:lnSpc>
                  <a:spcBef>
                    <a:spcPct val="35000"/>
                  </a:spcBef>
                  <a:spcAft>
                    <a:spcPct val="0"/>
                  </a:spcAft>
                  <a:buClr>
                    <a:srgbClr val="008400"/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ESB</a:t>
                </a:r>
                <a:b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</a:b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Agent</a:t>
                </a:r>
                <a:endParaRPr lang="ko-KR" altLang="en-US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196" name="뺄셈 기호 195"/>
              <p:cNvSpPr/>
              <p:nvPr/>
            </p:nvSpPr>
            <p:spPr>
              <a:xfrm>
                <a:off x="5280914" y="6413199"/>
                <a:ext cx="608400" cy="860400"/>
              </a:xfrm>
              <a:prstGeom prst="mathMinu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lvl="1" indent="-93346" algn="ctr" defTabSz="914400" fontAlgn="base">
                  <a:lnSpc>
                    <a:spcPct val="80000"/>
                  </a:lnSpc>
                  <a:spcBef>
                    <a:spcPct val="35000"/>
                  </a:spcBef>
                  <a:spcAft>
                    <a:spcPct val="0"/>
                  </a:spcAft>
                  <a:buClr>
                    <a:srgbClr val="008400"/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HTTP</a:t>
                </a:r>
                <a:endParaRPr lang="ko-KR" altLang="en-US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</p:grpSp>
        <p:grpSp>
          <p:nvGrpSpPr>
            <p:cNvPr id="112" name="그룹 382"/>
            <p:cNvGrpSpPr/>
            <p:nvPr/>
          </p:nvGrpSpPr>
          <p:grpSpPr>
            <a:xfrm>
              <a:off x="5876331" y="3321927"/>
              <a:ext cx="1287303" cy="4652612"/>
              <a:chOff x="5876331" y="3321927"/>
              <a:chExt cx="1287303" cy="4652612"/>
            </a:xfrm>
          </p:grpSpPr>
          <p:sp>
            <p:nvSpPr>
              <p:cNvPr id="180" name="TextBox 179"/>
              <p:cNvSpPr txBox="1"/>
              <p:nvPr/>
            </p:nvSpPr>
            <p:spPr>
              <a:xfrm>
                <a:off x="5893024" y="3321927"/>
                <a:ext cx="1253916" cy="209271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cene3d>
                  <a:camera prst="orthographicFront"/>
                  <a:lightRig rig="threePt" dir="t"/>
                </a:scene3d>
                <a:sp3d>
                  <a:bevelT w="0" h="0"/>
                  <a:bevelB w="0" h="0"/>
                </a:sp3d>
              </a:bodyPr>
              <a:lstStyle/>
              <a:p>
                <a:pPr marL="0" lvl="2" algn="ctr" eaLnBrk="0" fontAlgn="base" latinLnBrk="0" hangingPunct="0">
                  <a:spcBef>
                    <a:spcPct val="0"/>
                  </a:spcBef>
                  <a:spcAft>
                    <a:spcPts val="300"/>
                  </a:spcAft>
                  <a:buSzPct val="90000"/>
                  <a:defRPr/>
                </a:pPr>
                <a:r>
                  <a:rPr kumimoji="1" lang="ko-KR" altLang="en-US" sz="1200" spc="-80" dirty="0" smtClean="0">
                    <a:solidFill>
                      <a:schemeClr val="accent6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외부연계</a:t>
                </a:r>
                <a:endParaRPr kumimoji="1" lang="en-US" altLang="ko-KR" sz="1200" spc="-80" dirty="0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181" name="직사각형 180"/>
              <p:cNvSpPr/>
              <p:nvPr/>
            </p:nvSpPr>
            <p:spPr>
              <a:xfrm>
                <a:off x="5876331" y="3555308"/>
                <a:ext cx="1287303" cy="4419231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3056"/>
                <a:endParaRPr lang="ko-KR" altLang="en-US" sz="2100" dirty="0" smtClean="0"/>
              </a:p>
            </p:txBody>
          </p:sp>
          <p:sp>
            <p:nvSpPr>
              <p:cNvPr id="182" name="직사각형 181"/>
              <p:cNvSpPr/>
              <p:nvPr/>
            </p:nvSpPr>
            <p:spPr>
              <a:xfrm>
                <a:off x="5876499" y="3515716"/>
                <a:ext cx="1286966" cy="540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6000" tIns="36000" rIns="36000" bIns="36000" rtlCol="0" anchor="ctr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2" indent="-180975" algn="ctr" fontAlgn="base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endParaRPr kumimoji="1" lang="ko-KR" altLang="en-US" sz="1200" spc="-50" dirty="0">
                  <a:solidFill>
                    <a:schemeClr val="bg1">
                      <a:lumMod val="9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endParaRPr>
              </a:p>
            </p:txBody>
          </p:sp>
          <p:sp>
            <p:nvSpPr>
              <p:cNvPr id="185" name="직사각형 184"/>
              <p:cNvSpPr/>
              <p:nvPr/>
            </p:nvSpPr>
            <p:spPr>
              <a:xfrm>
                <a:off x="5944962" y="3639783"/>
                <a:ext cx="1150041" cy="42946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6" name="이등변 삼각형 185"/>
              <p:cNvSpPr/>
              <p:nvPr/>
            </p:nvSpPr>
            <p:spPr>
              <a:xfrm rot="10800000">
                <a:off x="7097197" y="3671720"/>
                <a:ext cx="45719" cy="4267205"/>
              </a:xfrm>
              <a:prstGeom prst="triangle">
                <a:avLst>
                  <a:gd name="adj" fmla="val 10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7" name="Rectangle 11"/>
              <p:cNvSpPr>
                <a:spLocks noChangeArrowheads="1"/>
              </p:cNvSpPr>
              <p:nvPr/>
            </p:nvSpPr>
            <p:spPr bwMode="auto">
              <a:xfrm>
                <a:off x="6333772" y="5408969"/>
                <a:ext cx="370293" cy="1019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pPr algn="ctr" latinLnBrk="0"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ko-KR" altLang="en-US" sz="1100" dirty="0" smtClean="0">
                    <a:latin typeface="KoPub돋움체 Medium" pitchFamily="18" charset="-127"/>
                    <a:ea typeface="KoPub돋움체 Medium" pitchFamily="18" charset="-127"/>
                  </a:rPr>
                  <a:t>환경부</a:t>
                </a:r>
              </a:p>
            </p:txBody>
          </p:sp>
          <p:sp>
            <p:nvSpPr>
              <p:cNvPr id="188" name="Rectangle 11"/>
              <p:cNvSpPr>
                <a:spLocks noChangeArrowheads="1"/>
              </p:cNvSpPr>
              <p:nvPr/>
            </p:nvSpPr>
            <p:spPr bwMode="auto">
              <a:xfrm>
                <a:off x="6333772" y="6431817"/>
                <a:ext cx="370293" cy="1019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pPr algn="ctr" latinLnBrk="0"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ko-KR" altLang="en-US" sz="1100" dirty="0" smtClean="0">
                    <a:latin typeface="KoPub돋움체 Medium" pitchFamily="18" charset="-127"/>
                    <a:ea typeface="KoPub돋움체 Medium" pitchFamily="18" charset="-127"/>
                  </a:rPr>
                  <a:t>기상청</a:t>
                </a:r>
              </a:p>
            </p:txBody>
          </p:sp>
          <p:sp>
            <p:nvSpPr>
              <p:cNvPr id="190" name="Rectangle 11"/>
              <p:cNvSpPr>
                <a:spLocks noChangeArrowheads="1"/>
              </p:cNvSpPr>
              <p:nvPr/>
            </p:nvSpPr>
            <p:spPr bwMode="auto">
              <a:xfrm>
                <a:off x="6167059" y="7396978"/>
                <a:ext cx="703718" cy="253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pPr algn="ctr" latinLnBrk="0"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ko-KR" altLang="en-US" sz="1100" dirty="0" err="1" smtClean="0">
                    <a:latin typeface="KoPub돋움체 Medium" pitchFamily="18" charset="-127"/>
                    <a:ea typeface="KoPub돋움체 Medium" pitchFamily="18" charset="-127"/>
                  </a:rPr>
                  <a:t>국만안전처</a:t>
                </a:r>
                <a:endParaRPr lang="en-US" altLang="ko-KR" sz="1100" dirty="0" smtClean="0">
                  <a:latin typeface="KoPub돋움체 Medium" pitchFamily="18" charset="-127"/>
                  <a:ea typeface="KoPub돋움체 Medium" pitchFamily="18" charset="-127"/>
                </a:endParaRPr>
              </a:p>
              <a:p>
                <a:pPr algn="ctr" latinLnBrk="0"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en-US" altLang="ko-KR" sz="1100" dirty="0" smtClean="0">
                    <a:latin typeface="KoPub돋움체 Medium" pitchFamily="18" charset="-127"/>
                    <a:ea typeface="KoPub돋움체 Medium" pitchFamily="18" charset="-127"/>
                  </a:rPr>
                  <a:t>(</a:t>
                </a:r>
                <a:r>
                  <a:rPr lang="ko-KR" altLang="en-US" sz="1100" dirty="0" err="1" smtClean="0">
                    <a:latin typeface="KoPub돋움체 Medium" pitchFamily="18" charset="-127"/>
                    <a:ea typeface="KoPub돋움체 Medium" pitchFamily="18" charset="-127"/>
                  </a:rPr>
                  <a:t>소방방재청</a:t>
                </a:r>
                <a:r>
                  <a:rPr lang="en-US" altLang="ko-KR" sz="1100" dirty="0" smtClean="0">
                    <a:latin typeface="KoPub돋움체 Medium" pitchFamily="18" charset="-127"/>
                    <a:ea typeface="KoPub돋움체 Medium" pitchFamily="18" charset="-127"/>
                  </a:rPr>
                  <a:t>)</a:t>
                </a:r>
                <a:endParaRPr lang="ko-KR" altLang="en-US" sz="1100" dirty="0" smtClean="0"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  <p:sp>
            <p:nvSpPr>
              <p:cNvPr id="191" name="Rectangle 11"/>
              <p:cNvSpPr>
                <a:spLocks noChangeArrowheads="1"/>
              </p:cNvSpPr>
              <p:nvPr/>
            </p:nvSpPr>
            <p:spPr bwMode="auto">
              <a:xfrm>
                <a:off x="6210340" y="4482542"/>
                <a:ext cx="617156" cy="846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pPr algn="ctr" latinLnBrk="0"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ko-KR" altLang="en-US" sz="1100" dirty="0" smtClean="0">
                    <a:latin typeface="KoPub돋움체 Medium" pitchFamily="18" charset="-127"/>
                    <a:ea typeface="KoPub돋움체 Medium" pitchFamily="18" charset="-127"/>
                  </a:rPr>
                  <a:t>국토교통부</a:t>
                </a:r>
                <a:endParaRPr lang="ko-KR" altLang="en-US" sz="1100" dirty="0"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</p:grpSp>
        <p:sp>
          <p:nvSpPr>
            <p:cNvPr id="113" name="TextBox 112"/>
            <p:cNvSpPr txBox="1"/>
            <p:nvPr/>
          </p:nvSpPr>
          <p:spPr>
            <a:xfrm>
              <a:off x="2015858" y="3321927"/>
              <a:ext cx="1872208" cy="18002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SzPct val="80000"/>
              </a:pPr>
              <a:r>
                <a:rPr kumimoji="1" lang="ko-KR" altLang="en-US" sz="12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도로</a:t>
              </a:r>
              <a:r>
                <a:rPr kumimoji="1" lang="en-US" altLang="ko-KR" sz="12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-</a:t>
              </a:r>
              <a:r>
                <a:rPr kumimoji="1" lang="ko-KR" altLang="en-US" sz="12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기술 분야 통합 </a:t>
              </a:r>
              <a:r>
                <a:rPr kumimoji="1" lang="en-US" altLang="ko-KR" sz="12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DB </a:t>
              </a:r>
              <a:r>
                <a:rPr kumimoji="1" lang="ko-KR" altLang="en-US" sz="12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구축</a:t>
              </a:r>
            </a:p>
          </p:txBody>
        </p:sp>
        <p:grpSp>
          <p:nvGrpSpPr>
            <p:cNvPr id="114" name="그룹 326"/>
            <p:cNvGrpSpPr/>
            <p:nvPr/>
          </p:nvGrpSpPr>
          <p:grpSpPr>
            <a:xfrm>
              <a:off x="659598" y="3675786"/>
              <a:ext cx="1851361" cy="3022630"/>
              <a:chOff x="669068" y="3603778"/>
              <a:chExt cx="2027571" cy="5131460"/>
            </a:xfrm>
          </p:grpSpPr>
          <p:sp>
            <p:nvSpPr>
              <p:cNvPr id="178" name="직사각형 177"/>
              <p:cNvSpPr/>
              <p:nvPr/>
            </p:nvSpPr>
            <p:spPr>
              <a:xfrm>
                <a:off x="669068" y="3603778"/>
                <a:ext cx="1977804" cy="51314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9" name="이등변 삼각형 178"/>
              <p:cNvSpPr/>
              <p:nvPr/>
            </p:nvSpPr>
            <p:spPr>
              <a:xfrm rot="10800000">
                <a:off x="2646749" y="3641938"/>
                <a:ext cx="49890" cy="5059973"/>
              </a:xfrm>
              <a:prstGeom prst="triangle">
                <a:avLst>
                  <a:gd name="adj" fmla="val 10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cxnSp>
          <p:nvCxnSpPr>
            <p:cNvPr id="115" name="직선 연결선 114"/>
            <p:cNvCxnSpPr/>
            <p:nvPr/>
          </p:nvCxnSpPr>
          <p:spPr bwMode="auto">
            <a:xfrm>
              <a:off x="1543685" y="3929789"/>
              <a:ext cx="616704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6" name="직사각형 115"/>
            <p:cNvSpPr/>
            <p:nvPr/>
          </p:nvSpPr>
          <p:spPr>
            <a:xfrm flipH="1">
              <a:off x="739975" y="3834470"/>
              <a:ext cx="870191" cy="255591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0975">
                <a:spcAft>
                  <a:spcPts val="0"/>
                </a:spcAft>
                <a:buSzPct val="80000"/>
                <a:defRPr/>
              </a:pPr>
              <a:r>
                <a:rPr lang="en-US" altLang="ko-KR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HI</a:t>
              </a:r>
              <a:r>
                <a:rPr lang="ko-KR" altLang="en-US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설계 시스템</a:t>
              </a:r>
            </a:p>
          </p:txBody>
        </p:sp>
        <p:sp>
          <p:nvSpPr>
            <p:cNvPr id="117" name="Rectangle 861"/>
            <p:cNvSpPr>
              <a:spLocks noChangeArrowheads="1"/>
            </p:cNvSpPr>
            <p:nvPr/>
          </p:nvSpPr>
          <p:spPr bwMode="gray">
            <a:xfrm>
              <a:off x="684225" y="3991630"/>
              <a:ext cx="1069960" cy="263614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xtLst/>
          </p:spPr>
          <p:txBody>
            <a:bodyPr wrap="none" lIns="91432" tIns="45716" rIns="91432" bIns="45716" anchor="ctr"/>
            <a:lstStyle/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전자결재 확대 연계</a:t>
              </a:r>
              <a:endParaRPr lang="ko-KR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118" name="직선 연결선 117"/>
            <p:cNvCxnSpPr/>
            <p:nvPr/>
          </p:nvCxnSpPr>
          <p:spPr bwMode="auto">
            <a:xfrm>
              <a:off x="1543685" y="4436956"/>
              <a:ext cx="615600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9" name="직사각형 118"/>
            <p:cNvSpPr/>
            <p:nvPr/>
          </p:nvSpPr>
          <p:spPr>
            <a:xfrm flipH="1">
              <a:off x="739975" y="4341637"/>
              <a:ext cx="870191" cy="255591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0975">
                <a:spcAft>
                  <a:spcPts val="0"/>
                </a:spcAft>
                <a:buSzPct val="80000"/>
                <a:defRPr/>
              </a:pPr>
              <a:r>
                <a:rPr lang="en-US" altLang="ko-KR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HI</a:t>
              </a:r>
              <a:r>
                <a:rPr lang="ko-KR" altLang="en-US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설계 시스템</a:t>
              </a:r>
            </a:p>
          </p:txBody>
        </p:sp>
        <p:sp>
          <p:nvSpPr>
            <p:cNvPr id="120" name="Rectangle 861"/>
            <p:cNvSpPr>
              <a:spLocks noChangeArrowheads="1"/>
            </p:cNvSpPr>
            <p:nvPr/>
          </p:nvSpPr>
          <p:spPr bwMode="gray">
            <a:xfrm>
              <a:off x="684225" y="4541024"/>
              <a:ext cx="1069960" cy="496014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xtLst/>
          </p:spPr>
          <p:txBody>
            <a:bodyPr wrap="none" lIns="91432" tIns="45716" rIns="91432" bIns="45716" anchor="ctr"/>
            <a:lstStyle/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도면연계</a:t>
              </a:r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계약시스템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연계</a:t>
              </a:r>
            </a:p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전자종합상황도</a:t>
              </a:r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환경부시스템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연계</a:t>
              </a:r>
            </a:p>
          </p:txBody>
        </p:sp>
        <p:cxnSp>
          <p:nvCxnSpPr>
            <p:cNvPr id="121" name="직선 연결선 120"/>
            <p:cNvCxnSpPr/>
            <p:nvPr/>
          </p:nvCxnSpPr>
          <p:spPr bwMode="auto">
            <a:xfrm flipV="1">
              <a:off x="1795712" y="5339142"/>
              <a:ext cx="360748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2" name="직사각형 121"/>
            <p:cNvSpPr/>
            <p:nvPr/>
          </p:nvSpPr>
          <p:spPr>
            <a:xfrm flipH="1">
              <a:off x="739975" y="5250126"/>
              <a:ext cx="1086217" cy="255591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0975">
                <a:spcAft>
                  <a:spcPts val="0"/>
                </a:spcAft>
                <a:buSzPct val="80000"/>
                <a:defRPr/>
              </a:pPr>
              <a:r>
                <a:rPr lang="en-US" altLang="ko-KR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HI </a:t>
              </a:r>
              <a:r>
                <a:rPr lang="ko-KR" altLang="en-US" sz="1000" dirty="0" err="1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유지관리</a:t>
              </a:r>
              <a:r>
                <a:rPr lang="ko-KR" altLang="en-US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시스템</a:t>
              </a:r>
            </a:p>
          </p:txBody>
        </p:sp>
        <p:sp>
          <p:nvSpPr>
            <p:cNvPr id="123" name="Rectangle 861"/>
            <p:cNvSpPr>
              <a:spLocks noChangeArrowheads="1"/>
            </p:cNvSpPr>
            <p:nvPr/>
          </p:nvSpPr>
          <p:spPr bwMode="gray">
            <a:xfrm>
              <a:off x="684225" y="5427080"/>
              <a:ext cx="1620180" cy="711646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xtLst/>
          </p:spPr>
          <p:txBody>
            <a:bodyPr wrap="none" lIns="91432" tIns="45716" rIns="91432" bIns="45716" anchor="ctr"/>
            <a:lstStyle/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HI 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재무 시스템 연계</a:t>
              </a:r>
            </a:p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보험금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세금 환수</a:t>
              </a:r>
            </a:p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대외 기관 연계</a:t>
              </a:r>
            </a:p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국토부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환경부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국민안전처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기상청</a:t>
              </a:r>
            </a:p>
          </p:txBody>
        </p:sp>
        <p:cxnSp>
          <p:nvCxnSpPr>
            <p:cNvPr id="124" name="직선 연결선 123"/>
            <p:cNvCxnSpPr/>
            <p:nvPr/>
          </p:nvCxnSpPr>
          <p:spPr bwMode="auto">
            <a:xfrm>
              <a:off x="1533525" y="6323254"/>
              <a:ext cx="615600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5" name="직사각형 124"/>
            <p:cNvSpPr/>
            <p:nvPr/>
          </p:nvSpPr>
          <p:spPr>
            <a:xfrm flipH="1">
              <a:off x="739975" y="6227935"/>
              <a:ext cx="870191" cy="255591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0975">
                <a:spcAft>
                  <a:spcPts val="0"/>
                </a:spcAft>
                <a:buSzPct val="80000"/>
                <a:defRPr/>
              </a:pPr>
              <a:r>
                <a:rPr lang="en-US" altLang="ko-KR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HI</a:t>
              </a:r>
              <a:r>
                <a:rPr lang="ko-KR" altLang="en-US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기술 시스템</a:t>
              </a:r>
            </a:p>
          </p:txBody>
        </p:sp>
        <p:sp>
          <p:nvSpPr>
            <p:cNvPr id="126" name="Rectangle 861"/>
            <p:cNvSpPr>
              <a:spLocks noChangeArrowheads="1"/>
            </p:cNvSpPr>
            <p:nvPr/>
          </p:nvSpPr>
          <p:spPr bwMode="gray">
            <a:xfrm>
              <a:off x="684225" y="6357322"/>
              <a:ext cx="1069960" cy="263614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xtLst/>
          </p:spPr>
          <p:txBody>
            <a:bodyPr wrap="none" lIns="91432" tIns="45716" rIns="91432" bIns="45716" anchor="ctr"/>
            <a:lstStyle/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전자결재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확대 연계</a:t>
              </a:r>
            </a:p>
          </p:txBody>
        </p:sp>
        <p:grpSp>
          <p:nvGrpSpPr>
            <p:cNvPr id="127" name="그룹 172"/>
            <p:cNvGrpSpPr/>
            <p:nvPr/>
          </p:nvGrpSpPr>
          <p:grpSpPr>
            <a:xfrm>
              <a:off x="3038928" y="3873015"/>
              <a:ext cx="2257200" cy="246221"/>
              <a:chOff x="2710946" y="4320132"/>
              <a:chExt cx="2337417" cy="241348"/>
            </a:xfrm>
          </p:grpSpPr>
          <p:sp>
            <p:nvSpPr>
              <p:cNvPr id="176" name="Rectangle 865"/>
              <p:cNvSpPr>
                <a:spLocks noChangeArrowheads="1"/>
              </p:cNvSpPr>
              <p:nvPr/>
            </p:nvSpPr>
            <p:spPr bwMode="gray">
              <a:xfrm>
                <a:off x="2710946" y="4352650"/>
                <a:ext cx="2337417" cy="17631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chemeClr val="lt1"/>
                  </a:solidFill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  <p:sp>
            <p:nvSpPr>
              <p:cNvPr id="177" name="TextBox 176"/>
              <p:cNvSpPr txBox="1"/>
              <p:nvPr/>
            </p:nvSpPr>
            <p:spPr>
              <a:xfrm>
                <a:off x="3173171" y="4320132"/>
                <a:ext cx="1412967" cy="2413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000" dirty="0" smtClean="0"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</a:rPr>
                  <a:t>통합 연계 시스템</a:t>
                </a:r>
                <a:r>
                  <a:rPr lang="en-US" altLang="ko-KR" sz="1000" dirty="0" smtClean="0"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</a:rPr>
                  <a:t>(ESB)</a:t>
                </a:r>
                <a:endPara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  <p:sp>
          <p:nvSpPr>
            <p:cNvPr id="128" name="직사각형 127"/>
            <p:cNvSpPr/>
            <p:nvPr/>
          </p:nvSpPr>
          <p:spPr>
            <a:xfrm>
              <a:off x="3039668" y="3675786"/>
              <a:ext cx="2256182" cy="3029276"/>
            </a:xfrm>
            <a:prstGeom prst="rect">
              <a:avLst/>
            </a:pr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9569" tIns="49785" rIns="99569" bIns="49785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1800">
                <a:solidFill>
                  <a:schemeClr val="lt1"/>
                </a:solidFill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3557882" y="3663717"/>
              <a:ext cx="1219755" cy="256095"/>
            </a:xfrm>
            <a:prstGeom prst="rect">
              <a:avLst/>
            </a:prstGeom>
            <a:noFill/>
          </p:spPr>
          <p:txBody>
            <a:bodyPr wrap="none" lIns="93598" tIns="46799" rIns="93598" bIns="46799" rtlCol="0">
              <a:spAutoFit/>
            </a:bodyPr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1050" dirty="0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전문 상용 </a:t>
              </a:r>
              <a:r>
                <a:rPr lang="en-US" altLang="ko-KR" sz="1050" dirty="0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SW </a:t>
              </a:r>
              <a:r>
                <a:rPr lang="ko-KR" altLang="en-US" sz="1050" dirty="0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도입</a:t>
              </a:r>
              <a:endParaRPr lang="ko-KR" altLang="en-US" sz="1050" dirty="0">
                <a:solidFill>
                  <a:schemeClr val="accent6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130" name="그룹 333"/>
            <p:cNvGrpSpPr/>
            <p:nvPr/>
          </p:nvGrpSpPr>
          <p:grpSpPr>
            <a:xfrm>
              <a:off x="610695" y="6822802"/>
              <a:ext cx="1967914" cy="246754"/>
              <a:chOff x="1036496" y="6724950"/>
              <a:chExt cx="1253916" cy="246754"/>
            </a:xfrm>
          </p:grpSpPr>
          <p:sp>
            <p:nvSpPr>
              <p:cNvPr id="174" name="TextBox 173"/>
              <p:cNvSpPr txBox="1"/>
              <p:nvPr/>
            </p:nvSpPr>
            <p:spPr>
              <a:xfrm>
                <a:off x="1036496" y="6724950"/>
                <a:ext cx="1253916" cy="209271"/>
              </a:xfrm>
              <a:prstGeom prst="rect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>
                <a:scene3d>
                  <a:camera prst="orthographicFront"/>
                  <a:lightRig rig="threePt" dir="t"/>
                </a:scene3d>
                <a:sp3d>
                  <a:bevelT w="0" h="0"/>
                  <a:bevelB w="0" h="0"/>
                </a:sp3d>
              </a:bodyPr>
              <a:lstStyle/>
              <a:p>
                <a:pPr algn="ctr">
                  <a:buSzPct val="80000"/>
                </a:pPr>
                <a:r>
                  <a:rPr lang="ko-KR" altLang="en-US" sz="1200" dirty="0" smtClean="0">
                    <a:solidFill>
                      <a:schemeClr val="accent3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대내 </a:t>
                </a:r>
                <a:r>
                  <a:rPr lang="ko-KR" altLang="en-US" sz="1200" dirty="0" err="1" smtClean="0">
                    <a:solidFill>
                      <a:schemeClr val="accent3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기간계</a:t>
                </a:r>
                <a:endParaRPr lang="ko-KR" altLang="en-US" sz="1200" dirty="0" smtClean="0">
                  <a:solidFill>
                    <a:schemeClr val="accent3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175" name="직사각형 174"/>
              <p:cNvSpPr/>
              <p:nvPr/>
            </p:nvSpPr>
            <p:spPr>
              <a:xfrm>
                <a:off x="1036811" y="6917704"/>
                <a:ext cx="1215851" cy="54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</p:grpSp>
        <p:grpSp>
          <p:nvGrpSpPr>
            <p:cNvPr id="131" name="그룹 334"/>
            <p:cNvGrpSpPr/>
            <p:nvPr/>
          </p:nvGrpSpPr>
          <p:grpSpPr>
            <a:xfrm>
              <a:off x="659598" y="7146837"/>
              <a:ext cx="1858812" cy="1527853"/>
              <a:chOff x="669068" y="3603778"/>
              <a:chExt cx="2027571" cy="5131460"/>
            </a:xfrm>
          </p:grpSpPr>
          <p:sp>
            <p:nvSpPr>
              <p:cNvPr id="171" name="직사각형 170"/>
              <p:cNvSpPr/>
              <p:nvPr/>
            </p:nvSpPr>
            <p:spPr>
              <a:xfrm>
                <a:off x="669068" y="3603778"/>
                <a:ext cx="1977804" cy="51314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2" name="이등변 삼각형 171"/>
              <p:cNvSpPr/>
              <p:nvPr/>
            </p:nvSpPr>
            <p:spPr>
              <a:xfrm rot="10800000">
                <a:off x="2646749" y="3641938"/>
                <a:ext cx="49890" cy="5059973"/>
              </a:xfrm>
              <a:prstGeom prst="triangle">
                <a:avLst>
                  <a:gd name="adj" fmla="val 10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cxnSp>
          <p:nvCxnSpPr>
            <p:cNvPr id="132" name="직선 연결선 131"/>
            <p:cNvCxnSpPr/>
            <p:nvPr/>
          </p:nvCxnSpPr>
          <p:spPr bwMode="auto">
            <a:xfrm flipV="1">
              <a:off x="1620329" y="7442330"/>
              <a:ext cx="538671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3" name="직사각형 132"/>
            <p:cNvSpPr/>
            <p:nvPr/>
          </p:nvSpPr>
          <p:spPr>
            <a:xfrm flipH="1">
              <a:off x="739975" y="7361036"/>
              <a:ext cx="870191" cy="255591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0975" algn="ctr">
                <a:spcAft>
                  <a:spcPts val="0"/>
                </a:spcAft>
                <a:buSzPct val="80000"/>
                <a:defRPr/>
              </a:pPr>
              <a:r>
                <a:rPr lang="en-US" altLang="ko-KR" sz="1000" dirty="0" smtClean="0">
                  <a:solidFill>
                    <a:schemeClr val="accent3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HI</a:t>
              </a:r>
              <a:r>
                <a:rPr lang="ko-KR" altLang="en-US" sz="1000" dirty="0" smtClean="0">
                  <a:solidFill>
                    <a:schemeClr val="accent3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포털 시스템</a:t>
              </a:r>
            </a:p>
          </p:txBody>
        </p:sp>
        <p:sp>
          <p:nvSpPr>
            <p:cNvPr id="134" name="Rectangle 861"/>
            <p:cNvSpPr>
              <a:spLocks noChangeArrowheads="1"/>
            </p:cNvSpPr>
            <p:nvPr/>
          </p:nvSpPr>
          <p:spPr bwMode="gray">
            <a:xfrm>
              <a:off x="743824" y="7562941"/>
              <a:ext cx="1069960" cy="42727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xtLst/>
          </p:spPr>
          <p:txBody>
            <a:bodyPr wrap="none" lIns="91432" tIns="45716" rIns="91432" bIns="45716" anchor="ctr"/>
            <a:lstStyle/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HI 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재무</a:t>
              </a:r>
            </a:p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전자결재</a:t>
              </a:r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HI </a:t>
              </a:r>
              <a:r>
                <a:rPr lang="en-US" altLang="ko-KR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Moffice</a:t>
              </a:r>
              <a:endPara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135" name="직선 연결선 134"/>
            <p:cNvCxnSpPr/>
            <p:nvPr/>
          </p:nvCxnSpPr>
          <p:spPr bwMode="auto">
            <a:xfrm>
              <a:off x="1620329" y="8225190"/>
              <a:ext cx="538671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직사각형 135"/>
            <p:cNvSpPr/>
            <p:nvPr/>
          </p:nvSpPr>
          <p:spPr>
            <a:xfrm flipH="1">
              <a:off x="739975" y="8151387"/>
              <a:ext cx="870191" cy="255591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0975" algn="ctr">
                <a:spcAft>
                  <a:spcPts val="0"/>
                </a:spcAft>
                <a:buSzPct val="80000"/>
                <a:defRPr/>
              </a:pPr>
              <a:r>
                <a:rPr lang="en-US" altLang="ko-KR" sz="1000" dirty="0" smtClean="0">
                  <a:solidFill>
                    <a:schemeClr val="accent3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HI </a:t>
              </a:r>
              <a:r>
                <a:rPr lang="ko-KR" altLang="en-US" sz="1000" dirty="0" smtClean="0">
                  <a:solidFill>
                    <a:schemeClr val="accent3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재무 시스템</a:t>
              </a:r>
            </a:p>
          </p:txBody>
        </p:sp>
        <p:sp>
          <p:nvSpPr>
            <p:cNvPr id="137" name="Rectangle 861"/>
            <p:cNvSpPr>
              <a:spLocks noChangeArrowheads="1"/>
            </p:cNvSpPr>
            <p:nvPr/>
          </p:nvSpPr>
          <p:spPr bwMode="gray">
            <a:xfrm>
              <a:off x="743824" y="8278243"/>
              <a:ext cx="1069960" cy="232988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xtLst/>
          </p:spPr>
          <p:txBody>
            <a:bodyPr wrap="none" lIns="91432" tIns="45716" rIns="91432" bIns="45716" anchor="ctr"/>
            <a:lstStyle/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marL="101600" indent="-101600" defTabSz="914400" fontAlgn="ctr" latinLnBrk="0">
                <a:lnSpc>
                  <a:spcPct val="95000"/>
                </a:lnSpc>
                <a:buFont typeface="Wingdings" pitchFamily="2" charset="2"/>
                <a:buChar char="§"/>
                <a:defRPr/>
              </a:pP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HI 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재무 정보 송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수신</a:t>
              </a:r>
            </a:p>
          </p:txBody>
        </p:sp>
        <p:grpSp>
          <p:nvGrpSpPr>
            <p:cNvPr id="138" name="그룹 383"/>
            <p:cNvGrpSpPr/>
            <p:nvPr/>
          </p:nvGrpSpPr>
          <p:grpSpPr>
            <a:xfrm>
              <a:off x="2471236" y="3715438"/>
              <a:ext cx="608154" cy="4921200"/>
              <a:chOff x="2471237" y="3715438"/>
              <a:chExt cx="608154" cy="4921200"/>
            </a:xfrm>
          </p:grpSpPr>
          <p:sp>
            <p:nvSpPr>
              <p:cNvPr id="159" name="AutoShape 1009"/>
              <p:cNvSpPr>
                <a:spLocks noChangeArrowheads="1"/>
              </p:cNvSpPr>
              <p:nvPr/>
            </p:nvSpPr>
            <p:spPr bwMode="auto">
              <a:xfrm rot="5400000">
                <a:off x="314714" y="6084238"/>
                <a:ext cx="4921200" cy="183600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C0C0C0"/>
                  </a:gs>
                  <a:gs pos="50000">
                    <a:schemeClr val="bg1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wrap="none" lIns="95787" tIns="47894" rIns="95787" bIns="47894" anchor="ctr"/>
              <a:lstStyle/>
              <a:p>
                <a:pPr algn="ctr" defTabSz="955675">
                  <a:lnSpc>
                    <a:spcPct val="120000"/>
                  </a:lnSpc>
                </a:pPr>
                <a:endParaRPr lang="ko-KR" altLang="ko-KR" sz="14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160" name="십자형 159"/>
              <p:cNvSpPr/>
              <p:nvPr/>
            </p:nvSpPr>
            <p:spPr bwMode="auto">
              <a:xfrm>
                <a:off x="2582581" y="3870961"/>
                <a:ext cx="385466" cy="362322"/>
              </a:xfrm>
              <a:prstGeom prst="plu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lvl="1" indent="-93346" algn="ctr" defTabSz="914400" fontAlgn="base">
                  <a:lnSpc>
                    <a:spcPct val="80000"/>
                  </a:lnSpc>
                  <a:spcBef>
                    <a:spcPct val="35000"/>
                  </a:spcBef>
                  <a:spcAft>
                    <a:spcPct val="0"/>
                  </a:spcAft>
                  <a:buClr>
                    <a:srgbClr val="008400"/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ESB</a:t>
                </a:r>
                <a:b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</a:b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Agent</a:t>
                </a:r>
                <a:endParaRPr lang="ko-KR" altLang="en-US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161" name="십자형 160"/>
              <p:cNvSpPr/>
              <p:nvPr/>
            </p:nvSpPr>
            <p:spPr bwMode="auto">
              <a:xfrm>
                <a:off x="2582581" y="5171699"/>
                <a:ext cx="385466" cy="362322"/>
              </a:xfrm>
              <a:prstGeom prst="plu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lvl="1" indent="-93346" algn="ctr" defTabSz="914400" fontAlgn="base">
                  <a:lnSpc>
                    <a:spcPct val="80000"/>
                  </a:lnSpc>
                  <a:spcBef>
                    <a:spcPct val="35000"/>
                  </a:spcBef>
                  <a:spcAft>
                    <a:spcPct val="0"/>
                  </a:spcAft>
                  <a:buClr>
                    <a:srgbClr val="008400"/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ESB</a:t>
                </a:r>
                <a:b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</a:b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Agent</a:t>
                </a:r>
                <a:endParaRPr lang="ko-KR" altLang="en-US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162" name="뺄셈 기호 161"/>
              <p:cNvSpPr/>
              <p:nvPr/>
            </p:nvSpPr>
            <p:spPr>
              <a:xfrm>
                <a:off x="2471237" y="7299439"/>
                <a:ext cx="608154" cy="859718"/>
              </a:xfrm>
              <a:prstGeom prst="mathMinu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lvl="1" indent="-93346" algn="ctr" defTabSz="914400" fontAlgn="base">
                  <a:lnSpc>
                    <a:spcPct val="80000"/>
                  </a:lnSpc>
                  <a:spcBef>
                    <a:spcPct val="35000"/>
                  </a:spcBef>
                  <a:spcAft>
                    <a:spcPct val="0"/>
                  </a:spcAft>
                  <a:buClr>
                    <a:srgbClr val="008400"/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HTTP</a:t>
                </a:r>
                <a:endParaRPr lang="ko-KR" altLang="en-US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166" name="뺄셈 기호 165"/>
              <p:cNvSpPr/>
              <p:nvPr/>
            </p:nvSpPr>
            <p:spPr>
              <a:xfrm>
                <a:off x="2471237" y="4299394"/>
                <a:ext cx="608154" cy="859718"/>
              </a:xfrm>
              <a:prstGeom prst="mathMinu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lvl="1" indent="-93346" algn="ctr" defTabSz="914400" fontAlgn="base">
                  <a:lnSpc>
                    <a:spcPct val="80000"/>
                  </a:lnSpc>
                  <a:spcBef>
                    <a:spcPct val="35000"/>
                  </a:spcBef>
                  <a:spcAft>
                    <a:spcPct val="0"/>
                  </a:spcAft>
                  <a:buClr>
                    <a:srgbClr val="008400"/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HTTP</a:t>
                </a:r>
                <a:endParaRPr lang="ko-KR" altLang="en-US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167" name="뺄셈 기호 166"/>
              <p:cNvSpPr/>
              <p:nvPr/>
            </p:nvSpPr>
            <p:spPr>
              <a:xfrm>
                <a:off x="2471237" y="5670539"/>
                <a:ext cx="608154" cy="859718"/>
              </a:xfrm>
              <a:prstGeom prst="mathMinu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lvl="1" indent="-93346" algn="ctr" defTabSz="914400" fontAlgn="base">
                  <a:lnSpc>
                    <a:spcPct val="80000"/>
                  </a:lnSpc>
                  <a:spcBef>
                    <a:spcPct val="35000"/>
                  </a:spcBef>
                  <a:spcAft>
                    <a:spcPct val="0"/>
                  </a:spcAft>
                  <a:buClr>
                    <a:srgbClr val="008400"/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HTTP</a:t>
                </a:r>
                <a:endParaRPr lang="ko-KR" altLang="en-US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  <p:sp>
            <p:nvSpPr>
              <p:cNvPr id="168" name="십자형 167"/>
              <p:cNvSpPr/>
              <p:nvPr/>
            </p:nvSpPr>
            <p:spPr bwMode="auto">
              <a:xfrm>
                <a:off x="2582581" y="6916936"/>
                <a:ext cx="385466" cy="362322"/>
              </a:xfrm>
              <a:prstGeom prst="plu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lvl="1" indent="-93346" algn="ctr" defTabSz="914400" fontAlgn="base">
                  <a:lnSpc>
                    <a:spcPct val="80000"/>
                  </a:lnSpc>
                  <a:spcBef>
                    <a:spcPct val="35000"/>
                  </a:spcBef>
                  <a:spcAft>
                    <a:spcPct val="0"/>
                  </a:spcAft>
                  <a:buClr>
                    <a:srgbClr val="008400"/>
                  </a:buClr>
                  <a:buSzPct val="100000"/>
                  <a:tabLst>
                    <a:tab pos="6149297" algn="l"/>
                  </a:tabLst>
                  <a:defRPr/>
                </a:pP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ESB</a:t>
                </a:r>
                <a:b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</a:br>
                <a:r>
                  <a:rPr lang="en-US" altLang="ko-KR" sz="700" spc="-1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Agent</a:t>
                </a:r>
                <a:endParaRPr lang="ko-KR" altLang="en-US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endParaRPr>
              </a:p>
            </p:txBody>
          </p:sp>
        </p:grpSp>
        <p:pic>
          <p:nvPicPr>
            <p:cNvPr id="139" name="Picture 4" descr="C:\Users\이우석 주임\Desktop\제목 없음-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21154" y="5986189"/>
              <a:ext cx="2093210" cy="631968"/>
            </a:xfrm>
            <a:prstGeom prst="rect">
              <a:avLst/>
            </a:prstGeom>
            <a:noFill/>
          </p:spPr>
        </p:pic>
        <p:sp>
          <p:nvSpPr>
            <p:cNvPr id="140" name="Rectangle 861"/>
            <p:cNvSpPr>
              <a:spLocks noChangeArrowheads="1"/>
            </p:cNvSpPr>
            <p:nvPr/>
          </p:nvSpPr>
          <p:spPr bwMode="gray">
            <a:xfrm>
              <a:off x="3632779" y="6292683"/>
              <a:ext cx="1069960" cy="232988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xtLst/>
          </p:spPr>
          <p:txBody>
            <a:bodyPr wrap="none" lIns="91432" tIns="45716" rIns="91432" bIns="45716" anchor="ctr"/>
            <a:lstStyle/>
            <a:p>
              <a:pPr marL="0" lvl="1" indent="-93346" algn="ctr" defTabSz="14751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white">
                    <a:lumMod val="65000"/>
                  </a:prstClr>
                </a:buClr>
                <a:buSzPct val="100000"/>
                <a:tabLst>
                  <a:tab pos="6149297" algn="l"/>
                </a:tabLst>
                <a:defRPr/>
              </a:pPr>
              <a:r>
                <a:rPr kumimoji="1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Indigo Repository</a:t>
              </a:r>
            </a:p>
          </p:txBody>
        </p:sp>
        <p:sp>
          <p:nvSpPr>
            <p:cNvPr id="141" name="직사각형 140"/>
            <p:cNvSpPr/>
            <p:nvPr/>
          </p:nvSpPr>
          <p:spPr>
            <a:xfrm>
              <a:off x="3089646" y="4139247"/>
              <a:ext cx="2156227" cy="1796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직사각형 141"/>
            <p:cNvSpPr/>
            <p:nvPr/>
          </p:nvSpPr>
          <p:spPr>
            <a:xfrm>
              <a:off x="3123217" y="4180250"/>
              <a:ext cx="2089084" cy="276309"/>
            </a:xfrm>
            <a:prstGeom prst="rect">
              <a:avLst/>
            </a:prstGeom>
            <a:solidFill>
              <a:schemeClr val="accent1">
                <a:lumMod val="7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93346" algn="ctr" defTabSz="14751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white">
                    <a:lumMod val="65000"/>
                  </a:prstClr>
                </a:buClr>
                <a:buSzPct val="100000"/>
                <a:tabLst>
                  <a:tab pos="6149297" algn="l"/>
                </a:tabLst>
                <a:defRPr/>
              </a:pPr>
              <a:r>
                <a:rPr kumimoji="1"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통합 개발도구</a:t>
              </a:r>
              <a:r>
                <a:rPr kumimoji="1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(</a:t>
              </a:r>
              <a:r>
                <a:rPr kumimoji="1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IStudio</a:t>
              </a:r>
              <a:r>
                <a:rPr kumimoji="1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)</a:t>
              </a:r>
              <a:endParaRPr kumimoji="1"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143" name="직사각형 142"/>
            <p:cNvSpPr/>
            <p:nvPr/>
          </p:nvSpPr>
          <p:spPr>
            <a:xfrm>
              <a:off x="3123217" y="4902434"/>
              <a:ext cx="2089084" cy="276309"/>
            </a:xfrm>
            <a:prstGeom prst="rect">
              <a:avLst/>
            </a:prstGeom>
            <a:solidFill>
              <a:schemeClr val="accent1">
                <a:lumMod val="7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93346" algn="ctr" defTabSz="14751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white">
                    <a:lumMod val="65000"/>
                  </a:prstClr>
                </a:buClr>
                <a:buSzPct val="100000"/>
                <a:tabLst>
                  <a:tab pos="6149297" algn="l"/>
                </a:tabLst>
                <a:defRPr/>
              </a:pPr>
              <a:r>
                <a:rPr kumimoji="1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IMC </a:t>
              </a:r>
              <a:r>
                <a:rPr kumimoji="1"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모니터링 콘솔</a:t>
              </a:r>
            </a:p>
          </p:txBody>
        </p:sp>
        <p:sp>
          <p:nvSpPr>
            <p:cNvPr id="144" name="직사각형 143"/>
            <p:cNvSpPr/>
            <p:nvPr/>
          </p:nvSpPr>
          <p:spPr>
            <a:xfrm>
              <a:off x="3123217" y="5263526"/>
              <a:ext cx="2089084" cy="276309"/>
            </a:xfrm>
            <a:prstGeom prst="rect">
              <a:avLst/>
            </a:prstGeom>
            <a:solidFill>
              <a:schemeClr val="accent1">
                <a:lumMod val="7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93346" algn="ctr" defTabSz="14751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white">
                    <a:lumMod val="65000"/>
                  </a:prstClr>
                </a:buClr>
                <a:buSzPct val="100000"/>
                <a:tabLst>
                  <a:tab pos="6149297" algn="l"/>
                </a:tabLst>
                <a:defRPr/>
              </a:pPr>
              <a:r>
                <a:rPr kumimoji="1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Enterprise Manager</a:t>
              </a:r>
              <a:endParaRPr kumimoji="1"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145" name="직사각형 144"/>
            <p:cNvSpPr/>
            <p:nvPr/>
          </p:nvSpPr>
          <p:spPr>
            <a:xfrm>
              <a:off x="3123217" y="4541342"/>
              <a:ext cx="2089084" cy="276309"/>
            </a:xfrm>
            <a:prstGeom prst="rect">
              <a:avLst/>
            </a:prstGeom>
            <a:solidFill>
              <a:schemeClr val="accent1">
                <a:lumMod val="7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93346" algn="ctr" defTabSz="14751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white">
                    <a:lumMod val="65000"/>
                  </a:prstClr>
                </a:buClr>
                <a:buSzPct val="100000"/>
                <a:tabLst>
                  <a:tab pos="6149297" algn="l"/>
                </a:tabLst>
                <a:defRPr/>
              </a:pPr>
              <a:r>
                <a:rPr kumimoji="1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IMC </a:t>
              </a:r>
              <a:r>
                <a:rPr kumimoji="1"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관리콘솔</a:t>
              </a:r>
            </a:p>
          </p:txBody>
        </p:sp>
        <p:sp>
          <p:nvSpPr>
            <p:cNvPr id="146" name="직사각형 145"/>
            <p:cNvSpPr/>
            <p:nvPr/>
          </p:nvSpPr>
          <p:spPr>
            <a:xfrm>
              <a:off x="3123217" y="5624619"/>
              <a:ext cx="2089084" cy="276309"/>
            </a:xfrm>
            <a:prstGeom prst="rect">
              <a:avLst/>
            </a:prstGeom>
            <a:solidFill>
              <a:schemeClr val="accent1">
                <a:lumMod val="7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93346" algn="ctr" defTabSz="147511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white">
                    <a:lumMod val="65000"/>
                  </a:prstClr>
                </a:buClr>
                <a:buSzPct val="100000"/>
                <a:tabLst>
                  <a:tab pos="6149297" algn="l"/>
                </a:tabLst>
                <a:defRPr/>
              </a:pPr>
              <a:r>
                <a:rPr kumimoji="1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Enterprise Monitor</a:t>
              </a:r>
              <a:endParaRPr kumimoji="1"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grpSp>
          <p:nvGrpSpPr>
            <p:cNvPr id="147" name="그룹 380"/>
            <p:cNvGrpSpPr/>
            <p:nvPr/>
          </p:nvGrpSpPr>
          <p:grpSpPr>
            <a:xfrm>
              <a:off x="3037839" y="7040812"/>
              <a:ext cx="2258011" cy="1633878"/>
              <a:chOff x="3037839" y="6917116"/>
              <a:chExt cx="2258011" cy="1633878"/>
            </a:xfrm>
          </p:grpSpPr>
          <p:grpSp>
            <p:nvGrpSpPr>
              <p:cNvPr id="149" name="그룹 188"/>
              <p:cNvGrpSpPr/>
              <p:nvPr/>
            </p:nvGrpSpPr>
            <p:grpSpPr>
              <a:xfrm>
                <a:off x="3037839" y="6917116"/>
                <a:ext cx="2257200" cy="246221"/>
                <a:chOff x="2727510" y="4320132"/>
                <a:chExt cx="2337418" cy="241348"/>
              </a:xfrm>
            </p:grpSpPr>
            <p:sp>
              <p:nvSpPr>
                <p:cNvPr id="157" name="Rectangle 865"/>
                <p:cNvSpPr>
                  <a:spLocks noChangeArrowheads="1"/>
                </p:cNvSpPr>
                <p:nvPr/>
              </p:nvSpPr>
              <p:spPr bwMode="gray">
                <a:xfrm>
                  <a:off x="2727510" y="4352650"/>
                  <a:ext cx="2337418" cy="176311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dirty="0">
                    <a:solidFill>
                      <a:schemeClr val="lt1"/>
                    </a:solidFill>
                    <a:latin typeface="KoPub돋움체 Medium" pitchFamily="18" charset="-127"/>
                    <a:ea typeface="KoPub돋움체 Medium" pitchFamily="18" charset="-127"/>
                  </a:endParaRPr>
                </a:p>
              </p:txBody>
            </p:sp>
            <p:sp>
              <p:nvSpPr>
                <p:cNvPr id="158" name="TextBox 157"/>
                <p:cNvSpPr txBox="1"/>
                <p:nvPr/>
              </p:nvSpPr>
              <p:spPr>
                <a:xfrm>
                  <a:off x="3023738" y="4320132"/>
                  <a:ext cx="1744962" cy="2413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ko-KR" altLang="en-US" sz="1000" dirty="0" smtClean="0">
                      <a:solidFill>
                        <a:schemeClr val="bg1"/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통합 연계 </a:t>
                  </a:r>
                  <a:r>
                    <a:rPr lang="ko-KR" altLang="en-US" sz="1000" dirty="0" err="1" smtClean="0">
                      <a:solidFill>
                        <a:schemeClr val="bg1"/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웹서비스</a:t>
                  </a:r>
                  <a:r>
                    <a:rPr lang="en-US" altLang="ko-KR" sz="1000" dirty="0" smtClean="0">
                      <a:solidFill>
                        <a:schemeClr val="bg1"/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(</a:t>
                  </a:r>
                  <a:r>
                    <a:rPr lang="ko-KR" altLang="en-US" sz="1000" dirty="0" err="1" smtClean="0">
                      <a:solidFill>
                        <a:schemeClr val="bg1"/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웹서비스</a:t>
                  </a:r>
                  <a:r>
                    <a:rPr lang="en-US" altLang="ko-KR" sz="1000" dirty="0" smtClean="0">
                      <a:solidFill>
                        <a:schemeClr val="bg1"/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)</a:t>
                  </a:r>
                  <a:endParaRPr lang="ko-KR" altLang="en-US" sz="1000" dirty="0" smtClean="0"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</a:endParaRPr>
                </a:p>
              </p:txBody>
            </p:sp>
          </p:grpSp>
          <p:sp>
            <p:nvSpPr>
              <p:cNvPr id="150" name="직사각형 149"/>
              <p:cNvSpPr/>
              <p:nvPr/>
            </p:nvSpPr>
            <p:spPr>
              <a:xfrm>
                <a:off x="3039668" y="6948629"/>
                <a:ext cx="2256182" cy="160236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9569" tIns="49785" rIns="99569" bIns="49785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1800">
                  <a:solidFill>
                    <a:schemeClr val="lt1"/>
                  </a:solidFill>
                </a:endParaRPr>
              </a:p>
            </p:txBody>
          </p:sp>
          <p:sp>
            <p:nvSpPr>
              <p:cNvPr id="151" name="TextBox 150"/>
              <p:cNvSpPr txBox="1"/>
              <p:nvPr/>
            </p:nvSpPr>
            <p:spPr>
              <a:xfrm>
                <a:off x="3536706" y="8286884"/>
                <a:ext cx="1166856" cy="256095"/>
              </a:xfrm>
              <a:prstGeom prst="rect">
                <a:avLst/>
              </a:prstGeom>
              <a:noFill/>
            </p:spPr>
            <p:txBody>
              <a:bodyPr wrap="none" lIns="93598" tIns="46799" rIns="93598" bIns="46799" rtlCol="0">
                <a:spAutoFit/>
              </a:bodyPr>
              <a:lstStyle/>
              <a:p>
                <a:pPr indent="-180975" algn="ctr" defTabSz="914400" latinLnBrk="0">
                  <a:spcAft>
                    <a:spcPts val="240"/>
                  </a:spcAft>
                  <a:defRPr/>
                </a:pPr>
                <a:r>
                  <a:rPr lang="en-US" altLang="ko-KR" sz="1050" dirty="0" smtClean="0">
                    <a:solidFill>
                      <a:schemeClr val="accent6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[</a:t>
                </a:r>
                <a:r>
                  <a:rPr lang="ko-KR" altLang="en-US" sz="1050" dirty="0" err="1" smtClean="0">
                    <a:solidFill>
                      <a:schemeClr val="accent6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필요시</a:t>
                </a:r>
                <a:r>
                  <a:rPr lang="ko-KR" altLang="en-US" sz="1050" dirty="0" smtClean="0">
                    <a:solidFill>
                      <a:schemeClr val="accent6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 신규 구축</a:t>
                </a:r>
                <a:r>
                  <a:rPr lang="en-US" altLang="ko-KR" sz="1050" dirty="0" smtClean="0">
                    <a:solidFill>
                      <a:schemeClr val="accent6">
                        <a:lumMod val="7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]</a:t>
                </a:r>
                <a:endParaRPr lang="ko-KR" altLang="en-US" sz="1050" dirty="0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152" name="직사각형 151"/>
              <p:cNvSpPr/>
              <p:nvPr/>
            </p:nvSpPr>
            <p:spPr>
              <a:xfrm>
                <a:off x="3089646" y="7179832"/>
                <a:ext cx="2156227" cy="1120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53" name="그룹 379"/>
              <p:cNvGrpSpPr/>
              <p:nvPr/>
            </p:nvGrpSpPr>
            <p:grpSpPr>
              <a:xfrm>
                <a:off x="3123217" y="7233448"/>
                <a:ext cx="2089084" cy="1013310"/>
                <a:chOff x="3123217" y="7027545"/>
                <a:chExt cx="2089084" cy="1013310"/>
              </a:xfrm>
            </p:grpSpPr>
            <p:sp>
              <p:nvSpPr>
                <p:cNvPr id="154" name="직사각형 153"/>
                <p:cNvSpPr/>
                <p:nvPr/>
              </p:nvSpPr>
              <p:spPr>
                <a:xfrm>
                  <a:off x="3123217" y="7027545"/>
                  <a:ext cx="2089084" cy="276309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1" indent="-93346" algn="ctr" defTabSz="1475110" fontAlgn="base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prstClr val="white">
                        <a:lumMod val="65000"/>
                      </a:prstClr>
                    </a:buClr>
                    <a:buSzPct val="100000"/>
                    <a:tabLst>
                      <a:tab pos="6149297" algn="l"/>
                    </a:tabLst>
                    <a:defRPr/>
                  </a:pPr>
                  <a:r>
                    <a:rPr kumimoji="1" lang="en-US" altLang="ko-KR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sym typeface="Monotype Sorts"/>
                    </a:rPr>
                    <a:t>WS Manager(</a:t>
                  </a:r>
                  <a:r>
                    <a:rPr kumimoji="1" lang="ko-KR" altLang="en-US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sym typeface="Monotype Sorts"/>
                    </a:rPr>
                    <a:t>서비스 관리</a:t>
                  </a:r>
                  <a:r>
                    <a:rPr kumimoji="1" lang="en-US" altLang="ko-KR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sym typeface="Monotype Sorts"/>
                    </a:rPr>
                    <a:t>)</a:t>
                  </a:r>
                  <a:endParaRPr kumimoji="1"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endParaRPr>
                </a:p>
              </p:txBody>
            </p:sp>
            <p:sp>
              <p:nvSpPr>
                <p:cNvPr id="155" name="직사각형 154"/>
                <p:cNvSpPr/>
                <p:nvPr/>
              </p:nvSpPr>
              <p:spPr>
                <a:xfrm>
                  <a:off x="3123217" y="7396045"/>
                  <a:ext cx="2089084" cy="276309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1" indent="-93346" algn="ctr" defTabSz="1475110" fontAlgn="base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prstClr val="white">
                        <a:lumMod val="65000"/>
                      </a:prstClr>
                    </a:buClr>
                    <a:buSzPct val="100000"/>
                    <a:tabLst>
                      <a:tab pos="6149297" algn="l"/>
                    </a:tabLst>
                    <a:defRPr/>
                  </a:pPr>
                  <a:r>
                    <a:rPr kumimoji="1" lang="en-US" altLang="ko-KR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sym typeface="Monotype Sorts"/>
                    </a:rPr>
                    <a:t>WS Monitor(</a:t>
                  </a:r>
                  <a:r>
                    <a:rPr kumimoji="1" lang="ko-KR" altLang="en-US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sym typeface="Monotype Sorts"/>
                    </a:rPr>
                    <a:t>서비스 모니터링</a:t>
                  </a:r>
                  <a:r>
                    <a:rPr kumimoji="1" lang="en-US" altLang="ko-KR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sym typeface="Monotype Sorts"/>
                    </a:rPr>
                    <a:t>)</a:t>
                  </a:r>
                  <a:endParaRPr kumimoji="1"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endParaRPr>
                </a:p>
              </p:txBody>
            </p:sp>
            <p:sp>
              <p:nvSpPr>
                <p:cNvPr id="156" name="직사각형 155"/>
                <p:cNvSpPr/>
                <p:nvPr/>
              </p:nvSpPr>
              <p:spPr>
                <a:xfrm>
                  <a:off x="3123217" y="7764546"/>
                  <a:ext cx="2089084" cy="276309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1" indent="-93346" algn="ctr" defTabSz="1475110" fontAlgn="base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prstClr val="white">
                        <a:lumMod val="65000"/>
                      </a:prstClr>
                    </a:buClr>
                    <a:buSzPct val="100000"/>
                    <a:tabLst>
                      <a:tab pos="6149297" algn="l"/>
                    </a:tabLst>
                    <a:defRPr/>
                  </a:pPr>
                  <a:r>
                    <a:rPr kumimoji="1" lang="en-US" altLang="ko-KR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sym typeface="Monotype Sorts"/>
                    </a:rPr>
                    <a:t>WS Statics(</a:t>
                  </a:r>
                  <a:r>
                    <a:rPr kumimoji="1" lang="ko-KR" altLang="en-US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sym typeface="Monotype Sorts"/>
                    </a:rPr>
                    <a:t>서비스 통계</a:t>
                  </a:r>
                  <a:r>
                    <a:rPr kumimoji="1" lang="en-US" altLang="ko-KR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sym typeface="Monotype Sorts"/>
                    </a:rPr>
                    <a:t>)</a:t>
                  </a:r>
                  <a:endParaRPr kumimoji="1"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endParaRPr>
                </a:p>
              </p:txBody>
            </p:sp>
          </p:grpSp>
        </p:grpSp>
        <p:sp>
          <p:nvSpPr>
            <p:cNvPr id="148" name="TextBox 147"/>
            <p:cNvSpPr txBox="1"/>
            <p:nvPr/>
          </p:nvSpPr>
          <p:spPr>
            <a:xfrm>
              <a:off x="651807" y="8844278"/>
              <a:ext cx="3403176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latinLnBrk="0"/>
              <a:r>
                <a:rPr lang="en-US" altLang="ko-KR" sz="900" dirty="0">
                  <a:solidFill>
                    <a:schemeClr val="bg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※ </a:t>
              </a:r>
              <a:r>
                <a:rPr lang="ko-KR" altLang="en-US" sz="900" dirty="0" smtClean="0">
                  <a:solidFill>
                    <a:schemeClr val="bg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표준연계 솔루션은 개발 후 운영에 반영 시 한국도로공사 분리 발주 예정</a:t>
              </a:r>
              <a:endParaRPr lang="ko-KR" altLang="en-US" sz="900" dirty="0">
                <a:solidFill>
                  <a:schemeClr val="bg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</p:grpSp>
      <p:pic>
        <p:nvPicPr>
          <p:cNvPr id="199" name="Picture 4" descr="http://kmug.co.kr/board/data/logo/%C8%AF%B0%E6%BA%CEc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1730" y="4623360"/>
            <a:ext cx="794376" cy="183218"/>
          </a:xfrm>
          <a:prstGeom prst="rect">
            <a:avLst/>
          </a:prstGeom>
          <a:noFill/>
        </p:spPr>
      </p:pic>
      <p:pic>
        <p:nvPicPr>
          <p:cNvPr id="201" name="Picture 8" descr="http://cfile5.uf.tistory.com/image/133FDD445145CAC626D8D3"/>
          <p:cNvPicPr>
            <a:picLocks noChangeAspect="1" noChangeArrowheads="1"/>
          </p:cNvPicPr>
          <p:nvPr/>
        </p:nvPicPr>
        <p:blipFill>
          <a:blip r:embed="rId6" cstate="print"/>
          <a:srcRect r="28287"/>
          <a:stretch>
            <a:fillRect/>
          </a:stretch>
        </p:blipFill>
        <p:spPr bwMode="auto">
          <a:xfrm>
            <a:off x="6115659" y="5746704"/>
            <a:ext cx="806518" cy="298026"/>
          </a:xfrm>
          <a:prstGeom prst="rect">
            <a:avLst/>
          </a:prstGeom>
          <a:noFill/>
        </p:spPr>
      </p:pic>
      <p:pic>
        <p:nvPicPr>
          <p:cNvPr id="203" name="Picture 10" descr="http://www.mpss.go.kr/images/logo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39300" y="6839650"/>
            <a:ext cx="959236" cy="238566"/>
          </a:xfrm>
          <a:prstGeom prst="rect">
            <a:avLst/>
          </a:prstGeom>
          <a:noFill/>
        </p:spPr>
      </p:pic>
      <p:pic>
        <p:nvPicPr>
          <p:cNvPr id="204" name="Picture 12" descr="http://biz.newdaily.co.kr/data/photos/20150310/art_142553727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284" y="3330414"/>
            <a:ext cx="869268" cy="477278"/>
          </a:xfrm>
          <a:prstGeom prst="rect">
            <a:avLst/>
          </a:prstGeom>
          <a:noFill/>
        </p:spPr>
      </p:pic>
      <p:sp>
        <p:nvSpPr>
          <p:cNvPr id="96" name="슬라이드 번호 개체 틀 9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97" name="직사각형 96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3.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인터페이스 요구사항 ▶ 나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시스템간 표준화 연계 체계 구축 방안</a:t>
            </a:r>
          </a:p>
        </p:txBody>
      </p:sp>
    </p:spTree>
    <p:extLst>
      <p:ext uri="{BB962C8B-B14F-4D97-AF65-F5344CB8AC3E}">
        <p14:creationId xmlns:p14="http://schemas.microsoft.com/office/powerpoint/2010/main" val="67239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한쪽 모서리가 잘린 사각형 791"/>
          <p:cNvSpPr/>
          <p:nvPr/>
        </p:nvSpPr>
        <p:spPr>
          <a:xfrm>
            <a:off x="611188" y="6682740"/>
            <a:ext cx="3114503" cy="2313940"/>
          </a:xfrm>
          <a:prstGeom prst="snip1Rect">
            <a:avLst>
              <a:gd name="adj" fmla="val 5219"/>
            </a:avLst>
          </a:prstGeom>
          <a:solidFill>
            <a:srgbClr val="FEF2E8"/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indent="-180975" algn="ctr" latinLnBrk="0">
              <a:spcAft>
                <a:spcPts val="240"/>
              </a:spcAft>
              <a:defRPr/>
            </a:pPr>
            <a:endParaRPr lang="ko-KR" altLang="en-US" sz="1050" dirty="0" smtClean="0">
              <a:solidFill>
                <a:schemeClr val="accent6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793" name="한쪽 모서리가 잘린 사각형 792"/>
          <p:cNvSpPr/>
          <p:nvPr/>
        </p:nvSpPr>
        <p:spPr>
          <a:xfrm flipH="1">
            <a:off x="4055427" y="6682740"/>
            <a:ext cx="3114503" cy="2313940"/>
          </a:xfrm>
          <a:prstGeom prst="snip1Rect">
            <a:avLst>
              <a:gd name="adj" fmla="val 5219"/>
            </a:avLst>
          </a:prstGeom>
          <a:solidFill>
            <a:srgbClr val="FEF2E8"/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indent="-180975" algn="ctr" latinLnBrk="0">
              <a:spcAft>
                <a:spcPts val="240"/>
              </a:spcAft>
              <a:defRPr/>
            </a:pPr>
            <a:endParaRPr lang="ko-KR" altLang="en-US" sz="1050" dirty="0" smtClean="0">
              <a:solidFill>
                <a:schemeClr val="accent6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grpSp>
        <p:nvGrpSpPr>
          <p:cNvPr id="164" name="그룹 163"/>
          <p:cNvGrpSpPr/>
          <p:nvPr/>
        </p:nvGrpSpPr>
        <p:grpSpPr>
          <a:xfrm>
            <a:off x="3288748" y="7360839"/>
            <a:ext cx="1130852" cy="317370"/>
            <a:chOff x="3487390" y="7360839"/>
            <a:chExt cx="733568" cy="317370"/>
          </a:xfrm>
        </p:grpSpPr>
        <p:cxnSp>
          <p:nvCxnSpPr>
            <p:cNvPr id="539" name="직선 연결선 538"/>
            <p:cNvCxnSpPr/>
            <p:nvPr/>
          </p:nvCxnSpPr>
          <p:spPr>
            <a:xfrm flipV="1">
              <a:off x="3487390" y="7677193"/>
              <a:ext cx="733568" cy="1016"/>
            </a:xfrm>
            <a:prstGeom prst="line">
              <a:avLst/>
            </a:prstGeom>
            <a:ln w="38100" cmpd="dbl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7" name="직선 연결선 546"/>
            <p:cNvCxnSpPr/>
            <p:nvPr/>
          </p:nvCxnSpPr>
          <p:spPr>
            <a:xfrm flipV="1">
              <a:off x="3487390" y="7360839"/>
              <a:ext cx="733568" cy="1016"/>
            </a:xfrm>
            <a:prstGeom prst="line">
              <a:avLst/>
            </a:prstGeom>
            <a:ln w="38100" cmpd="dbl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6" name="자유형 565"/>
          <p:cNvSpPr/>
          <p:nvPr/>
        </p:nvSpPr>
        <p:spPr>
          <a:xfrm>
            <a:off x="2673534" y="7367427"/>
            <a:ext cx="364588" cy="236712"/>
          </a:xfrm>
          <a:custGeom>
            <a:avLst/>
            <a:gdLst>
              <a:gd name="connsiteX0" fmla="*/ 0 w 361950"/>
              <a:gd name="connsiteY0" fmla="*/ 276225 h 276225"/>
              <a:gd name="connsiteX1" fmla="*/ 0 w 361950"/>
              <a:gd name="connsiteY1" fmla="*/ 0 h 276225"/>
              <a:gd name="connsiteX2" fmla="*/ 361950 w 361950"/>
              <a:gd name="connsiteY2" fmla="*/ 0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1950" h="276225">
                <a:moveTo>
                  <a:pt x="0" y="276225"/>
                </a:moveTo>
                <a:lnTo>
                  <a:pt x="0" y="0"/>
                </a:lnTo>
                <a:lnTo>
                  <a:pt x="361950" y="0"/>
                </a:lnTo>
              </a:path>
            </a:pathLst>
          </a:cu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0"/>
            <a:endParaRPr lang="ko-KR" altLang="en-US" dirty="0"/>
          </a:p>
        </p:txBody>
      </p:sp>
      <p:cxnSp>
        <p:nvCxnSpPr>
          <p:cNvPr id="568" name="직선 연결선 567"/>
          <p:cNvCxnSpPr/>
          <p:nvPr/>
        </p:nvCxnSpPr>
        <p:spPr>
          <a:xfrm>
            <a:off x="1765261" y="7664974"/>
            <a:ext cx="1349617" cy="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4" name="Picture 2" descr="G:\★소스소스\png\ICON (2)\Small-Hu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4372" y="7605713"/>
            <a:ext cx="306306" cy="172392"/>
          </a:xfrm>
          <a:prstGeom prst="rect">
            <a:avLst/>
          </a:prstGeom>
          <a:noFill/>
        </p:spPr>
      </p:pic>
      <p:pic>
        <p:nvPicPr>
          <p:cNvPr id="2050" name="Picture 2" descr="G:\★소스소스\png\ICON (2)\Small-Hu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4372" y="7291140"/>
            <a:ext cx="306306" cy="172392"/>
          </a:xfrm>
          <a:prstGeom prst="rect">
            <a:avLst/>
          </a:prstGeom>
          <a:noFill/>
        </p:spPr>
      </p:pic>
      <p:sp>
        <p:nvSpPr>
          <p:cNvPr id="478" name="TextBox 477"/>
          <p:cNvSpPr txBox="1"/>
          <p:nvPr/>
        </p:nvSpPr>
        <p:spPr>
          <a:xfrm>
            <a:off x="593842" y="1746250"/>
            <a:ext cx="655308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latinLnBrk="0">
              <a:spcAft>
                <a:spcPts val="600"/>
              </a:spcAft>
            </a:pP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2)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표준 연계 데이터 보안 방안</a:t>
            </a: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외부기관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연계 시 자료 보호를 위해 전용선을 사용하며 국가정보원의 인증을 받은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암호모듈을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적용합니다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또한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단방향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통신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통신 암호화 및 전용 프로토콜을 사용하는 제공된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망연계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솔루션을 이용하여 분리된 망간의 안전한 데이터 연계를 제공합니다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  <a:endParaRPr lang="ko-KR" altLang="en-US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9" name="그룹 206"/>
          <p:cNvGrpSpPr/>
          <p:nvPr/>
        </p:nvGrpSpPr>
        <p:grpSpPr>
          <a:xfrm>
            <a:off x="592074" y="2858515"/>
            <a:ext cx="6571501" cy="292388"/>
            <a:chOff x="614934" y="2930014"/>
            <a:chExt cx="6571501" cy="292388"/>
          </a:xfrm>
        </p:grpSpPr>
        <p:pic>
          <p:nvPicPr>
            <p:cNvPr id="480" name="그림 479" descr="타이틀바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481" name="TextBox 480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연계 보안 방안</a:t>
              </a:r>
            </a:p>
          </p:txBody>
        </p:sp>
      </p:grpSp>
      <p:grpSp>
        <p:nvGrpSpPr>
          <p:cNvPr id="20" name="그룹 51"/>
          <p:cNvGrpSpPr/>
          <p:nvPr/>
        </p:nvGrpSpPr>
        <p:grpSpPr>
          <a:xfrm>
            <a:off x="697490" y="3283259"/>
            <a:ext cx="3047075" cy="184666"/>
            <a:chOff x="333420" y="2673366"/>
            <a:chExt cx="3047075" cy="184666"/>
          </a:xfrm>
        </p:grpSpPr>
        <p:sp>
          <p:nvSpPr>
            <p:cNvPr id="487" name="TextBox 486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내</a:t>
              </a:r>
              <a:r>
                <a:rPr lang="en-US" altLang="ko-KR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12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외부기관</a:t>
              </a: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연계 방안</a:t>
              </a:r>
            </a:p>
          </p:txBody>
        </p:sp>
        <p:grpSp>
          <p:nvGrpSpPr>
            <p:cNvPr id="21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489" name="타원 488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90" name="갈매기형 수장 489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2" name="그룹 51"/>
          <p:cNvGrpSpPr/>
          <p:nvPr/>
        </p:nvGrpSpPr>
        <p:grpSpPr>
          <a:xfrm>
            <a:off x="697490" y="6313880"/>
            <a:ext cx="3047075" cy="184666"/>
            <a:chOff x="333420" y="2673366"/>
            <a:chExt cx="3047075" cy="184666"/>
          </a:xfrm>
        </p:grpSpPr>
        <p:sp>
          <p:nvSpPr>
            <p:cNvPr id="495" name="TextBox 494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망연계</a:t>
              </a: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솔루션 연동 구성 방안</a:t>
              </a:r>
            </a:p>
          </p:txBody>
        </p:sp>
        <p:grpSp>
          <p:nvGrpSpPr>
            <p:cNvPr id="23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497" name="타원 496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98" name="갈매기형 수장 497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4" name="그룹 511"/>
          <p:cNvGrpSpPr/>
          <p:nvPr/>
        </p:nvGrpSpPr>
        <p:grpSpPr>
          <a:xfrm>
            <a:off x="611187" y="5346638"/>
            <a:ext cx="6553201" cy="674932"/>
            <a:chOff x="611187" y="5931846"/>
            <a:chExt cx="6553201" cy="674932"/>
          </a:xfrm>
        </p:grpSpPr>
        <p:sp>
          <p:nvSpPr>
            <p:cNvPr id="500" name="한쪽 모서리가 잘린 사각형 499"/>
            <p:cNvSpPr/>
            <p:nvPr/>
          </p:nvSpPr>
          <p:spPr>
            <a:xfrm>
              <a:off x="611187" y="5931846"/>
              <a:ext cx="6553201" cy="674932"/>
            </a:xfrm>
            <a:prstGeom prst="snip1Rect">
              <a:avLst>
                <a:gd name="adj" fmla="val 1834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3056"/>
              <a:endParaRPr lang="ko-KR" altLang="en-US" sz="2100" dirty="0"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501" name="직사각형 500"/>
            <p:cNvSpPr/>
            <p:nvPr/>
          </p:nvSpPr>
          <p:spPr>
            <a:xfrm>
              <a:off x="1863907" y="6007702"/>
              <a:ext cx="530048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2" indent="-101600" defTabSz="914400" latinLnBrk="0">
                <a:spcAft>
                  <a:spcPts val="0"/>
                </a:spcAft>
                <a:buClr>
                  <a:schemeClr val="tx1">
                    <a:lumMod val="75000"/>
                    <a:lumOff val="25000"/>
                  </a:schemeClr>
                </a:buClr>
                <a:buSzPct val="90000"/>
                <a:buFont typeface="Wingdings" pitchFamily="2" charset="2"/>
                <a:buChar char="§"/>
                <a:tabLst>
                  <a:tab pos="6149297" algn="l"/>
                </a:tabLst>
                <a:defRPr/>
              </a:pP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사용자 어플리케이션의 개입 없이 </a:t>
              </a: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연계모듈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 자체적으로 </a:t>
              </a: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암복호화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 수행</a:t>
              </a:r>
            </a:p>
            <a:p>
              <a:pPr marL="101600" lvl="2" indent="-101600" defTabSz="914400" latinLnBrk="0">
                <a:spcAft>
                  <a:spcPts val="0"/>
                </a:spcAft>
                <a:buClr>
                  <a:schemeClr val="tx1">
                    <a:lumMod val="75000"/>
                    <a:lumOff val="25000"/>
                  </a:schemeClr>
                </a:buClr>
                <a:buSzPct val="90000"/>
                <a:buFont typeface="Wingdings" pitchFamily="2" charset="2"/>
                <a:buChar char="§"/>
                <a:tabLst>
                  <a:tab pos="6149297" algn="l"/>
                </a:tabLst>
                <a:defRPr/>
              </a:pP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송수신 채널을 통해 메시지 전송 시 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Encryption/Decryption 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자동 수행</a:t>
              </a:r>
            </a:p>
            <a:p>
              <a:pPr marL="101600" lvl="2" indent="-101600" defTabSz="914400" latinLnBrk="0">
                <a:spcAft>
                  <a:spcPts val="0"/>
                </a:spcAft>
                <a:buClr>
                  <a:schemeClr val="tx1">
                    <a:lumMod val="75000"/>
                    <a:lumOff val="25000"/>
                  </a:schemeClr>
                </a:buClr>
                <a:buSzPct val="90000"/>
                <a:buFont typeface="Wingdings" pitchFamily="2" charset="2"/>
                <a:buChar char="§"/>
                <a:tabLst>
                  <a:tab pos="6149297" algn="l"/>
                </a:tabLst>
                <a:defRPr/>
              </a:pP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연계 대상 시스템 간의 연결이 행정망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, </a:t>
              </a: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인터넷망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 관계 없이 다양한 알고리즘의 </a:t>
              </a: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암복호화</a:t>
              </a:r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endParaRPr>
            </a:p>
          </p:txBody>
        </p:sp>
        <p:sp>
          <p:nvSpPr>
            <p:cNvPr id="506" name="직사각형 505"/>
            <p:cNvSpPr/>
            <p:nvPr/>
          </p:nvSpPr>
          <p:spPr>
            <a:xfrm>
              <a:off x="808327" y="6329350"/>
              <a:ext cx="745518" cy="258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indent="-180975" algn="ctr" eaLnBrk="0" latinLnBrk="0" hangingPunct="0">
                <a:lnSpc>
                  <a:spcPct val="90000"/>
                </a:lnSpc>
                <a:spcAft>
                  <a:spcPts val="0"/>
                </a:spcAft>
                <a:buClr>
                  <a:prstClr val="white">
                    <a:lumMod val="65000"/>
                  </a:prstClr>
                </a:buClr>
                <a:buSzPct val="90000"/>
                <a:tabLst>
                  <a:tab pos="6150461" algn="l"/>
                </a:tabLst>
                <a:defRPr/>
              </a:pPr>
              <a:r>
                <a:rPr lang="ko-KR" altLang="en-US" sz="1200" b="1" spc="-1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처리기능</a:t>
              </a:r>
              <a:endParaRPr lang="ko-KR" altLang="en-US" sz="12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cxnSp>
          <p:nvCxnSpPr>
            <p:cNvPr id="507" name="직선 연결선 506"/>
            <p:cNvCxnSpPr/>
            <p:nvPr/>
          </p:nvCxnSpPr>
          <p:spPr>
            <a:xfrm flipV="1">
              <a:off x="1669526" y="6035312"/>
              <a:ext cx="0" cy="46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그룹 508"/>
            <p:cNvGrpSpPr/>
            <p:nvPr/>
          </p:nvGrpSpPr>
          <p:grpSpPr>
            <a:xfrm>
              <a:off x="875321" y="6017235"/>
              <a:ext cx="456467" cy="319246"/>
              <a:chOff x="2369525" y="6953730"/>
              <a:chExt cx="517526" cy="351636"/>
            </a:xfrm>
            <a:solidFill>
              <a:schemeClr val="bg1">
                <a:lumMod val="50000"/>
              </a:schemeClr>
            </a:solidFill>
          </p:grpSpPr>
          <p:sp>
            <p:nvSpPr>
              <p:cNvPr id="510" name="Freeform 206"/>
              <p:cNvSpPr>
                <a:spLocks noEditPoints="1"/>
              </p:cNvSpPr>
              <p:nvPr/>
            </p:nvSpPr>
            <p:spPr bwMode="auto">
              <a:xfrm>
                <a:off x="2369525" y="6953730"/>
                <a:ext cx="155576" cy="152684"/>
              </a:xfrm>
              <a:custGeom>
                <a:avLst/>
                <a:gdLst>
                  <a:gd name="T0" fmla="*/ 104 w 106"/>
                  <a:gd name="T1" fmla="*/ 45 h 107"/>
                  <a:gd name="T2" fmla="*/ 90 w 106"/>
                  <a:gd name="T3" fmla="*/ 45 h 107"/>
                  <a:gd name="T4" fmla="*/ 85 w 106"/>
                  <a:gd name="T5" fmla="*/ 33 h 107"/>
                  <a:gd name="T6" fmla="*/ 95 w 106"/>
                  <a:gd name="T7" fmla="*/ 23 h 107"/>
                  <a:gd name="T8" fmla="*/ 95 w 106"/>
                  <a:gd name="T9" fmla="*/ 20 h 107"/>
                  <a:gd name="T10" fmla="*/ 87 w 106"/>
                  <a:gd name="T11" fmla="*/ 11 h 107"/>
                  <a:gd name="T12" fmla="*/ 83 w 106"/>
                  <a:gd name="T13" fmla="*/ 11 h 107"/>
                  <a:gd name="T14" fmla="*/ 73 w 106"/>
                  <a:gd name="T15" fmla="*/ 21 h 107"/>
                  <a:gd name="T16" fmla="*/ 62 w 106"/>
                  <a:gd name="T17" fmla="*/ 17 h 107"/>
                  <a:gd name="T18" fmla="*/ 62 w 106"/>
                  <a:gd name="T19" fmla="*/ 2 h 107"/>
                  <a:gd name="T20" fmla="*/ 59 w 106"/>
                  <a:gd name="T21" fmla="*/ 0 h 107"/>
                  <a:gd name="T22" fmla="*/ 47 w 106"/>
                  <a:gd name="T23" fmla="*/ 0 h 107"/>
                  <a:gd name="T24" fmla="*/ 45 w 106"/>
                  <a:gd name="T25" fmla="*/ 2 h 107"/>
                  <a:gd name="T26" fmla="*/ 45 w 106"/>
                  <a:gd name="T27" fmla="*/ 17 h 107"/>
                  <a:gd name="T28" fmla="*/ 33 w 106"/>
                  <a:gd name="T29" fmla="*/ 21 h 107"/>
                  <a:gd name="T30" fmla="*/ 23 w 106"/>
                  <a:gd name="T31" fmla="*/ 11 h 107"/>
                  <a:gd name="T32" fmla="*/ 20 w 106"/>
                  <a:gd name="T33" fmla="*/ 11 h 107"/>
                  <a:gd name="T34" fmla="*/ 11 w 106"/>
                  <a:gd name="T35" fmla="*/ 20 h 107"/>
                  <a:gd name="T36" fmla="*/ 11 w 106"/>
                  <a:gd name="T37" fmla="*/ 23 h 107"/>
                  <a:gd name="T38" fmla="*/ 21 w 106"/>
                  <a:gd name="T39" fmla="*/ 33 h 107"/>
                  <a:gd name="T40" fmla="*/ 16 w 106"/>
                  <a:gd name="T41" fmla="*/ 45 h 107"/>
                  <a:gd name="T42" fmla="*/ 2 w 106"/>
                  <a:gd name="T43" fmla="*/ 45 h 107"/>
                  <a:gd name="T44" fmla="*/ 0 w 106"/>
                  <a:gd name="T45" fmla="*/ 47 h 107"/>
                  <a:gd name="T46" fmla="*/ 0 w 106"/>
                  <a:gd name="T47" fmla="*/ 60 h 107"/>
                  <a:gd name="T48" fmla="*/ 2 w 106"/>
                  <a:gd name="T49" fmla="*/ 62 h 107"/>
                  <a:gd name="T50" fmla="*/ 16 w 106"/>
                  <a:gd name="T51" fmla="*/ 62 h 107"/>
                  <a:gd name="T52" fmla="*/ 21 w 106"/>
                  <a:gd name="T53" fmla="*/ 73 h 107"/>
                  <a:gd name="T54" fmla="*/ 11 w 106"/>
                  <a:gd name="T55" fmla="*/ 83 h 107"/>
                  <a:gd name="T56" fmla="*/ 11 w 106"/>
                  <a:gd name="T57" fmla="*/ 87 h 107"/>
                  <a:gd name="T58" fmla="*/ 20 w 106"/>
                  <a:gd name="T59" fmla="*/ 95 h 107"/>
                  <a:gd name="T60" fmla="*/ 23 w 106"/>
                  <a:gd name="T61" fmla="*/ 95 h 107"/>
                  <a:gd name="T62" fmla="*/ 33 w 106"/>
                  <a:gd name="T63" fmla="*/ 85 h 107"/>
                  <a:gd name="T64" fmla="*/ 45 w 106"/>
                  <a:gd name="T65" fmla="*/ 90 h 107"/>
                  <a:gd name="T66" fmla="*/ 45 w 106"/>
                  <a:gd name="T67" fmla="*/ 104 h 107"/>
                  <a:gd name="T68" fmla="*/ 47 w 106"/>
                  <a:gd name="T69" fmla="*/ 107 h 107"/>
                  <a:gd name="T70" fmla="*/ 59 w 106"/>
                  <a:gd name="T71" fmla="*/ 107 h 107"/>
                  <a:gd name="T72" fmla="*/ 62 w 106"/>
                  <a:gd name="T73" fmla="*/ 104 h 107"/>
                  <a:gd name="T74" fmla="*/ 62 w 106"/>
                  <a:gd name="T75" fmla="*/ 90 h 107"/>
                  <a:gd name="T76" fmla="*/ 73 w 106"/>
                  <a:gd name="T77" fmla="*/ 85 h 107"/>
                  <a:gd name="T78" fmla="*/ 83 w 106"/>
                  <a:gd name="T79" fmla="*/ 95 h 107"/>
                  <a:gd name="T80" fmla="*/ 87 w 106"/>
                  <a:gd name="T81" fmla="*/ 95 h 107"/>
                  <a:gd name="T82" fmla="*/ 95 w 106"/>
                  <a:gd name="T83" fmla="*/ 87 h 107"/>
                  <a:gd name="T84" fmla="*/ 95 w 106"/>
                  <a:gd name="T85" fmla="*/ 83 h 107"/>
                  <a:gd name="T86" fmla="*/ 85 w 106"/>
                  <a:gd name="T87" fmla="*/ 73 h 107"/>
                  <a:gd name="T88" fmla="*/ 90 w 106"/>
                  <a:gd name="T89" fmla="*/ 62 h 107"/>
                  <a:gd name="T90" fmla="*/ 104 w 106"/>
                  <a:gd name="T91" fmla="*/ 62 h 107"/>
                  <a:gd name="T92" fmla="*/ 106 w 106"/>
                  <a:gd name="T93" fmla="*/ 60 h 107"/>
                  <a:gd name="T94" fmla="*/ 106 w 106"/>
                  <a:gd name="T95" fmla="*/ 47 h 107"/>
                  <a:gd name="T96" fmla="*/ 104 w 106"/>
                  <a:gd name="T97" fmla="*/ 45 h 107"/>
                  <a:gd name="T98" fmla="*/ 53 w 106"/>
                  <a:gd name="T99" fmla="*/ 67 h 107"/>
                  <a:gd name="T100" fmla="*/ 40 w 106"/>
                  <a:gd name="T101" fmla="*/ 53 h 107"/>
                  <a:gd name="T102" fmla="*/ 53 w 106"/>
                  <a:gd name="T103" fmla="*/ 40 h 107"/>
                  <a:gd name="T104" fmla="*/ 66 w 106"/>
                  <a:gd name="T105" fmla="*/ 53 h 107"/>
                  <a:gd name="T106" fmla="*/ 53 w 106"/>
                  <a:gd name="T107" fmla="*/ 6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6" h="107">
                    <a:moveTo>
                      <a:pt x="104" y="45"/>
                    </a:moveTo>
                    <a:cubicBezTo>
                      <a:pt x="90" y="45"/>
                      <a:pt x="90" y="45"/>
                      <a:pt x="90" y="45"/>
                    </a:cubicBezTo>
                    <a:cubicBezTo>
                      <a:pt x="89" y="41"/>
                      <a:pt x="87" y="37"/>
                      <a:pt x="85" y="33"/>
                    </a:cubicBezTo>
                    <a:cubicBezTo>
                      <a:pt x="95" y="23"/>
                      <a:pt x="95" y="23"/>
                      <a:pt x="95" y="23"/>
                    </a:cubicBezTo>
                    <a:cubicBezTo>
                      <a:pt x="96" y="22"/>
                      <a:pt x="96" y="21"/>
                      <a:pt x="95" y="20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6" y="10"/>
                      <a:pt x="84" y="10"/>
                      <a:pt x="83" y="11"/>
                    </a:cubicBezTo>
                    <a:cubicBezTo>
                      <a:pt x="73" y="21"/>
                      <a:pt x="73" y="21"/>
                      <a:pt x="73" y="21"/>
                    </a:cubicBezTo>
                    <a:cubicBezTo>
                      <a:pt x="70" y="19"/>
                      <a:pt x="66" y="18"/>
                      <a:pt x="62" y="17"/>
                    </a:cubicBezTo>
                    <a:cubicBezTo>
                      <a:pt x="62" y="2"/>
                      <a:pt x="62" y="2"/>
                      <a:pt x="62" y="2"/>
                    </a:cubicBezTo>
                    <a:cubicBezTo>
                      <a:pt x="62" y="1"/>
                      <a:pt x="61" y="0"/>
                      <a:pt x="59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6" y="0"/>
                      <a:pt x="45" y="1"/>
                      <a:pt x="45" y="2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1" y="18"/>
                      <a:pt x="37" y="19"/>
                      <a:pt x="33" y="21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2" y="10"/>
                      <a:pt x="21" y="10"/>
                      <a:pt x="20" y="11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0" y="21"/>
                      <a:pt x="10" y="22"/>
                      <a:pt x="11" y="23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9" y="37"/>
                      <a:pt x="17" y="41"/>
                      <a:pt x="16" y="45"/>
                    </a:cubicBezTo>
                    <a:cubicBezTo>
                      <a:pt x="2" y="45"/>
                      <a:pt x="2" y="45"/>
                      <a:pt x="2" y="45"/>
                    </a:cubicBezTo>
                    <a:cubicBezTo>
                      <a:pt x="1" y="45"/>
                      <a:pt x="0" y="46"/>
                      <a:pt x="0" y="47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1"/>
                      <a:pt x="1" y="62"/>
                      <a:pt x="2" y="62"/>
                    </a:cubicBezTo>
                    <a:cubicBezTo>
                      <a:pt x="16" y="62"/>
                      <a:pt x="16" y="62"/>
                      <a:pt x="16" y="62"/>
                    </a:cubicBezTo>
                    <a:cubicBezTo>
                      <a:pt x="17" y="66"/>
                      <a:pt x="19" y="70"/>
                      <a:pt x="21" y="73"/>
                    </a:cubicBezTo>
                    <a:cubicBezTo>
                      <a:pt x="11" y="83"/>
                      <a:pt x="11" y="83"/>
                      <a:pt x="11" y="83"/>
                    </a:cubicBezTo>
                    <a:cubicBezTo>
                      <a:pt x="10" y="84"/>
                      <a:pt x="10" y="86"/>
                      <a:pt x="11" y="87"/>
                    </a:cubicBezTo>
                    <a:cubicBezTo>
                      <a:pt x="20" y="95"/>
                      <a:pt x="20" y="95"/>
                      <a:pt x="20" y="95"/>
                    </a:cubicBezTo>
                    <a:cubicBezTo>
                      <a:pt x="21" y="96"/>
                      <a:pt x="22" y="96"/>
                      <a:pt x="23" y="95"/>
                    </a:cubicBezTo>
                    <a:cubicBezTo>
                      <a:pt x="33" y="85"/>
                      <a:pt x="33" y="85"/>
                      <a:pt x="33" y="85"/>
                    </a:cubicBezTo>
                    <a:cubicBezTo>
                      <a:pt x="37" y="88"/>
                      <a:pt x="41" y="89"/>
                      <a:pt x="45" y="90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5" y="106"/>
                      <a:pt x="46" y="107"/>
                      <a:pt x="47" y="107"/>
                    </a:cubicBezTo>
                    <a:cubicBezTo>
                      <a:pt x="59" y="107"/>
                      <a:pt x="59" y="107"/>
                      <a:pt x="59" y="107"/>
                    </a:cubicBezTo>
                    <a:cubicBezTo>
                      <a:pt x="61" y="107"/>
                      <a:pt x="62" y="106"/>
                      <a:pt x="62" y="104"/>
                    </a:cubicBezTo>
                    <a:cubicBezTo>
                      <a:pt x="62" y="90"/>
                      <a:pt x="62" y="90"/>
                      <a:pt x="62" y="90"/>
                    </a:cubicBezTo>
                    <a:cubicBezTo>
                      <a:pt x="66" y="89"/>
                      <a:pt x="70" y="88"/>
                      <a:pt x="73" y="85"/>
                    </a:cubicBezTo>
                    <a:cubicBezTo>
                      <a:pt x="83" y="95"/>
                      <a:pt x="83" y="95"/>
                      <a:pt x="83" y="95"/>
                    </a:cubicBezTo>
                    <a:cubicBezTo>
                      <a:pt x="84" y="96"/>
                      <a:pt x="86" y="96"/>
                      <a:pt x="87" y="95"/>
                    </a:cubicBezTo>
                    <a:cubicBezTo>
                      <a:pt x="95" y="87"/>
                      <a:pt x="95" y="87"/>
                      <a:pt x="95" y="87"/>
                    </a:cubicBezTo>
                    <a:cubicBezTo>
                      <a:pt x="96" y="86"/>
                      <a:pt x="96" y="84"/>
                      <a:pt x="95" y="83"/>
                    </a:cubicBezTo>
                    <a:cubicBezTo>
                      <a:pt x="85" y="73"/>
                      <a:pt x="85" y="73"/>
                      <a:pt x="85" y="73"/>
                    </a:cubicBezTo>
                    <a:cubicBezTo>
                      <a:pt x="87" y="70"/>
                      <a:pt x="89" y="66"/>
                      <a:pt x="90" y="62"/>
                    </a:cubicBezTo>
                    <a:cubicBezTo>
                      <a:pt x="104" y="62"/>
                      <a:pt x="104" y="62"/>
                      <a:pt x="104" y="62"/>
                    </a:cubicBezTo>
                    <a:cubicBezTo>
                      <a:pt x="105" y="62"/>
                      <a:pt x="106" y="61"/>
                      <a:pt x="106" y="60"/>
                    </a:cubicBezTo>
                    <a:cubicBezTo>
                      <a:pt x="106" y="47"/>
                      <a:pt x="106" y="47"/>
                      <a:pt x="106" y="47"/>
                    </a:cubicBezTo>
                    <a:cubicBezTo>
                      <a:pt x="106" y="46"/>
                      <a:pt x="105" y="45"/>
                      <a:pt x="104" y="45"/>
                    </a:cubicBezTo>
                    <a:close/>
                    <a:moveTo>
                      <a:pt x="53" y="67"/>
                    </a:moveTo>
                    <a:cubicBezTo>
                      <a:pt x="46" y="67"/>
                      <a:pt x="40" y="61"/>
                      <a:pt x="40" y="53"/>
                    </a:cubicBezTo>
                    <a:cubicBezTo>
                      <a:pt x="40" y="46"/>
                      <a:pt x="46" y="40"/>
                      <a:pt x="53" y="40"/>
                    </a:cubicBezTo>
                    <a:cubicBezTo>
                      <a:pt x="60" y="40"/>
                      <a:pt x="66" y="46"/>
                      <a:pt x="66" y="53"/>
                    </a:cubicBezTo>
                    <a:cubicBezTo>
                      <a:pt x="66" y="61"/>
                      <a:pt x="60" y="67"/>
                      <a:pt x="53" y="67"/>
                    </a:cubicBezTo>
                    <a:close/>
                  </a:path>
                </a:pathLst>
              </a:custGeom>
              <a:grpFill/>
              <a:ln w="19050">
                <a:noFill/>
                <a:prstDash val="solid"/>
              </a:ln>
              <a:effectLst/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indent="-74203" algn="ctr" defTabSz="919830" fontAlgn="ctr"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2374323" algn="l"/>
                    <a:tab pos="4981037" algn="l"/>
                  </a:tabLst>
                </a:pPr>
                <a:endParaRPr lang="ko-KR" altLang="en-US" sz="1000" kern="0" dirty="0">
                  <a:solidFill>
                    <a:schemeClr val="bg1"/>
                  </a:solidFill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511" name="Freeform 222"/>
              <p:cNvSpPr>
                <a:spLocks noEditPoints="1"/>
              </p:cNvSpPr>
              <p:nvPr/>
            </p:nvSpPr>
            <p:spPr bwMode="auto">
              <a:xfrm>
                <a:off x="2531451" y="6964527"/>
                <a:ext cx="355600" cy="340839"/>
              </a:xfrm>
              <a:custGeom>
                <a:avLst/>
                <a:gdLst>
                  <a:gd name="T0" fmla="*/ 224 w 242"/>
                  <a:gd name="T1" fmla="*/ 124 h 239"/>
                  <a:gd name="T2" fmla="*/ 197 w 242"/>
                  <a:gd name="T3" fmla="*/ 124 h 239"/>
                  <a:gd name="T4" fmla="*/ 197 w 242"/>
                  <a:gd name="T5" fmla="*/ 55 h 239"/>
                  <a:gd name="T6" fmla="*/ 197 w 242"/>
                  <a:gd name="T7" fmla="*/ 54 h 239"/>
                  <a:gd name="T8" fmla="*/ 194 w 242"/>
                  <a:gd name="T9" fmla="*/ 49 h 239"/>
                  <a:gd name="T10" fmla="*/ 147 w 242"/>
                  <a:gd name="T11" fmla="*/ 2 h 239"/>
                  <a:gd name="T12" fmla="*/ 146 w 242"/>
                  <a:gd name="T13" fmla="*/ 1 h 239"/>
                  <a:gd name="T14" fmla="*/ 146 w 242"/>
                  <a:gd name="T15" fmla="*/ 1 h 239"/>
                  <a:gd name="T16" fmla="*/ 143 w 242"/>
                  <a:gd name="T17" fmla="*/ 0 h 239"/>
                  <a:gd name="T18" fmla="*/ 52 w 242"/>
                  <a:gd name="T19" fmla="*/ 0 h 239"/>
                  <a:gd name="T20" fmla="*/ 45 w 242"/>
                  <a:gd name="T21" fmla="*/ 7 h 239"/>
                  <a:gd name="T22" fmla="*/ 45 w 242"/>
                  <a:gd name="T23" fmla="*/ 124 h 239"/>
                  <a:gd name="T24" fmla="*/ 18 w 242"/>
                  <a:gd name="T25" fmla="*/ 124 h 239"/>
                  <a:gd name="T26" fmla="*/ 0 w 242"/>
                  <a:gd name="T27" fmla="*/ 142 h 239"/>
                  <a:gd name="T28" fmla="*/ 0 w 242"/>
                  <a:gd name="T29" fmla="*/ 220 h 239"/>
                  <a:gd name="T30" fmla="*/ 18 w 242"/>
                  <a:gd name="T31" fmla="*/ 239 h 239"/>
                  <a:gd name="T32" fmla="*/ 224 w 242"/>
                  <a:gd name="T33" fmla="*/ 239 h 239"/>
                  <a:gd name="T34" fmla="*/ 242 w 242"/>
                  <a:gd name="T35" fmla="*/ 220 h 239"/>
                  <a:gd name="T36" fmla="*/ 242 w 242"/>
                  <a:gd name="T37" fmla="*/ 142 h 239"/>
                  <a:gd name="T38" fmla="*/ 224 w 242"/>
                  <a:gd name="T39" fmla="*/ 124 h 239"/>
                  <a:gd name="T40" fmla="*/ 174 w 242"/>
                  <a:gd name="T41" fmla="*/ 48 h 239"/>
                  <a:gd name="T42" fmla="*/ 149 w 242"/>
                  <a:gd name="T43" fmla="*/ 47 h 239"/>
                  <a:gd name="T44" fmla="*/ 149 w 242"/>
                  <a:gd name="T45" fmla="*/ 23 h 239"/>
                  <a:gd name="T46" fmla="*/ 174 w 242"/>
                  <a:gd name="T47" fmla="*/ 48 h 239"/>
                  <a:gd name="T48" fmla="*/ 152 w 242"/>
                  <a:gd name="T49" fmla="*/ 176 h 239"/>
                  <a:gd name="T50" fmla="*/ 135 w 242"/>
                  <a:gd name="T51" fmla="*/ 159 h 239"/>
                  <a:gd name="T52" fmla="*/ 152 w 242"/>
                  <a:gd name="T53" fmla="*/ 143 h 239"/>
                  <a:gd name="T54" fmla="*/ 169 w 242"/>
                  <a:gd name="T55" fmla="*/ 159 h 239"/>
                  <a:gd name="T56" fmla="*/ 152 w 242"/>
                  <a:gd name="T57" fmla="*/ 176 h 239"/>
                  <a:gd name="T58" fmla="*/ 184 w 242"/>
                  <a:gd name="T59" fmla="*/ 124 h 239"/>
                  <a:gd name="T60" fmla="*/ 58 w 242"/>
                  <a:gd name="T61" fmla="*/ 124 h 239"/>
                  <a:gd name="T62" fmla="*/ 58 w 242"/>
                  <a:gd name="T63" fmla="*/ 13 h 239"/>
                  <a:gd name="T64" fmla="*/ 136 w 242"/>
                  <a:gd name="T65" fmla="*/ 13 h 239"/>
                  <a:gd name="T66" fmla="*/ 136 w 242"/>
                  <a:gd name="T67" fmla="*/ 54 h 239"/>
                  <a:gd name="T68" fmla="*/ 143 w 242"/>
                  <a:gd name="T69" fmla="*/ 61 h 239"/>
                  <a:gd name="T70" fmla="*/ 184 w 242"/>
                  <a:gd name="T71" fmla="*/ 61 h 239"/>
                  <a:gd name="T72" fmla="*/ 184 w 242"/>
                  <a:gd name="T73" fmla="*/ 124 h 239"/>
                  <a:gd name="T74" fmla="*/ 201 w 242"/>
                  <a:gd name="T75" fmla="*/ 176 h 239"/>
                  <a:gd name="T76" fmla="*/ 184 w 242"/>
                  <a:gd name="T77" fmla="*/ 159 h 239"/>
                  <a:gd name="T78" fmla="*/ 201 w 242"/>
                  <a:gd name="T79" fmla="*/ 143 h 239"/>
                  <a:gd name="T80" fmla="*/ 218 w 242"/>
                  <a:gd name="T81" fmla="*/ 159 h 239"/>
                  <a:gd name="T82" fmla="*/ 201 w 242"/>
                  <a:gd name="T83" fmla="*/ 176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2" h="239">
                    <a:moveTo>
                      <a:pt x="224" y="124"/>
                    </a:moveTo>
                    <a:cubicBezTo>
                      <a:pt x="197" y="124"/>
                      <a:pt x="197" y="124"/>
                      <a:pt x="197" y="124"/>
                    </a:cubicBezTo>
                    <a:cubicBezTo>
                      <a:pt x="197" y="55"/>
                      <a:pt x="197" y="55"/>
                      <a:pt x="197" y="55"/>
                    </a:cubicBezTo>
                    <a:cubicBezTo>
                      <a:pt x="197" y="55"/>
                      <a:pt x="197" y="55"/>
                      <a:pt x="197" y="54"/>
                    </a:cubicBezTo>
                    <a:cubicBezTo>
                      <a:pt x="197" y="52"/>
                      <a:pt x="196" y="50"/>
                      <a:pt x="194" y="49"/>
                    </a:cubicBezTo>
                    <a:cubicBezTo>
                      <a:pt x="147" y="2"/>
                      <a:pt x="147" y="2"/>
                      <a:pt x="147" y="2"/>
                    </a:cubicBezTo>
                    <a:cubicBezTo>
                      <a:pt x="147" y="2"/>
                      <a:pt x="146" y="1"/>
                      <a:pt x="146" y="1"/>
                    </a:cubicBezTo>
                    <a:cubicBezTo>
                      <a:pt x="146" y="1"/>
                      <a:pt x="146" y="1"/>
                      <a:pt x="146" y="1"/>
                    </a:cubicBezTo>
                    <a:cubicBezTo>
                      <a:pt x="145" y="0"/>
                      <a:pt x="144" y="0"/>
                      <a:pt x="143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48" y="0"/>
                      <a:pt x="45" y="3"/>
                      <a:pt x="45" y="7"/>
                    </a:cubicBezTo>
                    <a:cubicBezTo>
                      <a:pt x="45" y="124"/>
                      <a:pt x="45" y="124"/>
                      <a:pt x="45" y="124"/>
                    </a:cubicBezTo>
                    <a:cubicBezTo>
                      <a:pt x="18" y="124"/>
                      <a:pt x="18" y="124"/>
                      <a:pt x="18" y="124"/>
                    </a:cubicBezTo>
                    <a:cubicBezTo>
                      <a:pt x="8" y="124"/>
                      <a:pt x="0" y="132"/>
                      <a:pt x="0" y="142"/>
                    </a:cubicBezTo>
                    <a:cubicBezTo>
                      <a:pt x="0" y="220"/>
                      <a:pt x="0" y="220"/>
                      <a:pt x="0" y="220"/>
                    </a:cubicBezTo>
                    <a:cubicBezTo>
                      <a:pt x="0" y="230"/>
                      <a:pt x="8" y="239"/>
                      <a:pt x="18" y="239"/>
                    </a:cubicBezTo>
                    <a:cubicBezTo>
                      <a:pt x="224" y="239"/>
                      <a:pt x="224" y="239"/>
                      <a:pt x="224" y="239"/>
                    </a:cubicBezTo>
                    <a:cubicBezTo>
                      <a:pt x="234" y="239"/>
                      <a:pt x="242" y="230"/>
                      <a:pt x="242" y="220"/>
                    </a:cubicBezTo>
                    <a:cubicBezTo>
                      <a:pt x="242" y="142"/>
                      <a:pt x="242" y="142"/>
                      <a:pt x="242" y="142"/>
                    </a:cubicBezTo>
                    <a:cubicBezTo>
                      <a:pt x="242" y="132"/>
                      <a:pt x="234" y="124"/>
                      <a:pt x="224" y="124"/>
                    </a:cubicBezTo>
                    <a:close/>
                    <a:moveTo>
                      <a:pt x="174" y="48"/>
                    </a:moveTo>
                    <a:cubicBezTo>
                      <a:pt x="149" y="47"/>
                      <a:pt x="149" y="47"/>
                      <a:pt x="149" y="47"/>
                    </a:cubicBezTo>
                    <a:cubicBezTo>
                      <a:pt x="149" y="23"/>
                      <a:pt x="149" y="23"/>
                      <a:pt x="149" y="23"/>
                    </a:cubicBezTo>
                    <a:lnTo>
                      <a:pt x="174" y="48"/>
                    </a:lnTo>
                    <a:close/>
                    <a:moveTo>
                      <a:pt x="152" y="176"/>
                    </a:moveTo>
                    <a:cubicBezTo>
                      <a:pt x="143" y="176"/>
                      <a:pt x="135" y="169"/>
                      <a:pt x="135" y="159"/>
                    </a:cubicBezTo>
                    <a:cubicBezTo>
                      <a:pt x="135" y="150"/>
                      <a:pt x="143" y="143"/>
                      <a:pt x="152" y="143"/>
                    </a:cubicBezTo>
                    <a:cubicBezTo>
                      <a:pt x="161" y="143"/>
                      <a:pt x="169" y="150"/>
                      <a:pt x="169" y="159"/>
                    </a:cubicBezTo>
                    <a:cubicBezTo>
                      <a:pt x="169" y="169"/>
                      <a:pt x="161" y="176"/>
                      <a:pt x="152" y="176"/>
                    </a:cubicBezTo>
                    <a:close/>
                    <a:moveTo>
                      <a:pt x="184" y="124"/>
                    </a:moveTo>
                    <a:cubicBezTo>
                      <a:pt x="58" y="124"/>
                      <a:pt x="58" y="124"/>
                      <a:pt x="58" y="124"/>
                    </a:cubicBezTo>
                    <a:cubicBezTo>
                      <a:pt x="58" y="13"/>
                      <a:pt x="58" y="13"/>
                      <a:pt x="58" y="13"/>
                    </a:cubicBezTo>
                    <a:cubicBezTo>
                      <a:pt x="136" y="13"/>
                      <a:pt x="136" y="13"/>
                      <a:pt x="136" y="13"/>
                    </a:cubicBezTo>
                    <a:cubicBezTo>
                      <a:pt x="136" y="54"/>
                      <a:pt x="136" y="54"/>
                      <a:pt x="136" y="54"/>
                    </a:cubicBezTo>
                    <a:cubicBezTo>
                      <a:pt x="136" y="58"/>
                      <a:pt x="139" y="60"/>
                      <a:pt x="143" y="61"/>
                    </a:cubicBezTo>
                    <a:cubicBezTo>
                      <a:pt x="184" y="61"/>
                      <a:pt x="184" y="61"/>
                      <a:pt x="184" y="61"/>
                    </a:cubicBezTo>
                    <a:lnTo>
                      <a:pt x="184" y="124"/>
                    </a:lnTo>
                    <a:close/>
                    <a:moveTo>
                      <a:pt x="201" y="176"/>
                    </a:moveTo>
                    <a:cubicBezTo>
                      <a:pt x="191" y="176"/>
                      <a:pt x="184" y="169"/>
                      <a:pt x="184" y="159"/>
                    </a:cubicBezTo>
                    <a:cubicBezTo>
                      <a:pt x="184" y="150"/>
                      <a:pt x="191" y="143"/>
                      <a:pt x="201" y="143"/>
                    </a:cubicBezTo>
                    <a:cubicBezTo>
                      <a:pt x="210" y="143"/>
                      <a:pt x="218" y="150"/>
                      <a:pt x="218" y="159"/>
                    </a:cubicBezTo>
                    <a:cubicBezTo>
                      <a:pt x="218" y="169"/>
                      <a:pt x="210" y="176"/>
                      <a:pt x="201" y="176"/>
                    </a:cubicBezTo>
                    <a:close/>
                  </a:path>
                </a:pathLst>
              </a:custGeom>
              <a:grpFill/>
              <a:ln w="19050">
                <a:noFill/>
                <a:prstDash val="solid"/>
              </a:ln>
              <a:effectLst/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indent="-74203" algn="ctr" defTabSz="919830" fontAlgn="ctr"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2374323" algn="l"/>
                    <a:tab pos="4981037" algn="l"/>
                  </a:tabLst>
                </a:pPr>
                <a:endParaRPr lang="ko-KR" altLang="en-US" sz="1000" kern="0" dirty="0">
                  <a:solidFill>
                    <a:schemeClr val="bg1"/>
                  </a:solidFill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</p:grpSp>
      <p:sp>
        <p:nvSpPr>
          <p:cNvPr id="513" name="직사각형 512"/>
          <p:cNvSpPr/>
          <p:nvPr/>
        </p:nvSpPr>
        <p:spPr>
          <a:xfrm>
            <a:off x="594613" y="6035700"/>
            <a:ext cx="6081960" cy="13737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132600" indent="-132600" latinLnBrk="0">
              <a:buClr>
                <a:srgbClr val="787878"/>
              </a:buClr>
              <a:buSzPct val="80000"/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Rix정고딕 L" pitchFamily="18" charset="-127"/>
              </a:rPr>
              <a:t>※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Rix정고딕 L" pitchFamily="18" charset="-127"/>
              </a:rPr>
              <a:t>암호화관련 수신기관의 암호화 모듈은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Rix정고딕 L" pitchFamily="18" charset="-127"/>
              </a:rPr>
              <a:t>한국도로공사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Rix정고딕 L" pitchFamily="18" charset="-127"/>
              </a:rPr>
              <a:t>제공분을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Rix정고딕 L" pitchFamily="18" charset="-127"/>
              </a:rPr>
              <a:t> 활용하거나 정보기관 인증 분 사용을 원칙으로 함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Rix정고딕 L" pitchFamily="18" charset="-127"/>
              </a:rPr>
              <a:t>.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KoPub돋움체 Medium" pitchFamily="18" charset="-127"/>
              <a:ea typeface="KoPub돋움체 Medium" pitchFamily="18" charset="-127"/>
              <a:cs typeface="Rix정고딕 L" pitchFamily="18" charset="-127"/>
            </a:endParaRPr>
          </a:p>
        </p:txBody>
      </p:sp>
      <p:sp>
        <p:nvSpPr>
          <p:cNvPr id="514" name="한쪽 모서리가 잘린 사각형 513"/>
          <p:cNvSpPr/>
          <p:nvPr/>
        </p:nvSpPr>
        <p:spPr>
          <a:xfrm flipH="1">
            <a:off x="611188" y="9063178"/>
            <a:ext cx="3122329" cy="191010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1000" spc="-5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스트리밍</a:t>
            </a:r>
            <a:r>
              <a:rPr lang="ko-KR" altLang="en-US" sz="1000" spc="-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 연계</a:t>
            </a:r>
          </a:p>
        </p:txBody>
      </p:sp>
      <p:sp>
        <p:nvSpPr>
          <p:cNvPr id="515" name="직사각형 514"/>
          <p:cNvSpPr/>
          <p:nvPr/>
        </p:nvSpPr>
        <p:spPr>
          <a:xfrm>
            <a:off x="611471" y="9272016"/>
            <a:ext cx="3122329" cy="9705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defTabSz="1043056"/>
            <a:endParaRPr lang="ko-KR" altLang="en-US" sz="2100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16" name="직사각형 515"/>
          <p:cNvSpPr/>
          <p:nvPr/>
        </p:nvSpPr>
        <p:spPr>
          <a:xfrm flipH="1">
            <a:off x="655791" y="9341785"/>
            <a:ext cx="303369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88900" lvl="1" indent="-88900" latinLnBrk="0">
              <a:buSzPct val="100000"/>
              <a:buFont typeface="Wingdings" pitchFamily="2" charset="2"/>
              <a:buChar char="§"/>
              <a:defRPr/>
            </a:pPr>
            <a:r>
              <a:rPr lang="ko-KR" altLang="en-US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단방향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 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Outbound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를 통한 암호화 통신 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: </a:t>
            </a:r>
            <a:r>
              <a:rPr lang="ko-KR" altLang="en-US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국정원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 인증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/>
            </a:r>
            <a:b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</a:b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암호화 알고리즘을 이용한 안전한 연계</a:t>
            </a:r>
          </a:p>
          <a:p>
            <a:pPr marL="88900" lvl="1" indent="-88900" latinLnBrk="0">
              <a:buSzPct val="100000"/>
              <a:buFont typeface="Wingdings" pitchFamily="2" charset="2"/>
              <a:buChar char="§"/>
              <a:defRPr/>
            </a:pPr>
            <a:r>
              <a:rPr lang="en-US" altLang="ko-KR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RSA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-2048 bit 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암호화 키 관리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, ARIA 256 </a:t>
            </a:r>
            <a:r>
              <a:rPr lang="ko-KR" altLang="en-US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암호키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 알고리즘</a:t>
            </a:r>
          </a:p>
          <a:p>
            <a:pPr marL="88900" lvl="1" indent="-88900" latinLnBrk="0">
              <a:buSzPct val="100000"/>
              <a:buFont typeface="Wingdings" pitchFamily="2" charset="2"/>
              <a:buChar char="§"/>
              <a:defRPr/>
            </a:pP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TCP, </a:t>
            </a:r>
            <a:r>
              <a:rPr lang="en-US" altLang="ko-KR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UDP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 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프로토콜 및 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http(s), </a:t>
            </a:r>
            <a:r>
              <a:rPr lang="en-US" altLang="ko-KR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mysql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. </a:t>
            </a:r>
            <a:r>
              <a:rPr lang="en-US" altLang="ko-KR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mssql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, oracle,</a:t>
            </a:r>
            <a:b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</a:b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FTP, </a:t>
            </a:r>
            <a:r>
              <a:rPr lang="en-US" altLang="ko-KR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SSH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등의 응용 </a:t>
            </a:r>
            <a:r>
              <a:rPr lang="ko-KR" altLang="en-US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프로콜에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 대한 서비스를 지원</a:t>
            </a:r>
          </a:p>
          <a:p>
            <a:pPr marL="88900" lvl="1" indent="-88900" latinLnBrk="0">
              <a:buSzPct val="100000"/>
              <a:buFont typeface="Wingdings" pitchFamily="2" charset="2"/>
              <a:buChar char="§"/>
              <a:defRPr/>
            </a:pP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통신 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Protocol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을 분석 한 통신연계 기능 분석</a:t>
            </a:r>
          </a:p>
        </p:txBody>
      </p:sp>
      <p:sp>
        <p:nvSpPr>
          <p:cNvPr id="517" name="한쪽 모서리가 잘린 사각형 516"/>
          <p:cNvSpPr/>
          <p:nvPr/>
        </p:nvSpPr>
        <p:spPr>
          <a:xfrm>
            <a:off x="4032597" y="9063178"/>
            <a:ext cx="3121200" cy="191010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 latinLnBrk="0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1000" spc="-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파일 전송</a:t>
            </a:r>
          </a:p>
        </p:txBody>
      </p:sp>
      <p:sp>
        <p:nvSpPr>
          <p:cNvPr id="518" name="직사각형 517"/>
          <p:cNvSpPr/>
          <p:nvPr/>
        </p:nvSpPr>
        <p:spPr>
          <a:xfrm>
            <a:off x="4033530" y="9272016"/>
            <a:ext cx="3118930" cy="9705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defTabSz="1043056"/>
            <a:endParaRPr lang="ko-KR" altLang="en-US" sz="2100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20" name="직사각형 519"/>
          <p:cNvSpPr/>
          <p:nvPr/>
        </p:nvSpPr>
        <p:spPr>
          <a:xfrm flipH="1">
            <a:off x="4077945" y="9341785"/>
            <a:ext cx="303010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88900" lvl="1" indent="-88900" latinLnBrk="0">
              <a:buSzPct val="100000"/>
              <a:buFont typeface="Wingdings" pitchFamily="2" charset="2"/>
              <a:buChar char="§"/>
              <a:defRPr/>
            </a:pP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인가된 사용자만이 </a:t>
            </a:r>
            <a:r>
              <a:rPr lang="ko-KR" altLang="en-US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파일전송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 및 </a:t>
            </a:r>
            <a:r>
              <a:rPr lang="ko-KR" altLang="en-US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악성코드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 검사를 통한 통제</a:t>
            </a:r>
          </a:p>
          <a:p>
            <a:pPr marL="88900" lvl="1" indent="-88900" latinLnBrk="0">
              <a:buSzPct val="100000"/>
              <a:buFont typeface="Wingdings" pitchFamily="2" charset="2"/>
              <a:buChar char="§"/>
              <a:defRPr/>
            </a:pP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특정 </a:t>
            </a:r>
            <a:r>
              <a:rPr lang="ko-KR" altLang="en-US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확장자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(txt, </a:t>
            </a:r>
            <a:r>
              <a:rPr lang="en-US" altLang="ko-KR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xls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, </a:t>
            </a:r>
            <a:r>
              <a:rPr lang="en-US" altLang="ko-KR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xlsx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, doc, </a:t>
            </a:r>
            <a:r>
              <a:rPr lang="en-US" altLang="ko-KR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docx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, </a:t>
            </a:r>
            <a:r>
              <a:rPr lang="en-US" altLang="ko-KR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pdf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, </a:t>
            </a:r>
            <a:r>
              <a:rPr lang="en-US" altLang="ko-KR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hwp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) 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등을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/>
            </a:r>
            <a:b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</a:b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가지는 파일 중 허용된 파일에 대한 송신 기능 </a:t>
            </a:r>
          </a:p>
          <a:p>
            <a:pPr marL="88900" lvl="1" indent="-88900" latinLnBrk="0">
              <a:buSzPct val="100000"/>
              <a:buFont typeface="Wingdings" pitchFamily="2" charset="2"/>
              <a:buChar char="§"/>
              <a:defRPr/>
            </a:pP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파일 전송 완료 후 파일을 삭제함으로 외부 유출에 대한</a:t>
            </a:r>
            <a: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/>
            </a:r>
            <a:br>
              <a:rPr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</a:b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피해 최소화</a:t>
            </a:r>
          </a:p>
          <a:p>
            <a:pPr marL="88900" lvl="1" indent="-88900" latinLnBrk="0">
              <a:buSzPct val="100000"/>
              <a:buFont typeface="Wingdings" pitchFamily="2" charset="2"/>
              <a:buChar char="§"/>
              <a:defRPr/>
            </a:pP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전송 파일의 </a:t>
            </a:r>
            <a:r>
              <a:rPr lang="ko-KR" altLang="en-US" sz="90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무결성</a:t>
            </a:r>
            <a:r>
              <a:rPr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itchFamily="18" charset="-127"/>
                <a:ea typeface="KoPub돋움체 Light" pitchFamily="18" charset="-127"/>
                <a:sym typeface="Monotype Sorts"/>
              </a:rPr>
              <a:t> 기능</a:t>
            </a:r>
          </a:p>
        </p:txBody>
      </p:sp>
      <p:sp>
        <p:nvSpPr>
          <p:cNvPr id="525" name="모서리가 둥근 직사각형 524"/>
          <p:cNvSpPr/>
          <p:nvPr/>
        </p:nvSpPr>
        <p:spPr>
          <a:xfrm>
            <a:off x="4671486" y="8055768"/>
            <a:ext cx="1516588" cy="5041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noFill/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 algn="ctr" latinLnBrk="0"/>
            <a:endParaRPr lang="ko-KR" altLang="en-US" sz="1000" b="1" i="1" kern="0" dirty="0">
              <a:solidFill>
                <a:srgbClr val="C00000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26" name="직사각형 525"/>
          <p:cNvSpPr/>
          <p:nvPr/>
        </p:nvSpPr>
        <p:spPr>
          <a:xfrm>
            <a:off x="4671486" y="8524762"/>
            <a:ext cx="1516588" cy="16831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rtlCol="0" anchor="ctr"/>
          <a:lstStyle/>
          <a:p>
            <a:pPr indent="-180975" algn="ctr" defTabSz="914400" fontAlgn="t" latinLnBrk="0">
              <a:lnSpc>
                <a:spcPts val="800"/>
              </a:lnSpc>
              <a:defRPr/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내부망 사용자 </a:t>
            </a:r>
            <a:r>
              <a:rPr lang="en-US" altLang="ko-KR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PC</a:t>
            </a:r>
          </a:p>
        </p:txBody>
      </p:sp>
      <p:grpSp>
        <p:nvGrpSpPr>
          <p:cNvPr id="26" name="그룹 530"/>
          <p:cNvGrpSpPr/>
          <p:nvPr/>
        </p:nvGrpSpPr>
        <p:grpSpPr>
          <a:xfrm>
            <a:off x="649445" y="6749919"/>
            <a:ext cx="1216860" cy="216899"/>
            <a:chOff x="628455" y="2519123"/>
            <a:chExt cx="1436914" cy="253105"/>
          </a:xfrm>
        </p:grpSpPr>
        <p:sp>
          <p:nvSpPr>
            <p:cNvPr id="532" name="AutoShape 3" descr="사각유형3-2"/>
            <p:cNvSpPr>
              <a:spLocks noChangeArrowheads="1"/>
            </p:cNvSpPr>
            <p:nvPr/>
          </p:nvSpPr>
          <p:spPr bwMode="auto">
            <a:xfrm>
              <a:off x="628455" y="2519123"/>
              <a:ext cx="1436914" cy="253105"/>
            </a:xfrm>
            <a:prstGeom prst="roundRect">
              <a:avLst>
                <a:gd name="adj" fmla="val 8477"/>
              </a:avLst>
            </a:prstGeom>
            <a:solidFill>
              <a:srgbClr val="B05408"/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algn="ctr" defTabSz="914400"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ko-KR" sz="1050" dirty="0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533" name="Rectangle 157"/>
            <p:cNvSpPr>
              <a:spLocks noChangeArrowheads="1"/>
            </p:cNvSpPr>
            <p:nvPr/>
          </p:nvSpPr>
          <p:spPr bwMode="auto">
            <a:xfrm>
              <a:off x="794189" y="2551398"/>
              <a:ext cx="1105446" cy="188555"/>
            </a:xfrm>
            <a:prstGeom prst="rect">
              <a:avLst/>
            </a:prstGeom>
            <a:solidFill>
              <a:srgbClr val="B05408"/>
            </a:solidFill>
            <a:ln w="9525">
              <a:noFill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rtlCol="0" anchor="ctr"/>
            <a:lstStyle/>
            <a:p>
              <a:pPr algn="ctr" defTabSz="914400" latinLnBrk="0"/>
              <a:r>
                <a:rPr lang="ko-KR" altLang="en-US" sz="1050" dirty="0" smtClean="0">
                  <a:solidFill>
                    <a:schemeClr val="bg1"/>
                  </a:solidFill>
                  <a:latin typeface="KoPub돋움체 Medium" pitchFamily="18" charset="-127"/>
                  <a:ea typeface="KoPub돋움체 Medium" pitchFamily="18" charset="-127"/>
                </a:rPr>
                <a:t>대외채널시스템망</a:t>
              </a:r>
            </a:p>
          </p:txBody>
        </p:sp>
      </p:grpSp>
      <p:grpSp>
        <p:nvGrpSpPr>
          <p:cNvPr id="27" name="그룹 533"/>
          <p:cNvGrpSpPr/>
          <p:nvPr/>
        </p:nvGrpSpPr>
        <p:grpSpPr>
          <a:xfrm>
            <a:off x="5883877" y="6749919"/>
            <a:ext cx="1216860" cy="216899"/>
            <a:chOff x="628455" y="2519123"/>
            <a:chExt cx="1436914" cy="253105"/>
          </a:xfrm>
        </p:grpSpPr>
        <p:sp>
          <p:nvSpPr>
            <p:cNvPr id="535" name="AutoShape 3" descr="사각유형3-2"/>
            <p:cNvSpPr>
              <a:spLocks noChangeArrowheads="1"/>
            </p:cNvSpPr>
            <p:nvPr/>
          </p:nvSpPr>
          <p:spPr bwMode="auto">
            <a:xfrm>
              <a:off x="628455" y="2519123"/>
              <a:ext cx="1436914" cy="253105"/>
            </a:xfrm>
            <a:prstGeom prst="roundRect">
              <a:avLst>
                <a:gd name="adj" fmla="val 8477"/>
              </a:avLst>
            </a:prstGeom>
            <a:solidFill>
              <a:srgbClr val="B05408"/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algn="ctr" defTabSz="914400"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ko-KR" sz="1050" dirty="0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536" name="Rectangle 157"/>
            <p:cNvSpPr>
              <a:spLocks noChangeArrowheads="1"/>
            </p:cNvSpPr>
            <p:nvPr/>
          </p:nvSpPr>
          <p:spPr bwMode="auto">
            <a:xfrm>
              <a:off x="909656" y="2551398"/>
              <a:ext cx="874513" cy="1885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400" latinLnBrk="0"/>
              <a:r>
                <a:rPr lang="ko-KR" altLang="en-US" sz="1050" dirty="0" smtClean="0">
                  <a:solidFill>
                    <a:schemeClr val="bg1"/>
                  </a:solidFill>
                  <a:latin typeface="KoPub돋움체 Medium" pitchFamily="18" charset="-127"/>
                  <a:ea typeface="KoPub돋움체 Medium" pitchFamily="18" charset="-127"/>
                </a:rPr>
                <a:t>내부 시스템망</a:t>
              </a:r>
            </a:p>
          </p:txBody>
        </p:sp>
      </p:grpSp>
      <p:cxnSp>
        <p:nvCxnSpPr>
          <p:cNvPr id="537" name="직선 연결선 536"/>
          <p:cNvCxnSpPr/>
          <p:nvPr/>
        </p:nvCxnSpPr>
        <p:spPr>
          <a:xfrm flipV="1">
            <a:off x="2338308" y="8152754"/>
            <a:ext cx="0" cy="123129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0" name="모서리가 둥근 직사각형 539"/>
          <p:cNvSpPr/>
          <p:nvPr/>
        </p:nvSpPr>
        <p:spPr>
          <a:xfrm rot="16200000">
            <a:off x="1270857" y="7346526"/>
            <a:ext cx="627484" cy="666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noFill/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 algn="ctr" latinLnBrk="0"/>
            <a:endParaRPr lang="ko-KR" altLang="en-US" sz="1000" b="1" i="1" kern="0" dirty="0">
              <a:solidFill>
                <a:srgbClr val="C00000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41" name="직사각형 540"/>
          <p:cNvSpPr/>
          <p:nvPr/>
        </p:nvSpPr>
        <p:spPr>
          <a:xfrm>
            <a:off x="1251599" y="7107860"/>
            <a:ext cx="667213" cy="26300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rtlCol="0" anchor="ctr"/>
          <a:lstStyle/>
          <a:p>
            <a:pPr indent="-180975" algn="ctr" defTabSz="914400" fontAlgn="t" latinLnBrk="0">
              <a:lnSpc>
                <a:spcPts val="800"/>
              </a:lnSpc>
              <a:buFont typeface="Wingdings" pitchFamily="2" charset="2"/>
              <a:buNone/>
              <a:defRPr/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대외채널 망</a:t>
            </a:r>
            <a:r>
              <a:rPr lang="en-US" altLang="ko-KR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ko-KR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서버 팜</a:t>
            </a:r>
            <a:endParaRPr lang="en-US" altLang="ko-KR" sz="8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542" name="모서리가 둥근 직사각형 541"/>
          <p:cNvSpPr/>
          <p:nvPr/>
        </p:nvSpPr>
        <p:spPr>
          <a:xfrm>
            <a:off x="1644656" y="8055768"/>
            <a:ext cx="1426222" cy="5041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noFill/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 algn="ctr" latinLnBrk="0"/>
            <a:endParaRPr lang="ko-KR" altLang="en-US" sz="1000" b="1" i="1" kern="0" dirty="0">
              <a:solidFill>
                <a:srgbClr val="C00000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43" name="직사각형 542"/>
          <p:cNvSpPr/>
          <p:nvPr/>
        </p:nvSpPr>
        <p:spPr>
          <a:xfrm>
            <a:off x="1644967" y="8524762"/>
            <a:ext cx="1425600" cy="16831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rtlCol="0" anchor="ctr"/>
          <a:lstStyle/>
          <a:p>
            <a:pPr indent="-180975" algn="ctr" defTabSz="914400" fontAlgn="t" latinLnBrk="0">
              <a:lnSpc>
                <a:spcPts val="800"/>
              </a:lnSpc>
              <a:defRPr/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대외채널 망 사용자 </a:t>
            </a:r>
            <a:r>
              <a:rPr lang="en-US" altLang="ko-KR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PC</a:t>
            </a:r>
          </a:p>
        </p:txBody>
      </p:sp>
      <p:sp>
        <p:nvSpPr>
          <p:cNvPr id="544" name="모서리가 둥근 직사각형 543"/>
          <p:cNvSpPr/>
          <p:nvPr/>
        </p:nvSpPr>
        <p:spPr>
          <a:xfrm rot="16200000">
            <a:off x="6010910" y="7351556"/>
            <a:ext cx="653489" cy="65695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noFill/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 algn="ctr" latinLnBrk="0"/>
            <a:endParaRPr lang="ko-KR" altLang="en-US" sz="1000" b="1" i="1" kern="0" dirty="0">
              <a:solidFill>
                <a:srgbClr val="C00000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45" name="직사각형 544"/>
          <p:cNvSpPr/>
          <p:nvPr/>
        </p:nvSpPr>
        <p:spPr>
          <a:xfrm>
            <a:off x="6010134" y="7107861"/>
            <a:ext cx="667213" cy="25050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36000" rIns="0" bIns="0" rtlCol="0" anchor="ctr"/>
          <a:lstStyle/>
          <a:p>
            <a:pPr indent="-180975" algn="ctr" defTabSz="914400" fontAlgn="t" latinLnBrk="0">
              <a:lnSpc>
                <a:spcPts val="800"/>
              </a:lnSpc>
              <a:defRPr/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내부망</a:t>
            </a:r>
            <a:endParaRPr lang="en-US" altLang="ko-KR" sz="8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indent="-180975" algn="ctr" defTabSz="914400" fontAlgn="t" latinLnBrk="0">
              <a:lnSpc>
                <a:spcPts val="800"/>
              </a:lnSpc>
              <a:defRPr/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서버 팜</a:t>
            </a:r>
            <a:endParaRPr lang="en-US" altLang="ko-KR" sz="8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548" name="TextBox 547"/>
          <p:cNvSpPr txBox="1"/>
          <p:nvPr/>
        </p:nvSpPr>
        <p:spPr>
          <a:xfrm>
            <a:off x="3433745" y="7772638"/>
            <a:ext cx="900888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900">
                <a:latin typeface="돋움체" panose="020B0609000101010101" pitchFamily="49" charset="-127"/>
                <a:ea typeface="돋움체" panose="020B0609000101010101" pitchFamily="49" charset="-127"/>
              </a:defRPr>
            </a:lvl1pPr>
          </a:lstStyle>
          <a:p>
            <a:pPr latinLnBrk="0"/>
            <a:r>
              <a:rPr lang="ko-KR" altLang="en-US" dirty="0">
                <a:latin typeface="KoPub돋움체 Medium" pitchFamily="18" charset="-127"/>
                <a:ea typeface="KoPub돋움체 Medium" pitchFamily="18" charset="-127"/>
              </a:rPr>
              <a:t>파일전송용</a:t>
            </a:r>
            <a:r>
              <a:rPr lang="en-US" altLang="ko-KR" dirty="0">
                <a:latin typeface="KoPub돋움체 Medium" pitchFamily="18" charset="-127"/>
                <a:ea typeface="KoPub돋움체 Medium" pitchFamily="18" charset="-127"/>
              </a:rPr>
              <a:t>(</a:t>
            </a:r>
            <a:r>
              <a:rPr lang="ko-KR" altLang="en-US" dirty="0">
                <a:latin typeface="KoPub돋움체 Medium" pitchFamily="18" charset="-127"/>
                <a:ea typeface="KoPub돋움체 Medium" pitchFamily="18" charset="-127"/>
              </a:rPr>
              <a:t>이중화</a:t>
            </a:r>
            <a:r>
              <a:rPr lang="en-US" altLang="ko-KR" dirty="0">
                <a:latin typeface="KoPub돋움체 Medium" pitchFamily="18" charset="-127"/>
                <a:ea typeface="KoPub돋움체 Medium" pitchFamily="18" charset="-127"/>
              </a:rPr>
              <a:t>)</a:t>
            </a:r>
            <a:endParaRPr lang="ko-KR" altLang="en-US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49" name="TextBox 548"/>
          <p:cNvSpPr txBox="1"/>
          <p:nvPr/>
        </p:nvSpPr>
        <p:spPr>
          <a:xfrm>
            <a:off x="3417857" y="7426718"/>
            <a:ext cx="878446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900">
                <a:latin typeface="돋움체" panose="020B0609000101010101" pitchFamily="49" charset="-127"/>
                <a:ea typeface="돋움체" panose="020B0609000101010101" pitchFamily="49" charset="-127"/>
              </a:defRPr>
            </a:lvl1pPr>
          </a:lstStyle>
          <a:p>
            <a:pPr latinLnBrk="0"/>
            <a:r>
              <a:rPr lang="ko-KR" altLang="en-US" dirty="0">
                <a:latin typeface="KoPub돋움체 Medium" pitchFamily="18" charset="-127"/>
                <a:ea typeface="KoPub돋움체 Medium" pitchFamily="18" charset="-127"/>
              </a:rPr>
              <a:t>스트리밍용</a:t>
            </a:r>
            <a:r>
              <a:rPr lang="en-US" altLang="ko-KR" dirty="0">
                <a:latin typeface="KoPub돋움체 Medium" pitchFamily="18" charset="-127"/>
                <a:ea typeface="KoPub돋움체 Medium" pitchFamily="18" charset="-127"/>
              </a:rPr>
              <a:t>(</a:t>
            </a:r>
            <a:r>
              <a:rPr lang="ko-KR" altLang="en-US" dirty="0">
                <a:latin typeface="KoPub돋움체 Medium" pitchFamily="18" charset="-127"/>
                <a:ea typeface="KoPub돋움체 Medium" pitchFamily="18" charset="-127"/>
              </a:rPr>
              <a:t>이중화</a:t>
            </a:r>
            <a:r>
              <a:rPr lang="en-US" altLang="ko-KR" dirty="0">
                <a:latin typeface="KoPub돋움체 Medium" pitchFamily="18" charset="-127"/>
                <a:ea typeface="KoPub돋움체 Medium" pitchFamily="18" charset="-127"/>
              </a:rPr>
              <a:t>)</a:t>
            </a:r>
            <a:endParaRPr lang="ko-KR" altLang="en-US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50" name="TextBox 549"/>
          <p:cNvSpPr txBox="1"/>
          <p:nvPr/>
        </p:nvSpPr>
        <p:spPr>
          <a:xfrm>
            <a:off x="2479937" y="7813476"/>
            <a:ext cx="373499" cy="23346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ts val="900"/>
              </a:lnSpc>
            </a:pPr>
            <a:r>
              <a:rPr lang="en-US" altLang="ko-KR" sz="900" dirty="0">
                <a:latin typeface="KoPub돋움체 Medium" pitchFamily="18" charset="-127"/>
                <a:ea typeface="KoPub돋움체 Medium" pitchFamily="18" charset="-127"/>
              </a:rPr>
              <a:t>L4</a:t>
            </a:r>
          </a:p>
          <a:p>
            <a:pPr algn="ctr" latinLnBrk="0">
              <a:lnSpc>
                <a:spcPts val="900"/>
              </a:lnSpc>
            </a:pPr>
            <a:r>
              <a:rPr lang="en-US" altLang="ko-KR" sz="900" dirty="0">
                <a:latin typeface="KoPub돋움체 Medium" pitchFamily="18" charset="-127"/>
                <a:ea typeface="KoPub돋움체 Medium" pitchFamily="18" charset="-127"/>
              </a:rPr>
              <a:t>(</a:t>
            </a:r>
            <a:r>
              <a:rPr lang="ko-KR" altLang="en-US" sz="900" dirty="0">
                <a:latin typeface="KoPub돋움체 Medium" pitchFamily="18" charset="-127"/>
                <a:ea typeface="KoPub돋움체 Medium" pitchFamily="18" charset="-127"/>
              </a:rPr>
              <a:t>이중화</a:t>
            </a:r>
            <a:r>
              <a:rPr lang="en-US" altLang="ko-KR" sz="900" dirty="0">
                <a:latin typeface="KoPub돋움체 Medium" pitchFamily="18" charset="-127"/>
                <a:ea typeface="KoPub돋움체 Medium" pitchFamily="18" charset="-127"/>
              </a:rPr>
              <a:t>)</a:t>
            </a:r>
            <a:endParaRPr lang="ko-KR" altLang="en-US" sz="900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51" name="TextBox 550"/>
          <p:cNvSpPr txBox="1"/>
          <p:nvPr/>
        </p:nvSpPr>
        <p:spPr>
          <a:xfrm>
            <a:off x="4914770" y="7813476"/>
            <a:ext cx="373499" cy="23346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900">
                <a:latin typeface="돋움체" panose="020B0609000101010101" pitchFamily="49" charset="-127"/>
                <a:ea typeface="돋움체" panose="020B0609000101010101" pitchFamily="49" charset="-127"/>
              </a:defRPr>
            </a:lvl1pPr>
          </a:lstStyle>
          <a:p>
            <a:pPr latinLnBrk="0">
              <a:lnSpc>
                <a:spcPts val="900"/>
              </a:lnSpc>
            </a:pPr>
            <a:r>
              <a:rPr lang="en-US" altLang="ko-KR" dirty="0">
                <a:latin typeface="KoPub돋움체 Medium" pitchFamily="18" charset="-127"/>
                <a:ea typeface="KoPub돋움체 Medium" pitchFamily="18" charset="-127"/>
              </a:rPr>
              <a:t>L4</a:t>
            </a:r>
          </a:p>
          <a:p>
            <a:pPr latinLnBrk="0">
              <a:lnSpc>
                <a:spcPts val="900"/>
              </a:lnSpc>
            </a:pPr>
            <a:r>
              <a:rPr lang="en-US" altLang="ko-KR" dirty="0">
                <a:latin typeface="KoPub돋움체 Medium" pitchFamily="18" charset="-127"/>
                <a:ea typeface="KoPub돋움체 Medium" pitchFamily="18" charset="-127"/>
              </a:rPr>
              <a:t>(</a:t>
            </a:r>
            <a:r>
              <a:rPr lang="ko-KR" altLang="en-US" dirty="0">
                <a:latin typeface="KoPub돋움체 Medium" pitchFamily="18" charset="-127"/>
                <a:ea typeface="KoPub돋움체 Medium" pitchFamily="18" charset="-127"/>
              </a:rPr>
              <a:t>이중화</a:t>
            </a:r>
            <a:r>
              <a:rPr lang="en-US" altLang="ko-KR" dirty="0">
                <a:latin typeface="KoPub돋움체 Medium" pitchFamily="18" charset="-127"/>
                <a:ea typeface="KoPub돋움체 Medium" pitchFamily="18" charset="-127"/>
              </a:rPr>
              <a:t>)</a:t>
            </a:r>
            <a:endParaRPr lang="ko-KR" altLang="en-US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52" name="TextBox 551"/>
          <p:cNvSpPr txBox="1"/>
          <p:nvPr/>
        </p:nvSpPr>
        <p:spPr>
          <a:xfrm>
            <a:off x="4072714" y="8775029"/>
            <a:ext cx="267701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/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※ </a:t>
            </a:r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스트리밍 연계용</a:t>
            </a:r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파일 전송용 </a:t>
            </a:r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H/W </a:t>
            </a:r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별도 </a:t>
            </a:r>
            <a:r>
              <a:rPr lang="ko-KR" altLang="en-US" sz="900" dirty="0" smtClean="0">
                <a:solidFill>
                  <a:schemeClr val="bg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분리발주 대상</a:t>
            </a:r>
            <a:endParaRPr lang="ko-KR" altLang="en-US" sz="900" dirty="0">
              <a:solidFill>
                <a:schemeClr val="bg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cxnSp>
        <p:nvCxnSpPr>
          <p:cNvPr id="553" name="직선 연결선 552"/>
          <p:cNvCxnSpPr/>
          <p:nvPr/>
        </p:nvCxnSpPr>
        <p:spPr>
          <a:xfrm>
            <a:off x="2337835" y="6932507"/>
            <a:ext cx="0" cy="1226678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7" name="직선 연결선 556"/>
          <p:cNvCxnSpPr/>
          <p:nvPr/>
        </p:nvCxnSpPr>
        <p:spPr>
          <a:xfrm flipH="1" flipV="1">
            <a:off x="4636294" y="7670427"/>
            <a:ext cx="1425712" cy="1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9" name="직선 연결선 558"/>
          <p:cNvCxnSpPr/>
          <p:nvPr/>
        </p:nvCxnSpPr>
        <p:spPr>
          <a:xfrm>
            <a:off x="5391059" y="6932507"/>
            <a:ext cx="0" cy="1226678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직선 연결선 562"/>
          <p:cNvCxnSpPr/>
          <p:nvPr/>
        </p:nvCxnSpPr>
        <p:spPr>
          <a:xfrm flipH="1" flipV="1">
            <a:off x="5390198" y="8152753"/>
            <a:ext cx="1" cy="99808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5" name="자유형 564"/>
          <p:cNvSpPr/>
          <p:nvPr/>
        </p:nvSpPr>
        <p:spPr>
          <a:xfrm>
            <a:off x="4669176" y="7367427"/>
            <a:ext cx="393372" cy="244874"/>
          </a:xfrm>
          <a:custGeom>
            <a:avLst/>
            <a:gdLst>
              <a:gd name="connsiteX0" fmla="*/ 390525 w 390525"/>
              <a:gd name="connsiteY0" fmla="*/ 285750 h 285750"/>
              <a:gd name="connsiteX1" fmla="*/ 390525 w 390525"/>
              <a:gd name="connsiteY1" fmla="*/ 0 h 285750"/>
              <a:gd name="connsiteX2" fmla="*/ 0 w 390525"/>
              <a:gd name="connsiteY2" fmla="*/ 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525" h="285750">
                <a:moveTo>
                  <a:pt x="390525" y="285750"/>
                </a:moveTo>
                <a:lnTo>
                  <a:pt x="390525" y="0"/>
                </a:lnTo>
                <a:lnTo>
                  <a:pt x="0" y="0"/>
                </a:lnTo>
              </a:path>
            </a:pathLst>
          </a:cu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0"/>
            <a:endParaRPr lang="ko-KR" altLang="en-US" dirty="0">
              <a:solidFill>
                <a:schemeClr val="lt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28" name="그룹 580"/>
          <p:cNvGrpSpPr/>
          <p:nvPr/>
        </p:nvGrpSpPr>
        <p:grpSpPr>
          <a:xfrm>
            <a:off x="2894206" y="7194116"/>
            <a:ext cx="1909293" cy="745734"/>
            <a:chOff x="2551353" y="3621722"/>
            <a:chExt cx="2618739" cy="2359978"/>
          </a:xfrm>
        </p:grpSpPr>
        <p:sp>
          <p:nvSpPr>
            <p:cNvPr id="582" name="모서리가 둥근 직사각형 288"/>
            <p:cNvSpPr>
              <a:spLocks noChangeArrowheads="1"/>
            </p:cNvSpPr>
            <p:nvPr/>
          </p:nvSpPr>
          <p:spPr bwMode="auto">
            <a:xfrm>
              <a:off x="2551353" y="3621722"/>
              <a:ext cx="2618739" cy="2359978"/>
            </a:xfrm>
            <a:prstGeom prst="roundRect">
              <a:avLst>
                <a:gd name="adj" fmla="val 3662"/>
              </a:avLst>
            </a:prstGeom>
            <a:noFill/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blurRad="50800" dist="1796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none" lIns="88902" tIns="44451" rIns="88902" bIns="44451" numCol="1" anchor="ctr" anchorCtr="0" compatLnSpc="1">
              <a:prstTxWarp prst="textNoShape">
                <a:avLst/>
              </a:prstTxWarp>
            </a:bodyPr>
            <a:lstStyle/>
            <a:p>
              <a:pPr defTabSz="909960" fontAlgn="base" latinLnBrk="0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sz="1800" dirty="0">
                <a:latin typeface="굴림" pitchFamily="50" charset="-127"/>
                <a:ea typeface="굴림" pitchFamily="50" charset="-127"/>
                <a:cs typeface="굴림" pitchFamily="50" charset="-127"/>
              </a:endParaRPr>
            </a:p>
          </p:txBody>
        </p:sp>
        <p:sp>
          <p:nvSpPr>
            <p:cNvPr id="583" name="모서리가 둥근 직사각형 288"/>
            <p:cNvSpPr>
              <a:spLocks noChangeArrowheads="1"/>
            </p:cNvSpPr>
            <p:nvPr/>
          </p:nvSpPr>
          <p:spPr bwMode="auto">
            <a:xfrm>
              <a:off x="2551353" y="3621722"/>
              <a:ext cx="2618739" cy="2359978"/>
            </a:xfrm>
            <a:prstGeom prst="roundRect">
              <a:avLst>
                <a:gd name="adj" fmla="val 3662"/>
              </a:avLst>
            </a:prstGeom>
            <a:noFill/>
            <a:ln>
              <a:solidFill>
                <a:srgbClr val="C00000"/>
              </a:solidFill>
              <a:prstDash val="sysDot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50800" dist="17961" dir="2700000" algn="ctr" rotWithShape="0">
                      <a:srgbClr val="808080"/>
                    </a:outerShdw>
                  </a:effectLst>
                </a14:hiddenEffects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9569" tIns="49785" rIns="99569" bIns="49785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ko-KR" sz="1800" dirty="0">
                <a:solidFill>
                  <a:schemeClr val="lt1"/>
                </a:solidFill>
              </a:endParaRPr>
            </a:p>
          </p:txBody>
        </p:sp>
      </p:grpSp>
      <p:cxnSp>
        <p:nvCxnSpPr>
          <p:cNvPr id="584" name="직선 화살표 연결선 583"/>
          <p:cNvCxnSpPr/>
          <p:nvPr/>
        </p:nvCxnSpPr>
        <p:spPr>
          <a:xfrm>
            <a:off x="704064" y="8832953"/>
            <a:ext cx="340751" cy="0"/>
          </a:xfrm>
          <a:prstGeom prst="straightConnector1">
            <a:avLst/>
          </a:prstGeom>
          <a:noFill/>
          <a:ln>
            <a:solidFill>
              <a:srgbClr val="CC0000"/>
            </a:solidFill>
            <a:prstDash val="sysDot"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5" name="TextBox 584"/>
          <p:cNvSpPr txBox="1"/>
          <p:nvPr/>
        </p:nvSpPr>
        <p:spPr>
          <a:xfrm>
            <a:off x="1133531" y="8779459"/>
            <a:ext cx="40395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900">
                <a:latin typeface="돋움체" panose="020B0609000101010101" pitchFamily="49" charset="-127"/>
                <a:ea typeface="돋움체" panose="020B0609000101010101" pitchFamily="49" charset="-127"/>
              </a:defRPr>
            </a:lvl1pPr>
          </a:lstStyle>
          <a:p>
            <a:pPr latinLnBrk="0"/>
            <a:r>
              <a:rPr lang="ko-KR" altLang="en-US" dirty="0">
                <a:latin typeface="KoPub돋움체 Medium" pitchFamily="18" charset="-127"/>
                <a:ea typeface="KoPub돋움체 Medium" pitchFamily="18" charset="-127"/>
              </a:rPr>
              <a:t>스트리밍</a:t>
            </a:r>
          </a:p>
        </p:txBody>
      </p:sp>
      <p:cxnSp>
        <p:nvCxnSpPr>
          <p:cNvPr id="586" name="직선 화살표 연결선 585"/>
          <p:cNvCxnSpPr/>
          <p:nvPr/>
        </p:nvCxnSpPr>
        <p:spPr>
          <a:xfrm>
            <a:off x="1661805" y="8832953"/>
            <a:ext cx="340751" cy="0"/>
          </a:xfrm>
          <a:prstGeom prst="straightConnector1">
            <a:avLst/>
          </a:prstGeom>
          <a:noFill/>
          <a:ln w="25400">
            <a:solidFill>
              <a:srgbClr val="006699"/>
            </a:solidFill>
            <a:prstDash val="sysDash"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7" name="TextBox 586"/>
          <p:cNvSpPr txBox="1"/>
          <p:nvPr/>
        </p:nvSpPr>
        <p:spPr>
          <a:xfrm>
            <a:off x="2074188" y="8779459"/>
            <a:ext cx="40395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900">
                <a:latin typeface="돋움체" panose="020B0609000101010101" pitchFamily="49" charset="-127"/>
                <a:ea typeface="돋움체" panose="020B0609000101010101" pitchFamily="49" charset="-127"/>
              </a:defRPr>
            </a:lvl1pPr>
          </a:lstStyle>
          <a:p>
            <a:pPr latinLnBrk="0"/>
            <a:r>
              <a:rPr lang="ko-KR" altLang="en-US" dirty="0">
                <a:latin typeface="KoPub돋움체 Medium" pitchFamily="18" charset="-127"/>
                <a:ea typeface="KoPub돋움체 Medium" pitchFamily="18" charset="-127"/>
              </a:rPr>
              <a:t>파일전송</a:t>
            </a:r>
          </a:p>
        </p:txBody>
      </p:sp>
      <p:cxnSp>
        <p:nvCxnSpPr>
          <p:cNvPr id="588" name="직선 화살표 연결선 587"/>
          <p:cNvCxnSpPr/>
          <p:nvPr/>
        </p:nvCxnSpPr>
        <p:spPr>
          <a:xfrm>
            <a:off x="2563248" y="8832953"/>
            <a:ext cx="286184" cy="0"/>
          </a:xfrm>
          <a:prstGeom prst="straightConnector1">
            <a:avLst/>
          </a:prstGeom>
          <a:ln w="38100" cmpd="dbl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9" name="TextBox 588"/>
          <p:cNvSpPr txBox="1"/>
          <p:nvPr/>
        </p:nvSpPr>
        <p:spPr>
          <a:xfrm>
            <a:off x="2955942" y="8695010"/>
            <a:ext cx="65723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900">
                <a:latin typeface="돋움체" panose="020B0609000101010101" pitchFamily="49" charset="-127"/>
                <a:ea typeface="돋움체" panose="020B0609000101010101" pitchFamily="49" charset="-127"/>
              </a:defRPr>
            </a:lvl1pPr>
          </a:lstStyle>
          <a:p>
            <a:pPr algn="l" latinLnBrk="0"/>
            <a:r>
              <a:rPr lang="ko-KR" altLang="en-US" dirty="0">
                <a:latin typeface="KoPub돋움체 Medium" pitchFamily="18" charset="-127"/>
                <a:ea typeface="KoPub돋움체 Medium" pitchFamily="18" charset="-127"/>
              </a:rPr>
              <a:t>단방향</a:t>
            </a:r>
            <a:r>
              <a:rPr lang="en-US" altLang="ko-KR" dirty="0">
                <a:latin typeface="KoPub돋움체 Medium" pitchFamily="18" charset="-127"/>
                <a:ea typeface="KoPub돋움체 Medium" pitchFamily="18" charset="-127"/>
              </a:rPr>
              <a:t>/</a:t>
            </a:r>
            <a:r>
              <a:rPr lang="ko-KR" altLang="en-US" dirty="0">
                <a:latin typeface="KoPub돋움체 Medium" pitchFamily="18" charset="-127"/>
                <a:ea typeface="KoPub돋움체 Medium" pitchFamily="18" charset="-127"/>
              </a:rPr>
              <a:t>암호화</a:t>
            </a:r>
          </a:p>
          <a:p>
            <a:pPr algn="l" latinLnBrk="0"/>
            <a:r>
              <a:rPr lang="ko-KR" altLang="en-US" dirty="0">
                <a:latin typeface="KoPub돋움체 Medium" pitchFamily="18" charset="-127"/>
                <a:ea typeface="KoPub돋움체 Medium" pitchFamily="18" charset="-127"/>
              </a:rPr>
              <a:t>전용프로토콜</a:t>
            </a:r>
          </a:p>
        </p:txBody>
      </p:sp>
      <p:sp>
        <p:nvSpPr>
          <p:cNvPr id="591" name="자유형 590"/>
          <p:cNvSpPr/>
          <p:nvPr/>
        </p:nvSpPr>
        <p:spPr>
          <a:xfrm>
            <a:off x="1893986" y="8157528"/>
            <a:ext cx="897079" cy="112234"/>
          </a:xfrm>
          <a:custGeom>
            <a:avLst/>
            <a:gdLst>
              <a:gd name="connsiteX0" fmla="*/ 890587 w 890587"/>
              <a:gd name="connsiteY0" fmla="*/ 130969 h 130969"/>
              <a:gd name="connsiteX1" fmla="*/ 890587 w 890587"/>
              <a:gd name="connsiteY1" fmla="*/ 0 h 130969"/>
              <a:gd name="connsiteX2" fmla="*/ 0 w 890587"/>
              <a:gd name="connsiteY2" fmla="*/ 0 h 130969"/>
              <a:gd name="connsiteX3" fmla="*/ 0 w 890587"/>
              <a:gd name="connsiteY3" fmla="*/ 130969 h 13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0587" h="130969">
                <a:moveTo>
                  <a:pt x="890587" y="130969"/>
                </a:moveTo>
                <a:lnTo>
                  <a:pt x="890587" y="0"/>
                </a:lnTo>
                <a:lnTo>
                  <a:pt x="0" y="0"/>
                </a:lnTo>
                <a:lnTo>
                  <a:pt x="0" y="130969"/>
                </a:lnTo>
              </a:path>
            </a:pathLst>
          </a:cu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0"/>
            <a:endParaRPr lang="ko-KR" altLang="en-US" dirty="0"/>
          </a:p>
        </p:txBody>
      </p:sp>
      <p:sp>
        <p:nvSpPr>
          <p:cNvPr id="593" name="자유형 592"/>
          <p:cNvSpPr/>
          <p:nvPr/>
        </p:nvSpPr>
        <p:spPr>
          <a:xfrm>
            <a:off x="4951523" y="8157528"/>
            <a:ext cx="897079" cy="112234"/>
          </a:xfrm>
          <a:custGeom>
            <a:avLst/>
            <a:gdLst>
              <a:gd name="connsiteX0" fmla="*/ 890587 w 890587"/>
              <a:gd name="connsiteY0" fmla="*/ 130969 h 130969"/>
              <a:gd name="connsiteX1" fmla="*/ 890587 w 890587"/>
              <a:gd name="connsiteY1" fmla="*/ 0 h 130969"/>
              <a:gd name="connsiteX2" fmla="*/ 0 w 890587"/>
              <a:gd name="connsiteY2" fmla="*/ 0 h 130969"/>
              <a:gd name="connsiteX3" fmla="*/ 0 w 890587"/>
              <a:gd name="connsiteY3" fmla="*/ 130969 h 13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0587" h="130969">
                <a:moveTo>
                  <a:pt x="890587" y="130969"/>
                </a:moveTo>
                <a:lnTo>
                  <a:pt x="890587" y="0"/>
                </a:lnTo>
                <a:lnTo>
                  <a:pt x="0" y="0"/>
                </a:lnTo>
                <a:lnTo>
                  <a:pt x="0" y="130969"/>
                </a:lnTo>
              </a:path>
            </a:pathLst>
          </a:cu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0"/>
            <a:endParaRPr lang="ko-KR" altLang="en-US" dirty="0"/>
          </a:p>
        </p:txBody>
      </p:sp>
      <p:sp>
        <p:nvSpPr>
          <p:cNvPr id="594" name="자유형 593"/>
          <p:cNvSpPr/>
          <p:nvPr/>
        </p:nvSpPr>
        <p:spPr>
          <a:xfrm rot="16200000">
            <a:off x="6040770" y="7559177"/>
            <a:ext cx="304053" cy="260057"/>
          </a:xfrm>
          <a:custGeom>
            <a:avLst/>
            <a:gdLst>
              <a:gd name="connsiteX0" fmla="*/ 890587 w 890587"/>
              <a:gd name="connsiteY0" fmla="*/ 130969 h 130969"/>
              <a:gd name="connsiteX1" fmla="*/ 890587 w 890587"/>
              <a:gd name="connsiteY1" fmla="*/ 0 h 130969"/>
              <a:gd name="connsiteX2" fmla="*/ 0 w 890587"/>
              <a:gd name="connsiteY2" fmla="*/ 0 h 130969"/>
              <a:gd name="connsiteX3" fmla="*/ 0 w 890587"/>
              <a:gd name="connsiteY3" fmla="*/ 130969 h 13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0587" h="130969">
                <a:moveTo>
                  <a:pt x="890587" y="130969"/>
                </a:moveTo>
                <a:lnTo>
                  <a:pt x="890587" y="0"/>
                </a:lnTo>
                <a:lnTo>
                  <a:pt x="0" y="0"/>
                </a:lnTo>
                <a:lnTo>
                  <a:pt x="0" y="130969"/>
                </a:lnTo>
              </a:path>
            </a:pathLst>
          </a:cu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0"/>
            <a:endParaRPr lang="ko-KR" altLang="en-US" dirty="0"/>
          </a:p>
        </p:txBody>
      </p:sp>
      <p:sp>
        <p:nvSpPr>
          <p:cNvPr id="595" name="자유형 594"/>
          <p:cNvSpPr/>
          <p:nvPr/>
        </p:nvSpPr>
        <p:spPr>
          <a:xfrm rot="5400000" flipH="1">
            <a:off x="1482555" y="7559177"/>
            <a:ext cx="304053" cy="260057"/>
          </a:xfrm>
          <a:custGeom>
            <a:avLst/>
            <a:gdLst>
              <a:gd name="connsiteX0" fmla="*/ 890587 w 890587"/>
              <a:gd name="connsiteY0" fmla="*/ 130969 h 130969"/>
              <a:gd name="connsiteX1" fmla="*/ 890587 w 890587"/>
              <a:gd name="connsiteY1" fmla="*/ 0 h 130969"/>
              <a:gd name="connsiteX2" fmla="*/ 0 w 890587"/>
              <a:gd name="connsiteY2" fmla="*/ 0 h 130969"/>
              <a:gd name="connsiteX3" fmla="*/ 0 w 890587"/>
              <a:gd name="connsiteY3" fmla="*/ 130969 h 13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0587" h="130969">
                <a:moveTo>
                  <a:pt x="890587" y="130969"/>
                </a:moveTo>
                <a:lnTo>
                  <a:pt x="890587" y="0"/>
                </a:lnTo>
                <a:lnTo>
                  <a:pt x="0" y="0"/>
                </a:lnTo>
                <a:lnTo>
                  <a:pt x="0" y="130969"/>
                </a:lnTo>
              </a:path>
            </a:pathLst>
          </a:cu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0"/>
            <a:endParaRPr lang="ko-KR" altLang="en-US" dirty="0"/>
          </a:p>
        </p:txBody>
      </p:sp>
      <p:sp>
        <p:nvSpPr>
          <p:cNvPr id="600" name="한쪽 모서리가 잘린 사각형 599"/>
          <p:cNvSpPr/>
          <p:nvPr/>
        </p:nvSpPr>
        <p:spPr>
          <a:xfrm flipH="1">
            <a:off x="611282" y="3641306"/>
            <a:ext cx="1547812" cy="179170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1000" spc="-5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송신시스템</a:t>
            </a:r>
            <a:endParaRPr lang="ko-KR" altLang="en-US" sz="1000" spc="-50" dirty="0" smtClean="0">
              <a:solidFill>
                <a:schemeClr val="tx1">
                  <a:lumMod val="95000"/>
                  <a:lumOff val="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  <p:sp>
        <p:nvSpPr>
          <p:cNvPr id="601" name="한쪽 모서리가 잘린 사각형 600"/>
          <p:cNvSpPr/>
          <p:nvPr/>
        </p:nvSpPr>
        <p:spPr>
          <a:xfrm>
            <a:off x="2768612" y="3641306"/>
            <a:ext cx="1547812" cy="179170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1000" spc="-5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수신시스템</a:t>
            </a:r>
            <a:endParaRPr lang="ko-KR" altLang="en-US" sz="1000" spc="-50" dirty="0" smtClean="0">
              <a:solidFill>
                <a:schemeClr val="tx1">
                  <a:lumMod val="95000"/>
                  <a:lumOff val="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  <p:sp>
        <p:nvSpPr>
          <p:cNvPr id="602" name="직사각형 601"/>
          <p:cNvSpPr/>
          <p:nvPr/>
        </p:nvSpPr>
        <p:spPr>
          <a:xfrm>
            <a:off x="611188" y="3849710"/>
            <a:ext cx="1548000" cy="14004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defTabSz="1043056"/>
            <a:endParaRPr lang="ko-KR" altLang="en-US" sz="2100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603" name="직사각형 602"/>
          <p:cNvSpPr/>
          <p:nvPr/>
        </p:nvSpPr>
        <p:spPr>
          <a:xfrm>
            <a:off x="2768518" y="3849710"/>
            <a:ext cx="1548000" cy="14004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defTabSz="1043056"/>
            <a:endParaRPr lang="ko-KR" altLang="en-US" dirty="0">
              <a:latin typeface="KoPub돋움체 Medium" pitchFamily="18" charset="-127"/>
              <a:ea typeface="KoPub돋움체 Medium" pitchFamily="18" charset="-127"/>
            </a:endParaRPr>
          </a:p>
        </p:txBody>
      </p:sp>
      <p:pic>
        <p:nvPicPr>
          <p:cNvPr id="604" name="Picture 4" descr="C:\Users\이우석 주임\Desktop\제목 없음-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0156" y="3942070"/>
            <a:ext cx="750064" cy="439192"/>
          </a:xfrm>
          <a:prstGeom prst="rect">
            <a:avLst/>
          </a:prstGeom>
          <a:noFill/>
        </p:spPr>
      </p:pic>
      <p:sp>
        <p:nvSpPr>
          <p:cNvPr id="605" name="Rectangle 861"/>
          <p:cNvSpPr>
            <a:spLocks noChangeArrowheads="1"/>
          </p:cNvSpPr>
          <p:nvPr/>
        </p:nvSpPr>
        <p:spPr bwMode="gray">
          <a:xfrm>
            <a:off x="1098199" y="4165238"/>
            <a:ext cx="573978" cy="124986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xtLst/>
        </p:spPr>
        <p:txBody>
          <a:bodyPr wrap="none" lIns="91432" tIns="45716" rIns="91432" bIns="45716" anchor="ctr"/>
          <a:lstStyle/>
          <a:p>
            <a:pPr marL="0" lvl="1" indent="-93346" algn="ctr" defTabSz="147511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prstClr val="white">
                  <a:lumMod val="65000"/>
                </a:prstClr>
              </a:buClr>
              <a:buSzPct val="100000"/>
              <a:tabLst>
                <a:tab pos="6149297" algn="l"/>
              </a:tabLst>
              <a:defRPr/>
            </a:pPr>
            <a:r>
              <a:rPr kumimoji="1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DB</a:t>
            </a:r>
          </a:p>
        </p:txBody>
      </p:sp>
      <p:sp>
        <p:nvSpPr>
          <p:cNvPr id="606" name="직사각형 605"/>
          <p:cNvSpPr/>
          <p:nvPr/>
        </p:nvSpPr>
        <p:spPr>
          <a:xfrm>
            <a:off x="963708" y="4507806"/>
            <a:ext cx="842960" cy="21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dirty="0" err="1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연계모듈</a:t>
            </a:r>
            <a:endParaRPr kumimoji="1" lang="ko-KR" altLang="en-US" sz="1000" dirty="0" smtClean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611" name="직선 화살표 연결선 610"/>
          <p:cNvCxnSpPr>
            <a:stCxn id="604" idx="2"/>
            <a:endCxn id="606" idx="0"/>
          </p:cNvCxnSpPr>
          <p:nvPr/>
        </p:nvCxnSpPr>
        <p:spPr>
          <a:xfrm>
            <a:off x="1385188" y="4381262"/>
            <a:ext cx="0" cy="126544"/>
          </a:xfrm>
          <a:prstGeom prst="straightConnector1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" name="직선 화살표 연결선 614"/>
          <p:cNvCxnSpPr>
            <a:stCxn id="606" idx="3"/>
            <a:endCxn id="643" idx="1"/>
          </p:cNvCxnSpPr>
          <p:nvPr/>
        </p:nvCxnSpPr>
        <p:spPr>
          <a:xfrm>
            <a:off x="1806668" y="4614830"/>
            <a:ext cx="1321120" cy="0"/>
          </a:xfrm>
          <a:prstGeom prst="straightConnector1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그룹 256"/>
          <p:cNvGrpSpPr/>
          <p:nvPr/>
        </p:nvGrpSpPr>
        <p:grpSpPr>
          <a:xfrm>
            <a:off x="843280" y="4848397"/>
            <a:ext cx="1083816" cy="288949"/>
            <a:chOff x="8330883" y="6160720"/>
            <a:chExt cx="850496" cy="288949"/>
          </a:xfrm>
        </p:grpSpPr>
        <p:sp>
          <p:nvSpPr>
            <p:cNvPr id="628" name="모서리가 둥근 직사각형 627"/>
            <p:cNvSpPr/>
            <p:nvPr/>
          </p:nvSpPr>
          <p:spPr>
            <a:xfrm>
              <a:off x="8330883" y="6160720"/>
              <a:ext cx="850496" cy="2889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9" name="타원 628"/>
            <p:cNvSpPr/>
            <p:nvPr/>
          </p:nvSpPr>
          <p:spPr>
            <a:xfrm>
              <a:off x="8423220" y="6176223"/>
              <a:ext cx="665822" cy="257942"/>
            </a:xfrm>
            <a:prstGeom prst="ellipse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marL="0" lvl="2" indent="-180975" algn="ctr">
                <a:defRPr/>
              </a:pPr>
              <a:r>
                <a:rPr lang="en-US" altLang="ko-KR" sz="1000" dirty="0" err="1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ESB</a:t>
              </a:r>
              <a:r>
                <a:rPr lang="en-US" altLang="ko-KR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Agent</a:t>
              </a:r>
            </a:p>
          </p:txBody>
        </p:sp>
      </p:grpSp>
      <p:grpSp>
        <p:nvGrpSpPr>
          <p:cNvPr id="30" name="그룹 216"/>
          <p:cNvGrpSpPr/>
          <p:nvPr/>
        </p:nvGrpSpPr>
        <p:grpSpPr>
          <a:xfrm rot="16200000" flipV="1">
            <a:off x="1749357" y="4925542"/>
            <a:ext cx="133268" cy="134658"/>
            <a:chOff x="2673161" y="3915188"/>
            <a:chExt cx="254186" cy="254185"/>
          </a:xfrm>
        </p:grpSpPr>
        <p:sp>
          <p:nvSpPr>
            <p:cNvPr id="636" name="타원 635"/>
            <p:cNvSpPr/>
            <p:nvPr/>
          </p:nvSpPr>
          <p:spPr>
            <a:xfrm>
              <a:off x="2673161" y="3915188"/>
              <a:ext cx="254186" cy="25418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5994" tIns="35994" rIns="35994" bIns="35994" rtlCol="0" anchor="ctr"/>
            <a:lstStyle/>
            <a:p>
              <a:pPr algn="ctr"/>
              <a:endParaRPr lang="ko-KR" altLang="en-US" sz="160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31" name="그룹 235"/>
            <p:cNvGrpSpPr/>
            <p:nvPr/>
          </p:nvGrpSpPr>
          <p:grpSpPr>
            <a:xfrm>
              <a:off x="2749215" y="3956683"/>
              <a:ext cx="114635" cy="132556"/>
              <a:chOff x="7236664" y="4122564"/>
              <a:chExt cx="269632" cy="311787"/>
            </a:xfrm>
          </p:grpSpPr>
          <p:sp>
            <p:nvSpPr>
              <p:cNvPr id="638" name="모서리가 둥근 직사각형 637"/>
              <p:cNvSpPr/>
              <p:nvPr/>
            </p:nvSpPr>
            <p:spPr>
              <a:xfrm rot="13500000">
                <a:off x="7338436" y="4266492"/>
                <a:ext cx="66087" cy="269632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9" name="모서리가 둥근 직사각형 638"/>
              <p:cNvSpPr/>
              <p:nvPr/>
            </p:nvSpPr>
            <p:spPr>
              <a:xfrm rot="18900000">
                <a:off x="7338437" y="4122564"/>
                <a:ext cx="66087" cy="269632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pic>
        <p:nvPicPr>
          <p:cNvPr id="641" name="Picture 4" descr="C:\Users\이우석 주임\Desktop\제목 없음-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4236" y="3942070"/>
            <a:ext cx="750064" cy="439192"/>
          </a:xfrm>
          <a:prstGeom prst="rect">
            <a:avLst/>
          </a:prstGeom>
          <a:noFill/>
        </p:spPr>
      </p:pic>
      <p:sp>
        <p:nvSpPr>
          <p:cNvPr id="642" name="Rectangle 861"/>
          <p:cNvSpPr>
            <a:spLocks noChangeArrowheads="1"/>
          </p:cNvSpPr>
          <p:nvPr/>
        </p:nvSpPr>
        <p:spPr bwMode="gray">
          <a:xfrm>
            <a:off x="3262279" y="4165238"/>
            <a:ext cx="573978" cy="124986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xtLst/>
        </p:spPr>
        <p:txBody>
          <a:bodyPr wrap="none" lIns="91432" tIns="45716" rIns="91432" bIns="45716" anchor="ctr"/>
          <a:lstStyle/>
          <a:p>
            <a:pPr marL="0" lvl="1" indent="-93346" algn="ctr" defTabSz="147511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prstClr val="white">
                  <a:lumMod val="65000"/>
                </a:prstClr>
              </a:buClr>
              <a:buSzPct val="100000"/>
              <a:tabLst>
                <a:tab pos="6149297" algn="l"/>
              </a:tabLst>
              <a:defRPr/>
            </a:pPr>
            <a:r>
              <a:rPr kumimoji="1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DB</a:t>
            </a:r>
          </a:p>
        </p:txBody>
      </p:sp>
      <p:sp>
        <p:nvSpPr>
          <p:cNvPr id="643" name="직사각형 642"/>
          <p:cNvSpPr/>
          <p:nvPr/>
        </p:nvSpPr>
        <p:spPr>
          <a:xfrm>
            <a:off x="3127788" y="4507806"/>
            <a:ext cx="842960" cy="21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dirty="0" err="1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연계모듈</a:t>
            </a:r>
            <a:endParaRPr kumimoji="1" lang="ko-KR" altLang="en-US" sz="1000" dirty="0" smtClean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644" name="직선 화살표 연결선 643"/>
          <p:cNvCxnSpPr>
            <a:stCxn id="641" idx="2"/>
            <a:endCxn id="643" idx="0"/>
          </p:cNvCxnSpPr>
          <p:nvPr/>
        </p:nvCxnSpPr>
        <p:spPr>
          <a:xfrm>
            <a:off x="3549268" y="4381262"/>
            <a:ext cx="0" cy="126544"/>
          </a:xfrm>
          <a:prstGeom prst="straightConnector1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6" name="그룹 256"/>
          <p:cNvGrpSpPr/>
          <p:nvPr/>
        </p:nvGrpSpPr>
        <p:grpSpPr>
          <a:xfrm>
            <a:off x="3007360" y="4848397"/>
            <a:ext cx="1083816" cy="288949"/>
            <a:chOff x="8330883" y="6160720"/>
            <a:chExt cx="850496" cy="288949"/>
          </a:xfrm>
        </p:grpSpPr>
        <p:sp>
          <p:nvSpPr>
            <p:cNvPr id="646" name="모서리가 둥근 직사각형 645"/>
            <p:cNvSpPr/>
            <p:nvPr/>
          </p:nvSpPr>
          <p:spPr>
            <a:xfrm>
              <a:off x="8330883" y="6160720"/>
              <a:ext cx="850496" cy="2889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47" name="타원 646"/>
            <p:cNvSpPr/>
            <p:nvPr/>
          </p:nvSpPr>
          <p:spPr>
            <a:xfrm>
              <a:off x="8423220" y="6176223"/>
              <a:ext cx="665822" cy="257942"/>
            </a:xfrm>
            <a:prstGeom prst="ellipse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marL="0" lvl="2" indent="-180975" algn="ctr">
                <a:defRPr/>
              </a:pPr>
              <a:r>
                <a:rPr lang="en-US" altLang="ko-KR" sz="1000" dirty="0" err="1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ESB</a:t>
              </a:r>
              <a:r>
                <a:rPr lang="en-US" altLang="ko-KR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 Agent </a:t>
              </a:r>
            </a:p>
          </p:txBody>
        </p:sp>
      </p:grpSp>
      <p:grpSp>
        <p:nvGrpSpPr>
          <p:cNvPr id="737" name="그룹 216"/>
          <p:cNvGrpSpPr/>
          <p:nvPr/>
        </p:nvGrpSpPr>
        <p:grpSpPr>
          <a:xfrm rot="16200000" flipV="1">
            <a:off x="3913437" y="4925542"/>
            <a:ext cx="133268" cy="134658"/>
            <a:chOff x="2673161" y="3915188"/>
            <a:chExt cx="254186" cy="254185"/>
          </a:xfrm>
        </p:grpSpPr>
        <p:sp>
          <p:nvSpPr>
            <p:cNvPr id="649" name="타원 648"/>
            <p:cNvSpPr/>
            <p:nvPr/>
          </p:nvSpPr>
          <p:spPr>
            <a:xfrm>
              <a:off x="2673161" y="3915188"/>
              <a:ext cx="254186" cy="25418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5994" tIns="35994" rIns="35994" bIns="35994" rtlCol="0" anchor="ctr"/>
            <a:lstStyle/>
            <a:p>
              <a:pPr algn="ctr"/>
              <a:endParaRPr lang="ko-KR" altLang="en-US" sz="160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738" name="그룹 235"/>
            <p:cNvGrpSpPr/>
            <p:nvPr/>
          </p:nvGrpSpPr>
          <p:grpSpPr>
            <a:xfrm>
              <a:off x="2749215" y="3956683"/>
              <a:ext cx="114635" cy="132556"/>
              <a:chOff x="7236664" y="4122564"/>
              <a:chExt cx="269632" cy="311787"/>
            </a:xfrm>
          </p:grpSpPr>
          <p:sp>
            <p:nvSpPr>
              <p:cNvPr id="651" name="모서리가 둥근 직사각형 650"/>
              <p:cNvSpPr/>
              <p:nvPr/>
            </p:nvSpPr>
            <p:spPr>
              <a:xfrm rot="13500000">
                <a:off x="7338436" y="4266492"/>
                <a:ext cx="66087" cy="269632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2" name="모서리가 둥근 직사각형 651"/>
              <p:cNvSpPr/>
              <p:nvPr/>
            </p:nvSpPr>
            <p:spPr>
              <a:xfrm rot="18900000">
                <a:off x="7338437" y="4122564"/>
                <a:ext cx="66087" cy="269632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739" name="그룹 676"/>
          <p:cNvGrpSpPr/>
          <p:nvPr/>
        </p:nvGrpSpPr>
        <p:grpSpPr>
          <a:xfrm>
            <a:off x="1856328" y="4296426"/>
            <a:ext cx="1255925" cy="227018"/>
            <a:chOff x="1877229" y="4296426"/>
            <a:chExt cx="1255925" cy="227018"/>
          </a:xfrm>
        </p:grpSpPr>
        <p:sp>
          <p:nvSpPr>
            <p:cNvPr id="654" name="Text Box 196"/>
            <p:cNvSpPr txBox="1">
              <a:spLocks noChangeArrowheads="1"/>
            </p:cNvSpPr>
            <p:nvPr/>
          </p:nvSpPr>
          <p:spPr bwMode="auto">
            <a:xfrm>
              <a:off x="1877229" y="4364370"/>
              <a:ext cx="302968" cy="14574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 lIns="0" tIns="0" rIns="0" bIns="0">
              <a:spAutoFit/>
            </a:bodyPr>
            <a:lstStyle>
              <a:lvl1pPr marL="92075" indent="-92075" latinLnBrk="1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latinLnBrk="1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latinLnBrk="1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latinLnBrk="1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latinLnBrk="1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indent="0" algn="ctr" defTabSz="1054291" latinLnBrk="0">
                <a:lnSpc>
                  <a:spcPct val="110000"/>
                </a:lnSpc>
                <a:spcBef>
                  <a:spcPct val="10000"/>
                </a:spcBef>
                <a:defRPr/>
              </a:pPr>
              <a:r>
                <a:rPr lang="ko-KR" alt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암호화</a:t>
              </a:r>
            </a:p>
          </p:txBody>
        </p:sp>
        <p:pic>
          <p:nvPicPr>
            <p:cNvPr id="656" name="Picture 16" descr="C:\Users\most\Desktop\png\1307594713_Lock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696938">
              <a:off x="2182522" y="4296426"/>
              <a:ext cx="214032" cy="227018"/>
            </a:xfrm>
            <a:prstGeom prst="rect">
              <a:avLst/>
            </a:prstGeom>
            <a:noFill/>
          </p:spPr>
        </p:pic>
        <p:sp>
          <p:nvSpPr>
            <p:cNvPr id="657" name="Text Box 196"/>
            <p:cNvSpPr txBox="1">
              <a:spLocks noChangeArrowheads="1"/>
            </p:cNvSpPr>
            <p:nvPr/>
          </p:nvSpPr>
          <p:spPr bwMode="auto">
            <a:xfrm>
              <a:off x="2613829" y="4364370"/>
              <a:ext cx="302968" cy="14574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 lIns="0" tIns="0" rIns="0" bIns="0">
              <a:spAutoFit/>
            </a:bodyPr>
            <a:lstStyle>
              <a:lvl1pPr marL="92075" indent="-92075" latinLnBrk="1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latinLnBrk="1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latinLnBrk="1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latinLnBrk="1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latinLnBrk="1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indent="0" algn="ctr" defTabSz="1054291" latinLnBrk="0">
                <a:lnSpc>
                  <a:spcPct val="110000"/>
                </a:lnSpc>
                <a:spcBef>
                  <a:spcPct val="10000"/>
                </a:spcBef>
                <a:defRPr/>
              </a:pPr>
              <a:r>
                <a:rPr lang="ko-KR" altLang="en-US" sz="9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복호화</a:t>
              </a:r>
              <a:endParaRPr lang="ko-KR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endParaRPr>
            </a:p>
          </p:txBody>
        </p:sp>
        <p:pic>
          <p:nvPicPr>
            <p:cNvPr id="658" name="Picture 16" descr="C:\Users\most\Desktop\png\1307594713_Lock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696938">
              <a:off x="2919122" y="4296426"/>
              <a:ext cx="214032" cy="227018"/>
            </a:xfrm>
            <a:prstGeom prst="rect">
              <a:avLst/>
            </a:prstGeom>
            <a:noFill/>
          </p:spPr>
        </p:pic>
      </p:grpSp>
      <p:grpSp>
        <p:nvGrpSpPr>
          <p:cNvPr id="740" name="그룹 15"/>
          <p:cNvGrpSpPr>
            <a:grpSpLocks/>
          </p:cNvGrpSpPr>
          <p:nvPr/>
        </p:nvGrpSpPr>
        <p:grpSpPr bwMode="auto">
          <a:xfrm rot="5400000">
            <a:off x="3743600" y="4291734"/>
            <a:ext cx="1518630" cy="519170"/>
            <a:chOff x="2009157" y="3240571"/>
            <a:chExt cx="6699250" cy="2129222"/>
          </a:xfrm>
        </p:grpSpPr>
        <p:pic>
          <p:nvPicPr>
            <p:cNvPr id="661" name="Picture 2" descr="C:\Users\강세환\Desktop\temp\ar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5400000">
              <a:off x="4524352" y="1284793"/>
              <a:ext cx="1644698" cy="5556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2" name="Picture 2" descr="C:\Users\강세환\Desktop\temp\ar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-5400000">
              <a:off x="4367264" y="1028651"/>
              <a:ext cx="1983035" cy="6699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67" name="직사각형 666"/>
          <p:cNvSpPr/>
          <p:nvPr/>
        </p:nvSpPr>
        <p:spPr>
          <a:xfrm>
            <a:off x="4788681" y="3634740"/>
            <a:ext cx="2375707" cy="1615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41" name="그룹 673"/>
          <p:cNvGrpSpPr/>
          <p:nvPr/>
        </p:nvGrpSpPr>
        <p:grpSpPr>
          <a:xfrm>
            <a:off x="4840476" y="3698188"/>
            <a:ext cx="2272116" cy="1506272"/>
            <a:chOff x="8209061" y="5418646"/>
            <a:chExt cx="2109938" cy="1731340"/>
          </a:xfrm>
        </p:grpSpPr>
        <p:sp>
          <p:nvSpPr>
            <p:cNvPr id="672" name="직사각형 671"/>
            <p:cNvSpPr/>
            <p:nvPr/>
          </p:nvSpPr>
          <p:spPr>
            <a:xfrm>
              <a:off x="8209061" y="5418646"/>
              <a:ext cx="2052000" cy="17313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73" name="이등변 삼각형 672"/>
            <p:cNvSpPr/>
            <p:nvPr/>
          </p:nvSpPr>
          <p:spPr>
            <a:xfrm rot="10800000">
              <a:off x="10273280" y="5465852"/>
              <a:ext cx="45719" cy="1684131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68" name="TextBox 667"/>
          <p:cNvSpPr txBox="1"/>
          <p:nvPr/>
        </p:nvSpPr>
        <p:spPr>
          <a:xfrm>
            <a:off x="4998766" y="3847474"/>
            <a:ext cx="2028159" cy="1773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defTabSz="1475110">
              <a:buSzPct val="80000"/>
            </a:pPr>
            <a:r>
              <a:rPr lang="en-US" altLang="ko-KR" sz="1000" dirty="0" smtClean="0">
                <a:solidFill>
                  <a:srgbClr val="B05408"/>
                </a:solidFill>
                <a:latin typeface="KoPub돋움체 Bold" pitchFamily="18" charset="-127"/>
                <a:ea typeface="KoPub돋움체 Bold" pitchFamily="18" charset="-127"/>
              </a:rPr>
              <a:t>EAI(ESB)</a:t>
            </a:r>
            <a:r>
              <a:rPr lang="ko-KR" altLang="en-US" sz="1000" dirty="0" smtClean="0">
                <a:solidFill>
                  <a:srgbClr val="B05408"/>
                </a:solidFill>
                <a:latin typeface="KoPub돋움체 Bold" pitchFamily="18" charset="-127"/>
                <a:ea typeface="KoPub돋움체 Bold" pitchFamily="18" charset="-127"/>
              </a:rPr>
              <a:t>를 통한 </a:t>
            </a:r>
            <a:r>
              <a:rPr lang="ko-KR" altLang="en-US" sz="1000" dirty="0" err="1" smtClean="0">
                <a:solidFill>
                  <a:srgbClr val="B05408"/>
                </a:solidFill>
                <a:latin typeface="KoPub돋움체 Bold" pitchFamily="18" charset="-127"/>
                <a:ea typeface="KoPub돋움체 Bold" pitchFamily="18" charset="-127"/>
              </a:rPr>
              <a:t>암ㆍ복호화</a:t>
            </a:r>
            <a:r>
              <a:rPr lang="ko-KR" altLang="en-US" sz="1000" dirty="0" smtClean="0">
                <a:solidFill>
                  <a:srgbClr val="B05408"/>
                </a:solidFill>
                <a:latin typeface="KoPub돋움체 Bold" pitchFamily="18" charset="-127"/>
                <a:ea typeface="KoPub돋움체 Bold" pitchFamily="18" charset="-127"/>
              </a:rPr>
              <a:t> 연동</a:t>
            </a:r>
          </a:p>
        </p:txBody>
      </p:sp>
      <p:sp>
        <p:nvSpPr>
          <p:cNvPr id="670" name="모서리가 둥근 직사각형 669"/>
          <p:cNvSpPr/>
          <p:nvPr/>
        </p:nvSpPr>
        <p:spPr>
          <a:xfrm>
            <a:off x="4896693" y="3832331"/>
            <a:ext cx="44712" cy="182158"/>
          </a:xfrm>
          <a:prstGeom prst="roundRect">
            <a:avLst>
              <a:gd name="adj" fmla="val 50000"/>
            </a:avLst>
          </a:prstGeom>
          <a:solidFill>
            <a:srgbClr val="B05408"/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algn="ctr" latinLnBrk="0"/>
            <a:endParaRPr lang="ko-KR" altLang="en-US" sz="1050" dirty="0" smtClean="0">
              <a:solidFill>
                <a:schemeClr val="bg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676" name="Text Box 231"/>
          <p:cNvSpPr txBox="1">
            <a:spLocks noChangeArrowheads="1"/>
          </p:cNvSpPr>
          <p:nvPr/>
        </p:nvSpPr>
        <p:spPr bwMode="gray">
          <a:xfrm>
            <a:off x="4896693" y="4122502"/>
            <a:ext cx="21302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93663" indent="-93663" defTabSz="1019175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198438" indent="-103188" defTabSz="1019175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274763" indent="-255588" defTabSz="1019175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784350" indent="-255588" defTabSz="1019175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293938" indent="-255588" defTabSz="1019175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751138" indent="-255588" defTabSz="101917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3208338" indent="-255588" defTabSz="101917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665538" indent="-255588" defTabSz="101917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4122738" indent="-255588" defTabSz="1019175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101600" indent="-101600" defTabSz="914400" latinLnBrk="0">
              <a:buClr>
                <a:srgbClr val="969696"/>
              </a:buClr>
              <a:buSzPct val="80000"/>
              <a:buFont typeface="Wingdings" pitchFamily="2" charset="2"/>
              <a:buChar char="§"/>
            </a:pP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SEED, ARIA, </a:t>
            </a:r>
            <a:r>
              <a:rPr lang="en-US" altLang="ko-KR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SSL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등 국가 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정보원 에서 인증된 </a:t>
            </a:r>
            <a:r>
              <a:rPr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암호화 알고리즘 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지원</a:t>
            </a:r>
          </a:p>
          <a:p>
            <a:pPr marL="101600" indent="-101600" defTabSz="914400" latinLnBrk="0">
              <a:buClr>
                <a:srgbClr val="969696"/>
              </a:buClr>
              <a:buSzPct val="80000"/>
              <a:buFont typeface="Wingdings" pitchFamily="2" charset="2"/>
              <a:buChar char="§"/>
            </a:pP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행정전자서명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(GPKI) Plug-in 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기능 제공</a:t>
            </a:r>
          </a:p>
          <a:p>
            <a:pPr marL="101600" indent="-101600" defTabSz="914400" latinLnBrk="0">
              <a:buClr>
                <a:srgbClr val="969696"/>
              </a:buClr>
              <a:buSzPct val="80000"/>
              <a:buFont typeface="Wingdings" pitchFamily="2" charset="2"/>
              <a:buChar char="§"/>
            </a:pP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GPKI 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인프라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(GPKI API 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적용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를 활용한 전자서명 및 암호화 보안 적용 지원</a:t>
            </a:r>
          </a:p>
        </p:txBody>
      </p:sp>
      <p:pic>
        <p:nvPicPr>
          <p:cNvPr id="680" name="Picture 22" descr="C:\Users\wslee\Desktop\4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0604" y="7233820"/>
            <a:ext cx="200876" cy="2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Picture 22" descr="C:\Users\wslee\Desktop\4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42604" y="7233820"/>
            <a:ext cx="200876" cy="2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Picture 25" descr="C:\Users\wslee\Desktop\1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83552" y="7566349"/>
            <a:ext cx="233100" cy="231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Picture 25" descr="C:\Users\wslee\Desktop\1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2032" y="7566349"/>
            <a:ext cx="233100" cy="231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Picture 25" descr="C:\Users\wslee\Desktop\1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64432" y="7546029"/>
            <a:ext cx="233100" cy="231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Picture 2" descr="C:\Users\wslee\Desktop\20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58377" y="7506878"/>
            <a:ext cx="174804" cy="258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Picture 2" descr="C:\Users\wslee\Desktop\20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13997" y="7532536"/>
            <a:ext cx="174804" cy="258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Picture 12" descr="C:\Users\wslee\Desktop\29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72808" y="7405308"/>
            <a:ext cx="166974" cy="249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Picture 12" descr="C:\Users\wslee\Desktop\29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72808" y="7715188"/>
            <a:ext cx="166974" cy="249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Picture 12" descr="C:\Users\wslee\Desktop\29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72468" y="7405308"/>
            <a:ext cx="166974" cy="249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Picture 12" descr="C:\Users\wslee\Desktop\29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72468" y="7715188"/>
            <a:ext cx="166974" cy="249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Picture 24" descr="database icon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08861" y="7518400"/>
            <a:ext cx="152068" cy="152068"/>
          </a:xfrm>
          <a:prstGeom prst="rect">
            <a:avLst/>
          </a:prstGeom>
          <a:noFill/>
        </p:spPr>
      </p:pic>
      <p:pic>
        <p:nvPicPr>
          <p:cNvPr id="775" name="Picture 29" descr="C:\Users\강세환\Desktop\새 폴더\My-Computer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49554" y="8205408"/>
            <a:ext cx="307370" cy="302928"/>
          </a:xfrm>
          <a:prstGeom prst="rect">
            <a:avLst/>
          </a:prstGeom>
          <a:noFill/>
        </p:spPr>
      </p:pic>
      <p:pic>
        <p:nvPicPr>
          <p:cNvPr id="776" name="Picture 29" descr="C:\Users\강세환\Desktop\새 폴더\My-Computer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99134" y="8205408"/>
            <a:ext cx="307370" cy="302928"/>
          </a:xfrm>
          <a:prstGeom prst="rect">
            <a:avLst/>
          </a:prstGeom>
          <a:noFill/>
        </p:spPr>
      </p:pic>
      <p:pic>
        <p:nvPicPr>
          <p:cNvPr id="777" name="Picture 29" descr="C:\Users\강세환\Desktop\새 폴더\My-Computer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648714" y="8205408"/>
            <a:ext cx="307370" cy="302928"/>
          </a:xfrm>
          <a:prstGeom prst="rect">
            <a:avLst/>
          </a:prstGeom>
          <a:noFill/>
        </p:spPr>
      </p:pic>
      <p:pic>
        <p:nvPicPr>
          <p:cNvPr id="778" name="Picture 29" descr="C:\Users\강세환\Desktop\새 폴더\My-Computer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20414" y="8205408"/>
            <a:ext cx="307370" cy="302928"/>
          </a:xfrm>
          <a:prstGeom prst="rect">
            <a:avLst/>
          </a:prstGeom>
          <a:noFill/>
        </p:spPr>
      </p:pic>
      <p:pic>
        <p:nvPicPr>
          <p:cNvPr id="779" name="Picture 29" descr="C:\Users\강세환\Desktop\새 폴더\My-Computer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69994" y="8205408"/>
            <a:ext cx="307370" cy="302928"/>
          </a:xfrm>
          <a:prstGeom prst="rect">
            <a:avLst/>
          </a:prstGeom>
          <a:noFill/>
        </p:spPr>
      </p:pic>
      <p:pic>
        <p:nvPicPr>
          <p:cNvPr id="780" name="Picture 29" descr="C:\Users\강세환\Desktop\새 폴더\My-Computer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19574" y="8205408"/>
            <a:ext cx="307370" cy="302928"/>
          </a:xfrm>
          <a:prstGeom prst="rect">
            <a:avLst/>
          </a:prstGeom>
          <a:noFill/>
        </p:spPr>
      </p:pic>
      <p:grpSp>
        <p:nvGrpSpPr>
          <p:cNvPr id="743" name="그룹 785"/>
          <p:cNvGrpSpPr/>
          <p:nvPr/>
        </p:nvGrpSpPr>
        <p:grpSpPr>
          <a:xfrm>
            <a:off x="5043970" y="6723888"/>
            <a:ext cx="682104" cy="414366"/>
            <a:chOff x="6768307" y="5994710"/>
            <a:chExt cx="1008856" cy="612862"/>
          </a:xfrm>
        </p:grpSpPr>
        <p:pic>
          <p:nvPicPr>
            <p:cNvPr id="784" name="Picture 2" descr="C:\Users\우팀\Desktop\Untitled-1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890791" y="5994710"/>
              <a:ext cx="784105" cy="612862"/>
            </a:xfrm>
            <a:prstGeom prst="rect">
              <a:avLst/>
            </a:prstGeom>
            <a:noFill/>
          </p:spPr>
        </p:pic>
        <p:sp>
          <p:nvSpPr>
            <p:cNvPr id="785" name="TextBox 784"/>
            <p:cNvSpPr txBox="1"/>
            <p:nvPr/>
          </p:nvSpPr>
          <p:spPr bwMode="auto">
            <a:xfrm>
              <a:off x="6768307" y="6181802"/>
              <a:ext cx="1008856" cy="310475"/>
            </a:xfrm>
            <a:prstGeom prst="rect">
              <a:avLst/>
            </a:prstGeom>
            <a:noFill/>
          </p:spPr>
          <p:txBody>
            <a:bodyPr wrap="square" lIns="83969" tIns="41985" rIns="83969" bIns="41985">
              <a:spAutoFit/>
            </a:bodyPr>
            <a:lstStyle/>
            <a:p>
              <a:pPr algn="ctr" latinLnBrk="0">
                <a:defRPr/>
              </a:pPr>
              <a:r>
                <a:rPr lang="ko-KR" altLang="en-US" sz="900" kern="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대내기관</a:t>
              </a:r>
              <a:endParaRPr lang="ko-KR" altLang="en-US" sz="9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744" name="그룹 786"/>
          <p:cNvGrpSpPr/>
          <p:nvPr/>
        </p:nvGrpSpPr>
        <p:grpSpPr>
          <a:xfrm>
            <a:off x="1995970" y="6723888"/>
            <a:ext cx="682104" cy="414366"/>
            <a:chOff x="6768307" y="5994710"/>
            <a:chExt cx="1008856" cy="612862"/>
          </a:xfrm>
        </p:grpSpPr>
        <p:pic>
          <p:nvPicPr>
            <p:cNvPr id="788" name="Picture 2" descr="C:\Users\우팀\Desktop\Untitled-1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890791" y="5994710"/>
              <a:ext cx="784105" cy="612862"/>
            </a:xfrm>
            <a:prstGeom prst="rect">
              <a:avLst/>
            </a:prstGeom>
            <a:noFill/>
          </p:spPr>
        </p:pic>
        <p:sp>
          <p:nvSpPr>
            <p:cNvPr id="789" name="TextBox 788"/>
            <p:cNvSpPr txBox="1"/>
            <p:nvPr/>
          </p:nvSpPr>
          <p:spPr bwMode="auto">
            <a:xfrm>
              <a:off x="6768307" y="6181802"/>
              <a:ext cx="1008856" cy="330252"/>
            </a:xfrm>
            <a:prstGeom prst="rect">
              <a:avLst/>
            </a:prstGeom>
            <a:noFill/>
          </p:spPr>
          <p:txBody>
            <a:bodyPr wrap="square" lIns="83969" tIns="41985" rIns="83969" bIns="41985">
              <a:spAutoFit/>
            </a:bodyPr>
            <a:lstStyle/>
            <a:p>
              <a:pPr algn="ctr" latinLnBrk="0">
                <a:defRPr/>
              </a:pPr>
              <a:r>
                <a:rPr lang="ko-KR" altLang="en-US" sz="9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인터넷</a:t>
              </a:r>
            </a:p>
          </p:txBody>
        </p:sp>
      </p:grpSp>
      <p:pic>
        <p:nvPicPr>
          <p:cNvPr id="155" name="Picture 2" descr="G:\★소스소스\png\ICON (2)\Small-Hu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9887" y="7605713"/>
            <a:ext cx="306306" cy="172392"/>
          </a:xfrm>
          <a:prstGeom prst="rect">
            <a:avLst/>
          </a:prstGeom>
          <a:noFill/>
        </p:spPr>
      </p:pic>
      <p:pic>
        <p:nvPicPr>
          <p:cNvPr id="156" name="Picture 2" descr="G:\★소스소스\png\ICON (2)\Small-Hu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9887" y="7291140"/>
            <a:ext cx="306306" cy="172392"/>
          </a:xfrm>
          <a:prstGeom prst="rect">
            <a:avLst/>
          </a:prstGeom>
          <a:noFill/>
        </p:spPr>
      </p:pic>
      <p:sp>
        <p:nvSpPr>
          <p:cNvPr id="158" name="자유형 157"/>
          <p:cNvSpPr/>
          <p:nvPr/>
        </p:nvSpPr>
        <p:spPr>
          <a:xfrm>
            <a:off x="1892922" y="7686652"/>
            <a:ext cx="3785653" cy="548285"/>
          </a:xfrm>
          <a:custGeom>
            <a:avLst/>
            <a:gdLst>
              <a:gd name="connsiteX0" fmla="*/ 0 w 5144650"/>
              <a:gd name="connsiteY0" fmla="*/ 859404 h 859404"/>
              <a:gd name="connsiteX1" fmla="*/ 614680 w 5144650"/>
              <a:gd name="connsiteY1" fmla="*/ 188844 h 859404"/>
              <a:gd name="connsiteX2" fmla="*/ 2077720 w 5144650"/>
              <a:gd name="connsiteY2" fmla="*/ 66924 h 859404"/>
              <a:gd name="connsiteX3" fmla="*/ 4795520 w 5144650"/>
              <a:gd name="connsiteY3" fmla="*/ 61844 h 859404"/>
              <a:gd name="connsiteX4" fmla="*/ 5024120 w 5144650"/>
              <a:gd name="connsiteY4" fmla="*/ 854324 h 859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4650" h="859404">
                <a:moveTo>
                  <a:pt x="0" y="859404"/>
                </a:moveTo>
                <a:cubicBezTo>
                  <a:pt x="134196" y="590164"/>
                  <a:pt x="268393" y="320924"/>
                  <a:pt x="614680" y="188844"/>
                </a:cubicBezTo>
                <a:cubicBezTo>
                  <a:pt x="960967" y="56764"/>
                  <a:pt x="1380913" y="88091"/>
                  <a:pt x="2077720" y="66924"/>
                </a:cubicBezTo>
                <a:cubicBezTo>
                  <a:pt x="2774527" y="45757"/>
                  <a:pt x="4304453" y="-69389"/>
                  <a:pt x="4795520" y="61844"/>
                </a:cubicBezTo>
                <a:cubicBezTo>
                  <a:pt x="5286587" y="193077"/>
                  <a:pt x="5155353" y="523700"/>
                  <a:pt x="5024120" y="854324"/>
                </a:cubicBezTo>
              </a:path>
            </a:pathLst>
          </a:custGeom>
          <a:noFill/>
          <a:ln w="25400">
            <a:solidFill>
              <a:srgbClr val="006699"/>
            </a:solidFill>
            <a:prstDash val="sysDash"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59" name="자유형 158"/>
          <p:cNvSpPr/>
          <p:nvPr/>
        </p:nvSpPr>
        <p:spPr>
          <a:xfrm>
            <a:off x="1610127" y="7385074"/>
            <a:ext cx="4709291" cy="255805"/>
          </a:xfrm>
          <a:custGeom>
            <a:avLst/>
            <a:gdLst>
              <a:gd name="connsiteX0" fmla="*/ 6575367 w 6575367"/>
              <a:gd name="connsiteY0" fmla="*/ 305244 h 389449"/>
              <a:gd name="connsiteX1" fmla="*/ 5444836 w 6575367"/>
              <a:gd name="connsiteY1" fmla="*/ 371745 h 389449"/>
              <a:gd name="connsiteX2" fmla="*/ 4272742 w 6575367"/>
              <a:gd name="connsiteY2" fmla="*/ 55862 h 389449"/>
              <a:gd name="connsiteX3" fmla="*/ 2352502 w 6575367"/>
              <a:gd name="connsiteY3" fmla="*/ 30924 h 389449"/>
              <a:gd name="connsiteX4" fmla="*/ 1230283 w 6575367"/>
              <a:gd name="connsiteY4" fmla="*/ 380058 h 389449"/>
              <a:gd name="connsiteX5" fmla="*/ 0 w 6575367"/>
              <a:gd name="connsiteY5" fmla="*/ 255367 h 38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75367" h="389449">
                <a:moveTo>
                  <a:pt x="6575367" y="305244"/>
                </a:moveTo>
                <a:cubicBezTo>
                  <a:pt x="6201987" y="359276"/>
                  <a:pt x="5828607" y="413309"/>
                  <a:pt x="5444836" y="371745"/>
                </a:cubicBezTo>
                <a:cubicBezTo>
                  <a:pt x="5061065" y="330181"/>
                  <a:pt x="4788131" y="112665"/>
                  <a:pt x="4272742" y="55862"/>
                </a:cubicBezTo>
                <a:cubicBezTo>
                  <a:pt x="3757353" y="-941"/>
                  <a:pt x="2859578" y="-23109"/>
                  <a:pt x="2352502" y="30924"/>
                </a:cubicBezTo>
                <a:cubicBezTo>
                  <a:pt x="1845426" y="84957"/>
                  <a:pt x="1622367" y="342651"/>
                  <a:pt x="1230283" y="380058"/>
                </a:cubicBezTo>
                <a:cubicBezTo>
                  <a:pt x="838199" y="417465"/>
                  <a:pt x="419099" y="336416"/>
                  <a:pt x="0" y="255367"/>
                </a:cubicBezTo>
              </a:path>
            </a:pathLst>
          </a:custGeom>
          <a:noFill/>
          <a:ln>
            <a:solidFill>
              <a:srgbClr val="CC0000"/>
            </a:solidFill>
            <a:prstDash val="sysDot"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53" name="슬라이드 번호 개체 틀 15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162" name="직사각형 161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3.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인터페이스 요구사항 ▶ 나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시스템간 표준화 연계 체계 구축 방안</a:t>
            </a:r>
          </a:p>
        </p:txBody>
      </p:sp>
    </p:spTree>
    <p:extLst>
      <p:ext uri="{BB962C8B-B14F-4D97-AF65-F5344CB8AC3E}">
        <p14:creationId xmlns:p14="http://schemas.microsoft.com/office/powerpoint/2010/main" val="112329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직사각형 413"/>
          <p:cNvSpPr/>
          <p:nvPr/>
        </p:nvSpPr>
        <p:spPr>
          <a:xfrm>
            <a:off x="602411" y="9477375"/>
            <a:ext cx="6561977" cy="7568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8" name="직사각형 357"/>
          <p:cNvSpPr/>
          <p:nvPr/>
        </p:nvSpPr>
        <p:spPr>
          <a:xfrm flipH="1">
            <a:off x="611188" y="6086905"/>
            <a:ext cx="6553200" cy="6416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KoPub돋움체 Medium" pitchFamily="18" charset="-127"/>
              <a:ea typeface="KoPub돋움체 Medium" pitchFamily="18" charset="-127"/>
            </a:endParaRPr>
          </a:p>
        </p:txBody>
      </p:sp>
      <p:grpSp>
        <p:nvGrpSpPr>
          <p:cNvPr id="124" name="그룹 51"/>
          <p:cNvGrpSpPr/>
          <p:nvPr/>
        </p:nvGrpSpPr>
        <p:grpSpPr>
          <a:xfrm>
            <a:off x="717406" y="3410704"/>
            <a:ext cx="3134079" cy="188394"/>
            <a:chOff x="333420" y="2673366"/>
            <a:chExt cx="3047075" cy="184666"/>
          </a:xfrm>
        </p:grpSpPr>
        <p:sp>
          <p:nvSpPr>
            <p:cNvPr id="125" name="TextBox 124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defTabSz="935980">
                <a:spcAft>
                  <a:spcPts val="614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 측정 유형</a:t>
              </a:r>
            </a:p>
          </p:txBody>
        </p:sp>
        <p:grpSp>
          <p:nvGrpSpPr>
            <p:cNvPr id="126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27" name="타원 126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8" name="갈매기형 수장 127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130" name="Group 3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308877"/>
              </p:ext>
            </p:extLst>
          </p:nvPr>
        </p:nvGraphicFramePr>
        <p:xfrm>
          <a:off x="582319" y="3759286"/>
          <a:ext cx="6582070" cy="1784040"/>
        </p:xfrm>
        <a:graphic>
          <a:graphicData uri="http://schemas.openxmlformats.org/drawingml/2006/table">
            <a:tbl>
              <a:tblPr/>
              <a:tblGrid>
                <a:gridCol w="1061463"/>
                <a:gridCol w="1879669"/>
                <a:gridCol w="2788136"/>
                <a:gridCol w="852802"/>
              </a:tblGrid>
              <a:tr h="0">
                <a:tc>
                  <a:txBody>
                    <a:bodyPr/>
                    <a:lstStyle>
                      <a:lvl1pPr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성능시험 유형</a:t>
                      </a:r>
                    </a:p>
                  </a:txBody>
                  <a:tcPr marL="94051" marR="94051" marT="47745" marB="4774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목적</a:t>
                      </a: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수행내용</a:t>
                      </a: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수행 여부</a:t>
                      </a: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부하테스트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(Load Test)</a:t>
                      </a: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</a:txBody>
                  <a:tcPr marL="94051" marR="94051" marT="47745" marB="4774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93663" indent="-90488"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어플리케이션이 정의된 성능 목표를 만족하는지 확인</a:t>
                      </a: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3663" indent="-90488"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평상시 및 최대의 부하 량에서 어플리케이션의 성능 지표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(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응답시간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,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시간당 처리량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,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자원사용량 등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)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를 측정</a:t>
                      </a: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93663" indent="-90488"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수행</a:t>
                      </a: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과부하 테스트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(Stress Test)</a:t>
                      </a: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</a:txBody>
                  <a:tcPr marL="94051" marR="94051" marT="47745" marB="4774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93663" indent="-90488"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어플리케이션이 과부하 상황에서 정상적인 기능이 수행되는지 확인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3663" indent="-90488"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최대치를 초과하는 부하 량에서 동기화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,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자원경합 및 메모리 누수 등과 관련된 문제가 발생되는 지 평가</a:t>
                      </a: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93663" indent="-90488"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H/W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벤더에서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TEST</a:t>
                      </a: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용량 테스트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(Capacity Test)</a:t>
                      </a: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</a:txBody>
                  <a:tcPr marL="94051" marR="94051" marT="47745" marB="4774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93663" indent="-90488"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어플리케이션이 예상되는 사용자 또는 데이터 증가 시에 정의된 성능 목표를 만족하기 위한 필요 시스템 용량을 확인</a:t>
                      </a: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93663" indent="-90488"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과거의 성능 측정치를 기준으로 증가된 부하 량에서 정의된 성능 목표를 만족하기 위한 필요 시스템 자원 산정 및 확장 전략 수립</a:t>
                      </a: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93663" indent="-90488" defTabSz="1042988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defTabSz="1042988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defTabSz="1042988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defTabSz="1042988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defTabSz="104298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수행</a:t>
                      </a:r>
                    </a:p>
                  </a:txBody>
                  <a:tcPr marL="94051" marR="94051" marT="47745" marB="4774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32" name="그룹 51"/>
          <p:cNvGrpSpPr/>
          <p:nvPr/>
        </p:nvGrpSpPr>
        <p:grpSpPr>
          <a:xfrm>
            <a:off x="717406" y="5716630"/>
            <a:ext cx="3134079" cy="188394"/>
            <a:chOff x="333420" y="2673366"/>
            <a:chExt cx="3047075" cy="184666"/>
          </a:xfrm>
        </p:grpSpPr>
        <p:sp>
          <p:nvSpPr>
            <p:cNvPr id="133" name="TextBox 132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defTabSz="935980">
                <a:spcAft>
                  <a:spcPts val="614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성능측정 시험환경 구성도</a:t>
              </a:r>
            </a:p>
          </p:txBody>
        </p:sp>
        <p:grpSp>
          <p:nvGrpSpPr>
            <p:cNvPr id="134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35" name="타원 134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6" name="갈매기형 수장 135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46" name="직사각형 345"/>
          <p:cNvSpPr/>
          <p:nvPr/>
        </p:nvSpPr>
        <p:spPr>
          <a:xfrm flipH="1">
            <a:off x="1697800" y="6204402"/>
            <a:ext cx="5659515" cy="3642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238125" lvl="2" indent="-138113" latinLnBrk="0">
              <a:spcAft>
                <a:spcPts val="200"/>
              </a:spcAft>
              <a:buSzPct val="90000"/>
              <a:buFont typeface="Wingdings" pitchFamily="2" charset="2"/>
              <a:buChar char="ü"/>
              <a:defRPr/>
            </a:pPr>
            <a:r>
              <a:rPr lang="ko-KR" altLang="en-US" sz="11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성능시험을 위한 자동화 도구로 부하발생 도구 제품을 이용</a:t>
            </a:r>
          </a:p>
          <a:p>
            <a:pPr marL="238125" lvl="2" indent="-138113" latinLnBrk="0">
              <a:spcAft>
                <a:spcPts val="200"/>
              </a:spcAft>
              <a:buSzPct val="90000"/>
              <a:buFont typeface="Wingdings" pitchFamily="2" charset="2"/>
              <a:buChar char="ü"/>
              <a:defRPr/>
            </a:pPr>
            <a:r>
              <a:rPr lang="ko-KR" altLang="en-US" sz="11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부하발생을 위한 </a:t>
            </a:r>
            <a:r>
              <a:rPr lang="ko-KR" altLang="en-US" sz="11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생성기는</a:t>
            </a:r>
            <a:r>
              <a:rPr lang="ko-KR" altLang="en-US" sz="11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 성능시험 설계단계에서 도출된 부하사용자를 고려하여 산정 </a:t>
            </a:r>
          </a:p>
        </p:txBody>
      </p:sp>
      <p:cxnSp>
        <p:nvCxnSpPr>
          <p:cNvPr id="347" name="직선 연결선 346"/>
          <p:cNvCxnSpPr/>
          <p:nvPr/>
        </p:nvCxnSpPr>
        <p:spPr>
          <a:xfrm flipV="1">
            <a:off x="1616599" y="6187745"/>
            <a:ext cx="0" cy="44876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8" name="그룹 206"/>
          <p:cNvGrpSpPr/>
          <p:nvPr/>
        </p:nvGrpSpPr>
        <p:grpSpPr>
          <a:xfrm>
            <a:off x="592074" y="2975569"/>
            <a:ext cx="6571501" cy="292388"/>
            <a:chOff x="614934" y="2930014"/>
            <a:chExt cx="6571501" cy="292388"/>
          </a:xfrm>
        </p:grpSpPr>
        <p:pic>
          <p:nvPicPr>
            <p:cNvPr id="369" name="그림 368" descr="타이틀바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370" name="TextBox 369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 측정 유형 및 시험환경 구성</a:t>
              </a:r>
            </a:p>
          </p:txBody>
        </p:sp>
      </p:grpSp>
      <p:pic>
        <p:nvPicPr>
          <p:cNvPr id="371" name="Picture 29" descr="C:\Users\강세환\Desktop\새 폴더\My-Comput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687" y="6166898"/>
            <a:ext cx="482136" cy="475170"/>
          </a:xfrm>
          <a:prstGeom prst="rect">
            <a:avLst/>
          </a:prstGeom>
          <a:noFill/>
        </p:spPr>
      </p:pic>
      <p:pic>
        <p:nvPicPr>
          <p:cNvPr id="373" name="Picture 26" descr="C:\Users\kbh\Desktop\03간장소스\아이콘_다운\심플PNG\64\185098 - streamline sync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72358" y="6110866"/>
            <a:ext cx="503204" cy="513752"/>
          </a:xfrm>
          <a:prstGeom prst="rect">
            <a:avLst/>
          </a:prstGeom>
          <a:noFill/>
        </p:spPr>
      </p:pic>
      <p:grpSp>
        <p:nvGrpSpPr>
          <p:cNvPr id="409" name="그룹 408"/>
          <p:cNvGrpSpPr/>
          <p:nvPr/>
        </p:nvGrpSpPr>
        <p:grpSpPr>
          <a:xfrm>
            <a:off x="664304" y="9767582"/>
            <a:ext cx="6437536" cy="270769"/>
            <a:chOff x="752626" y="7296392"/>
            <a:chExt cx="6520604" cy="270769"/>
          </a:xfrm>
        </p:grpSpPr>
        <p:grpSp>
          <p:nvGrpSpPr>
            <p:cNvPr id="400" name="그룹 399"/>
            <p:cNvGrpSpPr/>
            <p:nvPr/>
          </p:nvGrpSpPr>
          <p:grpSpPr>
            <a:xfrm flipV="1">
              <a:off x="828514" y="7296392"/>
              <a:ext cx="6349526" cy="270769"/>
              <a:chOff x="828514" y="7618988"/>
              <a:chExt cx="5496256" cy="563349"/>
            </a:xfrm>
          </p:grpSpPr>
          <p:sp>
            <p:nvSpPr>
              <p:cNvPr id="401" name="TextBox 400"/>
              <p:cNvSpPr txBox="1"/>
              <p:nvPr/>
            </p:nvSpPr>
            <p:spPr>
              <a:xfrm>
                <a:off x="828514" y="7618990"/>
                <a:ext cx="1292926" cy="56334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endParaRPr kumimoji="1" lang="ko-KR" altLang="en-US" sz="1050" spc="-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endParaRPr>
              </a:p>
            </p:txBody>
          </p:sp>
          <p:sp>
            <p:nvSpPr>
              <p:cNvPr id="402" name="TextBox 401"/>
              <p:cNvSpPr txBox="1"/>
              <p:nvPr/>
            </p:nvSpPr>
            <p:spPr>
              <a:xfrm>
                <a:off x="2229624" y="7618990"/>
                <a:ext cx="1292926" cy="56334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endParaRPr kumimoji="1" lang="en-US" altLang="ko-KR" sz="1050" spc="-5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endParaRPr>
              </a:p>
            </p:txBody>
          </p:sp>
          <p:sp>
            <p:nvSpPr>
              <p:cNvPr id="403" name="TextBox 402"/>
              <p:cNvSpPr txBox="1"/>
              <p:nvPr/>
            </p:nvSpPr>
            <p:spPr>
              <a:xfrm>
                <a:off x="3630734" y="7618990"/>
                <a:ext cx="1292926" cy="56334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endParaRPr kumimoji="1" lang="en-US" altLang="ko-KR" sz="1050" spc="-5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endParaRPr>
              </a:p>
            </p:txBody>
          </p:sp>
          <p:sp>
            <p:nvSpPr>
              <p:cNvPr id="404" name="TextBox 403"/>
              <p:cNvSpPr txBox="1"/>
              <p:nvPr/>
            </p:nvSpPr>
            <p:spPr>
              <a:xfrm>
                <a:off x="5031844" y="7618988"/>
                <a:ext cx="1292926" cy="56334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endParaRPr kumimoji="1" lang="en-US" altLang="ko-KR" sz="1050" spc="-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endParaRPr>
              </a:p>
            </p:txBody>
          </p:sp>
        </p:grpSp>
        <p:sp>
          <p:nvSpPr>
            <p:cNvPr id="405" name="직사각형 404"/>
            <p:cNvSpPr/>
            <p:nvPr/>
          </p:nvSpPr>
          <p:spPr>
            <a:xfrm>
              <a:off x="752626" y="7321149"/>
              <a:ext cx="165402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80975" algn="ctr" latinLnBrk="0">
                <a:spcAft>
                  <a:spcPts val="240"/>
                </a:spcAft>
                <a:defRPr/>
              </a:pPr>
              <a:r>
                <a:rPr lang="ko-KR" altLang="en-US" sz="9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컴포넌트 </a:t>
              </a:r>
              <a:r>
                <a:rPr lang="en-US" altLang="ko-KR" sz="9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Testing</a:t>
              </a:r>
            </a:p>
          </p:txBody>
        </p:sp>
        <p:sp>
          <p:nvSpPr>
            <p:cNvPr id="406" name="직사각형 405"/>
            <p:cNvSpPr/>
            <p:nvPr/>
          </p:nvSpPr>
          <p:spPr>
            <a:xfrm>
              <a:off x="2374819" y="7321149"/>
              <a:ext cx="165402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80975" algn="ctr" latinLnBrk="0">
                <a:spcAft>
                  <a:spcPts val="240"/>
                </a:spcAft>
                <a:defRPr/>
              </a:pPr>
              <a:r>
                <a:rPr lang="en-US" altLang="ko-KR" sz="9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Load Testing</a:t>
              </a:r>
            </a:p>
          </p:txBody>
        </p:sp>
        <p:sp>
          <p:nvSpPr>
            <p:cNvPr id="407" name="직사각형 406"/>
            <p:cNvSpPr/>
            <p:nvPr/>
          </p:nvSpPr>
          <p:spPr>
            <a:xfrm>
              <a:off x="3997012" y="7321149"/>
              <a:ext cx="165402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80975" algn="ctr" latinLnBrk="0">
                <a:spcAft>
                  <a:spcPts val="240"/>
                </a:spcAft>
                <a:defRPr/>
              </a:pPr>
              <a:r>
                <a:rPr lang="en-US" altLang="ko-KR" sz="9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Stress Testing</a:t>
              </a:r>
            </a:p>
          </p:txBody>
        </p:sp>
        <p:sp>
          <p:nvSpPr>
            <p:cNvPr id="408" name="직사각형 407"/>
            <p:cNvSpPr/>
            <p:nvPr/>
          </p:nvSpPr>
          <p:spPr>
            <a:xfrm>
              <a:off x="5619206" y="7321149"/>
              <a:ext cx="165402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80975" algn="ctr" latinLnBrk="0">
                <a:spcAft>
                  <a:spcPts val="240"/>
                </a:spcAft>
                <a:defRPr/>
              </a:pPr>
              <a:r>
                <a:rPr lang="en-US" altLang="ko-KR" sz="900" spc="-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Capacity Test</a:t>
              </a:r>
              <a:endParaRPr lang="en-US" altLang="ko-KR" sz="9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410" name="AutoShape 250" descr="o1"/>
          <p:cNvSpPr>
            <a:spLocks noChangeArrowheads="1"/>
          </p:cNvSpPr>
          <p:nvPr/>
        </p:nvSpPr>
        <p:spPr bwMode="auto">
          <a:xfrm>
            <a:off x="640216" y="10052723"/>
            <a:ext cx="5928198" cy="1384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indent="-180975" latinLnBrk="0">
              <a:defRPr/>
            </a:pPr>
            <a:r>
              <a:rPr lang="en-US" altLang="ko-KR" sz="9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※ DB</a:t>
            </a:r>
            <a:r>
              <a:rPr lang="ko-KR" altLang="en-US" sz="9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성능관리 도구의 도입제품은 고객과 협의 후 결정</a:t>
            </a:r>
          </a:p>
        </p:txBody>
      </p:sp>
      <p:sp>
        <p:nvSpPr>
          <p:cNvPr id="411" name="모서리가 둥근 직사각형 410"/>
          <p:cNvSpPr/>
          <p:nvPr/>
        </p:nvSpPr>
        <p:spPr>
          <a:xfrm>
            <a:off x="624608" y="9537958"/>
            <a:ext cx="1509144" cy="1736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kumimoji="1" lang="ko-KR" altLang="en-US" sz="1100" spc="-60" dirty="0" smtClean="0">
                <a:solidFill>
                  <a:srgbClr val="3F6081"/>
                </a:solidFill>
                <a:latin typeface="KoPub돋움체 Bold" pitchFamily="18" charset="-127"/>
                <a:ea typeface="KoPub돋움체 Bold" pitchFamily="18" charset="-127"/>
              </a:rPr>
              <a:t>전체 성능 구간</a:t>
            </a:r>
          </a:p>
        </p:txBody>
      </p:sp>
      <p:cxnSp>
        <p:nvCxnSpPr>
          <p:cNvPr id="412" name="직선 연결선 411"/>
          <p:cNvCxnSpPr/>
          <p:nvPr/>
        </p:nvCxnSpPr>
        <p:spPr>
          <a:xfrm flipV="1">
            <a:off x="1555124" y="9660950"/>
            <a:ext cx="5429801" cy="0"/>
          </a:xfrm>
          <a:prstGeom prst="line">
            <a:avLst/>
          </a:prstGeom>
          <a:ln w="6350">
            <a:solidFill>
              <a:srgbClr val="4871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2" name="그룹 311"/>
          <p:cNvGrpSpPr/>
          <p:nvPr/>
        </p:nvGrpSpPr>
        <p:grpSpPr>
          <a:xfrm>
            <a:off x="4241402" y="6805247"/>
            <a:ext cx="2922986" cy="1053384"/>
            <a:chOff x="3750331" y="6805247"/>
            <a:chExt cx="2922986" cy="1053384"/>
          </a:xfrm>
        </p:grpSpPr>
        <p:sp>
          <p:nvSpPr>
            <p:cNvPr id="359" name="한쪽 모서리가 잘린 사각형 358"/>
            <p:cNvSpPr/>
            <p:nvPr/>
          </p:nvSpPr>
          <p:spPr>
            <a:xfrm flipV="1">
              <a:off x="3750331" y="6805247"/>
              <a:ext cx="2922985" cy="1053384"/>
            </a:xfrm>
            <a:prstGeom prst="snip1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43056"/>
              <a:endParaRPr lang="ko-KR" altLang="en-US" sz="2100" dirty="0"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60" name="직사각형 359"/>
            <p:cNvSpPr/>
            <p:nvPr/>
          </p:nvSpPr>
          <p:spPr>
            <a:xfrm>
              <a:off x="3750331" y="6805248"/>
              <a:ext cx="2922685" cy="240553"/>
            </a:xfrm>
            <a:prstGeom prst="rect">
              <a:avLst/>
            </a:prstGeom>
            <a:solidFill>
              <a:schemeClr val="accent1">
                <a:lumMod val="75000"/>
                <a:alpha val="65000"/>
              </a:schemeClr>
            </a:solidFill>
            <a:ln w="9525">
              <a:noFill/>
              <a:miter lim="800000"/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algn="ctr" defTabSz="1475110" eaLnBrk="0" fontAlgn="base" latinLnBrk="0" hangingPunct="0">
                <a:spcBef>
                  <a:spcPct val="0"/>
                </a:spcBef>
                <a:buClr>
                  <a:schemeClr val="bg1">
                    <a:lumMod val="65000"/>
                  </a:schemeClr>
                </a:buClr>
                <a:buSzPct val="90000"/>
                <a:tabLst>
                  <a:tab pos="5648325" algn="l"/>
                </a:tabLst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부하발생도구를 이용한 효율적인 시험</a:t>
              </a:r>
            </a:p>
          </p:txBody>
        </p:sp>
        <p:sp>
          <p:nvSpPr>
            <p:cNvPr id="361" name="직사각형 360"/>
            <p:cNvSpPr/>
            <p:nvPr/>
          </p:nvSpPr>
          <p:spPr>
            <a:xfrm flipH="1">
              <a:off x="3874841" y="7095576"/>
              <a:ext cx="2099198" cy="65755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88900" lvl="2" indent="-88900" eaLnBrk="0" latinLnBrk="0" hangingPunct="0">
                <a:spcAft>
                  <a:spcPts val="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lang="ko-KR" altLang="en-US" sz="9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가상사용자로 실제 테스터를 대체</a:t>
              </a:r>
            </a:p>
            <a:p>
              <a:pPr marL="88900" lvl="2" indent="-88900" eaLnBrk="0" latinLnBrk="0" hangingPunct="0">
                <a:spcAft>
                  <a:spcPts val="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lang="ko-KR" altLang="en-US" sz="9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최소 하드웨어 자원으로 대량 거래 발생</a:t>
              </a:r>
            </a:p>
            <a:p>
              <a:pPr marL="88900" lvl="2" indent="-88900" eaLnBrk="0" latinLnBrk="0" hangingPunct="0">
                <a:spcAft>
                  <a:spcPts val="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lang="ko-KR" altLang="en-US" sz="9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가상사용자의 수를 자유자재로 조절</a:t>
              </a:r>
            </a:p>
            <a:p>
              <a:pPr marL="88900" lvl="2" indent="-88900" eaLnBrk="0" latinLnBrk="0" hangingPunct="0">
                <a:spcAft>
                  <a:spcPts val="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lang="ko-KR" altLang="en-US" sz="9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다양한 보고서를 이용한 정확한 분석</a:t>
              </a:r>
            </a:p>
            <a:p>
              <a:pPr marL="88900" lvl="2" indent="-88900" eaLnBrk="0" latinLnBrk="0" hangingPunct="0">
                <a:spcAft>
                  <a:spcPts val="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lang="ko-KR" altLang="en-US" sz="9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초기에 작성한 스크립트를 반복 재사용</a:t>
              </a:r>
            </a:p>
          </p:txBody>
        </p:sp>
        <p:sp>
          <p:nvSpPr>
            <p:cNvPr id="362" name="Freeform 202"/>
            <p:cNvSpPr>
              <a:spLocks noEditPoints="1"/>
            </p:cNvSpPr>
            <p:nvPr/>
          </p:nvSpPr>
          <p:spPr bwMode="auto">
            <a:xfrm>
              <a:off x="6237516" y="7416991"/>
              <a:ext cx="435801" cy="435801"/>
            </a:xfrm>
            <a:custGeom>
              <a:avLst/>
              <a:gdLst>
                <a:gd name="T0" fmla="*/ 253 w 258"/>
                <a:gd name="T1" fmla="*/ 108 h 258"/>
                <a:gd name="T2" fmla="*/ 218 w 258"/>
                <a:gd name="T3" fmla="*/ 108 h 258"/>
                <a:gd name="T4" fmla="*/ 207 w 258"/>
                <a:gd name="T5" fmla="*/ 81 h 258"/>
                <a:gd name="T6" fmla="*/ 231 w 258"/>
                <a:gd name="T7" fmla="*/ 56 h 258"/>
                <a:gd name="T8" fmla="*/ 231 w 258"/>
                <a:gd name="T9" fmla="*/ 48 h 258"/>
                <a:gd name="T10" fmla="*/ 210 w 258"/>
                <a:gd name="T11" fmla="*/ 27 h 258"/>
                <a:gd name="T12" fmla="*/ 202 w 258"/>
                <a:gd name="T13" fmla="*/ 27 h 258"/>
                <a:gd name="T14" fmla="*/ 177 w 258"/>
                <a:gd name="T15" fmla="*/ 51 h 258"/>
                <a:gd name="T16" fmla="*/ 150 w 258"/>
                <a:gd name="T17" fmla="*/ 40 h 258"/>
                <a:gd name="T18" fmla="*/ 150 w 258"/>
                <a:gd name="T19" fmla="*/ 6 h 258"/>
                <a:gd name="T20" fmla="*/ 144 w 258"/>
                <a:gd name="T21" fmla="*/ 0 h 258"/>
                <a:gd name="T22" fmla="*/ 114 w 258"/>
                <a:gd name="T23" fmla="*/ 0 h 258"/>
                <a:gd name="T24" fmla="*/ 108 w 258"/>
                <a:gd name="T25" fmla="*/ 6 h 258"/>
                <a:gd name="T26" fmla="*/ 108 w 258"/>
                <a:gd name="T27" fmla="*/ 40 h 258"/>
                <a:gd name="T28" fmla="*/ 81 w 258"/>
                <a:gd name="T29" fmla="*/ 51 h 258"/>
                <a:gd name="T30" fmla="*/ 57 w 258"/>
                <a:gd name="T31" fmla="*/ 27 h 258"/>
                <a:gd name="T32" fmla="*/ 48 w 258"/>
                <a:gd name="T33" fmla="*/ 27 h 258"/>
                <a:gd name="T34" fmla="*/ 27 w 258"/>
                <a:gd name="T35" fmla="*/ 48 h 258"/>
                <a:gd name="T36" fmla="*/ 27 w 258"/>
                <a:gd name="T37" fmla="*/ 56 h 258"/>
                <a:gd name="T38" fmla="*/ 52 w 258"/>
                <a:gd name="T39" fmla="*/ 81 h 258"/>
                <a:gd name="T40" fmla="*/ 40 w 258"/>
                <a:gd name="T41" fmla="*/ 108 h 258"/>
                <a:gd name="T42" fmla="*/ 6 w 258"/>
                <a:gd name="T43" fmla="*/ 108 h 258"/>
                <a:gd name="T44" fmla="*/ 0 w 258"/>
                <a:gd name="T45" fmla="*/ 114 h 258"/>
                <a:gd name="T46" fmla="*/ 0 w 258"/>
                <a:gd name="T47" fmla="*/ 144 h 258"/>
                <a:gd name="T48" fmla="*/ 6 w 258"/>
                <a:gd name="T49" fmla="*/ 150 h 258"/>
                <a:gd name="T50" fmla="*/ 40 w 258"/>
                <a:gd name="T51" fmla="*/ 150 h 258"/>
                <a:gd name="T52" fmla="*/ 51 w 258"/>
                <a:gd name="T53" fmla="*/ 177 h 258"/>
                <a:gd name="T54" fmla="*/ 27 w 258"/>
                <a:gd name="T55" fmla="*/ 202 h 258"/>
                <a:gd name="T56" fmla="*/ 27 w 258"/>
                <a:gd name="T57" fmla="*/ 210 h 258"/>
                <a:gd name="T58" fmla="*/ 48 w 258"/>
                <a:gd name="T59" fmla="*/ 231 h 258"/>
                <a:gd name="T60" fmla="*/ 57 w 258"/>
                <a:gd name="T61" fmla="*/ 231 h 258"/>
                <a:gd name="T62" fmla="*/ 81 w 258"/>
                <a:gd name="T63" fmla="*/ 207 h 258"/>
                <a:gd name="T64" fmla="*/ 108 w 258"/>
                <a:gd name="T65" fmla="*/ 218 h 258"/>
                <a:gd name="T66" fmla="*/ 108 w 258"/>
                <a:gd name="T67" fmla="*/ 252 h 258"/>
                <a:gd name="T68" fmla="*/ 114 w 258"/>
                <a:gd name="T69" fmla="*/ 258 h 258"/>
                <a:gd name="T70" fmla="*/ 144 w 258"/>
                <a:gd name="T71" fmla="*/ 258 h 258"/>
                <a:gd name="T72" fmla="*/ 150 w 258"/>
                <a:gd name="T73" fmla="*/ 252 h 258"/>
                <a:gd name="T74" fmla="*/ 150 w 258"/>
                <a:gd name="T75" fmla="*/ 218 h 258"/>
                <a:gd name="T76" fmla="*/ 177 w 258"/>
                <a:gd name="T77" fmla="*/ 207 h 258"/>
                <a:gd name="T78" fmla="*/ 202 w 258"/>
                <a:gd name="T79" fmla="*/ 231 h 258"/>
                <a:gd name="T80" fmla="*/ 210 w 258"/>
                <a:gd name="T81" fmla="*/ 231 h 258"/>
                <a:gd name="T82" fmla="*/ 231 w 258"/>
                <a:gd name="T83" fmla="*/ 210 h 258"/>
                <a:gd name="T84" fmla="*/ 231 w 258"/>
                <a:gd name="T85" fmla="*/ 202 h 258"/>
                <a:gd name="T86" fmla="*/ 207 w 258"/>
                <a:gd name="T87" fmla="*/ 177 h 258"/>
                <a:gd name="T88" fmla="*/ 218 w 258"/>
                <a:gd name="T89" fmla="*/ 150 h 258"/>
                <a:gd name="T90" fmla="*/ 253 w 258"/>
                <a:gd name="T91" fmla="*/ 150 h 258"/>
                <a:gd name="T92" fmla="*/ 258 w 258"/>
                <a:gd name="T93" fmla="*/ 144 h 258"/>
                <a:gd name="T94" fmla="*/ 258 w 258"/>
                <a:gd name="T95" fmla="*/ 114 h 258"/>
                <a:gd name="T96" fmla="*/ 253 w 258"/>
                <a:gd name="T97" fmla="*/ 108 h 258"/>
                <a:gd name="T98" fmla="*/ 129 w 258"/>
                <a:gd name="T99" fmla="*/ 161 h 258"/>
                <a:gd name="T100" fmla="*/ 97 w 258"/>
                <a:gd name="T101" fmla="*/ 129 h 258"/>
                <a:gd name="T102" fmla="*/ 129 w 258"/>
                <a:gd name="T103" fmla="*/ 97 h 258"/>
                <a:gd name="T104" fmla="*/ 161 w 258"/>
                <a:gd name="T105" fmla="*/ 129 h 258"/>
                <a:gd name="T106" fmla="*/ 129 w 258"/>
                <a:gd name="T107" fmla="*/ 16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8" h="258">
                  <a:moveTo>
                    <a:pt x="253" y="108"/>
                  </a:moveTo>
                  <a:cubicBezTo>
                    <a:pt x="218" y="108"/>
                    <a:pt x="218" y="108"/>
                    <a:pt x="218" y="108"/>
                  </a:cubicBezTo>
                  <a:cubicBezTo>
                    <a:pt x="216" y="98"/>
                    <a:pt x="212" y="89"/>
                    <a:pt x="207" y="81"/>
                  </a:cubicBezTo>
                  <a:cubicBezTo>
                    <a:pt x="231" y="56"/>
                    <a:pt x="231" y="56"/>
                    <a:pt x="231" y="56"/>
                  </a:cubicBezTo>
                  <a:cubicBezTo>
                    <a:pt x="233" y="54"/>
                    <a:pt x="233" y="50"/>
                    <a:pt x="231" y="48"/>
                  </a:cubicBezTo>
                  <a:cubicBezTo>
                    <a:pt x="210" y="27"/>
                    <a:pt x="210" y="27"/>
                    <a:pt x="210" y="27"/>
                  </a:cubicBezTo>
                  <a:cubicBezTo>
                    <a:pt x="208" y="25"/>
                    <a:pt x="204" y="25"/>
                    <a:pt x="202" y="27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69" y="46"/>
                    <a:pt x="160" y="42"/>
                    <a:pt x="150" y="40"/>
                  </a:cubicBezTo>
                  <a:cubicBezTo>
                    <a:pt x="150" y="6"/>
                    <a:pt x="150" y="6"/>
                    <a:pt x="150" y="6"/>
                  </a:cubicBezTo>
                  <a:cubicBezTo>
                    <a:pt x="150" y="2"/>
                    <a:pt x="147" y="0"/>
                    <a:pt x="144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1" y="0"/>
                    <a:pt x="108" y="2"/>
                    <a:pt x="108" y="6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98" y="42"/>
                    <a:pt x="89" y="46"/>
                    <a:pt x="81" y="51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4" y="25"/>
                    <a:pt x="51" y="25"/>
                    <a:pt x="48" y="27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50"/>
                    <a:pt x="25" y="54"/>
                    <a:pt x="27" y="56"/>
                  </a:cubicBezTo>
                  <a:cubicBezTo>
                    <a:pt x="52" y="81"/>
                    <a:pt x="52" y="81"/>
                    <a:pt x="52" y="81"/>
                  </a:cubicBezTo>
                  <a:cubicBezTo>
                    <a:pt x="46" y="89"/>
                    <a:pt x="42" y="98"/>
                    <a:pt x="40" y="108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2" y="108"/>
                    <a:pt x="0" y="111"/>
                    <a:pt x="0" y="114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47"/>
                    <a:pt x="2" y="150"/>
                    <a:pt x="6" y="150"/>
                  </a:cubicBezTo>
                  <a:cubicBezTo>
                    <a:pt x="40" y="150"/>
                    <a:pt x="40" y="150"/>
                    <a:pt x="40" y="150"/>
                  </a:cubicBezTo>
                  <a:cubicBezTo>
                    <a:pt x="42" y="160"/>
                    <a:pt x="46" y="169"/>
                    <a:pt x="51" y="177"/>
                  </a:cubicBezTo>
                  <a:cubicBezTo>
                    <a:pt x="27" y="202"/>
                    <a:pt x="27" y="202"/>
                    <a:pt x="27" y="202"/>
                  </a:cubicBezTo>
                  <a:cubicBezTo>
                    <a:pt x="25" y="204"/>
                    <a:pt x="25" y="208"/>
                    <a:pt x="27" y="210"/>
                  </a:cubicBezTo>
                  <a:cubicBezTo>
                    <a:pt x="48" y="231"/>
                    <a:pt x="48" y="231"/>
                    <a:pt x="48" y="231"/>
                  </a:cubicBezTo>
                  <a:cubicBezTo>
                    <a:pt x="51" y="233"/>
                    <a:pt x="54" y="233"/>
                    <a:pt x="57" y="231"/>
                  </a:cubicBezTo>
                  <a:cubicBezTo>
                    <a:pt x="81" y="207"/>
                    <a:pt x="81" y="207"/>
                    <a:pt x="81" y="207"/>
                  </a:cubicBezTo>
                  <a:cubicBezTo>
                    <a:pt x="89" y="212"/>
                    <a:pt x="98" y="216"/>
                    <a:pt x="108" y="218"/>
                  </a:cubicBezTo>
                  <a:cubicBezTo>
                    <a:pt x="108" y="252"/>
                    <a:pt x="108" y="252"/>
                    <a:pt x="108" y="252"/>
                  </a:cubicBezTo>
                  <a:cubicBezTo>
                    <a:pt x="108" y="256"/>
                    <a:pt x="111" y="258"/>
                    <a:pt x="114" y="258"/>
                  </a:cubicBezTo>
                  <a:cubicBezTo>
                    <a:pt x="144" y="258"/>
                    <a:pt x="144" y="258"/>
                    <a:pt x="144" y="258"/>
                  </a:cubicBezTo>
                  <a:cubicBezTo>
                    <a:pt x="147" y="258"/>
                    <a:pt x="150" y="256"/>
                    <a:pt x="150" y="252"/>
                  </a:cubicBezTo>
                  <a:cubicBezTo>
                    <a:pt x="150" y="218"/>
                    <a:pt x="150" y="218"/>
                    <a:pt x="150" y="218"/>
                  </a:cubicBezTo>
                  <a:cubicBezTo>
                    <a:pt x="160" y="216"/>
                    <a:pt x="169" y="212"/>
                    <a:pt x="177" y="207"/>
                  </a:cubicBezTo>
                  <a:cubicBezTo>
                    <a:pt x="202" y="231"/>
                    <a:pt x="202" y="231"/>
                    <a:pt x="202" y="231"/>
                  </a:cubicBezTo>
                  <a:cubicBezTo>
                    <a:pt x="204" y="233"/>
                    <a:pt x="208" y="233"/>
                    <a:pt x="210" y="231"/>
                  </a:cubicBezTo>
                  <a:cubicBezTo>
                    <a:pt x="231" y="210"/>
                    <a:pt x="231" y="210"/>
                    <a:pt x="231" y="210"/>
                  </a:cubicBezTo>
                  <a:cubicBezTo>
                    <a:pt x="233" y="208"/>
                    <a:pt x="233" y="204"/>
                    <a:pt x="231" y="202"/>
                  </a:cubicBezTo>
                  <a:cubicBezTo>
                    <a:pt x="207" y="177"/>
                    <a:pt x="207" y="177"/>
                    <a:pt x="207" y="177"/>
                  </a:cubicBezTo>
                  <a:cubicBezTo>
                    <a:pt x="212" y="169"/>
                    <a:pt x="216" y="160"/>
                    <a:pt x="218" y="150"/>
                  </a:cubicBezTo>
                  <a:cubicBezTo>
                    <a:pt x="253" y="150"/>
                    <a:pt x="253" y="150"/>
                    <a:pt x="253" y="150"/>
                  </a:cubicBezTo>
                  <a:cubicBezTo>
                    <a:pt x="256" y="150"/>
                    <a:pt x="258" y="147"/>
                    <a:pt x="258" y="144"/>
                  </a:cubicBezTo>
                  <a:cubicBezTo>
                    <a:pt x="258" y="114"/>
                    <a:pt x="258" y="114"/>
                    <a:pt x="258" y="114"/>
                  </a:cubicBezTo>
                  <a:cubicBezTo>
                    <a:pt x="258" y="111"/>
                    <a:pt x="256" y="108"/>
                    <a:pt x="253" y="108"/>
                  </a:cubicBezTo>
                  <a:close/>
                  <a:moveTo>
                    <a:pt x="129" y="161"/>
                  </a:moveTo>
                  <a:cubicBezTo>
                    <a:pt x="111" y="161"/>
                    <a:pt x="97" y="147"/>
                    <a:pt x="97" y="129"/>
                  </a:cubicBezTo>
                  <a:cubicBezTo>
                    <a:pt x="97" y="111"/>
                    <a:pt x="111" y="97"/>
                    <a:pt x="129" y="97"/>
                  </a:cubicBezTo>
                  <a:cubicBezTo>
                    <a:pt x="147" y="97"/>
                    <a:pt x="161" y="111"/>
                    <a:pt x="161" y="129"/>
                  </a:cubicBezTo>
                  <a:cubicBezTo>
                    <a:pt x="161" y="147"/>
                    <a:pt x="147" y="161"/>
                    <a:pt x="129" y="16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645" tIns="40322" rIns="80645" bIns="40322" numCol="1" anchor="t" anchorCtr="0" compatLnSpc="1">
              <a:prstTxWarp prst="textNoShape">
                <a:avLst/>
              </a:prstTxWarp>
            </a:bodyPr>
            <a:lstStyle/>
            <a:p>
              <a:pPr indent="-74203" fontAlgn="ctr">
                <a:buClr>
                  <a:schemeClr val="bg1">
                    <a:lumMod val="65000"/>
                  </a:schemeClr>
                </a:buClr>
                <a:buSzPct val="80000"/>
                <a:tabLst>
                  <a:tab pos="2374323" algn="l"/>
                  <a:tab pos="4981037" algn="l"/>
                </a:tabLst>
              </a:pPr>
              <a:endParaRPr lang="ko-KR" altLang="en-US" dirty="0"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sp>
        <p:nvSpPr>
          <p:cNvPr id="384" name="타원 383"/>
          <p:cNvSpPr/>
          <p:nvPr/>
        </p:nvSpPr>
        <p:spPr>
          <a:xfrm>
            <a:off x="2564327" y="8253629"/>
            <a:ext cx="928055" cy="928055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4" tIns="35994" rIns="35994" bIns="35994" rtlCol="0" anchor="ctr"/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385" name="타원 384"/>
          <p:cNvSpPr/>
          <p:nvPr/>
        </p:nvSpPr>
        <p:spPr>
          <a:xfrm>
            <a:off x="2707932" y="8600335"/>
            <a:ext cx="640846" cy="513037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2" indent="-180975" algn="ctr">
              <a:defRPr/>
            </a:pPr>
            <a:r>
              <a:rPr lang="ko-KR" altLang="en-US" sz="1000" spc="-60" dirty="0" smtClean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가상 사용자</a:t>
            </a:r>
          </a:p>
        </p:txBody>
      </p:sp>
      <p:sp>
        <p:nvSpPr>
          <p:cNvPr id="418" name="Freeform 6"/>
          <p:cNvSpPr>
            <a:spLocks noEditPoints="1"/>
          </p:cNvSpPr>
          <p:nvPr/>
        </p:nvSpPr>
        <p:spPr bwMode="auto">
          <a:xfrm>
            <a:off x="2931076" y="8358635"/>
            <a:ext cx="215581" cy="215580"/>
          </a:xfrm>
          <a:custGeom>
            <a:avLst/>
            <a:gdLst>
              <a:gd name="T0" fmla="*/ 171 w 188"/>
              <a:gd name="T1" fmla="*/ 85 h 188"/>
              <a:gd name="T2" fmla="*/ 96 w 188"/>
              <a:gd name="T3" fmla="*/ 0 h 188"/>
              <a:gd name="T4" fmla="*/ 20 w 188"/>
              <a:gd name="T5" fmla="*/ 86 h 188"/>
              <a:gd name="T6" fmla="*/ 23 w 188"/>
              <a:gd name="T7" fmla="*/ 122 h 188"/>
              <a:gd name="T8" fmla="*/ 96 w 188"/>
              <a:gd name="T9" fmla="*/ 188 h 188"/>
              <a:gd name="T10" fmla="*/ 167 w 188"/>
              <a:gd name="T11" fmla="*/ 123 h 188"/>
              <a:gd name="T12" fmla="*/ 171 w 188"/>
              <a:gd name="T13" fmla="*/ 85 h 188"/>
              <a:gd name="T14" fmla="*/ 44 w 188"/>
              <a:gd name="T15" fmla="*/ 60 h 188"/>
              <a:gd name="T16" fmla="*/ 66 w 188"/>
              <a:gd name="T17" fmla="*/ 86 h 188"/>
              <a:gd name="T18" fmla="*/ 119 w 188"/>
              <a:gd name="T19" fmla="*/ 69 h 188"/>
              <a:gd name="T20" fmla="*/ 152 w 188"/>
              <a:gd name="T21" fmla="*/ 81 h 188"/>
              <a:gd name="T22" fmla="*/ 94 w 188"/>
              <a:gd name="T23" fmla="*/ 179 h 188"/>
              <a:gd name="T24" fmla="*/ 44 w 188"/>
              <a:gd name="T25" fmla="*/ 6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8" h="188">
                <a:moveTo>
                  <a:pt x="171" y="85"/>
                </a:moveTo>
                <a:cubicBezTo>
                  <a:pt x="167" y="37"/>
                  <a:pt x="135" y="0"/>
                  <a:pt x="96" y="0"/>
                </a:cubicBezTo>
                <a:cubicBezTo>
                  <a:pt x="56" y="0"/>
                  <a:pt x="24" y="38"/>
                  <a:pt x="20" y="86"/>
                </a:cubicBezTo>
                <a:cubicBezTo>
                  <a:pt x="0" y="78"/>
                  <a:pt x="6" y="140"/>
                  <a:pt x="23" y="122"/>
                </a:cubicBezTo>
                <a:cubicBezTo>
                  <a:pt x="33" y="160"/>
                  <a:pt x="62" y="188"/>
                  <a:pt x="96" y="188"/>
                </a:cubicBezTo>
                <a:cubicBezTo>
                  <a:pt x="129" y="188"/>
                  <a:pt x="157" y="161"/>
                  <a:pt x="167" y="123"/>
                </a:cubicBezTo>
                <a:cubicBezTo>
                  <a:pt x="183" y="133"/>
                  <a:pt x="188" y="85"/>
                  <a:pt x="171" y="85"/>
                </a:cubicBezTo>
                <a:close/>
                <a:moveTo>
                  <a:pt x="44" y="60"/>
                </a:moveTo>
                <a:cubicBezTo>
                  <a:pt x="51" y="74"/>
                  <a:pt x="59" y="82"/>
                  <a:pt x="66" y="86"/>
                </a:cubicBezTo>
                <a:cubicBezTo>
                  <a:pt x="92" y="103"/>
                  <a:pt x="102" y="74"/>
                  <a:pt x="119" y="69"/>
                </a:cubicBezTo>
                <a:cubicBezTo>
                  <a:pt x="127" y="66"/>
                  <a:pt x="137" y="68"/>
                  <a:pt x="152" y="81"/>
                </a:cubicBezTo>
                <a:cubicBezTo>
                  <a:pt x="160" y="120"/>
                  <a:pt x="141" y="179"/>
                  <a:pt x="94" y="179"/>
                </a:cubicBezTo>
                <a:cubicBezTo>
                  <a:pt x="41" y="179"/>
                  <a:pt x="24" y="102"/>
                  <a:pt x="44" y="6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0652" tIns="40326" rIns="80652" bIns="40326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419" name="Freeform 7"/>
          <p:cNvSpPr>
            <a:spLocks noEditPoints="1"/>
          </p:cNvSpPr>
          <p:nvPr/>
        </p:nvSpPr>
        <p:spPr bwMode="auto">
          <a:xfrm>
            <a:off x="2873726" y="8561777"/>
            <a:ext cx="331662" cy="174813"/>
          </a:xfrm>
          <a:custGeom>
            <a:avLst/>
            <a:gdLst>
              <a:gd name="T0" fmla="*/ 0 w 289"/>
              <a:gd name="T1" fmla="*/ 152 h 152"/>
              <a:gd name="T2" fmla="*/ 81 w 289"/>
              <a:gd name="T3" fmla="*/ 2 h 152"/>
              <a:gd name="T4" fmla="*/ 131 w 289"/>
              <a:gd name="T5" fmla="*/ 102 h 152"/>
              <a:gd name="T6" fmla="*/ 161 w 289"/>
              <a:gd name="T7" fmla="*/ 102 h 152"/>
              <a:gd name="T8" fmla="*/ 215 w 289"/>
              <a:gd name="T9" fmla="*/ 0 h 152"/>
              <a:gd name="T10" fmla="*/ 289 w 289"/>
              <a:gd name="T11" fmla="*/ 152 h 152"/>
              <a:gd name="T12" fmla="*/ 0 w 289"/>
              <a:gd name="T13" fmla="*/ 152 h 152"/>
              <a:gd name="T14" fmla="*/ 136 w 289"/>
              <a:gd name="T15" fmla="*/ 43 h 152"/>
              <a:gd name="T16" fmla="*/ 128 w 289"/>
              <a:gd name="T17" fmla="*/ 22 h 152"/>
              <a:gd name="T18" fmla="*/ 133 w 289"/>
              <a:gd name="T19" fmla="*/ 16 h 152"/>
              <a:gd name="T20" fmla="*/ 156 w 289"/>
              <a:gd name="T21" fmla="*/ 16 h 152"/>
              <a:gd name="T22" fmla="*/ 161 w 289"/>
              <a:gd name="T23" fmla="*/ 22 h 152"/>
              <a:gd name="T24" fmla="*/ 154 w 289"/>
              <a:gd name="T25" fmla="*/ 43 h 152"/>
              <a:gd name="T26" fmla="*/ 136 w 289"/>
              <a:gd name="T27" fmla="*/ 43 h 152"/>
              <a:gd name="T28" fmla="*/ 132 w 289"/>
              <a:gd name="T29" fmla="*/ 98 h 152"/>
              <a:gd name="T30" fmla="*/ 137 w 289"/>
              <a:gd name="T31" fmla="*/ 49 h 152"/>
              <a:gd name="T32" fmla="*/ 154 w 289"/>
              <a:gd name="T33" fmla="*/ 49 h 152"/>
              <a:gd name="T34" fmla="*/ 160 w 289"/>
              <a:gd name="T35" fmla="*/ 98 h 152"/>
              <a:gd name="T36" fmla="*/ 132 w 289"/>
              <a:gd name="T37" fmla="*/ 98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89" h="152">
                <a:moveTo>
                  <a:pt x="0" y="152"/>
                </a:moveTo>
                <a:cubicBezTo>
                  <a:pt x="3" y="90"/>
                  <a:pt x="32" y="32"/>
                  <a:pt x="81" y="2"/>
                </a:cubicBezTo>
                <a:cubicBezTo>
                  <a:pt x="94" y="54"/>
                  <a:pt x="109" y="88"/>
                  <a:pt x="131" y="102"/>
                </a:cubicBezTo>
                <a:cubicBezTo>
                  <a:pt x="161" y="102"/>
                  <a:pt x="161" y="102"/>
                  <a:pt x="161" y="102"/>
                </a:cubicBezTo>
                <a:cubicBezTo>
                  <a:pt x="180" y="91"/>
                  <a:pt x="199" y="57"/>
                  <a:pt x="215" y="0"/>
                </a:cubicBezTo>
                <a:cubicBezTo>
                  <a:pt x="265" y="42"/>
                  <a:pt x="287" y="92"/>
                  <a:pt x="289" y="152"/>
                </a:cubicBezTo>
                <a:cubicBezTo>
                  <a:pt x="0" y="152"/>
                  <a:pt x="0" y="152"/>
                  <a:pt x="0" y="152"/>
                </a:cubicBezTo>
                <a:close/>
                <a:moveTo>
                  <a:pt x="136" y="43"/>
                </a:moveTo>
                <a:cubicBezTo>
                  <a:pt x="133" y="36"/>
                  <a:pt x="131" y="28"/>
                  <a:pt x="128" y="22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41" y="16"/>
                  <a:pt x="148" y="16"/>
                  <a:pt x="156" y="16"/>
                </a:cubicBezTo>
                <a:cubicBezTo>
                  <a:pt x="161" y="22"/>
                  <a:pt x="161" y="22"/>
                  <a:pt x="161" y="22"/>
                </a:cubicBezTo>
                <a:cubicBezTo>
                  <a:pt x="159" y="28"/>
                  <a:pt x="157" y="36"/>
                  <a:pt x="154" y="43"/>
                </a:cubicBezTo>
                <a:cubicBezTo>
                  <a:pt x="136" y="43"/>
                  <a:pt x="136" y="43"/>
                  <a:pt x="136" y="43"/>
                </a:cubicBezTo>
                <a:close/>
                <a:moveTo>
                  <a:pt x="132" y="98"/>
                </a:moveTo>
                <a:cubicBezTo>
                  <a:pt x="133" y="82"/>
                  <a:pt x="135" y="63"/>
                  <a:pt x="137" y="49"/>
                </a:cubicBezTo>
                <a:cubicBezTo>
                  <a:pt x="154" y="49"/>
                  <a:pt x="154" y="49"/>
                  <a:pt x="154" y="49"/>
                </a:cubicBezTo>
                <a:cubicBezTo>
                  <a:pt x="156" y="64"/>
                  <a:pt x="158" y="82"/>
                  <a:pt x="160" y="98"/>
                </a:cubicBezTo>
                <a:cubicBezTo>
                  <a:pt x="132" y="98"/>
                  <a:pt x="132" y="98"/>
                  <a:pt x="132" y="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0652" tIns="40326" rIns="80652" bIns="40326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456" name="직선 연결선 455"/>
          <p:cNvCxnSpPr/>
          <p:nvPr/>
        </p:nvCxnSpPr>
        <p:spPr>
          <a:xfrm>
            <a:off x="1106059" y="8121867"/>
            <a:ext cx="6058886" cy="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69696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7" name="직선 연결선 456"/>
          <p:cNvCxnSpPr/>
          <p:nvPr/>
        </p:nvCxnSpPr>
        <p:spPr>
          <a:xfrm rot="5400000">
            <a:off x="1700513" y="8128256"/>
            <a:ext cx="250744" cy="1508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직선 연결선 457"/>
          <p:cNvCxnSpPr/>
          <p:nvPr/>
        </p:nvCxnSpPr>
        <p:spPr>
          <a:xfrm>
            <a:off x="3011102" y="7715250"/>
            <a:ext cx="0" cy="407928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5" name="타원 464"/>
          <p:cNvSpPr/>
          <p:nvPr/>
        </p:nvSpPr>
        <p:spPr>
          <a:xfrm>
            <a:off x="2561545" y="7074830"/>
            <a:ext cx="928055" cy="928055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4" tIns="35994" rIns="35994" bIns="35994" rtlCol="0" anchor="ctr"/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466" name="타원 465"/>
          <p:cNvSpPr/>
          <p:nvPr/>
        </p:nvSpPr>
        <p:spPr>
          <a:xfrm>
            <a:off x="2705150" y="7489848"/>
            <a:ext cx="640846" cy="513037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2" indent="-180975" algn="ctr">
              <a:defRPr/>
            </a:pPr>
            <a:r>
              <a:rPr lang="ko-KR" altLang="en-US" sz="1000" spc="-60" dirty="0" smtClean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가상 사용자</a:t>
            </a:r>
          </a:p>
          <a:p>
            <a:pPr marL="0" lvl="2" indent="-180975" algn="ctr">
              <a:defRPr/>
            </a:pPr>
            <a:r>
              <a:rPr lang="ko-KR" altLang="en-US" sz="1000" spc="-60" dirty="0" err="1" smtClean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생성기</a:t>
            </a:r>
            <a:endParaRPr lang="ko-KR" altLang="en-US" sz="1000" spc="-60" dirty="0" smtClean="0">
              <a:solidFill>
                <a:schemeClr val="accent1">
                  <a:lumMod val="7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grpSp>
        <p:nvGrpSpPr>
          <p:cNvPr id="467" name="그룹 466"/>
          <p:cNvGrpSpPr/>
          <p:nvPr/>
        </p:nvGrpSpPr>
        <p:grpSpPr>
          <a:xfrm>
            <a:off x="2876809" y="7170820"/>
            <a:ext cx="313582" cy="358736"/>
            <a:chOff x="3657031" y="3054307"/>
            <a:chExt cx="363841" cy="416232"/>
          </a:xfrm>
        </p:grpSpPr>
        <p:sp>
          <p:nvSpPr>
            <p:cNvPr id="468" name="Freeform 12"/>
            <p:cNvSpPr>
              <a:spLocks noEditPoints="1"/>
            </p:cNvSpPr>
            <p:nvPr/>
          </p:nvSpPr>
          <p:spPr bwMode="auto">
            <a:xfrm>
              <a:off x="3657031" y="3054307"/>
              <a:ext cx="349287" cy="396586"/>
            </a:xfrm>
            <a:custGeom>
              <a:avLst/>
              <a:gdLst>
                <a:gd name="T0" fmla="*/ 221 w 289"/>
                <a:gd name="T1" fmla="*/ 85 h 328"/>
                <a:gd name="T2" fmla="*/ 146 w 289"/>
                <a:gd name="T3" fmla="*/ 0 h 328"/>
                <a:gd name="T4" fmla="*/ 70 w 289"/>
                <a:gd name="T5" fmla="*/ 85 h 328"/>
                <a:gd name="T6" fmla="*/ 73 w 289"/>
                <a:gd name="T7" fmla="*/ 122 h 328"/>
                <a:gd name="T8" fmla="*/ 146 w 289"/>
                <a:gd name="T9" fmla="*/ 187 h 328"/>
                <a:gd name="T10" fmla="*/ 218 w 289"/>
                <a:gd name="T11" fmla="*/ 123 h 328"/>
                <a:gd name="T12" fmla="*/ 221 w 289"/>
                <a:gd name="T13" fmla="*/ 85 h 328"/>
                <a:gd name="T14" fmla="*/ 94 w 289"/>
                <a:gd name="T15" fmla="*/ 59 h 328"/>
                <a:gd name="T16" fmla="*/ 116 w 289"/>
                <a:gd name="T17" fmla="*/ 86 h 328"/>
                <a:gd name="T18" fmla="*/ 169 w 289"/>
                <a:gd name="T19" fmla="*/ 68 h 328"/>
                <a:gd name="T20" fmla="*/ 202 w 289"/>
                <a:gd name="T21" fmla="*/ 81 h 328"/>
                <a:gd name="T22" fmla="*/ 145 w 289"/>
                <a:gd name="T23" fmla="*/ 179 h 328"/>
                <a:gd name="T24" fmla="*/ 94 w 289"/>
                <a:gd name="T25" fmla="*/ 59 h 328"/>
                <a:gd name="T26" fmla="*/ 0 w 289"/>
                <a:gd name="T27" fmla="*/ 328 h 328"/>
                <a:gd name="T28" fmla="*/ 81 w 289"/>
                <a:gd name="T29" fmla="*/ 178 h 328"/>
                <a:gd name="T30" fmla="*/ 185 w 289"/>
                <a:gd name="T31" fmla="*/ 194 h 328"/>
                <a:gd name="T32" fmla="*/ 186 w 289"/>
                <a:gd name="T33" fmla="*/ 263 h 328"/>
                <a:gd name="T34" fmla="*/ 156 w 289"/>
                <a:gd name="T35" fmla="*/ 304 h 328"/>
                <a:gd name="T36" fmla="*/ 158 w 289"/>
                <a:gd name="T37" fmla="*/ 328 h 328"/>
                <a:gd name="T38" fmla="*/ 0 w 289"/>
                <a:gd name="T39" fmla="*/ 328 h 328"/>
                <a:gd name="T40" fmla="*/ 280 w 289"/>
                <a:gd name="T41" fmla="*/ 276 h 328"/>
                <a:gd name="T42" fmla="*/ 289 w 289"/>
                <a:gd name="T43" fmla="*/ 328 h 328"/>
                <a:gd name="T44" fmla="*/ 197 w 289"/>
                <a:gd name="T45" fmla="*/ 328 h 328"/>
                <a:gd name="T46" fmla="*/ 200 w 289"/>
                <a:gd name="T47" fmla="*/ 325 h 328"/>
                <a:gd name="T48" fmla="*/ 224 w 289"/>
                <a:gd name="T49" fmla="*/ 289 h 328"/>
                <a:gd name="T50" fmla="*/ 280 w 289"/>
                <a:gd name="T51" fmla="*/ 27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89" h="328">
                  <a:moveTo>
                    <a:pt x="221" y="85"/>
                  </a:moveTo>
                  <a:cubicBezTo>
                    <a:pt x="218" y="37"/>
                    <a:pt x="185" y="0"/>
                    <a:pt x="146" y="0"/>
                  </a:cubicBezTo>
                  <a:cubicBezTo>
                    <a:pt x="106" y="0"/>
                    <a:pt x="74" y="37"/>
                    <a:pt x="70" y="85"/>
                  </a:cubicBezTo>
                  <a:cubicBezTo>
                    <a:pt x="50" y="78"/>
                    <a:pt x="56" y="139"/>
                    <a:pt x="73" y="122"/>
                  </a:cubicBezTo>
                  <a:cubicBezTo>
                    <a:pt x="83" y="160"/>
                    <a:pt x="112" y="187"/>
                    <a:pt x="146" y="187"/>
                  </a:cubicBezTo>
                  <a:cubicBezTo>
                    <a:pt x="179" y="187"/>
                    <a:pt x="208" y="160"/>
                    <a:pt x="218" y="123"/>
                  </a:cubicBezTo>
                  <a:cubicBezTo>
                    <a:pt x="233" y="133"/>
                    <a:pt x="238" y="85"/>
                    <a:pt x="221" y="85"/>
                  </a:cubicBezTo>
                  <a:close/>
                  <a:moveTo>
                    <a:pt x="94" y="59"/>
                  </a:moveTo>
                  <a:cubicBezTo>
                    <a:pt x="101" y="73"/>
                    <a:pt x="109" y="81"/>
                    <a:pt x="116" y="86"/>
                  </a:cubicBezTo>
                  <a:cubicBezTo>
                    <a:pt x="142" y="102"/>
                    <a:pt x="152" y="74"/>
                    <a:pt x="169" y="68"/>
                  </a:cubicBezTo>
                  <a:cubicBezTo>
                    <a:pt x="178" y="66"/>
                    <a:pt x="188" y="68"/>
                    <a:pt x="202" y="81"/>
                  </a:cubicBezTo>
                  <a:cubicBezTo>
                    <a:pt x="210" y="120"/>
                    <a:pt x="191" y="179"/>
                    <a:pt x="145" y="179"/>
                  </a:cubicBezTo>
                  <a:cubicBezTo>
                    <a:pt x="91" y="179"/>
                    <a:pt x="74" y="102"/>
                    <a:pt x="94" y="59"/>
                  </a:cubicBezTo>
                  <a:close/>
                  <a:moveTo>
                    <a:pt x="0" y="328"/>
                  </a:moveTo>
                  <a:cubicBezTo>
                    <a:pt x="3" y="267"/>
                    <a:pt x="32" y="208"/>
                    <a:pt x="81" y="178"/>
                  </a:cubicBezTo>
                  <a:cubicBezTo>
                    <a:pt x="113" y="208"/>
                    <a:pt x="149" y="215"/>
                    <a:pt x="185" y="194"/>
                  </a:cubicBezTo>
                  <a:cubicBezTo>
                    <a:pt x="167" y="215"/>
                    <a:pt x="173" y="249"/>
                    <a:pt x="186" y="263"/>
                  </a:cubicBezTo>
                  <a:cubicBezTo>
                    <a:pt x="175" y="277"/>
                    <a:pt x="161" y="298"/>
                    <a:pt x="156" y="304"/>
                  </a:cubicBezTo>
                  <a:cubicBezTo>
                    <a:pt x="150" y="313"/>
                    <a:pt x="152" y="323"/>
                    <a:pt x="158" y="328"/>
                  </a:cubicBezTo>
                  <a:cubicBezTo>
                    <a:pt x="0" y="328"/>
                    <a:pt x="0" y="328"/>
                    <a:pt x="0" y="328"/>
                  </a:cubicBezTo>
                  <a:close/>
                  <a:moveTo>
                    <a:pt x="280" y="276"/>
                  </a:moveTo>
                  <a:cubicBezTo>
                    <a:pt x="286" y="295"/>
                    <a:pt x="288" y="307"/>
                    <a:pt x="289" y="328"/>
                  </a:cubicBezTo>
                  <a:cubicBezTo>
                    <a:pt x="197" y="328"/>
                    <a:pt x="197" y="328"/>
                    <a:pt x="197" y="328"/>
                  </a:cubicBezTo>
                  <a:cubicBezTo>
                    <a:pt x="198" y="327"/>
                    <a:pt x="199" y="327"/>
                    <a:pt x="200" y="325"/>
                  </a:cubicBezTo>
                  <a:cubicBezTo>
                    <a:pt x="204" y="319"/>
                    <a:pt x="216" y="301"/>
                    <a:pt x="224" y="289"/>
                  </a:cubicBezTo>
                  <a:cubicBezTo>
                    <a:pt x="245" y="296"/>
                    <a:pt x="272" y="287"/>
                    <a:pt x="280" y="27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2353" tIns="36176" rIns="72353" bIns="36176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469" name="Freeform 13"/>
            <p:cNvSpPr>
              <a:spLocks noEditPoints="1"/>
            </p:cNvSpPr>
            <p:nvPr/>
          </p:nvSpPr>
          <p:spPr bwMode="auto">
            <a:xfrm>
              <a:off x="3839679" y="3255146"/>
              <a:ext cx="181193" cy="215393"/>
            </a:xfrm>
            <a:custGeom>
              <a:avLst/>
              <a:gdLst>
                <a:gd name="T0" fmla="*/ 79 w 150"/>
                <a:gd name="T1" fmla="*/ 5 h 178"/>
                <a:gd name="T2" fmla="*/ 145 w 150"/>
                <a:gd name="T3" fmla="*/ 51 h 178"/>
                <a:gd name="T4" fmla="*/ 98 w 150"/>
                <a:gd name="T5" fmla="*/ 117 h 178"/>
                <a:gd name="T6" fmla="*/ 31 w 150"/>
                <a:gd name="T7" fmla="*/ 71 h 178"/>
                <a:gd name="T8" fmla="*/ 79 w 150"/>
                <a:gd name="T9" fmla="*/ 5 h 178"/>
                <a:gd name="T10" fmla="*/ 65 w 150"/>
                <a:gd name="T11" fmla="*/ 123 h 178"/>
                <a:gd name="T12" fmla="*/ 39 w 150"/>
                <a:gd name="T13" fmla="*/ 104 h 178"/>
                <a:gd name="T14" fmla="*/ 13 w 150"/>
                <a:gd name="T15" fmla="*/ 140 h 178"/>
                <a:gd name="T16" fmla="*/ 40 w 150"/>
                <a:gd name="T17" fmla="*/ 159 h 178"/>
                <a:gd name="T18" fmla="*/ 65 w 150"/>
                <a:gd name="T19" fmla="*/ 123 h 178"/>
                <a:gd name="T20" fmla="*/ 81 w 150"/>
                <a:gd name="T21" fmla="*/ 18 h 178"/>
                <a:gd name="T22" fmla="*/ 132 w 150"/>
                <a:gd name="T23" fmla="*/ 53 h 178"/>
                <a:gd name="T24" fmla="*/ 96 w 150"/>
                <a:gd name="T25" fmla="*/ 104 h 178"/>
                <a:gd name="T26" fmla="*/ 44 w 150"/>
                <a:gd name="T27" fmla="*/ 69 h 178"/>
                <a:gd name="T28" fmla="*/ 81 w 150"/>
                <a:gd name="T29" fmla="*/ 1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0" h="178">
                  <a:moveTo>
                    <a:pt x="79" y="5"/>
                  </a:moveTo>
                  <a:cubicBezTo>
                    <a:pt x="110" y="0"/>
                    <a:pt x="140" y="20"/>
                    <a:pt x="145" y="51"/>
                  </a:cubicBezTo>
                  <a:cubicBezTo>
                    <a:pt x="150" y="82"/>
                    <a:pt x="129" y="111"/>
                    <a:pt x="98" y="117"/>
                  </a:cubicBezTo>
                  <a:cubicBezTo>
                    <a:pt x="67" y="122"/>
                    <a:pt x="37" y="102"/>
                    <a:pt x="31" y="71"/>
                  </a:cubicBezTo>
                  <a:cubicBezTo>
                    <a:pt x="26" y="40"/>
                    <a:pt x="47" y="10"/>
                    <a:pt x="79" y="5"/>
                  </a:cubicBezTo>
                  <a:close/>
                  <a:moveTo>
                    <a:pt x="65" y="123"/>
                  </a:moveTo>
                  <a:cubicBezTo>
                    <a:pt x="55" y="119"/>
                    <a:pt x="45" y="112"/>
                    <a:pt x="39" y="104"/>
                  </a:cubicBezTo>
                  <a:cubicBezTo>
                    <a:pt x="28" y="118"/>
                    <a:pt x="17" y="134"/>
                    <a:pt x="13" y="140"/>
                  </a:cubicBezTo>
                  <a:cubicBezTo>
                    <a:pt x="0" y="158"/>
                    <a:pt x="28" y="178"/>
                    <a:pt x="40" y="159"/>
                  </a:cubicBezTo>
                  <a:cubicBezTo>
                    <a:pt x="45" y="153"/>
                    <a:pt x="57" y="135"/>
                    <a:pt x="65" y="123"/>
                  </a:cubicBezTo>
                  <a:close/>
                  <a:moveTo>
                    <a:pt x="81" y="18"/>
                  </a:moveTo>
                  <a:cubicBezTo>
                    <a:pt x="105" y="13"/>
                    <a:pt x="128" y="29"/>
                    <a:pt x="132" y="53"/>
                  </a:cubicBezTo>
                  <a:cubicBezTo>
                    <a:pt x="136" y="77"/>
                    <a:pt x="120" y="100"/>
                    <a:pt x="96" y="104"/>
                  </a:cubicBezTo>
                  <a:cubicBezTo>
                    <a:pt x="72" y="108"/>
                    <a:pt x="49" y="92"/>
                    <a:pt x="44" y="69"/>
                  </a:cubicBezTo>
                  <a:cubicBezTo>
                    <a:pt x="40" y="45"/>
                    <a:pt x="57" y="22"/>
                    <a:pt x="81" y="1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2353" tIns="36176" rIns="72353" bIns="36176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</p:grpSp>
      <p:sp>
        <p:nvSpPr>
          <p:cNvPr id="471" name="타원 470"/>
          <p:cNvSpPr/>
          <p:nvPr/>
        </p:nvSpPr>
        <p:spPr>
          <a:xfrm>
            <a:off x="1361857" y="8253629"/>
            <a:ext cx="928055" cy="928055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4" tIns="35994" rIns="35994" bIns="35994" rtlCol="0" anchor="ctr"/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grpSp>
        <p:nvGrpSpPr>
          <p:cNvPr id="472" name="그룹 471"/>
          <p:cNvGrpSpPr/>
          <p:nvPr/>
        </p:nvGrpSpPr>
        <p:grpSpPr>
          <a:xfrm>
            <a:off x="1566380" y="8487971"/>
            <a:ext cx="529287" cy="462728"/>
            <a:chOff x="1140581" y="8732882"/>
            <a:chExt cx="622784" cy="544468"/>
          </a:xfrm>
        </p:grpSpPr>
        <p:sp>
          <p:nvSpPr>
            <p:cNvPr id="473" name="Freeform 52"/>
            <p:cNvSpPr>
              <a:spLocks noEditPoints="1"/>
            </p:cNvSpPr>
            <p:nvPr/>
          </p:nvSpPr>
          <p:spPr bwMode="auto">
            <a:xfrm>
              <a:off x="1140581" y="8732882"/>
              <a:ext cx="622784" cy="544468"/>
            </a:xfrm>
            <a:custGeom>
              <a:avLst/>
              <a:gdLst>
                <a:gd name="T0" fmla="*/ 95 w 105"/>
                <a:gd name="T1" fmla="*/ 61 h 92"/>
                <a:gd name="T2" fmla="*/ 10 w 105"/>
                <a:gd name="T3" fmla="*/ 6 h 92"/>
                <a:gd name="T4" fmla="*/ 19 w 105"/>
                <a:gd name="T5" fmla="*/ 17 h 92"/>
                <a:gd name="T6" fmla="*/ 17 w 105"/>
                <a:gd name="T7" fmla="*/ 53 h 92"/>
                <a:gd name="T8" fmla="*/ 19 w 105"/>
                <a:gd name="T9" fmla="*/ 56 h 92"/>
                <a:gd name="T10" fmla="*/ 22 w 105"/>
                <a:gd name="T11" fmla="*/ 58 h 92"/>
                <a:gd name="T12" fmla="*/ 80 w 105"/>
                <a:gd name="T13" fmla="*/ 56 h 92"/>
                <a:gd name="T14" fmla="*/ 87 w 105"/>
                <a:gd name="T15" fmla="*/ 54 h 92"/>
                <a:gd name="T16" fmla="*/ 80 w 105"/>
                <a:gd name="T17" fmla="*/ 53 h 92"/>
                <a:gd name="T18" fmla="*/ 22 w 105"/>
                <a:gd name="T19" fmla="*/ 17 h 92"/>
                <a:gd name="T20" fmla="*/ 21 w 105"/>
                <a:gd name="T21" fmla="*/ 9 h 92"/>
                <a:gd name="T22" fmla="*/ 19 w 105"/>
                <a:gd name="T23" fmla="*/ 17 h 92"/>
                <a:gd name="T24" fmla="*/ 30 w 105"/>
                <a:gd name="T25" fmla="*/ 42 h 92"/>
                <a:gd name="T26" fmla="*/ 31 w 105"/>
                <a:gd name="T27" fmla="*/ 42 h 92"/>
                <a:gd name="T28" fmla="*/ 43 w 105"/>
                <a:gd name="T29" fmla="*/ 35 h 92"/>
                <a:gd name="T30" fmla="*/ 45 w 105"/>
                <a:gd name="T31" fmla="*/ 34 h 92"/>
                <a:gd name="T32" fmla="*/ 65 w 105"/>
                <a:gd name="T33" fmla="*/ 23 h 92"/>
                <a:gd name="T34" fmla="*/ 66 w 105"/>
                <a:gd name="T35" fmla="*/ 23 h 92"/>
                <a:gd name="T36" fmla="*/ 88 w 105"/>
                <a:gd name="T37" fmla="*/ 17 h 92"/>
                <a:gd name="T38" fmla="*/ 58 w 105"/>
                <a:gd name="T39" fmla="*/ 42 h 92"/>
                <a:gd name="T40" fmla="*/ 56 w 105"/>
                <a:gd name="T41" fmla="*/ 43 h 92"/>
                <a:gd name="T42" fmla="*/ 42 w 105"/>
                <a:gd name="T43" fmla="*/ 46 h 92"/>
                <a:gd name="T44" fmla="*/ 40 w 105"/>
                <a:gd name="T45" fmla="*/ 47 h 92"/>
                <a:gd name="T46" fmla="*/ 23 w 105"/>
                <a:gd name="T47" fmla="*/ 52 h 92"/>
                <a:gd name="T48" fmla="*/ 0 w 105"/>
                <a:gd name="T49" fmla="*/ 74 h 92"/>
                <a:gd name="T50" fmla="*/ 105 w 105"/>
                <a:gd name="T51" fmla="*/ 0 h 92"/>
                <a:gd name="T52" fmla="*/ 63 w 105"/>
                <a:gd name="T53" fmla="*/ 74 h 92"/>
                <a:gd name="T54" fmla="*/ 73 w 105"/>
                <a:gd name="T55" fmla="*/ 85 h 92"/>
                <a:gd name="T56" fmla="*/ 76 w 105"/>
                <a:gd name="T57" fmla="*/ 90 h 92"/>
                <a:gd name="T58" fmla="*/ 32 w 105"/>
                <a:gd name="T59" fmla="*/ 92 h 92"/>
                <a:gd name="T60" fmla="*/ 29 w 105"/>
                <a:gd name="T61" fmla="*/ 88 h 92"/>
                <a:gd name="T62" fmla="*/ 42 w 105"/>
                <a:gd name="T63" fmla="*/ 85 h 92"/>
                <a:gd name="T64" fmla="*/ 0 w 105"/>
                <a:gd name="T65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" h="92">
                  <a:moveTo>
                    <a:pt x="10" y="61"/>
                  </a:moveTo>
                  <a:cubicBezTo>
                    <a:pt x="95" y="61"/>
                    <a:pt x="95" y="61"/>
                    <a:pt x="95" y="61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1"/>
                    <a:pt x="10" y="61"/>
                    <a:pt x="10" y="61"/>
                  </a:cubicBezTo>
                  <a:close/>
                  <a:moveTo>
                    <a:pt x="19" y="17"/>
                  </a:moveTo>
                  <a:cubicBezTo>
                    <a:pt x="19" y="53"/>
                    <a:pt x="19" y="53"/>
                    <a:pt x="19" y="53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7" y="54"/>
                    <a:pt x="87" y="54"/>
                    <a:pt x="87" y="54"/>
                  </a:cubicBezTo>
                  <a:cubicBezTo>
                    <a:pt x="79" y="51"/>
                    <a:pt x="79" y="51"/>
                    <a:pt x="79" y="51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9" y="17"/>
                    <a:pt x="19" y="17"/>
                    <a:pt x="19" y="17"/>
                  </a:cubicBezTo>
                  <a:close/>
                  <a:moveTo>
                    <a:pt x="23" y="48"/>
                  </a:moveTo>
                  <a:cubicBezTo>
                    <a:pt x="30" y="42"/>
                    <a:pt x="30" y="42"/>
                    <a:pt x="30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8" y="17"/>
                    <a:pt x="88" y="17"/>
                    <a:pt x="88" y="17"/>
                  </a:cubicBezTo>
                  <a:cubicBezTo>
                    <a:pt x="67" y="25"/>
                    <a:pt x="67" y="25"/>
                    <a:pt x="67" y="25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48"/>
                    <a:pt x="23" y="48"/>
                    <a:pt x="23" y="48"/>
                  </a:cubicBezTo>
                  <a:close/>
                  <a:moveTo>
                    <a:pt x="0" y="7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5" y="74"/>
                    <a:pt x="105" y="74"/>
                    <a:pt x="105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85"/>
                    <a:pt x="63" y="85"/>
                    <a:pt x="63" y="85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75" y="85"/>
                    <a:pt x="76" y="86"/>
                    <a:pt x="76" y="88"/>
                  </a:cubicBezTo>
                  <a:cubicBezTo>
                    <a:pt x="76" y="90"/>
                    <a:pt x="76" y="90"/>
                    <a:pt x="76" y="90"/>
                  </a:cubicBezTo>
                  <a:cubicBezTo>
                    <a:pt x="76" y="91"/>
                    <a:pt x="75" y="92"/>
                    <a:pt x="73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0" y="92"/>
                    <a:pt x="29" y="91"/>
                    <a:pt x="29" y="90"/>
                  </a:cubicBezTo>
                  <a:cubicBezTo>
                    <a:pt x="29" y="88"/>
                    <a:pt x="29" y="88"/>
                    <a:pt x="29" y="88"/>
                  </a:cubicBezTo>
                  <a:cubicBezTo>
                    <a:pt x="29" y="86"/>
                    <a:pt x="30" y="85"/>
                    <a:pt x="32" y="85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0" y="74"/>
                    <a:pt x="0" y="74"/>
                    <a:pt x="0" y="74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80652" tIns="40326" rIns="80652" bIns="40326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ko-KR" altLang="en-US" sz="18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474" name="직사각형 473"/>
            <p:cNvSpPr/>
            <p:nvPr/>
          </p:nvSpPr>
          <p:spPr>
            <a:xfrm>
              <a:off x="1188033" y="8770620"/>
              <a:ext cx="527881" cy="3429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75" name="Picture 45" descr="04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551" y="8522943"/>
            <a:ext cx="424125" cy="262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7" name="타원 476"/>
          <p:cNvSpPr/>
          <p:nvPr/>
        </p:nvSpPr>
        <p:spPr>
          <a:xfrm>
            <a:off x="1361857" y="7074830"/>
            <a:ext cx="928055" cy="928055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4" tIns="35994" rIns="35994" bIns="35994" rtlCol="0" anchor="ctr"/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478" name="타원 477"/>
          <p:cNvSpPr/>
          <p:nvPr/>
        </p:nvSpPr>
        <p:spPr>
          <a:xfrm>
            <a:off x="1505462" y="7455178"/>
            <a:ext cx="640846" cy="513037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2" indent="-180975" algn="ctr">
              <a:defRPr/>
            </a:pPr>
            <a:r>
              <a:rPr lang="ko-KR" altLang="en-US" sz="1000" spc="-60" dirty="0" smtClean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부하발생 도구</a:t>
            </a:r>
          </a:p>
          <a:p>
            <a:pPr marL="0" lvl="2" indent="-180975" algn="ctr">
              <a:defRPr/>
            </a:pPr>
            <a:r>
              <a:rPr lang="en-US" altLang="ko-KR" sz="1000" spc="-60" dirty="0" smtClean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Controller</a:t>
            </a:r>
          </a:p>
        </p:txBody>
      </p:sp>
      <p:pic>
        <p:nvPicPr>
          <p:cNvPr id="479" name="Picture 15" descr="0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221" y="7205462"/>
            <a:ext cx="352330" cy="31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80" name="직선 연결선 479"/>
          <p:cNvCxnSpPr/>
          <p:nvPr/>
        </p:nvCxnSpPr>
        <p:spPr>
          <a:xfrm rot="16200000" flipH="1">
            <a:off x="4191408" y="8181512"/>
            <a:ext cx="104014" cy="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직선 연결선 480"/>
          <p:cNvCxnSpPr/>
          <p:nvPr/>
        </p:nvCxnSpPr>
        <p:spPr>
          <a:xfrm rot="16200000" flipH="1">
            <a:off x="5375466" y="8181513"/>
            <a:ext cx="104014" cy="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2" name="직선 연결선 481"/>
          <p:cNvCxnSpPr/>
          <p:nvPr/>
        </p:nvCxnSpPr>
        <p:spPr>
          <a:xfrm rot="16200000" flipH="1">
            <a:off x="6581383" y="8181514"/>
            <a:ext cx="104014" cy="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직선 연결선 482"/>
          <p:cNvCxnSpPr/>
          <p:nvPr/>
        </p:nvCxnSpPr>
        <p:spPr>
          <a:xfrm rot="16200000" flipH="1">
            <a:off x="3876979" y="9321690"/>
            <a:ext cx="104014" cy="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5" name="타원 484"/>
          <p:cNvSpPr/>
          <p:nvPr/>
        </p:nvSpPr>
        <p:spPr>
          <a:xfrm>
            <a:off x="3766797" y="8253629"/>
            <a:ext cx="928055" cy="928055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4" tIns="35994" rIns="35994" bIns="35994" rtlCol="0" anchor="ctr"/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486" name="타원 485"/>
          <p:cNvSpPr/>
          <p:nvPr/>
        </p:nvSpPr>
        <p:spPr>
          <a:xfrm>
            <a:off x="3910402" y="8600335"/>
            <a:ext cx="640846" cy="513037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2" indent="-180975" algn="ctr">
              <a:defRPr/>
            </a:pPr>
            <a:r>
              <a:rPr lang="ko-KR" altLang="en-US" sz="1000" spc="-60" dirty="0" smtClean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웹 서버</a:t>
            </a:r>
          </a:p>
        </p:txBody>
      </p:sp>
      <p:sp>
        <p:nvSpPr>
          <p:cNvPr id="488" name="타원 487"/>
          <p:cNvSpPr/>
          <p:nvPr/>
        </p:nvSpPr>
        <p:spPr>
          <a:xfrm>
            <a:off x="4969267" y="8253629"/>
            <a:ext cx="928055" cy="928055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4" tIns="35994" rIns="35994" bIns="35994" rtlCol="0" anchor="ctr"/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489" name="타원 488"/>
          <p:cNvSpPr/>
          <p:nvPr/>
        </p:nvSpPr>
        <p:spPr>
          <a:xfrm>
            <a:off x="5112872" y="8600335"/>
            <a:ext cx="640846" cy="513037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2" indent="-180975" algn="ctr">
              <a:defRPr/>
            </a:pPr>
            <a:r>
              <a:rPr lang="ko-KR" altLang="en-US" sz="1000" spc="-60" dirty="0" smtClean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응용 서버</a:t>
            </a:r>
          </a:p>
        </p:txBody>
      </p:sp>
      <p:sp>
        <p:nvSpPr>
          <p:cNvPr id="491" name="타원 490"/>
          <p:cNvSpPr/>
          <p:nvPr/>
        </p:nvSpPr>
        <p:spPr>
          <a:xfrm>
            <a:off x="6166850" y="8253629"/>
            <a:ext cx="928055" cy="928055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4" tIns="35994" rIns="35994" bIns="35994" rtlCol="0" anchor="ctr"/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492" name="타원 491"/>
          <p:cNvSpPr/>
          <p:nvPr/>
        </p:nvSpPr>
        <p:spPr>
          <a:xfrm>
            <a:off x="6310455" y="8600335"/>
            <a:ext cx="640846" cy="513037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2" indent="-180975" algn="ctr">
              <a:defRPr/>
            </a:pPr>
            <a:r>
              <a:rPr lang="en-US" altLang="ko-KR" sz="1000" spc="-60" dirty="0" smtClean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DB </a:t>
            </a:r>
            <a:r>
              <a:rPr lang="ko-KR" altLang="en-US" sz="1000" spc="-60" dirty="0" smtClean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서버</a:t>
            </a:r>
          </a:p>
        </p:txBody>
      </p:sp>
      <p:grpSp>
        <p:nvGrpSpPr>
          <p:cNvPr id="493" name="그룹 492"/>
          <p:cNvGrpSpPr/>
          <p:nvPr/>
        </p:nvGrpSpPr>
        <p:grpSpPr>
          <a:xfrm>
            <a:off x="5301923" y="8453602"/>
            <a:ext cx="288512" cy="210069"/>
            <a:chOff x="1034787" y="4706938"/>
            <a:chExt cx="344488" cy="250824"/>
          </a:xfrm>
          <a:solidFill>
            <a:schemeClr val="bg1">
              <a:lumMod val="75000"/>
            </a:schemeClr>
          </a:solidFill>
        </p:grpSpPr>
        <p:sp>
          <p:nvSpPr>
            <p:cNvPr id="494" name="Freeform 7"/>
            <p:cNvSpPr>
              <a:spLocks noEditPoints="1"/>
            </p:cNvSpPr>
            <p:nvPr/>
          </p:nvSpPr>
          <p:spPr bwMode="auto">
            <a:xfrm>
              <a:off x="1034787" y="4902200"/>
              <a:ext cx="344488" cy="55562"/>
            </a:xfrm>
            <a:custGeom>
              <a:avLst/>
              <a:gdLst>
                <a:gd name="T0" fmla="*/ 233 w 235"/>
                <a:gd name="T1" fmla="*/ 32 h 37"/>
                <a:gd name="T2" fmla="*/ 208 w 235"/>
                <a:gd name="T3" fmla="*/ 5 h 37"/>
                <a:gd name="T4" fmla="*/ 196 w 235"/>
                <a:gd name="T5" fmla="*/ 0 h 37"/>
                <a:gd name="T6" fmla="*/ 33 w 235"/>
                <a:gd name="T7" fmla="*/ 0 h 37"/>
                <a:gd name="T8" fmla="*/ 21 w 235"/>
                <a:gd name="T9" fmla="*/ 6 h 37"/>
                <a:gd name="T10" fmla="*/ 3 w 235"/>
                <a:gd name="T11" fmla="*/ 31 h 37"/>
                <a:gd name="T12" fmla="*/ 6 w 235"/>
                <a:gd name="T13" fmla="*/ 37 h 37"/>
                <a:gd name="T14" fmla="*/ 230 w 235"/>
                <a:gd name="T15" fmla="*/ 37 h 37"/>
                <a:gd name="T16" fmla="*/ 233 w 235"/>
                <a:gd name="T17" fmla="*/ 32 h 37"/>
                <a:gd name="T18" fmla="*/ 39 w 235"/>
                <a:gd name="T19" fmla="*/ 6 h 37"/>
                <a:gd name="T20" fmla="*/ 192 w 235"/>
                <a:gd name="T21" fmla="*/ 6 h 37"/>
                <a:gd name="T22" fmla="*/ 195 w 235"/>
                <a:gd name="T23" fmla="*/ 9 h 37"/>
                <a:gd name="T24" fmla="*/ 192 w 235"/>
                <a:gd name="T25" fmla="*/ 12 h 37"/>
                <a:gd name="T26" fmla="*/ 39 w 235"/>
                <a:gd name="T27" fmla="*/ 12 h 37"/>
                <a:gd name="T28" fmla="*/ 36 w 235"/>
                <a:gd name="T29" fmla="*/ 9 h 37"/>
                <a:gd name="T30" fmla="*/ 39 w 235"/>
                <a:gd name="T31" fmla="*/ 6 h 37"/>
                <a:gd name="T32" fmla="*/ 199 w 235"/>
                <a:gd name="T33" fmla="*/ 26 h 37"/>
                <a:gd name="T34" fmla="*/ 32 w 235"/>
                <a:gd name="T35" fmla="*/ 26 h 37"/>
                <a:gd name="T36" fmla="*/ 29 w 235"/>
                <a:gd name="T37" fmla="*/ 23 h 37"/>
                <a:gd name="T38" fmla="*/ 32 w 235"/>
                <a:gd name="T39" fmla="*/ 20 h 37"/>
                <a:gd name="T40" fmla="*/ 199 w 235"/>
                <a:gd name="T41" fmla="*/ 20 h 37"/>
                <a:gd name="T42" fmla="*/ 202 w 235"/>
                <a:gd name="T43" fmla="*/ 23 h 37"/>
                <a:gd name="T44" fmla="*/ 199 w 235"/>
                <a:gd name="T45" fmla="*/ 2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5" h="37">
                  <a:moveTo>
                    <a:pt x="233" y="32"/>
                  </a:moveTo>
                  <a:cubicBezTo>
                    <a:pt x="208" y="5"/>
                    <a:pt x="208" y="5"/>
                    <a:pt x="208" y="5"/>
                  </a:cubicBezTo>
                  <a:cubicBezTo>
                    <a:pt x="205" y="2"/>
                    <a:pt x="200" y="0"/>
                    <a:pt x="196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9" y="0"/>
                    <a:pt x="23" y="3"/>
                    <a:pt x="21" y="6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5"/>
                    <a:pt x="2" y="37"/>
                    <a:pt x="6" y="37"/>
                  </a:cubicBezTo>
                  <a:cubicBezTo>
                    <a:pt x="230" y="37"/>
                    <a:pt x="230" y="37"/>
                    <a:pt x="230" y="37"/>
                  </a:cubicBezTo>
                  <a:cubicBezTo>
                    <a:pt x="234" y="37"/>
                    <a:pt x="235" y="35"/>
                    <a:pt x="233" y="32"/>
                  </a:cubicBezTo>
                  <a:close/>
                  <a:moveTo>
                    <a:pt x="39" y="6"/>
                  </a:moveTo>
                  <a:cubicBezTo>
                    <a:pt x="192" y="6"/>
                    <a:pt x="192" y="6"/>
                    <a:pt x="192" y="6"/>
                  </a:cubicBezTo>
                  <a:cubicBezTo>
                    <a:pt x="194" y="6"/>
                    <a:pt x="195" y="7"/>
                    <a:pt x="195" y="9"/>
                  </a:cubicBezTo>
                  <a:cubicBezTo>
                    <a:pt x="195" y="11"/>
                    <a:pt x="194" y="12"/>
                    <a:pt x="19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7" y="12"/>
                    <a:pt x="36" y="11"/>
                    <a:pt x="36" y="9"/>
                  </a:cubicBezTo>
                  <a:cubicBezTo>
                    <a:pt x="36" y="7"/>
                    <a:pt x="37" y="6"/>
                    <a:pt x="39" y="6"/>
                  </a:cubicBezTo>
                  <a:close/>
                  <a:moveTo>
                    <a:pt x="199" y="26"/>
                  </a:moveTo>
                  <a:cubicBezTo>
                    <a:pt x="32" y="26"/>
                    <a:pt x="32" y="26"/>
                    <a:pt x="32" y="26"/>
                  </a:cubicBezTo>
                  <a:cubicBezTo>
                    <a:pt x="30" y="26"/>
                    <a:pt x="29" y="25"/>
                    <a:pt x="29" y="23"/>
                  </a:cubicBezTo>
                  <a:cubicBezTo>
                    <a:pt x="29" y="22"/>
                    <a:pt x="30" y="20"/>
                    <a:pt x="32" y="20"/>
                  </a:cubicBezTo>
                  <a:cubicBezTo>
                    <a:pt x="199" y="20"/>
                    <a:pt x="199" y="20"/>
                    <a:pt x="199" y="20"/>
                  </a:cubicBezTo>
                  <a:cubicBezTo>
                    <a:pt x="201" y="20"/>
                    <a:pt x="202" y="22"/>
                    <a:pt x="202" y="23"/>
                  </a:cubicBezTo>
                  <a:cubicBezTo>
                    <a:pt x="202" y="25"/>
                    <a:pt x="201" y="26"/>
                    <a:pt x="199" y="26"/>
                  </a:cubicBezTo>
                  <a:close/>
                </a:path>
              </a:pathLst>
            </a:custGeom>
            <a:grpFill/>
            <a:ln w="19050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indent="-74203" algn="ctr" defTabSz="919830" fontAlgn="ctr">
                <a:buClr>
                  <a:schemeClr val="bg1">
                    <a:lumMod val="65000"/>
                  </a:schemeClr>
                </a:buClr>
                <a:buSzPct val="80000"/>
                <a:tabLst>
                  <a:tab pos="2374323" algn="l"/>
                  <a:tab pos="4981037" algn="l"/>
                </a:tabLst>
              </a:pPr>
              <a:endParaRPr lang="ko-KR" altLang="en-US" sz="1000" kern="0" dirty="0">
                <a:solidFill>
                  <a:schemeClr val="bg1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495" name="Freeform 8"/>
            <p:cNvSpPr>
              <a:spLocks noEditPoints="1"/>
            </p:cNvSpPr>
            <p:nvPr/>
          </p:nvSpPr>
          <p:spPr bwMode="auto">
            <a:xfrm>
              <a:off x="1069712" y="4706938"/>
              <a:ext cx="266700" cy="180975"/>
            </a:xfrm>
            <a:custGeom>
              <a:avLst/>
              <a:gdLst>
                <a:gd name="T0" fmla="*/ 88 w 181"/>
                <a:gd name="T1" fmla="*/ 43 h 123"/>
                <a:gd name="T2" fmla="*/ 61 w 181"/>
                <a:gd name="T3" fmla="*/ 54 h 123"/>
                <a:gd name="T4" fmla="*/ 62 w 181"/>
                <a:gd name="T5" fmla="*/ 60 h 123"/>
                <a:gd name="T6" fmla="*/ 68 w 181"/>
                <a:gd name="T7" fmla="*/ 60 h 123"/>
                <a:gd name="T8" fmla="*/ 88 w 181"/>
                <a:gd name="T9" fmla="*/ 51 h 123"/>
                <a:gd name="T10" fmla="*/ 103 w 181"/>
                <a:gd name="T11" fmla="*/ 58 h 123"/>
                <a:gd name="T12" fmla="*/ 109 w 181"/>
                <a:gd name="T13" fmla="*/ 59 h 123"/>
                <a:gd name="T14" fmla="*/ 109 w 181"/>
                <a:gd name="T15" fmla="*/ 53 h 123"/>
                <a:gd name="T16" fmla="*/ 88 w 181"/>
                <a:gd name="T17" fmla="*/ 43 h 123"/>
                <a:gd name="T18" fmla="*/ 87 w 181"/>
                <a:gd name="T19" fmla="*/ 63 h 123"/>
                <a:gd name="T20" fmla="*/ 74 w 181"/>
                <a:gd name="T21" fmla="*/ 74 h 123"/>
                <a:gd name="T22" fmla="*/ 85 w 181"/>
                <a:gd name="T23" fmla="*/ 87 h 123"/>
                <a:gd name="T24" fmla="*/ 98 w 181"/>
                <a:gd name="T25" fmla="*/ 76 h 123"/>
                <a:gd name="T26" fmla="*/ 87 w 181"/>
                <a:gd name="T27" fmla="*/ 63 h 123"/>
                <a:gd name="T28" fmla="*/ 89 w 181"/>
                <a:gd name="T29" fmla="*/ 27 h 123"/>
                <a:gd name="T30" fmla="*/ 50 w 181"/>
                <a:gd name="T31" fmla="*/ 44 h 123"/>
                <a:gd name="T32" fmla="*/ 50 w 181"/>
                <a:gd name="T33" fmla="*/ 50 h 123"/>
                <a:gd name="T34" fmla="*/ 56 w 181"/>
                <a:gd name="T35" fmla="*/ 49 h 123"/>
                <a:gd name="T36" fmla="*/ 89 w 181"/>
                <a:gd name="T37" fmla="*/ 36 h 123"/>
                <a:gd name="T38" fmla="*/ 115 w 181"/>
                <a:gd name="T39" fmla="*/ 49 h 123"/>
                <a:gd name="T40" fmla="*/ 121 w 181"/>
                <a:gd name="T41" fmla="*/ 49 h 123"/>
                <a:gd name="T42" fmla="*/ 122 w 181"/>
                <a:gd name="T43" fmla="*/ 43 h 123"/>
                <a:gd name="T44" fmla="*/ 89 w 181"/>
                <a:gd name="T45" fmla="*/ 27 h 123"/>
                <a:gd name="T46" fmla="*/ 174 w 181"/>
                <a:gd name="T47" fmla="*/ 0 h 123"/>
                <a:gd name="T48" fmla="*/ 7 w 181"/>
                <a:gd name="T49" fmla="*/ 0 h 123"/>
                <a:gd name="T50" fmla="*/ 0 w 181"/>
                <a:gd name="T51" fmla="*/ 8 h 123"/>
                <a:gd name="T52" fmla="*/ 0 w 181"/>
                <a:gd name="T53" fmla="*/ 116 h 123"/>
                <a:gd name="T54" fmla="*/ 7 w 181"/>
                <a:gd name="T55" fmla="*/ 123 h 123"/>
                <a:gd name="T56" fmla="*/ 174 w 181"/>
                <a:gd name="T57" fmla="*/ 123 h 123"/>
                <a:gd name="T58" fmla="*/ 181 w 181"/>
                <a:gd name="T59" fmla="*/ 116 h 123"/>
                <a:gd name="T60" fmla="*/ 181 w 181"/>
                <a:gd name="T61" fmla="*/ 8 h 123"/>
                <a:gd name="T62" fmla="*/ 174 w 181"/>
                <a:gd name="T63" fmla="*/ 0 h 123"/>
                <a:gd name="T64" fmla="*/ 162 w 181"/>
                <a:gd name="T65" fmla="*/ 89 h 123"/>
                <a:gd name="T66" fmla="*/ 155 w 181"/>
                <a:gd name="T67" fmla="*/ 96 h 123"/>
                <a:gd name="T68" fmla="*/ 25 w 181"/>
                <a:gd name="T69" fmla="*/ 96 h 123"/>
                <a:gd name="T70" fmla="*/ 18 w 181"/>
                <a:gd name="T71" fmla="*/ 89 h 123"/>
                <a:gd name="T72" fmla="*/ 18 w 181"/>
                <a:gd name="T73" fmla="*/ 25 h 123"/>
                <a:gd name="T74" fmla="*/ 25 w 181"/>
                <a:gd name="T75" fmla="*/ 18 h 123"/>
                <a:gd name="T76" fmla="*/ 155 w 181"/>
                <a:gd name="T77" fmla="*/ 18 h 123"/>
                <a:gd name="T78" fmla="*/ 162 w 181"/>
                <a:gd name="T79" fmla="*/ 25 h 123"/>
                <a:gd name="T80" fmla="*/ 162 w 181"/>
                <a:gd name="T81" fmla="*/ 89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1" h="123">
                  <a:moveTo>
                    <a:pt x="88" y="43"/>
                  </a:moveTo>
                  <a:cubicBezTo>
                    <a:pt x="78" y="42"/>
                    <a:pt x="68" y="47"/>
                    <a:pt x="61" y="54"/>
                  </a:cubicBezTo>
                  <a:cubicBezTo>
                    <a:pt x="60" y="56"/>
                    <a:pt x="60" y="59"/>
                    <a:pt x="62" y="60"/>
                  </a:cubicBezTo>
                  <a:cubicBezTo>
                    <a:pt x="64" y="62"/>
                    <a:pt x="66" y="61"/>
                    <a:pt x="68" y="60"/>
                  </a:cubicBezTo>
                  <a:cubicBezTo>
                    <a:pt x="73" y="54"/>
                    <a:pt x="80" y="51"/>
                    <a:pt x="88" y="51"/>
                  </a:cubicBezTo>
                  <a:cubicBezTo>
                    <a:pt x="93" y="52"/>
                    <a:pt x="99" y="54"/>
                    <a:pt x="103" y="58"/>
                  </a:cubicBezTo>
                  <a:cubicBezTo>
                    <a:pt x="105" y="60"/>
                    <a:pt x="107" y="60"/>
                    <a:pt x="109" y="59"/>
                  </a:cubicBezTo>
                  <a:cubicBezTo>
                    <a:pt x="110" y="57"/>
                    <a:pt x="111" y="54"/>
                    <a:pt x="109" y="53"/>
                  </a:cubicBezTo>
                  <a:cubicBezTo>
                    <a:pt x="103" y="47"/>
                    <a:pt x="96" y="44"/>
                    <a:pt x="88" y="43"/>
                  </a:cubicBezTo>
                  <a:close/>
                  <a:moveTo>
                    <a:pt x="87" y="63"/>
                  </a:moveTo>
                  <a:cubicBezTo>
                    <a:pt x="80" y="63"/>
                    <a:pt x="74" y="68"/>
                    <a:pt x="74" y="74"/>
                  </a:cubicBezTo>
                  <a:cubicBezTo>
                    <a:pt x="73" y="81"/>
                    <a:pt x="78" y="87"/>
                    <a:pt x="85" y="87"/>
                  </a:cubicBezTo>
                  <a:cubicBezTo>
                    <a:pt x="92" y="88"/>
                    <a:pt x="98" y="83"/>
                    <a:pt x="98" y="76"/>
                  </a:cubicBezTo>
                  <a:cubicBezTo>
                    <a:pt x="98" y="69"/>
                    <a:pt x="93" y="63"/>
                    <a:pt x="87" y="63"/>
                  </a:cubicBezTo>
                  <a:close/>
                  <a:moveTo>
                    <a:pt x="89" y="27"/>
                  </a:moveTo>
                  <a:cubicBezTo>
                    <a:pt x="74" y="26"/>
                    <a:pt x="60" y="32"/>
                    <a:pt x="50" y="44"/>
                  </a:cubicBezTo>
                  <a:cubicBezTo>
                    <a:pt x="48" y="46"/>
                    <a:pt x="48" y="48"/>
                    <a:pt x="50" y="50"/>
                  </a:cubicBezTo>
                  <a:cubicBezTo>
                    <a:pt x="52" y="51"/>
                    <a:pt x="54" y="51"/>
                    <a:pt x="56" y="49"/>
                  </a:cubicBezTo>
                  <a:cubicBezTo>
                    <a:pt x="64" y="40"/>
                    <a:pt x="76" y="35"/>
                    <a:pt x="89" y="36"/>
                  </a:cubicBezTo>
                  <a:cubicBezTo>
                    <a:pt x="99" y="36"/>
                    <a:pt x="109" y="41"/>
                    <a:pt x="115" y="49"/>
                  </a:cubicBezTo>
                  <a:cubicBezTo>
                    <a:pt x="117" y="51"/>
                    <a:pt x="120" y="51"/>
                    <a:pt x="121" y="49"/>
                  </a:cubicBezTo>
                  <a:cubicBezTo>
                    <a:pt x="123" y="48"/>
                    <a:pt x="123" y="45"/>
                    <a:pt x="122" y="43"/>
                  </a:cubicBezTo>
                  <a:cubicBezTo>
                    <a:pt x="113" y="34"/>
                    <a:pt x="102" y="28"/>
                    <a:pt x="89" y="27"/>
                  </a:cubicBezTo>
                  <a:close/>
                  <a:moveTo>
                    <a:pt x="174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0"/>
                    <a:pt x="3" y="123"/>
                    <a:pt x="7" y="123"/>
                  </a:cubicBezTo>
                  <a:cubicBezTo>
                    <a:pt x="174" y="123"/>
                    <a:pt x="174" y="123"/>
                    <a:pt x="174" y="123"/>
                  </a:cubicBezTo>
                  <a:cubicBezTo>
                    <a:pt x="178" y="123"/>
                    <a:pt x="181" y="120"/>
                    <a:pt x="181" y="116"/>
                  </a:cubicBezTo>
                  <a:cubicBezTo>
                    <a:pt x="181" y="8"/>
                    <a:pt x="181" y="8"/>
                    <a:pt x="181" y="8"/>
                  </a:cubicBezTo>
                  <a:cubicBezTo>
                    <a:pt x="181" y="4"/>
                    <a:pt x="178" y="0"/>
                    <a:pt x="174" y="0"/>
                  </a:cubicBezTo>
                  <a:close/>
                  <a:moveTo>
                    <a:pt x="162" y="89"/>
                  </a:moveTo>
                  <a:cubicBezTo>
                    <a:pt x="162" y="93"/>
                    <a:pt x="159" y="96"/>
                    <a:pt x="155" y="96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1" y="96"/>
                    <a:pt x="18" y="93"/>
                    <a:pt x="18" y="89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1"/>
                    <a:pt x="21" y="18"/>
                    <a:pt x="25" y="18"/>
                  </a:cubicBezTo>
                  <a:cubicBezTo>
                    <a:pt x="155" y="18"/>
                    <a:pt x="155" y="18"/>
                    <a:pt x="155" y="18"/>
                  </a:cubicBezTo>
                  <a:cubicBezTo>
                    <a:pt x="159" y="18"/>
                    <a:pt x="162" y="21"/>
                    <a:pt x="162" y="25"/>
                  </a:cubicBezTo>
                  <a:lnTo>
                    <a:pt x="162" y="89"/>
                  </a:lnTo>
                  <a:close/>
                </a:path>
              </a:pathLst>
            </a:custGeom>
            <a:grpFill/>
            <a:ln w="19050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indent="-74203" algn="ctr" defTabSz="919830" fontAlgn="ctr">
                <a:buClr>
                  <a:schemeClr val="bg1">
                    <a:lumMod val="65000"/>
                  </a:schemeClr>
                </a:buClr>
                <a:buSzPct val="80000"/>
                <a:tabLst>
                  <a:tab pos="2374323" algn="l"/>
                  <a:tab pos="4981037" algn="l"/>
                </a:tabLst>
              </a:pPr>
              <a:endParaRPr lang="ko-KR" altLang="en-US" sz="1000" kern="0" dirty="0">
                <a:solidFill>
                  <a:schemeClr val="bg1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</p:grpSp>
      <p:sp>
        <p:nvSpPr>
          <p:cNvPr id="496" name="Freeform 10"/>
          <p:cNvSpPr>
            <a:spLocks noEditPoints="1"/>
          </p:cNvSpPr>
          <p:nvPr/>
        </p:nvSpPr>
        <p:spPr bwMode="auto">
          <a:xfrm>
            <a:off x="4079124" y="8418931"/>
            <a:ext cx="308283" cy="304453"/>
          </a:xfrm>
          <a:custGeom>
            <a:avLst/>
            <a:gdLst>
              <a:gd name="T0" fmla="*/ 18 w 101"/>
              <a:gd name="T1" fmla="*/ 82 h 100"/>
              <a:gd name="T2" fmla="*/ 83 w 101"/>
              <a:gd name="T3" fmla="*/ 82 h 100"/>
              <a:gd name="T4" fmla="*/ 83 w 101"/>
              <a:gd name="T5" fmla="*/ 17 h 100"/>
              <a:gd name="T6" fmla="*/ 18 w 101"/>
              <a:gd name="T7" fmla="*/ 17 h 100"/>
              <a:gd name="T8" fmla="*/ 18 w 101"/>
              <a:gd name="T9" fmla="*/ 82 h 100"/>
              <a:gd name="T10" fmla="*/ 63 w 101"/>
              <a:gd name="T11" fmla="*/ 10 h 100"/>
              <a:gd name="T12" fmla="*/ 83 w 101"/>
              <a:gd name="T13" fmla="*/ 24 h 100"/>
              <a:gd name="T14" fmla="*/ 68 w 101"/>
              <a:gd name="T15" fmla="*/ 24 h 100"/>
              <a:gd name="T16" fmla="*/ 63 w 101"/>
              <a:gd name="T17" fmla="*/ 10 h 100"/>
              <a:gd name="T18" fmla="*/ 44 w 101"/>
              <a:gd name="T19" fmla="*/ 9 h 100"/>
              <a:gd name="T20" fmla="*/ 51 w 101"/>
              <a:gd name="T21" fmla="*/ 8 h 100"/>
              <a:gd name="T22" fmla="*/ 57 w 101"/>
              <a:gd name="T23" fmla="*/ 9 h 100"/>
              <a:gd name="T24" fmla="*/ 64 w 101"/>
              <a:gd name="T25" fmla="*/ 24 h 100"/>
              <a:gd name="T26" fmla="*/ 37 w 101"/>
              <a:gd name="T27" fmla="*/ 24 h 100"/>
              <a:gd name="T28" fmla="*/ 44 w 101"/>
              <a:gd name="T29" fmla="*/ 9 h 100"/>
              <a:gd name="T30" fmla="*/ 18 w 101"/>
              <a:gd name="T31" fmla="*/ 24 h 100"/>
              <a:gd name="T32" fmla="*/ 39 w 101"/>
              <a:gd name="T33" fmla="*/ 10 h 100"/>
              <a:gd name="T34" fmla="*/ 33 w 101"/>
              <a:gd name="T35" fmla="*/ 24 h 100"/>
              <a:gd name="T36" fmla="*/ 18 w 101"/>
              <a:gd name="T37" fmla="*/ 24 h 100"/>
              <a:gd name="T38" fmla="*/ 70 w 101"/>
              <a:gd name="T39" fmla="*/ 29 h 100"/>
              <a:gd name="T40" fmla="*/ 87 w 101"/>
              <a:gd name="T41" fmla="*/ 29 h 100"/>
              <a:gd name="T42" fmla="*/ 92 w 101"/>
              <a:gd name="T43" fmla="*/ 47 h 100"/>
              <a:gd name="T44" fmla="*/ 72 w 101"/>
              <a:gd name="T45" fmla="*/ 47 h 100"/>
              <a:gd name="T46" fmla="*/ 70 w 101"/>
              <a:gd name="T47" fmla="*/ 29 h 100"/>
              <a:gd name="T48" fmla="*/ 36 w 101"/>
              <a:gd name="T49" fmla="*/ 29 h 100"/>
              <a:gd name="T50" fmla="*/ 65 w 101"/>
              <a:gd name="T51" fmla="*/ 29 h 100"/>
              <a:gd name="T52" fmla="*/ 68 w 101"/>
              <a:gd name="T53" fmla="*/ 47 h 100"/>
              <a:gd name="T54" fmla="*/ 34 w 101"/>
              <a:gd name="T55" fmla="*/ 47 h 100"/>
              <a:gd name="T56" fmla="*/ 36 w 101"/>
              <a:gd name="T57" fmla="*/ 29 h 100"/>
              <a:gd name="T58" fmla="*/ 9 w 101"/>
              <a:gd name="T59" fmla="*/ 47 h 100"/>
              <a:gd name="T60" fmla="*/ 15 w 101"/>
              <a:gd name="T61" fmla="*/ 29 h 100"/>
              <a:gd name="T62" fmla="*/ 31 w 101"/>
              <a:gd name="T63" fmla="*/ 29 h 100"/>
              <a:gd name="T64" fmla="*/ 29 w 101"/>
              <a:gd name="T65" fmla="*/ 47 h 100"/>
              <a:gd name="T66" fmla="*/ 9 w 101"/>
              <a:gd name="T67" fmla="*/ 47 h 100"/>
              <a:gd name="T68" fmla="*/ 72 w 101"/>
              <a:gd name="T69" fmla="*/ 53 h 100"/>
              <a:gd name="T70" fmla="*/ 92 w 101"/>
              <a:gd name="T71" fmla="*/ 53 h 100"/>
              <a:gd name="T72" fmla="*/ 87 w 101"/>
              <a:gd name="T73" fmla="*/ 70 h 100"/>
              <a:gd name="T74" fmla="*/ 69 w 101"/>
              <a:gd name="T75" fmla="*/ 70 h 100"/>
              <a:gd name="T76" fmla="*/ 72 w 101"/>
              <a:gd name="T77" fmla="*/ 53 h 100"/>
              <a:gd name="T78" fmla="*/ 34 w 101"/>
              <a:gd name="T79" fmla="*/ 53 h 100"/>
              <a:gd name="T80" fmla="*/ 67 w 101"/>
              <a:gd name="T81" fmla="*/ 53 h 100"/>
              <a:gd name="T82" fmla="*/ 64 w 101"/>
              <a:gd name="T83" fmla="*/ 70 h 100"/>
              <a:gd name="T84" fmla="*/ 37 w 101"/>
              <a:gd name="T85" fmla="*/ 70 h 100"/>
              <a:gd name="T86" fmla="*/ 34 w 101"/>
              <a:gd name="T87" fmla="*/ 53 h 100"/>
              <a:gd name="T88" fmla="*/ 15 w 101"/>
              <a:gd name="T89" fmla="*/ 70 h 100"/>
              <a:gd name="T90" fmla="*/ 9 w 101"/>
              <a:gd name="T91" fmla="*/ 53 h 100"/>
              <a:gd name="T92" fmla="*/ 29 w 101"/>
              <a:gd name="T93" fmla="*/ 53 h 100"/>
              <a:gd name="T94" fmla="*/ 32 w 101"/>
              <a:gd name="T95" fmla="*/ 70 h 100"/>
              <a:gd name="T96" fmla="*/ 15 w 101"/>
              <a:gd name="T97" fmla="*/ 70 h 100"/>
              <a:gd name="T98" fmla="*/ 68 w 101"/>
              <a:gd name="T99" fmla="*/ 76 h 100"/>
              <a:gd name="T100" fmla="*/ 83 w 101"/>
              <a:gd name="T101" fmla="*/ 76 h 100"/>
              <a:gd name="T102" fmla="*/ 62 w 101"/>
              <a:gd name="T103" fmla="*/ 90 h 100"/>
              <a:gd name="T104" fmla="*/ 68 w 101"/>
              <a:gd name="T105" fmla="*/ 76 h 100"/>
              <a:gd name="T106" fmla="*/ 39 w 101"/>
              <a:gd name="T107" fmla="*/ 90 h 100"/>
              <a:gd name="T108" fmla="*/ 18 w 101"/>
              <a:gd name="T109" fmla="*/ 76 h 100"/>
              <a:gd name="T110" fmla="*/ 33 w 101"/>
              <a:gd name="T111" fmla="*/ 76 h 100"/>
              <a:gd name="T112" fmla="*/ 39 w 101"/>
              <a:gd name="T113" fmla="*/ 90 h 100"/>
              <a:gd name="T114" fmla="*/ 51 w 101"/>
              <a:gd name="T115" fmla="*/ 91 h 100"/>
              <a:gd name="T116" fmla="*/ 45 w 101"/>
              <a:gd name="T117" fmla="*/ 91 h 100"/>
              <a:gd name="T118" fmla="*/ 39 w 101"/>
              <a:gd name="T119" fmla="*/ 76 h 100"/>
              <a:gd name="T120" fmla="*/ 63 w 101"/>
              <a:gd name="T121" fmla="*/ 76 h 100"/>
              <a:gd name="T122" fmla="*/ 56 w 101"/>
              <a:gd name="T123" fmla="*/ 91 h 100"/>
              <a:gd name="T124" fmla="*/ 51 w 101"/>
              <a:gd name="T125" fmla="*/ 91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1" h="100">
                <a:moveTo>
                  <a:pt x="18" y="82"/>
                </a:moveTo>
                <a:cubicBezTo>
                  <a:pt x="36" y="100"/>
                  <a:pt x="65" y="100"/>
                  <a:pt x="83" y="82"/>
                </a:cubicBezTo>
                <a:cubicBezTo>
                  <a:pt x="101" y="65"/>
                  <a:pt x="101" y="35"/>
                  <a:pt x="83" y="17"/>
                </a:cubicBezTo>
                <a:cubicBezTo>
                  <a:pt x="65" y="0"/>
                  <a:pt x="36" y="0"/>
                  <a:pt x="18" y="17"/>
                </a:cubicBezTo>
                <a:cubicBezTo>
                  <a:pt x="0" y="35"/>
                  <a:pt x="0" y="65"/>
                  <a:pt x="18" y="82"/>
                </a:cubicBezTo>
                <a:close/>
                <a:moveTo>
                  <a:pt x="63" y="10"/>
                </a:moveTo>
                <a:cubicBezTo>
                  <a:pt x="71" y="13"/>
                  <a:pt x="78" y="18"/>
                  <a:pt x="83" y="24"/>
                </a:cubicBezTo>
                <a:cubicBezTo>
                  <a:pt x="68" y="24"/>
                  <a:pt x="68" y="24"/>
                  <a:pt x="68" y="24"/>
                </a:cubicBezTo>
                <a:cubicBezTo>
                  <a:pt x="67" y="19"/>
                  <a:pt x="65" y="15"/>
                  <a:pt x="63" y="10"/>
                </a:cubicBezTo>
                <a:close/>
                <a:moveTo>
                  <a:pt x="44" y="9"/>
                </a:moveTo>
                <a:cubicBezTo>
                  <a:pt x="46" y="9"/>
                  <a:pt x="48" y="8"/>
                  <a:pt x="51" y="8"/>
                </a:cubicBezTo>
                <a:cubicBezTo>
                  <a:pt x="53" y="8"/>
                  <a:pt x="55" y="9"/>
                  <a:pt x="57" y="9"/>
                </a:cubicBezTo>
                <a:cubicBezTo>
                  <a:pt x="60" y="14"/>
                  <a:pt x="62" y="19"/>
                  <a:pt x="64" y="24"/>
                </a:cubicBezTo>
                <a:cubicBezTo>
                  <a:pt x="37" y="24"/>
                  <a:pt x="37" y="24"/>
                  <a:pt x="37" y="24"/>
                </a:cubicBezTo>
                <a:cubicBezTo>
                  <a:pt x="39" y="19"/>
                  <a:pt x="41" y="14"/>
                  <a:pt x="44" y="9"/>
                </a:cubicBezTo>
                <a:close/>
                <a:moveTo>
                  <a:pt x="18" y="24"/>
                </a:moveTo>
                <a:cubicBezTo>
                  <a:pt x="23" y="18"/>
                  <a:pt x="30" y="13"/>
                  <a:pt x="39" y="10"/>
                </a:cubicBezTo>
                <a:cubicBezTo>
                  <a:pt x="36" y="15"/>
                  <a:pt x="34" y="19"/>
                  <a:pt x="33" y="24"/>
                </a:cubicBezTo>
                <a:cubicBezTo>
                  <a:pt x="18" y="24"/>
                  <a:pt x="18" y="24"/>
                  <a:pt x="18" y="24"/>
                </a:cubicBezTo>
                <a:close/>
                <a:moveTo>
                  <a:pt x="70" y="29"/>
                </a:moveTo>
                <a:cubicBezTo>
                  <a:pt x="87" y="29"/>
                  <a:pt x="87" y="29"/>
                  <a:pt x="87" y="29"/>
                </a:cubicBezTo>
                <a:cubicBezTo>
                  <a:pt x="90" y="35"/>
                  <a:pt x="92" y="41"/>
                  <a:pt x="92" y="47"/>
                </a:cubicBezTo>
                <a:cubicBezTo>
                  <a:pt x="72" y="47"/>
                  <a:pt x="72" y="47"/>
                  <a:pt x="72" y="47"/>
                </a:cubicBezTo>
                <a:cubicBezTo>
                  <a:pt x="72" y="41"/>
                  <a:pt x="71" y="35"/>
                  <a:pt x="70" y="29"/>
                </a:cubicBezTo>
                <a:close/>
                <a:moveTo>
                  <a:pt x="36" y="29"/>
                </a:moveTo>
                <a:cubicBezTo>
                  <a:pt x="65" y="29"/>
                  <a:pt x="65" y="29"/>
                  <a:pt x="65" y="29"/>
                </a:cubicBezTo>
                <a:cubicBezTo>
                  <a:pt x="67" y="35"/>
                  <a:pt x="68" y="41"/>
                  <a:pt x="68" y="47"/>
                </a:cubicBezTo>
                <a:cubicBezTo>
                  <a:pt x="34" y="47"/>
                  <a:pt x="34" y="47"/>
                  <a:pt x="34" y="47"/>
                </a:cubicBezTo>
                <a:cubicBezTo>
                  <a:pt x="34" y="41"/>
                  <a:pt x="34" y="35"/>
                  <a:pt x="36" y="29"/>
                </a:cubicBezTo>
                <a:close/>
                <a:moveTo>
                  <a:pt x="9" y="47"/>
                </a:moveTo>
                <a:cubicBezTo>
                  <a:pt x="10" y="41"/>
                  <a:pt x="12" y="35"/>
                  <a:pt x="15" y="29"/>
                </a:cubicBezTo>
                <a:cubicBezTo>
                  <a:pt x="31" y="29"/>
                  <a:pt x="31" y="29"/>
                  <a:pt x="31" y="29"/>
                </a:cubicBezTo>
                <a:cubicBezTo>
                  <a:pt x="30" y="35"/>
                  <a:pt x="29" y="41"/>
                  <a:pt x="29" y="47"/>
                </a:cubicBezTo>
                <a:cubicBezTo>
                  <a:pt x="9" y="47"/>
                  <a:pt x="9" y="47"/>
                  <a:pt x="9" y="47"/>
                </a:cubicBezTo>
                <a:close/>
                <a:moveTo>
                  <a:pt x="72" y="53"/>
                </a:moveTo>
                <a:cubicBezTo>
                  <a:pt x="92" y="53"/>
                  <a:pt x="92" y="53"/>
                  <a:pt x="92" y="53"/>
                </a:cubicBezTo>
                <a:cubicBezTo>
                  <a:pt x="92" y="59"/>
                  <a:pt x="90" y="65"/>
                  <a:pt x="87" y="70"/>
                </a:cubicBezTo>
                <a:cubicBezTo>
                  <a:pt x="69" y="70"/>
                  <a:pt x="69" y="70"/>
                  <a:pt x="69" y="70"/>
                </a:cubicBezTo>
                <a:cubicBezTo>
                  <a:pt x="71" y="65"/>
                  <a:pt x="72" y="59"/>
                  <a:pt x="72" y="53"/>
                </a:cubicBezTo>
                <a:close/>
                <a:moveTo>
                  <a:pt x="34" y="53"/>
                </a:moveTo>
                <a:cubicBezTo>
                  <a:pt x="67" y="53"/>
                  <a:pt x="67" y="53"/>
                  <a:pt x="67" y="53"/>
                </a:cubicBezTo>
                <a:cubicBezTo>
                  <a:pt x="67" y="59"/>
                  <a:pt x="66" y="65"/>
                  <a:pt x="64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5" y="65"/>
                  <a:pt x="34" y="59"/>
                  <a:pt x="34" y="53"/>
                </a:cubicBezTo>
                <a:close/>
                <a:moveTo>
                  <a:pt x="15" y="70"/>
                </a:moveTo>
                <a:cubicBezTo>
                  <a:pt x="12" y="65"/>
                  <a:pt x="10" y="59"/>
                  <a:pt x="9" y="53"/>
                </a:cubicBezTo>
                <a:cubicBezTo>
                  <a:pt x="29" y="53"/>
                  <a:pt x="29" y="53"/>
                  <a:pt x="29" y="53"/>
                </a:cubicBezTo>
                <a:cubicBezTo>
                  <a:pt x="29" y="59"/>
                  <a:pt x="30" y="65"/>
                  <a:pt x="32" y="70"/>
                </a:cubicBezTo>
                <a:cubicBezTo>
                  <a:pt x="15" y="70"/>
                  <a:pt x="15" y="70"/>
                  <a:pt x="15" y="70"/>
                </a:cubicBezTo>
                <a:close/>
                <a:moveTo>
                  <a:pt x="68" y="76"/>
                </a:moveTo>
                <a:cubicBezTo>
                  <a:pt x="83" y="76"/>
                  <a:pt x="83" y="76"/>
                  <a:pt x="83" y="76"/>
                </a:cubicBezTo>
                <a:cubicBezTo>
                  <a:pt x="78" y="82"/>
                  <a:pt x="71" y="87"/>
                  <a:pt x="62" y="90"/>
                </a:cubicBezTo>
                <a:cubicBezTo>
                  <a:pt x="64" y="85"/>
                  <a:pt x="66" y="80"/>
                  <a:pt x="68" y="76"/>
                </a:cubicBezTo>
                <a:close/>
                <a:moveTo>
                  <a:pt x="39" y="90"/>
                </a:moveTo>
                <a:cubicBezTo>
                  <a:pt x="31" y="87"/>
                  <a:pt x="24" y="82"/>
                  <a:pt x="18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35" y="80"/>
                  <a:pt x="37" y="85"/>
                  <a:pt x="39" y="90"/>
                </a:cubicBezTo>
                <a:close/>
                <a:moveTo>
                  <a:pt x="51" y="91"/>
                </a:moveTo>
                <a:cubicBezTo>
                  <a:pt x="49" y="91"/>
                  <a:pt x="47" y="91"/>
                  <a:pt x="45" y="91"/>
                </a:cubicBezTo>
                <a:cubicBezTo>
                  <a:pt x="43" y="86"/>
                  <a:pt x="41" y="81"/>
                  <a:pt x="39" y="76"/>
                </a:cubicBezTo>
                <a:cubicBezTo>
                  <a:pt x="63" y="76"/>
                  <a:pt x="63" y="76"/>
                  <a:pt x="63" y="76"/>
                </a:cubicBezTo>
                <a:cubicBezTo>
                  <a:pt x="61" y="81"/>
                  <a:pt x="59" y="86"/>
                  <a:pt x="56" y="91"/>
                </a:cubicBezTo>
                <a:cubicBezTo>
                  <a:pt x="54" y="91"/>
                  <a:pt x="52" y="91"/>
                  <a:pt x="51" y="9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xtLst/>
        </p:spPr>
        <p:txBody>
          <a:bodyPr vert="horz" wrap="square" lIns="80645" tIns="40322" rIns="80645" bIns="40322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pic>
        <p:nvPicPr>
          <p:cNvPr id="497" name="그림 496" descr="noun_21012_cc.png"/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18075"/>
          <a:stretch>
            <a:fillRect/>
          </a:stretch>
        </p:blipFill>
        <p:spPr>
          <a:xfrm>
            <a:off x="6478747" y="8441961"/>
            <a:ext cx="360913" cy="295679"/>
          </a:xfrm>
          <a:prstGeom prst="rect">
            <a:avLst/>
          </a:prstGeom>
        </p:spPr>
      </p:pic>
      <p:cxnSp>
        <p:nvCxnSpPr>
          <p:cNvPr id="498" name="직선 연결선 497"/>
          <p:cNvCxnSpPr/>
          <p:nvPr/>
        </p:nvCxnSpPr>
        <p:spPr>
          <a:xfrm rot="16200000" flipH="1">
            <a:off x="6906843" y="9321690"/>
            <a:ext cx="104014" cy="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9" name="직선 연결선 498"/>
          <p:cNvCxnSpPr/>
          <p:nvPr/>
        </p:nvCxnSpPr>
        <p:spPr>
          <a:xfrm>
            <a:off x="3927478" y="9325456"/>
            <a:ext cx="3033904" cy="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4" name="모서리가 둥근 직사각형 503"/>
          <p:cNvSpPr/>
          <p:nvPr/>
        </p:nvSpPr>
        <p:spPr>
          <a:xfrm>
            <a:off x="3174820" y="8020034"/>
            <a:ext cx="891340" cy="205579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indent="-180975" algn="ctr" latinLnBrk="0"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accent5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부하 발생</a:t>
            </a:r>
          </a:p>
        </p:txBody>
      </p:sp>
      <p:sp>
        <p:nvSpPr>
          <p:cNvPr id="505" name="모서리가 둥근 직사각형 504"/>
          <p:cNvSpPr/>
          <p:nvPr/>
        </p:nvSpPr>
        <p:spPr>
          <a:xfrm>
            <a:off x="4973626" y="9236519"/>
            <a:ext cx="891340" cy="205579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indent="-180975" algn="ctr" latinLnBrk="0"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accent5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성능측정구간</a:t>
            </a:r>
          </a:p>
        </p:txBody>
      </p:sp>
      <p:grpSp>
        <p:nvGrpSpPr>
          <p:cNvPr id="506" name="그룹 242"/>
          <p:cNvGrpSpPr/>
          <p:nvPr/>
        </p:nvGrpSpPr>
        <p:grpSpPr>
          <a:xfrm>
            <a:off x="3953107" y="8041175"/>
            <a:ext cx="152212" cy="152212"/>
            <a:chOff x="2673164" y="3915197"/>
            <a:chExt cx="254186" cy="254186"/>
          </a:xfrm>
        </p:grpSpPr>
        <p:sp>
          <p:nvSpPr>
            <p:cNvPr id="507" name="타원 506"/>
            <p:cNvSpPr/>
            <p:nvPr/>
          </p:nvSpPr>
          <p:spPr>
            <a:xfrm>
              <a:off x="2673164" y="3915197"/>
              <a:ext cx="254186" cy="25418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5994" tIns="35994" rIns="35994" bIns="35994" rtlCol="0" anchor="ctr"/>
            <a:lstStyle/>
            <a:p>
              <a:pPr algn="ctr"/>
              <a:endParaRPr lang="ko-KR" altLang="en-US" sz="160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508" name="그룹 235"/>
            <p:cNvGrpSpPr/>
            <p:nvPr/>
          </p:nvGrpSpPr>
          <p:grpSpPr>
            <a:xfrm>
              <a:off x="2749215" y="3956682"/>
              <a:ext cx="114635" cy="132557"/>
              <a:chOff x="7236664" y="4122564"/>
              <a:chExt cx="269632" cy="311787"/>
            </a:xfrm>
          </p:grpSpPr>
          <p:sp>
            <p:nvSpPr>
              <p:cNvPr id="509" name="모서리가 둥근 직사각형 508"/>
              <p:cNvSpPr/>
              <p:nvPr/>
            </p:nvSpPr>
            <p:spPr>
              <a:xfrm rot="13500000">
                <a:off x="7338436" y="4266492"/>
                <a:ext cx="66087" cy="269632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0" name="모서리가 둥근 직사각형 509"/>
              <p:cNvSpPr/>
              <p:nvPr/>
            </p:nvSpPr>
            <p:spPr>
              <a:xfrm rot="18900000">
                <a:off x="7338437" y="4122564"/>
                <a:ext cx="66087" cy="269632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511" name="TextBox 510"/>
          <p:cNvSpPr txBox="1"/>
          <p:nvPr/>
        </p:nvSpPr>
        <p:spPr>
          <a:xfrm>
            <a:off x="593843" y="1746250"/>
            <a:ext cx="657054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요구사항 별 충족방안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(2/3)</a:t>
            </a:r>
            <a:endParaRPr lang="ko-KR" altLang="en-US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latinLnBrk="0">
              <a:spcAft>
                <a:spcPts val="600"/>
              </a:spcAft>
            </a:pP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1)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성능시험 환경 및 도구</a:t>
            </a: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본 사업에서 성능시험은 실제 운영환경에서 수행하며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성능시험 이전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H/W, S/W,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네트워크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인터페이스를 포함한 인프라 환경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응용프로그램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시험 데이터 등을 구축하여 원활한 시험이 진행되도록 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sp>
        <p:nvSpPr>
          <p:cNvPr id="314" name="오각형 313"/>
          <p:cNvSpPr/>
          <p:nvPr/>
        </p:nvSpPr>
        <p:spPr>
          <a:xfrm>
            <a:off x="611188" y="8013030"/>
            <a:ext cx="1071562" cy="231810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defTabSz="914400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kumimoji="1" lang="ko-KR" altLang="en-US" sz="1200" spc="-50" dirty="0" smtClean="0">
              <a:solidFill>
                <a:schemeClr val="bg1">
                  <a:lumMod val="9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  <p:sp>
        <p:nvSpPr>
          <p:cNvPr id="316" name="타원 315"/>
          <p:cNvSpPr/>
          <p:nvPr/>
        </p:nvSpPr>
        <p:spPr>
          <a:xfrm>
            <a:off x="763459" y="7873268"/>
            <a:ext cx="640846" cy="513037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marL="0" lvl="2" indent="-180975" algn="ctr">
              <a:defRPr/>
            </a:pPr>
            <a:r>
              <a:rPr lang="en-US" altLang="ko-KR" sz="1200" spc="-60" dirty="0" err="1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rPr>
              <a:t>Loadrunner</a:t>
            </a:r>
            <a:endParaRPr lang="en-US" altLang="ko-KR" sz="1200" spc="-60" dirty="0" smtClean="0">
              <a:solidFill>
                <a:schemeClr val="bg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317" name="TextBox 316"/>
          <p:cNvSpPr txBox="1"/>
          <p:nvPr/>
        </p:nvSpPr>
        <p:spPr>
          <a:xfrm>
            <a:off x="601589" y="7847862"/>
            <a:ext cx="1558800" cy="19165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>
              <a:buSzPct val="80000"/>
            </a:pPr>
            <a:r>
              <a:rPr lang="ko-KR" altLang="en-US" sz="10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성능테스트 도구</a:t>
            </a:r>
          </a:p>
        </p:txBody>
      </p:sp>
      <p:sp>
        <p:nvSpPr>
          <p:cNvPr id="90" name="슬라이드 번호 개체 틀 8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057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4" name="Group 6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269682"/>
              </p:ext>
            </p:extLst>
          </p:nvPr>
        </p:nvGraphicFramePr>
        <p:xfrm>
          <a:off x="611189" y="8499650"/>
          <a:ext cx="6553199" cy="871851"/>
        </p:xfrm>
        <a:graphic>
          <a:graphicData uri="http://schemas.openxmlformats.org/drawingml/2006/table">
            <a:tbl>
              <a:tblPr/>
              <a:tblGrid>
                <a:gridCol w="873734"/>
                <a:gridCol w="516315"/>
                <a:gridCol w="516315"/>
                <a:gridCol w="516315"/>
                <a:gridCol w="516315"/>
                <a:gridCol w="516315"/>
                <a:gridCol w="516315"/>
                <a:gridCol w="516315"/>
                <a:gridCol w="516315"/>
                <a:gridCol w="516315"/>
                <a:gridCol w="516315"/>
                <a:gridCol w="516315"/>
              </a:tblGrid>
              <a:tr h="28825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업무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2016</a:t>
                      </a:r>
                      <a:endParaRPr kumimoji="1" lang="en-US" altLang="ko-KR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2017</a:t>
                      </a:r>
                      <a:endParaRPr kumimoji="1" lang="en-US" altLang="ko-KR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356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10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11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12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</a:t>
                      </a:r>
                      <a:endParaRPr kumimoji="1" lang="en-US" altLang="ko-KR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2</a:t>
                      </a:r>
                      <a:endParaRPr kumimoji="1" lang="en-US" altLang="ko-KR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3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4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5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6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7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8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479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성능시험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271" name="직사각형 270"/>
          <p:cNvSpPr/>
          <p:nvPr/>
        </p:nvSpPr>
        <p:spPr>
          <a:xfrm flipV="1">
            <a:off x="639988" y="6615117"/>
            <a:ext cx="6522812" cy="1030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/>
            <a:endParaRPr lang="ko-KR" altLang="en-US" sz="2100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93843" y="1746250"/>
            <a:ext cx="657054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요구사항별</a:t>
            </a:r>
            <a:r>
              <a:rPr lang="ko-KR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충족방안 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(3/3)</a:t>
            </a:r>
          </a:p>
          <a:p>
            <a:pPr latinLnBrk="0">
              <a:spcAft>
                <a:spcPts val="600"/>
              </a:spcAft>
            </a:pP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2)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구현 및 테스트방안</a:t>
            </a: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제안사는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검증된 테스트 방안 및 시나리오를 통해 서비스 테스트의 완성도를 제고합니다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74" name="그룹 206"/>
          <p:cNvGrpSpPr/>
          <p:nvPr/>
        </p:nvGrpSpPr>
        <p:grpSpPr>
          <a:xfrm>
            <a:off x="592074" y="2525691"/>
            <a:ext cx="6571501" cy="292388"/>
            <a:chOff x="614934" y="2930014"/>
            <a:chExt cx="6571501" cy="292388"/>
          </a:xfrm>
        </p:grpSpPr>
        <p:pic>
          <p:nvPicPr>
            <p:cNvPr id="75" name="그림 74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76" name="TextBox 75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테스트 시나리오를 통한 성능시험 수행</a:t>
              </a:r>
            </a:p>
          </p:txBody>
        </p:sp>
      </p:grpSp>
      <p:grpSp>
        <p:nvGrpSpPr>
          <p:cNvPr id="88" name="그룹 51"/>
          <p:cNvGrpSpPr/>
          <p:nvPr/>
        </p:nvGrpSpPr>
        <p:grpSpPr>
          <a:xfrm>
            <a:off x="697490" y="2962440"/>
            <a:ext cx="3047075" cy="184666"/>
            <a:chOff x="333420" y="2673366"/>
            <a:chExt cx="3047075" cy="184666"/>
          </a:xfrm>
        </p:grpSpPr>
        <p:sp>
          <p:nvSpPr>
            <p:cNvPr id="90" name="TextBox 89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테스트 시나리오</a:t>
              </a:r>
            </a:p>
          </p:txBody>
        </p:sp>
        <p:grpSp>
          <p:nvGrpSpPr>
            <p:cNvPr id="92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94" name="타원 93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5" name="갈매기형 수장 94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38" name="그룹 51"/>
          <p:cNvGrpSpPr/>
          <p:nvPr/>
        </p:nvGrpSpPr>
        <p:grpSpPr>
          <a:xfrm>
            <a:off x="697490" y="5725504"/>
            <a:ext cx="3047075" cy="184666"/>
            <a:chOff x="333420" y="2673366"/>
            <a:chExt cx="3047075" cy="184666"/>
          </a:xfrm>
        </p:grpSpPr>
        <p:sp>
          <p:nvSpPr>
            <p:cNvPr id="139" name="TextBox 138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성능시험 수행</a:t>
              </a:r>
              <a:r>
                <a:rPr lang="en-US" altLang="ko-KR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(</a:t>
              </a: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예시</a:t>
              </a:r>
              <a:r>
                <a:rPr lang="en-US" altLang="ko-KR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  <p:grpSp>
          <p:nvGrpSpPr>
            <p:cNvPr id="140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41" name="타원 140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2" name="갈매기형 수장 141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144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989977"/>
              </p:ext>
            </p:extLst>
          </p:nvPr>
        </p:nvGraphicFramePr>
        <p:xfrm>
          <a:off x="611187" y="3316150"/>
          <a:ext cx="6553201" cy="2272426"/>
        </p:xfrm>
        <a:graphic>
          <a:graphicData uri="http://schemas.openxmlformats.org/drawingml/2006/table">
            <a:tbl>
              <a:tblPr/>
              <a:tblGrid>
                <a:gridCol w="538268"/>
                <a:gridCol w="935616"/>
                <a:gridCol w="2446996"/>
                <a:gridCol w="863646"/>
                <a:gridCol w="971602"/>
                <a:gridCol w="797073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구분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시나리오 </a:t>
                      </a:r>
                      <a:r>
                        <a:rPr kumimoji="1" lang="en-US" altLang="ko-KR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ID</a:t>
                      </a:r>
                      <a:endParaRPr kumimoji="1" lang="ko-KR" altLang="ko-KR" sz="11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수행 절차</a:t>
                      </a:r>
                      <a:endParaRPr kumimoji="1" lang="ko-KR" altLang="ko-KR" sz="11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수행 내용</a:t>
                      </a:r>
                      <a:endParaRPr kumimoji="1" lang="ko-KR" altLang="ko-KR" sz="11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측정대상 </a:t>
                      </a:r>
                      <a:r>
                        <a:rPr kumimoji="1" lang="en-US" altLang="ko-KR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Architecture</a:t>
                      </a:r>
                      <a:endParaRPr kumimoji="1" lang="ko-KR" altLang="ko-KR" sz="11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1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비고</a:t>
                      </a:r>
                      <a:endParaRPr kumimoji="1" lang="ko-KR" altLang="ko-KR" sz="11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580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구간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테스트</a:t>
                      </a:r>
                      <a:endParaRPr lang="en-US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WEB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서비스</a:t>
                      </a: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외부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2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9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성능 테스트를 위한 부하장비와 </a:t>
                      </a:r>
                      <a:r>
                        <a:rPr kumimoji="1" lang="en-US" altLang="ko-KR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WEB </a:t>
                      </a: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서버 간의 </a:t>
                      </a:r>
                      <a:r>
                        <a:rPr kumimoji="1" lang="en-US" altLang="ko-KR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N/W</a:t>
                      </a: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환경 적정성 여부 확인</a:t>
                      </a:r>
                      <a:endParaRPr kumimoji="1" lang="en-US" altLang="ko-KR" sz="900" kern="1200" spc="-5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  <a:p>
                      <a:pPr marL="88900" marR="0" lvl="2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9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en-US" altLang="ko-KR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WEB</a:t>
                      </a: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서버의 </a:t>
                      </a:r>
                      <a:r>
                        <a:rPr kumimoji="1" lang="en-US" altLang="ko-KR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Static Image</a:t>
                      </a: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를 대상으로 사용자를 증가시켜 </a:t>
                      </a:r>
                      <a:r>
                        <a:rPr kumimoji="1" lang="en-US" altLang="ko-KR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WEB </a:t>
                      </a: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서버에 부하 발생</a:t>
                      </a:r>
                      <a:endParaRPr kumimoji="1" lang="en-US" altLang="ko-KR" sz="900" kern="1200" spc="-5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Static Image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Big Size File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(100Mbyte 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이상</a:t>
                      </a: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Vu Generator – 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연동스위치 </a:t>
                      </a: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– L4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스위치 </a:t>
                      </a: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- WEB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서버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자원 사용현황</a:t>
                      </a:r>
                      <a:endParaRPr lang="en-US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Throughput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512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단일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테스트</a:t>
                      </a:r>
                      <a:endParaRPr lang="en-US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단일서비스</a:t>
                      </a: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인터넷조사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2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9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인터넷 조사 업무를 단일로 구성하여 동시에 산정된 목표 적정 부하 및 최대 부하를 발생한 후 응답시간 및 처리량 측정을 통하여 성능기준 달성 여부 측정</a:t>
                      </a:r>
                      <a:endParaRPr kumimoji="1" lang="en-US" altLang="ko-KR" sz="900" kern="1200" spc="-5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인터넷 조사입력</a:t>
                      </a: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시스템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WEB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서버</a:t>
                      </a: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WAS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서버</a:t>
                      </a: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DB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서버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자원 사용현황</a:t>
                      </a:r>
                      <a:endParaRPr lang="en-US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응답시간</a:t>
                      </a:r>
                      <a:endParaRPr lang="en-US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처리량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7286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구간 부하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테스트</a:t>
                      </a:r>
                      <a:endParaRPr lang="en-US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WEB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부하</a:t>
                      </a:r>
                      <a:endParaRPr lang="en-US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테스트</a:t>
                      </a: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외부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2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9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부하를 증가시켜 최대 부하를 주었을 때 서버가 수용 가능한 최대 처리량</a:t>
                      </a:r>
                      <a:r>
                        <a:rPr kumimoji="1" lang="en-US" altLang="ko-KR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(Throughput) </a:t>
                      </a: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측정</a:t>
                      </a:r>
                      <a:endParaRPr kumimoji="1" lang="en-US" altLang="ko-KR" sz="900" kern="1200" spc="-5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  <a:p>
                      <a:pPr marL="88900" marR="0" lvl="2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9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모니터링 툴을 이용한 서버자원 모니터링</a:t>
                      </a:r>
                      <a:endParaRPr kumimoji="1" lang="en-US" altLang="ko-KR" sz="900" kern="1200" spc="-5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  <a:p>
                      <a:pPr marL="88900" marR="0" lvl="2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9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900" kern="1200" spc="-5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  <a:sym typeface="Monotype Sorts"/>
                        </a:rPr>
                        <a:t>예상 기대치에 못 미치는 경우 설정 값 변경 후 수행</a:t>
                      </a:r>
                      <a:endParaRPr kumimoji="1" lang="en-US" altLang="ko-KR" sz="900" kern="1200" spc="-5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  <a:sym typeface="Monotype Sort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자동화 툴 활용</a:t>
                      </a: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FTP </a:t>
                      </a: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활용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Throughput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부하레벨</a:t>
                      </a:r>
                      <a:endParaRPr lang="en-US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 ~ 25</a:t>
                      </a:r>
                      <a:endParaRPr lang="ko-KR" altLang="ko-KR" sz="90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79" name="직사각형 178"/>
          <p:cNvSpPr/>
          <p:nvPr/>
        </p:nvSpPr>
        <p:spPr>
          <a:xfrm flipV="1">
            <a:off x="639988" y="6081718"/>
            <a:ext cx="6522812" cy="3635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/>
            <a:endParaRPr lang="ko-KR" altLang="en-US" sz="2100" dirty="0">
              <a:latin typeface="KoPub돋움체 Medium" pitchFamily="18" charset="-127"/>
              <a:ea typeface="KoPub돋움체 Medium" pitchFamily="18" charset="-127"/>
            </a:endParaRPr>
          </a:p>
        </p:txBody>
      </p:sp>
      <p:grpSp>
        <p:nvGrpSpPr>
          <p:cNvPr id="251" name="그룹 250"/>
          <p:cNvGrpSpPr/>
          <p:nvPr/>
        </p:nvGrpSpPr>
        <p:grpSpPr>
          <a:xfrm>
            <a:off x="2387052" y="6116004"/>
            <a:ext cx="4775747" cy="270522"/>
            <a:chOff x="2387053" y="6115999"/>
            <a:chExt cx="6093837" cy="169839"/>
          </a:xfrm>
        </p:grpSpPr>
        <p:sp>
          <p:nvSpPr>
            <p:cNvPr id="149" name="양쪽 모서리가 둥근 사각형 148"/>
            <p:cNvSpPr/>
            <p:nvPr/>
          </p:nvSpPr>
          <p:spPr>
            <a:xfrm>
              <a:off x="2387053" y="6116011"/>
              <a:ext cx="1486401" cy="169827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indent="-180948" algn="ctr" fontAlgn="base" latinLnBrk="0">
                <a:defRPr/>
              </a:pPr>
              <a:endParaRPr lang="en-US" altLang="ko-KR" sz="900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51" name="양쪽 모서리가 둥근 사각형 150"/>
            <p:cNvSpPr/>
            <p:nvPr/>
          </p:nvSpPr>
          <p:spPr>
            <a:xfrm>
              <a:off x="3922847" y="6116003"/>
              <a:ext cx="1486399" cy="169826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indent="-180948" algn="ctr" fontAlgn="base" latinLnBrk="0">
                <a:defRPr/>
              </a:pPr>
              <a:r>
                <a:rPr lang="ko-KR" altLang="en-US" sz="800" spc="-70" dirty="0" smtClean="0">
                  <a:ln w="0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동시사용자</a:t>
              </a:r>
              <a:endParaRPr lang="en-US" altLang="ko-KR" sz="800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  <a:p>
              <a:pPr marL="36000" lvl="2" indent="-36000" algn="ctr" defTabSz="914400" eaLnBrk="0" fontAlgn="base" latinLnBrk="0" hangingPunct="0">
                <a:spcBef>
                  <a:spcPct val="0"/>
                </a:spcBef>
                <a:buSzPct val="90000"/>
                <a:defRPr/>
              </a:pPr>
              <a:r>
                <a:rPr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4952</a:t>
              </a:r>
            </a:p>
          </p:txBody>
        </p:sp>
        <p:sp>
          <p:nvSpPr>
            <p:cNvPr id="152" name="양쪽 모서리가 둥근 사각형 151"/>
            <p:cNvSpPr/>
            <p:nvPr/>
          </p:nvSpPr>
          <p:spPr>
            <a:xfrm>
              <a:off x="5458640" y="6115999"/>
              <a:ext cx="1486399" cy="169826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indent="-180948" algn="ctr" fontAlgn="base" latinLnBrk="0">
                <a:defRPr/>
              </a:pPr>
              <a:r>
                <a:rPr lang="en-US" altLang="ko-KR" sz="800" spc="-70" dirty="0" smtClean="0">
                  <a:ln w="0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Think Time</a:t>
              </a:r>
            </a:p>
            <a:p>
              <a:pPr marL="36000" lvl="2" indent="-36000" algn="ctr" defTabSz="914400" eaLnBrk="0" fontAlgn="base" latinLnBrk="0" hangingPunct="0">
                <a:spcBef>
                  <a:spcPct val="0"/>
                </a:spcBef>
                <a:buSzPct val="90000"/>
                <a:defRPr/>
              </a:pPr>
              <a:r>
                <a:rPr lang="en-US" altLang="ko-KR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3</a:t>
              </a:r>
              <a:r>
                <a:rPr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초</a:t>
              </a:r>
            </a:p>
          </p:txBody>
        </p:sp>
        <p:sp>
          <p:nvSpPr>
            <p:cNvPr id="252" name="양쪽 모서리가 둥근 사각형 251"/>
            <p:cNvSpPr/>
            <p:nvPr/>
          </p:nvSpPr>
          <p:spPr>
            <a:xfrm>
              <a:off x="6994491" y="6116003"/>
              <a:ext cx="1486399" cy="169826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indent="-180948" algn="ctr" fontAlgn="base" latinLnBrk="0">
                <a:defRPr/>
              </a:pPr>
              <a:r>
                <a:rPr lang="ko-KR" altLang="en-US" sz="800" spc="-70" dirty="0" smtClean="0">
                  <a:ln w="0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데이터</a:t>
              </a:r>
            </a:p>
            <a:p>
              <a:pPr marL="36000" lvl="2" indent="-36000" algn="ctr" defTabSz="914400" eaLnBrk="0" fontAlgn="base" latinLnBrk="0" hangingPunct="0">
                <a:spcBef>
                  <a:spcPct val="0"/>
                </a:spcBef>
                <a:buSzPct val="90000"/>
                <a:defRPr/>
              </a:pPr>
              <a:r>
                <a:rPr kumimoji="1" lang="en-US" altLang="ko-KR" sz="6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100,000 Byte(1000</a:t>
              </a:r>
              <a:r>
                <a:rPr kumimoji="1" lang="ko-KR" altLang="en-US" sz="6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건</a:t>
              </a:r>
              <a:r>
                <a:rPr kumimoji="1" lang="en-US" altLang="ko-KR" sz="6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, </a:t>
              </a:r>
              <a:r>
                <a:rPr kumimoji="1" lang="ko-KR" altLang="en-US" sz="6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건당 </a:t>
              </a:r>
              <a:r>
                <a:rPr kumimoji="1" lang="en-US" altLang="ko-KR" sz="6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100Byte)</a:t>
              </a:r>
            </a:p>
          </p:txBody>
        </p:sp>
      </p:grpSp>
      <p:grpSp>
        <p:nvGrpSpPr>
          <p:cNvPr id="160" name="그룹 159"/>
          <p:cNvGrpSpPr/>
          <p:nvPr/>
        </p:nvGrpSpPr>
        <p:grpSpPr>
          <a:xfrm>
            <a:off x="2150581" y="6174184"/>
            <a:ext cx="132032" cy="147258"/>
            <a:chOff x="4706798" y="3554120"/>
            <a:chExt cx="162462" cy="187863"/>
          </a:xfrm>
        </p:grpSpPr>
        <p:sp>
          <p:nvSpPr>
            <p:cNvPr id="158" name="모서리가 둥근 직사각형 157"/>
            <p:cNvSpPr/>
            <p:nvPr/>
          </p:nvSpPr>
          <p:spPr>
            <a:xfrm rot="13500000">
              <a:off x="4768119" y="3640842"/>
              <a:ext cx="39820" cy="16246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모서리가 둥근 직사각형 158"/>
            <p:cNvSpPr/>
            <p:nvPr/>
          </p:nvSpPr>
          <p:spPr>
            <a:xfrm rot="18900000">
              <a:off x="4768120" y="3554120"/>
              <a:ext cx="39820" cy="162463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1" name="그룹 160"/>
          <p:cNvGrpSpPr/>
          <p:nvPr/>
        </p:nvGrpSpPr>
        <p:grpSpPr>
          <a:xfrm>
            <a:off x="2166918" y="6658371"/>
            <a:ext cx="132032" cy="147260"/>
            <a:chOff x="4706798" y="3507217"/>
            <a:chExt cx="162462" cy="187866"/>
          </a:xfrm>
        </p:grpSpPr>
        <p:sp>
          <p:nvSpPr>
            <p:cNvPr id="162" name="모서리가 둥근 직사각형 161"/>
            <p:cNvSpPr/>
            <p:nvPr/>
          </p:nvSpPr>
          <p:spPr>
            <a:xfrm rot="13500000">
              <a:off x="4768119" y="3593942"/>
              <a:ext cx="39820" cy="16246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3" name="모서리가 둥근 직사각형 162"/>
            <p:cNvSpPr/>
            <p:nvPr/>
          </p:nvSpPr>
          <p:spPr>
            <a:xfrm rot="18900000">
              <a:off x="4768120" y="3507217"/>
              <a:ext cx="39820" cy="162463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4" name="그룹 163"/>
          <p:cNvGrpSpPr/>
          <p:nvPr/>
        </p:nvGrpSpPr>
        <p:grpSpPr>
          <a:xfrm>
            <a:off x="2166918" y="6988196"/>
            <a:ext cx="132032" cy="147253"/>
            <a:chOff x="4706798" y="3483152"/>
            <a:chExt cx="162462" cy="187855"/>
          </a:xfrm>
        </p:grpSpPr>
        <p:sp>
          <p:nvSpPr>
            <p:cNvPr id="165" name="모서리가 둥근 직사각형 164"/>
            <p:cNvSpPr/>
            <p:nvPr/>
          </p:nvSpPr>
          <p:spPr>
            <a:xfrm rot="13500000">
              <a:off x="4768119" y="3569867"/>
              <a:ext cx="39819" cy="16246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모서리가 둥근 직사각형 165"/>
            <p:cNvSpPr/>
            <p:nvPr/>
          </p:nvSpPr>
          <p:spPr>
            <a:xfrm rot="18900000">
              <a:off x="4768120" y="3483152"/>
              <a:ext cx="39820" cy="16246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7" name="그룹 166"/>
          <p:cNvGrpSpPr/>
          <p:nvPr/>
        </p:nvGrpSpPr>
        <p:grpSpPr>
          <a:xfrm>
            <a:off x="2166918" y="7340384"/>
            <a:ext cx="132032" cy="147253"/>
            <a:chOff x="4706798" y="3609303"/>
            <a:chExt cx="162462" cy="187856"/>
          </a:xfrm>
        </p:grpSpPr>
        <p:sp>
          <p:nvSpPr>
            <p:cNvPr id="168" name="모서리가 둥근 직사각형 167"/>
            <p:cNvSpPr/>
            <p:nvPr/>
          </p:nvSpPr>
          <p:spPr>
            <a:xfrm rot="13500000">
              <a:off x="4768119" y="3696018"/>
              <a:ext cx="39820" cy="16246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모서리가 둥근 직사각형 168"/>
            <p:cNvSpPr/>
            <p:nvPr/>
          </p:nvSpPr>
          <p:spPr>
            <a:xfrm rot="18900000">
              <a:off x="4768120" y="3609303"/>
              <a:ext cx="39820" cy="162463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0" name="양쪽 모서리가 둥근 사각형 169"/>
          <p:cNvSpPr/>
          <p:nvPr/>
        </p:nvSpPr>
        <p:spPr>
          <a:xfrm>
            <a:off x="2387053" y="6659580"/>
            <a:ext cx="1172912" cy="219078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indent="-180948" algn="ctr" fontAlgn="base" latinLnBrk="0">
              <a:defRPr/>
            </a:pPr>
            <a:r>
              <a:rPr lang="ko-KR" altLang="en-US" sz="800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응답시간</a:t>
            </a:r>
            <a:r>
              <a:rPr lang="en-US" altLang="ko-KR" sz="800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(</a:t>
            </a:r>
            <a:r>
              <a:rPr lang="ko-KR" altLang="en-US" sz="800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평균</a:t>
            </a:r>
            <a:r>
              <a:rPr lang="en-US" altLang="ko-KR" sz="800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)</a:t>
            </a:r>
          </a:p>
        </p:txBody>
      </p:sp>
      <p:sp>
        <p:nvSpPr>
          <p:cNvPr id="174" name="직사각형 173"/>
          <p:cNvSpPr/>
          <p:nvPr/>
        </p:nvSpPr>
        <p:spPr>
          <a:xfrm>
            <a:off x="2387053" y="7316155"/>
            <a:ext cx="3817345" cy="219736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lang="ko-KR" altLang="en-US" sz="1050" spc="-50" dirty="0" smtClean="0">
              <a:solidFill>
                <a:schemeClr val="tx1">
                  <a:lumMod val="95000"/>
                  <a:lumOff val="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2901775" y="6781561"/>
            <a:ext cx="14747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36000" lvl="2" indent="-36000" algn="ctr" defTabSz="914400" eaLnBrk="0" fontAlgn="base" latinLnBrk="0" hangingPunct="0">
              <a:spcBef>
                <a:spcPct val="0"/>
              </a:spcBef>
              <a:buSzPct val="90000"/>
              <a:defRPr/>
            </a:pP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rPr>
              <a:t>5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rPr>
              <a:t>초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2555962" y="7357723"/>
            <a:ext cx="61715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36000" lvl="2" indent="-36000" algn="ctr" defTabSz="914400" eaLnBrk="0" fontAlgn="base" latinLnBrk="0" hangingPunct="0">
              <a:spcBef>
                <a:spcPct val="0"/>
              </a:spcBef>
              <a:buSzPct val="90000"/>
              <a:defRPr/>
            </a:pP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rPr>
              <a:t>SQL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rPr>
              <a:t>구문 오류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4008580" y="7357723"/>
            <a:ext cx="94737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36000" lvl="2" indent="-36000" algn="ctr" defTabSz="914400" eaLnBrk="0" fontAlgn="base" latinLnBrk="0" hangingPunct="0">
              <a:spcBef>
                <a:spcPct val="0"/>
              </a:spcBef>
              <a:buSzPct val="90000"/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rPr>
              <a:t>해당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rPr>
              <a:t>SQL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rPr>
              <a:t>문 튜닝 실시</a:t>
            </a:r>
          </a:p>
        </p:txBody>
      </p:sp>
      <p:cxnSp>
        <p:nvCxnSpPr>
          <p:cNvPr id="195" name="꺾인 연결선 194"/>
          <p:cNvCxnSpPr>
            <a:stCxn id="174" idx="3"/>
            <a:endCxn id="262" idx="3"/>
          </p:cNvCxnSpPr>
          <p:nvPr/>
        </p:nvCxnSpPr>
        <p:spPr>
          <a:xfrm flipV="1">
            <a:off x="6204398" y="6540227"/>
            <a:ext cx="664879" cy="885796"/>
          </a:xfrm>
          <a:prstGeom prst="bentConnector3">
            <a:avLst>
              <a:gd name="adj1" fmla="val 134382"/>
            </a:avLst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0" name="그룹 51"/>
          <p:cNvGrpSpPr/>
          <p:nvPr/>
        </p:nvGrpSpPr>
        <p:grpSpPr>
          <a:xfrm>
            <a:off x="697490" y="7806745"/>
            <a:ext cx="3047075" cy="184666"/>
            <a:chOff x="333420" y="2673366"/>
            <a:chExt cx="3047075" cy="184666"/>
          </a:xfrm>
        </p:grpSpPr>
        <p:sp>
          <p:nvSpPr>
            <p:cNvPr id="201" name="TextBox 200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성능시험 수행</a:t>
              </a:r>
              <a:r>
                <a:rPr lang="en-US" altLang="ko-KR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(</a:t>
              </a: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예시</a:t>
              </a:r>
              <a:r>
                <a:rPr lang="en-US" altLang="ko-KR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  <p:grpSp>
          <p:nvGrpSpPr>
            <p:cNvPr id="202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203" name="타원 202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2" name="갈매기형 수장 211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20" name="그룹 219"/>
          <p:cNvGrpSpPr/>
          <p:nvPr/>
        </p:nvGrpSpPr>
        <p:grpSpPr>
          <a:xfrm>
            <a:off x="2387053" y="6968497"/>
            <a:ext cx="3495818" cy="242916"/>
            <a:chOff x="2387053" y="7279037"/>
            <a:chExt cx="4679737" cy="94120"/>
          </a:xfrm>
        </p:grpSpPr>
        <p:sp>
          <p:nvSpPr>
            <p:cNvPr id="217" name="양쪽 모서리가 둥근 사각형 216"/>
            <p:cNvSpPr/>
            <p:nvPr/>
          </p:nvSpPr>
          <p:spPr>
            <a:xfrm>
              <a:off x="2387053" y="7281894"/>
              <a:ext cx="1486400" cy="9126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indent="-180948" algn="ctr" fontAlgn="base" latinLnBrk="0">
                <a:defRPr/>
              </a:pPr>
              <a:r>
                <a:rPr lang="ko-KR" altLang="en-US" sz="800" spc="-70" dirty="0" smtClean="0">
                  <a:ln w="0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서버 부하</a:t>
              </a:r>
              <a:endParaRPr lang="en-US" altLang="ko-KR" sz="800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  <a:p>
              <a:pPr marL="36000" lvl="2" indent="-36000" algn="ctr" defTabSz="914400" eaLnBrk="0" fontAlgn="base" latinLnBrk="0" hangingPunct="0">
                <a:spcBef>
                  <a:spcPct val="0"/>
                </a:spcBef>
                <a:buSzPct val="90000"/>
                <a:defRPr/>
              </a:pPr>
              <a:r>
                <a:rPr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정상</a:t>
              </a:r>
            </a:p>
          </p:txBody>
        </p:sp>
        <p:sp>
          <p:nvSpPr>
            <p:cNvPr id="218" name="양쪽 모서리가 둥근 사각형 217"/>
            <p:cNvSpPr/>
            <p:nvPr/>
          </p:nvSpPr>
          <p:spPr>
            <a:xfrm>
              <a:off x="3977616" y="7279037"/>
              <a:ext cx="1486400" cy="9126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indent="-180948" algn="ctr" fontAlgn="base" latinLnBrk="0">
                <a:defRPr/>
              </a:pPr>
              <a:endParaRPr lang="en-US" altLang="ko-KR" sz="900" b="1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indent="-180948" algn="ctr" fontAlgn="base" latinLnBrk="0">
                <a:defRPr/>
              </a:pPr>
              <a:r>
                <a:rPr lang="ko-KR" altLang="en-US" sz="800" spc="-70" dirty="0" smtClean="0">
                  <a:ln w="0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네트워크</a:t>
              </a:r>
              <a:endParaRPr lang="en-US" altLang="ko-KR" sz="800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  <a:p>
              <a:pPr marL="36000" lvl="2" indent="-36000" algn="ctr" defTabSz="914400" eaLnBrk="0" fontAlgn="base" latinLnBrk="0" hangingPunct="0">
                <a:spcBef>
                  <a:spcPct val="0"/>
                </a:spcBef>
                <a:buSzPct val="90000"/>
                <a:defRPr/>
              </a:pPr>
              <a:r>
                <a:rPr lang="ko-KR" alt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정상</a:t>
              </a:r>
            </a:p>
            <a:p>
              <a:pPr indent="-180948" algn="ctr" fontAlgn="base" latinLnBrk="0">
                <a:defRPr/>
              </a:pPr>
              <a:endParaRPr lang="ko-KR" altLang="en-US" sz="900" b="1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19" name="양쪽 모서리가 둥근 사각형 218"/>
            <p:cNvSpPr/>
            <p:nvPr/>
          </p:nvSpPr>
          <p:spPr>
            <a:xfrm>
              <a:off x="5580390" y="7280328"/>
              <a:ext cx="1486400" cy="9126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indent="-180948" algn="ctr" fontAlgn="base" latinLnBrk="0">
                <a:defRPr/>
              </a:pPr>
              <a:endParaRPr lang="en-US" altLang="ko-KR" sz="900" b="1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indent="-180948" algn="ctr" fontAlgn="base" latinLnBrk="0">
                <a:defRPr/>
              </a:pPr>
              <a:r>
                <a:rPr lang="en-US" altLang="ko-KR" sz="800" spc="-70" dirty="0" smtClean="0">
                  <a:ln w="0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DBMS</a:t>
              </a:r>
            </a:p>
            <a:p>
              <a:pPr marL="36000" lvl="2" indent="-36000" algn="ctr" defTabSz="914400" eaLnBrk="0" fontAlgn="base" latinLnBrk="0" hangingPunct="0">
                <a:spcBef>
                  <a:spcPct val="0"/>
                </a:spcBef>
                <a:buSzPct val="90000"/>
                <a:defRPr/>
              </a:pP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SQL </a:t>
              </a: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응답시간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3</a:t>
              </a: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초 이상 소요</a:t>
              </a:r>
            </a:p>
            <a:p>
              <a:pPr indent="-180948" algn="ctr" fontAlgn="base" latinLnBrk="0">
                <a:defRPr/>
              </a:pPr>
              <a:endParaRPr lang="en-US" altLang="ko-KR" sz="900" b="1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256" name="직사각형 255"/>
          <p:cNvSpPr/>
          <p:nvPr/>
        </p:nvSpPr>
        <p:spPr>
          <a:xfrm>
            <a:off x="2501087" y="6085586"/>
            <a:ext cx="936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0948" algn="ctr" fontAlgn="base" latinLnBrk="0">
              <a:defRPr/>
            </a:pPr>
            <a:r>
              <a:rPr lang="ko-KR" altLang="en-US" sz="800" spc="-70" dirty="0" smtClean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측정 대상</a:t>
            </a:r>
            <a:endParaRPr lang="en-US" altLang="ko-KR" sz="800" spc="-70" dirty="0" smtClean="0">
              <a:ln w="0">
                <a:noFill/>
              </a:ln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marL="36000" lvl="2" indent="-36000" algn="ctr" defTabSz="914400" eaLnBrk="0" fontAlgn="base" latinLnBrk="0" hangingPunct="0">
              <a:spcBef>
                <a:spcPct val="0"/>
              </a:spcBef>
              <a:buSzPct val="90000"/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rPr>
              <a:t>보수공사실적조회</a:t>
            </a:r>
          </a:p>
        </p:txBody>
      </p:sp>
      <p:grpSp>
        <p:nvGrpSpPr>
          <p:cNvPr id="263" name="그룹 262"/>
          <p:cNvGrpSpPr/>
          <p:nvPr/>
        </p:nvGrpSpPr>
        <p:grpSpPr>
          <a:xfrm>
            <a:off x="681025" y="6134455"/>
            <a:ext cx="1401992" cy="1437949"/>
            <a:chOff x="681025" y="6113471"/>
            <a:chExt cx="1401992" cy="1539579"/>
          </a:xfrm>
        </p:grpSpPr>
        <p:sp>
          <p:nvSpPr>
            <p:cNvPr id="258" name="모서리가 둥근 직사각형 257"/>
            <p:cNvSpPr/>
            <p:nvPr/>
          </p:nvSpPr>
          <p:spPr>
            <a:xfrm>
              <a:off x="682536" y="6113471"/>
              <a:ext cx="1400481" cy="295847"/>
            </a:xfrm>
            <a:prstGeom prst="roundRect">
              <a:avLst>
                <a:gd name="adj" fmla="val 2701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kumimoji="1" lang="ko-KR" altLang="en-US" sz="9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측정조건</a:t>
              </a:r>
            </a:p>
          </p:txBody>
        </p:sp>
        <p:sp>
          <p:nvSpPr>
            <p:cNvPr id="259" name="모서리가 둥근 직사각형 258"/>
            <p:cNvSpPr/>
            <p:nvPr/>
          </p:nvSpPr>
          <p:spPr>
            <a:xfrm>
              <a:off x="682536" y="7357203"/>
              <a:ext cx="1400481" cy="295847"/>
            </a:xfrm>
            <a:prstGeom prst="roundRect">
              <a:avLst>
                <a:gd name="adj" fmla="val 2701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kumimoji="1" lang="ko-KR" altLang="en-US" sz="9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원인분석 및 결과조치</a:t>
              </a:r>
            </a:p>
          </p:txBody>
        </p:sp>
        <p:sp>
          <p:nvSpPr>
            <p:cNvPr id="260" name="모서리가 둥근 직사각형 259"/>
            <p:cNvSpPr/>
            <p:nvPr/>
          </p:nvSpPr>
          <p:spPr>
            <a:xfrm>
              <a:off x="681025" y="6655836"/>
              <a:ext cx="1400481" cy="295847"/>
            </a:xfrm>
            <a:prstGeom prst="roundRect">
              <a:avLst>
                <a:gd name="adj" fmla="val 2701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kumimoji="1" lang="ko-KR" altLang="en-US" sz="9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측정결과</a:t>
              </a:r>
            </a:p>
          </p:txBody>
        </p:sp>
        <p:sp>
          <p:nvSpPr>
            <p:cNvPr id="261" name="모서리가 둥근 직사각형 260"/>
            <p:cNvSpPr/>
            <p:nvPr/>
          </p:nvSpPr>
          <p:spPr>
            <a:xfrm>
              <a:off x="681025" y="7005726"/>
              <a:ext cx="1400481" cy="295847"/>
            </a:xfrm>
            <a:prstGeom prst="roundRect">
              <a:avLst>
                <a:gd name="adj" fmla="val 2701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kumimoji="1" lang="ko-KR" altLang="en-US" sz="9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측정결과 분석</a:t>
              </a:r>
            </a:p>
          </p:txBody>
        </p:sp>
      </p:grpSp>
      <p:sp>
        <p:nvSpPr>
          <p:cNvPr id="262" name="직사각형 261"/>
          <p:cNvSpPr/>
          <p:nvPr/>
        </p:nvSpPr>
        <p:spPr>
          <a:xfrm>
            <a:off x="711950" y="6466293"/>
            <a:ext cx="6157327" cy="14786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1" indent="-107291" algn="ctr">
              <a:buClr>
                <a:schemeClr val="bg1">
                  <a:lumMod val="65000"/>
                </a:schemeClr>
              </a:buClr>
              <a:buSzPct val="80000"/>
              <a:tabLst>
                <a:tab pos="6697237" algn="l"/>
              </a:tabLst>
              <a:defRPr/>
            </a:pPr>
            <a:r>
              <a:rPr lang="ko-KR" altLang="en-US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성능테스트실시</a:t>
            </a:r>
            <a:r>
              <a:rPr lang="en-US" altLang="ko-KR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/</a:t>
            </a:r>
            <a:r>
              <a:rPr lang="ko-KR" altLang="en-US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모니터링</a:t>
            </a:r>
          </a:p>
        </p:txBody>
      </p:sp>
      <p:grpSp>
        <p:nvGrpSpPr>
          <p:cNvPr id="280" name="그룹 99"/>
          <p:cNvGrpSpPr/>
          <p:nvPr/>
        </p:nvGrpSpPr>
        <p:grpSpPr>
          <a:xfrm flipH="1">
            <a:off x="274754" y="6108700"/>
            <a:ext cx="583248" cy="1536730"/>
            <a:chOff x="122871" y="3114675"/>
            <a:chExt cx="583248" cy="4130675"/>
          </a:xfrm>
        </p:grpSpPr>
        <p:sp>
          <p:nvSpPr>
            <p:cNvPr id="281" name="아래쪽 화살표 280"/>
            <p:cNvSpPr/>
            <p:nvPr/>
          </p:nvSpPr>
          <p:spPr>
            <a:xfrm>
              <a:off x="122871" y="3179732"/>
              <a:ext cx="476515" cy="4014440"/>
            </a:xfrm>
            <a:prstGeom prst="down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2" name="직사각형 281"/>
            <p:cNvSpPr/>
            <p:nvPr/>
          </p:nvSpPr>
          <p:spPr>
            <a:xfrm>
              <a:off x="368501" y="3114675"/>
              <a:ext cx="337618" cy="41306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86" name="Picture 2" descr="C:\Users\hipt3\Desktop\6816816816816161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471233" y="7110834"/>
            <a:ext cx="693155" cy="707355"/>
          </a:xfrm>
          <a:prstGeom prst="rect">
            <a:avLst/>
          </a:prstGeom>
          <a:noFill/>
        </p:spPr>
      </p:pic>
      <p:cxnSp>
        <p:nvCxnSpPr>
          <p:cNvPr id="187" name="직선 화살표 연결선 186"/>
          <p:cNvCxnSpPr/>
          <p:nvPr/>
        </p:nvCxnSpPr>
        <p:spPr>
          <a:xfrm>
            <a:off x="6507480" y="9234784"/>
            <a:ext cx="682442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타원 188"/>
          <p:cNvSpPr/>
          <p:nvPr/>
        </p:nvSpPr>
        <p:spPr>
          <a:xfrm>
            <a:off x="1443546" y="9198427"/>
            <a:ext cx="72715" cy="7271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0" name="타원 189"/>
          <p:cNvSpPr/>
          <p:nvPr/>
        </p:nvSpPr>
        <p:spPr>
          <a:xfrm>
            <a:off x="3456533" y="9198427"/>
            <a:ext cx="72715" cy="7271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1" name="타원 190"/>
          <p:cNvSpPr/>
          <p:nvPr/>
        </p:nvSpPr>
        <p:spPr>
          <a:xfrm>
            <a:off x="4536653" y="9198427"/>
            <a:ext cx="72715" cy="7271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3" name="직선 화살표 연결선 192"/>
          <p:cNvCxnSpPr/>
          <p:nvPr/>
        </p:nvCxnSpPr>
        <p:spPr>
          <a:xfrm>
            <a:off x="3793595" y="9234784"/>
            <a:ext cx="766392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직선 화살표 연결선 196"/>
          <p:cNvCxnSpPr/>
          <p:nvPr/>
        </p:nvCxnSpPr>
        <p:spPr>
          <a:xfrm>
            <a:off x="1453915" y="9234784"/>
            <a:ext cx="629102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모서리가 둥근 직사각형 197"/>
          <p:cNvSpPr/>
          <p:nvPr/>
        </p:nvSpPr>
        <p:spPr>
          <a:xfrm>
            <a:off x="1836353" y="9092511"/>
            <a:ext cx="1400481" cy="276318"/>
          </a:xfrm>
          <a:prstGeom prst="roundRect">
            <a:avLst>
              <a:gd name="adj" fmla="val 2701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kumimoji="1"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개발 및 단위시험</a:t>
            </a:r>
          </a:p>
        </p:txBody>
      </p:sp>
      <p:cxnSp>
        <p:nvCxnSpPr>
          <p:cNvPr id="216" name="직선 화살표 연결선 215"/>
          <p:cNvCxnSpPr/>
          <p:nvPr/>
        </p:nvCxnSpPr>
        <p:spPr>
          <a:xfrm>
            <a:off x="2942232" y="9234784"/>
            <a:ext cx="555179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모서리가 둥근 직사각형 225"/>
          <p:cNvSpPr/>
          <p:nvPr/>
        </p:nvSpPr>
        <p:spPr>
          <a:xfrm>
            <a:off x="4504431" y="9092511"/>
            <a:ext cx="680294" cy="276318"/>
          </a:xfrm>
          <a:prstGeom prst="roundRect">
            <a:avLst>
              <a:gd name="adj" fmla="val 2701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kumimoji="1"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시험운영</a:t>
            </a:r>
          </a:p>
        </p:txBody>
      </p:sp>
      <p:cxnSp>
        <p:nvCxnSpPr>
          <p:cNvPr id="228" name="직선 화살표 연결선 227"/>
          <p:cNvCxnSpPr/>
          <p:nvPr/>
        </p:nvCxnSpPr>
        <p:spPr>
          <a:xfrm>
            <a:off x="5617198" y="9234784"/>
            <a:ext cx="593102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모서리가 둥근 직사각형 231"/>
          <p:cNvSpPr/>
          <p:nvPr/>
        </p:nvSpPr>
        <p:spPr>
          <a:xfrm>
            <a:off x="5008487" y="9091054"/>
            <a:ext cx="680294" cy="276318"/>
          </a:xfrm>
          <a:prstGeom prst="roundRect">
            <a:avLst>
              <a:gd name="adj" fmla="val 2701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kumimoji="1"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인수</a:t>
            </a:r>
            <a:r>
              <a:rPr kumimoji="1"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/</a:t>
            </a:r>
            <a:br>
              <a:rPr kumimoji="1"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</a:br>
            <a:r>
              <a:rPr kumimoji="1"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전환</a:t>
            </a:r>
          </a:p>
        </p:txBody>
      </p:sp>
      <p:grpSp>
        <p:nvGrpSpPr>
          <p:cNvPr id="296" name="그룹 295"/>
          <p:cNvGrpSpPr/>
          <p:nvPr/>
        </p:nvGrpSpPr>
        <p:grpSpPr>
          <a:xfrm>
            <a:off x="536650" y="9570501"/>
            <a:ext cx="7342388" cy="683595"/>
            <a:chOff x="536650" y="9570501"/>
            <a:chExt cx="7342388" cy="683595"/>
          </a:xfrm>
        </p:grpSpPr>
        <p:sp>
          <p:nvSpPr>
            <p:cNvPr id="299" name="타원 298"/>
            <p:cNvSpPr/>
            <p:nvPr/>
          </p:nvSpPr>
          <p:spPr>
            <a:xfrm>
              <a:off x="536650" y="9570501"/>
              <a:ext cx="683595" cy="683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0" name="직사각형 299"/>
            <p:cNvSpPr/>
            <p:nvPr/>
          </p:nvSpPr>
          <p:spPr>
            <a:xfrm>
              <a:off x="1325838" y="9734872"/>
              <a:ext cx="6553200" cy="33855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 anchorCtr="0">
              <a:noAutofit/>
            </a:bodyPr>
            <a:lstStyle/>
            <a:p>
              <a:pPr marL="0" lvl="2" indent="-180975">
                <a:defRPr/>
              </a:pPr>
              <a:r>
                <a:rPr lang="ko-KR" altLang="en-US" sz="1600" dirty="0" smtClean="0">
                  <a:solidFill>
                    <a:srgbClr val="FFFF00"/>
                  </a:solidFill>
                  <a:latin typeface="KoPub돋움체 Bold" pitchFamily="18" charset="-127"/>
                  <a:ea typeface="KoPub돋움체 Bold" pitchFamily="18" charset="-127"/>
                </a:rPr>
                <a:t>테스트 시나리오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를 통한 성공적인 성능시험 수행</a:t>
              </a:r>
            </a:p>
          </p:txBody>
        </p:sp>
        <p:pic>
          <p:nvPicPr>
            <p:cNvPr id="301" name="Picture 2" descr="G:\★소스소스\png\1319786322_network-workgroup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1581" y="9660002"/>
              <a:ext cx="489454" cy="489454"/>
            </a:xfrm>
            <a:prstGeom prst="rect">
              <a:avLst/>
            </a:prstGeom>
            <a:noFill/>
          </p:spPr>
        </p:pic>
      </p:grpSp>
      <p:sp>
        <p:nvSpPr>
          <p:cNvPr id="115" name="모서리가 둥근 직사각형 114"/>
          <p:cNvSpPr/>
          <p:nvPr/>
        </p:nvSpPr>
        <p:spPr>
          <a:xfrm>
            <a:off x="3280295" y="9162076"/>
            <a:ext cx="680294" cy="276318"/>
          </a:xfrm>
          <a:prstGeom prst="roundRect">
            <a:avLst>
              <a:gd name="adj" fmla="val 2701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kumimoji="1"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통합시험</a:t>
            </a:r>
          </a:p>
        </p:txBody>
      </p:sp>
      <p:pic>
        <p:nvPicPr>
          <p:cNvPr id="116" name="Picture 2" descr="G:\★소스소스\png\1344926135_Configuration-Setting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55695" y="8923523"/>
            <a:ext cx="337900" cy="337898"/>
          </a:xfrm>
          <a:prstGeom prst="rect">
            <a:avLst/>
          </a:prstGeom>
          <a:noFill/>
        </p:spPr>
      </p:pic>
      <p:grpSp>
        <p:nvGrpSpPr>
          <p:cNvPr id="91" name="그룹 90"/>
          <p:cNvGrpSpPr/>
          <p:nvPr/>
        </p:nvGrpSpPr>
        <p:grpSpPr>
          <a:xfrm>
            <a:off x="5407410" y="8118946"/>
            <a:ext cx="2039217" cy="371511"/>
            <a:chOff x="5305748" y="9019088"/>
            <a:chExt cx="2039217" cy="371511"/>
          </a:xfrm>
        </p:grpSpPr>
        <p:grpSp>
          <p:nvGrpSpPr>
            <p:cNvPr id="267" name="그룹 266"/>
            <p:cNvGrpSpPr/>
            <p:nvPr/>
          </p:nvGrpSpPr>
          <p:grpSpPr>
            <a:xfrm>
              <a:off x="5305748" y="9058273"/>
              <a:ext cx="1749102" cy="284640"/>
              <a:chOff x="6024563" y="3245164"/>
              <a:chExt cx="1144587" cy="589306"/>
            </a:xfrm>
          </p:grpSpPr>
          <p:sp>
            <p:nvSpPr>
              <p:cNvPr id="291" name="직사각형 290"/>
              <p:cNvSpPr/>
              <p:nvPr/>
            </p:nvSpPr>
            <p:spPr>
              <a:xfrm flipV="1">
                <a:off x="6161845" y="3245166"/>
                <a:ext cx="999492" cy="5886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269" name="직선 연결선 268"/>
              <p:cNvCxnSpPr/>
              <p:nvPr/>
            </p:nvCxnSpPr>
            <p:spPr>
              <a:xfrm>
                <a:off x="6024563" y="3834470"/>
                <a:ext cx="1144587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0" name="직사각형 269"/>
              <p:cNvSpPr/>
              <p:nvPr/>
            </p:nvSpPr>
            <p:spPr>
              <a:xfrm flipV="1">
                <a:off x="6024563" y="3245164"/>
                <a:ext cx="195090" cy="58863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7" name="TextBox 286"/>
              <p:cNvSpPr txBox="1"/>
              <p:nvPr/>
            </p:nvSpPr>
            <p:spPr bwMode="auto">
              <a:xfrm>
                <a:off x="6057061" y="3396112"/>
                <a:ext cx="242634" cy="2867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 anchorCtr="0">
                <a:spAutoFit/>
              </a:bodyPr>
              <a:lstStyle/>
              <a:p>
                <a:pPr>
                  <a:spcAft>
                    <a:spcPts val="600"/>
                  </a:spcAft>
                  <a:defRPr/>
                </a:pPr>
                <a:r>
                  <a:rPr lang="ko-KR" altLang="en-US" sz="900" dirty="0" smtClean="0"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</a:rPr>
                  <a:t>범례</a:t>
                </a:r>
              </a:p>
            </p:txBody>
          </p:sp>
        </p:grpSp>
        <p:sp>
          <p:nvSpPr>
            <p:cNvPr id="295" name="TextBox 294"/>
            <p:cNvSpPr txBox="1"/>
            <p:nvPr/>
          </p:nvSpPr>
          <p:spPr>
            <a:xfrm>
              <a:off x="5829721" y="9019088"/>
              <a:ext cx="1515244" cy="371511"/>
            </a:xfrm>
            <a:prstGeom prst="rect">
              <a:avLst/>
            </a:prstGeom>
            <a:noFill/>
          </p:spPr>
          <p:txBody>
            <a:bodyPr wrap="square" lIns="93598" tIns="46799" rIns="93598" bIns="46799" rtlCol="0">
              <a:spAutoFit/>
            </a:bodyPr>
            <a:lstStyle/>
            <a:p>
              <a:pPr latinLnBrk="0"/>
              <a:r>
                <a:rPr kumimoji="1" lang="ko-KR" altLang="en-US" sz="90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성능진단전문업체를 통한 성능진단 및 개선</a:t>
              </a:r>
            </a:p>
          </p:txBody>
        </p:sp>
        <p:pic>
          <p:nvPicPr>
            <p:cNvPr id="117" name="Picture 2" descr="G:\★소스소스\png\1344926135_Configuration-Settings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25541" y="9078099"/>
              <a:ext cx="250696" cy="250694"/>
            </a:xfrm>
            <a:prstGeom prst="rect">
              <a:avLst/>
            </a:prstGeom>
            <a:noFill/>
          </p:spPr>
        </p:pic>
      </p:grpSp>
      <p:sp>
        <p:nvSpPr>
          <p:cNvPr id="93" name="슬라이드 번호 개체 틀 9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96" name="직사각형 95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성능요구사항 ▶ 나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요구사항 별 충족방안</a:t>
            </a:r>
            <a:endParaRPr lang="en-US" altLang="ko-KR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97" name="타원 96"/>
          <p:cNvSpPr/>
          <p:nvPr/>
        </p:nvSpPr>
        <p:spPr>
          <a:xfrm>
            <a:off x="5040002" y="9199066"/>
            <a:ext cx="72715" cy="7271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타원 98"/>
          <p:cNvSpPr/>
          <p:nvPr/>
        </p:nvSpPr>
        <p:spPr>
          <a:xfrm>
            <a:off x="5580769" y="9199066"/>
            <a:ext cx="72715" cy="7271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모서리가 둥근 직사각형 100"/>
          <p:cNvSpPr/>
          <p:nvPr/>
        </p:nvSpPr>
        <p:spPr>
          <a:xfrm>
            <a:off x="6012817" y="9091054"/>
            <a:ext cx="680294" cy="276318"/>
          </a:xfrm>
          <a:prstGeom prst="roundRect">
            <a:avLst>
              <a:gd name="adj" fmla="val 2701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kumimoji="1"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안정</a:t>
            </a:r>
            <a:r>
              <a:rPr kumimoji="1" lang="ko-KR" altLang="en-US" sz="9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화</a:t>
            </a:r>
            <a:endParaRPr kumimoji="1" lang="ko-KR" altLang="en-US" sz="900" spc="-5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663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/>
          <p:cNvSpPr txBox="1"/>
          <p:nvPr/>
        </p:nvSpPr>
        <p:spPr>
          <a:xfrm>
            <a:off x="593843" y="1746250"/>
            <a:ext cx="6570546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다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성능시험 조직 구성</a:t>
            </a: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 최적화를 위해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제안사는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전문인력으로 구성된 테스트 그룹의 지원을 받아 검증된 기법과 절차를 적용하여 최적화 작업을 진행함으로써 오류 및 성능 저해요소를 사전에 제거하고 시스템기능과 성능이 극대화된 안정된 시스템을 구축합니다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85" name="그룹 206"/>
          <p:cNvGrpSpPr/>
          <p:nvPr/>
        </p:nvGrpSpPr>
        <p:grpSpPr>
          <a:xfrm>
            <a:off x="602037" y="2862362"/>
            <a:ext cx="6571501" cy="292388"/>
            <a:chOff x="614934" y="2930014"/>
            <a:chExt cx="6571501" cy="292388"/>
          </a:xfrm>
        </p:grpSpPr>
        <p:pic>
          <p:nvPicPr>
            <p:cNvPr id="86" name="그림 85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87" name="TextBox 86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 최적화를 위한 조직 구성</a:t>
              </a:r>
            </a:p>
          </p:txBody>
        </p:sp>
      </p:grpSp>
      <p:grpSp>
        <p:nvGrpSpPr>
          <p:cNvPr id="90" name="그룹 51"/>
          <p:cNvGrpSpPr/>
          <p:nvPr/>
        </p:nvGrpSpPr>
        <p:grpSpPr>
          <a:xfrm>
            <a:off x="697490" y="3308375"/>
            <a:ext cx="3047075" cy="184666"/>
            <a:chOff x="333420" y="2673366"/>
            <a:chExt cx="3047075" cy="184666"/>
          </a:xfrm>
        </p:grpSpPr>
        <p:sp>
          <p:nvSpPr>
            <p:cNvPr id="91" name="TextBox 90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유기적인 상호협력체계를 통한 진단 조직구성</a:t>
              </a:r>
            </a:p>
          </p:txBody>
        </p:sp>
        <p:grpSp>
          <p:nvGrpSpPr>
            <p:cNvPr id="92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93" name="타원 92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4" name="갈매기형 수장 93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101" name="Group 3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383509"/>
              </p:ext>
            </p:extLst>
          </p:nvPr>
        </p:nvGraphicFramePr>
        <p:xfrm>
          <a:off x="629455" y="6068095"/>
          <a:ext cx="6518252" cy="3278324"/>
        </p:xfrm>
        <a:graphic>
          <a:graphicData uri="http://schemas.openxmlformats.org/drawingml/2006/table">
            <a:tbl>
              <a:tblPr/>
              <a:tblGrid>
                <a:gridCol w="732277"/>
                <a:gridCol w="1041127"/>
                <a:gridCol w="4744848"/>
              </a:tblGrid>
              <a:tr h="23434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조직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역할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52142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경영정보팀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도로정보팀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정보개발팀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sm" len="med"/>
                    </a:lnL>
                    <a:lnR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dkUpDiag">
                      <a:fgClr>
                        <a:srgbClr val="EAEAEA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성능시험 세부계획에 대한 협의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서버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네트워크 등 담당자 테스트 지원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성능시험을 위한 서버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네트워크 등의 지원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71674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제안사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관리자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성능시험 관리 및 조정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테스트 일정 및 진행 상황에 대한 고객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협의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74604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3993" marR="53993" marT="46799" marB="46799" anchor="ctr" horzOverflow="overflow">
                    <a:lnL cap="flat">
                      <a:noFill/>
                    </a:lnL>
                    <a:lnR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sm" len="med"/>
                    </a:lnR>
                    <a:lnT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기반팀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테스트 데이터 생성 및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DB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구축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DB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환경설정 및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Parameter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최적화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DB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백업 및 복구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테스트 시 모니터링 및 결과 제공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시험을 위한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H/W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및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S/W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운영자와 협의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필요 시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)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764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개발팀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업무 분석 정보 제공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트랜잭션 분석 정보 제공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테스트 대상 업무 선정 및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Navigation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설명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8808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테스트그룹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테스트 관련 산출물 작성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공유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테스트계획서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테스트결과서 등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)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테스트를 위한 개발팀 업무 협의 및 성능 테스트용 화면 선정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테스트 부하모델 설계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테스트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Script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작성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테스트 수행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성능 테스트 결과 분석 및 결과서 작성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pSp>
        <p:nvGrpSpPr>
          <p:cNvPr id="102" name="그룹 51"/>
          <p:cNvGrpSpPr/>
          <p:nvPr/>
        </p:nvGrpSpPr>
        <p:grpSpPr>
          <a:xfrm>
            <a:off x="697490" y="5713956"/>
            <a:ext cx="3047075" cy="184666"/>
            <a:chOff x="333420" y="2673366"/>
            <a:chExt cx="3047075" cy="184666"/>
          </a:xfrm>
        </p:grpSpPr>
        <p:sp>
          <p:nvSpPr>
            <p:cNvPr id="103" name="TextBox 102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조직 별 역할</a:t>
              </a:r>
            </a:p>
          </p:txBody>
        </p:sp>
        <p:grpSp>
          <p:nvGrpSpPr>
            <p:cNvPr id="104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05" name="타원 104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6" name="갈매기형 수장 105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cxnSp>
        <p:nvCxnSpPr>
          <p:cNvPr id="116" name="꺾인 연결선 115"/>
          <p:cNvCxnSpPr/>
          <p:nvPr/>
        </p:nvCxnSpPr>
        <p:spPr>
          <a:xfrm flipH="1" flipV="1">
            <a:off x="4482002" y="4030643"/>
            <a:ext cx="12956" cy="1277955"/>
          </a:xfrm>
          <a:prstGeom prst="bentConnector3">
            <a:avLst>
              <a:gd name="adj1" fmla="val 1800000"/>
            </a:avLst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직선 연결선 116"/>
          <p:cNvCxnSpPr/>
          <p:nvPr/>
        </p:nvCxnSpPr>
        <p:spPr>
          <a:xfrm>
            <a:off x="3686175" y="4672432"/>
            <a:ext cx="802304" cy="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직선 연결선 148"/>
          <p:cNvCxnSpPr/>
          <p:nvPr/>
        </p:nvCxnSpPr>
        <p:spPr>
          <a:xfrm>
            <a:off x="2089376" y="4672432"/>
            <a:ext cx="776841" cy="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 35"/>
          <p:cNvSpPr>
            <a:spLocks noChangeArrowheads="1"/>
          </p:cNvSpPr>
          <p:nvPr/>
        </p:nvSpPr>
        <p:spPr bwMode="auto">
          <a:xfrm>
            <a:off x="4472789" y="3775052"/>
            <a:ext cx="1081886" cy="5523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algn="ctr" eaLnBrk="0" fontAlgn="base" latinLnBrk="0" hangingPunct="0">
              <a:spcBef>
                <a:spcPct val="0"/>
              </a:spcBef>
              <a:buClr>
                <a:schemeClr val="bg1">
                  <a:lumMod val="65000"/>
                </a:schemeClr>
              </a:buClr>
              <a:buSzPct val="90000"/>
              <a:tabLst>
                <a:tab pos="5648325" algn="l"/>
              </a:tabLst>
              <a:defRPr/>
            </a:pPr>
            <a:endParaRPr kumimoji="1" lang="ko-KR" altLang="en-US" sz="800" dirty="0" smtClean="0">
              <a:solidFill>
                <a:schemeClr val="bg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27" name="Freeform 6"/>
          <p:cNvSpPr>
            <a:spLocks noEditPoints="1"/>
          </p:cNvSpPr>
          <p:nvPr/>
        </p:nvSpPr>
        <p:spPr bwMode="auto">
          <a:xfrm>
            <a:off x="4618729" y="3889112"/>
            <a:ext cx="169488" cy="169488"/>
          </a:xfrm>
          <a:custGeom>
            <a:avLst/>
            <a:gdLst>
              <a:gd name="T0" fmla="*/ 171 w 188"/>
              <a:gd name="T1" fmla="*/ 85 h 188"/>
              <a:gd name="T2" fmla="*/ 96 w 188"/>
              <a:gd name="T3" fmla="*/ 0 h 188"/>
              <a:gd name="T4" fmla="*/ 20 w 188"/>
              <a:gd name="T5" fmla="*/ 86 h 188"/>
              <a:gd name="T6" fmla="*/ 23 w 188"/>
              <a:gd name="T7" fmla="*/ 122 h 188"/>
              <a:gd name="T8" fmla="*/ 96 w 188"/>
              <a:gd name="T9" fmla="*/ 188 h 188"/>
              <a:gd name="T10" fmla="*/ 167 w 188"/>
              <a:gd name="T11" fmla="*/ 123 h 188"/>
              <a:gd name="T12" fmla="*/ 171 w 188"/>
              <a:gd name="T13" fmla="*/ 85 h 188"/>
              <a:gd name="T14" fmla="*/ 44 w 188"/>
              <a:gd name="T15" fmla="*/ 60 h 188"/>
              <a:gd name="T16" fmla="*/ 66 w 188"/>
              <a:gd name="T17" fmla="*/ 86 h 188"/>
              <a:gd name="T18" fmla="*/ 119 w 188"/>
              <a:gd name="T19" fmla="*/ 69 h 188"/>
              <a:gd name="T20" fmla="*/ 152 w 188"/>
              <a:gd name="T21" fmla="*/ 81 h 188"/>
              <a:gd name="T22" fmla="*/ 94 w 188"/>
              <a:gd name="T23" fmla="*/ 179 h 188"/>
              <a:gd name="T24" fmla="*/ 44 w 188"/>
              <a:gd name="T25" fmla="*/ 6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8" h="188">
                <a:moveTo>
                  <a:pt x="171" y="85"/>
                </a:moveTo>
                <a:cubicBezTo>
                  <a:pt x="167" y="37"/>
                  <a:pt x="135" y="0"/>
                  <a:pt x="96" y="0"/>
                </a:cubicBezTo>
                <a:cubicBezTo>
                  <a:pt x="56" y="0"/>
                  <a:pt x="24" y="38"/>
                  <a:pt x="20" y="86"/>
                </a:cubicBezTo>
                <a:cubicBezTo>
                  <a:pt x="0" y="78"/>
                  <a:pt x="6" y="140"/>
                  <a:pt x="23" y="122"/>
                </a:cubicBezTo>
                <a:cubicBezTo>
                  <a:pt x="33" y="160"/>
                  <a:pt x="62" y="188"/>
                  <a:pt x="96" y="188"/>
                </a:cubicBezTo>
                <a:cubicBezTo>
                  <a:pt x="129" y="188"/>
                  <a:pt x="157" y="161"/>
                  <a:pt x="167" y="123"/>
                </a:cubicBezTo>
                <a:cubicBezTo>
                  <a:pt x="183" y="133"/>
                  <a:pt x="188" y="85"/>
                  <a:pt x="171" y="85"/>
                </a:cubicBezTo>
                <a:close/>
                <a:moveTo>
                  <a:pt x="44" y="60"/>
                </a:moveTo>
                <a:cubicBezTo>
                  <a:pt x="51" y="74"/>
                  <a:pt x="59" y="82"/>
                  <a:pt x="66" y="86"/>
                </a:cubicBezTo>
                <a:cubicBezTo>
                  <a:pt x="92" y="103"/>
                  <a:pt x="102" y="74"/>
                  <a:pt x="119" y="69"/>
                </a:cubicBezTo>
                <a:cubicBezTo>
                  <a:pt x="127" y="66"/>
                  <a:pt x="137" y="68"/>
                  <a:pt x="152" y="81"/>
                </a:cubicBezTo>
                <a:cubicBezTo>
                  <a:pt x="160" y="120"/>
                  <a:pt x="141" y="179"/>
                  <a:pt x="94" y="179"/>
                </a:cubicBezTo>
                <a:cubicBezTo>
                  <a:pt x="41" y="179"/>
                  <a:pt x="24" y="102"/>
                  <a:pt x="44" y="6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0652" tIns="40326" rIns="80652" bIns="40326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28" name="Freeform 7"/>
          <p:cNvSpPr>
            <a:spLocks noEditPoints="1"/>
          </p:cNvSpPr>
          <p:nvPr/>
        </p:nvSpPr>
        <p:spPr bwMode="auto">
          <a:xfrm>
            <a:off x="4573641" y="4048822"/>
            <a:ext cx="260751" cy="137438"/>
          </a:xfrm>
          <a:custGeom>
            <a:avLst/>
            <a:gdLst>
              <a:gd name="T0" fmla="*/ 0 w 289"/>
              <a:gd name="T1" fmla="*/ 152 h 152"/>
              <a:gd name="T2" fmla="*/ 81 w 289"/>
              <a:gd name="T3" fmla="*/ 2 h 152"/>
              <a:gd name="T4" fmla="*/ 131 w 289"/>
              <a:gd name="T5" fmla="*/ 102 h 152"/>
              <a:gd name="T6" fmla="*/ 161 w 289"/>
              <a:gd name="T7" fmla="*/ 102 h 152"/>
              <a:gd name="T8" fmla="*/ 215 w 289"/>
              <a:gd name="T9" fmla="*/ 0 h 152"/>
              <a:gd name="T10" fmla="*/ 289 w 289"/>
              <a:gd name="T11" fmla="*/ 152 h 152"/>
              <a:gd name="T12" fmla="*/ 0 w 289"/>
              <a:gd name="T13" fmla="*/ 152 h 152"/>
              <a:gd name="T14" fmla="*/ 136 w 289"/>
              <a:gd name="T15" fmla="*/ 43 h 152"/>
              <a:gd name="T16" fmla="*/ 128 w 289"/>
              <a:gd name="T17" fmla="*/ 22 h 152"/>
              <a:gd name="T18" fmla="*/ 133 w 289"/>
              <a:gd name="T19" fmla="*/ 16 h 152"/>
              <a:gd name="T20" fmla="*/ 156 w 289"/>
              <a:gd name="T21" fmla="*/ 16 h 152"/>
              <a:gd name="T22" fmla="*/ 161 w 289"/>
              <a:gd name="T23" fmla="*/ 22 h 152"/>
              <a:gd name="T24" fmla="*/ 154 w 289"/>
              <a:gd name="T25" fmla="*/ 43 h 152"/>
              <a:gd name="T26" fmla="*/ 136 w 289"/>
              <a:gd name="T27" fmla="*/ 43 h 152"/>
              <a:gd name="T28" fmla="*/ 132 w 289"/>
              <a:gd name="T29" fmla="*/ 98 h 152"/>
              <a:gd name="T30" fmla="*/ 137 w 289"/>
              <a:gd name="T31" fmla="*/ 49 h 152"/>
              <a:gd name="T32" fmla="*/ 154 w 289"/>
              <a:gd name="T33" fmla="*/ 49 h 152"/>
              <a:gd name="T34" fmla="*/ 160 w 289"/>
              <a:gd name="T35" fmla="*/ 98 h 152"/>
              <a:gd name="T36" fmla="*/ 132 w 289"/>
              <a:gd name="T37" fmla="*/ 98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89" h="152">
                <a:moveTo>
                  <a:pt x="0" y="152"/>
                </a:moveTo>
                <a:cubicBezTo>
                  <a:pt x="3" y="90"/>
                  <a:pt x="32" y="32"/>
                  <a:pt x="81" y="2"/>
                </a:cubicBezTo>
                <a:cubicBezTo>
                  <a:pt x="94" y="54"/>
                  <a:pt x="109" y="88"/>
                  <a:pt x="131" y="102"/>
                </a:cubicBezTo>
                <a:cubicBezTo>
                  <a:pt x="161" y="102"/>
                  <a:pt x="161" y="102"/>
                  <a:pt x="161" y="102"/>
                </a:cubicBezTo>
                <a:cubicBezTo>
                  <a:pt x="180" y="91"/>
                  <a:pt x="199" y="57"/>
                  <a:pt x="215" y="0"/>
                </a:cubicBezTo>
                <a:cubicBezTo>
                  <a:pt x="265" y="42"/>
                  <a:pt x="287" y="92"/>
                  <a:pt x="289" y="152"/>
                </a:cubicBezTo>
                <a:cubicBezTo>
                  <a:pt x="0" y="152"/>
                  <a:pt x="0" y="152"/>
                  <a:pt x="0" y="152"/>
                </a:cubicBezTo>
                <a:close/>
                <a:moveTo>
                  <a:pt x="136" y="43"/>
                </a:moveTo>
                <a:cubicBezTo>
                  <a:pt x="133" y="36"/>
                  <a:pt x="131" y="28"/>
                  <a:pt x="128" y="22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41" y="16"/>
                  <a:pt x="148" y="16"/>
                  <a:pt x="156" y="16"/>
                </a:cubicBezTo>
                <a:cubicBezTo>
                  <a:pt x="161" y="22"/>
                  <a:pt x="161" y="22"/>
                  <a:pt x="161" y="22"/>
                </a:cubicBezTo>
                <a:cubicBezTo>
                  <a:pt x="159" y="28"/>
                  <a:pt x="157" y="36"/>
                  <a:pt x="154" y="43"/>
                </a:cubicBezTo>
                <a:cubicBezTo>
                  <a:pt x="136" y="43"/>
                  <a:pt x="136" y="43"/>
                  <a:pt x="136" y="43"/>
                </a:cubicBezTo>
                <a:close/>
                <a:moveTo>
                  <a:pt x="132" y="98"/>
                </a:moveTo>
                <a:cubicBezTo>
                  <a:pt x="133" y="82"/>
                  <a:pt x="135" y="63"/>
                  <a:pt x="137" y="49"/>
                </a:cubicBezTo>
                <a:cubicBezTo>
                  <a:pt x="154" y="49"/>
                  <a:pt x="154" y="49"/>
                  <a:pt x="154" y="49"/>
                </a:cubicBezTo>
                <a:cubicBezTo>
                  <a:pt x="156" y="64"/>
                  <a:pt x="158" y="82"/>
                  <a:pt x="160" y="98"/>
                </a:cubicBezTo>
                <a:cubicBezTo>
                  <a:pt x="132" y="98"/>
                  <a:pt x="132" y="98"/>
                  <a:pt x="132" y="9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0652" tIns="40326" rIns="80652" bIns="40326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29" name="Rectangle 179"/>
          <p:cNvSpPr>
            <a:spLocks noChangeArrowheads="1"/>
          </p:cNvSpPr>
          <p:nvPr/>
        </p:nvSpPr>
        <p:spPr bwMode="gray">
          <a:xfrm>
            <a:off x="4919312" y="3966564"/>
            <a:ext cx="370294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기반팀</a:t>
            </a:r>
            <a:endParaRPr lang="ko-KR" altLang="en-US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  <a:sym typeface="Monotype Sorts"/>
            </a:endParaRPr>
          </a:p>
        </p:txBody>
      </p:sp>
      <p:sp>
        <p:nvSpPr>
          <p:cNvPr id="130" name="Rectangle 35"/>
          <p:cNvSpPr>
            <a:spLocks noChangeArrowheads="1"/>
          </p:cNvSpPr>
          <p:nvPr/>
        </p:nvSpPr>
        <p:spPr bwMode="auto">
          <a:xfrm>
            <a:off x="4472789" y="4396082"/>
            <a:ext cx="1081886" cy="5523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algn="ctr" eaLnBrk="0" fontAlgn="base" latinLnBrk="0" hangingPunct="0">
              <a:spcBef>
                <a:spcPct val="0"/>
              </a:spcBef>
              <a:buClr>
                <a:schemeClr val="bg1">
                  <a:lumMod val="65000"/>
                </a:schemeClr>
              </a:buClr>
              <a:buSzPct val="90000"/>
              <a:tabLst>
                <a:tab pos="5648325" algn="l"/>
              </a:tabLst>
              <a:defRPr/>
            </a:pPr>
            <a:endParaRPr kumimoji="1" lang="ko-KR" altLang="en-US" sz="1100" dirty="0" smtClean="0">
              <a:solidFill>
                <a:schemeClr val="bg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31" name="Freeform 6"/>
          <p:cNvSpPr>
            <a:spLocks noEditPoints="1"/>
          </p:cNvSpPr>
          <p:nvPr/>
        </p:nvSpPr>
        <p:spPr bwMode="auto">
          <a:xfrm>
            <a:off x="4618729" y="4506332"/>
            <a:ext cx="169488" cy="169488"/>
          </a:xfrm>
          <a:custGeom>
            <a:avLst/>
            <a:gdLst>
              <a:gd name="T0" fmla="*/ 171 w 188"/>
              <a:gd name="T1" fmla="*/ 85 h 188"/>
              <a:gd name="T2" fmla="*/ 96 w 188"/>
              <a:gd name="T3" fmla="*/ 0 h 188"/>
              <a:gd name="T4" fmla="*/ 20 w 188"/>
              <a:gd name="T5" fmla="*/ 86 h 188"/>
              <a:gd name="T6" fmla="*/ 23 w 188"/>
              <a:gd name="T7" fmla="*/ 122 h 188"/>
              <a:gd name="T8" fmla="*/ 96 w 188"/>
              <a:gd name="T9" fmla="*/ 188 h 188"/>
              <a:gd name="T10" fmla="*/ 167 w 188"/>
              <a:gd name="T11" fmla="*/ 123 h 188"/>
              <a:gd name="T12" fmla="*/ 171 w 188"/>
              <a:gd name="T13" fmla="*/ 85 h 188"/>
              <a:gd name="T14" fmla="*/ 44 w 188"/>
              <a:gd name="T15" fmla="*/ 60 h 188"/>
              <a:gd name="T16" fmla="*/ 66 w 188"/>
              <a:gd name="T17" fmla="*/ 86 h 188"/>
              <a:gd name="T18" fmla="*/ 119 w 188"/>
              <a:gd name="T19" fmla="*/ 69 h 188"/>
              <a:gd name="T20" fmla="*/ 152 w 188"/>
              <a:gd name="T21" fmla="*/ 81 h 188"/>
              <a:gd name="T22" fmla="*/ 94 w 188"/>
              <a:gd name="T23" fmla="*/ 179 h 188"/>
              <a:gd name="T24" fmla="*/ 44 w 188"/>
              <a:gd name="T25" fmla="*/ 6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8" h="188">
                <a:moveTo>
                  <a:pt x="171" y="85"/>
                </a:moveTo>
                <a:cubicBezTo>
                  <a:pt x="167" y="37"/>
                  <a:pt x="135" y="0"/>
                  <a:pt x="96" y="0"/>
                </a:cubicBezTo>
                <a:cubicBezTo>
                  <a:pt x="56" y="0"/>
                  <a:pt x="24" y="38"/>
                  <a:pt x="20" y="86"/>
                </a:cubicBezTo>
                <a:cubicBezTo>
                  <a:pt x="0" y="78"/>
                  <a:pt x="6" y="140"/>
                  <a:pt x="23" y="122"/>
                </a:cubicBezTo>
                <a:cubicBezTo>
                  <a:pt x="33" y="160"/>
                  <a:pt x="62" y="188"/>
                  <a:pt x="96" y="188"/>
                </a:cubicBezTo>
                <a:cubicBezTo>
                  <a:pt x="129" y="188"/>
                  <a:pt x="157" y="161"/>
                  <a:pt x="167" y="123"/>
                </a:cubicBezTo>
                <a:cubicBezTo>
                  <a:pt x="183" y="133"/>
                  <a:pt x="188" y="85"/>
                  <a:pt x="171" y="85"/>
                </a:cubicBezTo>
                <a:close/>
                <a:moveTo>
                  <a:pt x="44" y="60"/>
                </a:moveTo>
                <a:cubicBezTo>
                  <a:pt x="51" y="74"/>
                  <a:pt x="59" y="82"/>
                  <a:pt x="66" y="86"/>
                </a:cubicBezTo>
                <a:cubicBezTo>
                  <a:pt x="92" y="103"/>
                  <a:pt x="102" y="74"/>
                  <a:pt x="119" y="69"/>
                </a:cubicBezTo>
                <a:cubicBezTo>
                  <a:pt x="127" y="66"/>
                  <a:pt x="137" y="68"/>
                  <a:pt x="152" y="81"/>
                </a:cubicBezTo>
                <a:cubicBezTo>
                  <a:pt x="160" y="120"/>
                  <a:pt x="141" y="179"/>
                  <a:pt x="94" y="179"/>
                </a:cubicBezTo>
                <a:cubicBezTo>
                  <a:pt x="41" y="179"/>
                  <a:pt x="24" y="102"/>
                  <a:pt x="44" y="6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0652" tIns="40326" rIns="80652" bIns="40326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32" name="Freeform 7"/>
          <p:cNvSpPr>
            <a:spLocks noEditPoints="1"/>
          </p:cNvSpPr>
          <p:nvPr/>
        </p:nvSpPr>
        <p:spPr bwMode="auto">
          <a:xfrm>
            <a:off x="4573641" y="4666042"/>
            <a:ext cx="260751" cy="137438"/>
          </a:xfrm>
          <a:custGeom>
            <a:avLst/>
            <a:gdLst>
              <a:gd name="T0" fmla="*/ 0 w 289"/>
              <a:gd name="T1" fmla="*/ 152 h 152"/>
              <a:gd name="T2" fmla="*/ 81 w 289"/>
              <a:gd name="T3" fmla="*/ 2 h 152"/>
              <a:gd name="T4" fmla="*/ 131 w 289"/>
              <a:gd name="T5" fmla="*/ 102 h 152"/>
              <a:gd name="T6" fmla="*/ 161 w 289"/>
              <a:gd name="T7" fmla="*/ 102 h 152"/>
              <a:gd name="T8" fmla="*/ 215 w 289"/>
              <a:gd name="T9" fmla="*/ 0 h 152"/>
              <a:gd name="T10" fmla="*/ 289 w 289"/>
              <a:gd name="T11" fmla="*/ 152 h 152"/>
              <a:gd name="T12" fmla="*/ 0 w 289"/>
              <a:gd name="T13" fmla="*/ 152 h 152"/>
              <a:gd name="T14" fmla="*/ 136 w 289"/>
              <a:gd name="T15" fmla="*/ 43 h 152"/>
              <a:gd name="T16" fmla="*/ 128 w 289"/>
              <a:gd name="T17" fmla="*/ 22 h 152"/>
              <a:gd name="T18" fmla="*/ 133 w 289"/>
              <a:gd name="T19" fmla="*/ 16 h 152"/>
              <a:gd name="T20" fmla="*/ 156 w 289"/>
              <a:gd name="T21" fmla="*/ 16 h 152"/>
              <a:gd name="T22" fmla="*/ 161 w 289"/>
              <a:gd name="T23" fmla="*/ 22 h 152"/>
              <a:gd name="T24" fmla="*/ 154 w 289"/>
              <a:gd name="T25" fmla="*/ 43 h 152"/>
              <a:gd name="T26" fmla="*/ 136 w 289"/>
              <a:gd name="T27" fmla="*/ 43 h 152"/>
              <a:gd name="T28" fmla="*/ 132 w 289"/>
              <a:gd name="T29" fmla="*/ 98 h 152"/>
              <a:gd name="T30" fmla="*/ 137 w 289"/>
              <a:gd name="T31" fmla="*/ 49 h 152"/>
              <a:gd name="T32" fmla="*/ 154 w 289"/>
              <a:gd name="T33" fmla="*/ 49 h 152"/>
              <a:gd name="T34" fmla="*/ 160 w 289"/>
              <a:gd name="T35" fmla="*/ 98 h 152"/>
              <a:gd name="T36" fmla="*/ 132 w 289"/>
              <a:gd name="T37" fmla="*/ 98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89" h="152">
                <a:moveTo>
                  <a:pt x="0" y="152"/>
                </a:moveTo>
                <a:cubicBezTo>
                  <a:pt x="3" y="90"/>
                  <a:pt x="32" y="32"/>
                  <a:pt x="81" y="2"/>
                </a:cubicBezTo>
                <a:cubicBezTo>
                  <a:pt x="94" y="54"/>
                  <a:pt x="109" y="88"/>
                  <a:pt x="131" y="102"/>
                </a:cubicBezTo>
                <a:cubicBezTo>
                  <a:pt x="161" y="102"/>
                  <a:pt x="161" y="102"/>
                  <a:pt x="161" y="102"/>
                </a:cubicBezTo>
                <a:cubicBezTo>
                  <a:pt x="180" y="91"/>
                  <a:pt x="199" y="57"/>
                  <a:pt x="215" y="0"/>
                </a:cubicBezTo>
                <a:cubicBezTo>
                  <a:pt x="265" y="42"/>
                  <a:pt x="287" y="92"/>
                  <a:pt x="289" y="152"/>
                </a:cubicBezTo>
                <a:cubicBezTo>
                  <a:pt x="0" y="152"/>
                  <a:pt x="0" y="152"/>
                  <a:pt x="0" y="152"/>
                </a:cubicBezTo>
                <a:close/>
                <a:moveTo>
                  <a:pt x="136" y="43"/>
                </a:moveTo>
                <a:cubicBezTo>
                  <a:pt x="133" y="36"/>
                  <a:pt x="131" y="28"/>
                  <a:pt x="128" y="22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41" y="16"/>
                  <a:pt x="148" y="16"/>
                  <a:pt x="156" y="16"/>
                </a:cubicBezTo>
                <a:cubicBezTo>
                  <a:pt x="161" y="22"/>
                  <a:pt x="161" y="22"/>
                  <a:pt x="161" y="22"/>
                </a:cubicBezTo>
                <a:cubicBezTo>
                  <a:pt x="159" y="28"/>
                  <a:pt x="157" y="36"/>
                  <a:pt x="154" y="43"/>
                </a:cubicBezTo>
                <a:cubicBezTo>
                  <a:pt x="136" y="43"/>
                  <a:pt x="136" y="43"/>
                  <a:pt x="136" y="43"/>
                </a:cubicBezTo>
                <a:close/>
                <a:moveTo>
                  <a:pt x="132" y="98"/>
                </a:moveTo>
                <a:cubicBezTo>
                  <a:pt x="133" y="82"/>
                  <a:pt x="135" y="63"/>
                  <a:pt x="137" y="49"/>
                </a:cubicBezTo>
                <a:cubicBezTo>
                  <a:pt x="154" y="49"/>
                  <a:pt x="154" y="49"/>
                  <a:pt x="154" y="49"/>
                </a:cubicBezTo>
                <a:cubicBezTo>
                  <a:pt x="156" y="64"/>
                  <a:pt x="158" y="82"/>
                  <a:pt x="160" y="98"/>
                </a:cubicBezTo>
                <a:cubicBezTo>
                  <a:pt x="132" y="98"/>
                  <a:pt x="132" y="98"/>
                  <a:pt x="132" y="9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0652" tIns="40326" rIns="80652" bIns="40326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33" name="Rectangle 179"/>
          <p:cNvSpPr>
            <a:spLocks noChangeArrowheads="1"/>
          </p:cNvSpPr>
          <p:nvPr/>
        </p:nvSpPr>
        <p:spPr bwMode="gray">
          <a:xfrm>
            <a:off x="4919312" y="4583784"/>
            <a:ext cx="370294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개발팀</a:t>
            </a:r>
          </a:p>
        </p:txBody>
      </p:sp>
      <p:sp>
        <p:nvSpPr>
          <p:cNvPr id="134" name="Rectangle 35"/>
          <p:cNvSpPr>
            <a:spLocks noChangeArrowheads="1"/>
          </p:cNvSpPr>
          <p:nvPr/>
        </p:nvSpPr>
        <p:spPr bwMode="auto">
          <a:xfrm>
            <a:off x="4472789" y="5017112"/>
            <a:ext cx="1081886" cy="5523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algn="ctr" fontAlgn="base">
              <a:spcBef>
                <a:spcPct val="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90000"/>
              <a:tabLst>
                <a:tab pos="5648325" algn="l"/>
              </a:tabLst>
              <a:defRPr/>
            </a:pPr>
            <a:endParaRPr kumimoji="1" lang="ko-KR" altLang="en-US" dirty="0" smtClean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35" name="Freeform 6"/>
          <p:cNvSpPr>
            <a:spLocks noEditPoints="1"/>
          </p:cNvSpPr>
          <p:nvPr/>
        </p:nvSpPr>
        <p:spPr bwMode="auto">
          <a:xfrm>
            <a:off x="4618729" y="5131172"/>
            <a:ext cx="169488" cy="169488"/>
          </a:xfrm>
          <a:custGeom>
            <a:avLst/>
            <a:gdLst>
              <a:gd name="T0" fmla="*/ 171 w 188"/>
              <a:gd name="T1" fmla="*/ 85 h 188"/>
              <a:gd name="T2" fmla="*/ 96 w 188"/>
              <a:gd name="T3" fmla="*/ 0 h 188"/>
              <a:gd name="T4" fmla="*/ 20 w 188"/>
              <a:gd name="T5" fmla="*/ 86 h 188"/>
              <a:gd name="T6" fmla="*/ 23 w 188"/>
              <a:gd name="T7" fmla="*/ 122 h 188"/>
              <a:gd name="T8" fmla="*/ 96 w 188"/>
              <a:gd name="T9" fmla="*/ 188 h 188"/>
              <a:gd name="T10" fmla="*/ 167 w 188"/>
              <a:gd name="T11" fmla="*/ 123 h 188"/>
              <a:gd name="T12" fmla="*/ 171 w 188"/>
              <a:gd name="T13" fmla="*/ 85 h 188"/>
              <a:gd name="T14" fmla="*/ 44 w 188"/>
              <a:gd name="T15" fmla="*/ 60 h 188"/>
              <a:gd name="T16" fmla="*/ 66 w 188"/>
              <a:gd name="T17" fmla="*/ 86 h 188"/>
              <a:gd name="T18" fmla="*/ 119 w 188"/>
              <a:gd name="T19" fmla="*/ 69 h 188"/>
              <a:gd name="T20" fmla="*/ 152 w 188"/>
              <a:gd name="T21" fmla="*/ 81 h 188"/>
              <a:gd name="T22" fmla="*/ 94 w 188"/>
              <a:gd name="T23" fmla="*/ 179 h 188"/>
              <a:gd name="T24" fmla="*/ 44 w 188"/>
              <a:gd name="T25" fmla="*/ 6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8" h="188">
                <a:moveTo>
                  <a:pt x="171" y="85"/>
                </a:moveTo>
                <a:cubicBezTo>
                  <a:pt x="167" y="37"/>
                  <a:pt x="135" y="0"/>
                  <a:pt x="96" y="0"/>
                </a:cubicBezTo>
                <a:cubicBezTo>
                  <a:pt x="56" y="0"/>
                  <a:pt x="24" y="38"/>
                  <a:pt x="20" y="86"/>
                </a:cubicBezTo>
                <a:cubicBezTo>
                  <a:pt x="0" y="78"/>
                  <a:pt x="6" y="140"/>
                  <a:pt x="23" y="122"/>
                </a:cubicBezTo>
                <a:cubicBezTo>
                  <a:pt x="33" y="160"/>
                  <a:pt x="62" y="188"/>
                  <a:pt x="96" y="188"/>
                </a:cubicBezTo>
                <a:cubicBezTo>
                  <a:pt x="129" y="188"/>
                  <a:pt x="157" y="161"/>
                  <a:pt x="167" y="123"/>
                </a:cubicBezTo>
                <a:cubicBezTo>
                  <a:pt x="183" y="133"/>
                  <a:pt x="188" y="85"/>
                  <a:pt x="171" y="85"/>
                </a:cubicBezTo>
                <a:close/>
                <a:moveTo>
                  <a:pt x="44" y="60"/>
                </a:moveTo>
                <a:cubicBezTo>
                  <a:pt x="51" y="74"/>
                  <a:pt x="59" y="82"/>
                  <a:pt x="66" y="86"/>
                </a:cubicBezTo>
                <a:cubicBezTo>
                  <a:pt x="92" y="103"/>
                  <a:pt x="102" y="74"/>
                  <a:pt x="119" y="69"/>
                </a:cubicBezTo>
                <a:cubicBezTo>
                  <a:pt x="127" y="66"/>
                  <a:pt x="137" y="68"/>
                  <a:pt x="152" y="81"/>
                </a:cubicBezTo>
                <a:cubicBezTo>
                  <a:pt x="160" y="120"/>
                  <a:pt x="141" y="179"/>
                  <a:pt x="94" y="179"/>
                </a:cubicBezTo>
                <a:cubicBezTo>
                  <a:pt x="41" y="179"/>
                  <a:pt x="24" y="102"/>
                  <a:pt x="44" y="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0652" tIns="40326" rIns="80652" bIns="40326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36" name="Freeform 7"/>
          <p:cNvSpPr>
            <a:spLocks noEditPoints="1"/>
          </p:cNvSpPr>
          <p:nvPr/>
        </p:nvSpPr>
        <p:spPr bwMode="auto">
          <a:xfrm>
            <a:off x="4573641" y="5290882"/>
            <a:ext cx="260751" cy="137438"/>
          </a:xfrm>
          <a:custGeom>
            <a:avLst/>
            <a:gdLst>
              <a:gd name="T0" fmla="*/ 0 w 289"/>
              <a:gd name="T1" fmla="*/ 152 h 152"/>
              <a:gd name="T2" fmla="*/ 81 w 289"/>
              <a:gd name="T3" fmla="*/ 2 h 152"/>
              <a:gd name="T4" fmla="*/ 131 w 289"/>
              <a:gd name="T5" fmla="*/ 102 h 152"/>
              <a:gd name="T6" fmla="*/ 161 w 289"/>
              <a:gd name="T7" fmla="*/ 102 h 152"/>
              <a:gd name="T8" fmla="*/ 215 w 289"/>
              <a:gd name="T9" fmla="*/ 0 h 152"/>
              <a:gd name="T10" fmla="*/ 289 w 289"/>
              <a:gd name="T11" fmla="*/ 152 h 152"/>
              <a:gd name="T12" fmla="*/ 0 w 289"/>
              <a:gd name="T13" fmla="*/ 152 h 152"/>
              <a:gd name="T14" fmla="*/ 136 w 289"/>
              <a:gd name="T15" fmla="*/ 43 h 152"/>
              <a:gd name="T16" fmla="*/ 128 w 289"/>
              <a:gd name="T17" fmla="*/ 22 h 152"/>
              <a:gd name="T18" fmla="*/ 133 w 289"/>
              <a:gd name="T19" fmla="*/ 16 h 152"/>
              <a:gd name="T20" fmla="*/ 156 w 289"/>
              <a:gd name="T21" fmla="*/ 16 h 152"/>
              <a:gd name="T22" fmla="*/ 161 w 289"/>
              <a:gd name="T23" fmla="*/ 22 h 152"/>
              <a:gd name="T24" fmla="*/ 154 w 289"/>
              <a:gd name="T25" fmla="*/ 43 h 152"/>
              <a:gd name="T26" fmla="*/ 136 w 289"/>
              <a:gd name="T27" fmla="*/ 43 h 152"/>
              <a:gd name="T28" fmla="*/ 132 w 289"/>
              <a:gd name="T29" fmla="*/ 98 h 152"/>
              <a:gd name="T30" fmla="*/ 137 w 289"/>
              <a:gd name="T31" fmla="*/ 49 h 152"/>
              <a:gd name="T32" fmla="*/ 154 w 289"/>
              <a:gd name="T33" fmla="*/ 49 h 152"/>
              <a:gd name="T34" fmla="*/ 160 w 289"/>
              <a:gd name="T35" fmla="*/ 98 h 152"/>
              <a:gd name="T36" fmla="*/ 132 w 289"/>
              <a:gd name="T37" fmla="*/ 98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89" h="152">
                <a:moveTo>
                  <a:pt x="0" y="152"/>
                </a:moveTo>
                <a:cubicBezTo>
                  <a:pt x="3" y="90"/>
                  <a:pt x="32" y="32"/>
                  <a:pt x="81" y="2"/>
                </a:cubicBezTo>
                <a:cubicBezTo>
                  <a:pt x="94" y="54"/>
                  <a:pt x="109" y="88"/>
                  <a:pt x="131" y="102"/>
                </a:cubicBezTo>
                <a:cubicBezTo>
                  <a:pt x="161" y="102"/>
                  <a:pt x="161" y="102"/>
                  <a:pt x="161" y="102"/>
                </a:cubicBezTo>
                <a:cubicBezTo>
                  <a:pt x="180" y="91"/>
                  <a:pt x="199" y="57"/>
                  <a:pt x="215" y="0"/>
                </a:cubicBezTo>
                <a:cubicBezTo>
                  <a:pt x="265" y="42"/>
                  <a:pt x="287" y="92"/>
                  <a:pt x="289" y="152"/>
                </a:cubicBezTo>
                <a:cubicBezTo>
                  <a:pt x="0" y="152"/>
                  <a:pt x="0" y="152"/>
                  <a:pt x="0" y="152"/>
                </a:cubicBezTo>
                <a:close/>
                <a:moveTo>
                  <a:pt x="136" y="43"/>
                </a:moveTo>
                <a:cubicBezTo>
                  <a:pt x="133" y="36"/>
                  <a:pt x="131" y="28"/>
                  <a:pt x="128" y="22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41" y="16"/>
                  <a:pt x="148" y="16"/>
                  <a:pt x="156" y="16"/>
                </a:cubicBezTo>
                <a:cubicBezTo>
                  <a:pt x="161" y="22"/>
                  <a:pt x="161" y="22"/>
                  <a:pt x="161" y="22"/>
                </a:cubicBezTo>
                <a:cubicBezTo>
                  <a:pt x="159" y="28"/>
                  <a:pt x="157" y="36"/>
                  <a:pt x="154" y="43"/>
                </a:cubicBezTo>
                <a:cubicBezTo>
                  <a:pt x="136" y="43"/>
                  <a:pt x="136" y="43"/>
                  <a:pt x="136" y="43"/>
                </a:cubicBezTo>
                <a:close/>
                <a:moveTo>
                  <a:pt x="132" y="98"/>
                </a:moveTo>
                <a:cubicBezTo>
                  <a:pt x="133" y="82"/>
                  <a:pt x="135" y="63"/>
                  <a:pt x="137" y="49"/>
                </a:cubicBezTo>
                <a:cubicBezTo>
                  <a:pt x="154" y="49"/>
                  <a:pt x="154" y="49"/>
                  <a:pt x="154" y="49"/>
                </a:cubicBezTo>
                <a:cubicBezTo>
                  <a:pt x="156" y="64"/>
                  <a:pt x="158" y="82"/>
                  <a:pt x="160" y="98"/>
                </a:cubicBezTo>
                <a:cubicBezTo>
                  <a:pt x="132" y="98"/>
                  <a:pt x="132" y="98"/>
                  <a:pt x="132" y="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0652" tIns="40326" rIns="80652" bIns="40326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sp>
        <p:nvSpPr>
          <p:cNvPr id="137" name="Rectangle 179"/>
          <p:cNvSpPr>
            <a:spLocks noChangeArrowheads="1"/>
          </p:cNvSpPr>
          <p:nvPr/>
        </p:nvSpPr>
        <p:spPr bwMode="gray">
          <a:xfrm>
            <a:off x="4837919" y="5208624"/>
            <a:ext cx="617157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테스트그룹</a:t>
            </a:r>
          </a:p>
        </p:txBody>
      </p:sp>
      <p:sp>
        <p:nvSpPr>
          <p:cNvPr id="139" name="모서리가 둥근 직사각형 138"/>
          <p:cNvSpPr/>
          <p:nvPr/>
        </p:nvSpPr>
        <p:spPr>
          <a:xfrm>
            <a:off x="5668840" y="3923858"/>
            <a:ext cx="1495548" cy="254689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eaLnBrk="0" fontAlgn="base" latinLnBrk="0" hangingPunct="0"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kumimoji="1"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상용 </a:t>
            </a:r>
            <a:r>
              <a:rPr kumimoji="1" lang="en-US" altLang="ko-KR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S/W</a:t>
            </a:r>
          </a:p>
        </p:txBody>
      </p:sp>
      <p:sp>
        <p:nvSpPr>
          <p:cNvPr id="140" name="모서리가 둥근 직사각형 139"/>
          <p:cNvSpPr/>
          <p:nvPr/>
        </p:nvSpPr>
        <p:spPr>
          <a:xfrm>
            <a:off x="5668840" y="4544888"/>
            <a:ext cx="1495548" cy="254689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eaLnBrk="0" fontAlgn="base" latinLnBrk="0" hangingPunct="0">
              <a:spcBef>
                <a:spcPct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90000"/>
              <a:tabLst>
                <a:tab pos="5648325" algn="l"/>
              </a:tabLst>
              <a:defRPr/>
            </a:pPr>
            <a:r>
              <a:rPr kumimoji="1"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시스템 개발</a:t>
            </a:r>
          </a:p>
        </p:txBody>
      </p:sp>
      <p:sp>
        <p:nvSpPr>
          <p:cNvPr id="141" name="모서리가 둥근 직사각형 140"/>
          <p:cNvSpPr/>
          <p:nvPr/>
        </p:nvSpPr>
        <p:spPr>
          <a:xfrm>
            <a:off x="5668840" y="5165918"/>
            <a:ext cx="1495548" cy="254689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-93346" algn="ctr" defTabSz="147511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prstClr val="white">
                  <a:lumMod val="65000"/>
                </a:prstClr>
              </a:buClr>
              <a:buSzPct val="100000"/>
              <a:tabLst>
                <a:tab pos="6149297" algn="l"/>
              </a:tabLst>
              <a:defRPr/>
            </a:pPr>
            <a:r>
              <a:rPr kumimoji="1"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성능시험지원</a:t>
            </a:r>
          </a:p>
        </p:txBody>
      </p:sp>
      <p:grpSp>
        <p:nvGrpSpPr>
          <p:cNvPr id="153" name="그룹 152"/>
          <p:cNvGrpSpPr/>
          <p:nvPr/>
        </p:nvGrpSpPr>
        <p:grpSpPr>
          <a:xfrm>
            <a:off x="2683773" y="4045743"/>
            <a:ext cx="1189833" cy="1189829"/>
            <a:chOff x="4924445" y="3738539"/>
            <a:chExt cx="834220" cy="834217"/>
          </a:xfrm>
        </p:grpSpPr>
        <p:sp>
          <p:nvSpPr>
            <p:cNvPr id="154" name="타원 153"/>
            <p:cNvSpPr/>
            <p:nvPr/>
          </p:nvSpPr>
          <p:spPr>
            <a:xfrm>
              <a:off x="4924445" y="3738539"/>
              <a:ext cx="834220" cy="834217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5994" tIns="35994" rIns="35994" bIns="35994" rtlCol="0" anchor="ctr"/>
            <a:lstStyle/>
            <a:p>
              <a:pPr algn="ctr"/>
              <a:endParaRPr lang="ko-KR" altLang="en-US" sz="1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55" name="Freeform 36"/>
            <p:cNvSpPr>
              <a:spLocks noEditPoints="1"/>
            </p:cNvSpPr>
            <p:nvPr/>
          </p:nvSpPr>
          <p:spPr bwMode="auto">
            <a:xfrm>
              <a:off x="5222629" y="3811565"/>
              <a:ext cx="237853" cy="365766"/>
            </a:xfrm>
            <a:custGeom>
              <a:avLst/>
              <a:gdLst>
                <a:gd name="T0" fmla="*/ 27 w 207"/>
                <a:gd name="T1" fmla="*/ 207 h 318"/>
                <a:gd name="T2" fmla="*/ 27 w 207"/>
                <a:gd name="T3" fmla="*/ 262 h 318"/>
                <a:gd name="T4" fmla="*/ 11 w 207"/>
                <a:gd name="T5" fmla="*/ 262 h 318"/>
                <a:gd name="T6" fmla="*/ 0 w 207"/>
                <a:gd name="T7" fmla="*/ 189 h 318"/>
                <a:gd name="T8" fmla="*/ 207 w 207"/>
                <a:gd name="T9" fmla="*/ 189 h 318"/>
                <a:gd name="T10" fmla="*/ 194 w 207"/>
                <a:gd name="T11" fmla="*/ 263 h 318"/>
                <a:gd name="T12" fmla="*/ 179 w 207"/>
                <a:gd name="T13" fmla="*/ 263 h 318"/>
                <a:gd name="T14" fmla="*/ 179 w 207"/>
                <a:gd name="T15" fmla="*/ 207 h 318"/>
                <a:gd name="T16" fmla="*/ 27 w 207"/>
                <a:gd name="T17" fmla="*/ 207 h 318"/>
                <a:gd name="T18" fmla="*/ 126 w 207"/>
                <a:gd name="T19" fmla="*/ 61 h 318"/>
                <a:gd name="T20" fmla="*/ 131 w 207"/>
                <a:gd name="T21" fmla="*/ 46 h 318"/>
                <a:gd name="T22" fmla="*/ 127 w 207"/>
                <a:gd name="T23" fmla="*/ 46 h 318"/>
                <a:gd name="T24" fmla="*/ 129 w 207"/>
                <a:gd name="T25" fmla="*/ 17 h 318"/>
                <a:gd name="T26" fmla="*/ 103 w 207"/>
                <a:gd name="T27" fmla="*/ 0 h 318"/>
                <a:gd name="T28" fmla="*/ 77 w 207"/>
                <a:gd name="T29" fmla="*/ 15 h 318"/>
                <a:gd name="T30" fmla="*/ 79 w 207"/>
                <a:gd name="T31" fmla="*/ 46 h 318"/>
                <a:gd name="T32" fmla="*/ 75 w 207"/>
                <a:gd name="T33" fmla="*/ 46 h 318"/>
                <a:gd name="T34" fmla="*/ 80 w 207"/>
                <a:gd name="T35" fmla="*/ 61 h 318"/>
                <a:gd name="T36" fmla="*/ 126 w 207"/>
                <a:gd name="T37" fmla="*/ 61 h 318"/>
                <a:gd name="T38" fmla="*/ 165 w 207"/>
                <a:gd name="T39" fmla="*/ 177 h 318"/>
                <a:gd name="T40" fmla="*/ 158 w 207"/>
                <a:gd name="T41" fmla="*/ 158 h 318"/>
                <a:gd name="T42" fmla="*/ 158 w 207"/>
                <a:gd name="T43" fmla="*/ 177 h 318"/>
                <a:gd name="T44" fmla="*/ 49 w 207"/>
                <a:gd name="T45" fmla="*/ 177 h 318"/>
                <a:gd name="T46" fmla="*/ 49 w 207"/>
                <a:gd name="T47" fmla="*/ 157 h 318"/>
                <a:gd name="T48" fmla="*/ 42 w 207"/>
                <a:gd name="T49" fmla="*/ 177 h 318"/>
                <a:gd name="T50" fmla="*/ 11 w 207"/>
                <a:gd name="T51" fmla="*/ 177 h 318"/>
                <a:gd name="T52" fmla="*/ 18 w 207"/>
                <a:gd name="T53" fmla="*/ 137 h 318"/>
                <a:gd name="T54" fmla="*/ 66 w 207"/>
                <a:gd name="T55" fmla="*/ 94 h 318"/>
                <a:gd name="T56" fmla="*/ 97 w 207"/>
                <a:gd name="T57" fmla="*/ 136 h 318"/>
                <a:gd name="T58" fmla="*/ 100 w 207"/>
                <a:gd name="T59" fmla="*/ 108 h 318"/>
                <a:gd name="T60" fmla="*/ 108 w 207"/>
                <a:gd name="T61" fmla="*/ 108 h 318"/>
                <a:gd name="T62" fmla="*/ 112 w 207"/>
                <a:gd name="T63" fmla="*/ 136 h 318"/>
                <a:gd name="T64" fmla="*/ 146 w 207"/>
                <a:gd name="T65" fmla="*/ 93 h 318"/>
                <a:gd name="T66" fmla="*/ 190 w 207"/>
                <a:gd name="T67" fmla="*/ 139 h 318"/>
                <a:gd name="T68" fmla="*/ 196 w 207"/>
                <a:gd name="T69" fmla="*/ 177 h 318"/>
                <a:gd name="T70" fmla="*/ 165 w 207"/>
                <a:gd name="T71" fmla="*/ 177 h 318"/>
                <a:gd name="T72" fmla="*/ 100 w 207"/>
                <a:gd name="T73" fmla="*/ 106 h 318"/>
                <a:gd name="T74" fmla="*/ 95 w 207"/>
                <a:gd name="T75" fmla="*/ 96 h 318"/>
                <a:gd name="T76" fmla="*/ 98 w 207"/>
                <a:gd name="T77" fmla="*/ 93 h 318"/>
                <a:gd name="T78" fmla="*/ 109 w 207"/>
                <a:gd name="T79" fmla="*/ 93 h 318"/>
                <a:gd name="T80" fmla="*/ 112 w 207"/>
                <a:gd name="T81" fmla="*/ 95 h 318"/>
                <a:gd name="T82" fmla="*/ 109 w 207"/>
                <a:gd name="T83" fmla="*/ 106 h 318"/>
                <a:gd name="T84" fmla="*/ 100 w 207"/>
                <a:gd name="T85" fmla="*/ 106 h 318"/>
                <a:gd name="T86" fmla="*/ 38 w 207"/>
                <a:gd name="T87" fmla="*/ 218 h 318"/>
                <a:gd name="T88" fmla="*/ 168 w 207"/>
                <a:gd name="T89" fmla="*/ 218 h 318"/>
                <a:gd name="T90" fmla="*/ 168 w 207"/>
                <a:gd name="T91" fmla="*/ 318 h 318"/>
                <a:gd name="T92" fmla="*/ 38 w 207"/>
                <a:gd name="T93" fmla="*/ 318 h 318"/>
                <a:gd name="T94" fmla="*/ 38 w 207"/>
                <a:gd name="T95" fmla="*/ 2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7" h="318">
                  <a:moveTo>
                    <a:pt x="27" y="207"/>
                  </a:moveTo>
                  <a:cubicBezTo>
                    <a:pt x="27" y="225"/>
                    <a:pt x="27" y="243"/>
                    <a:pt x="27" y="262"/>
                  </a:cubicBezTo>
                  <a:cubicBezTo>
                    <a:pt x="22" y="262"/>
                    <a:pt x="18" y="262"/>
                    <a:pt x="11" y="262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207" y="189"/>
                    <a:pt x="207" y="189"/>
                    <a:pt x="207" y="189"/>
                  </a:cubicBezTo>
                  <a:cubicBezTo>
                    <a:pt x="202" y="214"/>
                    <a:pt x="199" y="238"/>
                    <a:pt x="194" y="263"/>
                  </a:cubicBezTo>
                  <a:cubicBezTo>
                    <a:pt x="189" y="263"/>
                    <a:pt x="184" y="263"/>
                    <a:pt x="179" y="263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27" y="207"/>
                    <a:pt x="27" y="207"/>
                    <a:pt x="27" y="207"/>
                  </a:cubicBezTo>
                  <a:close/>
                  <a:moveTo>
                    <a:pt x="126" y="61"/>
                  </a:moveTo>
                  <a:cubicBezTo>
                    <a:pt x="131" y="58"/>
                    <a:pt x="132" y="53"/>
                    <a:pt x="131" y="46"/>
                  </a:cubicBezTo>
                  <a:cubicBezTo>
                    <a:pt x="129" y="45"/>
                    <a:pt x="129" y="45"/>
                    <a:pt x="127" y="46"/>
                  </a:cubicBezTo>
                  <a:cubicBezTo>
                    <a:pt x="129" y="37"/>
                    <a:pt x="130" y="24"/>
                    <a:pt x="129" y="17"/>
                  </a:cubicBezTo>
                  <a:cubicBezTo>
                    <a:pt x="126" y="4"/>
                    <a:pt x="115" y="0"/>
                    <a:pt x="103" y="0"/>
                  </a:cubicBezTo>
                  <a:cubicBezTo>
                    <a:pt x="90" y="1"/>
                    <a:pt x="80" y="2"/>
                    <a:pt x="77" y="15"/>
                  </a:cubicBezTo>
                  <a:cubicBezTo>
                    <a:pt x="75" y="26"/>
                    <a:pt x="76" y="38"/>
                    <a:pt x="79" y="46"/>
                  </a:cubicBezTo>
                  <a:cubicBezTo>
                    <a:pt x="77" y="45"/>
                    <a:pt x="77" y="45"/>
                    <a:pt x="75" y="46"/>
                  </a:cubicBezTo>
                  <a:cubicBezTo>
                    <a:pt x="74" y="53"/>
                    <a:pt x="74" y="57"/>
                    <a:pt x="80" y="61"/>
                  </a:cubicBezTo>
                  <a:cubicBezTo>
                    <a:pt x="87" y="95"/>
                    <a:pt x="121" y="97"/>
                    <a:pt x="126" y="61"/>
                  </a:cubicBezTo>
                  <a:close/>
                  <a:moveTo>
                    <a:pt x="165" y="177"/>
                  </a:moveTo>
                  <a:cubicBezTo>
                    <a:pt x="163" y="165"/>
                    <a:pt x="161" y="157"/>
                    <a:pt x="158" y="158"/>
                  </a:cubicBezTo>
                  <a:cubicBezTo>
                    <a:pt x="158" y="177"/>
                    <a:pt x="158" y="177"/>
                    <a:pt x="158" y="177"/>
                  </a:cubicBezTo>
                  <a:cubicBezTo>
                    <a:pt x="49" y="177"/>
                    <a:pt x="49" y="177"/>
                    <a:pt x="49" y="177"/>
                  </a:cubicBezTo>
                  <a:cubicBezTo>
                    <a:pt x="49" y="170"/>
                    <a:pt x="49" y="163"/>
                    <a:pt x="49" y="157"/>
                  </a:cubicBezTo>
                  <a:cubicBezTo>
                    <a:pt x="46" y="156"/>
                    <a:pt x="44" y="164"/>
                    <a:pt x="42" y="177"/>
                  </a:cubicBezTo>
                  <a:cubicBezTo>
                    <a:pt x="11" y="177"/>
                    <a:pt x="11" y="177"/>
                    <a:pt x="11" y="177"/>
                  </a:cubicBezTo>
                  <a:cubicBezTo>
                    <a:pt x="12" y="164"/>
                    <a:pt x="14" y="151"/>
                    <a:pt x="18" y="137"/>
                  </a:cubicBezTo>
                  <a:cubicBezTo>
                    <a:pt x="29" y="101"/>
                    <a:pt x="53" y="107"/>
                    <a:pt x="66" y="94"/>
                  </a:cubicBezTo>
                  <a:cubicBezTo>
                    <a:pt x="70" y="115"/>
                    <a:pt x="87" y="130"/>
                    <a:pt x="97" y="136"/>
                  </a:cubicBezTo>
                  <a:cubicBezTo>
                    <a:pt x="98" y="127"/>
                    <a:pt x="99" y="117"/>
                    <a:pt x="100" y="108"/>
                  </a:cubicBezTo>
                  <a:cubicBezTo>
                    <a:pt x="108" y="108"/>
                    <a:pt x="108" y="108"/>
                    <a:pt x="108" y="108"/>
                  </a:cubicBezTo>
                  <a:cubicBezTo>
                    <a:pt x="110" y="118"/>
                    <a:pt x="111" y="127"/>
                    <a:pt x="112" y="136"/>
                  </a:cubicBezTo>
                  <a:cubicBezTo>
                    <a:pt x="121" y="131"/>
                    <a:pt x="140" y="117"/>
                    <a:pt x="146" y="93"/>
                  </a:cubicBezTo>
                  <a:cubicBezTo>
                    <a:pt x="162" y="108"/>
                    <a:pt x="180" y="99"/>
                    <a:pt x="190" y="139"/>
                  </a:cubicBezTo>
                  <a:cubicBezTo>
                    <a:pt x="193" y="151"/>
                    <a:pt x="195" y="164"/>
                    <a:pt x="196" y="177"/>
                  </a:cubicBezTo>
                  <a:cubicBezTo>
                    <a:pt x="165" y="177"/>
                    <a:pt x="165" y="177"/>
                    <a:pt x="165" y="177"/>
                  </a:cubicBezTo>
                  <a:close/>
                  <a:moveTo>
                    <a:pt x="100" y="106"/>
                  </a:moveTo>
                  <a:cubicBezTo>
                    <a:pt x="98" y="102"/>
                    <a:pt x="97" y="99"/>
                    <a:pt x="95" y="96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2" y="93"/>
                    <a:pt x="106" y="93"/>
                    <a:pt x="109" y="93"/>
                  </a:cubicBezTo>
                  <a:cubicBezTo>
                    <a:pt x="112" y="95"/>
                    <a:pt x="112" y="95"/>
                    <a:pt x="112" y="95"/>
                  </a:cubicBezTo>
                  <a:cubicBezTo>
                    <a:pt x="111" y="98"/>
                    <a:pt x="110" y="102"/>
                    <a:pt x="109" y="106"/>
                  </a:cubicBezTo>
                  <a:cubicBezTo>
                    <a:pt x="100" y="106"/>
                    <a:pt x="100" y="106"/>
                    <a:pt x="100" y="106"/>
                  </a:cubicBezTo>
                  <a:close/>
                  <a:moveTo>
                    <a:pt x="38" y="218"/>
                  </a:moveTo>
                  <a:cubicBezTo>
                    <a:pt x="168" y="218"/>
                    <a:pt x="168" y="218"/>
                    <a:pt x="168" y="218"/>
                  </a:cubicBezTo>
                  <a:cubicBezTo>
                    <a:pt x="168" y="318"/>
                    <a:pt x="168" y="318"/>
                    <a:pt x="168" y="318"/>
                  </a:cubicBezTo>
                  <a:cubicBezTo>
                    <a:pt x="38" y="318"/>
                    <a:pt x="38" y="318"/>
                    <a:pt x="38" y="318"/>
                  </a:cubicBezTo>
                  <a:cubicBezTo>
                    <a:pt x="38" y="218"/>
                    <a:pt x="38" y="218"/>
                    <a:pt x="38" y="21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2353" tIns="36176" rIns="72353" bIns="36176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156" name="Rectangle 179"/>
            <p:cNvSpPr>
              <a:spLocks noChangeArrowheads="1"/>
            </p:cNvSpPr>
            <p:nvPr/>
          </p:nvSpPr>
          <p:spPr bwMode="gray">
            <a:xfrm>
              <a:off x="5144894" y="4213208"/>
              <a:ext cx="377631" cy="2589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defTabSz="1475110" fontAlgn="base" latinLnBrk="0">
                <a:spcBef>
                  <a:spcPct val="0"/>
                </a:spcBef>
                <a:spcAft>
                  <a:spcPct val="0"/>
                </a:spcAft>
                <a:buSzPct val="80000"/>
              </a:pPr>
              <a:r>
                <a:rPr lang="ko-KR" altLang="en-US" sz="1200" dirty="0" smtClean="0">
                  <a:solidFill>
                    <a:srgbClr val="B05408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프로젝트</a:t>
              </a:r>
              <a:endParaRPr lang="en-US" altLang="ko-KR" sz="1200" dirty="0" smtClean="0">
                <a:solidFill>
                  <a:srgbClr val="B05408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  <a:p>
              <a:pPr algn="ctr" defTabSz="1475110" fontAlgn="base" latinLnBrk="0">
                <a:spcBef>
                  <a:spcPct val="0"/>
                </a:spcBef>
                <a:spcAft>
                  <a:spcPct val="0"/>
                </a:spcAft>
                <a:buSzPct val="80000"/>
              </a:pPr>
              <a:r>
                <a:rPr lang="ko-KR" altLang="en-US" sz="1200" dirty="0" smtClean="0">
                  <a:solidFill>
                    <a:srgbClr val="B05408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관리자</a:t>
              </a:r>
            </a:p>
          </p:txBody>
        </p:sp>
      </p:grpSp>
      <p:grpSp>
        <p:nvGrpSpPr>
          <p:cNvPr id="82" name="그룹 81"/>
          <p:cNvGrpSpPr/>
          <p:nvPr/>
        </p:nvGrpSpPr>
        <p:grpSpPr>
          <a:xfrm>
            <a:off x="536650" y="9570501"/>
            <a:ext cx="7342388" cy="683595"/>
            <a:chOff x="536650" y="9570501"/>
            <a:chExt cx="7342388" cy="683595"/>
          </a:xfrm>
        </p:grpSpPr>
        <p:sp>
          <p:nvSpPr>
            <p:cNvPr id="95" name="타원 94"/>
            <p:cNvSpPr/>
            <p:nvPr/>
          </p:nvSpPr>
          <p:spPr>
            <a:xfrm>
              <a:off x="536650" y="9570501"/>
              <a:ext cx="683595" cy="683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직사각형 95"/>
            <p:cNvSpPr/>
            <p:nvPr/>
          </p:nvSpPr>
          <p:spPr>
            <a:xfrm>
              <a:off x="1325838" y="9734872"/>
              <a:ext cx="6553200" cy="33855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 anchorCtr="0">
              <a:noAutofit/>
            </a:bodyPr>
            <a:lstStyle/>
            <a:p>
              <a:pPr marL="0" lvl="2" indent="-180975">
                <a:defRPr/>
              </a:pPr>
              <a:r>
                <a:rPr lang="ko-KR" altLang="en-US" sz="16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전문인력으로 구성된 테스트 그룹의 지원을 통한 </a:t>
              </a:r>
              <a:r>
                <a:rPr lang="ko-KR" altLang="en-US" sz="1600" dirty="0" smtClean="0">
                  <a:solidFill>
                    <a:srgbClr val="FFFF00"/>
                  </a:solidFill>
                  <a:latin typeface="KoPub돋움체 Bold" pitchFamily="18" charset="-127"/>
                  <a:ea typeface="KoPub돋움체 Bold" pitchFamily="18" charset="-127"/>
                </a:rPr>
                <a:t>성능 최적화 작업</a:t>
              </a:r>
            </a:p>
          </p:txBody>
        </p:sp>
        <p:pic>
          <p:nvPicPr>
            <p:cNvPr id="97" name="Picture 2" descr="G:\★소스소스\png\1319786322_network-workgroup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1581" y="9660002"/>
              <a:ext cx="489454" cy="489454"/>
            </a:xfrm>
            <a:prstGeom prst="rect">
              <a:avLst/>
            </a:prstGeom>
            <a:noFill/>
          </p:spPr>
        </p:pic>
      </p:grpSp>
      <p:cxnSp>
        <p:nvCxnSpPr>
          <p:cNvPr id="162" name="직선 연결선 161"/>
          <p:cNvCxnSpPr>
            <a:endCxn id="55" idx="0"/>
          </p:cNvCxnSpPr>
          <p:nvPr/>
        </p:nvCxnSpPr>
        <p:spPr>
          <a:xfrm>
            <a:off x="1471706" y="3981050"/>
            <a:ext cx="0" cy="1255870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그룹 64"/>
          <p:cNvGrpSpPr/>
          <p:nvPr/>
        </p:nvGrpSpPr>
        <p:grpSpPr>
          <a:xfrm>
            <a:off x="603992" y="5210010"/>
            <a:ext cx="1735426" cy="244640"/>
            <a:chOff x="911711" y="5324772"/>
            <a:chExt cx="1081886" cy="244640"/>
          </a:xfrm>
        </p:grpSpPr>
        <p:sp>
          <p:nvSpPr>
            <p:cNvPr id="163" name="Rectangle 35"/>
            <p:cNvSpPr>
              <a:spLocks noChangeArrowheads="1"/>
            </p:cNvSpPr>
            <p:nvPr/>
          </p:nvSpPr>
          <p:spPr bwMode="auto">
            <a:xfrm>
              <a:off x="911711" y="5324772"/>
              <a:ext cx="1081886" cy="244640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150461" algn="l"/>
                </a:tabLst>
                <a:defRPr/>
              </a:pPr>
              <a:endParaRPr lang="ko-KR" altLang="en-US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55" name="Rectangle 179"/>
            <p:cNvSpPr>
              <a:spLocks noChangeArrowheads="1"/>
            </p:cNvSpPr>
            <p:nvPr/>
          </p:nvSpPr>
          <p:spPr bwMode="gray">
            <a:xfrm>
              <a:off x="1265779" y="5351682"/>
              <a:ext cx="373750" cy="1908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150461" algn="l"/>
                </a:tabLst>
                <a:defRPr/>
              </a:pP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현업 실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·</a:t>
              </a: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처</a:t>
              </a:r>
            </a:p>
          </p:txBody>
        </p:sp>
      </p:grpSp>
      <p:grpSp>
        <p:nvGrpSpPr>
          <p:cNvPr id="64" name="그룹 63"/>
          <p:cNvGrpSpPr/>
          <p:nvPr/>
        </p:nvGrpSpPr>
        <p:grpSpPr>
          <a:xfrm>
            <a:off x="603990" y="4553695"/>
            <a:ext cx="1735428" cy="407120"/>
            <a:chOff x="911711" y="4710917"/>
            <a:chExt cx="1081886" cy="407120"/>
          </a:xfrm>
        </p:grpSpPr>
        <p:sp>
          <p:nvSpPr>
            <p:cNvPr id="62" name="Rectangle 35"/>
            <p:cNvSpPr>
              <a:spLocks noChangeArrowheads="1"/>
            </p:cNvSpPr>
            <p:nvPr/>
          </p:nvSpPr>
          <p:spPr bwMode="auto">
            <a:xfrm>
              <a:off x="911711" y="4710917"/>
              <a:ext cx="1081886" cy="379363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150461" algn="l"/>
                </a:tabLst>
                <a:defRPr/>
              </a:pPr>
              <a:endParaRPr lang="ko-KR" altLang="en-US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63" name="Rectangle 179"/>
            <p:cNvSpPr>
              <a:spLocks noChangeArrowheads="1"/>
            </p:cNvSpPr>
            <p:nvPr/>
          </p:nvSpPr>
          <p:spPr bwMode="gray">
            <a:xfrm>
              <a:off x="1002956" y="4711772"/>
              <a:ext cx="899398" cy="4062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150461" algn="l"/>
                </a:tabLst>
                <a:defRPr/>
              </a:pPr>
              <a:r>
                <a:rPr lang="ko-KR" altLang="en-US" sz="1100" dirty="0" err="1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경영정보팀</a:t>
              </a: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 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/ </a:t>
              </a:r>
              <a:r>
                <a:rPr lang="ko-KR" altLang="en-US" sz="1100" dirty="0" err="1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도로정보팀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/</a:t>
              </a:r>
            </a:p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150461" algn="l"/>
                </a:tabLst>
                <a:defRPr/>
              </a:pP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정보개발팀</a:t>
              </a:r>
            </a:p>
          </p:txBody>
        </p:sp>
      </p:grpSp>
      <p:grpSp>
        <p:nvGrpSpPr>
          <p:cNvPr id="72" name="그룹 71"/>
          <p:cNvGrpSpPr/>
          <p:nvPr/>
        </p:nvGrpSpPr>
        <p:grpSpPr>
          <a:xfrm>
            <a:off x="603992" y="3709372"/>
            <a:ext cx="1735426" cy="217768"/>
            <a:chOff x="911711" y="3709372"/>
            <a:chExt cx="1081886" cy="217768"/>
          </a:xfrm>
        </p:grpSpPr>
        <p:sp>
          <p:nvSpPr>
            <p:cNvPr id="73" name="Rectangle 35"/>
            <p:cNvSpPr>
              <a:spLocks noChangeArrowheads="1"/>
            </p:cNvSpPr>
            <p:nvPr/>
          </p:nvSpPr>
          <p:spPr bwMode="auto">
            <a:xfrm>
              <a:off x="911711" y="3709372"/>
              <a:ext cx="1081886" cy="21776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150461" algn="l"/>
                </a:tabLst>
                <a:defRPr/>
              </a:pPr>
              <a:endParaRPr lang="ko-KR" altLang="en-US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74" name="Rectangle 179"/>
            <p:cNvSpPr>
              <a:spLocks noChangeArrowheads="1"/>
            </p:cNvSpPr>
            <p:nvPr/>
          </p:nvSpPr>
          <p:spPr bwMode="gray">
            <a:xfrm>
              <a:off x="1221809" y="3722846"/>
              <a:ext cx="461691" cy="1908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150461" algn="l"/>
                </a:tabLst>
                <a:defRPr/>
              </a:pP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한국도로공사</a:t>
              </a:r>
            </a:p>
          </p:txBody>
        </p:sp>
      </p:grpSp>
      <p:grpSp>
        <p:nvGrpSpPr>
          <p:cNvPr id="75" name="그룹 74"/>
          <p:cNvGrpSpPr/>
          <p:nvPr/>
        </p:nvGrpSpPr>
        <p:grpSpPr>
          <a:xfrm>
            <a:off x="603992" y="4131534"/>
            <a:ext cx="1735426" cy="217768"/>
            <a:chOff x="911711" y="4084952"/>
            <a:chExt cx="1081886" cy="217768"/>
          </a:xfrm>
        </p:grpSpPr>
        <p:sp>
          <p:nvSpPr>
            <p:cNvPr id="76" name="Rectangle 35"/>
            <p:cNvSpPr>
              <a:spLocks noChangeArrowheads="1"/>
            </p:cNvSpPr>
            <p:nvPr/>
          </p:nvSpPr>
          <p:spPr bwMode="auto">
            <a:xfrm>
              <a:off x="911711" y="4084952"/>
              <a:ext cx="1081886" cy="21776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150461" algn="l"/>
                </a:tabLst>
                <a:defRPr/>
              </a:pPr>
              <a:endParaRPr lang="ko-KR" altLang="en-US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77" name="Rectangle 179"/>
            <p:cNvSpPr>
              <a:spLocks noChangeArrowheads="1"/>
            </p:cNvSpPr>
            <p:nvPr/>
          </p:nvSpPr>
          <p:spPr bwMode="gray">
            <a:xfrm>
              <a:off x="1337232" y="4098426"/>
              <a:ext cx="230846" cy="1908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150461" algn="l"/>
                </a:tabLst>
                <a:defRPr/>
              </a:pP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정보처</a:t>
              </a:r>
            </a:p>
          </p:txBody>
        </p:sp>
      </p:grpSp>
      <p:sp>
        <p:nvSpPr>
          <p:cNvPr id="57" name="슬라이드 번호 개체 틀 5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784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165" descr="사각유형3-2"/>
          <p:cNvSpPr>
            <a:spLocks noChangeArrowheads="1"/>
          </p:cNvSpPr>
          <p:nvPr/>
        </p:nvSpPr>
        <p:spPr bwMode="auto">
          <a:xfrm>
            <a:off x="4640081" y="3447440"/>
            <a:ext cx="2517253" cy="29796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marL="0" lvl="2" indent="-185246" algn="ctr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kumimoji="1" lang="en-US" altLang="en-US" sz="1100" spc="-51" dirty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  <p:sp>
        <p:nvSpPr>
          <p:cNvPr id="47" name="Text Box 246"/>
          <p:cNvSpPr txBox="1">
            <a:spLocks noChangeArrowheads="1"/>
          </p:cNvSpPr>
          <p:nvPr/>
        </p:nvSpPr>
        <p:spPr bwMode="auto">
          <a:xfrm>
            <a:off x="5695992" y="3436330"/>
            <a:ext cx="42128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3699" tIns="0" rIns="92118" bIns="0">
            <a:spAutoFit/>
          </a:bodyPr>
          <a:lstStyle/>
          <a:p>
            <a:pPr marL="0" lvl="2" indent="-185246" algn="ctr" defTabSz="1092869" fontAlgn="base">
              <a:spcAft>
                <a:spcPts val="225"/>
              </a:spcAft>
              <a:defRPr/>
            </a:pPr>
            <a:r>
              <a:rPr lang="ko-KR" altLang="ko-KR" sz="1900" spc="-6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구</a:t>
            </a:r>
            <a:r>
              <a:rPr lang="en-US" altLang="ko-KR" sz="1900" spc="-6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 </a:t>
            </a:r>
            <a:r>
              <a:rPr lang="ko-KR" altLang="ko-KR" sz="1900" spc="-6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분</a:t>
            </a:r>
            <a:endParaRPr lang="ko-KR" altLang="ko-KR" sz="1900" spc="-61" dirty="0">
              <a:solidFill>
                <a:schemeClr val="bg1"/>
              </a:solidFill>
              <a:latin typeface="나눔손글씨 펜" pitchFamily="66" charset="-127"/>
              <a:ea typeface="나눔손글씨 펜" pitchFamily="66" charset="-127"/>
            </a:endParaRPr>
          </a:p>
        </p:txBody>
      </p:sp>
      <p:sp>
        <p:nvSpPr>
          <p:cNvPr id="59" name="Rectangle 165" descr="사각유형3-2"/>
          <p:cNvSpPr>
            <a:spLocks noChangeArrowheads="1"/>
          </p:cNvSpPr>
          <p:nvPr/>
        </p:nvSpPr>
        <p:spPr bwMode="auto">
          <a:xfrm>
            <a:off x="2029299" y="3447440"/>
            <a:ext cx="2517253" cy="297966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marL="0" lvl="2" indent="-185246" algn="ctr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kumimoji="1" lang="en-US" altLang="en-US" sz="1100" spc="-51" dirty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  <p:sp>
        <p:nvSpPr>
          <p:cNvPr id="63" name="Rectangle 165" descr="사각유형3-2"/>
          <p:cNvSpPr>
            <a:spLocks noChangeArrowheads="1"/>
          </p:cNvSpPr>
          <p:nvPr/>
        </p:nvSpPr>
        <p:spPr bwMode="auto">
          <a:xfrm>
            <a:off x="611188" y="3447440"/>
            <a:ext cx="1347205" cy="29796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marL="0" lvl="2" indent="-185246" algn="ctr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endParaRPr kumimoji="1" lang="en-US" altLang="en-US" sz="1100" spc="-51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64" name="Freeform 162"/>
          <p:cNvSpPr>
            <a:spLocks noEditPoints="1"/>
          </p:cNvSpPr>
          <p:nvPr/>
        </p:nvSpPr>
        <p:spPr bwMode="auto">
          <a:xfrm>
            <a:off x="6748649" y="3481359"/>
            <a:ext cx="318294" cy="313852"/>
          </a:xfrm>
          <a:custGeom>
            <a:avLst/>
            <a:gdLst>
              <a:gd name="T0" fmla="*/ 25 w 107"/>
              <a:gd name="T1" fmla="*/ 76 h 106"/>
              <a:gd name="T2" fmla="*/ 48 w 107"/>
              <a:gd name="T3" fmla="*/ 76 h 106"/>
              <a:gd name="T4" fmla="*/ 54 w 107"/>
              <a:gd name="T5" fmla="*/ 70 h 106"/>
              <a:gd name="T6" fmla="*/ 25 w 107"/>
              <a:gd name="T7" fmla="*/ 70 h 106"/>
              <a:gd name="T8" fmla="*/ 25 w 107"/>
              <a:gd name="T9" fmla="*/ 76 h 106"/>
              <a:gd name="T10" fmla="*/ 66 w 107"/>
              <a:gd name="T11" fmla="*/ 90 h 106"/>
              <a:gd name="T12" fmla="*/ 50 w 107"/>
              <a:gd name="T13" fmla="*/ 94 h 106"/>
              <a:gd name="T14" fmla="*/ 52 w 107"/>
              <a:gd name="T15" fmla="*/ 77 h 106"/>
              <a:gd name="T16" fmla="*/ 93 w 107"/>
              <a:gd name="T17" fmla="*/ 34 h 106"/>
              <a:gd name="T18" fmla="*/ 107 w 107"/>
              <a:gd name="T19" fmla="*/ 46 h 106"/>
              <a:gd name="T20" fmla="*/ 66 w 107"/>
              <a:gd name="T21" fmla="*/ 90 h 106"/>
              <a:gd name="T22" fmla="*/ 64 w 107"/>
              <a:gd name="T23" fmla="*/ 88 h 106"/>
              <a:gd name="T24" fmla="*/ 57 w 107"/>
              <a:gd name="T25" fmla="*/ 90 h 106"/>
              <a:gd name="T26" fmla="*/ 53 w 107"/>
              <a:gd name="T27" fmla="*/ 86 h 106"/>
              <a:gd name="T28" fmla="*/ 54 w 107"/>
              <a:gd name="T29" fmla="*/ 79 h 106"/>
              <a:gd name="T30" fmla="*/ 64 w 107"/>
              <a:gd name="T31" fmla="*/ 88 h 106"/>
              <a:gd name="T32" fmla="*/ 63 w 107"/>
              <a:gd name="T33" fmla="*/ 22 h 106"/>
              <a:gd name="T34" fmla="*/ 22 w 107"/>
              <a:gd name="T35" fmla="*/ 22 h 106"/>
              <a:gd name="T36" fmla="*/ 22 w 107"/>
              <a:gd name="T37" fmla="*/ 15 h 106"/>
              <a:gd name="T38" fmla="*/ 8 w 107"/>
              <a:gd name="T39" fmla="*/ 32 h 106"/>
              <a:gd name="T40" fmla="*/ 8 w 107"/>
              <a:gd name="T41" fmla="*/ 79 h 106"/>
              <a:gd name="T42" fmla="*/ 28 w 107"/>
              <a:gd name="T43" fmla="*/ 99 h 106"/>
              <a:gd name="T44" fmla="*/ 57 w 107"/>
              <a:gd name="T45" fmla="*/ 99 h 106"/>
              <a:gd name="T46" fmla="*/ 78 w 107"/>
              <a:gd name="T47" fmla="*/ 84 h 106"/>
              <a:gd name="T48" fmla="*/ 85 w 107"/>
              <a:gd name="T49" fmla="*/ 76 h 106"/>
              <a:gd name="T50" fmla="*/ 85 w 107"/>
              <a:gd name="T51" fmla="*/ 84 h 106"/>
              <a:gd name="T52" fmla="*/ 63 w 107"/>
              <a:gd name="T53" fmla="*/ 106 h 106"/>
              <a:gd name="T54" fmla="*/ 22 w 107"/>
              <a:gd name="T55" fmla="*/ 106 h 106"/>
              <a:gd name="T56" fmla="*/ 0 w 107"/>
              <a:gd name="T57" fmla="*/ 84 h 106"/>
              <a:gd name="T58" fmla="*/ 0 w 107"/>
              <a:gd name="T59" fmla="*/ 29 h 106"/>
              <a:gd name="T60" fmla="*/ 22 w 107"/>
              <a:gd name="T61" fmla="*/ 7 h 106"/>
              <a:gd name="T62" fmla="*/ 22 w 107"/>
              <a:gd name="T63" fmla="*/ 0 h 106"/>
              <a:gd name="T64" fmla="*/ 63 w 107"/>
              <a:gd name="T65" fmla="*/ 0 h 106"/>
              <a:gd name="T66" fmla="*/ 63 w 107"/>
              <a:gd name="T67" fmla="*/ 7 h 106"/>
              <a:gd name="T68" fmla="*/ 85 w 107"/>
              <a:gd name="T69" fmla="*/ 29 h 106"/>
              <a:gd name="T70" fmla="*/ 85 w 107"/>
              <a:gd name="T71" fmla="*/ 36 h 106"/>
              <a:gd name="T72" fmla="*/ 78 w 107"/>
              <a:gd name="T73" fmla="*/ 44 h 106"/>
              <a:gd name="T74" fmla="*/ 78 w 107"/>
              <a:gd name="T75" fmla="*/ 32 h 106"/>
              <a:gd name="T76" fmla="*/ 63 w 107"/>
              <a:gd name="T77" fmla="*/ 15 h 106"/>
              <a:gd name="T78" fmla="*/ 63 w 107"/>
              <a:gd name="T79" fmla="*/ 22 h 106"/>
              <a:gd name="T80" fmla="*/ 25 w 107"/>
              <a:gd name="T81" fmla="*/ 45 h 106"/>
              <a:gd name="T82" fmla="*/ 60 w 107"/>
              <a:gd name="T83" fmla="*/ 45 h 106"/>
              <a:gd name="T84" fmla="*/ 60 w 107"/>
              <a:gd name="T85" fmla="*/ 39 h 106"/>
              <a:gd name="T86" fmla="*/ 25 w 107"/>
              <a:gd name="T87" fmla="*/ 39 h 106"/>
              <a:gd name="T88" fmla="*/ 25 w 107"/>
              <a:gd name="T89" fmla="*/ 45 h 106"/>
              <a:gd name="T90" fmla="*/ 25 w 107"/>
              <a:gd name="T91" fmla="*/ 61 h 106"/>
              <a:gd name="T92" fmla="*/ 60 w 107"/>
              <a:gd name="T93" fmla="*/ 61 h 106"/>
              <a:gd name="T94" fmla="*/ 60 w 107"/>
              <a:gd name="T95" fmla="*/ 55 h 106"/>
              <a:gd name="T96" fmla="*/ 25 w 107"/>
              <a:gd name="T97" fmla="*/ 55 h 106"/>
              <a:gd name="T98" fmla="*/ 25 w 107"/>
              <a:gd name="T99" fmla="*/ 61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7" h="106">
                <a:moveTo>
                  <a:pt x="25" y="76"/>
                </a:moveTo>
                <a:cubicBezTo>
                  <a:pt x="48" y="76"/>
                  <a:pt x="48" y="76"/>
                  <a:pt x="48" y="76"/>
                </a:cubicBezTo>
                <a:cubicBezTo>
                  <a:pt x="54" y="70"/>
                  <a:pt x="54" y="70"/>
                  <a:pt x="54" y="70"/>
                </a:cubicBezTo>
                <a:cubicBezTo>
                  <a:pt x="25" y="70"/>
                  <a:pt x="25" y="70"/>
                  <a:pt x="25" y="70"/>
                </a:cubicBezTo>
                <a:cubicBezTo>
                  <a:pt x="22" y="70"/>
                  <a:pt x="22" y="76"/>
                  <a:pt x="25" y="76"/>
                </a:cubicBezTo>
                <a:close/>
                <a:moveTo>
                  <a:pt x="66" y="90"/>
                </a:moveTo>
                <a:cubicBezTo>
                  <a:pt x="50" y="94"/>
                  <a:pt x="50" y="94"/>
                  <a:pt x="50" y="94"/>
                </a:cubicBezTo>
                <a:cubicBezTo>
                  <a:pt x="52" y="77"/>
                  <a:pt x="52" y="77"/>
                  <a:pt x="52" y="77"/>
                </a:cubicBezTo>
                <a:cubicBezTo>
                  <a:pt x="93" y="34"/>
                  <a:pt x="93" y="34"/>
                  <a:pt x="93" y="34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66" y="90"/>
                  <a:pt x="66" y="90"/>
                  <a:pt x="66" y="90"/>
                </a:cubicBezTo>
                <a:close/>
                <a:moveTo>
                  <a:pt x="64" y="88"/>
                </a:moveTo>
                <a:cubicBezTo>
                  <a:pt x="57" y="90"/>
                  <a:pt x="57" y="90"/>
                  <a:pt x="57" y="90"/>
                </a:cubicBezTo>
                <a:cubicBezTo>
                  <a:pt x="53" y="86"/>
                  <a:pt x="53" y="86"/>
                  <a:pt x="53" y="86"/>
                </a:cubicBezTo>
                <a:cubicBezTo>
                  <a:pt x="54" y="79"/>
                  <a:pt x="54" y="79"/>
                  <a:pt x="54" y="79"/>
                </a:cubicBezTo>
                <a:cubicBezTo>
                  <a:pt x="64" y="88"/>
                  <a:pt x="64" y="88"/>
                  <a:pt x="64" y="88"/>
                </a:cubicBezTo>
                <a:close/>
                <a:moveTo>
                  <a:pt x="63" y="22"/>
                </a:moveTo>
                <a:cubicBezTo>
                  <a:pt x="22" y="22"/>
                  <a:pt x="22" y="22"/>
                  <a:pt x="22" y="22"/>
                </a:cubicBezTo>
                <a:cubicBezTo>
                  <a:pt x="22" y="15"/>
                  <a:pt x="22" y="15"/>
                  <a:pt x="22" y="15"/>
                </a:cubicBezTo>
                <a:cubicBezTo>
                  <a:pt x="14" y="16"/>
                  <a:pt x="8" y="22"/>
                  <a:pt x="8" y="32"/>
                </a:cubicBezTo>
                <a:cubicBezTo>
                  <a:pt x="8" y="79"/>
                  <a:pt x="8" y="79"/>
                  <a:pt x="8" y="79"/>
                </a:cubicBezTo>
                <a:cubicBezTo>
                  <a:pt x="8" y="91"/>
                  <a:pt x="13" y="99"/>
                  <a:pt x="28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73" y="99"/>
                  <a:pt x="78" y="91"/>
                  <a:pt x="78" y="84"/>
                </a:cubicBezTo>
                <a:cubicBezTo>
                  <a:pt x="85" y="76"/>
                  <a:pt x="85" y="76"/>
                  <a:pt x="85" y="76"/>
                </a:cubicBezTo>
                <a:cubicBezTo>
                  <a:pt x="85" y="84"/>
                  <a:pt x="85" y="84"/>
                  <a:pt x="85" y="84"/>
                </a:cubicBezTo>
                <a:cubicBezTo>
                  <a:pt x="85" y="96"/>
                  <a:pt x="75" y="106"/>
                  <a:pt x="63" y="106"/>
                </a:cubicBezTo>
                <a:cubicBezTo>
                  <a:pt x="22" y="106"/>
                  <a:pt x="22" y="106"/>
                  <a:pt x="22" y="106"/>
                </a:cubicBezTo>
                <a:cubicBezTo>
                  <a:pt x="10" y="106"/>
                  <a:pt x="0" y="96"/>
                  <a:pt x="0" y="84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7"/>
                  <a:pt x="10" y="7"/>
                  <a:pt x="22" y="7"/>
                </a:cubicBezTo>
                <a:cubicBezTo>
                  <a:pt x="22" y="0"/>
                  <a:pt x="22" y="0"/>
                  <a:pt x="22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85" y="8"/>
                  <a:pt x="85" y="29"/>
                </a:cubicBezTo>
                <a:cubicBezTo>
                  <a:pt x="85" y="36"/>
                  <a:pt x="85" y="36"/>
                  <a:pt x="85" y="36"/>
                </a:cubicBezTo>
                <a:cubicBezTo>
                  <a:pt x="78" y="44"/>
                  <a:pt x="78" y="44"/>
                  <a:pt x="78" y="44"/>
                </a:cubicBezTo>
                <a:cubicBezTo>
                  <a:pt x="78" y="32"/>
                  <a:pt x="78" y="32"/>
                  <a:pt x="78" y="32"/>
                </a:cubicBezTo>
                <a:cubicBezTo>
                  <a:pt x="78" y="21"/>
                  <a:pt x="73" y="15"/>
                  <a:pt x="63" y="15"/>
                </a:cubicBezTo>
                <a:cubicBezTo>
                  <a:pt x="63" y="22"/>
                  <a:pt x="63" y="22"/>
                  <a:pt x="63" y="22"/>
                </a:cubicBezTo>
                <a:close/>
                <a:moveTo>
                  <a:pt x="25" y="45"/>
                </a:moveTo>
                <a:cubicBezTo>
                  <a:pt x="60" y="45"/>
                  <a:pt x="60" y="45"/>
                  <a:pt x="60" y="45"/>
                </a:cubicBezTo>
                <a:cubicBezTo>
                  <a:pt x="64" y="45"/>
                  <a:pt x="64" y="39"/>
                  <a:pt x="60" y="39"/>
                </a:cubicBezTo>
                <a:cubicBezTo>
                  <a:pt x="25" y="39"/>
                  <a:pt x="25" y="39"/>
                  <a:pt x="25" y="39"/>
                </a:cubicBezTo>
                <a:cubicBezTo>
                  <a:pt x="22" y="39"/>
                  <a:pt x="22" y="45"/>
                  <a:pt x="25" y="45"/>
                </a:cubicBezTo>
                <a:close/>
                <a:moveTo>
                  <a:pt x="25" y="61"/>
                </a:moveTo>
                <a:cubicBezTo>
                  <a:pt x="60" y="61"/>
                  <a:pt x="60" y="61"/>
                  <a:pt x="60" y="61"/>
                </a:cubicBezTo>
                <a:cubicBezTo>
                  <a:pt x="64" y="61"/>
                  <a:pt x="64" y="55"/>
                  <a:pt x="60" y="55"/>
                </a:cubicBezTo>
                <a:cubicBezTo>
                  <a:pt x="25" y="55"/>
                  <a:pt x="25" y="55"/>
                  <a:pt x="25" y="55"/>
                </a:cubicBezTo>
                <a:cubicBezTo>
                  <a:pt x="22" y="55"/>
                  <a:pt x="22" y="61"/>
                  <a:pt x="25" y="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algn="ctr"/>
            <a:endParaRPr lang="ko-KR" altLang="en-US" dirty="0">
              <a:solidFill>
                <a:schemeClr val="lt1"/>
              </a:solidFill>
            </a:endParaRPr>
          </a:p>
        </p:txBody>
      </p:sp>
      <p:sp>
        <p:nvSpPr>
          <p:cNvPr id="65" name="Freeform 165"/>
          <p:cNvSpPr>
            <a:spLocks noEditPoints="1"/>
          </p:cNvSpPr>
          <p:nvPr/>
        </p:nvSpPr>
        <p:spPr bwMode="auto">
          <a:xfrm rot="18900000">
            <a:off x="4215025" y="3495286"/>
            <a:ext cx="175348" cy="342731"/>
          </a:xfrm>
          <a:custGeom>
            <a:avLst/>
            <a:gdLst>
              <a:gd name="T0" fmla="*/ 220 w 220"/>
              <a:gd name="T1" fmla="*/ 110 h 434"/>
              <a:gd name="T2" fmla="*/ 110 w 220"/>
              <a:gd name="T3" fmla="*/ 0 h 434"/>
              <a:gd name="T4" fmla="*/ 0 w 220"/>
              <a:gd name="T5" fmla="*/ 110 h 434"/>
              <a:gd name="T6" fmla="*/ 93 w 220"/>
              <a:gd name="T7" fmla="*/ 218 h 434"/>
              <a:gd name="T8" fmla="*/ 93 w 220"/>
              <a:gd name="T9" fmla="*/ 262 h 434"/>
              <a:gd name="T10" fmla="*/ 93 w 220"/>
              <a:gd name="T11" fmla="*/ 262 h 434"/>
              <a:gd name="T12" fmla="*/ 78 w 220"/>
              <a:gd name="T13" fmla="*/ 277 h 434"/>
              <a:gd name="T14" fmla="*/ 78 w 220"/>
              <a:gd name="T15" fmla="*/ 419 h 434"/>
              <a:gd name="T16" fmla="*/ 93 w 220"/>
              <a:gd name="T17" fmla="*/ 434 h 434"/>
              <a:gd name="T18" fmla="*/ 127 w 220"/>
              <a:gd name="T19" fmla="*/ 434 h 434"/>
              <a:gd name="T20" fmla="*/ 142 w 220"/>
              <a:gd name="T21" fmla="*/ 419 h 434"/>
              <a:gd name="T22" fmla="*/ 142 w 220"/>
              <a:gd name="T23" fmla="*/ 277 h 434"/>
              <a:gd name="T24" fmla="*/ 127 w 220"/>
              <a:gd name="T25" fmla="*/ 262 h 434"/>
              <a:gd name="T26" fmla="*/ 127 w 220"/>
              <a:gd name="T27" fmla="*/ 262 h 434"/>
              <a:gd name="T28" fmla="*/ 127 w 220"/>
              <a:gd name="T29" fmla="*/ 218 h 434"/>
              <a:gd name="T30" fmla="*/ 220 w 220"/>
              <a:gd name="T31" fmla="*/ 110 h 434"/>
              <a:gd name="T32" fmla="*/ 22 w 220"/>
              <a:gd name="T33" fmla="*/ 110 h 434"/>
              <a:gd name="T34" fmla="*/ 110 w 220"/>
              <a:gd name="T35" fmla="*/ 21 h 434"/>
              <a:gd name="T36" fmla="*/ 198 w 220"/>
              <a:gd name="T37" fmla="*/ 110 h 434"/>
              <a:gd name="T38" fmla="*/ 110 w 220"/>
              <a:gd name="T39" fmla="*/ 198 h 434"/>
              <a:gd name="T40" fmla="*/ 22 w 220"/>
              <a:gd name="T41" fmla="*/ 110 h 434"/>
              <a:gd name="T42" fmla="*/ 127 w 220"/>
              <a:gd name="T43" fmla="*/ 274 h 434"/>
              <a:gd name="T44" fmla="*/ 130 w 220"/>
              <a:gd name="T45" fmla="*/ 277 h 434"/>
              <a:gd name="T46" fmla="*/ 130 w 220"/>
              <a:gd name="T47" fmla="*/ 419 h 434"/>
              <a:gd name="T48" fmla="*/ 127 w 220"/>
              <a:gd name="T49" fmla="*/ 421 h 434"/>
              <a:gd name="T50" fmla="*/ 93 w 220"/>
              <a:gd name="T51" fmla="*/ 421 h 434"/>
              <a:gd name="T52" fmla="*/ 90 w 220"/>
              <a:gd name="T53" fmla="*/ 419 h 434"/>
              <a:gd name="T54" fmla="*/ 90 w 220"/>
              <a:gd name="T55" fmla="*/ 277 h 434"/>
              <a:gd name="T56" fmla="*/ 93 w 220"/>
              <a:gd name="T57" fmla="*/ 274 h 434"/>
              <a:gd name="T58" fmla="*/ 93 w 220"/>
              <a:gd name="T59" fmla="*/ 274 h 434"/>
              <a:gd name="T60" fmla="*/ 127 w 220"/>
              <a:gd name="T61" fmla="*/ 274 h 434"/>
              <a:gd name="T62" fmla="*/ 115 w 220"/>
              <a:gd name="T63" fmla="*/ 262 h 434"/>
              <a:gd name="T64" fmla="*/ 105 w 220"/>
              <a:gd name="T65" fmla="*/ 262 h 434"/>
              <a:gd name="T66" fmla="*/ 105 w 220"/>
              <a:gd name="T67" fmla="*/ 220 h 434"/>
              <a:gd name="T68" fmla="*/ 110 w 220"/>
              <a:gd name="T69" fmla="*/ 220 h 434"/>
              <a:gd name="T70" fmla="*/ 115 w 220"/>
              <a:gd name="T71" fmla="*/ 220 h 434"/>
              <a:gd name="T72" fmla="*/ 115 w 220"/>
              <a:gd name="T73" fmla="*/ 262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20" h="434">
                <a:moveTo>
                  <a:pt x="220" y="110"/>
                </a:moveTo>
                <a:cubicBezTo>
                  <a:pt x="220" y="49"/>
                  <a:pt x="171" y="0"/>
                  <a:pt x="110" y="0"/>
                </a:cubicBezTo>
                <a:cubicBezTo>
                  <a:pt x="49" y="0"/>
                  <a:pt x="0" y="49"/>
                  <a:pt x="0" y="110"/>
                </a:cubicBezTo>
                <a:cubicBezTo>
                  <a:pt x="0" y="165"/>
                  <a:pt x="40" y="210"/>
                  <a:pt x="93" y="218"/>
                </a:cubicBezTo>
                <a:cubicBezTo>
                  <a:pt x="93" y="262"/>
                  <a:pt x="93" y="262"/>
                  <a:pt x="93" y="262"/>
                </a:cubicBezTo>
                <a:cubicBezTo>
                  <a:pt x="93" y="262"/>
                  <a:pt x="93" y="262"/>
                  <a:pt x="93" y="262"/>
                </a:cubicBezTo>
                <a:cubicBezTo>
                  <a:pt x="84" y="262"/>
                  <a:pt x="78" y="268"/>
                  <a:pt x="78" y="277"/>
                </a:cubicBezTo>
                <a:cubicBezTo>
                  <a:pt x="78" y="419"/>
                  <a:pt x="78" y="419"/>
                  <a:pt x="78" y="419"/>
                </a:cubicBezTo>
                <a:cubicBezTo>
                  <a:pt x="78" y="427"/>
                  <a:pt x="84" y="434"/>
                  <a:pt x="93" y="434"/>
                </a:cubicBezTo>
                <a:cubicBezTo>
                  <a:pt x="127" y="434"/>
                  <a:pt x="127" y="434"/>
                  <a:pt x="127" y="434"/>
                </a:cubicBezTo>
                <a:cubicBezTo>
                  <a:pt x="136" y="434"/>
                  <a:pt x="142" y="427"/>
                  <a:pt x="142" y="419"/>
                </a:cubicBezTo>
                <a:cubicBezTo>
                  <a:pt x="142" y="277"/>
                  <a:pt x="142" y="277"/>
                  <a:pt x="142" y="277"/>
                </a:cubicBezTo>
                <a:cubicBezTo>
                  <a:pt x="142" y="268"/>
                  <a:pt x="136" y="262"/>
                  <a:pt x="127" y="262"/>
                </a:cubicBezTo>
                <a:cubicBezTo>
                  <a:pt x="127" y="262"/>
                  <a:pt x="127" y="262"/>
                  <a:pt x="127" y="262"/>
                </a:cubicBezTo>
                <a:cubicBezTo>
                  <a:pt x="127" y="218"/>
                  <a:pt x="127" y="218"/>
                  <a:pt x="127" y="218"/>
                </a:cubicBezTo>
                <a:cubicBezTo>
                  <a:pt x="180" y="210"/>
                  <a:pt x="220" y="165"/>
                  <a:pt x="220" y="110"/>
                </a:cubicBezTo>
                <a:close/>
                <a:moveTo>
                  <a:pt x="22" y="110"/>
                </a:moveTo>
                <a:cubicBezTo>
                  <a:pt x="22" y="61"/>
                  <a:pt x="61" y="21"/>
                  <a:pt x="110" y="21"/>
                </a:cubicBezTo>
                <a:cubicBezTo>
                  <a:pt x="159" y="21"/>
                  <a:pt x="198" y="61"/>
                  <a:pt x="198" y="110"/>
                </a:cubicBezTo>
                <a:cubicBezTo>
                  <a:pt x="198" y="158"/>
                  <a:pt x="159" y="198"/>
                  <a:pt x="110" y="198"/>
                </a:cubicBezTo>
                <a:cubicBezTo>
                  <a:pt x="61" y="198"/>
                  <a:pt x="22" y="158"/>
                  <a:pt x="22" y="110"/>
                </a:cubicBezTo>
                <a:close/>
                <a:moveTo>
                  <a:pt x="127" y="274"/>
                </a:moveTo>
                <a:cubicBezTo>
                  <a:pt x="129" y="274"/>
                  <a:pt x="130" y="275"/>
                  <a:pt x="130" y="277"/>
                </a:cubicBezTo>
                <a:cubicBezTo>
                  <a:pt x="130" y="419"/>
                  <a:pt x="130" y="419"/>
                  <a:pt x="130" y="419"/>
                </a:cubicBezTo>
                <a:cubicBezTo>
                  <a:pt x="130" y="420"/>
                  <a:pt x="129" y="421"/>
                  <a:pt x="127" y="421"/>
                </a:cubicBezTo>
                <a:cubicBezTo>
                  <a:pt x="93" y="421"/>
                  <a:pt x="93" y="421"/>
                  <a:pt x="93" y="421"/>
                </a:cubicBezTo>
                <a:cubicBezTo>
                  <a:pt x="91" y="421"/>
                  <a:pt x="90" y="420"/>
                  <a:pt x="90" y="419"/>
                </a:cubicBezTo>
                <a:cubicBezTo>
                  <a:pt x="90" y="277"/>
                  <a:pt x="90" y="277"/>
                  <a:pt x="90" y="277"/>
                </a:cubicBezTo>
                <a:cubicBezTo>
                  <a:pt x="90" y="275"/>
                  <a:pt x="91" y="274"/>
                  <a:pt x="93" y="274"/>
                </a:cubicBezTo>
                <a:cubicBezTo>
                  <a:pt x="93" y="274"/>
                  <a:pt x="93" y="274"/>
                  <a:pt x="93" y="274"/>
                </a:cubicBezTo>
                <a:cubicBezTo>
                  <a:pt x="127" y="274"/>
                  <a:pt x="127" y="274"/>
                  <a:pt x="127" y="274"/>
                </a:cubicBezTo>
                <a:close/>
                <a:moveTo>
                  <a:pt x="115" y="262"/>
                </a:moveTo>
                <a:cubicBezTo>
                  <a:pt x="105" y="262"/>
                  <a:pt x="105" y="262"/>
                  <a:pt x="105" y="262"/>
                </a:cubicBezTo>
                <a:cubicBezTo>
                  <a:pt x="105" y="220"/>
                  <a:pt x="105" y="220"/>
                  <a:pt x="105" y="220"/>
                </a:cubicBezTo>
                <a:cubicBezTo>
                  <a:pt x="107" y="220"/>
                  <a:pt x="108" y="220"/>
                  <a:pt x="110" y="220"/>
                </a:cubicBezTo>
                <a:cubicBezTo>
                  <a:pt x="112" y="220"/>
                  <a:pt x="113" y="220"/>
                  <a:pt x="115" y="220"/>
                </a:cubicBezTo>
                <a:lnTo>
                  <a:pt x="115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75954" algn="ctr" fontAlgn="ctr">
              <a:buClr>
                <a:schemeClr val="bg1">
                  <a:lumMod val="65000"/>
                </a:schemeClr>
              </a:buClr>
              <a:buSzPct val="80000"/>
              <a:tabLst>
                <a:tab pos="2430357" algn="l"/>
                <a:tab pos="5098589" algn="l"/>
              </a:tabLst>
            </a:pPr>
            <a:endParaRPr lang="ko-KR" altLang="en-US" dirty="0"/>
          </a:p>
        </p:txBody>
      </p:sp>
      <p:sp>
        <p:nvSpPr>
          <p:cNvPr id="66" name="모서리가 둥근 직사각형 65"/>
          <p:cNvSpPr/>
          <p:nvPr/>
        </p:nvSpPr>
        <p:spPr>
          <a:xfrm>
            <a:off x="613649" y="3745508"/>
            <a:ext cx="6552197" cy="940592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lIns="0" tIns="0" rIns="0" bIns="0" rtlCol="0" anchor="ctr" anchorCtr="0"/>
          <a:lstStyle/>
          <a:p>
            <a:pPr indent="-170111" algn="ctr" fontAlgn="base" latinLnBrk="0">
              <a:spcAft>
                <a:spcPts val="225"/>
              </a:spcAft>
              <a:defRPr/>
            </a:pPr>
            <a:endParaRPr lang="ko-KR" altLang="en-US" sz="1200" kern="0" dirty="0" err="1" smtClean="0">
              <a:solidFill>
                <a:prstClr val="black">
                  <a:lumMod val="75000"/>
                  <a:lumOff val="25000"/>
                </a:prstClr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cxnSp>
        <p:nvCxnSpPr>
          <p:cNvPr id="67" name="직선 연결선 66"/>
          <p:cNvCxnSpPr/>
          <p:nvPr/>
        </p:nvCxnSpPr>
        <p:spPr>
          <a:xfrm rot="16200000" flipH="1">
            <a:off x="1632682" y="4192499"/>
            <a:ext cx="713367" cy="383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연결선 67"/>
          <p:cNvCxnSpPr/>
          <p:nvPr/>
        </p:nvCxnSpPr>
        <p:spPr>
          <a:xfrm rot="16200000" flipH="1">
            <a:off x="4242576" y="4192500"/>
            <a:ext cx="713367" cy="383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모서리가 둥근 직사각형 68"/>
          <p:cNvSpPr/>
          <p:nvPr/>
        </p:nvSpPr>
        <p:spPr>
          <a:xfrm>
            <a:off x="737280" y="3823571"/>
            <a:ext cx="1077523" cy="256657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marL="0" lvl="1" indent="-185246" algn="ctr" fontAlgn="ctr" latinLnBrk="0">
              <a:lnSpc>
                <a:spcPct val="90000"/>
              </a:lnSpc>
              <a:spcAft>
                <a:spcPts val="246"/>
              </a:spcAft>
              <a:buClr>
                <a:prstClr val="white">
                  <a:lumMod val="65000"/>
                </a:prstClr>
              </a:buClr>
              <a:buSzPct val="100000"/>
              <a:tabLst>
                <a:tab pos="6294420" algn="l"/>
              </a:tabLst>
              <a:defRPr/>
            </a:pPr>
            <a:r>
              <a:rPr lang="en-US" altLang="ko-KR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QUR-001</a:t>
            </a:r>
          </a:p>
        </p:txBody>
      </p:sp>
      <p:sp>
        <p:nvSpPr>
          <p:cNvPr id="70" name="모서리가 둥근 직사각형 69"/>
          <p:cNvSpPr/>
          <p:nvPr/>
        </p:nvSpPr>
        <p:spPr>
          <a:xfrm>
            <a:off x="737280" y="4278291"/>
            <a:ext cx="1077523" cy="256812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marL="0" lvl="1" indent="-185246" algn="ctr" fontAlgn="ctr" latinLnBrk="0">
              <a:lnSpc>
                <a:spcPct val="90000"/>
              </a:lnSpc>
              <a:spcAft>
                <a:spcPts val="246"/>
              </a:spcAft>
              <a:buClr>
                <a:prstClr val="white">
                  <a:lumMod val="65000"/>
                </a:prstClr>
              </a:buClr>
              <a:buSzPct val="100000"/>
              <a:tabLst>
                <a:tab pos="6294420" algn="l"/>
              </a:tabLst>
              <a:defRPr/>
            </a:pPr>
            <a:r>
              <a:rPr lang="en-US" altLang="ko-KR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QUR-002</a:t>
            </a:r>
          </a:p>
        </p:txBody>
      </p:sp>
      <p:sp>
        <p:nvSpPr>
          <p:cNvPr id="71" name="모서리가 둥근 직사각형 70"/>
          <p:cNvSpPr/>
          <p:nvPr/>
        </p:nvSpPr>
        <p:spPr>
          <a:xfrm>
            <a:off x="2156859" y="3856072"/>
            <a:ext cx="2262134" cy="205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5246" algn="ctr">
              <a:defRPr/>
            </a:pPr>
            <a:r>
              <a:rPr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품질관리 조직 및 보증방안</a:t>
            </a:r>
          </a:p>
        </p:txBody>
      </p:sp>
      <p:sp>
        <p:nvSpPr>
          <p:cNvPr id="72" name="모서리가 둥근 직사각형 71"/>
          <p:cNvSpPr/>
          <p:nvPr/>
        </p:nvSpPr>
        <p:spPr>
          <a:xfrm>
            <a:off x="4780247" y="3769710"/>
            <a:ext cx="2262134" cy="205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5246" algn="ctr">
              <a:defRPr/>
            </a:pPr>
            <a:r>
              <a:rPr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품질요구사항</a:t>
            </a:r>
          </a:p>
        </p:txBody>
      </p:sp>
      <p:sp>
        <p:nvSpPr>
          <p:cNvPr id="73" name="모서리가 둥근 직사각형 72"/>
          <p:cNvSpPr/>
          <p:nvPr/>
        </p:nvSpPr>
        <p:spPr>
          <a:xfrm>
            <a:off x="4780247" y="4920291"/>
            <a:ext cx="2262134" cy="205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모서리가 둥근 직사각형 73"/>
          <p:cNvSpPr/>
          <p:nvPr/>
        </p:nvSpPr>
        <p:spPr>
          <a:xfrm>
            <a:off x="4780247" y="4009265"/>
            <a:ext cx="2262134" cy="205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5246" algn="ctr">
              <a:defRPr/>
            </a:pPr>
            <a:r>
              <a:rPr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품질보증활동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93842" y="1746250"/>
            <a:ext cx="6553083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2.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품질요구사항</a:t>
            </a:r>
            <a:endParaRPr lang="en-US" altLang="ko-KR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가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품질요구사항 분석</a:t>
            </a:r>
            <a:endParaRPr lang="en-US" altLang="ko-KR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요구된 품질 요구사항은 요구사항 변경 및 평가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결함 발생률 최소화 등 총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4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개 품질측정 항목으로 파악되며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각각의 대응방안을 다음과 같이 마련하여 사업을 수행합니다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sp>
        <p:nvSpPr>
          <p:cNvPr id="76" name="직사각형 75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2.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품질요구사항 ▶ 가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품질요구사항 분석</a:t>
            </a:r>
          </a:p>
        </p:txBody>
      </p:sp>
      <p:cxnSp>
        <p:nvCxnSpPr>
          <p:cNvPr id="88" name="직선 연결선 87"/>
          <p:cNvCxnSpPr>
            <a:stCxn id="94" idx="6"/>
            <a:endCxn id="89" idx="2"/>
          </p:cNvCxnSpPr>
          <p:nvPr/>
        </p:nvCxnSpPr>
        <p:spPr>
          <a:xfrm flipV="1">
            <a:off x="4442483" y="3876849"/>
            <a:ext cx="307443" cy="78426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5A5A5A"/>
                  </a:outerShdw>
                </a:effectLst>
              </a14:hiddenEffects>
            </a:ext>
          </a:extLst>
        </p:spPr>
      </p:cxnSp>
      <p:sp>
        <p:nvSpPr>
          <p:cNvPr id="89" name="타원 88"/>
          <p:cNvSpPr/>
          <p:nvPr/>
        </p:nvSpPr>
        <p:spPr>
          <a:xfrm rot="20945882">
            <a:off x="4749519" y="3850670"/>
            <a:ext cx="45123" cy="4382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lIns="0" tIns="0" rIns="0" bIns="0" rtlCol="0" anchor="ctr" anchorCtr="0"/>
          <a:lstStyle/>
          <a:p>
            <a:pPr indent="-170111" algn="ctr" fontAlgn="base" latinLnBrk="0">
              <a:spcAft>
                <a:spcPts val="225"/>
              </a:spcAft>
              <a:defRPr/>
            </a:pPr>
            <a:endParaRPr lang="ko-KR" altLang="en-US" sz="1200" kern="0" dirty="0" smtClean="0">
              <a:solidFill>
                <a:prstClr val="white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90" name="Text Box 236"/>
          <p:cNvSpPr txBox="1">
            <a:spLocks noChangeArrowheads="1"/>
          </p:cNvSpPr>
          <p:nvPr/>
        </p:nvSpPr>
        <p:spPr bwMode="auto">
          <a:xfrm>
            <a:off x="2800079" y="3436330"/>
            <a:ext cx="910781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3699" tIns="0" rIns="92118" bIns="0">
            <a:spAutoFit/>
          </a:bodyPr>
          <a:lstStyle/>
          <a:p>
            <a:pPr marL="0" lvl="2" indent="-185246" algn="ctr" defTabSz="1092869" fontAlgn="base">
              <a:spcAft>
                <a:spcPts val="225"/>
              </a:spcAft>
              <a:defRPr/>
            </a:pPr>
            <a:r>
              <a:rPr lang="ko-KR" altLang="ko-KR" sz="1900" spc="-6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요구사항</a:t>
            </a:r>
            <a:r>
              <a:rPr lang="en-US" altLang="ko-KR" sz="1900" spc="-6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 </a:t>
            </a:r>
            <a:r>
              <a:rPr lang="ko-KR" altLang="en-US" sz="1900" spc="-6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명</a:t>
            </a:r>
            <a:endParaRPr lang="ko-KR" altLang="ko-KR" sz="1900" spc="-61" dirty="0">
              <a:solidFill>
                <a:schemeClr val="bg1"/>
              </a:solidFill>
              <a:latin typeface="나눔손글씨 펜" pitchFamily="66" charset="-127"/>
              <a:ea typeface="나눔손글씨 펜" pitchFamily="66" charset="-127"/>
            </a:endParaRPr>
          </a:p>
        </p:txBody>
      </p:sp>
      <p:sp>
        <p:nvSpPr>
          <p:cNvPr id="91" name="Text Box 235"/>
          <p:cNvSpPr txBox="1">
            <a:spLocks noChangeArrowheads="1"/>
          </p:cNvSpPr>
          <p:nvPr/>
        </p:nvSpPr>
        <p:spPr bwMode="auto">
          <a:xfrm>
            <a:off x="1057399" y="3436330"/>
            <a:ext cx="475789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3699" tIns="0" rIns="92118" bIns="0">
            <a:spAutoFit/>
          </a:bodyPr>
          <a:lstStyle/>
          <a:p>
            <a:pPr marL="0" lvl="2" indent="-185246" algn="ctr" defTabSz="1092869" fontAlgn="base">
              <a:spcAft>
                <a:spcPts val="225"/>
              </a:spcAft>
              <a:defRPr/>
            </a:pPr>
            <a:r>
              <a:rPr lang="ko-KR" altLang="ko-KR" sz="1900" spc="-6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번</a:t>
            </a:r>
            <a:r>
              <a:rPr lang="en-US" altLang="ko-KR" sz="1900" spc="-6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 </a:t>
            </a:r>
            <a:r>
              <a:rPr lang="ko-KR" altLang="ko-KR" sz="1900" spc="-6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호</a:t>
            </a:r>
            <a:endParaRPr lang="ko-KR" altLang="ko-KR" sz="1900" spc="-61" dirty="0">
              <a:solidFill>
                <a:schemeClr val="bg1"/>
              </a:solidFill>
              <a:latin typeface="나눔손글씨 펜" pitchFamily="66" charset="-127"/>
              <a:ea typeface="나눔손글씨 펜" pitchFamily="66" charset="-127"/>
            </a:endParaRPr>
          </a:p>
        </p:txBody>
      </p:sp>
      <p:cxnSp>
        <p:nvCxnSpPr>
          <p:cNvPr id="92" name="직선 연결선 91"/>
          <p:cNvCxnSpPr>
            <a:stCxn id="94" idx="6"/>
            <a:endCxn id="93" idx="2"/>
          </p:cNvCxnSpPr>
          <p:nvPr/>
        </p:nvCxnSpPr>
        <p:spPr>
          <a:xfrm>
            <a:off x="4442483" y="3955275"/>
            <a:ext cx="311917" cy="149266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5A5A5A"/>
                  </a:outerShdw>
                </a:effectLst>
              </a14:hiddenEffects>
            </a:ext>
          </a:extLst>
        </p:spPr>
      </p:cxnSp>
      <p:sp>
        <p:nvSpPr>
          <p:cNvPr id="93" name="타원 92"/>
          <p:cNvSpPr/>
          <p:nvPr/>
        </p:nvSpPr>
        <p:spPr>
          <a:xfrm rot="1180550">
            <a:off x="4753083" y="4090225"/>
            <a:ext cx="45123" cy="4382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lIns="0" tIns="0" rIns="0" bIns="0" rtlCol="0" anchor="ctr" anchorCtr="0"/>
          <a:lstStyle/>
          <a:p>
            <a:pPr indent="-170111" algn="ctr" fontAlgn="base" latinLnBrk="0">
              <a:spcAft>
                <a:spcPts val="225"/>
              </a:spcAft>
              <a:defRPr/>
            </a:pPr>
            <a:endParaRPr lang="ko-KR" altLang="en-US" sz="1200" kern="0" dirty="0" smtClean="0">
              <a:solidFill>
                <a:prstClr val="white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94" name="타원 93"/>
          <p:cNvSpPr/>
          <p:nvPr/>
        </p:nvSpPr>
        <p:spPr>
          <a:xfrm rot="21038377">
            <a:off x="4397660" y="3937032"/>
            <a:ext cx="45123" cy="4382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lIns="0" tIns="0" rIns="0" bIns="0" rtlCol="0" anchor="ctr" anchorCtr="0"/>
          <a:lstStyle/>
          <a:p>
            <a:pPr indent="-170111" algn="ctr" fontAlgn="base" latinLnBrk="0">
              <a:spcAft>
                <a:spcPts val="225"/>
              </a:spcAft>
              <a:defRPr/>
            </a:pPr>
            <a:endParaRPr lang="ko-KR" altLang="en-US" sz="1200" kern="0" dirty="0" smtClean="0">
              <a:solidFill>
                <a:prstClr val="white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95" name="모서리가 둥근 직사각형 94"/>
          <p:cNvSpPr/>
          <p:nvPr/>
        </p:nvSpPr>
        <p:spPr>
          <a:xfrm>
            <a:off x="2156859" y="4332322"/>
            <a:ext cx="2262134" cy="205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5246" algn="ctr">
              <a:defRPr/>
            </a:pPr>
            <a:r>
              <a:rPr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기능구현의 정확성</a:t>
            </a:r>
          </a:p>
        </p:txBody>
      </p:sp>
      <p:sp>
        <p:nvSpPr>
          <p:cNvPr id="96" name="모서리가 둥근 직사각형 95"/>
          <p:cNvSpPr/>
          <p:nvPr/>
        </p:nvSpPr>
        <p:spPr>
          <a:xfrm>
            <a:off x="4780247" y="4245960"/>
            <a:ext cx="2262134" cy="205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5246" algn="ctr">
              <a:defRPr/>
            </a:pPr>
            <a:r>
              <a:rPr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요구사항 변경 및 평가</a:t>
            </a:r>
          </a:p>
        </p:txBody>
      </p:sp>
      <p:sp>
        <p:nvSpPr>
          <p:cNvPr id="97" name="모서리가 둥근 직사각형 96"/>
          <p:cNvSpPr/>
          <p:nvPr/>
        </p:nvSpPr>
        <p:spPr>
          <a:xfrm>
            <a:off x="4780247" y="4485515"/>
            <a:ext cx="2262134" cy="205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5246" algn="ctr">
              <a:defRPr/>
            </a:pPr>
            <a:r>
              <a:rPr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결함 발생률 최소화 </a:t>
            </a:r>
          </a:p>
        </p:txBody>
      </p:sp>
      <p:cxnSp>
        <p:nvCxnSpPr>
          <p:cNvPr id="98" name="직선 연결선 97"/>
          <p:cNvCxnSpPr>
            <a:stCxn id="102" idx="6"/>
            <a:endCxn id="99" idx="2"/>
          </p:cNvCxnSpPr>
          <p:nvPr/>
        </p:nvCxnSpPr>
        <p:spPr>
          <a:xfrm flipV="1">
            <a:off x="4442483" y="4353099"/>
            <a:ext cx="307443" cy="78426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5A5A5A"/>
                  </a:outerShdw>
                </a:effectLst>
              </a14:hiddenEffects>
            </a:ext>
          </a:extLst>
        </p:spPr>
      </p:cxnSp>
      <p:sp>
        <p:nvSpPr>
          <p:cNvPr id="99" name="타원 98"/>
          <p:cNvSpPr/>
          <p:nvPr/>
        </p:nvSpPr>
        <p:spPr>
          <a:xfrm rot="20945882">
            <a:off x="4749519" y="4326920"/>
            <a:ext cx="45123" cy="4382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lIns="0" tIns="0" rIns="0" bIns="0" rtlCol="0" anchor="ctr" anchorCtr="0"/>
          <a:lstStyle/>
          <a:p>
            <a:pPr indent="-170111" algn="ctr" fontAlgn="base" latinLnBrk="0">
              <a:spcAft>
                <a:spcPts val="225"/>
              </a:spcAft>
              <a:defRPr/>
            </a:pPr>
            <a:endParaRPr lang="ko-KR" altLang="en-US" sz="1200" kern="0" dirty="0" smtClean="0">
              <a:solidFill>
                <a:prstClr val="white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cxnSp>
        <p:nvCxnSpPr>
          <p:cNvPr id="100" name="직선 연결선 99"/>
          <p:cNvCxnSpPr>
            <a:stCxn id="102" idx="6"/>
            <a:endCxn id="101" idx="2"/>
          </p:cNvCxnSpPr>
          <p:nvPr/>
        </p:nvCxnSpPr>
        <p:spPr>
          <a:xfrm>
            <a:off x="4442483" y="4431525"/>
            <a:ext cx="311917" cy="149266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5A5A5A"/>
                  </a:outerShdw>
                </a:effectLst>
              </a14:hiddenEffects>
            </a:ext>
          </a:extLst>
        </p:spPr>
      </p:cxnSp>
      <p:sp>
        <p:nvSpPr>
          <p:cNvPr id="101" name="타원 100"/>
          <p:cNvSpPr/>
          <p:nvPr/>
        </p:nvSpPr>
        <p:spPr>
          <a:xfrm rot="1180550">
            <a:off x="4753083" y="4566475"/>
            <a:ext cx="45123" cy="4382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lIns="0" tIns="0" rIns="0" bIns="0" rtlCol="0" anchor="ctr" anchorCtr="0"/>
          <a:lstStyle/>
          <a:p>
            <a:pPr indent="-170111" algn="ctr" fontAlgn="base" latinLnBrk="0">
              <a:spcAft>
                <a:spcPts val="225"/>
              </a:spcAft>
              <a:defRPr/>
            </a:pPr>
            <a:endParaRPr lang="ko-KR" altLang="en-US" sz="1200" kern="0" dirty="0" smtClean="0">
              <a:solidFill>
                <a:prstClr val="white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02" name="타원 101"/>
          <p:cNvSpPr/>
          <p:nvPr/>
        </p:nvSpPr>
        <p:spPr>
          <a:xfrm rot="21038377">
            <a:off x="4397660" y="4413282"/>
            <a:ext cx="45123" cy="4382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lIns="0" tIns="0" rIns="0" bIns="0" rtlCol="0" anchor="ctr" anchorCtr="0"/>
          <a:lstStyle/>
          <a:p>
            <a:pPr indent="-170111" algn="ctr" fontAlgn="base" latinLnBrk="0">
              <a:spcAft>
                <a:spcPts val="225"/>
              </a:spcAft>
              <a:defRPr/>
            </a:pPr>
            <a:endParaRPr lang="ko-KR" altLang="en-US" sz="1200" kern="0" dirty="0" smtClean="0">
              <a:solidFill>
                <a:prstClr val="white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03" name="Rectangle 128"/>
          <p:cNvSpPr>
            <a:spLocks noChangeArrowheads="1"/>
          </p:cNvSpPr>
          <p:nvPr/>
        </p:nvSpPr>
        <p:spPr bwMode="auto">
          <a:xfrm>
            <a:off x="619986" y="5000079"/>
            <a:ext cx="6518252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fontAlgn="base"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품질요구사항 충족방안</a:t>
            </a:r>
            <a:endParaRPr lang="en-US" altLang="ko-KR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05" name="그룹 51"/>
          <p:cNvGrpSpPr/>
          <p:nvPr/>
        </p:nvGrpSpPr>
        <p:grpSpPr>
          <a:xfrm>
            <a:off x="745179" y="5395116"/>
            <a:ext cx="3047075" cy="184666"/>
            <a:chOff x="333420" y="2673366"/>
            <a:chExt cx="3047075" cy="184666"/>
          </a:xfrm>
        </p:grpSpPr>
        <p:sp>
          <p:nvSpPr>
            <p:cNvPr id="106" name="TextBox 105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주요 충족방안</a:t>
              </a:r>
            </a:p>
          </p:txBody>
        </p:sp>
        <p:grpSp>
          <p:nvGrpSpPr>
            <p:cNvPr id="107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08" name="타원 107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9" name="갈매기형 수장 108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111" name="Group 2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683974"/>
              </p:ext>
            </p:extLst>
          </p:nvPr>
        </p:nvGraphicFramePr>
        <p:xfrm>
          <a:off x="611188" y="5731297"/>
          <a:ext cx="6553200" cy="3647655"/>
        </p:xfrm>
        <a:graphic>
          <a:graphicData uri="http://schemas.openxmlformats.org/drawingml/2006/table">
            <a:tbl>
              <a:tblPr/>
              <a:tblGrid>
                <a:gridCol w="1049796"/>
                <a:gridCol w="1352968"/>
                <a:gridCol w="4150436"/>
              </a:tblGrid>
              <a:tr h="261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분류</a:t>
                      </a:r>
                    </a:p>
                  </a:txBody>
                  <a:tcPr marL="59956" marR="59956" marT="39647" marB="39647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요구사항 명칭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주요 충족방안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74111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요구사항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변경 및 평가</a:t>
                      </a:r>
                    </a:p>
                  </a:txBody>
                  <a:tcPr marL="59956" marR="59956" marT="39647" marB="39647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요구사항 변경관리 및 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Baseline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설정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요구사항 및 단계 별 산출물에 대해 다음 단계로 진행하기 전에 확정하고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베이스라인을 설정하여 납기 내 품질을 보장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프로젝트 수행도중 발생되는 필요한 변경을 효율적으로 관리하기 위해 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내재화된 변경관리 및 추적 기법들을 사용하여 효율적으로 관리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8130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요구사항 추적평가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베이스라인 설정을 통해 확정된 요구사항이 기능으로써 모두 구현되었는지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판단을 위해 테스트시나리오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케이스 작성시 요구사항과의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추적성을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고려해 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작성하여 누락여부를 검증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8130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테스트를 통한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평가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통합테스트 및 인수테스트를 통하여 요구사항들이 모두 구현되고 목적하는 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기능요건과 부합하는지를 사용자가 직접 테스트를 수행하고 이에 따른 신속한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조치를 진행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4111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품질요구사항</a:t>
                      </a:r>
                    </a:p>
                  </a:txBody>
                  <a:tcPr marL="59956" marR="59956" marT="39647" marB="39647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신뢰성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가용성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  -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통상적인 영업시간 동안 시스템 가용성 보장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결합제거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itchFamily="18" charset="-127"/>
                        <a:ea typeface="KoPub돋움체 Light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   -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테스트 도구를 활용한 결함발견 및 제거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4111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사용성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기능에 대한 매뉴얼 작성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매뉴얼 현행화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교육을 통한 사용자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관리자 기능 습득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itchFamily="18" charset="-127"/>
                          <a:ea typeface="KoPub돋움체 Light" pitchFamily="18" charset="-127"/>
                          <a:cs typeface="+mn-cs"/>
                        </a:rPr>
                        <a:t>인터페이스에 대한 매뉴얼 작성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115" name="그룹 206"/>
          <p:cNvGrpSpPr/>
          <p:nvPr/>
        </p:nvGrpSpPr>
        <p:grpSpPr>
          <a:xfrm>
            <a:off x="592074" y="2659994"/>
            <a:ext cx="6571501" cy="292388"/>
            <a:chOff x="614934" y="2930014"/>
            <a:chExt cx="6571501" cy="292388"/>
          </a:xfrm>
        </p:grpSpPr>
        <p:pic>
          <p:nvPicPr>
            <p:cNvPr id="116" name="그림 115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117" name="TextBox 116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요구사항 분석 및 충족방안</a:t>
              </a:r>
            </a:p>
          </p:txBody>
        </p:sp>
      </p:grpSp>
      <p:grpSp>
        <p:nvGrpSpPr>
          <p:cNvPr id="118" name="그룹 51"/>
          <p:cNvGrpSpPr/>
          <p:nvPr/>
        </p:nvGrpSpPr>
        <p:grpSpPr>
          <a:xfrm>
            <a:off x="697490" y="3096743"/>
            <a:ext cx="3047075" cy="184666"/>
            <a:chOff x="333420" y="2673366"/>
            <a:chExt cx="3047075" cy="184666"/>
          </a:xfrm>
        </p:grpSpPr>
        <p:sp>
          <p:nvSpPr>
            <p:cNvPr id="119" name="TextBox 118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요구사항 분석 결과</a:t>
              </a:r>
            </a:p>
          </p:txBody>
        </p:sp>
        <p:grpSp>
          <p:nvGrpSpPr>
            <p:cNvPr id="120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21" name="타원 120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2" name="갈매기형 수장 121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23" name="그룹 122"/>
          <p:cNvGrpSpPr/>
          <p:nvPr/>
        </p:nvGrpSpPr>
        <p:grpSpPr>
          <a:xfrm>
            <a:off x="536650" y="9570501"/>
            <a:ext cx="7342388" cy="683595"/>
            <a:chOff x="536650" y="9570501"/>
            <a:chExt cx="7342388" cy="683595"/>
          </a:xfrm>
        </p:grpSpPr>
        <p:sp>
          <p:nvSpPr>
            <p:cNvPr id="126" name="타원 125"/>
            <p:cNvSpPr/>
            <p:nvPr/>
          </p:nvSpPr>
          <p:spPr>
            <a:xfrm>
              <a:off x="536650" y="9570501"/>
              <a:ext cx="683595" cy="683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직사각형 126"/>
            <p:cNvSpPr/>
            <p:nvPr/>
          </p:nvSpPr>
          <p:spPr>
            <a:xfrm>
              <a:off x="1325838" y="9734872"/>
              <a:ext cx="6553200" cy="33855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 anchorCtr="0">
              <a:noAutofit/>
            </a:bodyPr>
            <a:lstStyle/>
            <a:p>
              <a:pPr marL="0" lvl="2" indent="-180975">
                <a:defRPr/>
              </a:pPr>
              <a:r>
                <a:rPr lang="ko-KR" altLang="en-US" sz="16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품질요구사항 검증을 통한 </a:t>
              </a:r>
              <a:r>
                <a:rPr lang="ko-KR" altLang="en-US" sz="1600" dirty="0" smtClean="0">
                  <a:solidFill>
                    <a:srgbClr val="FFFF00"/>
                  </a:solidFill>
                  <a:latin typeface="KoPub돋움체 Bold" pitchFamily="18" charset="-127"/>
                  <a:ea typeface="KoPub돋움체 Bold" pitchFamily="18" charset="-127"/>
                </a:rPr>
                <a:t>결함발생률 최소화 </a:t>
              </a:r>
            </a:p>
          </p:txBody>
        </p:sp>
        <p:pic>
          <p:nvPicPr>
            <p:cNvPr id="128" name="Picture 2" descr="G:\★소스소스\png\1319786322_network-workgroup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1581" y="9660002"/>
              <a:ext cx="489454" cy="489454"/>
            </a:xfrm>
            <a:prstGeom prst="rect">
              <a:avLst/>
            </a:prstGeom>
            <a:noFill/>
          </p:spPr>
        </p:pic>
      </p:grpSp>
      <p:sp>
        <p:nvSpPr>
          <p:cNvPr id="54" name="슬라이드 번호 개체 틀 5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10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593843" y="1746250"/>
            <a:ext cx="657054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품질요구사항 충족방안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(1/2)</a:t>
            </a:r>
            <a:endParaRPr lang="ko-KR" altLang="en-US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제안사는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제안요청서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상에 제시된 품질 속성 별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요구사항을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완벽하게 수용할 수 있도록 체계적이고 효율적인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품질보증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활동을 수행합니다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aphicFrame>
        <p:nvGraphicFramePr>
          <p:cNvPr id="47" name="Group 2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727316"/>
              </p:ext>
            </p:extLst>
          </p:nvPr>
        </p:nvGraphicFramePr>
        <p:xfrm>
          <a:off x="611188" y="3466810"/>
          <a:ext cx="6553200" cy="6775739"/>
        </p:xfrm>
        <a:graphic>
          <a:graphicData uri="http://schemas.openxmlformats.org/drawingml/2006/table">
            <a:tbl>
              <a:tblPr/>
              <a:tblGrid>
                <a:gridCol w="1049796"/>
                <a:gridCol w="1352968"/>
                <a:gridCol w="4150436"/>
              </a:tblGrid>
              <a:tr h="263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분류</a:t>
                      </a:r>
                    </a:p>
                  </a:txBody>
                  <a:tcPr marL="59956" marR="59956" marT="39647" marB="39647" anchor="ctr" horzOverflow="overflow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요구사항 명칭</a:t>
                      </a:r>
                    </a:p>
                  </a:txBody>
                  <a:tcPr marL="59956" marR="59956" marT="39647" marB="3964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주요 충족방안</a:t>
                      </a:r>
                    </a:p>
                  </a:txBody>
                  <a:tcPr marL="59956" marR="59956" marT="39647" marB="3964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128873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품질요구사항</a:t>
                      </a:r>
                    </a:p>
                  </a:txBody>
                  <a:tcPr marL="59956" marR="59956" marT="39647" marB="39647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유지관리성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형상관리를 통한 기능상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구성상의 모든 변경사항을 관리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시스템의 환경설정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설치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변경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성능 측정 및 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가동상태 모니터링 등의 하자보수 활동 수행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문제점 해결 후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커스트마이징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및 업그레이드 수행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하자보수 단계에 발생한 이력을 보관 가능한 형태로 제공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하자 발생 시 하자처리 절차 준수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055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이식성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시험운영 당시 백업된 운영 데이터를 이용한 테스트를 진행하여 운영 전환 시 데이터 정합성 오류 최소화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데이터 교환이 있는 시스템 간 연계의 경우 경우의 수를 체크하여 운영 전환 시 안정적인 연계 지원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8873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보안성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『SW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개발단계부터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보안약점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제거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시큐어코딩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의무화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』(2012.5.)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JAVA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시큐어코딩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가이드」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(2012.9.)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KISA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「홈페이지 개발 보안 가이드」</a:t>
                      </a:r>
                      <a:b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(4.1)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의 내용을 준수 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연계서버와 유관기관 간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VPN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또는 암호모듈 사용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1822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품질보증활동</a:t>
                      </a:r>
                    </a:p>
                  </a:txBody>
                  <a:tcPr marL="59956" marR="59956" marT="39647" marB="39647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품질관련 인증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「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VI.1.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라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품질보증 인증현황 」참조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182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품질보증방안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「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VI.1.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다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품질보증 절차 」참조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182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품질조직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「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VI.1.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나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품질보증 조직 및 역할 」 참조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8934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결함발생률 최소화</a:t>
                      </a:r>
                    </a:p>
                  </a:txBody>
                  <a:tcPr marL="59956" marR="59956" marT="39647" marB="39647" anchor="ctr" horzOverflow="overflow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결함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허용성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지속적인 시험을 통해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결함발생율을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최소화하여 일정 준수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클러스터링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이중화 등 시스템 안정성을 반영하여 운용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AP, DB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시스템 오류 시 장애 유형에 따라 온라인 백업을 이용한 복구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</a:t>
                      </a:r>
                      <a:b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백업장치로부터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가장 최신의 백업을 이용한 복구 등으로 방안 마련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8934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기능구현의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예외발생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최소화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개발자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: Pair-Programming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을 통하여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오류검출 및 소스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리펙토링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실시</a:t>
                      </a:r>
                      <a:endParaRPr lang="en-US" altLang="ko-KR" sz="1000" kern="12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사용자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현업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기능 구현 후 테스트 시 연관 시스템과의 기능을 점검 하여 사용자가 발생할 수 있는 예외상황을 </a:t>
                      </a:r>
                      <a:r>
                        <a:rPr lang="ko-KR" altLang="en-US" sz="1000" kern="1200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만듬</a:t>
                      </a:r>
                      <a:endParaRPr lang="en-US" altLang="ko-KR" sz="1000" kern="12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사용자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비현업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 :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통합 테스트 기간 중 실제 업무를 사용하듯이 시나리오를 만들어 진행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오류 발생 시 현업 혹은 개발자에게 알려 오류 수정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53" name="그룹 206"/>
          <p:cNvGrpSpPr/>
          <p:nvPr/>
        </p:nvGrpSpPr>
        <p:grpSpPr>
          <a:xfrm>
            <a:off x="592074" y="2659994"/>
            <a:ext cx="6571501" cy="292388"/>
            <a:chOff x="614934" y="2930014"/>
            <a:chExt cx="6571501" cy="292388"/>
          </a:xfrm>
        </p:grpSpPr>
        <p:pic>
          <p:nvPicPr>
            <p:cNvPr id="54" name="그림 53" descr="타이틀바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55" name="TextBox 54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요구사항 분석 및 충족방안</a:t>
              </a:r>
            </a:p>
          </p:txBody>
        </p:sp>
      </p:grpSp>
      <p:grpSp>
        <p:nvGrpSpPr>
          <p:cNvPr id="58" name="그룹 51"/>
          <p:cNvGrpSpPr/>
          <p:nvPr/>
        </p:nvGrpSpPr>
        <p:grpSpPr>
          <a:xfrm>
            <a:off x="697490" y="3096743"/>
            <a:ext cx="3047075" cy="184666"/>
            <a:chOff x="333420" y="2673366"/>
            <a:chExt cx="3047075" cy="184666"/>
          </a:xfrm>
        </p:grpSpPr>
        <p:sp>
          <p:nvSpPr>
            <p:cNvPr id="59" name="TextBox 58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주요 충족방안</a:t>
              </a:r>
            </a:p>
          </p:txBody>
        </p:sp>
        <p:grpSp>
          <p:nvGrpSpPr>
            <p:cNvPr id="60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61" name="타원 60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갈매기형 수장 61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3" name="슬라이드 번호 개체 틀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952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직사각형 90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2.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품질요구사항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▶ 나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품질요구사항 충족방안</a:t>
            </a:r>
          </a:p>
        </p:txBody>
      </p:sp>
      <p:grpSp>
        <p:nvGrpSpPr>
          <p:cNvPr id="93" name="그룹 206"/>
          <p:cNvGrpSpPr/>
          <p:nvPr/>
        </p:nvGrpSpPr>
        <p:grpSpPr>
          <a:xfrm>
            <a:off x="592074" y="2646338"/>
            <a:ext cx="6571501" cy="292388"/>
            <a:chOff x="614934" y="2930014"/>
            <a:chExt cx="6571501" cy="292388"/>
          </a:xfrm>
        </p:grpSpPr>
        <p:pic>
          <p:nvPicPr>
            <p:cNvPr id="94" name="그림 93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95" name="TextBox 94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품질보증</a:t>
              </a:r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활동 및 일정</a:t>
              </a:r>
            </a:p>
          </p:txBody>
        </p:sp>
      </p:grpSp>
      <p:grpSp>
        <p:nvGrpSpPr>
          <p:cNvPr id="98" name="그룹 51"/>
          <p:cNvGrpSpPr/>
          <p:nvPr/>
        </p:nvGrpSpPr>
        <p:grpSpPr>
          <a:xfrm>
            <a:off x="697490" y="3087911"/>
            <a:ext cx="3047075" cy="184666"/>
            <a:chOff x="333420" y="2673366"/>
            <a:chExt cx="3047075" cy="184666"/>
          </a:xfrm>
        </p:grpSpPr>
        <p:sp>
          <p:nvSpPr>
            <p:cNvPr id="99" name="TextBox 98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품질보증</a:t>
              </a: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활동 별 </a:t>
              </a:r>
              <a:r>
                <a:rPr lang="ko-KR" altLang="en-US" sz="12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조치사항</a:t>
              </a: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보완 </a:t>
              </a:r>
            </a:p>
          </p:txBody>
        </p:sp>
        <p:grpSp>
          <p:nvGrpSpPr>
            <p:cNvPr id="100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01" name="타원 100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2" name="갈매기형 수장 101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104" name="Group 5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26914"/>
              </p:ext>
            </p:extLst>
          </p:nvPr>
        </p:nvGraphicFramePr>
        <p:xfrm>
          <a:off x="611187" y="3438426"/>
          <a:ext cx="6553200" cy="2804106"/>
        </p:xfrm>
        <a:graphic>
          <a:graphicData uri="http://schemas.openxmlformats.org/drawingml/2006/table">
            <a:tbl>
              <a:tblPr/>
              <a:tblGrid>
                <a:gridCol w="893371"/>
                <a:gridCol w="1043747"/>
                <a:gridCol w="1935991"/>
                <a:gridCol w="1420510"/>
                <a:gridCol w="1259581"/>
              </a:tblGrid>
              <a:tr h="20624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품질보증활동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품질보증활동 내용</a:t>
                      </a: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보완방법</a:t>
                      </a: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담당</a:t>
                      </a: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54396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 및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품질보증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활동</a:t>
                      </a: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Inspection</a:t>
                      </a:r>
                      <a:endParaRPr lang="ko-KR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산출물의 품질을 높이고자 실시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검토 내용 시정 조치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프로젝트관리자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전문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AA, QA, DA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 팀원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439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 기능 품질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검토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수정</a:t>
                      </a: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프로젝트의 문서 및 개발산출물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 전수 또는 표본검사를 수행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지적 사항을 기록하며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시정 조치 절차에 따라 수행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프로젝트관리자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전문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AA, QA, DA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 팀원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439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통합테스트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인수테스트</a:t>
                      </a:r>
                    </a:p>
                  </a:txBody>
                  <a:tcPr marL="74056" marR="74056" marT="36727" marB="3672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고객의 요구사항 및 기능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비 기능 요구사항이 정확히 시스템에 반영되었는지 여부를 확인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결함관리대장을 통하여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조치담당자의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시정조치상태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관리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프로젝트관리자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전문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AA, QA, DA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 팀원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439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전사 품질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보증 활동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내부 품질</a:t>
                      </a:r>
                      <a:b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심사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제안사 품질경영활동의 일환으로 품질관리계획에 따라 적절히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수행되고 있는지를 확인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제안사 품질 조직에서 시정조치 모니터링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제안사 품질 조직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902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품질보증</a:t>
                      </a:r>
                      <a:b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활동감사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프로젝트의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품질보증활동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및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기록 검토를 통한 감사 수행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시정 조치 절차 및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결과 확인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프로젝트관리자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</a:p>
                    <a:p>
                      <a:pPr marL="88900" marR="0" lvl="0" indent="-8890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제안사 품질 조직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106" name="그룹 51"/>
          <p:cNvGrpSpPr/>
          <p:nvPr/>
        </p:nvGrpSpPr>
        <p:grpSpPr>
          <a:xfrm>
            <a:off x="697490" y="6377244"/>
            <a:ext cx="3047075" cy="184666"/>
            <a:chOff x="333420" y="2673366"/>
            <a:chExt cx="3047075" cy="184666"/>
          </a:xfrm>
        </p:grpSpPr>
        <p:sp>
          <p:nvSpPr>
            <p:cNvPr id="107" name="TextBox 106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품질보증 일정</a:t>
              </a:r>
            </a:p>
          </p:txBody>
        </p:sp>
        <p:grpSp>
          <p:nvGrpSpPr>
            <p:cNvPr id="108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09" name="타원 108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0" name="갈매기형 수장 109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112" name="Group 6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372569"/>
              </p:ext>
            </p:extLst>
          </p:nvPr>
        </p:nvGraphicFramePr>
        <p:xfrm>
          <a:off x="611194" y="6737284"/>
          <a:ext cx="6553193" cy="1372137"/>
        </p:xfrm>
        <a:graphic>
          <a:graphicData uri="http://schemas.openxmlformats.org/drawingml/2006/table">
            <a:tbl>
              <a:tblPr/>
              <a:tblGrid>
                <a:gridCol w="924035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  <a:gridCol w="312731"/>
              </a:tblGrid>
              <a:tr h="2478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업무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2016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2017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478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3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4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5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6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7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8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9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10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11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12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2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3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4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5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6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7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8</a:t>
                      </a:r>
                      <a:endParaRPr lang="en-US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87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</a:t>
                      </a:r>
                      <a:endParaRPr lang="en-US" altLang="ko-KR" sz="1000" kern="120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보증 </a:t>
                      </a:r>
                      <a:endParaRPr lang="en-US" altLang="ko-KR" sz="1000" kern="120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수행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13" name="그룹 112"/>
          <p:cNvGrpSpPr/>
          <p:nvPr/>
        </p:nvGrpSpPr>
        <p:grpSpPr>
          <a:xfrm rot="16200000">
            <a:off x="1864908" y="7146405"/>
            <a:ext cx="409528" cy="682663"/>
            <a:chOff x="864962" y="3104816"/>
            <a:chExt cx="674725" cy="783046"/>
          </a:xfrm>
        </p:grpSpPr>
        <p:sp>
          <p:nvSpPr>
            <p:cNvPr id="114" name="AutoShape 50"/>
            <p:cNvSpPr>
              <a:spLocks noChangeArrowheads="1"/>
            </p:cNvSpPr>
            <p:nvPr/>
          </p:nvSpPr>
          <p:spPr bwMode="auto">
            <a:xfrm rot="5400000">
              <a:off x="810802" y="3158976"/>
              <a:ext cx="783046" cy="674725"/>
            </a:xfrm>
            <a:prstGeom prst="homePlate">
              <a:avLst>
                <a:gd name="adj" fmla="val 21963"/>
              </a:avLst>
            </a:prstGeom>
            <a:solidFill>
              <a:srgbClr val="EDF6F9"/>
            </a:solidFill>
            <a:ln w="6350">
              <a:solidFill>
                <a:schemeClr val="accent5">
                  <a:lumMod val="20000"/>
                  <a:lumOff val="8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-180975" algn="ctr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6697237" algn="l"/>
                </a:tabLst>
                <a:defRPr/>
              </a:pPr>
              <a:endParaRPr lang="ko-KR" altLang="ko-KR" sz="1100" spc="-70" dirty="0">
                <a:solidFill>
                  <a:schemeClr val="accent5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115" name="AutoShape 56"/>
            <p:cNvSpPr>
              <a:spLocks noChangeArrowheads="1"/>
            </p:cNvSpPr>
            <p:nvPr/>
          </p:nvSpPr>
          <p:spPr bwMode="auto">
            <a:xfrm rot="5400000">
              <a:off x="1060757" y="3228541"/>
              <a:ext cx="283162" cy="448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defTabSz="1022939" latinLnBrk="0">
                <a:lnSpc>
                  <a:spcPct val="90000"/>
                </a:lnSpc>
                <a:buClr>
                  <a:srgbClr val="000000"/>
                </a:buClr>
                <a:buSzPct val="140000"/>
                <a:tabLst>
                  <a:tab pos="6443679" algn="l"/>
                </a:tabLst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분석</a:t>
              </a:r>
            </a:p>
          </p:txBody>
        </p:sp>
      </p:grpSp>
      <p:grpSp>
        <p:nvGrpSpPr>
          <p:cNvPr id="116" name="그룹 115"/>
          <p:cNvGrpSpPr/>
          <p:nvPr/>
        </p:nvGrpSpPr>
        <p:grpSpPr>
          <a:xfrm rot="16200000">
            <a:off x="2526374" y="7085571"/>
            <a:ext cx="409530" cy="804332"/>
            <a:chOff x="864983" y="3720899"/>
            <a:chExt cx="674725" cy="550492"/>
          </a:xfrm>
        </p:grpSpPr>
        <p:sp>
          <p:nvSpPr>
            <p:cNvPr id="117" name="AutoShape 50"/>
            <p:cNvSpPr>
              <a:spLocks noChangeArrowheads="1"/>
            </p:cNvSpPr>
            <p:nvPr/>
          </p:nvSpPr>
          <p:spPr bwMode="auto">
            <a:xfrm rot="5400000">
              <a:off x="927100" y="3658782"/>
              <a:ext cx="550492" cy="674725"/>
            </a:xfrm>
            <a:prstGeom prst="chevron">
              <a:avLst>
                <a:gd name="adj" fmla="val 22871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20000"/>
                  <a:lumOff val="8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-180975" algn="ctr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6697237" algn="l"/>
                </a:tabLst>
                <a:defRPr/>
              </a:pPr>
              <a:endParaRPr lang="ko-KR" altLang="ko-KR" sz="1100" spc="-70" dirty="0" err="1" smtClean="0">
                <a:solidFill>
                  <a:schemeClr val="accent5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118" name="AutoShape 56"/>
            <p:cNvSpPr>
              <a:spLocks noChangeArrowheads="1"/>
            </p:cNvSpPr>
            <p:nvPr/>
          </p:nvSpPr>
          <p:spPr bwMode="auto">
            <a:xfrm rot="5400000">
              <a:off x="1117858" y="3698031"/>
              <a:ext cx="168955" cy="448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defTabSz="1022939" latinLnBrk="0">
                <a:lnSpc>
                  <a:spcPct val="90000"/>
                </a:lnSpc>
                <a:buClr>
                  <a:srgbClr val="000000"/>
                </a:buClr>
                <a:buSzPct val="140000"/>
                <a:tabLst>
                  <a:tab pos="6443679" algn="l"/>
                </a:tabLst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설계</a:t>
              </a:r>
            </a:p>
          </p:txBody>
        </p:sp>
      </p:grpSp>
      <p:grpSp>
        <p:nvGrpSpPr>
          <p:cNvPr id="119" name="그룹 118"/>
          <p:cNvGrpSpPr/>
          <p:nvPr/>
        </p:nvGrpSpPr>
        <p:grpSpPr>
          <a:xfrm rot="16200000">
            <a:off x="3695526" y="6638159"/>
            <a:ext cx="409530" cy="1699156"/>
            <a:chOff x="864981" y="4201762"/>
            <a:chExt cx="674725" cy="506121"/>
          </a:xfrm>
        </p:grpSpPr>
        <p:sp>
          <p:nvSpPr>
            <p:cNvPr id="120" name="AutoShape 50"/>
            <p:cNvSpPr>
              <a:spLocks noChangeArrowheads="1"/>
            </p:cNvSpPr>
            <p:nvPr/>
          </p:nvSpPr>
          <p:spPr bwMode="auto">
            <a:xfrm rot="5400000">
              <a:off x="949283" y="4117460"/>
              <a:ext cx="506121" cy="674725"/>
            </a:xfrm>
            <a:prstGeom prst="chevron">
              <a:avLst>
                <a:gd name="adj" fmla="val 22871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accent5">
                  <a:lumMod val="20000"/>
                  <a:lumOff val="8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-180975" algn="ctr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6697237" algn="l"/>
                </a:tabLst>
                <a:defRPr/>
              </a:pPr>
              <a:endParaRPr lang="ko-KR" altLang="ko-KR" sz="1100" spc="-70" dirty="0" err="1" smtClean="0">
                <a:solidFill>
                  <a:schemeClr val="accent5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121" name="AutoShape 56"/>
            <p:cNvSpPr>
              <a:spLocks noChangeArrowheads="1"/>
            </p:cNvSpPr>
            <p:nvPr/>
          </p:nvSpPr>
          <p:spPr bwMode="auto">
            <a:xfrm rot="5400000">
              <a:off x="1165569" y="4242302"/>
              <a:ext cx="73532" cy="448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defTabSz="1022939" latinLnBrk="0">
                <a:lnSpc>
                  <a:spcPct val="90000"/>
                </a:lnSpc>
                <a:buClr>
                  <a:srgbClr val="000000"/>
                </a:buClr>
                <a:buSzPct val="140000"/>
                <a:tabLst>
                  <a:tab pos="6443679" algn="l"/>
                </a:tabLst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구축</a:t>
              </a:r>
            </a:p>
          </p:txBody>
        </p:sp>
      </p:grpSp>
      <p:grpSp>
        <p:nvGrpSpPr>
          <p:cNvPr id="122" name="그룹 121"/>
          <p:cNvGrpSpPr/>
          <p:nvPr/>
        </p:nvGrpSpPr>
        <p:grpSpPr>
          <a:xfrm rot="16200000">
            <a:off x="4746268" y="7218043"/>
            <a:ext cx="409530" cy="539390"/>
            <a:chOff x="855660" y="4203694"/>
            <a:chExt cx="674725" cy="541223"/>
          </a:xfrm>
        </p:grpSpPr>
        <p:sp>
          <p:nvSpPr>
            <p:cNvPr id="123" name="AutoShape 50"/>
            <p:cNvSpPr>
              <a:spLocks noChangeArrowheads="1"/>
            </p:cNvSpPr>
            <p:nvPr/>
          </p:nvSpPr>
          <p:spPr bwMode="auto">
            <a:xfrm rot="5400000">
              <a:off x="922411" y="4136943"/>
              <a:ext cx="541223" cy="674725"/>
            </a:xfrm>
            <a:prstGeom prst="chevron">
              <a:avLst>
                <a:gd name="adj" fmla="val 22871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6350">
              <a:solidFill>
                <a:schemeClr val="accent5">
                  <a:lumMod val="20000"/>
                  <a:lumOff val="8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-180975" algn="ctr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6697237" algn="l"/>
                </a:tabLst>
                <a:defRPr/>
              </a:pPr>
              <a:endParaRPr lang="ko-KR" altLang="ko-KR" sz="1100" spc="-70" dirty="0" err="1" smtClean="0">
                <a:solidFill>
                  <a:schemeClr val="accent5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124" name="AutoShape 56"/>
            <p:cNvSpPr>
              <a:spLocks noChangeArrowheads="1"/>
            </p:cNvSpPr>
            <p:nvPr/>
          </p:nvSpPr>
          <p:spPr bwMode="auto">
            <a:xfrm rot="5400000">
              <a:off x="1012869" y="4272835"/>
              <a:ext cx="371552" cy="448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defTabSz="1022939" latinLnBrk="0">
                <a:lnSpc>
                  <a:spcPct val="90000"/>
                </a:lnSpc>
                <a:buClr>
                  <a:srgbClr val="000000"/>
                </a:buClr>
                <a:buSzPct val="140000"/>
                <a:tabLst>
                  <a:tab pos="6443679" algn="l"/>
                </a:tabLst>
              </a:pP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테스트</a:t>
              </a:r>
            </a:p>
          </p:txBody>
        </p:sp>
      </p:grpSp>
      <p:grpSp>
        <p:nvGrpSpPr>
          <p:cNvPr id="125" name="그룹 124"/>
          <p:cNvGrpSpPr/>
          <p:nvPr/>
        </p:nvGrpSpPr>
        <p:grpSpPr>
          <a:xfrm rot="16200000">
            <a:off x="5053264" y="7298805"/>
            <a:ext cx="544000" cy="376202"/>
            <a:chOff x="754171" y="4045892"/>
            <a:chExt cx="896273" cy="377481"/>
          </a:xfrm>
        </p:grpSpPr>
        <p:sp>
          <p:nvSpPr>
            <p:cNvPr id="126" name="AutoShape 50"/>
            <p:cNvSpPr>
              <a:spLocks noChangeArrowheads="1"/>
            </p:cNvSpPr>
            <p:nvPr/>
          </p:nvSpPr>
          <p:spPr bwMode="auto">
            <a:xfrm rot="5400000">
              <a:off x="1013581" y="3897270"/>
              <a:ext cx="377481" cy="674725"/>
            </a:xfrm>
            <a:prstGeom prst="chevron">
              <a:avLst>
                <a:gd name="adj" fmla="val 22871"/>
              </a:avLst>
            </a:prstGeom>
            <a:solidFill>
              <a:srgbClr val="5FB5CD"/>
            </a:solidFill>
            <a:ln w="6350">
              <a:solidFill>
                <a:schemeClr val="accent5">
                  <a:lumMod val="20000"/>
                  <a:lumOff val="8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-180975" algn="ctr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6697237" algn="l"/>
                </a:tabLst>
                <a:defRPr/>
              </a:pPr>
              <a:endParaRPr lang="ko-KR" altLang="ko-KR" sz="1100" spc="-70" dirty="0" err="1" smtClean="0">
                <a:solidFill>
                  <a:schemeClr val="accent5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127" name="AutoShape 56"/>
            <p:cNvSpPr>
              <a:spLocks noChangeArrowheads="1"/>
            </p:cNvSpPr>
            <p:nvPr/>
          </p:nvSpPr>
          <p:spPr bwMode="auto">
            <a:xfrm rot="5400000">
              <a:off x="1057546" y="3790241"/>
              <a:ext cx="289523" cy="896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defTabSz="1022939" latinLnBrk="0">
                <a:lnSpc>
                  <a:spcPct val="90000"/>
                </a:lnSpc>
                <a:buClr>
                  <a:srgbClr val="000000"/>
                </a:buClr>
                <a:buSzPct val="140000"/>
                <a:tabLst>
                  <a:tab pos="6443679" algn="l"/>
                </a:tabLst>
              </a:pP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시험</a:t>
              </a:r>
              <a:endParaRPr lang="en-US" altLang="ko-KR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  <a:p>
              <a:pPr algn="ctr" defTabSz="1022939" latinLnBrk="0">
                <a:lnSpc>
                  <a:spcPct val="90000"/>
                </a:lnSpc>
                <a:buClr>
                  <a:srgbClr val="000000"/>
                </a:buClr>
                <a:buSzPct val="140000"/>
                <a:tabLst>
                  <a:tab pos="6443679" algn="l"/>
                </a:tabLst>
              </a:pP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운영</a:t>
              </a:r>
              <a:r>
                <a:rPr lang="en-US" altLang="ko-KR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 </a:t>
              </a:r>
              <a:endParaRPr lang="ko-KR" altLang="en-US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</p:grpSp>
      <p:grpSp>
        <p:nvGrpSpPr>
          <p:cNvPr id="128" name="그룹 127"/>
          <p:cNvGrpSpPr/>
          <p:nvPr/>
        </p:nvGrpSpPr>
        <p:grpSpPr>
          <a:xfrm rot="16200000">
            <a:off x="5430931" y="7278432"/>
            <a:ext cx="397328" cy="406409"/>
            <a:chOff x="864982" y="4830157"/>
            <a:chExt cx="674725" cy="698021"/>
          </a:xfrm>
        </p:grpSpPr>
        <p:sp>
          <p:nvSpPr>
            <p:cNvPr id="129" name="AutoShape 50"/>
            <p:cNvSpPr>
              <a:spLocks noChangeArrowheads="1"/>
            </p:cNvSpPr>
            <p:nvPr/>
          </p:nvSpPr>
          <p:spPr bwMode="auto">
            <a:xfrm rot="5400000">
              <a:off x="853334" y="4841805"/>
              <a:ext cx="698021" cy="674725"/>
            </a:xfrm>
            <a:prstGeom prst="chevron">
              <a:avLst>
                <a:gd name="adj" fmla="val 22871"/>
              </a:avLst>
            </a:prstGeom>
            <a:solidFill>
              <a:schemeClr val="accent5">
                <a:lumMod val="75000"/>
              </a:schemeClr>
            </a:solidFill>
            <a:ln w="6350">
              <a:solidFill>
                <a:schemeClr val="accent5">
                  <a:lumMod val="20000"/>
                  <a:lumOff val="8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-180975" algn="ctr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6697237" algn="l"/>
                </a:tabLst>
                <a:defRPr/>
              </a:pPr>
              <a:endParaRPr lang="ko-KR" altLang="ko-KR" sz="1100" spc="-70" dirty="0" err="1" smtClean="0">
                <a:solidFill>
                  <a:schemeClr val="accent5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130" name="AutoShape 56"/>
            <p:cNvSpPr>
              <a:spLocks noChangeArrowheads="1"/>
            </p:cNvSpPr>
            <p:nvPr/>
          </p:nvSpPr>
          <p:spPr bwMode="auto">
            <a:xfrm rot="5400000">
              <a:off x="1028864" y="4920454"/>
              <a:ext cx="346951" cy="517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defTabSz="1022939" latinLnBrk="0">
                <a:lnSpc>
                  <a:spcPct val="90000"/>
                </a:lnSpc>
                <a:buClr>
                  <a:srgbClr val="000000"/>
                </a:buClr>
                <a:buSzPct val="140000"/>
                <a:tabLst>
                  <a:tab pos="6443679" algn="l"/>
                </a:tabLst>
              </a:pP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인수</a:t>
              </a:r>
              <a:endParaRPr lang="en-US" altLang="ko-KR" sz="11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  <a:p>
              <a:pPr algn="ctr" defTabSz="1022939" latinLnBrk="0">
                <a:lnSpc>
                  <a:spcPct val="90000"/>
                </a:lnSpc>
                <a:buClr>
                  <a:srgbClr val="000000"/>
                </a:buClr>
                <a:buSzPct val="140000"/>
                <a:tabLst>
                  <a:tab pos="6443679" algn="l"/>
                </a:tabLst>
              </a:pPr>
              <a:r>
                <a:rPr lang="en-US" altLang="ko-KR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/</a:t>
              </a: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전환</a:t>
              </a:r>
            </a:p>
          </p:txBody>
        </p:sp>
      </p:grpSp>
      <p:sp>
        <p:nvSpPr>
          <p:cNvPr id="132" name="TextBox 35"/>
          <p:cNvSpPr txBox="1">
            <a:spLocks noChangeArrowheads="1"/>
          </p:cNvSpPr>
          <p:nvPr/>
        </p:nvSpPr>
        <p:spPr bwMode="auto">
          <a:xfrm>
            <a:off x="2131681" y="7828503"/>
            <a:ext cx="1900916" cy="263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598" tIns="46799" rIns="93598" bIns="46799">
            <a:spAutoFit/>
          </a:bodyPr>
          <a:lstStyle/>
          <a:p>
            <a:pPr marL="0" lvl="1" indent="-170111" algn="ctr">
              <a:lnSpc>
                <a:spcPct val="110000"/>
              </a:lnSpc>
              <a:buClr>
                <a:srgbClr val="3271AA"/>
              </a:buClr>
              <a:buSzPct val="140000"/>
              <a:tabLst>
                <a:tab pos="5309267" algn="l"/>
              </a:tabLst>
              <a:defRPr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rPr>
              <a:t>분석 설계 후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rPr>
              <a:t>1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rPr>
              <a:t>차 품질보증활동</a:t>
            </a:r>
          </a:p>
        </p:txBody>
      </p:sp>
      <p:sp>
        <p:nvSpPr>
          <p:cNvPr id="133" name="TextBox 35"/>
          <p:cNvSpPr txBox="1">
            <a:spLocks noChangeArrowheads="1"/>
          </p:cNvSpPr>
          <p:nvPr/>
        </p:nvSpPr>
        <p:spPr bwMode="auto">
          <a:xfrm>
            <a:off x="4267015" y="7828503"/>
            <a:ext cx="1493774" cy="263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598" tIns="46799" rIns="93598" bIns="46799">
            <a:spAutoFit/>
          </a:bodyPr>
          <a:lstStyle/>
          <a:p>
            <a:pPr marL="0" lvl="1" indent="-170111" algn="ctr">
              <a:lnSpc>
                <a:spcPct val="110000"/>
              </a:lnSpc>
              <a:buClr>
                <a:srgbClr val="3271AA"/>
              </a:buClr>
              <a:buSzPct val="140000"/>
              <a:tabLst>
                <a:tab pos="5309267" algn="l"/>
              </a:tabLst>
              <a:defRPr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rPr>
              <a:t>구축 후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rPr>
              <a:t>2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 pitchFamily="2" charset="2"/>
              </a:rPr>
              <a:t>차 품질보증활동</a:t>
            </a:r>
          </a:p>
        </p:txBody>
      </p:sp>
      <p:sp>
        <p:nvSpPr>
          <p:cNvPr id="135" name="Freeform 10"/>
          <p:cNvSpPr>
            <a:spLocks/>
          </p:cNvSpPr>
          <p:nvPr/>
        </p:nvSpPr>
        <p:spPr bwMode="auto">
          <a:xfrm rot="12560091">
            <a:off x="4774179" y="7586891"/>
            <a:ext cx="302752" cy="259578"/>
          </a:xfrm>
          <a:custGeom>
            <a:avLst/>
            <a:gdLst>
              <a:gd name="T0" fmla="*/ 2038 w 2038"/>
              <a:gd name="T1" fmla="*/ 2106 h 2106"/>
              <a:gd name="T2" fmla="*/ 1982 w 2038"/>
              <a:gd name="T3" fmla="*/ 2100 h 2106"/>
              <a:gd name="T4" fmla="*/ 1878 w 2038"/>
              <a:gd name="T5" fmla="*/ 2084 h 2106"/>
              <a:gd name="T6" fmla="*/ 1786 w 2038"/>
              <a:gd name="T7" fmla="*/ 2062 h 2106"/>
              <a:gd name="T8" fmla="*/ 1680 w 2038"/>
              <a:gd name="T9" fmla="*/ 2032 h 2106"/>
              <a:gd name="T10" fmla="*/ 1566 w 2038"/>
              <a:gd name="T11" fmla="*/ 1988 h 2106"/>
              <a:gd name="T12" fmla="*/ 1444 w 2038"/>
              <a:gd name="T13" fmla="*/ 1930 h 2106"/>
              <a:gd name="T14" fmla="*/ 1322 w 2038"/>
              <a:gd name="T15" fmla="*/ 1858 h 2106"/>
              <a:gd name="T16" fmla="*/ 1200 w 2038"/>
              <a:gd name="T17" fmla="*/ 1764 h 2106"/>
              <a:gd name="T18" fmla="*/ 1142 w 2038"/>
              <a:gd name="T19" fmla="*/ 1712 h 2106"/>
              <a:gd name="T20" fmla="*/ 1084 w 2038"/>
              <a:gd name="T21" fmla="*/ 1652 h 2106"/>
              <a:gd name="T22" fmla="*/ 1030 w 2038"/>
              <a:gd name="T23" fmla="*/ 1588 h 2106"/>
              <a:gd name="T24" fmla="*/ 978 w 2038"/>
              <a:gd name="T25" fmla="*/ 1518 h 2106"/>
              <a:gd name="T26" fmla="*/ 930 w 2038"/>
              <a:gd name="T27" fmla="*/ 1442 h 2106"/>
              <a:gd name="T28" fmla="*/ 884 w 2038"/>
              <a:gd name="T29" fmla="*/ 1358 h 2106"/>
              <a:gd name="T30" fmla="*/ 844 w 2038"/>
              <a:gd name="T31" fmla="*/ 1270 h 2106"/>
              <a:gd name="T32" fmla="*/ 808 w 2038"/>
              <a:gd name="T33" fmla="*/ 1174 h 2106"/>
              <a:gd name="T34" fmla="*/ 778 w 2038"/>
              <a:gd name="T35" fmla="*/ 1070 h 2106"/>
              <a:gd name="T36" fmla="*/ 754 w 2038"/>
              <a:gd name="T37" fmla="*/ 960 h 2106"/>
              <a:gd name="T38" fmla="*/ 734 w 2038"/>
              <a:gd name="T39" fmla="*/ 842 h 2106"/>
              <a:gd name="T40" fmla="*/ 722 w 2038"/>
              <a:gd name="T41" fmla="*/ 716 h 2106"/>
              <a:gd name="T42" fmla="*/ 718 w 2038"/>
              <a:gd name="T43" fmla="*/ 582 h 2106"/>
              <a:gd name="T44" fmla="*/ 738 w 2038"/>
              <a:gd name="T45" fmla="*/ 290 h 2106"/>
              <a:gd name="T46" fmla="*/ 250 w 2038"/>
              <a:gd name="T47" fmla="*/ 290 h 2106"/>
              <a:gd name="T48" fmla="*/ 272 w 2038"/>
              <a:gd name="T49" fmla="*/ 582 h 2106"/>
              <a:gd name="T50" fmla="*/ 274 w 2038"/>
              <a:gd name="T51" fmla="*/ 630 h 2106"/>
              <a:gd name="T52" fmla="*/ 288 w 2038"/>
              <a:gd name="T53" fmla="*/ 746 h 2106"/>
              <a:gd name="T54" fmla="*/ 306 w 2038"/>
              <a:gd name="T55" fmla="*/ 844 h 2106"/>
              <a:gd name="T56" fmla="*/ 334 w 2038"/>
              <a:gd name="T57" fmla="*/ 958 h 2106"/>
              <a:gd name="T58" fmla="*/ 374 w 2038"/>
              <a:gd name="T59" fmla="*/ 1082 h 2106"/>
              <a:gd name="T60" fmla="*/ 428 w 2038"/>
              <a:gd name="T61" fmla="*/ 1214 h 2106"/>
              <a:gd name="T62" fmla="*/ 498 w 2038"/>
              <a:gd name="T63" fmla="*/ 1348 h 2106"/>
              <a:gd name="T64" fmla="*/ 586 w 2038"/>
              <a:gd name="T65" fmla="*/ 1482 h 2106"/>
              <a:gd name="T66" fmla="*/ 638 w 2038"/>
              <a:gd name="T67" fmla="*/ 1548 h 2106"/>
              <a:gd name="T68" fmla="*/ 694 w 2038"/>
              <a:gd name="T69" fmla="*/ 1612 h 2106"/>
              <a:gd name="T70" fmla="*/ 756 w 2038"/>
              <a:gd name="T71" fmla="*/ 1674 h 2106"/>
              <a:gd name="T72" fmla="*/ 826 w 2038"/>
              <a:gd name="T73" fmla="*/ 1734 h 2106"/>
              <a:gd name="T74" fmla="*/ 900 w 2038"/>
              <a:gd name="T75" fmla="*/ 1790 h 2106"/>
              <a:gd name="T76" fmla="*/ 980 w 2038"/>
              <a:gd name="T77" fmla="*/ 1844 h 2106"/>
              <a:gd name="T78" fmla="*/ 1068 w 2038"/>
              <a:gd name="T79" fmla="*/ 1894 h 2106"/>
              <a:gd name="T80" fmla="*/ 1162 w 2038"/>
              <a:gd name="T81" fmla="*/ 1940 h 2106"/>
              <a:gd name="T82" fmla="*/ 1264 w 2038"/>
              <a:gd name="T83" fmla="*/ 1982 h 2106"/>
              <a:gd name="T84" fmla="*/ 1372 w 2038"/>
              <a:gd name="T85" fmla="*/ 2018 h 2106"/>
              <a:gd name="T86" fmla="*/ 1490 w 2038"/>
              <a:gd name="T87" fmla="*/ 2048 h 2106"/>
              <a:gd name="T88" fmla="*/ 1614 w 2038"/>
              <a:gd name="T89" fmla="*/ 2072 h 2106"/>
              <a:gd name="T90" fmla="*/ 1746 w 2038"/>
              <a:gd name="T91" fmla="*/ 2090 h 2106"/>
              <a:gd name="T92" fmla="*/ 1888 w 2038"/>
              <a:gd name="T93" fmla="*/ 2102 h 2106"/>
              <a:gd name="T94" fmla="*/ 2038 w 2038"/>
              <a:gd name="T95" fmla="*/ 2106 h 210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038"/>
              <a:gd name="T145" fmla="*/ 0 h 2106"/>
              <a:gd name="T146" fmla="*/ 2038 w 2038"/>
              <a:gd name="T147" fmla="*/ 2106 h 210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038" h="2106">
                <a:moveTo>
                  <a:pt x="2038" y="2106"/>
                </a:moveTo>
                <a:lnTo>
                  <a:pt x="2038" y="2106"/>
                </a:lnTo>
                <a:lnTo>
                  <a:pt x="2024" y="2104"/>
                </a:lnTo>
                <a:lnTo>
                  <a:pt x="1982" y="2100"/>
                </a:lnTo>
                <a:lnTo>
                  <a:pt x="1918" y="2092"/>
                </a:lnTo>
                <a:lnTo>
                  <a:pt x="1878" y="2084"/>
                </a:lnTo>
                <a:lnTo>
                  <a:pt x="1834" y="2074"/>
                </a:lnTo>
                <a:lnTo>
                  <a:pt x="1786" y="2062"/>
                </a:lnTo>
                <a:lnTo>
                  <a:pt x="1734" y="2048"/>
                </a:lnTo>
                <a:lnTo>
                  <a:pt x="1680" y="2032"/>
                </a:lnTo>
                <a:lnTo>
                  <a:pt x="1624" y="2012"/>
                </a:lnTo>
                <a:lnTo>
                  <a:pt x="1566" y="1988"/>
                </a:lnTo>
                <a:lnTo>
                  <a:pt x="1506" y="1962"/>
                </a:lnTo>
                <a:lnTo>
                  <a:pt x="1444" y="1930"/>
                </a:lnTo>
                <a:lnTo>
                  <a:pt x="1382" y="1896"/>
                </a:lnTo>
                <a:lnTo>
                  <a:pt x="1322" y="1858"/>
                </a:lnTo>
                <a:lnTo>
                  <a:pt x="1260" y="1814"/>
                </a:lnTo>
                <a:lnTo>
                  <a:pt x="1200" y="1764"/>
                </a:lnTo>
                <a:lnTo>
                  <a:pt x="1170" y="1738"/>
                </a:lnTo>
                <a:lnTo>
                  <a:pt x="1142" y="1712"/>
                </a:lnTo>
                <a:lnTo>
                  <a:pt x="1112" y="1682"/>
                </a:lnTo>
                <a:lnTo>
                  <a:pt x="1084" y="1652"/>
                </a:lnTo>
                <a:lnTo>
                  <a:pt x="1056" y="1622"/>
                </a:lnTo>
                <a:lnTo>
                  <a:pt x="1030" y="1588"/>
                </a:lnTo>
                <a:lnTo>
                  <a:pt x="1004" y="1554"/>
                </a:lnTo>
                <a:lnTo>
                  <a:pt x="978" y="1518"/>
                </a:lnTo>
                <a:lnTo>
                  <a:pt x="954" y="1480"/>
                </a:lnTo>
                <a:lnTo>
                  <a:pt x="930" y="1442"/>
                </a:lnTo>
                <a:lnTo>
                  <a:pt x="906" y="1400"/>
                </a:lnTo>
                <a:lnTo>
                  <a:pt x="884" y="1358"/>
                </a:lnTo>
                <a:lnTo>
                  <a:pt x="864" y="1316"/>
                </a:lnTo>
                <a:lnTo>
                  <a:pt x="844" y="1270"/>
                </a:lnTo>
                <a:lnTo>
                  <a:pt x="826" y="1222"/>
                </a:lnTo>
                <a:lnTo>
                  <a:pt x="808" y="1174"/>
                </a:lnTo>
                <a:lnTo>
                  <a:pt x="792" y="1122"/>
                </a:lnTo>
                <a:lnTo>
                  <a:pt x="778" y="1070"/>
                </a:lnTo>
                <a:lnTo>
                  <a:pt x="766" y="1016"/>
                </a:lnTo>
                <a:lnTo>
                  <a:pt x="754" y="960"/>
                </a:lnTo>
                <a:lnTo>
                  <a:pt x="744" y="902"/>
                </a:lnTo>
                <a:lnTo>
                  <a:pt x="734" y="842"/>
                </a:lnTo>
                <a:lnTo>
                  <a:pt x="728" y="780"/>
                </a:lnTo>
                <a:lnTo>
                  <a:pt x="722" y="716"/>
                </a:lnTo>
                <a:lnTo>
                  <a:pt x="720" y="650"/>
                </a:lnTo>
                <a:lnTo>
                  <a:pt x="718" y="582"/>
                </a:lnTo>
                <a:lnTo>
                  <a:pt x="988" y="582"/>
                </a:lnTo>
                <a:lnTo>
                  <a:pt x="738" y="290"/>
                </a:lnTo>
                <a:lnTo>
                  <a:pt x="494" y="0"/>
                </a:lnTo>
                <a:lnTo>
                  <a:pt x="250" y="290"/>
                </a:lnTo>
                <a:lnTo>
                  <a:pt x="0" y="582"/>
                </a:lnTo>
                <a:lnTo>
                  <a:pt x="272" y="582"/>
                </a:lnTo>
                <a:lnTo>
                  <a:pt x="274" y="630"/>
                </a:lnTo>
                <a:lnTo>
                  <a:pt x="282" y="702"/>
                </a:lnTo>
                <a:lnTo>
                  <a:pt x="288" y="746"/>
                </a:lnTo>
                <a:lnTo>
                  <a:pt x="296" y="794"/>
                </a:lnTo>
                <a:lnTo>
                  <a:pt x="306" y="844"/>
                </a:lnTo>
                <a:lnTo>
                  <a:pt x="318" y="900"/>
                </a:lnTo>
                <a:lnTo>
                  <a:pt x="334" y="958"/>
                </a:lnTo>
                <a:lnTo>
                  <a:pt x="352" y="1020"/>
                </a:lnTo>
                <a:lnTo>
                  <a:pt x="374" y="1082"/>
                </a:lnTo>
                <a:lnTo>
                  <a:pt x="398" y="1148"/>
                </a:lnTo>
                <a:lnTo>
                  <a:pt x="428" y="1214"/>
                </a:lnTo>
                <a:lnTo>
                  <a:pt x="460" y="1280"/>
                </a:lnTo>
                <a:lnTo>
                  <a:pt x="498" y="1348"/>
                </a:lnTo>
                <a:lnTo>
                  <a:pt x="540" y="1414"/>
                </a:lnTo>
                <a:lnTo>
                  <a:pt x="586" y="1482"/>
                </a:lnTo>
                <a:lnTo>
                  <a:pt x="612" y="1514"/>
                </a:lnTo>
                <a:lnTo>
                  <a:pt x="638" y="1548"/>
                </a:lnTo>
                <a:lnTo>
                  <a:pt x="666" y="1580"/>
                </a:lnTo>
                <a:lnTo>
                  <a:pt x="694" y="1612"/>
                </a:lnTo>
                <a:lnTo>
                  <a:pt x="724" y="1642"/>
                </a:lnTo>
                <a:lnTo>
                  <a:pt x="756" y="1674"/>
                </a:lnTo>
                <a:lnTo>
                  <a:pt x="790" y="1704"/>
                </a:lnTo>
                <a:lnTo>
                  <a:pt x="826" y="1734"/>
                </a:lnTo>
                <a:lnTo>
                  <a:pt x="862" y="1762"/>
                </a:lnTo>
                <a:lnTo>
                  <a:pt x="900" y="1790"/>
                </a:lnTo>
                <a:lnTo>
                  <a:pt x="940" y="1818"/>
                </a:lnTo>
                <a:lnTo>
                  <a:pt x="980" y="1844"/>
                </a:lnTo>
                <a:lnTo>
                  <a:pt x="1024" y="1870"/>
                </a:lnTo>
                <a:lnTo>
                  <a:pt x="1068" y="1894"/>
                </a:lnTo>
                <a:lnTo>
                  <a:pt x="1114" y="1918"/>
                </a:lnTo>
                <a:lnTo>
                  <a:pt x="1162" y="1940"/>
                </a:lnTo>
                <a:lnTo>
                  <a:pt x="1212" y="1962"/>
                </a:lnTo>
                <a:lnTo>
                  <a:pt x="1264" y="1982"/>
                </a:lnTo>
                <a:lnTo>
                  <a:pt x="1318" y="2000"/>
                </a:lnTo>
                <a:lnTo>
                  <a:pt x="1372" y="2018"/>
                </a:lnTo>
                <a:lnTo>
                  <a:pt x="1430" y="2034"/>
                </a:lnTo>
                <a:lnTo>
                  <a:pt x="1490" y="2048"/>
                </a:lnTo>
                <a:lnTo>
                  <a:pt x="1550" y="2060"/>
                </a:lnTo>
                <a:lnTo>
                  <a:pt x="1614" y="2072"/>
                </a:lnTo>
                <a:lnTo>
                  <a:pt x="1680" y="2082"/>
                </a:lnTo>
                <a:lnTo>
                  <a:pt x="1746" y="2090"/>
                </a:lnTo>
                <a:lnTo>
                  <a:pt x="1816" y="2096"/>
                </a:lnTo>
                <a:lnTo>
                  <a:pt x="1888" y="2102"/>
                </a:lnTo>
                <a:lnTo>
                  <a:pt x="1962" y="2104"/>
                </a:lnTo>
                <a:lnTo>
                  <a:pt x="2038" y="2106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0111"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1050" dirty="0" smtClean="0">
              <a:solidFill>
                <a:schemeClr val="bg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grpSp>
        <p:nvGrpSpPr>
          <p:cNvPr id="131" name="그룹 130"/>
          <p:cNvGrpSpPr/>
          <p:nvPr/>
        </p:nvGrpSpPr>
        <p:grpSpPr>
          <a:xfrm>
            <a:off x="536650" y="9704153"/>
            <a:ext cx="7342388" cy="683595"/>
            <a:chOff x="536650" y="9570501"/>
            <a:chExt cx="7342388" cy="683595"/>
          </a:xfrm>
        </p:grpSpPr>
        <p:sp>
          <p:nvSpPr>
            <p:cNvPr id="139" name="타원 138"/>
            <p:cNvSpPr/>
            <p:nvPr/>
          </p:nvSpPr>
          <p:spPr>
            <a:xfrm>
              <a:off x="536650" y="9570501"/>
              <a:ext cx="683595" cy="683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직사각형 139"/>
            <p:cNvSpPr/>
            <p:nvPr/>
          </p:nvSpPr>
          <p:spPr>
            <a:xfrm>
              <a:off x="1325838" y="9734872"/>
              <a:ext cx="6553200" cy="33855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 anchorCtr="0">
              <a:noAutofit/>
            </a:bodyPr>
            <a:lstStyle/>
            <a:p>
              <a:pPr marL="0" lvl="2" indent="-180975">
                <a:defRPr/>
              </a:pPr>
              <a:r>
                <a:rPr lang="ko-KR" altLang="en-US" sz="16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품질보증 활동을 통한 </a:t>
              </a:r>
              <a:r>
                <a:rPr lang="ko-KR" altLang="en-US" sz="1600" dirty="0" smtClean="0">
                  <a:solidFill>
                    <a:srgbClr val="FFFF00"/>
                  </a:solidFill>
                  <a:latin typeface="KoPub돋움체 Bold" pitchFamily="18" charset="-127"/>
                  <a:ea typeface="KoPub돋움체 Bold" pitchFamily="18" charset="-127"/>
                </a:rPr>
                <a:t>조치사항 보완</a:t>
              </a:r>
            </a:p>
          </p:txBody>
        </p:sp>
        <p:pic>
          <p:nvPicPr>
            <p:cNvPr id="141" name="Picture 2" descr="G:\★소스소스\png\1319786322_network-workgroup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1581" y="9660002"/>
              <a:ext cx="489454" cy="489454"/>
            </a:xfrm>
            <a:prstGeom prst="rect">
              <a:avLst/>
            </a:prstGeom>
            <a:noFill/>
          </p:spPr>
        </p:pic>
      </p:grpSp>
      <p:grpSp>
        <p:nvGrpSpPr>
          <p:cNvPr id="54" name="그룹 51"/>
          <p:cNvGrpSpPr/>
          <p:nvPr/>
        </p:nvGrpSpPr>
        <p:grpSpPr>
          <a:xfrm>
            <a:off x="697490" y="8280315"/>
            <a:ext cx="3047075" cy="184666"/>
            <a:chOff x="333420" y="2673366"/>
            <a:chExt cx="3047075" cy="184666"/>
          </a:xfrm>
        </p:grpSpPr>
        <p:sp>
          <p:nvSpPr>
            <p:cNvPr id="55" name="TextBox 54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단계별 품질보증 방안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56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57" name="타원 56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8" name="갈매기형 수장 57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1" name="직사각형 60"/>
          <p:cNvSpPr/>
          <p:nvPr/>
        </p:nvSpPr>
        <p:spPr>
          <a:xfrm>
            <a:off x="0" y="8731015"/>
            <a:ext cx="7777163" cy="15115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2" name="그룹 61"/>
          <p:cNvGrpSpPr/>
          <p:nvPr/>
        </p:nvGrpSpPr>
        <p:grpSpPr>
          <a:xfrm>
            <a:off x="550527" y="9272973"/>
            <a:ext cx="1626409" cy="969577"/>
            <a:chOff x="550527" y="6248637"/>
            <a:chExt cx="1626409" cy="977612"/>
          </a:xfrm>
        </p:grpSpPr>
        <p:sp>
          <p:nvSpPr>
            <p:cNvPr id="63" name="직사각형 62"/>
            <p:cNvSpPr/>
            <p:nvPr/>
          </p:nvSpPr>
          <p:spPr>
            <a:xfrm>
              <a:off x="550527" y="6248637"/>
              <a:ext cx="1574968" cy="977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4" name="이등변 삼각형 63"/>
            <p:cNvSpPr/>
            <p:nvPr/>
          </p:nvSpPr>
          <p:spPr>
            <a:xfrm rot="10800000">
              <a:off x="2127420" y="6275292"/>
              <a:ext cx="49516" cy="95095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5" name="그룹 64"/>
          <p:cNvGrpSpPr/>
          <p:nvPr/>
        </p:nvGrpSpPr>
        <p:grpSpPr>
          <a:xfrm>
            <a:off x="2243489" y="9272973"/>
            <a:ext cx="1626409" cy="969577"/>
            <a:chOff x="2243489" y="6248637"/>
            <a:chExt cx="1626409" cy="977612"/>
          </a:xfrm>
        </p:grpSpPr>
        <p:sp>
          <p:nvSpPr>
            <p:cNvPr id="66" name="직사각형 65"/>
            <p:cNvSpPr/>
            <p:nvPr/>
          </p:nvSpPr>
          <p:spPr>
            <a:xfrm>
              <a:off x="2243489" y="6248637"/>
              <a:ext cx="1574968" cy="977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7" name="이등변 삼각형 66"/>
            <p:cNvSpPr/>
            <p:nvPr/>
          </p:nvSpPr>
          <p:spPr>
            <a:xfrm rot="10800000">
              <a:off x="3820382" y="6275292"/>
              <a:ext cx="49516" cy="95095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8" name="그룹 67"/>
          <p:cNvGrpSpPr/>
          <p:nvPr/>
        </p:nvGrpSpPr>
        <p:grpSpPr>
          <a:xfrm>
            <a:off x="3936452" y="9272973"/>
            <a:ext cx="1626409" cy="969577"/>
            <a:chOff x="3936452" y="6248637"/>
            <a:chExt cx="1626409" cy="977612"/>
          </a:xfrm>
        </p:grpSpPr>
        <p:sp>
          <p:nvSpPr>
            <p:cNvPr id="69" name="직사각형 68"/>
            <p:cNvSpPr/>
            <p:nvPr/>
          </p:nvSpPr>
          <p:spPr>
            <a:xfrm>
              <a:off x="3936452" y="6248637"/>
              <a:ext cx="1574968" cy="977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0" name="이등변 삼각형 69"/>
            <p:cNvSpPr/>
            <p:nvPr/>
          </p:nvSpPr>
          <p:spPr>
            <a:xfrm rot="10800000">
              <a:off x="5513345" y="6275292"/>
              <a:ext cx="49516" cy="95095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5629414" y="9272973"/>
            <a:ext cx="1626409" cy="969577"/>
            <a:chOff x="5629414" y="6248637"/>
            <a:chExt cx="1626409" cy="977612"/>
          </a:xfrm>
        </p:grpSpPr>
        <p:sp>
          <p:nvSpPr>
            <p:cNvPr id="72" name="직사각형 71"/>
            <p:cNvSpPr/>
            <p:nvPr/>
          </p:nvSpPr>
          <p:spPr>
            <a:xfrm>
              <a:off x="5629414" y="6248637"/>
              <a:ext cx="1574968" cy="977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3" name="이등변 삼각형 72"/>
            <p:cNvSpPr/>
            <p:nvPr/>
          </p:nvSpPr>
          <p:spPr>
            <a:xfrm rot="10800000">
              <a:off x="7206307" y="6275292"/>
              <a:ext cx="49516" cy="95095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4" name="직사각형 73"/>
          <p:cNvSpPr/>
          <p:nvPr/>
        </p:nvSpPr>
        <p:spPr>
          <a:xfrm>
            <a:off x="566522" y="8875030"/>
            <a:ext cx="1552950" cy="380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분석 및 설계</a:t>
            </a:r>
            <a:r>
              <a:rPr lang="en-US" altLang="ko-KR" sz="11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1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개발 단계 </a:t>
            </a:r>
            <a:endParaRPr lang="en-US" altLang="ko-KR" sz="1100" dirty="0" smtClean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1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품질활동 </a:t>
            </a:r>
            <a:r>
              <a:rPr lang="ko-KR" altLang="en-US" sz="11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수행방안</a:t>
            </a:r>
          </a:p>
        </p:txBody>
      </p:sp>
      <p:sp>
        <p:nvSpPr>
          <p:cNvPr id="75" name="직사각형 74"/>
          <p:cNvSpPr/>
          <p:nvPr/>
        </p:nvSpPr>
        <p:spPr>
          <a:xfrm>
            <a:off x="2257883" y="8875030"/>
            <a:ext cx="1552950" cy="380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통합테스트 </a:t>
            </a:r>
            <a:endParaRPr lang="en-US" altLang="ko-KR" sz="1100" dirty="0" smtClean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1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품질활동 수행방안</a:t>
            </a:r>
            <a:endParaRPr lang="ko-KR" altLang="en-US" sz="1100" dirty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3949244" y="8875030"/>
            <a:ext cx="1552950" cy="380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시스템 테스트</a:t>
            </a:r>
            <a:endParaRPr lang="en-US" altLang="ko-KR" sz="1100" dirty="0" smtClean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1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품질활동 </a:t>
            </a:r>
            <a:r>
              <a:rPr lang="ko-KR" altLang="en-US" sz="11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수행방안</a:t>
            </a:r>
          </a:p>
        </p:txBody>
      </p:sp>
      <p:sp>
        <p:nvSpPr>
          <p:cNvPr id="77" name="직사각형 76"/>
          <p:cNvSpPr/>
          <p:nvPr/>
        </p:nvSpPr>
        <p:spPr>
          <a:xfrm>
            <a:off x="5640606" y="8875030"/>
            <a:ext cx="1552950" cy="380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인수 테스트 </a:t>
            </a:r>
            <a:endParaRPr lang="en-US" altLang="ko-KR" sz="1100" dirty="0" smtClean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1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품질활동 </a:t>
            </a:r>
            <a:r>
              <a:rPr lang="ko-KR" altLang="en-US" sz="11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수행방안</a:t>
            </a:r>
            <a:endParaRPr lang="ko-KR" altLang="en-US" sz="1100" dirty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78" name="직선 연결선 77"/>
          <p:cNvCxnSpPr/>
          <p:nvPr/>
        </p:nvCxnSpPr>
        <p:spPr>
          <a:xfrm>
            <a:off x="618011" y="9263454"/>
            <a:ext cx="1440000" cy="1588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연결선 78"/>
          <p:cNvCxnSpPr/>
          <p:nvPr/>
        </p:nvCxnSpPr>
        <p:spPr>
          <a:xfrm>
            <a:off x="2310973" y="9263454"/>
            <a:ext cx="1440000" cy="1588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/>
          <p:nvPr/>
        </p:nvCxnSpPr>
        <p:spPr>
          <a:xfrm>
            <a:off x="4003936" y="9263454"/>
            <a:ext cx="1440000" cy="1588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>
            <a:off x="5696898" y="9263454"/>
            <a:ext cx="1440000" cy="1588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7" name="그룹 166"/>
          <p:cNvGrpSpPr/>
          <p:nvPr/>
        </p:nvGrpSpPr>
        <p:grpSpPr>
          <a:xfrm>
            <a:off x="636011" y="9335482"/>
            <a:ext cx="1404000" cy="180000"/>
            <a:chOff x="636011" y="9335482"/>
            <a:chExt cx="1404000" cy="180000"/>
          </a:xfrm>
        </p:grpSpPr>
        <p:sp>
          <p:nvSpPr>
            <p:cNvPr id="82" name="모서리가 둥근 직사각형 81"/>
            <p:cNvSpPr/>
            <p:nvPr/>
          </p:nvSpPr>
          <p:spPr>
            <a:xfrm>
              <a:off x="636011" y="9335482"/>
              <a:ext cx="564875" cy="180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900" spc="-7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계획수립</a:t>
              </a:r>
              <a:endParaRPr lang="ko-KR" altLang="en-US" sz="900" spc="-7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83" name="모서리가 둥근 직사각형 82"/>
            <p:cNvSpPr/>
            <p:nvPr/>
          </p:nvSpPr>
          <p:spPr>
            <a:xfrm>
              <a:off x="1234791" y="9335482"/>
              <a:ext cx="805220" cy="180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900" spc="-7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표준</a:t>
              </a:r>
              <a:r>
                <a:rPr lang="en-US" altLang="ko-KR" sz="900" spc="-7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lang="ko-KR" altLang="en-US" sz="900" spc="-7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절차수립</a:t>
              </a:r>
              <a:endParaRPr lang="ko-KR" altLang="en-US" sz="900" spc="-7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</p:grpSp>
      <p:sp>
        <p:nvSpPr>
          <p:cNvPr id="84" name="모서리가 둥근 직사각형 83"/>
          <p:cNvSpPr/>
          <p:nvPr/>
        </p:nvSpPr>
        <p:spPr>
          <a:xfrm>
            <a:off x="636011" y="9659518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품질관리활동</a:t>
            </a:r>
          </a:p>
        </p:txBody>
      </p:sp>
      <p:sp>
        <p:nvSpPr>
          <p:cNvPr id="85" name="모서리가 둥근 직사각형 84"/>
          <p:cNvSpPr/>
          <p:nvPr/>
        </p:nvSpPr>
        <p:spPr>
          <a:xfrm>
            <a:off x="636011" y="9983554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단위테스트</a:t>
            </a:r>
            <a:endParaRPr lang="ko-KR" altLang="en-US" sz="900" spc="-70" dirty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86" name="모서리가 둥근 직사각형 85"/>
          <p:cNvSpPr/>
          <p:nvPr/>
        </p:nvSpPr>
        <p:spPr>
          <a:xfrm>
            <a:off x="2328973" y="9659518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2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단계 결과리뷰</a:t>
            </a:r>
          </a:p>
        </p:txBody>
      </p:sp>
      <p:sp>
        <p:nvSpPr>
          <p:cNvPr id="87" name="모서리가 둥근 직사각형 86"/>
          <p:cNvSpPr/>
          <p:nvPr/>
        </p:nvSpPr>
        <p:spPr>
          <a:xfrm>
            <a:off x="2328973" y="9983554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3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단계 시정조치</a:t>
            </a:r>
          </a:p>
        </p:txBody>
      </p:sp>
      <p:sp>
        <p:nvSpPr>
          <p:cNvPr id="88" name="모서리가 둥근 직사각형 87"/>
          <p:cNvSpPr/>
          <p:nvPr/>
        </p:nvSpPr>
        <p:spPr>
          <a:xfrm>
            <a:off x="2328973" y="9335482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단계 </a:t>
            </a:r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Inspection 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실시</a:t>
            </a:r>
          </a:p>
        </p:txBody>
      </p:sp>
      <p:sp>
        <p:nvSpPr>
          <p:cNvPr id="89" name="모서리가 둥근 직사각형 88"/>
          <p:cNvSpPr/>
          <p:nvPr/>
        </p:nvSpPr>
        <p:spPr>
          <a:xfrm>
            <a:off x="4021936" y="9659518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성능튜닝</a:t>
            </a:r>
          </a:p>
        </p:txBody>
      </p:sp>
      <p:sp>
        <p:nvSpPr>
          <p:cNvPr id="90" name="모서리가 둥근 직사각형 89"/>
          <p:cNvSpPr/>
          <p:nvPr/>
        </p:nvSpPr>
        <p:spPr>
          <a:xfrm>
            <a:off x="4021936" y="9983554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테스트 결과 보고서</a:t>
            </a:r>
          </a:p>
        </p:txBody>
      </p:sp>
      <p:sp>
        <p:nvSpPr>
          <p:cNvPr id="96" name="모서리가 둥근 직사각형 95"/>
          <p:cNvSpPr/>
          <p:nvPr/>
        </p:nvSpPr>
        <p:spPr>
          <a:xfrm>
            <a:off x="4021936" y="9335482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성능테스트</a:t>
            </a:r>
          </a:p>
        </p:txBody>
      </p:sp>
      <p:sp>
        <p:nvSpPr>
          <p:cNvPr id="97" name="모서리가 둥근 직사각형 96"/>
          <p:cNvSpPr/>
          <p:nvPr/>
        </p:nvSpPr>
        <p:spPr>
          <a:xfrm>
            <a:off x="5714898" y="9659518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인수</a:t>
            </a:r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전환</a:t>
            </a:r>
          </a:p>
        </p:txBody>
      </p:sp>
      <p:sp>
        <p:nvSpPr>
          <p:cNvPr id="103" name="모서리가 둥근 직사각형 102"/>
          <p:cNvSpPr/>
          <p:nvPr/>
        </p:nvSpPr>
        <p:spPr>
          <a:xfrm>
            <a:off x="5714898" y="9983554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문제시 부적합보고서</a:t>
            </a:r>
          </a:p>
        </p:txBody>
      </p:sp>
      <p:sp>
        <p:nvSpPr>
          <p:cNvPr id="105" name="모서리가 둥근 직사각형 104"/>
          <p:cNvSpPr/>
          <p:nvPr/>
        </p:nvSpPr>
        <p:spPr>
          <a:xfrm>
            <a:off x="5714898" y="9335482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인수테스트</a:t>
            </a:r>
          </a:p>
        </p:txBody>
      </p:sp>
      <p:sp>
        <p:nvSpPr>
          <p:cNvPr id="111" name="모서리가 둥근 직사각형 110"/>
          <p:cNvSpPr/>
          <p:nvPr/>
        </p:nvSpPr>
        <p:spPr>
          <a:xfrm>
            <a:off x="1091062" y="8659006"/>
            <a:ext cx="493898" cy="164792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en-US" altLang="ko-KR" sz="9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1</a:t>
            </a:r>
            <a:r>
              <a:rPr lang="ko-KR" altLang="en-US" sz="9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단계</a:t>
            </a:r>
          </a:p>
        </p:txBody>
      </p:sp>
      <p:sp>
        <p:nvSpPr>
          <p:cNvPr id="137" name="모서리가 둥근 직사각형 136"/>
          <p:cNvSpPr/>
          <p:nvPr/>
        </p:nvSpPr>
        <p:spPr>
          <a:xfrm>
            <a:off x="2784024" y="8659006"/>
            <a:ext cx="493898" cy="164792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en-US" altLang="ko-KR" sz="9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2</a:t>
            </a:r>
            <a:r>
              <a:rPr lang="ko-KR" altLang="en-US" sz="9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단계</a:t>
            </a:r>
          </a:p>
        </p:txBody>
      </p:sp>
      <p:sp>
        <p:nvSpPr>
          <p:cNvPr id="138" name="모서리가 둥근 직사각형 137"/>
          <p:cNvSpPr/>
          <p:nvPr/>
        </p:nvSpPr>
        <p:spPr>
          <a:xfrm>
            <a:off x="4476987" y="8659006"/>
            <a:ext cx="493898" cy="164792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en-US" altLang="ko-KR" sz="9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3</a:t>
            </a:r>
            <a:r>
              <a:rPr lang="ko-KR" altLang="en-US" sz="9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단계</a:t>
            </a:r>
          </a:p>
        </p:txBody>
      </p:sp>
      <p:sp>
        <p:nvSpPr>
          <p:cNvPr id="142" name="모서리가 둥근 직사각형 141"/>
          <p:cNvSpPr/>
          <p:nvPr/>
        </p:nvSpPr>
        <p:spPr>
          <a:xfrm>
            <a:off x="6169949" y="8659006"/>
            <a:ext cx="493898" cy="164792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en-US" altLang="ko-KR" sz="9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4</a:t>
            </a:r>
            <a:r>
              <a:rPr lang="ko-KR" altLang="en-US" sz="9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단계</a:t>
            </a:r>
          </a:p>
        </p:txBody>
      </p:sp>
      <p:sp>
        <p:nvSpPr>
          <p:cNvPr id="144" name="갈매기형 수장 143"/>
          <p:cNvSpPr/>
          <p:nvPr/>
        </p:nvSpPr>
        <p:spPr>
          <a:xfrm rot="5400000">
            <a:off x="3003926" y="9562897"/>
            <a:ext cx="54095" cy="51858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latinLnBrk="0"/>
            <a:endParaRPr kumimoji="1" lang="ko-KR" altLang="en-US" sz="10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산돌고딕 M" pitchFamily="50" charset="-127"/>
            </a:endParaRPr>
          </a:p>
        </p:txBody>
      </p:sp>
      <p:sp>
        <p:nvSpPr>
          <p:cNvPr id="145" name="갈매기형 수장 144"/>
          <p:cNvSpPr/>
          <p:nvPr/>
        </p:nvSpPr>
        <p:spPr>
          <a:xfrm rot="5400000">
            <a:off x="3003926" y="9879313"/>
            <a:ext cx="54095" cy="51858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latinLnBrk="0"/>
            <a:endParaRPr kumimoji="1" lang="ko-KR" altLang="en-US" sz="10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산돌고딕 M" pitchFamily="50" charset="-127"/>
            </a:endParaRPr>
          </a:p>
        </p:txBody>
      </p:sp>
      <p:sp>
        <p:nvSpPr>
          <p:cNvPr id="147" name="갈매기형 수장 146"/>
          <p:cNvSpPr/>
          <p:nvPr/>
        </p:nvSpPr>
        <p:spPr>
          <a:xfrm rot="5400000">
            <a:off x="4696888" y="9562897"/>
            <a:ext cx="54095" cy="51858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latinLnBrk="0"/>
            <a:endParaRPr kumimoji="1" lang="ko-KR" altLang="en-US" sz="10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산돌고딕 M" pitchFamily="50" charset="-127"/>
            </a:endParaRPr>
          </a:p>
        </p:txBody>
      </p:sp>
      <p:sp>
        <p:nvSpPr>
          <p:cNvPr id="148" name="갈매기형 수장 147"/>
          <p:cNvSpPr/>
          <p:nvPr/>
        </p:nvSpPr>
        <p:spPr>
          <a:xfrm rot="5400000">
            <a:off x="4696888" y="9879313"/>
            <a:ext cx="54095" cy="51858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latinLnBrk="0"/>
            <a:endParaRPr kumimoji="1" lang="ko-KR" altLang="en-US" sz="10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산돌고딕 M" pitchFamily="50" charset="-127"/>
            </a:endParaRPr>
          </a:p>
        </p:txBody>
      </p:sp>
      <p:sp>
        <p:nvSpPr>
          <p:cNvPr id="150" name="갈매기형 수장 149"/>
          <p:cNvSpPr/>
          <p:nvPr/>
        </p:nvSpPr>
        <p:spPr>
          <a:xfrm rot="5400000">
            <a:off x="6389850" y="9562897"/>
            <a:ext cx="54095" cy="51858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latinLnBrk="0"/>
            <a:endParaRPr kumimoji="1" lang="ko-KR" altLang="en-US" sz="10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산돌고딕 M" pitchFamily="50" charset="-127"/>
            </a:endParaRPr>
          </a:p>
        </p:txBody>
      </p:sp>
      <p:sp>
        <p:nvSpPr>
          <p:cNvPr id="151" name="갈매기형 수장 150"/>
          <p:cNvSpPr/>
          <p:nvPr/>
        </p:nvSpPr>
        <p:spPr>
          <a:xfrm rot="5400000">
            <a:off x="6389850" y="9879313"/>
            <a:ext cx="54095" cy="51858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latinLnBrk="0"/>
            <a:endParaRPr kumimoji="1" lang="ko-KR" altLang="en-US" sz="10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산돌고딕 M" pitchFamily="50" charset="-127"/>
            </a:endParaRPr>
          </a:p>
        </p:txBody>
      </p:sp>
      <p:pic>
        <p:nvPicPr>
          <p:cNvPr id="152" name="Picture 2" descr="G:\★소스소스\png\38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8252" y="7294847"/>
            <a:ext cx="433387" cy="500063"/>
          </a:xfrm>
          <a:prstGeom prst="rect">
            <a:avLst/>
          </a:prstGeom>
          <a:noFill/>
        </p:spPr>
      </p:pic>
      <p:pic>
        <p:nvPicPr>
          <p:cNvPr id="153" name="Picture 2" descr="G:\★소스소스\png\38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657" y="7294847"/>
            <a:ext cx="433387" cy="500063"/>
          </a:xfrm>
          <a:prstGeom prst="rect">
            <a:avLst/>
          </a:prstGeom>
          <a:noFill/>
        </p:spPr>
      </p:pic>
      <p:sp>
        <p:nvSpPr>
          <p:cNvPr id="154" name="Freeform 10"/>
          <p:cNvSpPr>
            <a:spLocks/>
          </p:cNvSpPr>
          <p:nvPr/>
        </p:nvSpPr>
        <p:spPr bwMode="auto">
          <a:xfrm rot="12560091">
            <a:off x="3140668" y="7586891"/>
            <a:ext cx="302752" cy="259578"/>
          </a:xfrm>
          <a:custGeom>
            <a:avLst/>
            <a:gdLst>
              <a:gd name="T0" fmla="*/ 2038 w 2038"/>
              <a:gd name="T1" fmla="*/ 2106 h 2106"/>
              <a:gd name="T2" fmla="*/ 1982 w 2038"/>
              <a:gd name="T3" fmla="*/ 2100 h 2106"/>
              <a:gd name="T4" fmla="*/ 1878 w 2038"/>
              <a:gd name="T5" fmla="*/ 2084 h 2106"/>
              <a:gd name="T6" fmla="*/ 1786 w 2038"/>
              <a:gd name="T7" fmla="*/ 2062 h 2106"/>
              <a:gd name="T8" fmla="*/ 1680 w 2038"/>
              <a:gd name="T9" fmla="*/ 2032 h 2106"/>
              <a:gd name="T10" fmla="*/ 1566 w 2038"/>
              <a:gd name="T11" fmla="*/ 1988 h 2106"/>
              <a:gd name="T12" fmla="*/ 1444 w 2038"/>
              <a:gd name="T13" fmla="*/ 1930 h 2106"/>
              <a:gd name="T14" fmla="*/ 1322 w 2038"/>
              <a:gd name="T15" fmla="*/ 1858 h 2106"/>
              <a:gd name="T16" fmla="*/ 1200 w 2038"/>
              <a:gd name="T17" fmla="*/ 1764 h 2106"/>
              <a:gd name="T18" fmla="*/ 1142 w 2038"/>
              <a:gd name="T19" fmla="*/ 1712 h 2106"/>
              <a:gd name="T20" fmla="*/ 1084 w 2038"/>
              <a:gd name="T21" fmla="*/ 1652 h 2106"/>
              <a:gd name="T22" fmla="*/ 1030 w 2038"/>
              <a:gd name="T23" fmla="*/ 1588 h 2106"/>
              <a:gd name="T24" fmla="*/ 978 w 2038"/>
              <a:gd name="T25" fmla="*/ 1518 h 2106"/>
              <a:gd name="T26" fmla="*/ 930 w 2038"/>
              <a:gd name="T27" fmla="*/ 1442 h 2106"/>
              <a:gd name="T28" fmla="*/ 884 w 2038"/>
              <a:gd name="T29" fmla="*/ 1358 h 2106"/>
              <a:gd name="T30" fmla="*/ 844 w 2038"/>
              <a:gd name="T31" fmla="*/ 1270 h 2106"/>
              <a:gd name="T32" fmla="*/ 808 w 2038"/>
              <a:gd name="T33" fmla="*/ 1174 h 2106"/>
              <a:gd name="T34" fmla="*/ 778 w 2038"/>
              <a:gd name="T35" fmla="*/ 1070 h 2106"/>
              <a:gd name="T36" fmla="*/ 754 w 2038"/>
              <a:gd name="T37" fmla="*/ 960 h 2106"/>
              <a:gd name="T38" fmla="*/ 734 w 2038"/>
              <a:gd name="T39" fmla="*/ 842 h 2106"/>
              <a:gd name="T40" fmla="*/ 722 w 2038"/>
              <a:gd name="T41" fmla="*/ 716 h 2106"/>
              <a:gd name="T42" fmla="*/ 718 w 2038"/>
              <a:gd name="T43" fmla="*/ 582 h 2106"/>
              <a:gd name="T44" fmla="*/ 738 w 2038"/>
              <a:gd name="T45" fmla="*/ 290 h 2106"/>
              <a:gd name="T46" fmla="*/ 250 w 2038"/>
              <a:gd name="T47" fmla="*/ 290 h 2106"/>
              <a:gd name="T48" fmla="*/ 272 w 2038"/>
              <a:gd name="T49" fmla="*/ 582 h 2106"/>
              <a:gd name="T50" fmla="*/ 274 w 2038"/>
              <a:gd name="T51" fmla="*/ 630 h 2106"/>
              <a:gd name="T52" fmla="*/ 288 w 2038"/>
              <a:gd name="T53" fmla="*/ 746 h 2106"/>
              <a:gd name="T54" fmla="*/ 306 w 2038"/>
              <a:gd name="T55" fmla="*/ 844 h 2106"/>
              <a:gd name="T56" fmla="*/ 334 w 2038"/>
              <a:gd name="T57" fmla="*/ 958 h 2106"/>
              <a:gd name="T58" fmla="*/ 374 w 2038"/>
              <a:gd name="T59" fmla="*/ 1082 h 2106"/>
              <a:gd name="T60" fmla="*/ 428 w 2038"/>
              <a:gd name="T61" fmla="*/ 1214 h 2106"/>
              <a:gd name="T62" fmla="*/ 498 w 2038"/>
              <a:gd name="T63" fmla="*/ 1348 h 2106"/>
              <a:gd name="T64" fmla="*/ 586 w 2038"/>
              <a:gd name="T65" fmla="*/ 1482 h 2106"/>
              <a:gd name="T66" fmla="*/ 638 w 2038"/>
              <a:gd name="T67" fmla="*/ 1548 h 2106"/>
              <a:gd name="T68" fmla="*/ 694 w 2038"/>
              <a:gd name="T69" fmla="*/ 1612 h 2106"/>
              <a:gd name="T70" fmla="*/ 756 w 2038"/>
              <a:gd name="T71" fmla="*/ 1674 h 2106"/>
              <a:gd name="T72" fmla="*/ 826 w 2038"/>
              <a:gd name="T73" fmla="*/ 1734 h 2106"/>
              <a:gd name="T74" fmla="*/ 900 w 2038"/>
              <a:gd name="T75" fmla="*/ 1790 h 2106"/>
              <a:gd name="T76" fmla="*/ 980 w 2038"/>
              <a:gd name="T77" fmla="*/ 1844 h 2106"/>
              <a:gd name="T78" fmla="*/ 1068 w 2038"/>
              <a:gd name="T79" fmla="*/ 1894 h 2106"/>
              <a:gd name="T80" fmla="*/ 1162 w 2038"/>
              <a:gd name="T81" fmla="*/ 1940 h 2106"/>
              <a:gd name="T82" fmla="*/ 1264 w 2038"/>
              <a:gd name="T83" fmla="*/ 1982 h 2106"/>
              <a:gd name="T84" fmla="*/ 1372 w 2038"/>
              <a:gd name="T85" fmla="*/ 2018 h 2106"/>
              <a:gd name="T86" fmla="*/ 1490 w 2038"/>
              <a:gd name="T87" fmla="*/ 2048 h 2106"/>
              <a:gd name="T88" fmla="*/ 1614 w 2038"/>
              <a:gd name="T89" fmla="*/ 2072 h 2106"/>
              <a:gd name="T90" fmla="*/ 1746 w 2038"/>
              <a:gd name="T91" fmla="*/ 2090 h 2106"/>
              <a:gd name="T92" fmla="*/ 1888 w 2038"/>
              <a:gd name="T93" fmla="*/ 2102 h 2106"/>
              <a:gd name="T94" fmla="*/ 2038 w 2038"/>
              <a:gd name="T95" fmla="*/ 2106 h 210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038"/>
              <a:gd name="T145" fmla="*/ 0 h 2106"/>
              <a:gd name="T146" fmla="*/ 2038 w 2038"/>
              <a:gd name="T147" fmla="*/ 2106 h 210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038" h="2106">
                <a:moveTo>
                  <a:pt x="2038" y="2106"/>
                </a:moveTo>
                <a:lnTo>
                  <a:pt x="2038" y="2106"/>
                </a:lnTo>
                <a:lnTo>
                  <a:pt x="2024" y="2104"/>
                </a:lnTo>
                <a:lnTo>
                  <a:pt x="1982" y="2100"/>
                </a:lnTo>
                <a:lnTo>
                  <a:pt x="1918" y="2092"/>
                </a:lnTo>
                <a:lnTo>
                  <a:pt x="1878" y="2084"/>
                </a:lnTo>
                <a:lnTo>
                  <a:pt x="1834" y="2074"/>
                </a:lnTo>
                <a:lnTo>
                  <a:pt x="1786" y="2062"/>
                </a:lnTo>
                <a:lnTo>
                  <a:pt x="1734" y="2048"/>
                </a:lnTo>
                <a:lnTo>
                  <a:pt x="1680" y="2032"/>
                </a:lnTo>
                <a:lnTo>
                  <a:pt x="1624" y="2012"/>
                </a:lnTo>
                <a:lnTo>
                  <a:pt x="1566" y="1988"/>
                </a:lnTo>
                <a:lnTo>
                  <a:pt x="1506" y="1962"/>
                </a:lnTo>
                <a:lnTo>
                  <a:pt x="1444" y="1930"/>
                </a:lnTo>
                <a:lnTo>
                  <a:pt x="1382" y="1896"/>
                </a:lnTo>
                <a:lnTo>
                  <a:pt x="1322" y="1858"/>
                </a:lnTo>
                <a:lnTo>
                  <a:pt x="1260" y="1814"/>
                </a:lnTo>
                <a:lnTo>
                  <a:pt x="1200" y="1764"/>
                </a:lnTo>
                <a:lnTo>
                  <a:pt x="1170" y="1738"/>
                </a:lnTo>
                <a:lnTo>
                  <a:pt x="1142" y="1712"/>
                </a:lnTo>
                <a:lnTo>
                  <a:pt x="1112" y="1682"/>
                </a:lnTo>
                <a:lnTo>
                  <a:pt x="1084" y="1652"/>
                </a:lnTo>
                <a:lnTo>
                  <a:pt x="1056" y="1622"/>
                </a:lnTo>
                <a:lnTo>
                  <a:pt x="1030" y="1588"/>
                </a:lnTo>
                <a:lnTo>
                  <a:pt x="1004" y="1554"/>
                </a:lnTo>
                <a:lnTo>
                  <a:pt x="978" y="1518"/>
                </a:lnTo>
                <a:lnTo>
                  <a:pt x="954" y="1480"/>
                </a:lnTo>
                <a:lnTo>
                  <a:pt x="930" y="1442"/>
                </a:lnTo>
                <a:lnTo>
                  <a:pt x="906" y="1400"/>
                </a:lnTo>
                <a:lnTo>
                  <a:pt x="884" y="1358"/>
                </a:lnTo>
                <a:lnTo>
                  <a:pt x="864" y="1316"/>
                </a:lnTo>
                <a:lnTo>
                  <a:pt x="844" y="1270"/>
                </a:lnTo>
                <a:lnTo>
                  <a:pt x="826" y="1222"/>
                </a:lnTo>
                <a:lnTo>
                  <a:pt x="808" y="1174"/>
                </a:lnTo>
                <a:lnTo>
                  <a:pt x="792" y="1122"/>
                </a:lnTo>
                <a:lnTo>
                  <a:pt x="778" y="1070"/>
                </a:lnTo>
                <a:lnTo>
                  <a:pt x="766" y="1016"/>
                </a:lnTo>
                <a:lnTo>
                  <a:pt x="754" y="960"/>
                </a:lnTo>
                <a:lnTo>
                  <a:pt x="744" y="902"/>
                </a:lnTo>
                <a:lnTo>
                  <a:pt x="734" y="842"/>
                </a:lnTo>
                <a:lnTo>
                  <a:pt x="728" y="780"/>
                </a:lnTo>
                <a:lnTo>
                  <a:pt x="722" y="716"/>
                </a:lnTo>
                <a:lnTo>
                  <a:pt x="720" y="650"/>
                </a:lnTo>
                <a:lnTo>
                  <a:pt x="718" y="582"/>
                </a:lnTo>
                <a:lnTo>
                  <a:pt x="988" y="582"/>
                </a:lnTo>
                <a:lnTo>
                  <a:pt x="738" y="290"/>
                </a:lnTo>
                <a:lnTo>
                  <a:pt x="494" y="0"/>
                </a:lnTo>
                <a:lnTo>
                  <a:pt x="250" y="290"/>
                </a:lnTo>
                <a:lnTo>
                  <a:pt x="0" y="582"/>
                </a:lnTo>
                <a:lnTo>
                  <a:pt x="272" y="582"/>
                </a:lnTo>
                <a:lnTo>
                  <a:pt x="274" y="630"/>
                </a:lnTo>
                <a:lnTo>
                  <a:pt x="282" y="702"/>
                </a:lnTo>
                <a:lnTo>
                  <a:pt x="288" y="746"/>
                </a:lnTo>
                <a:lnTo>
                  <a:pt x="296" y="794"/>
                </a:lnTo>
                <a:lnTo>
                  <a:pt x="306" y="844"/>
                </a:lnTo>
                <a:lnTo>
                  <a:pt x="318" y="900"/>
                </a:lnTo>
                <a:lnTo>
                  <a:pt x="334" y="958"/>
                </a:lnTo>
                <a:lnTo>
                  <a:pt x="352" y="1020"/>
                </a:lnTo>
                <a:lnTo>
                  <a:pt x="374" y="1082"/>
                </a:lnTo>
                <a:lnTo>
                  <a:pt x="398" y="1148"/>
                </a:lnTo>
                <a:lnTo>
                  <a:pt x="428" y="1214"/>
                </a:lnTo>
                <a:lnTo>
                  <a:pt x="460" y="1280"/>
                </a:lnTo>
                <a:lnTo>
                  <a:pt x="498" y="1348"/>
                </a:lnTo>
                <a:lnTo>
                  <a:pt x="540" y="1414"/>
                </a:lnTo>
                <a:lnTo>
                  <a:pt x="586" y="1482"/>
                </a:lnTo>
                <a:lnTo>
                  <a:pt x="612" y="1514"/>
                </a:lnTo>
                <a:lnTo>
                  <a:pt x="638" y="1548"/>
                </a:lnTo>
                <a:lnTo>
                  <a:pt x="666" y="1580"/>
                </a:lnTo>
                <a:lnTo>
                  <a:pt x="694" y="1612"/>
                </a:lnTo>
                <a:lnTo>
                  <a:pt x="724" y="1642"/>
                </a:lnTo>
                <a:lnTo>
                  <a:pt x="756" y="1674"/>
                </a:lnTo>
                <a:lnTo>
                  <a:pt x="790" y="1704"/>
                </a:lnTo>
                <a:lnTo>
                  <a:pt x="826" y="1734"/>
                </a:lnTo>
                <a:lnTo>
                  <a:pt x="862" y="1762"/>
                </a:lnTo>
                <a:lnTo>
                  <a:pt x="900" y="1790"/>
                </a:lnTo>
                <a:lnTo>
                  <a:pt x="940" y="1818"/>
                </a:lnTo>
                <a:lnTo>
                  <a:pt x="980" y="1844"/>
                </a:lnTo>
                <a:lnTo>
                  <a:pt x="1024" y="1870"/>
                </a:lnTo>
                <a:lnTo>
                  <a:pt x="1068" y="1894"/>
                </a:lnTo>
                <a:lnTo>
                  <a:pt x="1114" y="1918"/>
                </a:lnTo>
                <a:lnTo>
                  <a:pt x="1162" y="1940"/>
                </a:lnTo>
                <a:lnTo>
                  <a:pt x="1212" y="1962"/>
                </a:lnTo>
                <a:lnTo>
                  <a:pt x="1264" y="1982"/>
                </a:lnTo>
                <a:lnTo>
                  <a:pt x="1318" y="2000"/>
                </a:lnTo>
                <a:lnTo>
                  <a:pt x="1372" y="2018"/>
                </a:lnTo>
                <a:lnTo>
                  <a:pt x="1430" y="2034"/>
                </a:lnTo>
                <a:lnTo>
                  <a:pt x="1490" y="2048"/>
                </a:lnTo>
                <a:lnTo>
                  <a:pt x="1550" y="2060"/>
                </a:lnTo>
                <a:lnTo>
                  <a:pt x="1614" y="2072"/>
                </a:lnTo>
                <a:lnTo>
                  <a:pt x="1680" y="2082"/>
                </a:lnTo>
                <a:lnTo>
                  <a:pt x="1746" y="2090"/>
                </a:lnTo>
                <a:lnTo>
                  <a:pt x="1816" y="2096"/>
                </a:lnTo>
                <a:lnTo>
                  <a:pt x="1888" y="2102"/>
                </a:lnTo>
                <a:lnTo>
                  <a:pt x="1962" y="2104"/>
                </a:lnTo>
                <a:lnTo>
                  <a:pt x="2038" y="2106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0111"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1050" dirty="0" smtClean="0">
              <a:solidFill>
                <a:schemeClr val="bg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34" name="슬라이드 번호 개체 틀 13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168" name="TextBox 167"/>
          <p:cNvSpPr txBox="1"/>
          <p:nvPr/>
        </p:nvSpPr>
        <p:spPr>
          <a:xfrm>
            <a:off x="593843" y="1746250"/>
            <a:ext cx="657054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품질요구사항 충족방안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(2/2)</a:t>
            </a: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품질전문 인력이 각 단계 별로 투입되어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제안사가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개발한 체크리스트를 활용하여 산출물의 품질 요구사항 충족 여부 점검 및 필요한 시정조치를 시행하여 최고 품질을 보장합니다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143" name="그룹 142"/>
          <p:cNvGrpSpPr/>
          <p:nvPr/>
        </p:nvGrpSpPr>
        <p:grpSpPr>
          <a:xfrm rot="16200000">
            <a:off x="6226085" y="6787486"/>
            <a:ext cx="397328" cy="1388302"/>
            <a:chOff x="864982" y="4830157"/>
            <a:chExt cx="674725" cy="698021"/>
          </a:xfrm>
        </p:grpSpPr>
        <p:sp>
          <p:nvSpPr>
            <p:cNvPr id="146" name="AutoShape 50"/>
            <p:cNvSpPr>
              <a:spLocks noChangeArrowheads="1"/>
            </p:cNvSpPr>
            <p:nvPr/>
          </p:nvSpPr>
          <p:spPr bwMode="auto">
            <a:xfrm rot="5400000">
              <a:off x="853334" y="4841805"/>
              <a:ext cx="698021" cy="674725"/>
            </a:xfrm>
            <a:prstGeom prst="chevron">
              <a:avLst>
                <a:gd name="adj" fmla="val 22871"/>
              </a:avLst>
            </a:prstGeom>
            <a:solidFill>
              <a:schemeClr val="accent5">
                <a:lumMod val="50000"/>
              </a:schemeClr>
            </a:solidFill>
            <a:ln w="6350">
              <a:solidFill>
                <a:schemeClr val="accent5">
                  <a:lumMod val="20000"/>
                  <a:lumOff val="80000"/>
                </a:schemeClr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1" indent="-180975" algn="ctr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6697237" algn="l"/>
                </a:tabLst>
                <a:defRPr/>
              </a:pPr>
              <a:endParaRPr lang="ko-KR" altLang="ko-KR" sz="1100" spc="-70" dirty="0" err="1" smtClean="0">
                <a:solidFill>
                  <a:schemeClr val="accent5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endParaRPr>
            </a:p>
          </p:txBody>
        </p:sp>
        <p:sp>
          <p:nvSpPr>
            <p:cNvPr id="149" name="AutoShape 56"/>
            <p:cNvSpPr>
              <a:spLocks noChangeArrowheads="1"/>
            </p:cNvSpPr>
            <p:nvPr/>
          </p:nvSpPr>
          <p:spPr bwMode="auto">
            <a:xfrm rot="5400000">
              <a:off x="1109250" y="5049484"/>
              <a:ext cx="186179" cy="259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509594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1019188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528782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2038377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547971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3057565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567160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4076754" algn="l" defTabSz="1019188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defTabSz="1022939" latinLnBrk="0">
                <a:lnSpc>
                  <a:spcPct val="90000"/>
                </a:lnSpc>
                <a:buClr>
                  <a:srgbClr val="000000"/>
                </a:buClr>
                <a:buSzPct val="140000"/>
                <a:tabLst>
                  <a:tab pos="6443679" algn="l"/>
                </a:tabLst>
              </a:pPr>
              <a:r>
                <a:rPr lang="ko-KR" altLang="en-US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안정화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53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Box 181"/>
          <p:cNvSpPr txBox="1"/>
          <p:nvPr/>
        </p:nvSpPr>
        <p:spPr>
          <a:xfrm>
            <a:off x="593843" y="1746250"/>
            <a:ext cx="657054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00"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다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감리대응방안</a:t>
            </a:r>
            <a:endParaRPr lang="ko-KR" altLang="en-US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사업수행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절차의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준수여부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및 적합성 점검을 위한 감리 수검 시 적극적인 지원으로 원활한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감리활동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 충족합니다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 시 발견된 문제점에 대해 시정조치 계획 수립 후 문제점 개선 및 시정조치를 완료하여 감리확인 및 발주기관으로부터 승인을 취득합니다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183" name="그룹 206"/>
          <p:cNvGrpSpPr/>
          <p:nvPr/>
        </p:nvGrpSpPr>
        <p:grpSpPr>
          <a:xfrm>
            <a:off x="592074" y="2860563"/>
            <a:ext cx="6571501" cy="292388"/>
            <a:chOff x="614934" y="2930014"/>
            <a:chExt cx="6571501" cy="292388"/>
          </a:xfrm>
        </p:grpSpPr>
        <p:pic>
          <p:nvPicPr>
            <p:cNvPr id="184" name="그림 183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187" name="TextBox 186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외부 감리 수검 방안</a:t>
              </a:r>
            </a:p>
          </p:txBody>
        </p:sp>
      </p:grpSp>
      <p:grpSp>
        <p:nvGrpSpPr>
          <p:cNvPr id="195" name="그룹 51"/>
          <p:cNvGrpSpPr/>
          <p:nvPr/>
        </p:nvGrpSpPr>
        <p:grpSpPr>
          <a:xfrm>
            <a:off x="697490" y="3297312"/>
            <a:ext cx="3047075" cy="184666"/>
            <a:chOff x="333420" y="2673366"/>
            <a:chExt cx="3047075" cy="184666"/>
          </a:xfrm>
        </p:grpSpPr>
        <p:sp>
          <p:nvSpPr>
            <p:cNvPr id="196" name="TextBox 195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감리 수검 절차</a:t>
              </a:r>
            </a:p>
          </p:txBody>
        </p:sp>
        <p:grpSp>
          <p:nvGrpSpPr>
            <p:cNvPr id="197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98" name="타원 197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9" name="갈매기형 수장 198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202" name="Group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436058"/>
              </p:ext>
            </p:extLst>
          </p:nvPr>
        </p:nvGraphicFramePr>
        <p:xfrm>
          <a:off x="611189" y="3665611"/>
          <a:ext cx="6553200" cy="2222863"/>
        </p:xfrm>
        <a:graphic>
          <a:graphicData uri="http://schemas.openxmlformats.org/drawingml/2006/table">
            <a:tbl>
              <a:tblPr/>
              <a:tblGrid>
                <a:gridCol w="2184400"/>
                <a:gridCol w="2184400"/>
                <a:gridCol w="2184400"/>
              </a:tblGrid>
              <a:tr h="21697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외부 전문감리기관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한국도로공사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도로기술구축팀</a:t>
                      </a:r>
                      <a:endParaRPr lang="ko-KR" altLang="en-US" sz="12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198481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웹윤고딕140" pitchFamily="18" charset="-127"/>
                        <a:ea typeface="-웹윤고딕140" pitchFamily="18" charset="-127"/>
                      </a:endParaRPr>
                    </a:p>
                  </a:txBody>
                  <a:tcPr marL="74056" marR="74056" marT="36727" marB="36727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웹윤고딕140" pitchFamily="18" charset="-127"/>
                        <a:ea typeface="-웹윤고딕140" pitchFamily="18" charset="-127"/>
                      </a:endParaRPr>
                    </a:p>
                  </a:txBody>
                  <a:tcPr marL="74056" marR="74056" marT="36727" marB="36727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Rix모던고딕 L"/>
                          <a:ea typeface="Rix모던고딕 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웹윤고딕140" pitchFamily="18" charset="-127"/>
                        <a:ea typeface="-웹윤고딕140" pitchFamily="18" charset="-127"/>
                      </a:endParaRPr>
                    </a:p>
                  </a:txBody>
                  <a:tcPr marL="74056" marR="74056" marT="36727" marB="36727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30" name="그룹 129"/>
          <p:cNvGrpSpPr/>
          <p:nvPr/>
        </p:nvGrpSpPr>
        <p:grpSpPr>
          <a:xfrm>
            <a:off x="536650" y="9570501"/>
            <a:ext cx="7342388" cy="683595"/>
            <a:chOff x="536650" y="9570501"/>
            <a:chExt cx="7342388" cy="683595"/>
          </a:xfrm>
        </p:grpSpPr>
        <p:sp>
          <p:nvSpPr>
            <p:cNvPr id="168" name="타원 167"/>
            <p:cNvSpPr/>
            <p:nvPr/>
          </p:nvSpPr>
          <p:spPr>
            <a:xfrm>
              <a:off x="536650" y="9570501"/>
              <a:ext cx="683595" cy="683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직사각형 168"/>
            <p:cNvSpPr/>
            <p:nvPr/>
          </p:nvSpPr>
          <p:spPr>
            <a:xfrm>
              <a:off x="1325838" y="9734872"/>
              <a:ext cx="6553200" cy="33855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 anchorCtr="0">
              <a:noAutofit/>
            </a:bodyPr>
            <a:lstStyle/>
            <a:p>
              <a:pPr marL="0" lvl="2" indent="-180975">
                <a:defRPr/>
              </a:pPr>
              <a:r>
                <a:rPr lang="ko-KR" altLang="en-US" sz="16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외부 감리 수검 시 </a:t>
              </a:r>
              <a:r>
                <a:rPr lang="ko-KR" altLang="en-US" sz="1600" dirty="0" smtClean="0">
                  <a:solidFill>
                    <a:srgbClr val="FFFF00"/>
                  </a:solidFill>
                  <a:latin typeface="KoPub돋움체 Bold" pitchFamily="18" charset="-127"/>
                  <a:ea typeface="KoPub돋움체 Bold" pitchFamily="18" charset="-127"/>
                </a:rPr>
                <a:t>적극적인 지원활동</a:t>
              </a:r>
              <a:r>
                <a:rPr lang="ko-KR" altLang="en-US" sz="16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을 통한 감리활동 충족</a:t>
              </a:r>
              <a:endParaRPr lang="ko-KR" altLang="en-US" sz="1600" dirty="0" smtClean="0">
                <a:solidFill>
                  <a:srgbClr val="FFFF00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pic>
          <p:nvPicPr>
            <p:cNvPr id="170" name="Picture 2" descr="G:\★소스소스\png\1319786322_network-workgroup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1581" y="9660002"/>
              <a:ext cx="489454" cy="489454"/>
            </a:xfrm>
            <a:prstGeom prst="rect">
              <a:avLst/>
            </a:prstGeom>
            <a:noFill/>
          </p:spPr>
        </p:pic>
      </p:grpSp>
      <p:grpSp>
        <p:nvGrpSpPr>
          <p:cNvPr id="269" name="그룹 268"/>
          <p:cNvGrpSpPr/>
          <p:nvPr/>
        </p:nvGrpSpPr>
        <p:grpSpPr>
          <a:xfrm>
            <a:off x="811245" y="4048913"/>
            <a:ext cx="6212913" cy="1761337"/>
            <a:chOff x="811245" y="4048913"/>
            <a:chExt cx="6212913" cy="1885787"/>
          </a:xfrm>
        </p:grpSpPr>
        <p:sp>
          <p:nvSpPr>
            <p:cNvPr id="203" name="Rectangle 28" descr="강-2단"/>
            <p:cNvSpPr>
              <a:spLocks noChangeArrowheads="1"/>
            </p:cNvSpPr>
            <p:nvPr/>
          </p:nvSpPr>
          <p:spPr bwMode="auto">
            <a:xfrm>
              <a:off x="3109867" y="4048913"/>
              <a:ext cx="1730790" cy="2144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감리 의뢰</a:t>
              </a:r>
            </a:p>
          </p:txBody>
        </p:sp>
        <p:sp>
          <p:nvSpPr>
            <p:cNvPr id="204" name="Rectangle 29" descr="강-2단"/>
            <p:cNvSpPr>
              <a:spLocks noChangeArrowheads="1"/>
            </p:cNvSpPr>
            <p:nvPr/>
          </p:nvSpPr>
          <p:spPr bwMode="auto">
            <a:xfrm>
              <a:off x="811245" y="4048913"/>
              <a:ext cx="1732507" cy="2144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접수</a:t>
              </a:r>
            </a:p>
          </p:txBody>
        </p:sp>
        <p:sp>
          <p:nvSpPr>
            <p:cNvPr id="205" name="Rectangle 30" descr="강-2단"/>
            <p:cNvSpPr>
              <a:spLocks noChangeArrowheads="1"/>
            </p:cNvSpPr>
            <p:nvPr/>
          </p:nvSpPr>
          <p:spPr bwMode="auto">
            <a:xfrm>
              <a:off x="811245" y="4379114"/>
              <a:ext cx="1732507" cy="2144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감리계획 수립</a:t>
              </a:r>
            </a:p>
          </p:txBody>
        </p:sp>
        <p:sp>
          <p:nvSpPr>
            <p:cNvPr id="206" name="Rectangle 31" descr="강-2단"/>
            <p:cNvSpPr>
              <a:spLocks noChangeArrowheads="1"/>
            </p:cNvSpPr>
            <p:nvPr/>
          </p:nvSpPr>
          <p:spPr bwMode="auto">
            <a:xfrm>
              <a:off x="3109867" y="4379114"/>
              <a:ext cx="1730790" cy="2144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감리계획 접수 및 통보</a:t>
              </a:r>
            </a:p>
          </p:txBody>
        </p:sp>
        <p:sp>
          <p:nvSpPr>
            <p:cNvPr id="207" name="Rectangle 32" descr="강-2단"/>
            <p:cNvSpPr>
              <a:spLocks noChangeArrowheads="1"/>
            </p:cNvSpPr>
            <p:nvPr/>
          </p:nvSpPr>
          <p:spPr bwMode="auto">
            <a:xfrm>
              <a:off x="5291652" y="4379114"/>
              <a:ext cx="1732506" cy="214401"/>
            </a:xfrm>
            <a:prstGeom prst="rect">
              <a:avLst/>
            </a:prstGeom>
            <a:solidFill>
              <a:srgbClr val="D9E6ED"/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감리수검계획 작성</a:t>
              </a:r>
            </a:p>
          </p:txBody>
        </p:sp>
        <p:sp>
          <p:nvSpPr>
            <p:cNvPr id="208" name="Rectangle 33" descr="강-2단"/>
            <p:cNvSpPr>
              <a:spLocks noChangeArrowheads="1"/>
            </p:cNvSpPr>
            <p:nvPr/>
          </p:nvSpPr>
          <p:spPr bwMode="auto">
            <a:xfrm>
              <a:off x="5291652" y="4710889"/>
              <a:ext cx="1732506" cy="214401"/>
            </a:xfrm>
            <a:prstGeom prst="rect">
              <a:avLst/>
            </a:prstGeom>
            <a:solidFill>
              <a:srgbClr val="D9E6ED"/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감리자료 제출</a:t>
              </a:r>
            </a:p>
          </p:txBody>
        </p:sp>
        <p:sp>
          <p:nvSpPr>
            <p:cNvPr id="209" name="Rectangle 34" descr="강-2단"/>
            <p:cNvSpPr>
              <a:spLocks noChangeArrowheads="1"/>
            </p:cNvSpPr>
            <p:nvPr/>
          </p:nvSpPr>
          <p:spPr bwMode="auto">
            <a:xfrm>
              <a:off x="811245" y="4710889"/>
              <a:ext cx="1732507" cy="2144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감리실시</a:t>
              </a:r>
            </a:p>
          </p:txBody>
        </p:sp>
        <p:sp>
          <p:nvSpPr>
            <p:cNvPr id="210" name="Rectangle 35" descr="강-2단"/>
            <p:cNvSpPr>
              <a:spLocks noChangeArrowheads="1"/>
            </p:cNvSpPr>
            <p:nvPr/>
          </p:nvSpPr>
          <p:spPr bwMode="auto">
            <a:xfrm>
              <a:off x="5291652" y="5042663"/>
              <a:ext cx="1732506" cy="214401"/>
            </a:xfrm>
            <a:prstGeom prst="rect">
              <a:avLst/>
            </a:prstGeom>
            <a:solidFill>
              <a:srgbClr val="D9E6ED"/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감리 </a:t>
              </a:r>
              <a:r>
                <a:rPr lang="ko-KR" altLang="en-US" sz="1000" kern="0" dirty="0" err="1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지적사항</a:t>
              </a: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 보완</a:t>
              </a:r>
            </a:p>
          </p:txBody>
        </p:sp>
        <p:sp>
          <p:nvSpPr>
            <p:cNvPr id="211" name="Rectangle 36" descr="강-2단"/>
            <p:cNvSpPr>
              <a:spLocks noChangeArrowheads="1"/>
            </p:cNvSpPr>
            <p:nvPr/>
          </p:nvSpPr>
          <p:spPr bwMode="auto">
            <a:xfrm>
              <a:off x="811245" y="5042663"/>
              <a:ext cx="1732507" cy="2144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감리결과 통보</a:t>
              </a:r>
            </a:p>
          </p:txBody>
        </p:sp>
        <p:sp>
          <p:nvSpPr>
            <p:cNvPr id="212" name="Rectangle 37" descr="강-2단"/>
            <p:cNvSpPr>
              <a:spLocks noChangeArrowheads="1"/>
            </p:cNvSpPr>
            <p:nvPr/>
          </p:nvSpPr>
          <p:spPr bwMode="auto">
            <a:xfrm>
              <a:off x="3109867" y="5042663"/>
              <a:ext cx="1730790" cy="2144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감리결과접수 및 시정요구</a:t>
              </a:r>
            </a:p>
          </p:txBody>
        </p:sp>
        <p:sp>
          <p:nvSpPr>
            <p:cNvPr id="213" name="Rectangle 38" descr="강-2단"/>
            <p:cNvSpPr>
              <a:spLocks noChangeArrowheads="1"/>
            </p:cNvSpPr>
            <p:nvPr/>
          </p:nvSpPr>
          <p:spPr bwMode="auto">
            <a:xfrm>
              <a:off x="811245" y="5379138"/>
              <a:ext cx="1732507" cy="2159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시정조치 결과 확인</a:t>
              </a:r>
            </a:p>
          </p:txBody>
        </p:sp>
        <p:sp>
          <p:nvSpPr>
            <p:cNvPr id="214" name="Rectangle 39" descr="강-2단"/>
            <p:cNvSpPr>
              <a:spLocks noChangeArrowheads="1"/>
            </p:cNvSpPr>
            <p:nvPr/>
          </p:nvSpPr>
          <p:spPr bwMode="auto">
            <a:xfrm>
              <a:off x="811245" y="5720299"/>
              <a:ext cx="1732507" cy="2144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조치내역 확인 보고</a:t>
              </a:r>
            </a:p>
          </p:txBody>
        </p:sp>
        <p:cxnSp>
          <p:nvCxnSpPr>
            <p:cNvPr id="215" name="AutoShape 40"/>
            <p:cNvCxnSpPr>
              <a:cxnSpLocks noChangeShapeType="1"/>
              <a:stCxn id="203" idx="1"/>
              <a:endCxn id="204" idx="3"/>
            </p:cNvCxnSpPr>
            <p:nvPr/>
          </p:nvCxnSpPr>
          <p:spPr bwMode="auto">
            <a:xfrm rot="10800000">
              <a:off x="2543751" y="4156114"/>
              <a:ext cx="566116" cy="162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AutoShape 41"/>
            <p:cNvCxnSpPr>
              <a:cxnSpLocks noChangeShapeType="1"/>
            </p:cNvCxnSpPr>
            <p:nvPr/>
          </p:nvCxnSpPr>
          <p:spPr bwMode="auto">
            <a:xfrm>
              <a:off x="1677497" y="4263314"/>
              <a:ext cx="0" cy="11580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AutoShape 42"/>
            <p:cNvCxnSpPr>
              <a:cxnSpLocks noChangeShapeType="1"/>
              <a:stCxn id="205" idx="3"/>
              <a:endCxn id="206" idx="1"/>
            </p:cNvCxnSpPr>
            <p:nvPr/>
          </p:nvCxnSpPr>
          <p:spPr bwMode="auto">
            <a:xfrm>
              <a:off x="2543751" y="4486315"/>
              <a:ext cx="566116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AutoShape 43"/>
            <p:cNvCxnSpPr>
              <a:cxnSpLocks noChangeShapeType="1"/>
              <a:stCxn id="206" idx="3"/>
              <a:endCxn id="207" idx="1"/>
            </p:cNvCxnSpPr>
            <p:nvPr/>
          </p:nvCxnSpPr>
          <p:spPr bwMode="auto">
            <a:xfrm>
              <a:off x="4840657" y="4486315"/>
              <a:ext cx="450995" cy="162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AutoShape 44"/>
            <p:cNvCxnSpPr>
              <a:cxnSpLocks noChangeShapeType="1"/>
            </p:cNvCxnSpPr>
            <p:nvPr/>
          </p:nvCxnSpPr>
          <p:spPr bwMode="auto">
            <a:xfrm>
              <a:off x="6157905" y="4593516"/>
              <a:ext cx="0" cy="117374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AutoShape 45"/>
            <p:cNvCxnSpPr>
              <a:cxnSpLocks noChangeShapeType="1"/>
              <a:stCxn id="208" idx="1"/>
              <a:endCxn id="209" idx="3"/>
            </p:cNvCxnSpPr>
            <p:nvPr/>
          </p:nvCxnSpPr>
          <p:spPr bwMode="auto">
            <a:xfrm flipH="1">
              <a:off x="2543752" y="4818089"/>
              <a:ext cx="2747901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AutoShape 46"/>
            <p:cNvCxnSpPr>
              <a:cxnSpLocks noChangeShapeType="1"/>
            </p:cNvCxnSpPr>
            <p:nvPr/>
          </p:nvCxnSpPr>
          <p:spPr bwMode="auto">
            <a:xfrm>
              <a:off x="1677497" y="4925290"/>
              <a:ext cx="0" cy="11737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AutoShape 47"/>
            <p:cNvCxnSpPr>
              <a:cxnSpLocks noChangeShapeType="1"/>
              <a:stCxn id="211" idx="3"/>
            </p:cNvCxnSpPr>
            <p:nvPr/>
          </p:nvCxnSpPr>
          <p:spPr bwMode="auto">
            <a:xfrm>
              <a:off x="2543751" y="5149864"/>
              <a:ext cx="601103" cy="8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AutoShape 48"/>
            <p:cNvCxnSpPr>
              <a:cxnSpLocks noChangeShapeType="1"/>
              <a:stCxn id="212" idx="3"/>
            </p:cNvCxnSpPr>
            <p:nvPr/>
          </p:nvCxnSpPr>
          <p:spPr bwMode="auto">
            <a:xfrm>
              <a:off x="4840657" y="5149864"/>
              <a:ext cx="450995" cy="8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" name="Rectangle 49" descr="강-2단"/>
            <p:cNvSpPr>
              <a:spLocks noChangeArrowheads="1"/>
            </p:cNvSpPr>
            <p:nvPr/>
          </p:nvSpPr>
          <p:spPr bwMode="auto">
            <a:xfrm>
              <a:off x="5291652" y="5379138"/>
              <a:ext cx="1732506" cy="215967"/>
            </a:xfrm>
            <a:prstGeom prst="rect">
              <a:avLst/>
            </a:prstGeom>
            <a:solidFill>
              <a:srgbClr val="D9E6ED"/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시정조치 결과보고서</a:t>
              </a:r>
            </a:p>
          </p:txBody>
        </p:sp>
        <p:cxnSp>
          <p:nvCxnSpPr>
            <p:cNvPr id="225" name="AutoShape 50"/>
            <p:cNvCxnSpPr>
              <a:cxnSpLocks noChangeShapeType="1"/>
            </p:cNvCxnSpPr>
            <p:nvPr/>
          </p:nvCxnSpPr>
          <p:spPr bwMode="auto">
            <a:xfrm>
              <a:off x="6157905" y="5257064"/>
              <a:ext cx="0" cy="122074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AutoShape 51"/>
            <p:cNvCxnSpPr>
              <a:cxnSpLocks noChangeShapeType="1"/>
              <a:stCxn id="224" idx="1"/>
              <a:endCxn id="213" idx="3"/>
            </p:cNvCxnSpPr>
            <p:nvPr/>
          </p:nvCxnSpPr>
          <p:spPr bwMode="auto">
            <a:xfrm flipH="1">
              <a:off x="2543752" y="5487122"/>
              <a:ext cx="2747901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7" name="Rectangle 39" descr="강-2단"/>
            <p:cNvSpPr>
              <a:spLocks noChangeArrowheads="1"/>
            </p:cNvSpPr>
            <p:nvPr/>
          </p:nvSpPr>
          <p:spPr bwMode="auto">
            <a:xfrm>
              <a:off x="3108149" y="5720299"/>
              <a:ext cx="1732507" cy="2144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lIns="18425" tIns="36850" rIns="18425" bIns="36850" rtlCol="0" anchor="ctr"/>
            <a:lstStyle/>
            <a:p>
              <a:pPr algn="ctr" defTabSz="935980" latinLnBrk="0">
                <a:buSzPct val="80000"/>
                <a:defRPr/>
              </a:pPr>
              <a:r>
                <a:rPr lang="ko-KR" altLang="en-US" sz="1000" kern="0" dirty="0" smtClean="0">
                  <a:solidFill>
                    <a:srgbClr val="404040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sym typeface="Monotype Sorts"/>
                </a:rPr>
                <a:t>감리 종료</a:t>
              </a:r>
            </a:p>
          </p:txBody>
        </p:sp>
        <p:cxnSp>
          <p:nvCxnSpPr>
            <p:cNvPr id="229" name="AutoShape 46"/>
            <p:cNvCxnSpPr>
              <a:cxnSpLocks noChangeShapeType="1"/>
            </p:cNvCxnSpPr>
            <p:nvPr/>
          </p:nvCxnSpPr>
          <p:spPr bwMode="auto">
            <a:xfrm>
              <a:off x="1677497" y="5595105"/>
              <a:ext cx="0" cy="125194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AutoShape 42"/>
            <p:cNvCxnSpPr>
              <a:cxnSpLocks noChangeShapeType="1"/>
              <a:stCxn id="214" idx="3"/>
              <a:endCxn id="227" idx="1"/>
            </p:cNvCxnSpPr>
            <p:nvPr/>
          </p:nvCxnSpPr>
          <p:spPr bwMode="auto">
            <a:xfrm>
              <a:off x="2543752" y="5827499"/>
              <a:ext cx="564397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1" name="직사각형 170"/>
          <p:cNvSpPr/>
          <p:nvPr/>
        </p:nvSpPr>
        <p:spPr>
          <a:xfrm>
            <a:off x="612775" y="6438900"/>
            <a:ext cx="6551614" cy="29400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/>
            <a:endParaRPr lang="ko-KR" altLang="en-US" sz="2100" dirty="0" smtClean="0"/>
          </a:p>
        </p:txBody>
      </p:sp>
      <p:grpSp>
        <p:nvGrpSpPr>
          <p:cNvPr id="270" name="그룹 269"/>
          <p:cNvGrpSpPr/>
          <p:nvPr/>
        </p:nvGrpSpPr>
        <p:grpSpPr>
          <a:xfrm>
            <a:off x="1842655" y="6734175"/>
            <a:ext cx="5272430" cy="2644774"/>
            <a:chOff x="1842655" y="6662202"/>
            <a:chExt cx="5272430" cy="2716748"/>
          </a:xfrm>
        </p:grpSpPr>
        <p:sp>
          <p:nvSpPr>
            <p:cNvPr id="172" name="직사각형 171"/>
            <p:cNvSpPr/>
            <p:nvPr/>
          </p:nvSpPr>
          <p:spPr>
            <a:xfrm>
              <a:off x="1842655" y="6662202"/>
              <a:ext cx="5225661" cy="27167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3" name="이등변 삼각형 172"/>
            <p:cNvSpPr/>
            <p:nvPr/>
          </p:nvSpPr>
          <p:spPr>
            <a:xfrm rot="10800000">
              <a:off x="7070065" y="6725911"/>
              <a:ext cx="45020" cy="2272832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0" name="오른쪽 화살표 229"/>
          <p:cNvSpPr/>
          <p:nvPr/>
        </p:nvSpPr>
        <p:spPr bwMode="auto">
          <a:xfrm rot="5400000" flipV="1">
            <a:off x="-755658" y="7823457"/>
            <a:ext cx="2733692" cy="377295"/>
          </a:xfrm>
          <a:prstGeom prst="rightArrow">
            <a:avLst/>
          </a:prstGeom>
          <a:gradFill>
            <a:gsLst>
              <a:gs pos="23000">
                <a:schemeClr val="bg1">
                  <a:lumMod val="75000"/>
                </a:schemeClr>
              </a:gs>
              <a:gs pos="77000">
                <a:schemeClr val="bg1">
                  <a:alpha val="3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anchor="ctr"/>
          <a:lstStyle/>
          <a:p>
            <a:pPr>
              <a:defRPr/>
            </a:pPr>
            <a:endParaRPr lang="ko-KR" altLang="en-US" dirty="0">
              <a:solidFill>
                <a:prstClr val="white"/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  <p:sp>
        <p:nvSpPr>
          <p:cNvPr id="232" name="직사각형 231"/>
          <p:cNvSpPr/>
          <p:nvPr/>
        </p:nvSpPr>
        <p:spPr>
          <a:xfrm>
            <a:off x="0" y="6400800"/>
            <a:ext cx="611188" cy="2978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3" name="TextBox 232"/>
          <p:cNvSpPr txBox="1"/>
          <p:nvPr/>
        </p:nvSpPr>
        <p:spPr>
          <a:xfrm>
            <a:off x="829273" y="6980273"/>
            <a:ext cx="1365024" cy="17046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>
              <a:buSzPct val="80000"/>
            </a:pPr>
            <a:r>
              <a:rPr lang="ko-KR" altLang="en-US" sz="1100" dirty="0" smtClean="0">
                <a:solidFill>
                  <a:schemeClr val="accent5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준     비</a:t>
            </a:r>
          </a:p>
        </p:txBody>
      </p:sp>
      <p:sp>
        <p:nvSpPr>
          <p:cNvPr id="234" name="TextBox 233"/>
          <p:cNvSpPr txBox="1"/>
          <p:nvPr/>
        </p:nvSpPr>
        <p:spPr>
          <a:xfrm>
            <a:off x="2016373" y="6935282"/>
            <a:ext cx="1365024" cy="17046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>
              <a:buSzPct val="80000"/>
            </a:pPr>
            <a:r>
              <a:rPr lang="ko-KR" altLang="en-US" sz="1100" dirty="0" smtClean="0">
                <a:solidFill>
                  <a:schemeClr val="accent5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사전준비</a:t>
            </a:r>
          </a:p>
        </p:txBody>
      </p:sp>
      <p:grpSp>
        <p:nvGrpSpPr>
          <p:cNvPr id="258" name="그룹 257"/>
          <p:cNvGrpSpPr/>
          <p:nvPr/>
        </p:nvGrpSpPr>
        <p:grpSpPr>
          <a:xfrm>
            <a:off x="762000" y="7265459"/>
            <a:ext cx="969818" cy="1592430"/>
            <a:chOff x="762000" y="7265459"/>
            <a:chExt cx="1219200" cy="1592430"/>
          </a:xfrm>
        </p:grpSpPr>
        <p:cxnSp>
          <p:nvCxnSpPr>
            <p:cNvPr id="236" name="직선 연결선 235"/>
            <p:cNvCxnSpPr/>
            <p:nvPr/>
          </p:nvCxnSpPr>
          <p:spPr>
            <a:xfrm>
              <a:off x="762000" y="7265459"/>
              <a:ext cx="12192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직선 연결선 239"/>
            <p:cNvCxnSpPr/>
            <p:nvPr/>
          </p:nvCxnSpPr>
          <p:spPr>
            <a:xfrm>
              <a:off x="762000" y="8411257"/>
              <a:ext cx="12192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직선 연결선 243"/>
            <p:cNvCxnSpPr/>
            <p:nvPr/>
          </p:nvCxnSpPr>
          <p:spPr>
            <a:xfrm>
              <a:off x="762000" y="8857889"/>
              <a:ext cx="12192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9" name="그룹 258"/>
          <p:cNvGrpSpPr/>
          <p:nvPr/>
        </p:nvGrpSpPr>
        <p:grpSpPr>
          <a:xfrm>
            <a:off x="1939636" y="7265459"/>
            <a:ext cx="5032664" cy="1592430"/>
            <a:chOff x="2217688" y="7265459"/>
            <a:chExt cx="4754612" cy="1592430"/>
          </a:xfrm>
        </p:grpSpPr>
        <p:cxnSp>
          <p:nvCxnSpPr>
            <p:cNvPr id="237" name="직선 연결선 236"/>
            <p:cNvCxnSpPr/>
            <p:nvPr/>
          </p:nvCxnSpPr>
          <p:spPr>
            <a:xfrm>
              <a:off x="2217688" y="7265459"/>
              <a:ext cx="475461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직선 연결선 240"/>
            <p:cNvCxnSpPr/>
            <p:nvPr/>
          </p:nvCxnSpPr>
          <p:spPr>
            <a:xfrm>
              <a:off x="2217688" y="8411257"/>
              <a:ext cx="475461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직선 연결선 244"/>
            <p:cNvCxnSpPr/>
            <p:nvPr/>
          </p:nvCxnSpPr>
          <p:spPr>
            <a:xfrm>
              <a:off x="2217688" y="8857889"/>
              <a:ext cx="475461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직선 연결선 273"/>
            <p:cNvCxnSpPr/>
            <p:nvPr/>
          </p:nvCxnSpPr>
          <p:spPr>
            <a:xfrm>
              <a:off x="2217688" y="7630609"/>
              <a:ext cx="475461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직선 연결선 274"/>
            <p:cNvCxnSpPr/>
            <p:nvPr/>
          </p:nvCxnSpPr>
          <p:spPr>
            <a:xfrm>
              <a:off x="2217688" y="8062439"/>
              <a:ext cx="475461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6" name="TextBox 245"/>
          <p:cNvSpPr txBox="1"/>
          <p:nvPr/>
        </p:nvSpPr>
        <p:spPr>
          <a:xfrm>
            <a:off x="829273" y="7799530"/>
            <a:ext cx="1365024" cy="17046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defTabSz="1475110">
              <a:buSzPct val="80000"/>
            </a:pPr>
            <a:r>
              <a:rPr lang="ko-KR" altLang="en-US" sz="1100" dirty="0" smtClean="0">
                <a:solidFill>
                  <a:srgbClr val="B05408"/>
                </a:solidFill>
                <a:latin typeface="KoPub돋움체 Bold" pitchFamily="18" charset="-127"/>
                <a:ea typeface="KoPub돋움체 Bold" pitchFamily="18" charset="-127"/>
              </a:rPr>
              <a:t>감리수행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2016373" y="7374608"/>
            <a:ext cx="1365024" cy="17046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defTabSz="1475110">
              <a:buSzPct val="80000"/>
            </a:pPr>
            <a:r>
              <a:rPr lang="ko-KR" altLang="en-US" sz="1100" dirty="0" smtClean="0">
                <a:solidFill>
                  <a:srgbClr val="B05408"/>
                </a:solidFill>
                <a:latin typeface="KoPub돋움체 Bold" pitchFamily="18" charset="-127"/>
                <a:ea typeface="KoPub돋움체 Bold" pitchFamily="18" charset="-127"/>
              </a:rPr>
              <a:t>착수회의</a:t>
            </a:r>
          </a:p>
        </p:txBody>
      </p:sp>
      <p:sp>
        <p:nvSpPr>
          <p:cNvPr id="256" name="TextBox 255"/>
          <p:cNvSpPr txBox="1"/>
          <p:nvPr/>
        </p:nvSpPr>
        <p:spPr>
          <a:xfrm>
            <a:off x="829273" y="8566818"/>
            <a:ext cx="1365024" cy="17046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defTabSz="914400">
              <a:buSzPct val="80000"/>
            </a:pPr>
            <a:r>
              <a:rPr lang="ko-KR" altLang="en-US" sz="1100" dirty="0" smtClean="0">
                <a:solidFill>
                  <a:schemeClr val="accent3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결과보고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829273" y="9033628"/>
            <a:ext cx="1365024" cy="17046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defTabSz="914400">
              <a:buSzPct val="80000"/>
            </a:pPr>
            <a:r>
              <a:rPr lang="ko-KR" altLang="en-US" sz="11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시정 조치</a:t>
            </a:r>
            <a:r>
              <a:rPr lang="en-US" altLang="ko-KR" sz="11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/</a:t>
            </a:r>
            <a:r>
              <a:rPr lang="ko-KR" altLang="en-US" sz="11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확인</a:t>
            </a:r>
          </a:p>
        </p:txBody>
      </p:sp>
      <p:grpSp>
        <p:nvGrpSpPr>
          <p:cNvPr id="250" name="그룹 51"/>
          <p:cNvGrpSpPr/>
          <p:nvPr/>
        </p:nvGrpSpPr>
        <p:grpSpPr>
          <a:xfrm>
            <a:off x="697490" y="6114343"/>
            <a:ext cx="3047075" cy="184666"/>
            <a:chOff x="333420" y="2673366"/>
            <a:chExt cx="3047075" cy="184666"/>
          </a:xfrm>
        </p:grpSpPr>
        <p:sp>
          <p:nvSpPr>
            <p:cNvPr id="251" name="TextBox 250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감리 수검 지원사항</a:t>
              </a:r>
            </a:p>
          </p:txBody>
        </p:sp>
        <p:grpSp>
          <p:nvGrpSpPr>
            <p:cNvPr id="252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253" name="타원 252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4" name="갈매기형 수장 253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55" name="TextBox 254"/>
          <p:cNvSpPr txBox="1"/>
          <p:nvPr/>
        </p:nvSpPr>
        <p:spPr>
          <a:xfrm>
            <a:off x="2736453" y="6799498"/>
            <a:ext cx="4386677" cy="442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36000" rIns="36000" bIns="3600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 수행 전 프로젝트 관련 자료를 기반으로 프로젝트의 상황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(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계약조건 및 프로젝트 현황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을 정리하고 감리를 준비함</a:t>
            </a:r>
          </a:p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 공간 확보</a:t>
            </a:r>
          </a:p>
        </p:txBody>
      </p:sp>
      <p:sp>
        <p:nvSpPr>
          <p:cNvPr id="260" name="TextBox 259"/>
          <p:cNvSpPr txBox="1"/>
          <p:nvPr/>
        </p:nvSpPr>
        <p:spPr>
          <a:xfrm>
            <a:off x="2736453" y="7300379"/>
            <a:ext cx="4386677" cy="31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36000" rIns="36000" bIns="3600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 수행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일차에 수행하는 착수회의 준비</a:t>
            </a:r>
          </a:p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 목적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방향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 방식 및 일정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 시 필요사항 및 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프로젝트팀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준비사항 파악</a:t>
            </a:r>
          </a:p>
        </p:txBody>
      </p:sp>
      <p:sp>
        <p:nvSpPr>
          <p:cNvPr id="263" name="TextBox 262"/>
          <p:cNvSpPr txBox="1"/>
          <p:nvPr/>
        </p:nvSpPr>
        <p:spPr>
          <a:xfrm>
            <a:off x="2016373" y="8145689"/>
            <a:ext cx="1365024" cy="17046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defTabSz="1475110">
              <a:buSzPct val="80000"/>
            </a:pPr>
            <a:r>
              <a:rPr lang="ko-KR" altLang="en-US" sz="1100" dirty="0" smtClean="0">
                <a:solidFill>
                  <a:srgbClr val="B05408"/>
                </a:solidFill>
                <a:latin typeface="KoPub돋움체 Bold" pitchFamily="18" charset="-127"/>
                <a:ea typeface="KoPub돋움체 Bold" pitchFamily="18" charset="-127"/>
              </a:rPr>
              <a:t>종료회의</a:t>
            </a:r>
          </a:p>
        </p:txBody>
      </p:sp>
      <p:sp>
        <p:nvSpPr>
          <p:cNvPr id="264" name="TextBox 263"/>
          <p:cNvSpPr txBox="1"/>
          <p:nvPr/>
        </p:nvSpPr>
        <p:spPr>
          <a:xfrm>
            <a:off x="2736453" y="8071460"/>
            <a:ext cx="4386677" cy="31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36000" rIns="36000" bIns="3600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종료회의를 준비하고 감리결과</a:t>
            </a:r>
            <a:b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(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감리결과에 대한 총평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감리영역별 검토의견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발견된 주요 문제점 및 시정조치방향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확인</a:t>
            </a:r>
          </a:p>
        </p:txBody>
      </p:sp>
      <p:sp>
        <p:nvSpPr>
          <p:cNvPr id="265" name="TextBox 264"/>
          <p:cNvSpPr txBox="1"/>
          <p:nvPr/>
        </p:nvSpPr>
        <p:spPr>
          <a:xfrm>
            <a:off x="2016373" y="8536347"/>
            <a:ext cx="1365024" cy="17046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defTabSz="914400">
              <a:buSzPct val="80000"/>
            </a:pPr>
            <a:r>
              <a:rPr lang="ko-KR" altLang="en-US" sz="1100" dirty="0" smtClean="0">
                <a:solidFill>
                  <a:schemeClr val="accent3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결과보고</a:t>
            </a:r>
          </a:p>
        </p:txBody>
      </p:sp>
      <p:sp>
        <p:nvSpPr>
          <p:cNvPr id="266" name="TextBox 265"/>
          <p:cNvSpPr txBox="1"/>
          <p:nvPr/>
        </p:nvSpPr>
        <p:spPr>
          <a:xfrm>
            <a:off x="2736453" y="8462118"/>
            <a:ext cx="4386677" cy="31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36000" rIns="36000" bIns="3600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감리인이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작성한 감리결과서 검토</a:t>
            </a:r>
          </a:p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감리결과서를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고객과 공유</a:t>
            </a:r>
          </a:p>
        </p:txBody>
      </p:sp>
      <p:sp>
        <p:nvSpPr>
          <p:cNvPr id="267" name="TextBox 266"/>
          <p:cNvSpPr txBox="1"/>
          <p:nvPr/>
        </p:nvSpPr>
        <p:spPr>
          <a:xfrm>
            <a:off x="2016373" y="9033628"/>
            <a:ext cx="1365024" cy="17046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defTabSz="914400">
              <a:buSzPct val="80000"/>
            </a:pPr>
            <a:r>
              <a:rPr lang="ko-KR" altLang="en-US" sz="11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시정조치</a:t>
            </a:r>
          </a:p>
        </p:txBody>
      </p:sp>
      <p:sp>
        <p:nvSpPr>
          <p:cNvPr id="268" name="TextBox 267"/>
          <p:cNvSpPr txBox="1"/>
          <p:nvPr/>
        </p:nvSpPr>
        <p:spPr>
          <a:xfrm>
            <a:off x="2736453" y="8913066"/>
            <a:ext cx="4386677" cy="442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36000" rIns="36000" bIns="3600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 시 발견된 문제점에 대해 </a:t>
            </a:r>
            <a:r>
              <a:rPr lang="ko-KR" altLang="en-US" sz="800" dirty="0" smtClean="0">
                <a:solidFill>
                  <a:srgbClr val="FF0000"/>
                </a:solidFill>
                <a:latin typeface="KoPub돋움체 Medium" pitchFamily="18" charset="-127"/>
                <a:ea typeface="KoPub돋움체 Medium" pitchFamily="18" charset="-127"/>
              </a:rPr>
              <a:t>‘시정조치계획서’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를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작성하여 해당 감리인 및 고객에게 전달</a:t>
            </a:r>
          </a:p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시정조치 계획에 따라 프로젝트의 문제점을 개선하고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모든 시정조치를 완료한 후 그 결과를 해당 감리인 및 고객에게 전달</a:t>
            </a:r>
          </a:p>
        </p:txBody>
      </p:sp>
      <p:sp>
        <p:nvSpPr>
          <p:cNvPr id="272" name="TextBox 271"/>
          <p:cNvSpPr txBox="1"/>
          <p:nvPr/>
        </p:nvSpPr>
        <p:spPr>
          <a:xfrm>
            <a:off x="2016373" y="7761202"/>
            <a:ext cx="1365024" cy="17046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defTabSz="1475110">
              <a:buSzPct val="80000"/>
            </a:pPr>
            <a:r>
              <a:rPr lang="ko-KR" altLang="en-US" sz="1100" dirty="0" smtClean="0">
                <a:solidFill>
                  <a:srgbClr val="B05408"/>
                </a:solidFill>
                <a:latin typeface="KoPub돋움체 Bold" pitchFamily="18" charset="-127"/>
                <a:ea typeface="KoPub돋움체 Bold" pitchFamily="18" charset="-127"/>
              </a:rPr>
              <a:t>감리수행</a:t>
            </a:r>
          </a:p>
        </p:txBody>
      </p:sp>
      <p:sp>
        <p:nvSpPr>
          <p:cNvPr id="273" name="TextBox 272"/>
          <p:cNvSpPr txBox="1"/>
          <p:nvPr/>
        </p:nvSpPr>
        <p:spPr>
          <a:xfrm>
            <a:off x="2736453" y="7625418"/>
            <a:ext cx="4386677" cy="442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36000" rIns="36000" bIns="3600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감리인은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발견한 문제점에 대해 검토함 </a:t>
            </a:r>
          </a:p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시정 사항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: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고객의 요구사항을 달성하기 위해 반드시 시정해야 할 사항</a:t>
            </a:r>
          </a:p>
          <a:p>
            <a:pPr marL="66675" lvl="1" indent="-66675" defTabSz="914400" fontAlgn="base" latinLnBrk="0"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§"/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권고 사항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: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고객의 요구사항을 달성하기 위해 도움이 된다고 판단되는 사항</a:t>
            </a:r>
          </a:p>
        </p:txBody>
      </p:sp>
      <p:sp>
        <p:nvSpPr>
          <p:cNvPr id="278" name="직사각형 4"/>
          <p:cNvSpPr/>
          <p:nvPr/>
        </p:nvSpPr>
        <p:spPr>
          <a:xfrm>
            <a:off x="1766010" y="6464858"/>
            <a:ext cx="4886324" cy="285208"/>
          </a:xfrm>
          <a:prstGeom prst="rect">
            <a:avLst/>
          </a:prstGeom>
          <a:noFill/>
        </p:spPr>
        <p:txBody>
          <a:bodyPr wrap="square" lIns="99569" tIns="49785" rIns="99569" bIns="49785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감리 수검 시 지원사항</a:t>
            </a:r>
          </a:p>
        </p:txBody>
      </p:sp>
      <p:cxnSp>
        <p:nvCxnSpPr>
          <p:cNvPr id="279" name="직선 연결선 278"/>
          <p:cNvCxnSpPr/>
          <p:nvPr/>
        </p:nvCxnSpPr>
        <p:spPr bwMode="auto">
          <a:xfrm flipH="1">
            <a:off x="742950" y="6727114"/>
            <a:ext cx="6320790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1" name="직사각형 4"/>
          <p:cNvSpPr/>
          <p:nvPr/>
        </p:nvSpPr>
        <p:spPr>
          <a:xfrm>
            <a:off x="655477" y="6464858"/>
            <a:ext cx="4886324" cy="285208"/>
          </a:xfrm>
          <a:prstGeom prst="rect">
            <a:avLst/>
          </a:prstGeom>
          <a:noFill/>
        </p:spPr>
        <p:txBody>
          <a:bodyPr wrap="square" lIns="99569" tIns="49785" rIns="99569" bIns="49785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단   계</a:t>
            </a:r>
          </a:p>
        </p:txBody>
      </p:sp>
      <p:sp>
        <p:nvSpPr>
          <p:cNvPr id="85" name="슬라이드 번호 개체 틀 8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796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593842" y="1746250"/>
            <a:ext cx="655308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latinLnBrk="0">
              <a:spcAft>
                <a:spcPts val="600"/>
              </a:spcAft>
            </a:pPr>
            <a:r>
              <a:rPr lang="en-US" altLang="ko-K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3. </a:t>
            </a:r>
            <a:r>
              <a:rPr lang="ko-KR" altLang="en-US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인터페이스 요구사항 </a:t>
            </a:r>
          </a:p>
          <a:p>
            <a:pPr algn="just"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가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인터페이스 요구사항 분석 및 충족방안</a:t>
            </a: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최적의 연계 체계 구축을 제공할 수 있도록 연계체계를 구축하고 확대합니다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52" name="그룹 206"/>
          <p:cNvGrpSpPr/>
          <p:nvPr/>
        </p:nvGrpSpPr>
        <p:grpSpPr>
          <a:xfrm>
            <a:off x="592074" y="2773298"/>
            <a:ext cx="6571501" cy="292388"/>
            <a:chOff x="614934" y="2930014"/>
            <a:chExt cx="6571501" cy="292388"/>
          </a:xfrm>
        </p:grpSpPr>
        <p:pic>
          <p:nvPicPr>
            <p:cNvPr id="53" name="그림 52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인터페이스 요구사항 분석 및 충족방안</a:t>
              </a:r>
            </a:p>
          </p:txBody>
        </p:sp>
      </p:grpSp>
      <p:grpSp>
        <p:nvGrpSpPr>
          <p:cNvPr id="57" name="그룹 51"/>
          <p:cNvGrpSpPr/>
          <p:nvPr/>
        </p:nvGrpSpPr>
        <p:grpSpPr>
          <a:xfrm>
            <a:off x="697490" y="3216052"/>
            <a:ext cx="3047075" cy="184666"/>
            <a:chOff x="333420" y="2673366"/>
            <a:chExt cx="3047075" cy="184666"/>
          </a:xfrm>
        </p:grpSpPr>
        <p:sp>
          <p:nvSpPr>
            <p:cNvPr id="58" name="TextBox 57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요구사항 분석 결과</a:t>
              </a:r>
            </a:p>
          </p:txBody>
        </p:sp>
        <p:grpSp>
          <p:nvGrpSpPr>
            <p:cNvPr id="59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60" name="타원 59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갈매기형 수장 60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3" name="직사각형 62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3.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인터페이스 요구사항 ▶ 가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인터페이스 요구사항 분석 및 충족방안</a:t>
            </a:r>
          </a:p>
        </p:txBody>
      </p:sp>
      <p:grpSp>
        <p:nvGrpSpPr>
          <p:cNvPr id="84" name="그룹 83"/>
          <p:cNvGrpSpPr/>
          <p:nvPr/>
        </p:nvGrpSpPr>
        <p:grpSpPr>
          <a:xfrm>
            <a:off x="608142" y="3557042"/>
            <a:ext cx="6554658" cy="1249770"/>
            <a:chOff x="608142" y="3943268"/>
            <a:chExt cx="6554658" cy="1249770"/>
          </a:xfrm>
        </p:grpSpPr>
        <p:sp>
          <p:nvSpPr>
            <p:cNvPr id="65" name="Rectangle 165" descr="사각유형3-2"/>
            <p:cNvSpPr>
              <a:spLocks noChangeArrowheads="1"/>
            </p:cNvSpPr>
            <p:nvPr/>
          </p:nvSpPr>
          <p:spPr bwMode="auto">
            <a:xfrm>
              <a:off x="4637035" y="3954378"/>
              <a:ext cx="2517253" cy="29796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kumimoji="1" lang="en-US" altLang="en-US" sz="1100" spc="-51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endParaRPr>
            </a:p>
          </p:txBody>
        </p:sp>
        <p:sp>
          <p:nvSpPr>
            <p:cNvPr id="66" name="Text Box 246"/>
            <p:cNvSpPr txBox="1">
              <a:spLocks noChangeArrowheads="1"/>
            </p:cNvSpPr>
            <p:nvPr/>
          </p:nvSpPr>
          <p:spPr bwMode="auto">
            <a:xfrm>
              <a:off x="5685018" y="3943268"/>
              <a:ext cx="421288" cy="292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3699" tIns="0" rIns="92118" bIns="0">
              <a:spAutoFit/>
            </a:bodyPr>
            <a:lstStyle/>
            <a:p>
              <a:pPr marL="0" lvl="2" indent="-185246" algn="ctr" defTabSz="1092869" fontAlgn="base">
                <a:spcAft>
                  <a:spcPts val="225"/>
                </a:spcAft>
                <a:defRPr/>
              </a:pPr>
              <a:r>
                <a:rPr lang="ko-KR" altLang="ko-KR" sz="1900" spc="-61" dirty="0" smtClean="0">
                  <a:solidFill>
                    <a:schemeClr val="bg1"/>
                  </a:solidFill>
                  <a:latin typeface="나눔손글씨 펜" pitchFamily="66" charset="-127"/>
                  <a:ea typeface="나눔손글씨 펜" pitchFamily="66" charset="-127"/>
                </a:rPr>
                <a:t>구</a:t>
              </a:r>
              <a:r>
                <a:rPr lang="en-US" altLang="ko-KR" sz="1900" spc="-61" dirty="0" smtClean="0">
                  <a:solidFill>
                    <a:schemeClr val="bg1"/>
                  </a:solidFill>
                  <a:latin typeface="나눔손글씨 펜" pitchFamily="66" charset="-127"/>
                  <a:ea typeface="나눔손글씨 펜" pitchFamily="66" charset="-127"/>
                </a:rPr>
                <a:t> </a:t>
              </a:r>
              <a:r>
                <a:rPr lang="ko-KR" altLang="ko-KR" sz="1900" spc="-61" dirty="0" smtClean="0">
                  <a:solidFill>
                    <a:schemeClr val="bg1"/>
                  </a:solidFill>
                  <a:latin typeface="나눔손글씨 펜" pitchFamily="66" charset="-127"/>
                  <a:ea typeface="나눔손글씨 펜" pitchFamily="66" charset="-127"/>
                </a:rPr>
                <a:t>분</a:t>
              </a:r>
            </a:p>
          </p:txBody>
        </p:sp>
        <p:sp>
          <p:nvSpPr>
            <p:cNvPr id="67" name="Rectangle 165" descr="사각유형3-2"/>
            <p:cNvSpPr>
              <a:spLocks noChangeArrowheads="1"/>
            </p:cNvSpPr>
            <p:nvPr/>
          </p:nvSpPr>
          <p:spPr bwMode="auto">
            <a:xfrm>
              <a:off x="2026253" y="3954378"/>
              <a:ext cx="2517253" cy="29796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kumimoji="1" lang="en-US" altLang="en-US" sz="1100" spc="-51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endParaRPr>
            </a:p>
          </p:txBody>
        </p:sp>
        <p:sp>
          <p:nvSpPr>
            <p:cNvPr id="68" name="Text Box 236"/>
            <p:cNvSpPr txBox="1">
              <a:spLocks noChangeArrowheads="1"/>
            </p:cNvSpPr>
            <p:nvPr/>
          </p:nvSpPr>
          <p:spPr bwMode="auto">
            <a:xfrm>
              <a:off x="2829489" y="3943268"/>
              <a:ext cx="910781" cy="292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3699" tIns="0" rIns="92118" bIns="0">
              <a:spAutoFit/>
            </a:bodyPr>
            <a:lstStyle/>
            <a:p>
              <a:pPr marL="0" lvl="2" indent="-185246" algn="ctr" defTabSz="1092869" fontAlgn="base">
                <a:spcAft>
                  <a:spcPts val="225"/>
                </a:spcAft>
                <a:defRPr/>
              </a:pPr>
              <a:r>
                <a:rPr lang="ko-KR" altLang="ko-KR" sz="1900" spc="-61" dirty="0" smtClean="0">
                  <a:solidFill>
                    <a:schemeClr val="bg1"/>
                  </a:solidFill>
                  <a:latin typeface="나눔손글씨 펜" pitchFamily="66" charset="-127"/>
                  <a:ea typeface="나눔손글씨 펜" pitchFamily="66" charset="-127"/>
                </a:rPr>
                <a:t>요구사항</a:t>
              </a:r>
              <a:r>
                <a:rPr lang="en-US" altLang="ko-KR" sz="1900" spc="-61" dirty="0" smtClean="0">
                  <a:solidFill>
                    <a:schemeClr val="bg1"/>
                  </a:solidFill>
                  <a:latin typeface="나눔손글씨 펜" pitchFamily="66" charset="-127"/>
                  <a:ea typeface="나눔손글씨 펜" pitchFamily="66" charset="-127"/>
                </a:rPr>
                <a:t> </a:t>
              </a:r>
              <a:r>
                <a:rPr lang="ko-KR" altLang="en-US" sz="1900" spc="-61" dirty="0" smtClean="0">
                  <a:solidFill>
                    <a:schemeClr val="bg1"/>
                  </a:solidFill>
                  <a:latin typeface="나눔손글씨 펜" pitchFamily="66" charset="-127"/>
                  <a:ea typeface="나눔손글씨 펜" pitchFamily="66" charset="-127"/>
                </a:rPr>
                <a:t>명</a:t>
              </a:r>
              <a:endParaRPr lang="ko-KR" altLang="ko-KR" sz="1900" spc="-61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endParaRPr>
            </a:p>
          </p:txBody>
        </p:sp>
        <p:sp>
          <p:nvSpPr>
            <p:cNvPr id="69" name="Rectangle 165" descr="사각유형3-2"/>
            <p:cNvSpPr>
              <a:spLocks noChangeArrowheads="1"/>
            </p:cNvSpPr>
            <p:nvPr/>
          </p:nvSpPr>
          <p:spPr bwMode="auto">
            <a:xfrm>
              <a:off x="608142" y="3954378"/>
              <a:ext cx="1347205" cy="29796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marL="0" lvl="2" indent="-185246" algn="ctr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endParaRPr kumimoji="1" lang="en-US" altLang="en-US" sz="1100" spc="-51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70" name="Text Box 235"/>
            <p:cNvSpPr txBox="1">
              <a:spLocks noChangeArrowheads="1"/>
            </p:cNvSpPr>
            <p:nvPr/>
          </p:nvSpPr>
          <p:spPr bwMode="auto">
            <a:xfrm>
              <a:off x="1043850" y="3943268"/>
              <a:ext cx="475790" cy="292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3699" tIns="0" rIns="92118" bIns="0">
              <a:spAutoFit/>
            </a:bodyPr>
            <a:lstStyle/>
            <a:p>
              <a:pPr marL="0" lvl="2" indent="-185246" algn="ctr" defTabSz="1092869" fontAlgn="base">
                <a:spcAft>
                  <a:spcPts val="225"/>
                </a:spcAft>
                <a:defRPr/>
              </a:pPr>
              <a:r>
                <a:rPr lang="ko-KR" altLang="ko-KR" sz="1900" spc="-61" dirty="0" smtClean="0">
                  <a:solidFill>
                    <a:schemeClr val="bg1"/>
                  </a:solidFill>
                  <a:latin typeface="나눔손글씨 펜" pitchFamily="66" charset="-127"/>
                  <a:ea typeface="나눔손글씨 펜" pitchFamily="66" charset="-127"/>
                </a:rPr>
                <a:t>번</a:t>
              </a:r>
              <a:r>
                <a:rPr lang="en-US" altLang="ko-KR" sz="1900" spc="-61" dirty="0" smtClean="0">
                  <a:solidFill>
                    <a:schemeClr val="bg1"/>
                  </a:solidFill>
                  <a:latin typeface="나눔손글씨 펜" pitchFamily="66" charset="-127"/>
                  <a:ea typeface="나눔손글씨 펜" pitchFamily="66" charset="-127"/>
                </a:rPr>
                <a:t> </a:t>
              </a:r>
              <a:r>
                <a:rPr lang="ko-KR" altLang="ko-KR" sz="1900" spc="-61" dirty="0" smtClean="0">
                  <a:solidFill>
                    <a:schemeClr val="bg1"/>
                  </a:solidFill>
                  <a:latin typeface="나눔손글씨 펜" pitchFamily="66" charset="-127"/>
                  <a:ea typeface="나눔손글씨 펜" pitchFamily="66" charset="-127"/>
                </a:rPr>
                <a:t>호</a:t>
              </a:r>
              <a:endParaRPr lang="ko-KR" altLang="ko-KR" sz="1900" spc="-61" dirty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endParaRPr>
            </a:p>
          </p:txBody>
        </p:sp>
        <p:sp>
          <p:nvSpPr>
            <p:cNvPr id="71" name="Freeform 162"/>
            <p:cNvSpPr>
              <a:spLocks noEditPoints="1"/>
            </p:cNvSpPr>
            <p:nvPr/>
          </p:nvSpPr>
          <p:spPr bwMode="auto">
            <a:xfrm>
              <a:off x="6745603" y="3988297"/>
              <a:ext cx="318294" cy="313852"/>
            </a:xfrm>
            <a:custGeom>
              <a:avLst/>
              <a:gdLst>
                <a:gd name="T0" fmla="*/ 25 w 107"/>
                <a:gd name="T1" fmla="*/ 76 h 106"/>
                <a:gd name="T2" fmla="*/ 48 w 107"/>
                <a:gd name="T3" fmla="*/ 76 h 106"/>
                <a:gd name="T4" fmla="*/ 54 w 107"/>
                <a:gd name="T5" fmla="*/ 70 h 106"/>
                <a:gd name="T6" fmla="*/ 25 w 107"/>
                <a:gd name="T7" fmla="*/ 70 h 106"/>
                <a:gd name="T8" fmla="*/ 25 w 107"/>
                <a:gd name="T9" fmla="*/ 76 h 106"/>
                <a:gd name="T10" fmla="*/ 66 w 107"/>
                <a:gd name="T11" fmla="*/ 90 h 106"/>
                <a:gd name="T12" fmla="*/ 50 w 107"/>
                <a:gd name="T13" fmla="*/ 94 h 106"/>
                <a:gd name="T14" fmla="*/ 52 w 107"/>
                <a:gd name="T15" fmla="*/ 77 h 106"/>
                <a:gd name="T16" fmla="*/ 93 w 107"/>
                <a:gd name="T17" fmla="*/ 34 h 106"/>
                <a:gd name="T18" fmla="*/ 107 w 107"/>
                <a:gd name="T19" fmla="*/ 46 h 106"/>
                <a:gd name="T20" fmla="*/ 66 w 107"/>
                <a:gd name="T21" fmla="*/ 90 h 106"/>
                <a:gd name="T22" fmla="*/ 64 w 107"/>
                <a:gd name="T23" fmla="*/ 88 h 106"/>
                <a:gd name="T24" fmla="*/ 57 w 107"/>
                <a:gd name="T25" fmla="*/ 90 h 106"/>
                <a:gd name="T26" fmla="*/ 53 w 107"/>
                <a:gd name="T27" fmla="*/ 86 h 106"/>
                <a:gd name="T28" fmla="*/ 54 w 107"/>
                <a:gd name="T29" fmla="*/ 79 h 106"/>
                <a:gd name="T30" fmla="*/ 64 w 107"/>
                <a:gd name="T31" fmla="*/ 88 h 106"/>
                <a:gd name="T32" fmla="*/ 63 w 107"/>
                <a:gd name="T33" fmla="*/ 22 h 106"/>
                <a:gd name="T34" fmla="*/ 22 w 107"/>
                <a:gd name="T35" fmla="*/ 22 h 106"/>
                <a:gd name="T36" fmla="*/ 22 w 107"/>
                <a:gd name="T37" fmla="*/ 15 h 106"/>
                <a:gd name="T38" fmla="*/ 8 w 107"/>
                <a:gd name="T39" fmla="*/ 32 h 106"/>
                <a:gd name="T40" fmla="*/ 8 w 107"/>
                <a:gd name="T41" fmla="*/ 79 h 106"/>
                <a:gd name="T42" fmla="*/ 28 w 107"/>
                <a:gd name="T43" fmla="*/ 99 h 106"/>
                <a:gd name="T44" fmla="*/ 57 w 107"/>
                <a:gd name="T45" fmla="*/ 99 h 106"/>
                <a:gd name="T46" fmla="*/ 78 w 107"/>
                <a:gd name="T47" fmla="*/ 84 h 106"/>
                <a:gd name="T48" fmla="*/ 85 w 107"/>
                <a:gd name="T49" fmla="*/ 76 h 106"/>
                <a:gd name="T50" fmla="*/ 85 w 107"/>
                <a:gd name="T51" fmla="*/ 84 h 106"/>
                <a:gd name="T52" fmla="*/ 63 w 107"/>
                <a:gd name="T53" fmla="*/ 106 h 106"/>
                <a:gd name="T54" fmla="*/ 22 w 107"/>
                <a:gd name="T55" fmla="*/ 106 h 106"/>
                <a:gd name="T56" fmla="*/ 0 w 107"/>
                <a:gd name="T57" fmla="*/ 84 h 106"/>
                <a:gd name="T58" fmla="*/ 0 w 107"/>
                <a:gd name="T59" fmla="*/ 29 h 106"/>
                <a:gd name="T60" fmla="*/ 22 w 107"/>
                <a:gd name="T61" fmla="*/ 7 h 106"/>
                <a:gd name="T62" fmla="*/ 22 w 107"/>
                <a:gd name="T63" fmla="*/ 0 h 106"/>
                <a:gd name="T64" fmla="*/ 63 w 107"/>
                <a:gd name="T65" fmla="*/ 0 h 106"/>
                <a:gd name="T66" fmla="*/ 63 w 107"/>
                <a:gd name="T67" fmla="*/ 7 h 106"/>
                <a:gd name="T68" fmla="*/ 85 w 107"/>
                <a:gd name="T69" fmla="*/ 29 h 106"/>
                <a:gd name="T70" fmla="*/ 85 w 107"/>
                <a:gd name="T71" fmla="*/ 36 h 106"/>
                <a:gd name="T72" fmla="*/ 78 w 107"/>
                <a:gd name="T73" fmla="*/ 44 h 106"/>
                <a:gd name="T74" fmla="*/ 78 w 107"/>
                <a:gd name="T75" fmla="*/ 32 h 106"/>
                <a:gd name="T76" fmla="*/ 63 w 107"/>
                <a:gd name="T77" fmla="*/ 15 h 106"/>
                <a:gd name="T78" fmla="*/ 63 w 107"/>
                <a:gd name="T79" fmla="*/ 22 h 106"/>
                <a:gd name="T80" fmla="*/ 25 w 107"/>
                <a:gd name="T81" fmla="*/ 45 h 106"/>
                <a:gd name="T82" fmla="*/ 60 w 107"/>
                <a:gd name="T83" fmla="*/ 45 h 106"/>
                <a:gd name="T84" fmla="*/ 60 w 107"/>
                <a:gd name="T85" fmla="*/ 39 h 106"/>
                <a:gd name="T86" fmla="*/ 25 w 107"/>
                <a:gd name="T87" fmla="*/ 39 h 106"/>
                <a:gd name="T88" fmla="*/ 25 w 107"/>
                <a:gd name="T89" fmla="*/ 45 h 106"/>
                <a:gd name="T90" fmla="*/ 25 w 107"/>
                <a:gd name="T91" fmla="*/ 61 h 106"/>
                <a:gd name="T92" fmla="*/ 60 w 107"/>
                <a:gd name="T93" fmla="*/ 61 h 106"/>
                <a:gd name="T94" fmla="*/ 60 w 107"/>
                <a:gd name="T95" fmla="*/ 55 h 106"/>
                <a:gd name="T96" fmla="*/ 25 w 107"/>
                <a:gd name="T97" fmla="*/ 55 h 106"/>
                <a:gd name="T98" fmla="*/ 25 w 107"/>
                <a:gd name="T99" fmla="*/ 6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7" h="106">
                  <a:moveTo>
                    <a:pt x="25" y="76"/>
                  </a:moveTo>
                  <a:cubicBezTo>
                    <a:pt x="48" y="76"/>
                    <a:pt x="48" y="76"/>
                    <a:pt x="48" y="76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2" y="70"/>
                    <a:pt x="22" y="76"/>
                    <a:pt x="25" y="76"/>
                  </a:cubicBezTo>
                  <a:close/>
                  <a:moveTo>
                    <a:pt x="66" y="90"/>
                  </a:moveTo>
                  <a:cubicBezTo>
                    <a:pt x="50" y="94"/>
                    <a:pt x="50" y="94"/>
                    <a:pt x="50" y="94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93" y="34"/>
                    <a:pt x="93" y="34"/>
                    <a:pt x="93" y="34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66" y="90"/>
                    <a:pt x="66" y="90"/>
                    <a:pt x="66" y="90"/>
                  </a:cubicBezTo>
                  <a:close/>
                  <a:moveTo>
                    <a:pt x="64" y="88"/>
                  </a:moveTo>
                  <a:cubicBezTo>
                    <a:pt x="57" y="90"/>
                    <a:pt x="57" y="90"/>
                    <a:pt x="57" y="90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64" y="88"/>
                    <a:pt x="64" y="88"/>
                    <a:pt x="64" y="88"/>
                  </a:cubicBezTo>
                  <a:close/>
                  <a:moveTo>
                    <a:pt x="63" y="22"/>
                  </a:moveTo>
                  <a:cubicBezTo>
                    <a:pt x="22" y="22"/>
                    <a:pt x="22" y="22"/>
                    <a:pt x="22" y="22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14" y="16"/>
                    <a:pt x="8" y="22"/>
                    <a:pt x="8" y="32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91"/>
                    <a:pt x="13" y="99"/>
                    <a:pt x="28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73" y="99"/>
                    <a:pt x="78" y="91"/>
                    <a:pt x="78" y="84"/>
                  </a:cubicBezTo>
                  <a:cubicBezTo>
                    <a:pt x="85" y="76"/>
                    <a:pt x="85" y="76"/>
                    <a:pt x="85" y="76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5" y="96"/>
                    <a:pt x="75" y="106"/>
                    <a:pt x="63" y="106"/>
                  </a:cubicBezTo>
                  <a:cubicBezTo>
                    <a:pt x="22" y="106"/>
                    <a:pt x="22" y="106"/>
                    <a:pt x="22" y="106"/>
                  </a:cubicBezTo>
                  <a:cubicBezTo>
                    <a:pt x="10" y="106"/>
                    <a:pt x="0" y="96"/>
                    <a:pt x="0" y="84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7"/>
                    <a:pt x="10" y="7"/>
                    <a:pt x="22" y="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3" y="7"/>
                    <a:pt x="85" y="8"/>
                    <a:pt x="85" y="29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21"/>
                    <a:pt x="73" y="15"/>
                    <a:pt x="63" y="15"/>
                  </a:cubicBezTo>
                  <a:cubicBezTo>
                    <a:pt x="63" y="22"/>
                    <a:pt x="63" y="22"/>
                    <a:pt x="63" y="22"/>
                  </a:cubicBezTo>
                  <a:close/>
                  <a:moveTo>
                    <a:pt x="25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4" y="45"/>
                    <a:pt x="64" y="39"/>
                    <a:pt x="60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2" y="39"/>
                    <a:pt x="22" y="45"/>
                    <a:pt x="25" y="45"/>
                  </a:cubicBezTo>
                  <a:close/>
                  <a:moveTo>
                    <a:pt x="25" y="61"/>
                  </a:moveTo>
                  <a:cubicBezTo>
                    <a:pt x="60" y="61"/>
                    <a:pt x="60" y="61"/>
                    <a:pt x="60" y="61"/>
                  </a:cubicBezTo>
                  <a:cubicBezTo>
                    <a:pt x="64" y="61"/>
                    <a:pt x="64" y="55"/>
                    <a:pt x="60" y="5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2" y="55"/>
                    <a:pt x="22" y="61"/>
                    <a:pt x="25" y="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3598" tIns="46799" rIns="93598" bIns="46799" rtlCol="0" anchor="ctr"/>
            <a:lstStyle/>
            <a:p>
              <a:pPr algn="ctr"/>
              <a:endParaRPr lang="ko-KR" altLang="en-US" dirty="0">
                <a:solidFill>
                  <a:schemeClr val="lt1"/>
                </a:solidFill>
              </a:endParaRPr>
            </a:p>
          </p:txBody>
        </p:sp>
        <p:grpSp>
          <p:nvGrpSpPr>
            <p:cNvPr id="72" name="그룹 158"/>
            <p:cNvGrpSpPr/>
            <p:nvPr/>
          </p:nvGrpSpPr>
          <p:grpSpPr>
            <a:xfrm rot="18900000">
              <a:off x="4211979" y="4002224"/>
              <a:ext cx="175348" cy="342731"/>
              <a:chOff x="4639729" y="8459708"/>
              <a:chExt cx="285640" cy="562881"/>
            </a:xfrm>
          </p:grpSpPr>
          <p:sp>
            <p:nvSpPr>
              <p:cNvPr id="119" name="Freeform 165"/>
              <p:cNvSpPr>
                <a:spLocks noEditPoints="1"/>
              </p:cNvSpPr>
              <p:nvPr/>
            </p:nvSpPr>
            <p:spPr bwMode="auto">
              <a:xfrm>
                <a:off x="4639729" y="8459708"/>
                <a:ext cx="285640" cy="562881"/>
              </a:xfrm>
              <a:custGeom>
                <a:avLst/>
                <a:gdLst>
                  <a:gd name="T0" fmla="*/ 220 w 220"/>
                  <a:gd name="T1" fmla="*/ 110 h 434"/>
                  <a:gd name="T2" fmla="*/ 110 w 220"/>
                  <a:gd name="T3" fmla="*/ 0 h 434"/>
                  <a:gd name="T4" fmla="*/ 0 w 220"/>
                  <a:gd name="T5" fmla="*/ 110 h 434"/>
                  <a:gd name="T6" fmla="*/ 93 w 220"/>
                  <a:gd name="T7" fmla="*/ 218 h 434"/>
                  <a:gd name="T8" fmla="*/ 93 w 220"/>
                  <a:gd name="T9" fmla="*/ 262 h 434"/>
                  <a:gd name="T10" fmla="*/ 93 w 220"/>
                  <a:gd name="T11" fmla="*/ 262 h 434"/>
                  <a:gd name="T12" fmla="*/ 78 w 220"/>
                  <a:gd name="T13" fmla="*/ 277 h 434"/>
                  <a:gd name="T14" fmla="*/ 78 w 220"/>
                  <a:gd name="T15" fmla="*/ 419 h 434"/>
                  <a:gd name="T16" fmla="*/ 93 w 220"/>
                  <a:gd name="T17" fmla="*/ 434 h 434"/>
                  <a:gd name="T18" fmla="*/ 127 w 220"/>
                  <a:gd name="T19" fmla="*/ 434 h 434"/>
                  <a:gd name="T20" fmla="*/ 142 w 220"/>
                  <a:gd name="T21" fmla="*/ 419 h 434"/>
                  <a:gd name="T22" fmla="*/ 142 w 220"/>
                  <a:gd name="T23" fmla="*/ 277 h 434"/>
                  <a:gd name="T24" fmla="*/ 127 w 220"/>
                  <a:gd name="T25" fmla="*/ 262 h 434"/>
                  <a:gd name="T26" fmla="*/ 127 w 220"/>
                  <a:gd name="T27" fmla="*/ 262 h 434"/>
                  <a:gd name="T28" fmla="*/ 127 w 220"/>
                  <a:gd name="T29" fmla="*/ 218 h 434"/>
                  <a:gd name="T30" fmla="*/ 220 w 220"/>
                  <a:gd name="T31" fmla="*/ 110 h 434"/>
                  <a:gd name="T32" fmla="*/ 22 w 220"/>
                  <a:gd name="T33" fmla="*/ 110 h 434"/>
                  <a:gd name="T34" fmla="*/ 110 w 220"/>
                  <a:gd name="T35" fmla="*/ 21 h 434"/>
                  <a:gd name="T36" fmla="*/ 198 w 220"/>
                  <a:gd name="T37" fmla="*/ 110 h 434"/>
                  <a:gd name="T38" fmla="*/ 110 w 220"/>
                  <a:gd name="T39" fmla="*/ 198 h 434"/>
                  <a:gd name="T40" fmla="*/ 22 w 220"/>
                  <a:gd name="T41" fmla="*/ 110 h 434"/>
                  <a:gd name="T42" fmla="*/ 127 w 220"/>
                  <a:gd name="T43" fmla="*/ 274 h 434"/>
                  <a:gd name="T44" fmla="*/ 130 w 220"/>
                  <a:gd name="T45" fmla="*/ 277 h 434"/>
                  <a:gd name="T46" fmla="*/ 130 w 220"/>
                  <a:gd name="T47" fmla="*/ 419 h 434"/>
                  <a:gd name="T48" fmla="*/ 127 w 220"/>
                  <a:gd name="T49" fmla="*/ 421 h 434"/>
                  <a:gd name="T50" fmla="*/ 93 w 220"/>
                  <a:gd name="T51" fmla="*/ 421 h 434"/>
                  <a:gd name="T52" fmla="*/ 90 w 220"/>
                  <a:gd name="T53" fmla="*/ 419 h 434"/>
                  <a:gd name="T54" fmla="*/ 90 w 220"/>
                  <a:gd name="T55" fmla="*/ 277 h 434"/>
                  <a:gd name="T56" fmla="*/ 93 w 220"/>
                  <a:gd name="T57" fmla="*/ 274 h 434"/>
                  <a:gd name="T58" fmla="*/ 93 w 220"/>
                  <a:gd name="T59" fmla="*/ 274 h 434"/>
                  <a:gd name="T60" fmla="*/ 127 w 220"/>
                  <a:gd name="T61" fmla="*/ 274 h 434"/>
                  <a:gd name="T62" fmla="*/ 115 w 220"/>
                  <a:gd name="T63" fmla="*/ 262 h 434"/>
                  <a:gd name="T64" fmla="*/ 105 w 220"/>
                  <a:gd name="T65" fmla="*/ 262 h 434"/>
                  <a:gd name="T66" fmla="*/ 105 w 220"/>
                  <a:gd name="T67" fmla="*/ 220 h 434"/>
                  <a:gd name="T68" fmla="*/ 110 w 220"/>
                  <a:gd name="T69" fmla="*/ 220 h 434"/>
                  <a:gd name="T70" fmla="*/ 115 w 220"/>
                  <a:gd name="T71" fmla="*/ 220 h 434"/>
                  <a:gd name="T72" fmla="*/ 115 w 220"/>
                  <a:gd name="T73" fmla="*/ 262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0" h="434">
                    <a:moveTo>
                      <a:pt x="220" y="110"/>
                    </a:moveTo>
                    <a:cubicBezTo>
                      <a:pt x="220" y="49"/>
                      <a:pt x="171" y="0"/>
                      <a:pt x="110" y="0"/>
                    </a:cubicBezTo>
                    <a:cubicBezTo>
                      <a:pt x="49" y="0"/>
                      <a:pt x="0" y="49"/>
                      <a:pt x="0" y="110"/>
                    </a:cubicBezTo>
                    <a:cubicBezTo>
                      <a:pt x="0" y="165"/>
                      <a:pt x="40" y="210"/>
                      <a:pt x="93" y="218"/>
                    </a:cubicBezTo>
                    <a:cubicBezTo>
                      <a:pt x="93" y="262"/>
                      <a:pt x="93" y="262"/>
                      <a:pt x="93" y="262"/>
                    </a:cubicBezTo>
                    <a:cubicBezTo>
                      <a:pt x="93" y="262"/>
                      <a:pt x="93" y="262"/>
                      <a:pt x="93" y="262"/>
                    </a:cubicBezTo>
                    <a:cubicBezTo>
                      <a:pt x="84" y="262"/>
                      <a:pt x="78" y="268"/>
                      <a:pt x="78" y="277"/>
                    </a:cubicBezTo>
                    <a:cubicBezTo>
                      <a:pt x="78" y="419"/>
                      <a:pt x="78" y="419"/>
                      <a:pt x="78" y="419"/>
                    </a:cubicBezTo>
                    <a:cubicBezTo>
                      <a:pt x="78" y="427"/>
                      <a:pt x="84" y="434"/>
                      <a:pt x="93" y="434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36" y="434"/>
                      <a:pt x="142" y="427"/>
                      <a:pt x="142" y="419"/>
                    </a:cubicBezTo>
                    <a:cubicBezTo>
                      <a:pt x="142" y="277"/>
                      <a:pt x="142" y="277"/>
                      <a:pt x="142" y="277"/>
                    </a:cubicBezTo>
                    <a:cubicBezTo>
                      <a:pt x="142" y="268"/>
                      <a:pt x="136" y="262"/>
                      <a:pt x="127" y="262"/>
                    </a:cubicBezTo>
                    <a:cubicBezTo>
                      <a:pt x="127" y="262"/>
                      <a:pt x="127" y="262"/>
                      <a:pt x="127" y="262"/>
                    </a:cubicBezTo>
                    <a:cubicBezTo>
                      <a:pt x="127" y="218"/>
                      <a:pt x="127" y="218"/>
                      <a:pt x="127" y="218"/>
                    </a:cubicBezTo>
                    <a:cubicBezTo>
                      <a:pt x="180" y="210"/>
                      <a:pt x="220" y="165"/>
                      <a:pt x="220" y="110"/>
                    </a:cubicBezTo>
                    <a:close/>
                    <a:moveTo>
                      <a:pt x="22" y="110"/>
                    </a:moveTo>
                    <a:cubicBezTo>
                      <a:pt x="22" y="61"/>
                      <a:pt x="61" y="21"/>
                      <a:pt x="110" y="21"/>
                    </a:cubicBezTo>
                    <a:cubicBezTo>
                      <a:pt x="159" y="21"/>
                      <a:pt x="198" y="61"/>
                      <a:pt x="198" y="110"/>
                    </a:cubicBezTo>
                    <a:cubicBezTo>
                      <a:pt x="198" y="158"/>
                      <a:pt x="159" y="198"/>
                      <a:pt x="110" y="198"/>
                    </a:cubicBezTo>
                    <a:cubicBezTo>
                      <a:pt x="61" y="198"/>
                      <a:pt x="22" y="158"/>
                      <a:pt x="22" y="110"/>
                    </a:cubicBezTo>
                    <a:close/>
                    <a:moveTo>
                      <a:pt x="127" y="274"/>
                    </a:moveTo>
                    <a:cubicBezTo>
                      <a:pt x="129" y="274"/>
                      <a:pt x="130" y="275"/>
                      <a:pt x="130" y="277"/>
                    </a:cubicBezTo>
                    <a:cubicBezTo>
                      <a:pt x="130" y="419"/>
                      <a:pt x="130" y="419"/>
                      <a:pt x="130" y="419"/>
                    </a:cubicBezTo>
                    <a:cubicBezTo>
                      <a:pt x="130" y="420"/>
                      <a:pt x="129" y="421"/>
                      <a:pt x="127" y="421"/>
                    </a:cubicBezTo>
                    <a:cubicBezTo>
                      <a:pt x="93" y="421"/>
                      <a:pt x="93" y="421"/>
                      <a:pt x="93" y="421"/>
                    </a:cubicBezTo>
                    <a:cubicBezTo>
                      <a:pt x="91" y="421"/>
                      <a:pt x="90" y="420"/>
                      <a:pt x="90" y="419"/>
                    </a:cubicBezTo>
                    <a:cubicBezTo>
                      <a:pt x="90" y="277"/>
                      <a:pt x="90" y="277"/>
                      <a:pt x="90" y="277"/>
                    </a:cubicBezTo>
                    <a:cubicBezTo>
                      <a:pt x="90" y="275"/>
                      <a:pt x="91" y="274"/>
                      <a:pt x="93" y="274"/>
                    </a:cubicBezTo>
                    <a:cubicBezTo>
                      <a:pt x="93" y="274"/>
                      <a:pt x="93" y="274"/>
                      <a:pt x="93" y="274"/>
                    </a:cubicBezTo>
                    <a:cubicBezTo>
                      <a:pt x="127" y="274"/>
                      <a:pt x="127" y="274"/>
                      <a:pt x="127" y="274"/>
                    </a:cubicBezTo>
                    <a:close/>
                    <a:moveTo>
                      <a:pt x="115" y="262"/>
                    </a:moveTo>
                    <a:cubicBezTo>
                      <a:pt x="105" y="262"/>
                      <a:pt x="105" y="262"/>
                      <a:pt x="105" y="262"/>
                    </a:cubicBezTo>
                    <a:cubicBezTo>
                      <a:pt x="105" y="220"/>
                      <a:pt x="105" y="220"/>
                      <a:pt x="105" y="220"/>
                    </a:cubicBezTo>
                    <a:cubicBezTo>
                      <a:pt x="107" y="220"/>
                      <a:pt x="108" y="220"/>
                      <a:pt x="110" y="220"/>
                    </a:cubicBezTo>
                    <a:cubicBezTo>
                      <a:pt x="112" y="220"/>
                      <a:pt x="113" y="220"/>
                      <a:pt x="115" y="220"/>
                    </a:cubicBezTo>
                    <a:lnTo>
                      <a:pt x="115" y="2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-75954" algn="ctr" fontAlgn="ctr"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2430357" algn="l"/>
                    <a:tab pos="5098589" algn="l"/>
                  </a:tabLst>
                </a:pPr>
                <a:endParaRPr lang="ko-KR" altLang="en-US" dirty="0"/>
              </a:p>
            </p:txBody>
          </p:sp>
          <p:sp>
            <p:nvSpPr>
              <p:cNvPr id="120" name="Freeform 166"/>
              <p:cNvSpPr>
                <a:spLocks noEditPoints="1"/>
              </p:cNvSpPr>
              <p:nvPr/>
            </p:nvSpPr>
            <p:spPr bwMode="auto">
              <a:xfrm>
                <a:off x="4683134" y="8503113"/>
                <a:ext cx="197429" cy="197428"/>
              </a:xfrm>
              <a:custGeom>
                <a:avLst/>
                <a:gdLst>
                  <a:gd name="T0" fmla="*/ 152 w 152"/>
                  <a:gd name="T1" fmla="*/ 76 h 152"/>
                  <a:gd name="T2" fmla="*/ 76 w 152"/>
                  <a:gd name="T3" fmla="*/ 0 h 152"/>
                  <a:gd name="T4" fmla="*/ 0 w 152"/>
                  <a:gd name="T5" fmla="*/ 76 h 152"/>
                  <a:gd name="T6" fmla="*/ 76 w 152"/>
                  <a:gd name="T7" fmla="*/ 152 h 152"/>
                  <a:gd name="T8" fmla="*/ 152 w 152"/>
                  <a:gd name="T9" fmla="*/ 76 h 152"/>
                  <a:gd name="T10" fmla="*/ 12 w 152"/>
                  <a:gd name="T11" fmla="*/ 76 h 152"/>
                  <a:gd name="T12" fmla="*/ 76 w 152"/>
                  <a:gd name="T13" fmla="*/ 12 h 152"/>
                  <a:gd name="T14" fmla="*/ 140 w 152"/>
                  <a:gd name="T15" fmla="*/ 76 h 152"/>
                  <a:gd name="T16" fmla="*/ 76 w 152"/>
                  <a:gd name="T17" fmla="*/ 139 h 152"/>
                  <a:gd name="T18" fmla="*/ 12 w 152"/>
                  <a:gd name="T19" fmla="*/ 76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2" h="152">
                    <a:moveTo>
                      <a:pt x="152" y="76"/>
                    </a:moveTo>
                    <a:cubicBezTo>
                      <a:pt x="152" y="34"/>
                      <a:pt x="118" y="0"/>
                      <a:pt x="76" y="0"/>
                    </a:cubicBezTo>
                    <a:cubicBezTo>
                      <a:pt x="34" y="0"/>
                      <a:pt x="0" y="34"/>
                      <a:pt x="0" y="76"/>
                    </a:cubicBezTo>
                    <a:cubicBezTo>
                      <a:pt x="0" y="118"/>
                      <a:pt x="34" y="152"/>
                      <a:pt x="76" y="152"/>
                    </a:cubicBezTo>
                    <a:cubicBezTo>
                      <a:pt x="118" y="152"/>
                      <a:pt x="152" y="118"/>
                      <a:pt x="152" y="76"/>
                    </a:cubicBezTo>
                    <a:close/>
                    <a:moveTo>
                      <a:pt x="12" y="76"/>
                    </a:moveTo>
                    <a:cubicBezTo>
                      <a:pt x="12" y="41"/>
                      <a:pt x="41" y="12"/>
                      <a:pt x="76" y="12"/>
                    </a:cubicBezTo>
                    <a:cubicBezTo>
                      <a:pt x="111" y="12"/>
                      <a:pt x="140" y="41"/>
                      <a:pt x="140" y="76"/>
                    </a:cubicBezTo>
                    <a:cubicBezTo>
                      <a:pt x="140" y="111"/>
                      <a:pt x="111" y="139"/>
                      <a:pt x="76" y="139"/>
                    </a:cubicBezTo>
                    <a:cubicBezTo>
                      <a:pt x="41" y="139"/>
                      <a:pt x="12" y="111"/>
                      <a:pt x="12" y="7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-75954" algn="ctr" fontAlgn="ctr"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2430357" algn="l"/>
                    <a:tab pos="5098589" algn="l"/>
                  </a:tabLst>
                </a:pPr>
                <a:endParaRPr lang="ko-KR" altLang="en-US" dirty="0"/>
              </a:p>
            </p:txBody>
          </p:sp>
        </p:grpSp>
        <p:sp>
          <p:nvSpPr>
            <p:cNvPr id="73" name="모서리가 둥근 직사각형 72"/>
            <p:cNvSpPr/>
            <p:nvPr/>
          </p:nvSpPr>
          <p:spPr>
            <a:xfrm>
              <a:off x="610603" y="4252446"/>
              <a:ext cx="6552197" cy="940592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6350" cap="flat" cmpd="sng" algn="ctr">
              <a:noFill/>
              <a:prstDash val="solid"/>
            </a:ln>
            <a:effectLst/>
          </p:spPr>
          <p:txBody>
            <a:bodyPr lIns="0" tIns="0" rIns="0" bIns="0" rtlCol="0" anchor="ctr" anchorCtr="0"/>
            <a:lstStyle/>
            <a:p>
              <a:pPr indent="-170111" algn="ctr" fontAlgn="base" latinLnBrk="0">
                <a:spcAft>
                  <a:spcPts val="225"/>
                </a:spcAft>
                <a:defRPr/>
              </a:pPr>
              <a:endParaRPr lang="ko-KR" altLang="en-US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cxnSp>
          <p:nvCxnSpPr>
            <p:cNvPr id="74" name="직선 연결선 73"/>
            <p:cNvCxnSpPr/>
            <p:nvPr/>
          </p:nvCxnSpPr>
          <p:spPr>
            <a:xfrm rot="16200000" flipH="1">
              <a:off x="1629636" y="4699437"/>
              <a:ext cx="713367" cy="383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직선 연결선 74"/>
            <p:cNvCxnSpPr/>
            <p:nvPr/>
          </p:nvCxnSpPr>
          <p:spPr>
            <a:xfrm rot="16200000" flipH="1">
              <a:off x="4239530" y="4699438"/>
              <a:ext cx="713367" cy="383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모서리가 둥근 직사각형 78"/>
            <p:cNvSpPr/>
            <p:nvPr/>
          </p:nvSpPr>
          <p:spPr>
            <a:xfrm>
              <a:off x="734235" y="4776924"/>
              <a:ext cx="1077523" cy="25681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marL="0" lvl="1" indent="-185246" algn="ctr" fontAlgn="ctr" latinLnBrk="0">
                <a:lnSpc>
                  <a:spcPct val="90000"/>
                </a:lnSpc>
                <a:spcAft>
                  <a:spcPts val="246"/>
                </a:spcAft>
                <a:buClr>
                  <a:prstClr val="white">
                    <a:lumMod val="65000"/>
                  </a:prstClr>
                </a:buClr>
                <a:buSzPct val="100000"/>
                <a:tabLst>
                  <a:tab pos="6294420" algn="l"/>
                </a:tabLst>
                <a:defRPr/>
              </a:pPr>
              <a:r>
                <a:rPr lang="en-US" altLang="ko-KR" sz="11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/>
                </a:rPr>
                <a:t>SIR-002</a:t>
              </a:r>
            </a:p>
          </p:txBody>
        </p:sp>
        <p:grpSp>
          <p:nvGrpSpPr>
            <p:cNvPr id="128" name="그룹 127"/>
            <p:cNvGrpSpPr/>
            <p:nvPr/>
          </p:nvGrpSpPr>
          <p:grpSpPr>
            <a:xfrm>
              <a:off x="2155017" y="4777321"/>
              <a:ext cx="2262135" cy="256812"/>
              <a:chOff x="2153814" y="4808819"/>
              <a:chExt cx="2262135" cy="256812"/>
            </a:xfrm>
          </p:grpSpPr>
          <p:grpSp>
            <p:nvGrpSpPr>
              <p:cNvPr id="111" name="그룹 223"/>
              <p:cNvGrpSpPr/>
              <p:nvPr/>
            </p:nvGrpSpPr>
            <p:grpSpPr>
              <a:xfrm>
                <a:off x="2153814" y="4808819"/>
                <a:ext cx="2262135" cy="256812"/>
                <a:chOff x="661485" y="4670053"/>
                <a:chExt cx="6238292" cy="449410"/>
              </a:xfrm>
            </p:grpSpPr>
            <p:sp>
              <p:nvSpPr>
                <p:cNvPr id="113" name="모서리가 둥근 직사각형 112"/>
                <p:cNvSpPr/>
                <p:nvPr/>
              </p:nvSpPr>
              <p:spPr>
                <a:xfrm>
                  <a:off x="661485" y="4727660"/>
                  <a:ext cx="6238292" cy="3600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4" name="직사각형 113"/>
                <p:cNvSpPr/>
                <p:nvPr/>
              </p:nvSpPr>
              <p:spPr>
                <a:xfrm>
                  <a:off x="1958748" y="4670053"/>
                  <a:ext cx="3643766" cy="44941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36000" tIns="36000" rIns="36000" bIns="36000" rtlCol="0" anchor="ctr" anchorCtr="0">
                  <a:noAutofit/>
                </a:bodyPr>
                <a:lstStyle/>
                <a:p>
                  <a:pPr marL="0" lvl="2" indent="-185246" algn="ctr">
                    <a:defRPr/>
                  </a:pPr>
                  <a:endParaRPr kumimoji="1" lang="ko-KR" altLang="en-US" sz="1500" dirty="0" smtClean="0">
                    <a:solidFill>
                      <a:srgbClr val="E46C58"/>
                    </a:solidFill>
                    <a:latin typeface="KoPub돋움체 Bold" pitchFamily="18" charset="-127"/>
                    <a:ea typeface="KoPub돋움체 Bold" pitchFamily="18" charset="-127"/>
                  </a:endParaRPr>
                </a:p>
              </p:txBody>
            </p:sp>
          </p:grpSp>
          <p:sp>
            <p:nvSpPr>
              <p:cNvPr id="112" name="직사각형 111"/>
              <p:cNvSpPr/>
              <p:nvPr/>
            </p:nvSpPr>
            <p:spPr>
              <a:xfrm>
                <a:off x="2746112" y="4815251"/>
                <a:ext cx="1077539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2" indent="-185246" algn="ctr">
                  <a:defRPr/>
                </a:pPr>
                <a:r>
                  <a:rPr lang="en-US" altLang="ko-KR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Hi-</a:t>
                </a:r>
                <a:r>
                  <a:rPr lang="en-US" altLang="ko-KR" sz="10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Moffice</a:t>
                </a:r>
                <a:r>
                  <a:rPr lang="en-US" altLang="ko-KR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r>
                  <a:rPr lang="ko-KR" alt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연계</a:t>
                </a:r>
              </a:p>
            </p:txBody>
          </p:sp>
        </p:grpSp>
        <p:sp>
          <p:nvSpPr>
            <p:cNvPr id="105" name="모서리가 둥근 직사각형 104"/>
            <p:cNvSpPr/>
            <p:nvPr/>
          </p:nvSpPr>
          <p:spPr>
            <a:xfrm>
              <a:off x="4777203" y="4810240"/>
              <a:ext cx="2262135" cy="20574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직사각형 105"/>
            <p:cNvSpPr/>
            <p:nvPr/>
          </p:nvSpPr>
          <p:spPr>
            <a:xfrm>
              <a:off x="5247618" y="4777323"/>
              <a:ext cx="1321306" cy="256812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 anchorCtr="0">
              <a:noAutofit/>
            </a:bodyPr>
            <a:lstStyle/>
            <a:p>
              <a:pPr marL="0" lvl="2" indent="-185246" algn="ctr">
                <a:defRPr/>
              </a:pPr>
              <a:endParaRPr kumimoji="1" lang="ko-KR" altLang="en-US" sz="1500" dirty="0" smtClean="0">
                <a:solidFill>
                  <a:srgbClr val="E46C58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5573082" y="4783754"/>
              <a:ext cx="67037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2" indent="-185246" algn="ctr">
                <a:defRPr/>
              </a:pPr>
              <a:r>
                <a:rPr lang="ko-KR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연계 확대</a:t>
              </a:r>
            </a:p>
          </p:txBody>
        </p:sp>
        <p:grpSp>
          <p:nvGrpSpPr>
            <p:cNvPr id="100" name="그룹 99"/>
            <p:cNvGrpSpPr/>
            <p:nvPr/>
          </p:nvGrpSpPr>
          <p:grpSpPr>
            <a:xfrm>
              <a:off x="734235" y="4399398"/>
              <a:ext cx="6305103" cy="256814"/>
              <a:chOff x="734235" y="4306040"/>
              <a:chExt cx="6305103" cy="256814"/>
            </a:xfrm>
          </p:grpSpPr>
          <p:sp>
            <p:nvSpPr>
              <p:cNvPr id="77" name="직사각형 76"/>
              <p:cNvSpPr/>
              <p:nvPr/>
            </p:nvSpPr>
            <p:spPr>
              <a:xfrm>
                <a:off x="5627351" y="4306177"/>
                <a:ext cx="520729" cy="24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2" indent="-185246" algn="ctr">
                  <a:defRPr/>
                </a:pPr>
                <a:r>
                  <a:rPr lang="ko-KR" alt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안전성</a:t>
                </a:r>
              </a:p>
            </p:txBody>
          </p:sp>
          <p:sp>
            <p:nvSpPr>
              <p:cNvPr id="78" name="모서리가 둥근 직사각형 77"/>
              <p:cNvSpPr/>
              <p:nvPr/>
            </p:nvSpPr>
            <p:spPr>
              <a:xfrm>
                <a:off x="734235" y="4306119"/>
                <a:ext cx="1077523" cy="25665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1" indent="-185246" algn="ctr" fontAlgn="ctr" latinLnBrk="0">
                  <a:lnSpc>
                    <a:spcPct val="90000"/>
                  </a:lnSpc>
                  <a:spcAft>
                    <a:spcPts val="246"/>
                  </a:spcAft>
                  <a:buClr>
                    <a:prstClr val="white">
                      <a:lumMod val="65000"/>
                    </a:prstClr>
                  </a:buClr>
                  <a:buSzPct val="100000"/>
                  <a:tabLst>
                    <a:tab pos="6294420" algn="l"/>
                  </a:tabLst>
                  <a:defRPr/>
                </a:pPr>
                <a:r>
                  <a:rPr lang="en-US" altLang="ko-KR" sz="1100" dirty="0" smtClean="0"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  <a:sym typeface="Monotype Sorts"/>
                  </a:rPr>
                  <a:t>SIR-001</a:t>
                </a:r>
              </a:p>
            </p:txBody>
          </p:sp>
          <p:grpSp>
            <p:nvGrpSpPr>
              <p:cNvPr id="129" name="그룹 128"/>
              <p:cNvGrpSpPr/>
              <p:nvPr/>
            </p:nvGrpSpPr>
            <p:grpSpPr>
              <a:xfrm>
                <a:off x="2155017" y="4306040"/>
                <a:ext cx="2262135" cy="256812"/>
                <a:chOff x="2199034" y="4306040"/>
                <a:chExt cx="2262135" cy="256812"/>
              </a:xfrm>
            </p:grpSpPr>
            <p:grpSp>
              <p:nvGrpSpPr>
                <p:cNvPr id="80" name="그룹 223"/>
                <p:cNvGrpSpPr/>
                <p:nvPr/>
              </p:nvGrpSpPr>
              <p:grpSpPr>
                <a:xfrm>
                  <a:off x="2199034" y="4306040"/>
                  <a:ext cx="2262135" cy="256812"/>
                  <a:chOff x="786188" y="4670053"/>
                  <a:chExt cx="6238292" cy="449410"/>
                </a:xfrm>
              </p:grpSpPr>
              <p:sp>
                <p:nvSpPr>
                  <p:cNvPr id="115" name="모서리가 둥근 직사각형 114"/>
                  <p:cNvSpPr/>
                  <p:nvPr/>
                </p:nvSpPr>
                <p:spPr>
                  <a:xfrm>
                    <a:off x="786188" y="4727660"/>
                    <a:ext cx="6238292" cy="36004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17" name="직사각형 116"/>
                  <p:cNvSpPr/>
                  <p:nvPr/>
                </p:nvSpPr>
                <p:spPr>
                  <a:xfrm>
                    <a:off x="1958748" y="4670053"/>
                    <a:ext cx="3643766" cy="4494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36000" tIns="36000" rIns="36000" bIns="36000" rtlCol="0" anchor="ctr" anchorCtr="0">
                    <a:noAutofit/>
                  </a:bodyPr>
                  <a:lstStyle/>
                  <a:p>
                    <a:pPr marL="0" lvl="2" indent="-185246" algn="ctr">
                      <a:defRPr/>
                    </a:pPr>
                    <a:endParaRPr kumimoji="1" lang="ko-KR" altLang="en-US" sz="1500" dirty="0" smtClean="0">
                      <a:solidFill>
                        <a:srgbClr val="E46C58"/>
                      </a:solidFill>
                      <a:latin typeface="KoPub돋움체 Bold" pitchFamily="18" charset="-127"/>
                      <a:ea typeface="KoPub돋움체 Bold" pitchFamily="18" charset="-127"/>
                    </a:endParaRPr>
                  </a:p>
                </p:txBody>
              </p:sp>
            </p:grpSp>
            <p:sp>
              <p:nvSpPr>
                <p:cNvPr id="81" name="직사각형 80"/>
                <p:cNvSpPr/>
                <p:nvPr/>
              </p:nvSpPr>
              <p:spPr>
                <a:xfrm>
                  <a:off x="2453098" y="4306177"/>
                  <a:ext cx="1754006" cy="2462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lvl="2" indent="-185246" algn="ctr">
                    <a:defRPr/>
                  </a:pPr>
                  <a:r>
                    <a:rPr lang="ko-KR" altLang="en-US" sz="1000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시스템간 표준화 연계체계 구축</a:t>
                  </a:r>
                </a:p>
              </p:txBody>
            </p:sp>
          </p:grpSp>
          <p:sp>
            <p:nvSpPr>
              <p:cNvPr id="109" name="모서리가 둥근 직사각형 108"/>
              <p:cNvSpPr/>
              <p:nvPr/>
            </p:nvSpPr>
            <p:spPr>
              <a:xfrm>
                <a:off x="4777203" y="4338959"/>
                <a:ext cx="2262135" cy="20574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직사각형 109"/>
              <p:cNvSpPr/>
              <p:nvPr/>
            </p:nvSpPr>
            <p:spPr>
              <a:xfrm>
                <a:off x="5247618" y="4306042"/>
                <a:ext cx="1321306" cy="256812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 anchorCtr="0">
                <a:noAutofit/>
              </a:bodyPr>
              <a:lstStyle/>
              <a:p>
                <a:pPr marL="0" lvl="2" indent="-185246" algn="ctr">
                  <a:defRPr/>
                </a:pPr>
                <a:endParaRPr kumimoji="1" lang="ko-KR" altLang="en-US" sz="1500" dirty="0" smtClean="0">
                  <a:solidFill>
                    <a:srgbClr val="E46C58"/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86" name="직사각형 85"/>
              <p:cNvSpPr/>
              <p:nvPr/>
            </p:nvSpPr>
            <p:spPr>
              <a:xfrm>
                <a:off x="5442438" y="4312472"/>
                <a:ext cx="9316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2" indent="-185246" algn="ctr">
                  <a:defRPr/>
                </a:pPr>
                <a:r>
                  <a:rPr lang="ko-KR" altLang="en-US" sz="10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연계 체계 구축</a:t>
                </a:r>
              </a:p>
            </p:txBody>
          </p:sp>
          <p:cxnSp>
            <p:nvCxnSpPr>
              <p:cNvPr id="121" name="직선 연결선 120"/>
              <p:cNvCxnSpPr/>
              <p:nvPr/>
            </p:nvCxnSpPr>
            <p:spPr>
              <a:xfrm flipV="1">
                <a:off x="4422946" y="4444767"/>
                <a:ext cx="357398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5A5A5A"/>
                      </a:outerShdw>
                    </a:effectLst>
                  </a14:hiddenEffects>
                </a:ext>
              </a:extLst>
            </p:spPr>
          </p:cxnSp>
          <p:sp>
            <p:nvSpPr>
              <p:cNvPr id="122" name="타원 121"/>
              <p:cNvSpPr/>
              <p:nvPr/>
            </p:nvSpPr>
            <p:spPr>
              <a:xfrm>
                <a:off x="4395281" y="4421180"/>
                <a:ext cx="45123" cy="43823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635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 anchorCtr="0"/>
              <a:lstStyle/>
              <a:p>
                <a:pPr indent="-170111" algn="ctr" fontAlgn="base" latinLnBrk="0">
                  <a:spcAft>
                    <a:spcPts val="225"/>
                  </a:spcAft>
                  <a:defRPr/>
                </a:pPr>
                <a:endParaRPr lang="ko-KR" altLang="en-US" sz="1200" kern="0" dirty="0" smtClean="0">
                  <a:solidFill>
                    <a:prstClr val="white"/>
                  </a:solidFill>
                  <a:latin typeface="-웹윤고딕140" pitchFamily="18" charset="-127"/>
                  <a:ea typeface="-웹윤고딕140" pitchFamily="18" charset="-127"/>
                </a:endParaRPr>
              </a:p>
            </p:txBody>
          </p:sp>
          <p:sp>
            <p:nvSpPr>
              <p:cNvPr id="123" name="타원 122"/>
              <p:cNvSpPr/>
              <p:nvPr/>
            </p:nvSpPr>
            <p:spPr>
              <a:xfrm>
                <a:off x="4752678" y="4421180"/>
                <a:ext cx="45123" cy="43823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635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 anchorCtr="0"/>
              <a:lstStyle/>
              <a:p>
                <a:pPr indent="-170111" algn="ctr" fontAlgn="base" latinLnBrk="0">
                  <a:spcAft>
                    <a:spcPts val="225"/>
                  </a:spcAft>
                  <a:defRPr/>
                </a:pPr>
                <a:endParaRPr lang="ko-KR" altLang="en-US" sz="1200" kern="0" dirty="0" smtClean="0">
                  <a:solidFill>
                    <a:prstClr val="white"/>
                  </a:solidFill>
                  <a:latin typeface="-웹윤고딕140" pitchFamily="18" charset="-127"/>
                  <a:ea typeface="-웹윤고딕140" pitchFamily="18" charset="-127"/>
                </a:endParaRPr>
              </a:p>
            </p:txBody>
          </p:sp>
        </p:grpSp>
        <p:cxnSp>
          <p:nvCxnSpPr>
            <p:cNvPr id="124" name="직선 연결선 123"/>
            <p:cNvCxnSpPr/>
            <p:nvPr/>
          </p:nvCxnSpPr>
          <p:spPr>
            <a:xfrm flipV="1">
              <a:off x="4422946" y="4917390"/>
              <a:ext cx="357397" cy="0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5A5A5A"/>
                    </a:outerShdw>
                  </a:effectLst>
                </a14:hiddenEffects>
              </a:ext>
            </a:extLst>
          </p:spPr>
        </p:cxnSp>
        <p:sp>
          <p:nvSpPr>
            <p:cNvPr id="125" name="타원 124"/>
            <p:cNvSpPr/>
            <p:nvPr/>
          </p:nvSpPr>
          <p:spPr>
            <a:xfrm>
              <a:off x="4395281" y="4893802"/>
              <a:ext cx="45123" cy="4382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6350" cap="flat" cmpd="sng" algn="ctr">
              <a:noFill/>
              <a:prstDash val="solid"/>
            </a:ln>
            <a:effectLst/>
          </p:spPr>
          <p:txBody>
            <a:bodyPr lIns="0" tIns="0" rIns="0" bIns="0" rtlCol="0" anchor="ctr" anchorCtr="0"/>
            <a:lstStyle/>
            <a:p>
              <a:pPr indent="-170111" algn="ctr" fontAlgn="base" latinLnBrk="0">
                <a:spcAft>
                  <a:spcPts val="225"/>
                </a:spcAft>
                <a:defRPr/>
              </a:pPr>
              <a:endParaRPr lang="ko-KR" altLang="en-US" sz="1200" kern="0" dirty="0" smtClean="0">
                <a:solidFill>
                  <a:prstClr val="white"/>
                </a:solidFill>
                <a:latin typeface="-웹윤고딕140" pitchFamily="18" charset="-127"/>
                <a:ea typeface="-웹윤고딕140" pitchFamily="18" charset="-127"/>
              </a:endParaRPr>
            </a:p>
          </p:txBody>
        </p:sp>
        <p:sp>
          <p:nvSpPr>
            <p:cNvPr id="126" name="타원 125"/>
            <p:cNvSpPr/>
            <p:nvPr/>
          </p:nvSpPr>
          <p:spPr>
            <a:xfrm>
              <a:off x="4752678" y="4893802"/>
              <a:ext cx="45123" cy="4382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6350" cap="flat" cmpd="sng" algn="ctr">
              <a:noFill/>
              <a:prstDash val="solid"/>
            </a:ln>
            <a:effectLst/>
          </p:spPr>
          <p:txBody>
            <a:bodyPr lIns="0" tIns="0" rIns="0" bIns="0" rtlCol="0" anchor="ctr" anchorCtr="0"/>
            <a:lstStyle/>
            <a:p>
              <a:pPr indent="-170111" algn="ctr" fontAlgn="base" latinLnBrk="0">
                <a:spcAft>
                  <a:spcPts val="225"/>
                </a:spcAft>
                <a:defRPr/>
              </a:pPr>
              <a:endParaRPr lang="ko-KR" altLang="en-US" sz="1200" kern="0" dirty="0" smtClean="0">
                <a:solidFill>
                  <a:prstClr val="white"/>
                </a:solidFill>
                <a:latin typeface="-웹윤고딕140" pitchFamily="18" charset="-127"/>
                <a:ea typeface="-웹윤고딕140" pitchFamily="18" charset="-127"/>
              </a:endParaRPr>
            </a:p>
          </p:txBody>
        </p:sp>
      </p:grpSp>
      <p:graphicFrame>
        <p:nvGraphicFramePr>
          <p:cNvPr id="138" name="Group 2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689940"/>
              </p:ext>
            </p:extLst>
          </p:nvPr>
        </p:nvGraphicFramePr>
        <p:xfrm>
          <a:off x="611188" y="5865209"/>
          <a:ext cx="6553201" cy="4377456"/>
        </p:xfrm>
        <a:graphic>
          <a:graphicData uri="http://schemas.openxmlformats.org/drawingml/2006/table">
            <a:tbl>
              <a:tblPr/>
              <a:tblGrid>
                <a:gridCol w="1168837"/>
                <a:gridCol w="1172609"/>
                <a:gridCol w="4211755"/>
              </a:tblGrid>
              <a:tr h="262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분류</a:t>
                      </a:r>
                    </a:p>
                  </a:txBody>
                  <a:tcPr marL="59956" marR="59956" marT="39647" marB="3964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요구사항 명칭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주요 충족방안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418990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 체계 구축</a:t>
                      </a:r>
                    </a:p>
                  </a:txBody>
                  <a:tcPr marL="59956" marR="59956" marT="39647" marB="3964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 체계 구축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 연계 현황 분석 및 개선 방안 도출을 통한 표준 연계 체계 수립 및 적용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808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ix모던고딕 M" pitchFamily="18" charset="-127"/>
                        <a:ea typeface="Rix모던고딕 M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통합 연계 구축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Open API,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전자결재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SMS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등 산재된 연계방식 통합한 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전문 연계 솔루션 도입 및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 연계 현황에 따른 내부 웹 서비스 연계 도입을   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통한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채널 통합 연계 적용 방안 수립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0044">
                <a:tc vMerge="1">
                  <a:txBody>
                    <a:bodyPr/>
                    <a:lstStyle/>
                    <a:p>
                      <a:pPr indent="-166189" algn="ctr" fontAlgn="base" latinLnBrk="0">
                        <a:spcAft>
                          <a:spcPts val="220"/>
                        </a:spcAft>
                        <a:buClr>
                          <a:srgbClr val="969696"/>
                        </a:buClr>
                        <a:buSzPct val="80000"/>
                        <a:defRPr/>
                      </a:pPr>
                      <a:endParaRPr lang="ko-KR" altLang="en-US" sz="1100" kern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-웹윤고딕130" pitchFamily="18" charset="-127"/>
                        <a:ea typeface="-웹윤고딕130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통합 모니터링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 솔루션 및 개발된 연계 서비스 내 공사 연계 요구 정보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 대상 시스템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항목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발생주기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연계이력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장애관리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장애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Alarm) 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제공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0044">
                <a:tc vMerge="1">
                  <a:txBody>
                    <a:bodyPr/>
                    <a:lstStyle/>
                    <a:p>
                      <a:pPr indent="-166189" algn="ctr" fontAlgn="base" latinLnBrk="0">
                        <a:spcAft>
                          <a:spcPts val="220"/>
                        </a:spcAft>
                        <a:buClr>
                          <a:srgbClr val="969696"/>
                        </a:buClr>
                        <a:buSzPct val="80000"/>
                        <a:defRPr/>
                      </a:pPr>
                      <a:endParaRPr lang="ko-KR" altLang="en-US" sz="1100" kern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-웹윤고딕130" pitchFamily="18" charset="-127"/>
                        <a:ea typeface="-웹윤고딕130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장애 관리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EAI(ESB)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서버 및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Adapter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상태관리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서버 자원 관리 모니터링 현황 정보 제공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장애 발생시 도입된 솔루션 내 장애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Alarm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기능 제공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8080">
                <a:tc vMerge="1">
                  <a:txBody>
                    <a:bodyPr/>
                    <a:lstStyle/>
                    <a:p>
                      <a:pPr indent="-166189" algn="ctr" fontAlgn="base" latinLnBrk="0">
                        <a:spcAft>
                          <a:spcPts val="220"/>
                        </a:spcAft>
                        <a:buClr>
                          <a:srgbClr val="969696"/>
                        </a:buClr>
                        <a:buSzPct val="80000"/>
                        <a:defRPr/>
                      </a:pPr>
                      <a:endParaRPr lang="ko-KR" altLang="en-US" sz="1100" kern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-웹윤고딕130" pitchFamily="18" charset="-127"/>
                        <a:ea typeface="-웹윤고딕130" pitchFamily="18" charset="-127"/>
                      </a:endParaRPr>
                    </a:p>
                  </a:txBody>
                  <a:tcPr marL="58292" marR="58292" marT="38862" marB="38862" anchor="ctr" horzOverflow="overflow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연계데이터 보안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 연계 송수신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Adapter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간 자료 전송 암호화 제공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관련 암호화 모듈은 공사 표준 암호화 모듈 적용 및 정보기관 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인증 모듈 적용을 원칙으로 함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00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 확대</a:t>
                      </a:r>
                    </a:p>
                  </a:txBody>
                  <a:tcPr marL="59956" marR="59956" marT="39647" marB="39647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 확대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HI-</a:t>
                      </a:r>
                      <a:r>
                        <a:rPr lang="en-US" altLang="ko-KR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Moffice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연계 대상 정보 분석 및 수립된 공사 표준 연계 체계 정책 내 시스템 데이터 연계 적용</a:t>
                      </a:r>
                    </a:p>
                  </a:txBody>
                  <a:tcPr marL="59956" marR="59956" marT="39647" marB="3964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0" name="TextBox 139"/>
          <p:cNvSpPr txBox="1"/>
          <p:nvPr/>
        </p:nvSpPr>
        <p:spPr>
          <a:xfrm>
            <a:off x="610799" y="5166618"/>
            <a:ext cx="6795711" cy="2040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14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요구사항별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충족방안</a:t>
            </a:r>
          </a:p>
        </p:txBody>
      </p:sp>
      <p:grpSp>
        <p:nvGrpSpPr>
          <p:cNvPr id="142" name="그룹 51"/>
          <p:cNvGrpSpPr/>
          <p:nvPr/>
        </p:nvGrpSpPr>
        <p:grpSpPr>
          <a:xfrm>
            <a:off x="697490" y="5498083"/>
            <a:ext cx="3134079" cy="188394"/>
            <a:chOff x="333420" y="2673366"/>
            <a:chExt cx="3047075" cy="184666"/>
          </a:xfrm>
        </p:grpSpPr>
        <p:sp>
          <p:nvSpPr>
            <p:cNvPr id="143" name="TextBox 142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14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주요 충족방안</a:t>
              </a:r>
            </a:p>
          </p:txBody>
        </p:sp>
        <p:grpSp>
          <p:nvGrpSpPr>
            <p:cNvPr id="144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55" name="타원 154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6" name="갈매기형 수장 155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4" name="슬라이드 번호 개체 틀 6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smtClean="0"/>
              <a:t>Ⅳ-</a:t>
            </a:r>
            <a:fld id="{5E7EB99F-0025-427C-9D80-C2A6CD40623B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580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3137</TotalTime>
  <Words>3039</Words>
  <Application>Microsoft Office PowerPoint</Application>
  <PresentationFormat>사용자 지정</PresentationFormat>
  <Paragraphs>727</Paragraphs>
  <Slides>12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강세환</dc:creator>
  <cp:lastModifiedBy>disc</cp:lastModifiedBy>
  <cp:revision>271</cp:revision>
  <dcterms:created xsi:type="dcterms:W3CDTF">2014-11-30T08:56:22Z</dcterms:created>
  <dcterms:modified xsi:type="dcterms:W3CDTF">2016-03-01T05:32:55Z</dcterms:modified>
</cp:coreProperties>
</file>