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1" r:id="rId2"/>
    <p:sldId id="262" r:id="rId3"/>
  </p:sldIdLst>
  <p:sldSz cx="12801600" cy="9601200" type="A3"/>
  <p:notesSz cx="9926638" cy="14355763"/>
  <p:defaultTextStyle>
    <a:defPPr>
      <a:defRPr lang="ko-KR"/>
    </a:defPPr>
    <a:lvl1pPr marL="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C0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4499" autoAdjust="0"/>
    <p:restoredTop sz="99862" autoAdjust="0"/>
  </p:normalViewPr>
  <p:slideViewPr>
    <p:cSldViewPr>
      <p:cViewPr>
        <p:scale>
          <a:sx n="200" d="100"/>
          <a:sy n="200" d="100"/>
        </p:scale>
        <p:origin x="4344" y="1704"/>
      </p:cViewPr>
      <p:guideLst>
        <p:guide orient="horz" pos="3024"/>
        <p:guide pos="4032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125" cy="717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2926" y="0"/>
            <a:ext cx="4302125" cy="717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6184C1-9AA3-4B3F-8F03-2F2E397EDFB5}" type="datetimeFigureOut">
              <a:rPr lang="ko-KR" altLang="en-US" smtClean="0"/>
              <a:pPr/>
              <a:t>2013-11-16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4775" y="1076325"/>
            <a:ext cx="7177088" cy="5383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2188" y="6818314"/>
            <a:ext cx="7942262" cy="64611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13635038"/>
            <a:ext cx="4302125" cy="717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2926" y="13635038"/>
            <a:ext cx="4302125" cy="717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FCEF7E-15E4-4790-8AE5-5D71996FF4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4097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CEF7E-15E4-4790-8AE5-5D71996FF401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3515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CEF7E-15E4-4790-8AE5-5D71996FF401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3515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60120" y="2982596"/>
            <a:ext cx="10881360" cy="205803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82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4756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12994959" y="537845"/>
            <a:ext cx="4031615" cy="1147032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95668" y="537845"/>
            <a:ext cx="11885930" cy="1147032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0674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3998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5544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95669" y="3135948"/>
            <a:ext cx="7958772" cy="8872220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9067800" y="3135948"/>
            <a:ext cx="7958773" cy="8872220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5030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2013-11-16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165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2013-11-16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6276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2013-11-16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4926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40081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5070" y="382271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40081" y="2009141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0390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14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40080" y="2240281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400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F4490-28F6-4E53-AE84-6491583BF65C}" type="datetimeFigureOut">
              <a:rPr lang="ko-KR" altLang="en-US" smtClean="0"/>
              <a:pPr/>
              <a:t>2013-11-16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373880" y="8898891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91744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6127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1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1" hangingPunct="1">
        <a:spcBef>
          <a:spcPct val="20000"/>
        </a:spcBef>
        <a:buFont typeface="Arial" panose="020B0604020202020204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7" name="Group 1727"/>
          <p:cNvGrpSpPr>
            <a:grpSpLocks/>
          </p:cNvGrpSpPr>
          <p:nvPr/>
        </p:nvGrpSpPr>
        <p:grpSpPr bwMode="auto">
          <a:xfrm>
            <a:off x="159919" y="48072"/>
            <a:ext cx="11583986" cy="230189"/>
            <a:chOff x="1063" y="1120"/>
            <a:chExt cx="7297" cy="145"/>
          </a:xfrm>
        </p:grpSpPr>
        <p:grpSp>
          <p:nvGrpSpPr>
            <p:cNvPr id="440" name="Group 1728"/>
            <p:cNvGrpSpPr>
              <a:grpSpLocks/>
            </p:cNvGrpSpPr>
            <p:nvPr/>
          </p:nvGrpSpPr>
          <p:grpSpPr bwMode="auto">
            <a:xfrm>
              <a:off x="1441" y="1155"/>
              <a:ext cx="6919" cy="82"/>
              <a:chOff x="1441" y="1155"/>
              <a:chExt cx="6919" cy="82"/>
            </a:xfrm>
          </p:grpSpPr>
          <p:pic>
            <p:nvPicPr>
              <p:cNvPr id="443" name="Picture 2" descr="\\10.201.5.12\gd요청작업\01. 제안서\02. GD작업중\바3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126" t="17708" b="17708"/>
              <a:stretch>
                <a:fillRect/>
              </a:stretch>
            </p:blipFill>
            <p:spPr bwMode="auto">
              <a:xfrm>
                <a:off x="5516" y="1155"/>
                <a:ext cx="2844" cy="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444" name="Group 1730"/>
              <p:cNvGrpSpPr>
                <a:grpSpLocks/>
              </p:cNvGrpSpPr>
              <p:nvPr/>
            </p:nvGrpSpPr>
            <p:grpSpPr bwMode="auto">
              <a:xfrm>
                <a:off x="4604" y="1155"/>
                <a:ext cx="1273" cy="81"/>
                <a:chOff x="4604" y="1155"/>
                <a:chExt cx="1273" cy="81"/>
              </a:xfrm>
            </p:grpSpPr>
            <p:pic>
              <p:nvPicPr>
                <p:cNvPr id="450" name="Picture 2" descr="\\10.201.5.12\gd요청작업\01. 제안서\02. GD작업중\바3.jpg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4126" t="17708" r="58800" b="18495"/>
                <a:stretch>
                  <a:fillRect/>
                </a:stretch>
              </p:blipFill>
              <p:spPr bwMode="auto">
                <a:xfrm>
                  <a:off x="5237" y="1155"/>
                  <a:ext cx="640" cy="8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51" name="Picture 2" descr="\\10.201.5.12\gd요청작업\01. 제안서\02. GD작업중\바3.jpg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4126" t="17708" r="58800" b="18495"/>
                <a:stretch>
                  <a:fillRect/>
                </a:stretch>
              </p:blipFill>
              <p:spPr bwMode="auto">
                <a:xfrm>
                  <a:off x="4604" y="1155"/>
                  <a:ext cx="640" cy="8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445" name="Picture 2" descr="\\10.201.5.12\gd요청작업\01. 제안서\02. GD작업중\바3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126" t="17708" r="58800" b="18495"/>
              <a:stretch>
                <a:fillRect/>
              </a:stretch>
            </p:blipFill>
            <p:spPr bwMode="auto">
              <a:xfrm>
                <a:off x="3973" y="1155"/>
                <a:ext cx="640" cy="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6" name="Picture 2" descr="\\10.201.5.12\gd요청작업\01. 제안서\02. GD작업중\바3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126" t="17708" r="58800" b="18495"/>
              <a:stretch>
                <a:fillRect/>
              </a:stretch>
            </p:blipFill>
            <p:spPr bwMode="auto">
              <a:xfrm>
                <a:off x="3340" y="1155"/>
                <a:ext cx="640" cy="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7" name="Picture 2" descr="\\10.201.5.12\gd요청작업\01. 제안서\02. GD작업중\바3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126" t="17708" r="58800" b="18495"/>
              <a:stretch>
                <a:fillRect/>
              </a:stretch>
            </p:blipFill>
            <p:spPr bwMode="auto">
              <a:xfrm>
                <a:off x="2705" y="1155"/>
                <a:ext cx="640" cy="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8" name="Picture 2" descr="\\10.201.5.12\gd요청작업\01. 제안서\02. GD작업중\바3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126" t="17708" r="58800" b="18495"/>
              <a:stretch>
                <a:fillRect/>
              </a:stretch>
            </p:blipFill>
            <p:spPr bwMode="auto">
              <a:xfrm>
                <a:off x="2072" y="1155"/>
                <a:ext cx="640" cy="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9" name="Picture 2" descr="\\10.201.5.12\gd요청작업\01. 제안서\02. GD작업중\바3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126" t="17708" r="58800" b="18495"/>
              <a:stretch>
                <a:fillRect/>
              </a:stretch>
            </p:blipFill>
            <p:spPr bwMode="auto">
              <a:xfrm>
                <a:off x="1441" y="1155"/>
                <a:ext cx="640" cy="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41" name="Text Box 1738"/>
            <p:cNvSpPr txBox="1">
              <a:spLocks noChangeArrowheads="1"/>
            </p:cNvSpPr>
            <p:nvPr/>
          </p:nvSpPr>
          <p:spPr bwMode="auto">
            <a:xfrm>
              <a:off x="1184" y="1126"/>
              <a:ext cx="922" cy="1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18000" rIns="89994" bIns="18000">
              <a:spAutoFit/>
            </a:bodyPr>
            <a:lstStyle>
              <a:defPPr>
                <a:defRPr lang="ko-KR"/>
              </a:defPPr>
              <a:lvl1pPr marL="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008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8016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92024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56032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20040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84048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48056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2064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eaLnBrk="1" latinLnBrk="0" hangingPunct="1"/>
              <a:r>
                <a:rPr lang="ko-KR" altLang="en-US" sz="1200" smtClean="0">
                  <a:solidFill>
                    <a:srgbClr val="4D4D4D"/>
                  </a:solidFill>
                  <a:latin typeface="나눔고딕 ExtraBold" pitchFamily="50" charset="-127"/>
                  <a:ea typeface="나눔고딕 ExtraBold" pitchFamily="50" charset="-127"/>
                </a:rPr>
                <a:t>소프</a:t>
              </a:r>
              <a:r>
                <a:rPr lang="ko-KR" altLang="en-US" sz="1200">
                  <a:solidFill>
                    <a:srgbClr val="4D4D4D"/>
                  </a:solidFill>
                  <a:latin typeface="나눔고딕 ExtraBold" pitchFamily="50" charset="-127"/>
                  <a:ea typeface="나눔고딕 ExtraBold" pitchFamily="50" charset="-127"/>
                </a:rPr>
                <a:t>트</a:t>
              </a:r>
              <a:r>
                <a:rPr lang="ko-KR" altLang="ko-KR" sz="1200" smtClean="0">
                  <a:solidFill>
                    <a:srgbClr val="4D4D4D"/>
                  </a:solidFill>
                  <a:latin typeface="나눔고딕 ExtraBold" pitchFamily="50" charset="-127"/>
                  <a:ea typeface="나눔고딕 ExtraBold" pitchFamily="50" charset="-127"/>
                </a:rPr>
                <a:t>웨어 </a:t>
              </a:r>
              <a:r>
                <a:rPr lang="ko-KR" altLang="ko-KR" sz="1200">
                  <a:solidFill>
                    <a:srgbClr val="4D4D4D"/>
                  </a:solidFill>
                  <a:latin typeface="나눔고딕 ExtraBold" pitchFamily="50" charset="-127"/>
                  <a:ea typeface="나눔고딕 ExtraBold" pitchFamily="50" charset="-127"/>
                </a:rPr>
                <a:t>구성도</a:t>
              </a:r>
            </a:p>
          </p:txBody>
        </p:sp>
        <p:pic>
          <p:nvPicPr>
            <p:cNvPr id="442" name="Picture 41" descr="accept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3" y="1120"/>
              <a:ext cx="144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38" name="Rectangle 4298"/>
          <p:cNvSpPr>
            <a:spLocks noChangeArrowheads="1"/>
          </p:cNvSpPr>
          <p:nvPr/>
        </p:nvSpPr>
        <p:spPr bwMode="auto">
          <a:xfrm>
            <a:off x="136104" y="264092"/>
            <a:ext cx="12535200" cy="280987"/>
          </a:xfrm>
          <a:prstGeom prst="rect">
            <a:avLst/>
          </a:prstGeom>
          <a:gradFill rotWithShape="1">
            <a:gsLst>
              <a:gs pos="0">
                <a:srgbClr val="6B7AC3"/>
              </a:gs>
              <a:gs pos="100000">
                <a:srgbClr val="485BAE"/>
              </a:gs>
            </a:gsLst>
            <a:lin ang="5400000" scaled="1"/>
          </a:gradFill>
          <a:ln w="12700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latinLnBrk="0" hangingPunct="1"/>
            <a:endParaRPr lang="ko-KR" altLang="en-US" sz="110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453" name="Rectangle 4300"/>
          <p:cNvSpPr>
            <a:spLocks noChangeArrowheads="1"/>
          </p:cNvSpPr>
          <p:nvPr/>
        </p:nvSpPr>
        <p:spPr bwMode="auto">
          <a:xfrm>
            <a:off x="4936262" y="280924"/>
            <a:ext cx="1890261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latinLnBrk="0" hangingPunct="1"/>
            <a:r>
              <a:rPr lang="en-US" altLang="ko-KR" sz="110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KT</a:t>
            </a:r>
            <a:r>
              <a:rPr lang="ko-KR" altLang="en-US" sz="110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목동전산센터</a:t>
            </a:r>
            <a:r>
              <a:rPr lang="ko-KR" altLang="ko-KR" sz="110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(</a:t>
            </a:r>
            <a:r>
              <a:rPr lang="en-US" altLang="ko-KR" sz="110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PDC</a:t>
            </a:r>
            <a:r>
              <a:rPr lang="ko-KR" altLang="ko-KR" sz="11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영역</a:t>
            </a:r>
            <a:r>
              <a:rPr lang="ko-KR" altLang="ko-KR" sz="1100" dirty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)</a:t>
            </a:r>
          </a:p>
        </p:txBody>
      </p:sp>
      <p:sp>
        <p:nvSpPr>
          <p:cNvPr id="1890" name="직사각형 1889"/>
          <p:cNvSpPr/>
          <p:nvPr/>
        </p:nvSpPr>
        <p:spPr>
          <a:xfrm>
            <a:off x="343875" y="6030344"/>
            <a:ext cx="864000" cy="1206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[</a:t>
            </a:r>
            <a:r>
              <a:rPr lang="ko-KR" altLang="en-US" sz="500">
                <a:solidFill>
                  <a:schemeClr val="tx1"/>
                </a:solidFill>
              </a:rPr>
              <a:t>발행</a:t>
            </a:r>
            <a:r>
              <a:rPr lang="en-US" altLang="ko-KR" sz="500">
                <a:solidFill>
                  <a:schemeClr val="tx1"/>
                </a:solidFill>
              </a:rPr>
              <a:t>]</a:t>
            </a:r>
            <a:r>
              <a:rPr lang="ko-KR" altLang="en-US" sz="500">
                <a:solidFill>
                  <a:schemeClr val="tx1"/>
                </a:solidFill>
              </a:rPr>
              <a:t>즉석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893" name="직선 연결선 1892"/>
          <p:cNvCxnSpPr/>
          <p:nvPr/>
        </p:nvCxnSpPr>
        <p:spPr>
          <a:xfrm>
            <a:off x="343875" y="617912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6" name="직사각형 1895"/>
          <p:cNvSpPr/>
          <p:nvPr/>
        </p:nvSpPr>
        <p:spPr>
          <a:xfrm>
            <a:off x="1253420" y="6030344"/>
            <a:ext cx="864000" cy="1206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[</a:t>
            </a:r>
            <a:r>
              <a:rPr lang="ko-KR" altLang="en-US" sz="500">
                <a:solidFill>
                  <a:schemeClr val="tx1"/>
                </a:solidFill>
              </a:rPr>
              <a:t>발행</a:t>
            </a:r>
            <a:r>
              <a:rPr lang="en-US" altLang="ko-KR" sz="500">
                <a:solidFill>
                  <a:schemeClr val="tx1"/>
                </a:solidFill>
              </a:rPr>
              <a:t>]</a:t>
            </a:r>
            <a:r>
              <a:rPr lang="ko-KR" altLang="en-US" sz="500">
                <a:solidFill>
                  <a:schemeClr val="tx1"/>
                </a:solidFill>
              </a:rPr>
              <a:t>추첨</a:t>
            </a:r>
            <a:r>
              <a:rPr lang="en-US" altLang="ko-KR" sz="500">
                <a:solidFill>
                  <a:schemeClr val="tx1"/>
                </a:solidFill>
              </a:rPr>
              <a:t>#1,#2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1899" name="직선 연결선 1898"/>
          <p:cNvCxnSpPr/>
          <p:nvPr/>
        </p:nvCxnSpPr>
        <p:spPr>
          <a:xfrm>
            <a:off x="1253420" y="617912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2" name="직사각형 1901"/>
          <p:cNvSpPr/>
          <p:nvPr/>
        </p:nvSpPr>
        <p:spPr>
          <a:xfrm>
            <a:off x="2163031" y="6030345"/>
            <a:ext cx="864000" cy="1206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[</a:t>
            </a:r>
            <a:r>
              <a:rPr lang="ko-KR" altLang="en-US" sz="500">
                <a:solidFill>
                  <a:schemeClr val="tx1"/>
                </a:solidFill>
              </a:rPr>
              <a:t>발행</a:t>
            </a:r>
            <a:r>
              <a:rPr lang="en-US" altLang="ko-KR" sz="500">
                <a:solidFill>
                  <a:schemeClr val="tx1"/>
                </a:solidFill>
              </a:rPr>
              <a:t>]DB#1,#2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1905" name="직선 연결선 1904"/>
          <p:cNvCxnSpPr/>
          <p:nvPr/>
        </p:nvCxnSpPr>
        <p:spPr>
          <a:xfrm>
            <a:off x="2163031" y="617912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8" name="직사각형 1907"/>
          <p:cNvSpPr/>
          <p:nvPr/>
        </p:nvSpPr>
        <p:spPr>
          <a:xfrm>
            <a:off x="3075416" y="6030345"/>
            <a:ext cx="864000" cy="1206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[</a:t>
            </a:r>
            <a:r>
              <a:rPr lang="ko-KR" altLang="en-US" sz="500">
                <a:solidFill>
                  <a:schemeClr val="tx1"/>
                </a:solidFill>
              </a:rPr>
              <a:t>발행</a:t>
            </a:r>
            <a:r>
              <a:rPr lang="en-US" altLang="ko-KR" sz="500">
                <a:solidFill>
                  <a:schemeClr val="tx1"/>
                </a:solidFill>
              </a:rPr>
              <a:t>]</a:t>
            </a:r>
            <a:r>
              <a:rPr lang="ko-KR" altLang="en-US" sz="500">
                <a:solidFill>
                  <a:schemeClr val="tx1"/>
                </a:solidFill>
              </a:rPr>
              <a:t>통신</a:t>
            </a:r>
            <a:r>
              <a:rPr lang="en-US" altLang="ko-KR" sz="500">
                <a:solidFill>
                  <a:schemeClr val="tx1"/>
                </a:solidFill>
              </a:rPr>
              <a:t>#1,#2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1911" name="직선 연결선 1910"/>
          <p:cNvCxnSpPr/>
          <p:nvPr/>
        </p:nvCxnSpPr>
        <p:spPr>
          <a:xfrm>
            <a:off x="3075416" y="617912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14" name="직사각형 1913"/>
          <p:cNvSpPr/>
          <p:nvPr/>
        </p:nvSpPr>
        <p:spPr>
          <a:xfrm>
            <a:off x="3987609" y="6030345"/>
            <a:ext cx="864000" cy="1206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[</a:t>
            </a:r>
            <a:r>
              <a:rPr lang="ko-KR" altLang="en-US" sz="500">
                <a:solidFill>
                  <a:schemeClr val="tx1"/>
                </a:solidFill>
              </a:rPr>
              <a:t>발행</a:t>
            </a:r>
            <a:r>
              <a:rPr lang="en-US" altLang="ko-KR" sz="500">
                <a:solidFill>
                  <a:schemeClr val="tx1"/>
                </a:solidFill>
              </a:rPr>
              <a:t>]</a:t>
            </a:r>
            <a:r>
              <a:rPr lang="ko-KR" altLang="en-US" sz="500">
                <a:solidFill>
                  <a:schemeClr val="tx1"/>
                </a:solidFill>
              </a:rPr>
              <a:t>내부관리</a:t>
            </a:r>
            <a:r>
              <a:rPr lang="en-US" altLang="ko-KR" sz="500">
                <a:solidFill>
                  <a:schemeClr val="tx1"/>
                </a:solidFill>
              </a:rPr>
              <a:t>#1,#2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1917" name="직선 연결선 1916"/>
          <p:cNvCxnSpPr/>
          <p:nvPr/>
        </p:nvCxnSpPr>
        <p:spPr>
          <a:xfrm>
            <a:off x="3987609" y="617912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0" name="직사각형 1919"/>
          <p:cNvSpPr/>
          <p:nvPr/>
        </p:nvSpPr>
        <p:spPr>
          <a:xfrm>
            <a:off x="4899335" y="6030345"/>
            <a:ext cx="864000" cy="1206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[</a:t>
            </a:r>
            <a:r>
              <a:rPr lang="ko-KR" altLang="en-US" sz="500">
                <a:solidFill>
                  <a:schemeClr val="tx1"/>
                </a:solidFill>
              </a:rPr>
              <a:t>발행</a:t>
            </a:r>
            <a:r>
              <a:rPr lang="en-US" altLang="ko-KR" sz="500">
                <a:solidFill>
                  <a:schemeClr val="tx1"/>
                </a:solidFill>
              </a:rPr>
              <a:t>]</a:t>
            </a:r>
            <a:r>
              <a:rPr lang="ko-KR" altLang="en-US" sz="500">
                <a:solidFill>
                  <a:schemeClr val="tx1"/>
                </a:solidFill>
              </a:rPr>
              <a:t>추첨기</a:t>
            </a:r>
            <a:r>
              <a:rPr lang="en-US" altLang="ko-KR" sz="500">
                <a:solidFill>
                  <a:schemeClr val="tx1"/>
                </a:solidFill>
              </a:rPr>
              <a:t>#1,#2,#3</a:t>
            </a:r>
          </a:p>
        </p:txBody>
      </p:sp>
      <p:cxnSp>
        <p:nvCxnSpPr>
          <p:cNvPr id="1923" name="직선 연결선 1922"/>
          <p:cNvCxnSpPr/>
          <p:nvPr/>
        </p:nvCxnSpPr>
        <p:spPr>
          <a:xfrm>
            <a:off x="4899335" y="617912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6" name="직사각형 1925"/>
          <p:cNvSpPr/>
          <p:nvPr/>
        </p:nvSpPr>
        <p:spPr>
          <a:xfrm>
            <a:off x="5811624" y="6030345"/>
            <a:ext cx="864000" cy="1206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판매 </a:t>
            </a:r>
            <a:r>
              <a:rPr lang="en-US" altLang="ko-KR" sz="500">
                <a:solidFill>
                  <a:schemeClr val="tx1"/>
                </a:solidFill>
              </a:rPr>
              <a:t>WAS#1,#2</a:t>
            </a:r>
          </a:p>
        </p:txBody>
      </p:sp>
      <p:cxnSp>
        <p:nvCxnSpPr>
          <p:cNvPr id="1929" name="직선 연결선 1928"/>
          <p:cNvCxnSpPr/>
          <p:nvPr/>
        </p:nvCxnSpPr>
        <p:spPr>
          <a:xfrm>
            <a:off x="5811624" y="617912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2" name="직사각형 1931"/>
          <p:cNvSpPr/>
          <p:nvPr/>
        </p:nvSpPr>
        <p:spPr>
          <a:xfrm>
            <a:off x="6721169" y="6030345"/>
            <a:ext cx="864000" cy="1206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판매 </a:t>
            </a:r>
            <a:r>
              <a:rPr lang="en-US" altLang="ko-KR" sz="500">
                <a:solidFill>
                  <a:schemeClr val="tx1"/>
                </a:solidFill>
              </a:rPr>
              <a:t>DB#1,#2</a:t>
            </a:r>
          </a:p>
        </p:txBody>
      </p:sp>
      <p:cxnSp>
        <p:nvCxnSpPr>
          <p:cNvPr id="1935" name="직선 연결선 1934"/>
          <p:cNvCxnSpPr/>
          <p:nvPr/>
        </p:nvCxnSpPr>
        <p:spPr>
          <a:xfrm>
            <a:off x="6721169" y="617912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6" name="직사각형 1935"/>
          <p:cNvSpPr/>
          <p:nvPr/>
        </p:nvSpPr>
        <p:spPr>
          <a:xfrm>
            <a:off x="7630876" y="6030345"/>
            <a:ext cx="864000" cy="1206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판매 통신</a:t>
            </a:r>
            <a:r>
              <a:rPr lang="en-US" altLang="ko-KR" sz="500">
                <a:solidFill>
                  <a:schemeClr val="tx1"/>
                </a:solidFill>
              </a:rPr>
              <a:t>#1,#2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1939" name="직선 연결선 1938"/>
          <p:cNvCxnSpPr/>
          <p:nvPr/>
        </p:nvCxnSpPr>
        <p:spPr>
          <a:xfrm>
            <a:off x="7630876" y="617912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2" name="직사각형 1941"/>
          <p:cNvSpPr/>
          <p:nvPr/>
        </p:nvSpPr>
        <p:spPr>
          <a:xfrm>
            <a:off x="8544621" y="6030345"/>
            <a:ext cx="864000" cy="1206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판매 내부관리</a:t>
            </a:r>
            <a:r>
              <a:rPr lang="en-US" altLang="ko-KR" sz="500">
                <a:solidFill>
                  <a:schemeClr val="tx1"/>
                </a:solidFill>
              </a:rPr>
              <a:t>#1,#2</a:t>
            </a:r>
          </a:p>
        </p:txBody>
      </p:sp>
      <p:cxnSp>
        <p:nvCxnSpPr>
          <p:cNvPr id="1945" name="직선 연결선 1944"/>
          <p:cNvCxnSpPr/>
          <p:nvPr/>
        </p:nvCxnSpPr>
        <p:spPr>
          <a:xfrm>
            <a:off x="8544621" y="617912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8" name="직사각형 1947"/>
          <p:cNvSpPr/>
          <p:nvPr/>
        </p:nvSpPr>
        <p:spPr>
          <a:xfrm>
            <a:off x="9458879" y="6030345"/>
            <a:ext cx="864000" cy="1206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인쇄 </a:t>
            </a:r>
            <a:r>
              <a:rPr lang="en-US" altLang="ko-KR" sz="500">
                <a:solidFill>
                  <a:schemeClr val="tx1"/>
                </a:solidFill>
              </a:rPr>
              <a:t>WAS#1,#2</a:t>
            </a:r>
          </a:p>
        </p:txBody>
      </p:sp>
      <p:cxnSp>
        <p:nvCxnSpPr>
          <p:cNvPr id="1951" name="직선 연결선 1950"/>
          <p:cNvCxnSpPr/>
          <p:nvPr/>
        </p:nvCxnSpPr>
        <p:spPr>
          <a:xfrm>
            <a:off x="9458879" y="617912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4" name="직사각형 1953"/>
          <p:cNvSpPr/>
          <p:nvPr/>
        </p:nvSpPr>
        <p:spPr>
          <a:xfrm>
            <a:off x="10371943" y="6030345"/>
            <a:ext cx="864000" cy="1206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인쇄 </a:t>
            </a:r>
            <a:r>
              <a:rPr lang="en-US" altLang="ko-KR" sz="500">
                <a:solidFill>
                  <a:schemeClr val="tx1"/>
                </a:solidFill>
              </a:rPr>
              <a:t>DB#1,#2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1957" name="직선 연결선 1956"/>
          <p:cNvCxnSpPr/>
          <p:nvPr/>
        </p:nvCxnSpPr>
        <p:spPr>
          <a:xfrm>
            <a:off x="10371943" y="617912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0" name="직사각형 1959"/>
          <p:cNvSpPr/>
          <p:nvPr/>
        </p:nvSpPr>
        <p:spPr>
          <a:xfrm>
            <a:off x="3082044" y="1790551"/>
            <a:ext cx="864000" cy="149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암호화서버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963" name="직선 연결선 1962"/>
          <p:cNvCxnSpPr/>
          <p:nvPr/>
        </p:nvCxnSpPr>
        <p:spPr>
          <a:xfrm>
            <a:off x="3082044" y="1939331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6" name="직사각형 1965"/>
          <p:cNvSpPr/>
          <p:nvPr/>
        </p:nvSpPr>
        <p:spPr>
          <a:xfrm>
            <a:off x="3994333" y="1790551"/>
            <a:ext cx="864000" cy="149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게임관리서버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969" name="직선 연결선 1968"/>
          <p:cNvCxnSpPr/>
          <p:nvPr/>
        </p:nvCxnSpPr>
        <p:spPr>
          <a:xfrm>
            <a:off x="3994333" y="1939331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2" name="직사각형 1971"/>
          <p:cNvSpPr/>
          <p:nvPr/>
        </p:nvSpPr>
        <p:spPr>
          <a:xfrm>
            <a:off x="4901392" y="1790551"/>
            <a:ext cx="864000" cy="149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게임</a:t>
            </a:r>
            <a:r>
              <a:rPr lang="en-US" altLang="ko-KR" sz="500">
                <a:solidFill>
                  <a:schemeClr val="tx1"/>
                </a:solidFill>
              </a:rPr>
              <a:t>DB</a:t>
            </a:r>
            <a:r>
              <a:rPr lang="ko-KR" altLang="en-US" sz="500" smtClean="0">
                <a:solidFill>
                  <a:schemeClr val="tx1"/>
                </a:solidFill>
              </a:rPr>
              <a:t>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979" name="직선 연결선 1978"/>
          <p:cNvCxnSpPr/>
          <p:nvPr/>
        </p:nvCxnSpPr>
        <p:spPr>
          <a:xfrm>
            <a:off x="4901392" y="1939331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0" name="직사각형 1979"/>
          <p:cNvSpPr/>
          <p:nvPr/>
        </p:nvSpPr>
        <p:spPr>
          <a:xfrm>
            <a:off x="5813681" y="1790551"/>
            <a:ext cx="864000" cy="149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분배서버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981" name="직선 연결선 1980"/>
          <p:cNvCxnSpPr/>
          <p:nvPr/>
        </p:nvCxnSpPr>
        <p:spPr>
          <a:xfrm>
            <a:off x="5813681" y="1939331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2" name="직사각형 1981"/>
          <p:cNvSpPr/>
          <p:nvPr/>
        </p:nvSpPr>
        <p:spPr>
          <a:xfrm>
            <a:off x="6718069" y="1790551"/>
            <a:ext cx="864000" cy="149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통합백업서버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983" name="직선 연결선 1982"/>
          <p:cNvCxnSpPr/>
          <p:nvPr/>
        </p:nvCxnSpPr>
        <p:spPr>
          <a:xfrm>
            <a:off x="6718069" y="1939331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4" name="직사각형 1983"/>
          <p:cNvSpPr/>
          <p:nvPr/>
        </p:nvSpPr>
        <p:spPr>
          <a:xfrm>
            <a:off x="350162" y="600320"/>
            <a:ext cx="864000" cy="113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연계</a:t>
            </a:r>
            <a:r>
              <a:rPr lang="en-US" altLang="ko-KR" sz="500" smtClean="0">
                <a:solidFill>
                  <a:schemeClr val="tx1"/>
                </a:solidFill>
              </a:rPr>
              <a:t>HUB #</a:t>
            </a:r>
            <a:r>
              <a:rPr lang="en-US" altLang="ko-KR" sz="500">
                <a:solidFill>
                  <a:schemeClr val="tx1"/>
                </a:solidFill>
              </a:rPr>
              <a:t>1 ~ 2</a:t>
            </a:r>
            <a:endParaRPr lang="ko-KR" altLang="en-US" sz="500">
              <a:solidFill>
                <a:schemeClr val="tx1"/>
              </a:solidFill>
            </a:endParaRPr>
          </a:p>
          <a:p>
            <a:pPr algn="ctr"/>
            <a:endParaRPr lang="ko-KR" altLang="en-US" sz="500">
              <a:solidFill>
                <a:schemeClr val="tx1"/>
              </a:solidFill>
            </a:endParaRPr>
          </a:p>
        </p:txBody>
      </p:sp>
      <p:cxnSp>
        <p:nvCxnSpPr>
          <p:cNvPr id="1985" name="직선 연결선 1984"/>
          <p:cNvCxnSpPr/>
          <p:nvPr/>
        </p:nvCxnSpPr>
        <p:spPr>
          <a:xfrm>
            <a:off x="350162" y="749100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87" name="표 19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8381581"/>
              </p:ext>
            </p:extLst>
          </p:nvPr>
        </p:nvGraphicFramePr>
        <p:xfrm>
          <a:off x="389762" y="781184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PEAIHUBSVR01,02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3.6 GHz * 2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989" name="Rectangle 135"/>
          <p:cNvSpPr>
            <a:spLocks noChangeArrowheads="1"/>
          </p:cNvSpPr>
          <p:nvPr/>
        </p:nvSpPr>
        <p:spPr bwMode="auto">
          <a:xfrm>
            <a:off x="389762" y="1157819"/>
            <a:ext cx="784800" cy="540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1990" name="Rectangle 43"/>
          <p:cNvSpPr>
            <a:spLocks noChangeArrowheads="1"/>
          </p:cNvSpPr>
          <p:nvPr/>
        </p:nvSpPr>
        <p:spPr bwMode="auto">
          <a:xfrm>
            <a:off x="411362" y="1174234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991" name="Rectangle 43"/>
          <p:cNvSpPr>
            <a:spLocks noChangeArrowheads="1"/>
          </p:cNvSpPr>
          <p:nvPr/>
        </p:nvSpPr>
        <p:spPr bwMode="auto">
          <a:xfrm>
            <a:off x="411362" y="1261930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EAI - MocoMSys. Midas</a:t>
            </a:r>
            <a:endParaRPr lang="ko-KR" altLang="en-US" sz="400" dirty="0">
              <a:latin typeface="+mn-ea"/>
            </a:endParaRPr>
          </a:p>
        </p:txBody>
      </p:sp>
      <p:sp>
        <p:nvSpPr>
          <p:cNvPr id="1997" name="Rectangle 43"/>
          <p:cNvSpPr>
            <a:spLocks noChangeArrowheads="1"/>
          </p:cNvSpPr>
          <p:nvPr/>
        </p:nvSpPr>
        <p:spPr bwMode="auto">
          <a:xfrm>
            <a:off x="411362" y="1346892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HACMP </a:t>
            </a:r>
            <a:r>
              <a:rPr lang="ko-KR" altLang="en-US" sz="400" smtClean="0">
                <a:latin typeface="+mn-ea"/>
              </a:rPr>
              <a:t>이중화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998" name="표 19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2056244"/>
              </p:ext>
            </p:extLst>
          </p:nvPr>
        </p:nvGraphicFramePr>
        <p:xfrm>
          <a:off x="4033933" y="197323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PGAMEMNG01,02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P720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2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99" name="표 199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28538"/>
              </p:ext>
            </p:extLst>
          </p:nvPr>
        </p:nvGraphicFramePr>
        <p:xfrm>
          <a:off x="4940507" y="197323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801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PGAMEDB01, 02</a:t>
                      </a:r>
                      <a:endParaRPr lang="ko-KR" altLang="en-US" sz="400" b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56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00" name="표 199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2511724"/>
              </p:ext>
            </p:extLst>
          </p:nvPr>
        </p:nvGraphicFramePr>
        <p:xfrm>
          <a:off x="5855572" y="197323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PUPDATESVR01,02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2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01" name="표 20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1559505"/>
              </p:ext>
            </p:extLst>
          </p:nvPr>
        </p:nvGraphicFramePr>
        <p:xfrm>
          <a:off x="6757669" y="197323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PBACKUPSVR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IBM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2.6 GHz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* 6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02" name="표 200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6405149"/>
              </p:ext>
            </p:extLst>
          </p:nvPr>
        </p:nvGraphicFramePr>
        <p:xfrm>
          <a:off x="3124333" y="197323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PENCRYPT01, 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03" name="표 20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8441791"/>
              </p:ext>
            </p:extLst>
          </p:nvPr>
        </p:nvGraphicFramePr>
        <p:xfrm>
          <a:off x="386646" y="6216384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elpilp1,2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rx2800 i4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2.53GHz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004" name="Rectangle 135"/>
          <p:cNvSpPr>
            <a:spLocks noChangeArrowheads="1"/>
          </p:cNvSpPr>
          <p:nvPr/>
        </p:nvSpPr>
        <p:spPr bwMode="auto">
          <a:xfrm>
            <a:off x="386646" y="6592262"/>
            <a:ext cx="784800" cy="597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05" name="Rectangle 43"/>
          <p:cNvSpPr>
            <a:spLocks noChangeArrowheads="1"/>
          </p:cNvSpPr>
          <p:nvPr/>
        </p:nvSpPr>
        <p:spPr bwMode="auto">
          <a:xfrm>
            <a:off x="406446" y="661262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 smtClean="0">
                <a:latin typeface="+mn-ea"/>
              </a:rPr>
              <a:t> HP-UX 11.31 ia64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06" name="Rectangle 135"/>
          <p:cNvSpPr>
            <a:spLocks noChangeArrowheads="1"/>
          </p:cNvSpPr>
          <p:nvPr/>
        </p:nvSpPr>
        <p:spPr bwMode="auto">
          <a:xfrm>
            <a:off x="1295327" y="6597021"/>
            <a:ext cx="788400" cy="597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07" name="Rectangle 135"/>
          <p:cNvSpPr>
            <a:spLocks noChangeArrowheads="1"/>
          </p:cNvSpPr>
          <p:nvPr/>
        </p:nvSpPr>
        <p:spPr bwMode="auto">
          <a:xfrm>
            <a:off x="2204205" y="6597024"/>
            <a:ext cx="788400" cy="49769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08" name="Rectangle 43"/>
          <p:cNvSpPr>
            <a:spLocks noChangeArrowheads="1"/>
          </p:cNvSpPr>
          <p:nvPr/>
        </p:nvSpPr>
        <p:spPr bwMode="auto">
          <a:xfrm>
            <a:off x="2225805" y="661738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HP-UX </a:t>
            </a:r>
            <a:r>
              <a:rPr lang="en-US" altLang="ko-KR" sz="400" dirty="0">
                <a:latin typeface="+mn-ea"/>
              </a:rPr>
              <a:t>11.31 ia64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09" name="Rectangle 135"/>
          <p:cNvSpPr>
            <a:spLocks noChangeArrowheads="1"/>
          </p:cNvSpPr>
          <p:nvPr/>
        </p:nvSpPr>
        <p:spPr bwMode="auto">
          <a:xfrm>
            <a:off x="4031918" y="6597023"/>
            <a:ext cx="788400" cy="59759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10" name="Rectangle 43"/>
          <p:cNvSpPr>
            <a:spLocks noChangeArrowheads="1"/>
          </p:cNvSpPr>
          <p:nvPr/>
        </p:nvSpPr>
        <p:spPr bwMode="auto">
          <a:xfrm>
            <a:off x="4053518" y="661738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HP-UX </a:t>
            </a:r>
            <a:r>
              <a:rPr lang="en-US" altLang="ko-KR" sz="400" dirty="0">
                <a:latin typeface="+mn-ea"/>
              </a:rPr>
              <a:t>11.31 ia64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11" name="Rectangle 43"/>
          <p:cNvSpPr>
            <a:spLocks noChangeArrowheads="1"/>
          </p:cNvSpPr>
          <p:nvPr/>
        </p:nvSpPr>
        <p:spPr bwMode="auto">
          <a:xfrm>
            <a:off x="2225805" y="671104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HP MC/SG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2012" name="표 20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551996"/>
              </p:ext>
            </p:extLst>
          </p:nvPr>
        </p:nvGraphicFramePr>
        <p:xfrm>
          <a:off x="1295327" y="622114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elpdlp1,2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rx2800 i4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2.53GHz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13" name="표 20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0367799"/>
              </p:ext>
            </p:extLst>
          </p:nvPr>
        </p:nvGraphicFramePr>
        <p:xfrm>
          <a:off x="2204205" y="622114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elpdb1,2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rx2800 i4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2.53GHz * 8Core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32GB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14" name="표 20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4799657"/>
              </p:ext>
            </p:extLst>
          </p:nvPr>
        </p:nvGraphicFramePr>
        <p:xfrm>
          <a:off x="4031918" y="622114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elpcs1,2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rx2800 i4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2.4GHz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15" name="표 20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0286822"/>
              </p:ext>
            </p:extLst>
          </p:nvPr>
        </p:nvGraphicFramePr>
        <p:xfrm>
          <a:off x="5855334" y="621986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elswas1,2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3.6GHz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016" name="Rectangle 135"/>
          <p:cNvSpPr>
            <a:spLocks noChangeArrowheads="1"/>
          </p:cNvSpPr>
          <p:nvPr/>
        </p:nvSpPr>
        <p:spPr bwMode="auto">
          <a:xfrm>
            <a:off x="5855334" y="6595744"/>
            <a:ext cx="788400" cy="40189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17" name="Rectangle 43"/>
          <p:cNvSpPr>
            <a:spLocks noChangeArrowheads="1"/>
          </p:cNvSpPr>
          <p:nvPr/>
        </p:nvSpPr>
        <p:spPr bwMode="auto">
          <a:xfrm>
            <a:off x="5876934" y="661262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AIX 6.1 ML08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18" name="Rectangle 135"/>
          <p:cNvSpPr>
            <a:spLocks noChangeArrowheads="1"/>
          </p:cNvSpPr>
          <p:nvPr/>
        </p:nvSpPr>
        <p:spPr bwMode="auto">
          <a:xfrm>
            <a:off x="6757244" y="6595743"/>
            <a:ext cx="788400" cy="59887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19" name="Rectangle 43"/>
          <p:cNvSpPr>
            <a:spLocks noChangeArrowheads="1"/>
          </p:cNvSpPr>
          <p:nvPr/>
        </p:nvSpPr>
        <p:spPr bwMode="auto">
          <a:xfrm>
            <a:off x="6777044" y="661262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 HP-UX 11.31 ia64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20" name="Rectangle 135"/>
          <p:cNvSpPr>
            <a:spLocks noChangeArrowheads="1"/>
          </p:cNvSpPr>
          <p:nvPr/>
        </p:nvSpPr>
        <p:spPr bwMode="auto">
          <a:xfrm>
            <a:off x="7669588" y="6595744"/>
            <a:ext cx="788400" cy="30289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21" name="Rectangle 43"/>
          <p:cNvSpPr>
            <a:spLocks noChangeArrowheads="1"/>
          </p:cNvSpPr>
          <p:nvPr/>
        </p:nvSpPr>
        <p:spPr bwMode="auto">
          <a:xfrm>
            <a:off x="7691814" y="661262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AIX 6.1 ML08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22" name="Rectangle 135"/>
          <p:cNvSpPr>
            <a:spLocks noChangeArrowheads="1"/>
          </p:cNvSpPr>
          <p:nvPr/>
        </p:nvSpPr>
        <p:spPr bwMode="auto">
          <a:xfrm>
            <a:off x="8588048" y="6595744"/>
            <a:ext cx="788400" cy="302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23" name="Rectangle 43"/>
          <p:cNvSpPr>
            <a:spLocks noChangeArrowheads="1"/>
          </p:cNvSpPr>
          <p:nvPr/>
        </p:nvSpPr>
        <p:spPr bwMode="auto">
          <a:xfrm>
            <a:off x="8610273" y="661262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AIX 6.1 ML08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2024" name="표 20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5901933"/>
              </p:ext>
            </p:extLst>
          </p:nvPr>
        </p:nvGraphicFramePr>
        <p:xfrm>
          <a:off x="6757242" y="621986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elsdb1,2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rx2800 i4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2.4GHz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25" name="표 20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4587928"/>
              </p:ext>
            </p:extLst>
          </p:nvPr>
        </p:nvGraphicFramePr>
        <p:xfrm>
          <a:off x="7669590" y="621986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9"/>
                <a:gridCol w="468741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elsrs1,2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3.6GHz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26" name="표 20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382383"/>
              </p:ext>
            </p:extLst>
          </p:nvPr>
        </p:nvGraphicFramePr>
        <p:xfrm>
          <a:off x="8588049" y="621986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9"/>
                <a:gridCol w="468741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elscs1,2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3.6GHz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27" name="표 20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0706957"/>
              </p:ext>
            </p:extLst>
          </p:nvPr>
        </p:nvGraphicFramePr>
        <p:xfrm>
          <a:off x="9501863" y="621986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plwas1,2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IBM X3650 M3,4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3.0GHz *  2Core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4GB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135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028" name="Rectangle 135"/>
          <p:cNvSpPr>
            <a:spLocks noChangeArrowheads="1"/>
          </p:cNvSpPr>
          <p:nvPr/>
        </p:nvSpPr>
        <p:spPr bwMode="auto">
          <a:xfrm>
            <a:off x="9501865" y="6595744"/>
            <a:ext cx="788400" cy="40189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29" name="Rectangle 43"/>
          <p:cNvSpPr>
            <a:spLocks noChangeArrowheads="1"/>
          </p:cNvSpPr>
          <p:nvPr/>
        </p:nvSpPr>
        <p:spPr bwMode="auto">
          <a:xfrm>
            <a:off x="9523638" y="661262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RHEL 6.4 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30" name="Rectangle 135"/>
          <p:cNvSpPr>
            <a:spLocks noChangeArrowheads="1"/>
          </p:cNvSpPr>
          <p:nvPr/>
        </p:nvSpPr>
        <p:spPr bwMode="auto">
          <a:xfrm>
            <a:off x="10410538" y="6595744"/>
            <a:ext cx="788400" cy="498969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31" name="Rectangle 43"/>
          <p:cNvSpPr>
            <a:spLocks noChangeArrowheads="1"/>
          </p:cNvSpPr>
          <p:nvPr/>
        </p:nvSpPr>
        <p:spPr bwMode="auto">
          <a:xfrm>
            <a:off x="10429588" y="661262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 smtClean="0">
                <a:latin typeface="+mn-ea"/>
              </a:rPr>
              <a:t> RHEL 6.4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2032" name="표 20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4187467"/>
              </p:ext>
            </p:extLst>
          </p:nvPr>
        </p:nvGraphicFramePr>
        <p:xfrm>
          <a:off x="10410536" y="621986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pldb1,2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801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IBM X3650 M3</a:t>
                      </a:r>
                      <a:endParaRPr lang="ko-KR" altLang="en-US" sz="4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2.4 GHz *  2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4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135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033" name="Rectangle 43"/>
          <p:cNvSpPr>
            <a:spLocks noChangeArrowheads="1"/>
          </p:cNvSpPr>
          <p:nvPr/>
        </p:nvSpPr>
        <p:spPr bwMode="auto">
          <a:xfrm>
            <a:off x="2225805" y="680630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Oracle 11g Enterprise </a:t>
            </a:r>
            <a:r>
              <a:rPr lang="en-US" altLang="ko-KR" sz="400" dirty="0" smtClean="0">
                <a:latin typeface="+mn-ea"/>
              </a:rPr>
              <a:t>RAC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34" name="Rectangle 135"/>
          <p:cNvSpPr>
            <a:spLocks noChangeArrowheads="1"/>
          </p:cNvSpPr>
          <p:nvPr/>
        </p:nvSpPr>
        <p:spPr bwMode="auto">
          <a:xfrm>
            <a:off x="4939149" y="6597025"/>
            <a:ext cx="788400" cy="30532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35" name="Rectangle 43"/>
          <p:cNvSpPr>
            <a:spLocks noChangeArrowheads="1"/>
          </p:cNvSpPr>
          <p:nvPr/>
        </p:nvSpPr>
        <p:spPr bwMode="auto">
          <a:xfrm>
            <a:off x="4960749" y="661738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Windows 2012 Std.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2036" name="표 20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404768"/>
              </p:ext>
            </p:extLst>
          </p:nvPr>
        </p:nvGraphicFramePr>
        <p:xfrm>
          <a:off x="4939149" y="622114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elplw1,2,3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DL380 G8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3.0GHz * 2Core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160GB * 1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037" name="Rectangle 43"/>
          <p:cNvSpPr>
            <a:spLocks noChangeArrowheads="1"/>
          </p:cNvSpPr>
          <p:nvPr/>
        </p:nvSpPr>
        <p:spPr bwMode="auto">
          <a:xfrm>
            <a:off x="6777044" y="670628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HP MC/SG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38" name="Rectangle 43"/>
          <p:cNvSpPr>
            <a:spLocks noChangeArrowheads="1"/>
          </p:cNvSpPr>
          <p:nvPr/>
        </p:nvSpPr>
        <p:spPr bwMode="auto">
          <a:xfrm>
            <a:off x="6777044" y="680153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Oracle 11g Enterprise </a:t>
            </a:r>
            <a:r>
              <a:rPr lang="en-US" altLang="ko-KR" sz="400" dirty="0" smtClean="0">
                <a:latin typeface="+mn-ea"/>
              </a:rPr>
              <a:t>RAC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39" name="Rectangle 43"/>
          <p:cNvSpPr>
            <a:spLocks noChangeArrowheads="1"/>
          </p:cNvSpPr>
          <p:nvPr/>
        </p:nvSpPr>
        <p:spPr bwMode="auto">
          <a:xfrm>
            <a:off x="10430086" y="670628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Oracle 11g Enterprise </a:t>
            </a:r>
            <a:r>
              <a:rPr lang="en-US" altLang="ko-KR" sz="400" dirty="0" smtClean="0">
                <a:latin typeface="+mn-ea"/>
              </a:rPr>
              <a:t>RAC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40" name="Rectangle 43"/>
          <p:cNvSpPr>
            <a:spLocks noChangeArrowheads="1"/>
          </p:cNvSpPr>
          <p:nvPr/>
        </p:nvSpPr>
        <p:spPr bwMode="auto">
          <a:xfrm>
            <a:off x="406446" y="680153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Jennifer </a:t>
            </a:r>
            <a:r>
              <a:rPr lang="en-US" altLang="ko-KR" sz="400" dirty="0" smtClean="0">
                <a:latin typeface="+mn-ea"/>
              </a:rPr>
              <a:t>4.5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41" name="Rectangle 43"/>
          <p:cNvSpPr>
            <a:spLocks noChangeArrowheads="1"/>
          </p:cNvSpPr>
          <p:nvPr/>
        </p:nvSpPr>
        <p:spPr bwMode="auto">
          <a:xfrm>
            <a:off x="4053518" y="671104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Jennifer </a:t>
            </a:r>
            <a:r>
              <a:rPr lang="en-US" altLang="ko-KR" sz="400" dirty="0" smtClean="0">
                <a:latin typeface="+mn-ea"/>
              </a:rPr>
              <a:t>4.5 Server/agent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42" name="Rectangle 43"/>
          <p:cNvSpPr>
            <a:spLocks noChangeArrowheads="1"/>
          </p:cNvSpPr>
          <p:nvPr/>
        </p:nvSpPr>
        <p:spPr bwMode="auto">
          <a:xfrm>
            <a:off x="4053518" y="671104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Tmax </a:t>
            </a:r>
            <a:r>
              <a:rPr lang="en-US" altLang="ko-KR" sz="400" dirty="0" err="1" smtClean="0">
                <a:latin typeface="+mn-ea"/>
              </a:rPr>
              <a:t>jeus</a:t>
            </a:r>
            <a:r>
              <a:rPr lang="en-US" altLang="ko-KR" sz="400" dirty="0" smtClean="0">
                <a:latin typeface="+mn-ea"/>
              </a:rPr>
              <a:t>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43" name="Rectangle 43"/>
          <p:cNvSpPr>
            <a:spLocks noChangeArrowheads="1"/>
          </p:cNvSpPr>
          <p:nvPr/>
        </p:nvSpPr>
        <p:spPr bwMode="auto">
          <a:xfrm>
            <a:off x="406446" y="670628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JDK </a:t>
            </a:r>
            <a:r>
              <a:rPr lang="en-US" altLang="ko-KR" sz="400" dirty="0" smtClean="0">
                <a:latin typeface="+mn-ea"/>
              </a:rPr>
              <a:t>1.6.0.16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44" name="Rectangle 43"/>
          <p:cNvSpPr>
            <a:spLocks noChangeArrowheads="1"/>
          </p:cNvSpPr>
          <p:nvPr/>
        </p:nvSpPr>
        <p:spPr bwMode="auto">
          <a:xfrm>
            <a:off x="1316927" y="661659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 smtClean="0">
                <a:latin typeface="+mn-ea"/>
              </a:rPr>
              <a:t> HP-UX 11.31 ia64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45" name="Rectangle 43"/>
          <p:cNvSpPr>
            <a:spLocks noChangeArrowheads="1"/>
          </p:cNvSpPr>
          <p:nvPr/>
        </p:nvSpPr>
        <p:spPr bwMode="auto">
          <a:xfrm>
            <a:off x="1316927" y="680630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Jennifer </a:t>
            </a:r>
            <a:r>
              <a:rPr lang="en-US" altLang="ko-KR" sz="400" dirty="0" smtClean="0">
                <a:latin typeface="+mn-ea"/>
              </a:rPr>
              <a:t>4.5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46" name="Rectangle 43"/>
          <p:cNvSpPr>
            <a:spLocks noChangeArrowheads="1"/>
          </p:cNvSpPr>
          <p:nvPr/>
        </p:nvSpPr>
        <p:spPr bwMode="auto">
          <a:xfrm>
            <a:off x="1316927" y="671104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JDK </a:t>
            </a:r>
            <a:r>
              <a:rPr lang="en-US" altLang="ko-KR" sz="400" dirty="0" smtClean="0">
                <a:latin typeface="+mn-ea"/>
              </a:rPr>
              <a:t>1.6.0.16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47" name="Rectangle 43"/>
          <p:cNvSpPr>
            <a:spLocks noChangeArrowheads="1"/>
          </p:cNvSpPr>
          <p:nvPr/>
        </p:nvSpPr>
        <p:spPr bwMode="auto">
          <a:xfrm>
            <a:off x="406446" y="690234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즉석 </a:t>
            </a:r>
            <a:r>
              <a:rPr lang="ko-KR" altLang="en-US" sz="400" dirty="0" smtClean="0">
                <a:latin typeface="+mn-ea"/>
              </a:rPr>
              <a:t>응용 </a:t>
            </a:r>
            <a:r>
              <a:rPr lang="en-US" altLang="ko-KR" sz="400" dirty="0" smtClean="0">
                <a:latin typeface="+mn-ea"/>
              </a:rPr>
              <a:t>SW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48" name="Rectangle 43"/>
          <p:cNvSpPr>
            <a:spLocks noChangeArrowheads="1"/>
          </p:cNvSpPr>
          <p:nvPr/>
        </p:nvSpPr>
        <p:spPr bwMode="auto">
          <a:xfrm>
            <a:off x="1316927" y="690711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추첨 </a:t>
            </a:r>
            <a:r>
              <a:rPr lang="ko-KR" altLang="en-US" sz="400" dirty="0" smtClean="0">
                <a:latin typeface="+mn-ea"/>
              </a:rPr>
              <a:t>응용 </a:t>
            </a:r>
            <a:r>
              <a:rPr lang="en-US" altLang="ko-KR" sz="400" dirty="0" smtClean="0">
                <a:latin typeface="+mn-ea"/>
              </a:rPr>
              <a:t>SW</a:t>
            </a:r>
          </a:p>
        </p:txBody>
      </p:sp>
      <p:sp>
        <p:nvSpPr>
          <p:cNvPr id="2049" name="Rectangle 43"/>
          <p:cNvSpPr>
            <a:spLocks noChangeArrowheads="1"/>
          </p:cNvSpPr>
          <p:nvPr/>
        </p:nvSpPr>
        <p:spPr bwMode="auto">
          <a:xfrm>
            <a:off x="4053518" y="680630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내부관리 </a:t>
            </a:r>
            <a:r>
              <a:rPr lang="ko-KR" altLang="en-US" sz="400" dirty="0" smtClean="0">
                <a:latin typeface="+mn-ea"/>
              </a:rPr>
              <a:t>응용 </a:t>
            </a:r>
            <a:r>
              <a:rPr lang="en-US" altLang="ko-KR" sz="400" dirty="0" smtClean="0">
                <a:latin typeface="+mn-ea"/>
              </a:rPr>
              <a:t>SW</a:t>
            </a:r>
          </a:p>
        </p:txBody>
      </p:sp>
      <p:sp>
        <p:nvSpPr>
          <p:cNvPr id="2050" name="Rectangle 135"/>
          <p:cNvSpPr>
            <a:spLocks noChangeArrowheads="1"/>
          </p:cNvSpPr>
          <p:nvPr/>
        </p:nvSpPr>
        <p:spPr bwMode="auto">
          <a:xfrm>
            <a:off x="3117544" y="6594588"/>
            <a:ext cx="788400" cy="50012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graphicFrame>
        <p:nvGraphicFramePr>
          <p:cNvPr id="2051" name="표 20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6600199"/>
              </p:ext>
            </p:extLst>
          </p:nvPr>
        </p:nvGraphicFramePr>
        <p:xfrm>
          <a:off x="3117544" y="6218710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elprs1,2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rx2800 i4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2.53GHz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052" name="Rectangle 43"/>
          <p:cNvSpPr>
            <a:spLocks noChangeArrowheads="1"/>
          </p:cNvSpPr>
          <p:nvPr/>
        </p:nvSpPr>
        <p:spPr bwMode="auto">
          <a:xfrm>
            <a:off x="3139144" y="661415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 smtClean="0">
                <a:latin typeface="+mn-ea"/>
              </a:rPr>
              <a:t> HP-UX 11.31 ia64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53" name="Rectangle 43"/>
          <p:cNvSpPr>
            <a:spLocks noChangeArrowheads="1"/>
          </p:cNvSpPr>
          <p:nvPr/>
        </p:nvSpPr>
        <p:spPr bwMode="auto">
          <a:xfrm>
            <a:off x="3139144" y="680386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 smtClean="0">
                <a:latin typeface="+mn-ea"/>
              </a:rPr>
              <a:t> </a:t>
            </a:r>
            <a:r>
              <a:rPr lang="ko-KR" altLang="en-US" sz="400" dirty="0" smtClean="0">
                <a:latin typeface="+mn-ea"/>
              </a:rPr>
              <a:t>통신 응용 </a:t>
            </a:r>
            <a:r>
              <a:rPr lang="en-US" altLang="ko-KR" sz="400" dirty="0" smtClean="0">
                <a:latin typeface="+mn-ea"/>
              </a:rPr>
              <a:t>SW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54" name="Rectangle 43"/>
          <p:cNvSpPr>
            <a:spLocks noChangeArrowheads="1"/>
          </p:cNvSpPr>
          <p:nvPr/>
        </p:nvSpPr>
        <p:spPr bwMode="auto">
          <a:xfrm>
            <a:off x="3139144" y="670861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JDK </a:t>
            </a:r>
            <a:r>
              <a:rPr lang="en-US" altLang="ko-KR" sz="400" dirty="0" smtClean="0">
                <a:latin typeface="+mn-ea"/>
              </a:rPr>
              <a:t>1.6.0.16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55" name="직사각형 2054"/>
          <p:cNvSpPr/>
          <p:nvPr/>
        </p:nvSpPr>
        <p:spPr>
          <a:xfrm>
            <a:off x="348734" y="1790551"/>
            <a:ext cx="864000" cy="149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통신서버 </a:t>
            </a:r>
            <a:r>
              <a:rPr lang="en-US" altLang="ko-KR" sz="500" smtClean="0">
                <a:solidFill>
                  <a:schemeClr val="tx1"/>
                </a:solidFill>
              </a:rPr>
              <a:t>#</a:t>
            </a:r>
            <a:r>
              <a:rPr lang="en-US" altLang="ko-KR" sz="500">
                <a:solidFill>
                  <a:schemeClr val="tx1"/>
                </a:solidFill>
              </a:rPr>
              <a:t>1 ~ </a:t>
            </a:r>
            <a:r>
              <a:rPr lang="en-US" altLang="ko-KR" sz="500" smtClean="0">
                <a:solidFill>
                  <a:schemeClr val="tx1"/>
                </a:solidFill>
              </a:rPr>
              <a:t>21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2056" name="직선 연결선 2055"/>
          <p:cNvCxnSpPr/>
          <p:nvPr/>
        </p:nvCxnSpPr>
        <p:spPr>
          <a:xfrm>
            <a:off x="353497" y="1939331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57" name="표 20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2977092"/>
              </p:ext>
            </p:extLst>
          </p:nvPr>
        </p:nvGraphicFramePr>
        <p:xfrm>
          <a:off x="388686" y="1973235"/>
          <a:ext cx="784097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390"/>
                <a:gridCol w="50270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PCOMMGATE01,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058" name="직사각형 2057"/>
          <p:cNvSpPr/>
          <p:nvPr/>
        </p:nvSpPr>
        <p:spPr>
          <a:xfrm>
            <a:off x="2167878" y="1790551"/>
            <a:ext cx="864000" cy="149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게임처리서버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2059" name="직선 연결선 2058"/>
          <p:cNvCxnSpPr/>
          <p:nvPr/>
        </p:nvCxnSpPr>
        <p:spPr>
          <a:xfrm>
            <a:off x="2167878" y="1939331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60" name="표 20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3105182"/>
              </p:ext>
            </p:extLst>
          </p:nvPr>
        </p:nvGraphicFramePr>
        <p:xfrm>
          <a:off x="2207478" y="197323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PGAMEHDL01,02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2061" name="직선 연결선 2060"/>
          <p:cNvCxnSpPr/>
          <p:nvPr/>
        </p:nvCxnSpPr>
        <p:spPr>
          <a:xfrm>
            <a:off x="142720" y="3313541"/>
            <a:ext cx="125604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2" name="직선 연결선 2061"/>
          <p:cNvCxnSpPr/>
          <p:nvPr/>
        </p:nvCxnSpPr>
        <p:spPr>
          <a:xfrm>
            <a:off x="142720" y="566417"/>
            <a:ext cx="125604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3" name="직선 연결선 2062"/>
          <p:cNvCxnSpPr/>
          <p:nvPr/>
        </p:nvCxnSpPr>
        <p:spPr>
          <a:xfrm>
            <a:off x="142720" y="1761975"/>
            <a:ext cx="125604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4" name="직선 연결선 2063"/>
          <p:cNvCxnSpPr/>
          <p:nvPr/>
        </p:nvCxnSpPr>
        <p:spPr>
          <a:xfrm flipV="1">
            <a:off x="12704163" y="566417"/>
            <a:ext cx="0" cy="90000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5" name="직선 연결선 2064"/>
          <p:cNvCxnSpPr/>
          <p:nvPr/>
        </p:nvCxnSpPr>
        <p:spPr>
          <a:xfrm>
            <a:off x="142720" y="9567980"/>
            <a:ext cx="125604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7" name="직선 연결선 2066"/>
          <p:cNvCxnSpPr/>
          <p:nvPr/>
        </p:nvCxnSpPr>
        <p:spPr>
          <a:xfrm flipV="1">
            <a:off x="146903" y="566417"/>
            <a:ext cx="0" cy="900156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8" name="직선 연결선 2067"/>
          <p:cNvCxnSpPr/>
          <p:nvPr/>
        </p:nvCxnSpPr>
        <p:spPr>
          <a:xfrm flipV="1">
            <a:off x="323118" y="566417"/>
            <a:ext cx="0" cy="90000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9" name="직선 연결선 2068"/>
          <p:cNvCxnSpPr/>
          <p:nvPr/>
        </p:nvCxnSpPr>
        <p:spPr>
          <a:xfrm>
            <a:off x="142720" y="7272070"/>
            <a:ext cx="125604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0" name="Rectangle 43"/>
          <p:cNvSpPr>
            <a:spLocks noChangeArrowheads="1"/>
          </p:cNvSpPr>
          <p:nvPr/>
        </p:nvSpPr>
        <p:spPr bwMode="auto">
          <a:xfrm>
            <a:off x="411362" y="1521573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71" name="Rectangle 135"/>
          <p:cNvSpPr>
            <a:spLocks noChangeArrowheads="1"/>
          </p:cNvSpPr>
          <p:nvPr/>
        </p:nvSpPr>
        <p:spPr bwMode="auto">
          <a:xfrm>
            <a:off x="4940507" y="2358689"/>
            <a:ext cx="784800" cy="554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72" name="Rectangle 43"/>
          <p:cNvSpPr>
            <a:spLocks noChangeArrowheads="1"/>
          </p:cNvSpPr>
          <p:nvPr/>
        </p:nvSpPr>
        <p:spPr bwMode="auto">
          <a:xfrm>
            <a:off x="4960307" y="237739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73" name="Rectangle 135"/>
          <p:cNvSpPr>
            <a:spLocks noChangeArrowheads="1"/>
          </p:cNvSpPr>
          <p:nvPr/>
        </p:nvSpPr>
        <p:spPr bwMode="auto">
          <a:xfrm>
            <a:off x="5855572" y="2358690"/>
            <a:ext cx="784800" cy="468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74" name="Rectangle 43"/>
          <p:cNvSpPr>
            <a:spLocks noChangeArrowheads="1"/>
          </p:cNvSpPr>
          <p:nvPr/>
        </p:nvSpPr>
        <p:spPr bwMode="auto">
          <a:xfrm>
            <a:off x="5875372" y="237739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75" name="Rectangle 135"/>
          <p:cNvSpPr>
            <a:spLocks noChangeArrowheads="1"/>
          </p:cNvSpPr>
          <p:nvPr/>
        </p:nvSpPr>
        <p:spPr bwMode="auto">
          <a:xfrm>
            <a:off x="3124333" y="2358689"/>
            <a:ext cx="784800" cy="468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76" name="Rectangle 43"/>
          <p:cNvSpPr>
            <a:spLocks noChangeArrowheads="1"/>
          </p:cNvSpPr>
          <p:nvPr/>
        </p:nvSpPr>
        <p:spPr bwMode="auto">
          <a:xfrm>
            <a:off x="3144133" y="237739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5.8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77" name="Rectangle 43"/>
          <p:cNvSpPr>
            <a:spLocks noChangeArrowheads="1"/>
          </p:cNvSpPr>
          <p:nvPr/>
        </p:nvSpPr>
        <p:spPr bwMode="auto">
          <a:xfrm>
            <a:off x="3144133" y="246760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EZWay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78" name="Rectangle 43"/>
          <p:cNvSpPr>
            <a:spLocks noChangeArrowheads="1"/>
          </p:cNvSpPr>
          <p:nvPr/>
        </p:nvSpPr>
        <p:spPr bwMode="auto">
          <a:xfrm>
            <a:off x="4960307" y="246760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Oracle 11g Enterprise RAC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79" name="Rectangle 43"/>
          <p:cNvSpPr>
            <a:spLocks noChangeArrowheads="1"/>
          </p:cNvSpPr>
          <p:nvPr/>
        </p:nvSpPr>
        <p:spPr bwMode="auto">
          <a:xfrm>
            <a:off x="5875372" y="246760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EZWay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80" name="Rectangle 43"/>
          <p:cNvSpPr>
            <a:spLocks noChangeArrowheads="1"/>
          </p:cNvSpPr>
          <p:nvPr/>
        </p:nvSpPr>
        <p:spPr bwMode="auto">
          <a:xfrm>
            <a:off x="4960307" y="255486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>
                <a:latin typeface="+mn-ea"/>
              </a:rPr>
              <a:t> </a:t>
            </a:r>
            <a:r>
              <a:rPr lang="en-US" altLang="ko-KR" sz="400">
                <a:latin typeface="+mn-ea"/>
              </a:rPr>
              <a:t>GPFS </a:t>
            </a:r>
            <a:r>
              <a:rPr lang="ko-KR" altLang="en-US" sz="400">
                <a:latin typeface="+mn-ea"/>
              </a:rPr>
              <a:t>스토리지 파일공유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81" name="Rectangle 43"/>
          <p:cNvSpPr>
            <a:spLocks noChangeArrowheads="1"/>
          </p:cNvSpPr>
          <p:nvPr/>
        </p:nvSpPr>
        <p:spPr bwMode="auto">
          <a:xfrm>
            <a:off x="4960307" y="264273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82" name="Rectangle 135"/>
          <p:cNvSpPr>
            <a:spLocks noChangeArrowheads="1"/>
          </p:cNvSpPr>
          <p:nvPr/>
        </p:nvSpPr>
        <p:spPr bwMode="auto">
          <a:xfrm>
            <a:off x="6757669" y="2358690"/>
            <a:ext cx="784800" cy="108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83" name="Rectangle 43"/>
          <p:cNvSpPr>
            <a:spLocks noChangeArrowheads="1"/>
          </p:cNvSpPr>
          <p:nvPr/>
        </p:nvSpPr>
        <p:spPr bwMode="auto">
          <a:xfrm>
            <a:off x="6777469" y="237739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</a:t>
            </a:r>
            <a:r>
              <a:rPr lang="en-US" altLang="ko-KR" sz="400" smtClean="0">
                <a:latin typeface="+mn-ea"/>
              </a:rPr>
              <a:t>SP1</a:t>
            </a:r>
            <a:endParaRPr lang="ko-KR" altLang="en-US" sz="400">
              <a:latin typeface="+mn-ea"/>
            </a:endParaRPr>
          </a:p>
        </p:txBody>
      </p:sp>
      <p:sp>
        <p:nvSpPr>
          <p:cNvPr id="2084" name="Rectangle 43"/>
          <p:cNvSpPr>
            <a:spLocks noChangeArrowheads="1"/>
          </p:cNvSpPr>
          <p:nvPr/>
        </p:nvSpPr>
        <p:spPr bwMode="auto">
          <a:xfrm>
            <a:off x="3144133" y="255486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SSL </a:t>
            </a:r>
            <a:r>
              <a:rPr lang="ko-KR" altLang="en-US" sz="400" smtClean="0">
                <a:latin typeface="+mn-ea"/>
              </a:rPr>
              <a:t>서버인증서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85" name="Rectangle 43"/>
          <p:cNvSpPr>
            <a:spLocks noChangeArrowheads="1"/>
          </p:cNvSpPr>
          <p:nvPr/>
        </p:nvSpPr>
        <p:spPr bwMode="auto">
          <a:xfrm>
            <a:off x="3144133" y="264273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86" name="Rectangle 43"/>
          <p:cNvSpPr>
            <a:spLocks noChangeArrowheads="1"/>
          </p:cNvSpPr>
          <p:nvPr/>
        </p:nvSpPr>
        <p:spPr bwMode="auto">
          <a:xfrm>
            <a:off x="4960307" y="281903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>
              <a:latin typeface="+mn-ea"/>
            </a:endParaRPr>
          </a:p>
        </p:txBody>
      </p:sp>
      <p:sp>
        <p:nvSpPr>
          <p:cNvPr id="2087" name="Rectangle 135"/>
          <p:cNvSpPr>
            <a:spLocks noChangeArrowheads="1"/>
          </p:cNvSpPr>
          <p:nvPr/>
        </p:nvSpPr>
        <p:spPr bwMode="auto">
          <a:xfrm>
            <a:off x="4033933" y="2358690"/>
            <a:ext cx="784800" cy="900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88" name="Rectangle 43"/>
          <p:cNvSpPr>
            <a:spLocks noChangeArrowheads="1"/>
          </p:cNvSpPr>
          <p:nvPr/>
        </p:nvSpPr>
        <p:spPr bwMode="auto">
          <a:xfrm>
            <a:off x="4053733" y="2377395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89" name="Rectangle 43"/>
          <p:cNvSpPr>
            <a:spLocks noChangeArrowheads="1"/>
          </p:cNvSpPr>
          <p:nvPr/>
        </p:nvSpPr>
        <p:spPr bwMode="auto">
          <a:xfrm>
            <a:off x="4053733" y="2467602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Apache Web Server 2.2.25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90" name="Rectangle 43"/>
          <p:cNvSpPr>
            <a:spLocks noChangeArrowheads="1"/>
          </p:cNvSpPr>
          <p:nvPr/>
        </p:nvSpPr>
        <p:spPr bwMode="auto">
          <a:xfrm>
            <a:off x="4053733" y="2554868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JBoss 6.1.0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91" name="Rectangle 43"/>
          <p:cNvSpPr>
            <a:spLocks noChangeArrowheads="1"/>
          </p:cNvSpPr>
          <p:nvPr/>
        </p:nvSpPr>
        <p:spPr bwMode="auto">
          <a:xfrm>
            <a:off x="4053733" y="290801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92" name="Rectangle 43"/>
          <p:cNvSpPr>
            <a:spLocks noChangeArrowheads="1"/>
          </p:cNvSpPr>
          <p:nvPr/>
        </p:nvSpPr>
        <p:spPr bwMode="auto">
          <a:xfrm>
            <a:off x="4053733" y="2995522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APM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93" name="Rectangle 43"/>
          <p:cNvSpPr>
            <a:spLocks noChangeArrowheads="1"/>
          </p:cNvSpPr>
          <p:nvPr/>
        </p:nvSpPr>
        <p:spPr bwMode="auto">
          <a:xfrm>
            <a:off x="4053733" y="308756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94" name="Rectangle 43"/>
          <p:cNvSpPr>
            <a:spLocks noChangeArrowheads="1"/>
          </p:cNvSpPr>
          <p:nvPr/>
        </p:nvSpPr>
        <p:spPr bwMode="auto">
          <a:xfrm>
            <a:off x="4053733" y="2642730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게임관리 </a:t>
            </a:r>
            <a:r>
              <a:rPr lang="en-US" altLang="ko-KR" sz="400" smtClean="0">
                <a:latin typeface="+mn-ea"/>
              </a:rPr>
              <a:t>Web 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95" name="Rectangle 43"/>
          <p:cNvSpPr>
            <a:spLocks noChangeArrowheads="1"/>
          </p:cNvSpPr>
          <p:nvPr/>
        </p:nvSpPr>
        <p:spPr bwMode="auto">
          <a:xfrm>
            <a:off x="4053733" y="2734996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GPFS </a:t>
            </a:r>
            <a:r>
              <a:rPr lang="ko-KR" altLang="en-US" sz="400" smtClean="0">
                <a:latin typeface="+mn-ea"/>
              </a:rPr>
              <a:t>스토리지 파일공유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96" name="Rectangle 135"/>
          <p:cNvSpPr>
            <a:spLocks noChangeArrowheads="1"/>
          </p:cNvSpPr>
          <p:nvPr/>
        </p:nvSpPr>
        <p:spPr bwMode="auto">
          <a:xfrm>
            <a:off x="388334" y="2358690"/>
            <a:ext cx="784800" cy="295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97" name="Rectangle 43"/>
          <p:cNvSpPr>
            <a:spLocks noChangeArrowheads="1"/>
          </p:cNvSpPr>
          <p:nvPr/>
        </p:nvSpPr>
        <p:spPr bwMode="auto">
          <a:xfrm>
            <a:off x="408134" y="237739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5.8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98" name="Rectangle 43"/>
          <p:cNvSpPr>
            <a:spLocks noChangeArrowheads="1"/>
          </p:cNvSpPr>
          <p:nvPr/>
        </p:nvSpPr>
        <p:spPr bwMode="auto">
          <a:xfrm>
            <a:off x="408134" y="246760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EZWay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99" name="Rectangle 43"/>
          <p:cNvSpPr>
            <a:spLocks noChangeArrowheads="1"/>
          </p:cNvSpPr>
          <p:nvPr/>
        </p:nvSpPr>
        <p:spPr bwMode="auto">
          <a:xfrm>
            <a:off x="408134" y="255486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00" name="Rectangle 135"/>
          <p:cNvSpPr>
            <a:spLocks noChangeArrowheads="1"/>
          </p:cNvSpPr>
          <p:nvPr/>
        </p:nvSpPr>
        <p:spPr bwMode="auto">
          <a:xfrm>
            <a:off x="2207478" y="2358689"/>
            <a:ext cx="784800" cy="554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101" name="Rectangle 43"/>
          <p:cNvSpPr>
            <a:spLocks noChangeArrowheads="1"/>
          </p:cNvSpPr>
          <p:nvPr/>
        </p:nvSpPr>
        <p:spPr bwMode="auto">
          <a:xfrm>
            <a:off x="2227278" y="237739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02" name="Rectangle 43"/>
          <p:cNvSpPr>
            <a:spLocks noChangeArrowheads="1"/>
          </p:cNvSpPr>
          <p:nvPr/>
        </p:nvSpPr>
        <p:spPr bwMode="auto">
          <a:xfrm>
            <a:off x="2227278" y="246760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EZWay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03" name="Rectangle 43"/>
          <p:cNvSpPr>
            <a:spLocks noChangeArrowheads="1"/>
          </p:cNvSpPr>
          <p:nvPr/>
        </p:nvSpPr>
        <p:spPr bwMode="auto">
          <a:xfrm>
            <a:off x="2227278" y="255486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>
                <a:latin typeface="+mn-ea"/>
              </a:rPr>
              <a:t> </a:t>
            </a:r>
            <a:r>
              <a:rPr lang="en-US" altLang="ko-KR" sz="400">
                <a:latin typeface="+mn-ea"/>
              </a:rPr>
              <a:t>HACMP </a:t>
            </a:r>
            <a:r>
              <a:rPr lang="ko-KR" altLang="en-US" sz="400">
                <a:latin typeface="+mn-ea"/>
              </a:rPr>
              <a:t>이중화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04" name="Rectangle 43"/>
          <p:cNvSpPr>
            <a:spLocks noChangeArrowheads="1"/>
          </p:cNvSpPr>
          <p:nvPr/>
        </p:nvSpPr>
        <p:spPr bwMode="auto">
          <a:xfrm>
            <a:off x="2227278" y="264273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APM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05" name="Rectangle 43"/>
          <p:cNvSpPr>
            <a:spLocks noChangeArrowheads="1"/>
          </p:cNvSpPr>
          <p:nvPr/>
        </p:nvSpPr>
        <p:spPr bwMode="auto">
          <a:xfrm>
            <a:off x="2227278" y="273499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06" name="Rectangle 43"/>
          <p:cNvSpPr>
            <a:spLocks noChangeArrowheads="1"/>
          </p:cNvSpPr>
          <p:nvPr/>
        </p:nvSpPr>
        <p:spPr bwMode="auto">
          <a:xfrm>
            <a:off x="3144133" y="273499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07" name="Rectangle 43"/>
          <p:cNvSpPr>
            <a:spLocks noChangeArrowheads="1"/>
          </p:cNvSpPr>
          <p:nvPr/>
        </p:nvSpPr>
        <p:spPr bwMode="auto">
          <a:xfrm>
            <a:off x="4053733" y="3175031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</a:t>
            </a:r>
            <a:r>
              <a:rPr lang="en-US" altLang="ko-KR" sz="400">
                <a:latin typeface="+mn-ea"/>
              </a:rPr>
              <a:t>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08" name="Rectangle 43"/>
          <p:cNvSpPr>
            <a:spLocks noChangeArrowheads="1"/>
          </p:cNvSpPr>
          <p:nvPr/>
        </p:nvSpPr>
        <p:spPr bwMode="auto">
          <a:xfrm>
            <a:off x="4960307" y="273499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>
              <a:latin typeface="+mn-ea"/>
            </a:endParaRPr>
          </a:p>
        </p:txBody>
      </p:sp>
      <p:sp>
        <p:nvSpPr>
          <p:cNvPr id="2109" name="Rectangle 43"/>
          <p:cNvSpPr>
            <a:spLocks noChangeArrowheads="1"/>
          </p:cNvSpPr>
          <p:nvPr/>
        </p:nvSpPr>
        <p:spPr bwMode="auto">
          <a:xfrm>
            <a:off x="5875372" y="273499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>
              <a:latin typeface="+mn-ea"/>
            </a:endParaRPr>
          </a:p>
        </p:txBody>
      </p:sp>
      <p:sp>
        <p:nvSpPr>
          <p:cNvPr id="2110" name="Rectangle 43"/>
          <p:cNvSpPr>
            <a:spLocks noChangeArrowheads="1"/>
          </p:cNvSpPr>
          <p:nvPr/>
        </p:nvSpPr>
        <p:spPr bwMode="auto">
          <a:xfrm>
            <a:off x="5875372" y="264273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>
              <a:latin typeface="+mn-ea"/>
            </a:endParaRPr>
          </a:p>
        </p:txBody>
      </p:sp>
      <p:sp>
        <p:nvSpPr>
          <p:cNvPr id="2111" name="Rectangle 43"/>
          <p:cNvSpPr>
            <a:spLocks noChangeArrowheads="1"/>
          </p:cNvSpPr>
          <p:nvPr/>
        </p:nvSpPr>
        <p:spPr bwMode="auto">
          <a:xfrm>
            <a:off x="4053733" y="2819035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HACMP </a:t>
            </a:r>
            <a:r>
              <a:rPr lang="ko-KR" altLang="en-US" sz="400" smtClean="0">
                <a:latin typeface="+mn-ea"/>
              </a:rPr>
              <a:t>이중화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12" name="Rectangle 43"/>
          <p:cNvSpPr>
            <a:spLocks noChangeArrowheads="1"/>
          </p:cNvSpPr>
          <p:nvPr/>
        </p:nvSpPr>
        <p:spPr bwMode="auto">
          <a:xfrm>
            <a:off x="5875372" y="255486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13" name="직사각형 2112"/>
          <p:cNvSpPr/>
          <p:nvPr/>
        </p:nvSpPr>
        <p:spPr>
          <a:xfrm>
            <a:off x="343875" y="3331861"/>
            <a:ext cx="864000" cy="1418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온라인 감사처리서버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2114" name="직선 연결선 2113"/>
          <p:cNvCxnSpPr/>
          <p:nvPr/>
        </p:nvCxnSpPr>
        <p:spPr>
          <a:xfrm>
            <a:off x="343875" y="3482649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5" name="직사각형 2114"/>
          <p:cNvSpPr/>
          <p:nvPr/>
        </p:nvSpPr>
        <p:spPr>
          <a:xfrm>
            <a:off x="1254774" y="3331861"/>
            <a:ext cx="864000" cy="1418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온라인 감사관리서버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2116" name="직선 연결선 2115"/>
          <p:cNvCxnSpPr/>
          <p:nvPr/>
        </p:nvCxnSpPr>
        <p:spPr>
          <a:xfrm>
            <a:off x="1254774" y="3484258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7" name="직사각형 2116"/>
          <p:cNvSpPr/>
          <p:nvPr/>
        </p:nvSpPr>
        <p:spPr>
          <a:xfrm>
            <a:off x="2166404" y="3331861"/>
            <a:ext cx="864000" cy="1418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온라인 감사</a:t>
            </a:r>
            <a:r>
              <a:rPr lang="en-US" altLang="ko-KR" sz="500">
                <a:solidFill>
                  <a:schemeClr val="tx1"/>
                </a:solidFill>
              </a:rPr>
              <a:t>DB</a:t>
            </a:r>
            <a:r>
              <a:rPr lang="ko-KR" altLang="en-US" sz="500">
                <a:solidFill>
                  <a:schemeClr val="tx1"/>
                </a:solidFill>
              </a:rPr>
              <a:t>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2118" name="직선 연결선 2117"/>
          <p:cNvCxnSpPr/>
          <p:nvPr/>
        </p:nvCxnSpPr>
        <p:spPr>
          <a:xfrm>
            <a:off x="2166404" y="3485087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9" name="직사각형 2118"/>
          <p:cNvSpPr/>
          <p:nvPr/>
        </p:nvSpPr>
        <p:spPr>
          <a:xfrm>
            <a:off x="3079616" y="3331861"/>
            <a:ext cx="864000" cy="1418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전자 감사처리</a:t>
            </a:r>
            <a:r>
              <a:rPr lang="en-US" altLang="ko-KR" sz="500">
                <a:solidFill>
                  <a:schemeClr val="tx1"/>
                </a:solidFill>
              </a:rPr>
              <a:t>/</a:t>
            </a:r>
            <a:r>
              <a:rPr lang="ko-KR" altLang="en-US" sz="500">
                <a:solidFill>
                  <a:schemeClr val="tx1"/>
                </a:solidFill>
              </a:rPr>
              <a:t>관리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2120" name="직선 연결선 2119"/>
          <p:cNvCxnSpPr/>
          <p:nvPr/>
        </p:nvCxnSpPr>
        <p:spPr>
          <a:xfrm>
            <a:off x="3079616" y="3482650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21" name="직사각형 2120"/>
          <p:cNvSpPr/>
          <p:nvPr/>
        </p:nvSpPr>
        <p:spPr>
          <a:xfrm>
            <a:off x="3991342" y="3331860"/>
            <a:ext cx="864000" cy="141840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전자 감사</a:t>
            </a:r>
            <a:r>
              <a:rPr lang="en-US" altLang="ko-KR" sz="500">
                <a:solidFill>
                  <a:schemeClr val="tx1"/>
                </a:solidFill>
              </a:rPr>
              <a:t>DB</a:t>
            </a:r>
            <a:r>
              <a:rPr lang="ko-KR" altLang="en-US" sz="500">
                <a:solidFill>
                  <a:schemeClr val="tx1"/>
                </a:solidFill>
              </a:rPr>
              <a:t>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2122" name="직선 연결선 2121"/>
          <p:cNvCxnSpPr/>
          <p:nvPr/>
        </p:nvCxnSpPr>
        <p:spPr>
          <a:xfrm>
            <a:off x="3991342" y="348534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23" name="직사각형 2122"/>
          <p:cNvSpPr/>
          <p:nvPr/>
        </p:nvSpPr>
        <p:spPr>
          <a:xfrm>
            <a:off x="4903535" y="3331861"/>
            <a:ext cx="864000" cy="1418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인쇄 감사처리</a:t>
            </a:r>
            <a:r>
              <a:rPr lang="en-US" altLang="ko-KR" sz="500">
                <a:solidFill>
                  <a:schemeClr val="tx1"/>
                </a:solidFill>
              </a:rPr>
              <a:t>/</a:t>
            </a:r>
            <a:r>
              <a:rPr lang="ko-KR" altLang="en-US" sz="500">
                <a:solidFill>
                  <a:schemeClr val="tx1"/>
                </a:solidFill>
              </a:rPr>
              <a:t>관리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2124" name="직선 연결선 2123"/>
          <p:cNvCxnSpPr/>
          <p:nvPr/>
        </p:nvCxnSpPr>
        <p:spPr>
          <a:xfrm>
            <a:off x="4903535" y="3480641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25" name="직사각형 2124"/>
          <p:cNvSpPr/>
          <p:nvPr/>
        </p:nvSpPr>
        <p:spPr>
          <a:xfrm>
            <a:off x="5815261" y="3331861"/>
            <a:ext cx="864000" cy="1418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인쇄 감사</a:t>
            </a:r>
            <a:r>
              <a:rPr lang="en-US" altLang="ko-KR" sz="500" smtClean="0">
                <a:solidFill>
                  <a:schemeClr val="tx1"/>
                </a:solidFill>
              </a:rPr>
              <a:t>DB</a:t>
            </a:r>
            <a:r>
              <a:rPr lang="ko-KR" altLang="en-US" sz="500" smtClean="0">
                <a:solidFill>
                  <a:schemeClr val="tx1"/>
                </a:solidFill>
              </a:rPr>
              <a:t>서버</a:t>
            </a:r>
            <a:r>
              <a:rPr lang="en-US" altLang="ko-KR" sz="500" smtClean="0">
                <a:solidFill>
                  <a:schemeClr val="tx1"/>
                </a:solidFill>
              </a:rPr>
              <a:t> 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2126" name="직선 연결선 2125"/>
          <p:cNvCxnSpPr/>
          <p:nvPr/>
        </p:nvCxnSpPr>
        <p:spPr>
          <a:xfrm>
            <a:off x="5815261" y="3485087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27" name="표 21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9355791"/>
              </p:ext>
            </p:extLst>
          </p:nvPr>
        </p:nvGraphicFramePr>
        <p:xfrm>
          <a:off x="380985" y="3517770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PONADTHDL01,02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3.1 GHz * 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28" name="표 21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2659672"/>
              </p:ext>
            </p:extLst>
          </p:nvPr>
        </p:nvGraphicFramePr>
        <p:xfrm>
          <a:off x="1296921" y="3517770"/>
          <a:ext cx="784801" cy="367907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41666"/>
                <a:gridCol w="543135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PONADTMNG01,02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8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990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29" name="표 21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3802"/>
              </p:ext>
            </p:extLst>
          </p:nvPr>
        </p:nvGraphicFramePr>
        <p:xfrm>
          <a:off x="3120346" y="3517770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PECADT01,02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2.4 GHz * 4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30" name="표 2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512988"/>
              </p:ext>
            </p:extLst>
          </p:nvPr>
        </p:nvGraphicFramePr>
        <p:xfrm>
          <a:off x="4035197" y="3517770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140"/>
                <a:gridCol w="552660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PECADTDB01,02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3.6 GHz * 1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31" name="표 21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5547598"/>
              </p:ext>
            </p:extLst>
          </p:nvPr>
        </p:nvGraphicFramePr>
        <p:xfrm>
          <a:off x="4947099" y="3517770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PPRTADT01,02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32" name="표 21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3328503"/>
              </p:ext>
            </p:extLst>
          </p:nvPr>
        </p:nvGraphicFramePr>
        <p:xfrm>
          <a:off x="5856096" y="3517770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140"/>
                <a:gridCol w="552660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PPRTADTDB01,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3.6 GHz * 1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33" name="표 21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3641012"/>
              </p:ext>
            </p:extLst>
          </p:nvPr>
        </p:nvGraphicFramePr>
        <p:xfrm>
          <a:off x="2207938" y="3517770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PONADTDB01,02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3.1 GHz * 6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40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134" name="Rectangle 135"/>
          <p:cNvSpPr>
            <a:spLocks noChangeArrowheads="1"/>
          </p:cNvSpPr>
          <p:nvPr/>
        </p:nvSpPr>
        <p:spPr bwMode="auto">
          <a:xfrm>
            <a:off x="5861073" y="3906047"/>
            <a:ext cx="784800" cy="80639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135" name="Rectangle 43"/>
          <p:cNvSpPr>
            <a:spLocks noChangeArrowheads="1"/>
          </p:cNvSpPr>
          <p:nvPr/>
        </p:nvSpPr>
        <p:spPr bwMode="auto">
          <a:xfrm>
            <a:off x="5881632" y="392319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36" name="Rectangle 43"/>
          <p:cNvSpPr>
            <a:spLocks noChangeArrowheads="1"/>
          </p:cNvSpPr>
          <p:nvPr/>
        </p:nvSpPr>
        <p:spPr bwMode="auto">
          <a:xfrm>
            <a:off x="5881632" y="401362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Apache Web Server 2.2.25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37" name="Rectangle 43"/>
          <p:cNvSpPr>
            <a:spLocks noChangeArrowheads="1"/>
          </p:cNvSpPr>
          <p:nvPr/>
        </p:nvSpPr>
        <p:spPr bwMode="auto">
          <a:xfrm>
            <a:off x="5881632" y="4100895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JBoss 6.1.0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38" name="Rectangle 43"/>
          <p:cNvSpPr>
            <a:spLocks noChangeArrowheads="1"/>
          </p:cNvSpPr>
          <p:nvPr/>
        </p:nvSpPr>
        <p:spPr bwMode="auto">
          <a:xfrm>
            <a:off x="5881632" y="4281023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Oracle 11g Standard HA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39" name="Rectangle 43"/>
          <p:cNvSpPr>
            <a:spLocks noChangeArrowheads="1"/>
          </p:cNvSpPr>
          <p:nvPr/>
        </p:nvSpPr>
        <p:spPr bwMode="auto">
          <a:xfrm>
            <a:off x="5881632" y="4365062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D'Amo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40" name="Rectangle 43"/>
          <p:cNvSpPr>
            <a:spLocks noChangeArrowheads="1"/>
          </p:cNvSpPr>
          <p:nvPr/>
        </p:nvSpPr>
        <p:spPr bwMode="auto">
          <a:xfrm>
            <a:off x="5881632" y="418875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감사관리 </a:t>
            </a:r>
            <a:r>
              <a:rPr lang="en-US" altLang="ko-KR" sz="400" smtClean="0">
                <a:latin typeface="+mn-ea"/>
              </a:rPr>
              <a:t>Web 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41" name="Rectangle 43"/>
          <p:cNvSpPr>
            <a:spLocks noChangeArrowheads="1"/>
          </p:cNvSpPr>
          <p:nvPr/>
        </p:nvSpPr>
        <p:spPr bwMode="auto">
          <a:xfrm>
            <a:off x="5881632" y="4454046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HACMP </a:t>
            </a:r>
            <a:r>
              <a:rPr lang="ko-KR" altLang="en-US" sz="400" smtClean="0">
                <a:latin typeface="+mn-ea"/>
              </a:rPr>
              <a:t>이중화</a:t>
            </a:r>
            <a:endParaRPr lang="ko-KR" altLang="en-US" sz="400">
              <a:latin typeface="+mn-ea"/>
            </a:endParaRPr>
          </a:p>
        </p:txBody>
      </p:sp>
      <p:sp>
        <p:nvSpPr>
          <p:cNvPr id="2142" name="Rectangle 135"/>
          <p:cNvSpPr>
            <a:spLocks noChangeArrowheads="1"/>
          </p:cNvSpPr>
          <p:nvPr/>
        </p:nvSpPr>
        <p:spPr bwMode="auto">
          <a:xfrm>
            <a:off x="379444" y="3904717"/>
            <a:ext cx="784800" cy="457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143" name="Rectangle 135"/>
          <p:cNvSpPr>
            <a:spLocks noChangeArrowheads="1"/>
          </p:cNvSpPr>
          <p:nvPr/>
        </p:nvSpPr>
        <p:spPr bwMode="auto">
          <a:xfrm>
            <a:off x="1295380" y="3906046"/>
            <a:ext cx="784800" cy="630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144" name="Rectangle 43"/>
          <p:cNvSpPr>
            <a:spLocks noChangeArrowheads="1"/>
          </p:cNvSpPr>
          <p:nvPr/>
        </p:nvSpPr>
        <p:spPr bwMode="auto">
          <a:xfrm>
            <a:off x="1315939" y="392319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5.8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45" name="Rectangle 43"/>
          <p:cNvSpPr>
            <a:spLocks noChangeArrowheads="1"/>
          </p:cNvSpPr>
          <p:nvPr/>
        </p:nvSpPr>
        <p:spPr bwMode="auto">
          <a:xfrm>
            <a:off x="1315939" y="401362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Apache Web Server 6.1.0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46" name="Rectangle 43"/>
          <p:cNvSpPr>
            <a:spLocks noChangeArrowheads="1"/>
          </p:cNvSpPr>
          <p:nvPr/>
        </p:nvSpPr>
        <p:spPr bwMode="auto">
          <a:xfrm>
            <a:off x="1315939" y="4100895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JBoss 2.2.25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47" name="Rectangle 43"/>
          <p:cNvSpPr>
            <a:spLocks noChangeArrowheads="1"/>
          </p:cNvSpPr>
          <p:nvPr/>
        </p:nvSpPr>
        <p:spPr bwMode="auto">
          <a:xfrm>
            <a:off x="1315939" y="4281023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APM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48" name="Rectangle 43"/>
          <p:cNvSpPr>
            <a:spLocks noChangeArrowheads="1"/>
          </p:cNvSpPr>
          <p:nvPr/>
        </p:nvSpPr>
        <p:spPr bwMode="auto">
          <a:xfrm>
            <a:off x="399244" y="401362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감사처리 </a:t>
            </a:r>
            <a:r>
              <a:rPr lang="en-US" altLang="ko-KR" sz="400" smtClean="0">
                <a:latin typeface="+mn-ea"/>
              </a:rPr>
              <a:t>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49" name="Rectangle 43"/>
          <p:cNvSpPr>
            <a:spLocks noChangeArrowheads="1"/>
          </p:cNvSpPr>
          <p:nvPr/>
        </p:nvSpPr>
        <p:spPr bwMode="auto">
          <a:xfrm>
            <a:off x="399244" y="4100895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APM Agent</a:t>
            </a:r>
            <a:endParaRPr lang="ko-KR" altLang="en-US" sz="400">
              <a:latin typeface="+mn-ea"/>
            </a:endParaRPr>
          </a:p>
        </p:txBody>
      </p:sp>
      <p:sp>
        <p:nvSpPr>
          <p:cNvPr id="2150" name="Rectangle 43"/>
          <p:cNvSpPr>
            <a:spLocks noChangeArrowheads="1"/>
          </p:cNvSpPr>
          <p:nvPr/>
        </p:nvSpPr>
        <p:spPr bwMode="auto">
          <a:xfrm>
            <a:off x="399244" y="418875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>
              <a:latin typeface="+mn-ea"/>
            </a:endParaRPr>
          </a:p>
        </p:txBody>
      </p:sp>
      <p:sp>
        <p:nvSpPr>
          <p:cNvPr id="2151" name="Rectangle 43"/>
          <p:cNvSpPr>
            <a:spLocks noChangeArrowheads="1"/>
          </p:cNvSpPr>
          <p:nvPr/>
        </p:nvSpPr>
        <p:spPr bwMode="auto">
          <a:xfrm>
            <a:off x="399244" y="392319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52" name="Rectangle 43"/>
          <p:cNvSpPr>
            <a:spLocks noChangeArrowheads="1"/>
          </p:cNvSpPr>
          <p:nvPr/>
        </p:nvSpPr>
        <p:spPr bwMode="auto">
          <a:xfrm>
            <a:off x="1315939" y="4365062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53" name="Rectangle 43"/>
          <p:cNvSpPr>
            <a:spLocks noChangeArrowheads="1"/>
          </p:cNvSpPr>
          <p:nvPr/>
        </p:nvSpPr>
        <p:spPr bwMode="auto">
          <a:xfrm>
            <a:off x="1315939" y="4454046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54" name="Rectangle 43"/>
          <p:cNvSpPr>
            <a:spLocks noChangeArrowheads="1"/>
          </p:cNvSpPr>
          <p:nvPr/>
        </p:nvSpPr>
        <p:spPr bwMode="auto">
          <a:xfrm>
            <a:off x="1315939" y="418875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감사관리 </a:t>
            </a:r>
            <a:r>
              <a:rPr lang="en-US" altLang="ko-KR" sz="400" smtClean="0">
                <a:latin typeface="+mn-ea"/>
              </a:rPr>
              <a:t>Web 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55" name="Rectangle 135"/>
          <p:cNvSpPr>
            <a:spLocks noChangeArrowheads="1"/>
          </p:cNvSpPr>
          <p:nvPr/>
        </p:nvSpPr>
        <p:spPr bwMode="auto">
          <a:xfrm>
            <a:off x="3118805" y="3906046"/>
            <a:ext cx="784800" cy="360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156" name="Rectangle 43"/>
          <p:cNvSpPr>
            <a:spLocks noChangeArrowheads="1"/>
          </p:cNvSpPr>
          <p:nvPr/>
        </p:nvSpPr>
        <p:spPr bwMode="auto">
          <a:xfrm>
            <a:off x="3139005" y="401362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감</a:t>
            </a:r>
            <a:r>
              <a:rPr lang="ko-KR" altLang="en-US" sz="400">
                <a:latin typeface="+mn-ea"/>
              </a:rPr>
              <a:t>사</a:t>
            </a:r>
            <a:r>
              <a:rPr lang="ko-KR" altLang="en-US" sz="400" smtClean="0">
                <a:latin typeface="+mn-ea"/>
              </a:rPr>
              <a:t>처리 </a:t>
            </a:r>
            <a:r>
              <a:rPr lang="en-US" altLang="ko-KR" sz="400" smtClean="0">
                <a:latin typeface="+mn-ea"/>
              </a:rPr>
              <a:t>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57" name="Rectangle 43"/>
          <p:cNvSpPr>
            <a:spLocks noChangeArrowheads="1"/>
          </p:cNvSpPr>
          <p:nvPr/>
        </p:nvSpPr>
        <p:spPr bwMode="auto">
          <a:xfrm>
            <a:off x="3139005" y="4100895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58" name="Rectangle 43"/>
          <p:cNvSpPr>
            <a:spLocks noChangeArrowheads="1"/>
          </p:cNvSpPr>
          <p:nvPr/>
        </p:nvSpPr>
        <p:spPr bwMode="auto">
          <a:xfrm>
            <a:off x="3139005" y="392319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5.8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59" name="Rectangle 135"/>
          <p:cNvSpPr>
            <a:spLocks noChangeArrowheads="1"/>
          </p:cNvSpPr>
          <p:nvPr/>
        </p:nvSpPr>
        <p:spPr bwMode="auto">
          <a:xfrm>
            <a:off x="4945558" y="3906046"/>
            <a:ext cx="784800" cy="367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160" name="Rectangle 43"/>
          <p:cNvSpPr>
            <a:spLocks noChangeArrowheads="1"/>
          </p:cNvSpPr>
          <p:nvPr/>
        </p:nvSpPr>
        <p:spPr bwMode="auto">
          <a:xfrm>
            <a:off x="4965758" y="401362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감</a:t>
            </a:r>
            <a:r>
              <a:rPr lang="ko-KR" altLang="en-US" sz="400">
                <a:latin typeface="+mn-ea"/>
              </a:rPr>
              <a:t>사</a:t>
            </a:r>
            <a:r>
              <a:rPr lang="ko-KR" altLang="en-US" sz="400" smtClean="0">
                <a:latin typeface="+mn-ea"/>
              </a:rPr>
              <a:t>처리</a:t>
            </a:r>
            <a:r>
              <a:rPr lang="en-US" altLang="ko-KR" sz="400" smtClean="0">
                <a:latin typeface="+mn-ea"/>
              </a:rPr>
              <a:t> 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61" name="Rectangle 43"/>
          <p:cNvSpPr>
            <a:spLocks noChangeArrowheads="1"/>
          </p:cNvSpPr>
          <p:nvPr/>
        </p:nvSpPr>
        <p:spPr bwMode="auto">
          <a:xfrm>
            <a:off x="4965758" y="4100895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62" name="Rectangle 43"/>
          <p:cNvSpPr>
            <a:spLocks noChangeArrowheads="1"/>
          </p:cNvSpPr>
          <p:nvPr/>
        </p:nvSpPr>
        <p:spPr bwMode="auto">
          <a:xfrm>
            <a:off x="4965758" y="392319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5.8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63" name="Rectangle 135"/>
          <p:cNvSpPr>
            <a:spLocks noChangeArrowheads="1"/>
          </p:cNvSpPr>
          <p:nvPr/>
        </p:nvSpPr>
        <p:spPr bwMode="auto">
          <a:xfrm>
            <a:off x="4033656" y="3906045"/>
            <a:ext cx="784800" cy="80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164" name="Rectangle 43"/>
          <p:cNvSpPr>
            <a:spLocks noChangeArrowheads="1"/>
          </p:cNvSpPr>
          <p:nvPr/>
        </p:nvSpPr>
        <p:spPr bwMode="auto">
          <a:xfrm>
            <a:off x="4054215" y="392319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65" name="Rectangle 43"/>
          <p:cNvSpPr>
            <a:spLocks noChangeArrowheads="1"/>
          </p:cNvSpPr>
          <p:nvPr/>
        </p:nvSpPr>
        <p:spPr bwMode="auto">
          <a:xfrm>
            <a:off x="4054215" y="401362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Apache Web Server 2.2.25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66" name="Rectangle 43"/>
          <p:cNvSpPr>
            <a:spLocks noChangeArrowheads="1"/>
          </p:cNvSpPr>
          <p:nvPr/>
        </p:nvSpPr>
        <p:spPr bwMode="auto">
          <a:xfrm>
            <a:off x="4054215" y="4100895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JBoss 6.1.0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67" name="Rectangle 43"/>
          <p:cNvSpPr>
            <a:spLocks noChangeArrowheads="1"/>
          </p:cNvSpPr>
          <p:nvPr/>
        </p:nvSpPr>
        <p:spPr bwMode="auto">
          <a:xfrm>
            <a:off x="4054215" y="4281023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Oracle 11g Enterprise HA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68" name="Rectangle 43"/>
          <p:cNvSpPr>
            <a:spLocks noChangeArrowheads="1"/>
          </p:cNvSpPr>
          <p:nvPr/>
        </p:nvSpPr>
        <p:spPr bwMode="auto">
          <a:xfrm>
            <a:off x="4054215" y="4365062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D'Amo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69" name="Rectangle 43"/>
          <p:cNvSpPr>
            <a:spLocks noChangeArrowheads="1"/>
          </p:cNvSpPr>
          <p:nvPr/>
        </p:nvSpPr>
        <p:spPr bwMode="auto">
          <a:xfrm>
            <a:off x="4054215" y="418875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감사관리 </a:t>
            </a:r>
            <a:r>
              <a:rPr lang="en-US" altLang="ko-KR" sz="400" smtClean="0">
                <a:latin typeface="+mn-ea"/>
              </a:rPr>
              <a:t>Web 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70" name="Rectangle 43"/>
          <p:cNvSpPr>
            <a:spLocks noChangeArrowheads="1"/>
          </p:cNvSpPr>
          <p:nvPr/>
        </p:nvSpPr>
        <p:spPr bwMode="auto">
          <a:xfrm>
            <a:off x="4054215" y="4454046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HACMP </a:t>
            </a:r>
            <a:r>
              <a:rPr lang="ko-KR" altLang="en-US" sz="400" smtClean="0">
                <a:latin typeface="+mn-ea"/>
              </a:rPr>
              <a:t>이중화</a:t>
            </a:r>
            <a:endParaRPr lang="ko-KR" altLang="en-US" sz="400">
              <a:latin typeface="+mn-ea"/>
            </a:endParaRPr>
          </a:p>
        </p:txBody>
      </p:sp>
      <p:sp>
        <p:nvSpPr>
          <p:cNvPr id="2171" name="Rectangle 135"/>
          <p:cNvSpPr>
            <a:spLocks noChangeArrowheads="1"/>
          </p:cNvSpPr>
          <p:nvPr/>
        </p:nvSpPr>
        <p:spPr bwMode="auto">
          <a:xfrm>
            <a:off x="2206397" y="3906046"/>
            <a:ext cx="784800" cy="455871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172" name="Rectangle 43"/>
          <p:cNvSpPr>
            <a:spLocks noChangeArrowheads="1"/>
          </p:cNvSpPr>
          <p:nvPr/>
        </p:nvSpPr>
        <p:spPr bwMode="auto">
          <a:xfrm>
            <a:off x="2227660" y="392319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73" name="Rectangle 43"/>
          <p:cNvSpPr>
            <a:spLocks noChangeArrowheads="1"/>
          </p:cNvSpPr>
          <p:nvPr/>
        </p:nvSpPr>
        <p:spPr bwMode="auto">
          <a:xfrm>
            <a:off x="2227660" y="401362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Oracle 11g Enterprise HA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74" name="Rectangle 43"/>
          <p:cNvSpPr>
            <a:spLocks noChangeArrowheads="1"/>
          </p:cNvSpPr>
          <p:nvPr/>
        </p:nvSpPr>
        <p:spPr bwMode="auto">
          <a:xfrm>
            <a:off x="2227660" y="4100895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HACMP </a:t>
            </a:r>
            <a:r>
              <a:rPr lang="ko-KR" altLang="en-US" sz="400" smtClean="0">
                <a:latin typeface="+mn-ea"/>
              </a:rPr>
              <a:t>이중화</a:t>
            </a:r>
            <a:endParaRPr lang="ko-KR" altLang="en-US" sz="400">
              <a:latin typeface="+mn-ea"/>
            </a:endParaRPr>
          </a:p>
        </p:txBody>
      </p:sp>
      <p:sp>
        <p:nvSpPr>
          <p:cNvPr id="2175" name="Rectangle 43"/>
          <p:cNvSpPr>
            <a:spLocks noChangeArrowheads="1"/>
          </p:cNvSpPr>
          <p:nvPr/>
        </p:nvSpPr>
        <p:spPr bwMode="auto">
          <a:xfrm>
            <a:off x="2227660" y="418875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76" name="Rectangle 43"/>
          <p:cNvSpPr>
            <a:spLocks noChangeArrowheads="1"/>
          </p:cNvSpPr>
          <p:nvPr/>
        </p:nvSpPr>
        <p:spPr bwMode="auto">
          <a:xfrm>
            <a:off x="2227660" y="4281023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77" name="Rectangle 43"/>
          <p:cNvSpPr>
            <a:spLocks noChangeArrowheads="1"/>
          </p:cNvSpPr>
          <p:nvPr/>
        </p:nvSpPr>
        <p:spPr bwMode="auto">
          <a:xfrm>
            <a:off x="399244" y="4281023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78" name="Rectangle 43"/>
          <p:cNvSpPr>
            <a:spLocks noChangeArrowheads="1"/>
          </p:cNvSpPr>
          <p:nvPr/>
        </p:nvSpPr>
        <p:spPr bwMode="auto">
          <a:xfrm>
            <a:off x="3139005" y="418875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</a:t>
            </a:r>
            <a:r>
              <a:rPr lang="en-US" altLang="ko-KR" sz="400">
                <a:latin typeface="+mn-ea"/>
              </a:rPr>
              <a:t>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79" name="Rectangle 43"/>
          <p:cNvSpPr>
            <a:spLocks noChangeArrowheads="1"/>
          </p:cNvSpPr>
          <p:nvPr/>
        </p:nvSpPr>
        <p:spPr bwMode="auto">
          <a:xfrm>
            <a:off x="4054215" y="454154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80" name="Rectangle 43"/>
          <p:cNvSpPr>
            <a:spLocks noChangeArrowheads="1"/>
          </p:cNvSpPr>
          <p:nvPr/>
        </p:nvSpPr>
        <p:spPr bwMode="auto">
          <a:xfrm>
            <a:off x="4965758" y="418875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81" name="Rectangle 43"/>
          <p:cNvSpPr>
            <a:spLocks noChangeArrowheads="1"/>
          </p:cNvSpPr>
          <p:nvPr/>
        </p:nvSpPr>
        <p:spPr bwMode="auto">
          <a:xfrm>
            <a:off x="5881632" y="454154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83" name="직사각형 2182"/>
          <p:cNvSpPr/>
          <p:nvPr/>
        </p:nvSpPr>
        <p:spPr>
          <a:xfrm>
            <a:off x="6718069" y="3332592"/>
            <a:ext cx="864000" cy="1418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감사백업서버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2184" name="직선 연결선 2183"/>
          <p:cNvCxnSpPr/>
          <p:nvPr/>
        </p:nvCxnSpPr>
        <p:spPr>
          <a:xfrm>
            <a:off x="6718069" y="348137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85" name="표 21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2911164"/>
              </p:ext>
            </p:extLst>
          </p:nvPr>
        </p:nvGraphicFramePr>
        <p:xfrm>
          <a:off x="6757669" y="3515276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PADTBACKUPSVR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IBM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2.4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GHz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*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8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186" name="Rectangle 135"/>
          <p:cNvSpPr>
            <a:spLocks noChangeArrowheads="1"/>
          </p:cNvSpPr>
          <p:nvPr/>
        </p:nvSpPr>
        <p:spPr bwMode="auto">
          <a:xfrm>
            <a:off x="6757669" y="3900731"/>
            <a:ext cx="784800" cy="108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187" name="Rectangle 43"/>
          <p:cNvSpPr>
            <a:spLocks noChangeArrowheads="1"/>
          </p:cNvSpPr>
          <p:nvPr/>
        </p:nvSpPr>
        <p:spPr bwMode="auto">
          <a:xfrm>
            <a:off x="6777469" y="391943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</a:t>
            </a:r>
            <a:r>
              <a:rPr lang="en-US" altLang="ko-KR" sz="400" smtClean="0">
                <a:latin typeface="+mn-ea"/>
              </a:rPr>
              <a:t>SP1</a:t>
            </a:r>
            <a:endParaRPr lang="ko-KR" altLang="en-US" sz="400">
              <a:latin typeface="+mn-ea"/>
            </a:endParaRPr>
          </a:p>
        </p:txBody>
      </p:sp>
      <p:sp>
        <p:nvSpPr>
          <p:cNvPr id="2188" name="Rectangle 43"/>
          <p:cNvSpPr>
            <a:spLocks noChangeArrowheads="1"/>
          </p:cNvSpPr>
          <p:nvPr/>
        </p:nvSpPr>
        <p:spPr bwMode="auto">
          <a:xfrm>
            <a:off x="406446" y="699764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89" name="Rectangle 43"/>
          <p:cNvSpPr>
            <a:spLocks noChangeArrowheads="1"/>
          </p:cNvSpPr>
          <p:nvPr/>
        </p:nvSpPr>
        <p:spPr bwMode="auto">
          <a:xfrm>
            <a:off x="1316927" y="699764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90" name="Rectangle 43"/>
          <p:cNvSpPr>
            <a:spLocks noChangeArrowheads="1"/>
          </p:cNvSpPr>
          <p:nvPr/>
        </p:nvSpPr>
        <p:spPr bwMode="auto">
          <a:xfrm>
            <a:off x="2225805" y="690711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91" name="Rectangle 43"/>
          <p:cNvSpPr>
            <a:spLocks noChangeArrowheads="1"/>
          </p:cNvSpPr>
          <p:nvPr/>
        </p:nvSpPr>
        <p:spPr bwMode="auto">
          <a:xfrm>
            <a:off x="6777044" y="689864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92" name="Rectangle 43"/>
          <p:cNvSpPr>
            <a:spLocks noChangeArrowheads="1"/>
          </p:cNvSpPr>
          <p:nvPr/>
        </p:nvSpPr>
        <p:spPr bwMode="auto">
          <a:xfrm>
            <a:off x="5876934" y="671104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93" name="Rectangle 43"/>
          <p:cNvSpPr>
            <a:spLocks noChangeArrowheads="1"/>
          </p:cNvSpPr>
          <p:nvPr/>
        </p:nvSpPr>
        <p:spPr bwMode="auto">
          <a:xfrm>
            <a:off x="9523638" y="671176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94" name="Rectangle 43"/>
          <p:cNvSpPr>
            <a:spLocks noChangeArrowheads="1"/>
          </p:cNvSpPr>
          <p:nvPr/>
        </p:nvSpPr>
        <p:spPr bwMode="auto">
          <a:xfrm>
            <a:off x="10430086" y="680281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02" name="TextBox 2301"/>
          <p:cNvSpPr txBox="1"/>
          <p:nvPr/>
        </p:nvSpPr>
        <p:spPr>
          <a:xfrm>
            <a:off x="3920646" y="8129733"/>
            <a:ext cx="894778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endParaRPr lang="en-US" altLang="ko-KR" sz="500" dirty="0" smtClean="0"/>
          </a:p>
        </p:txBody>
      </p:sp>
      <p:sp>
        <p:nvSpPr>
          <p:cNvPr id="2303" name="직사각형 2302"/>
          <p:cNvSpPr/>
          <p:nvPr/>
        </p:nvSpPr>
        <p:spPr>
          <a:xfrm>
            <a:off x="343875" y="7305974"/>
            <a:ext cx="8640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온라인복권 및 포털 웹 </a:t>
            </a:r>
            <a:r>
              <a:rPr lang="ko-KR" altLang="en-US" sz="500" smtClean="0">
                <a:solidFill>
                  <a:schemeClr val="tx1"/>
                </a:solidFill>
              </a:rPr>
              <a:t>서버 </a:t>
            </a:r>
            <a:r>
              <a:rPr lang="en-US" altLang="ko-KR" sz="500" smtClean="0">
                <a:solidFill>
                  <a:schemeClr val="tx1"/>
                </a:solidFill>
              </a:rPr>
              <a:t>#1 ~ 4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2304" name="직선 연결선 2303"/>
          <p:cNvCxnSpPr/>
          <p:nvPr/>
        </p:nvCxnSpPr>
        <p:spPr>
          <a:xfrm>
            <a:off x="343875" y="7454755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05" name="직사각형 2304"/>
          <p:cNvSpPr/>
          <p:nvPr/>
        </p:nvSpPr>
        <p:spPr>
          <a:xfrm>
            <a:off x="1257156" y="7305975"/>
            <a:ext cx="8640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온라인복권 당첨확인 및</a:t>
            </a:r>
            <a:endParaRPr lang="en-US" altLang="ko-KR" sz="500">
              <a:solidFill>
                <a:schemeClr val="tx1"/>
              </a:solidFill>
            </a:endParaRPr>
          </a:p>
          <a:p>
            <a:pPr algn="ctr"/>
            <a:r>
              <a:rPr lang="ko-KR" altLang="en-US" sz="500">
                <a:solidFill>
                  <a:schemeClr val="tx1"/>
                </a:solidFill>
              </a:rPr>
              <a:t>지급 웹서버 </a:t>
            </a:r>
            <a:r>
              <a:rPr lang="en-US" altLang="ko-KR" sz="500">
                <a:solidFill>
                  <a:schemeClr val="tx1"/>
                </a:solidFill>
              </a:rPr>
              <a:t>#1 ~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2306" name="직선 연결선 2305"/>
          <p:cNvCxnSpPr/>
          <p:nvPr/>
        </p:nvCxnSpPr>
        <p:spPr>
          <a:xfrm>
            <a:off x="1257156" y="7454755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07" name="직사각형 2306"/>
          <p:cNvSpPr/>
          <p:nvPr/>
        </p:nvSpPr>
        <p:spPr>
          <a:xfrm>
            <a:off x="2168883" y="7305975"/>
            <a:ext cx="8640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전자복권 발행</a:t>
            </a:r>
            <a:r>
              <a:rPr lang="en-US" altLang="ko-KR" sz="500">
                <a:solidFill>
                  <a:schemeClr val="tx1"/>
                </a:solidFill>
              </a:rPr>
              <a:t>/</a:t>
            </a:r>
            <a:r>
              <a:rPr lang="ko-KR" altLang="en-US" sz="500">
                <a:solidFill>
                  <a:schemeClr val="tx1"/>
                </a:solidFill>
              </a:rPr>
              <a:t>판매</a:t>
            </a:r>
            <a:endParaRPr lang="en-US" altLang="ko-KR" sz="500">
              <a:solidFill>
                <a:schemeClr val="tx1"/>
              </a:solidFill>
            </a:endParaRPr>
          </a:p>
          <a:p>
            <a:pPr algn="ctr"/>
            <a:r>
              <a:rPr lang="ko-KR" altLang="en-US" sz="500">
                <a:solidFill>
                  <a:schemeClr val="tx1"/>
                </a:solidFill>
              </a:rPr>
              <a:t>웹컨텐츠 서버 </a:t>
            </a:r>
            <a:r>
              <a:rPr lang="en-US" altLang="ko-KR" sz="500" smtClean="0">
                <a:solidFill>
                  <a:schemeClr val="tx1"/>
                </a:solidFill>
              </a:rPr>
              <a:t>#1 ~ #4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2308" name="직선 연결선 2307"/>
          <p:cNvCxnSpPr/>
          <p:nvPr/>
        </p:nvCxnSpPr>
        <p:spPr>
          <a:xfrm>
            <a:off x="2168883" y="7454755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09" name="직사각형 2308"/>
          <p:cNvSpPr/>
          <p:nvPr/>
        </p:nvSpPr>
        <p:spPr>
          <a:xfrm>
            <a:off x="3080609" y="7305975"/>
            <a:ext cx="8640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인쇄복권웹컨텐츠서버</a:t>
            </a:r>
            <a:r>
              <a:rPr lang="en-US" altLang="ko-KR" sz="500" smtClean="0">
                <a:solidFill>
                  <a:schemeClr val="tx1"/>
                </a:solidFill>
              </a:rPr>
              <a:t>#1~#2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2310" name="직선 연결선 2309"/>
          <p:cNvCxnSpPr/>
          <p:nvPr/>
        </p:nvCxnSpPr>
        <p:spPr>
          <a:xfrm>
            <a:off x="3080609" y="7454755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11" name="직사각형 2310"/>
          <p:cNvSpPr/>
          <p:nvPr/>
        </p:nvSpPr>
        <p:spPr>
          <a:xfrm>
            <a:off x="3992898" y="7305973"/>
            <a:ext cx="8640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동영상 </a:t>
            </a:r>
            <a:r>
              <a:rPr lang="ko-KR" altLang="en-US" sz="500" smtClean="0">
                <a:solidFill>
                  <a:schemeClr val="tx1"/>
                </a:solidFill>
              </a:rPr>
              <a:t>서버 </a:t>
            </a:r>
            <a:r>
              <a:rPr lang="en-US" altLang="ko-KR" sz="500" smtClean="0">
                <a:solidFill>
                  <a:schemeClr val="tx1"/>
                </a:solidFill>
              </a:rPr>
              <a:t>#1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2312" name="직선 연결선 2311"/>
          <p:cNvCxnSpPr/>
          <p:nvPr/>
        </p:nvCxnSpPr>
        <p:spPr>
          <a:xfrm>
            <a:off x="3992898" y="7454755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13" name="표 23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7705194"/>
              </p:ext>
            </p:extLst>
          </p:nvPr>
        </p:nvGraphicFramePr>
        <p:xfrm>
          <a:off x="386438" y="7494042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3"/>
                <a:gridCol w="50379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PPTLWEBSVR01~04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314" name="Rectangle 135"/>
          <p:cNvSpPr>
            <a:spLocks noChangeArrowheads="1"/>
          </p:cNvSpPr>
          <p:nvPr/>
        </p:nvSpPr>
        <p:spPr bwMode="auto">
          <a:xfrm>
            <a:off x="386438" y="7881454"/>
            <a:ext cx="784800" cy="44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315" name="Rectangle 43"/>
          <p:cNvSpPr>
            <a:spLocks noChangeArrowheads="1"/>
          </p:cNvSpPr>
          <p:nvPr/>
        </p:nvSpPr>
        <p:spPr bwMode="auto">
          <a:xfrm>
            <a:off x="407753" y="7902392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16" name="Rectangle 43"/>
          <p:cNvSpPr>
            <a:spLocks noChangeArrowheads="1"/>
          </p:cNvSpPr>
          <p:nvPr/>
        </p:nvSpPr>
        <p:spPr bwMode="auto">
          <a:xfrm>
            <a:off x="407753" y="7987360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Tmax. WebToB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17" name="Rectangle 135"/>
          <p:cNvSpPr>
            <a:spLocks noChangeArrowheads="1"/>
          </p:cNvSpPr>
          <p:nvPr/>
        </p:nvSpPr>
        <p:spPr bwMode="auto">
          <a:xfrm>
            <a:off x="1294864" y="7881454"/>
            <a:ext cx="784800" cy="44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ko-KR" sz="400" smtClean="0">
                <a:latin typeface="+mn-ea"/>
              </a:rPr>
              <a:t>]</a:t>
            </a:r>
            <a:endParaRPr lang="ko-KR" altLang="en-US" sz="400">
              <a:latin typeface="+mn-ea"/>
            </a:endParaRPr>
          </a:p>
        </p:txBody>
      </p:sp>
      <p:sp>
        <p:nvSpPr>
          <p:cNvPr id="2318" name="Rectangle 43"/>
          <p:cNvSpPr>
            <a:spLocks noChangeArrowheads="1"/>
          </p:cNvSpPr>
          <p:nvPr/>
        </p:nvSpPr>
        <p:spPr bwMode="auto">
          <a:xfrm>
            <a:off x="1315511" y="7902392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19" name="Rectangle 43"/>
          <p:cNvSpPr>
            <a:spLocks noChangeArrowheads="1"/>
          </p:cNvSpPr>
          <p:nvPr/>
        </p:nvSpPr>
        <p:spPr bwMode="auto">
          <a:xfrm>
            <a:off x="1315511" y="7987360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Tmax. Jeus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2320" name="표 23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2357207"/>
              </p:ext>
            </p:extLst>
          </p:nvPr>
        </p:nvGraphicFramePr>
        <p:xfrm>
          <a:off x="1294864" y="7494042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66700"/>
                <a:gridCol w="518100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300" b="0" baseline="0" smtClean="0">
                          <a:solidFill>
                            <a:schemeClr val="tx1"/>
                          </a:solidFill>
                        </a:rPr>
                        <a:t>PWINRCFMPAYWEB01,02</a:t>
                      </a:r>
                      <a:endParaRPr lang="ko-KR" altLang="en-US" sz="3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321" name="Rectangle 135"/>
          <p:cNvSpPr>
            <a:spLocks noChangeArrowheads="1"/>
          </p:cNvSpPr>
          <p:nvPr/>
        </p:nvSpPr>
        <p:spPr bwMode="auto">
          <a:xfrm>
            <a:off x="2209757" y="7881454"/>
            <a:ext cx="784800" cy="532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322" name="Rectangle 43"/>
          <p:cNvSpPr>
            <a:spLocks noChangeArrowheads="1"/>
          </p:cNvSpPr>
          <p:nvPr/>
        </p:nvSpPr>
        <p:spPr bwMode="auto">
          <a:xfrm>
            <a:off x="2229317" y="7902392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23" name="Rectangle 43"/>
          <p:cNvSpPr>
            <a:spLocks noChangeArrowheads="1"/>
          </p:cNvSpPr>
          <p:nvPr/>
        </p:nvSpPr>
        <p:spPr bwMode="auto">
          <a:xfrm>
            <a:off x="2229317" y="7987360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Tmax. </a:t>
            </a:r>
            <a:r>
              <a:rPr lang="en-US" altLang="ko-KR" sz="400">
                <a:latin typeface="+mn-ea"/>
              </a:rPr>
              <a:t>Jeus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24" name="Rectangle 135"/>
          <p:cNvSpPr>
            <a:spLocks noChangeArrowheads="1"/>
          </p:cNvSpPr>
          <p:nvPr/>
        </p:nvSpPr>
        <p:spPr bwMode="auto">
          <a:xfrm>
            <a:off x="3118319" y="7881455"/>
            <a:ext cx="784800" cy="532799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325" name="Rectangle 43"/>
          <p:cNvSpPr>
            <a:spLocks noChangeArrowheads="1"/>
          </p:cNvSpPr>
          <p:nvPr/>
        </p:nvSpPr>
        <p:spPr bwMode="auto">
          <a:xfrm>
            <a:off x="3140445" y="7902392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26" name="Rectangle 43"/>
          <p:cNvSpPr>
            <a:spLocks noChangeArrowheads="1"/>
          </p:cNvSpPr>
          <p:nvPr/>
        </p:nvSpPr>
        <p:spPr bwMode="auto">
          <a:xfrm>
            <a:off x="3140445" y="7987360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Tmax. </a:t>
            </a:r>
            <a:r>
              <a:rPr lang="en-US" altLang="ko-KR" sz="400">
                <a:latin typeface="+mn-ea"/>
              </a:rPr>
              <a:t>Jeus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27" name="Rectangle 135"/>
          <p:cNvSpPr>
            <a:spLocks noChangeArrowheads="1"/>
          </p:cNvSpPr>
          <p:nvPr/>
        </p:nvSpPr>
        <p:spPr bwMode="auto">
          <a:xfrm>
            <a:off x="4037406" y="7881455"/>
            <a:ext cx="784800" cy="36076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328" name="Rectangle 43"/>
          <p:cNvSpPr>
            <a:spLocks noChangeArrowheads="1"/>
          </p:cNvSpPr>
          <p:nvPr/>
        </p:nvSpPr>
        <p:spPr bwMode="auto">
          <a:xfrm>
            <a:off x="4059006" y="7902392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29" name="Rectangle 43"/>
          <p:cNvSpPr>
            <a:spLocks noChangeArrowheads="1"/>
          </p:cNvSpPr>
          <p:nvPr/>
        </p:nvSpPr>
        <p:spPr bwMode="auto">
          <a:xfrm>
            <a:off x="4059006" y="7987360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WeAnd. Streaming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2330" name="표 23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261083"/>
              </p:ext>
            </p:extLst>
          </p:nvPr>
        </p:nvGraphicFramePr>
        <p:xfrm>
          <a:off x="2209757" y="7494042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67053"/>
                <a:gridCol w="51774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PECISSUESELL01~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04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2 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31" name="표 23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9245941"/>
              </p:ext>
            </p:extLst>
          </p:nvPr>
        </p:nvGraphicFramePr>
        <p:xfrm>
          <a:off x="3118319" y="7494042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3"/>
                <a:gridCol w="50379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PPRTWEB01,02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2 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32" name="표 23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5706649"/>
              </p:ext>
            </p:extLst>
          </p:nvPr>
        </p:nvGraphicFramePr>
        <p:xfrm>
          <a:off x="4035765" y="7494042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3"/>
                <a:gridCol w="50379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PPROMOTESVR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500 GB * 8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333" name="Rectangle 43"/>
          <p:cNvSpPr>
            <a:spLocks noChangeArrowheads="1"/>
          </p:cNvSpPr>
          <p:nvPr/>
        </p:nvSpPr>
        <p:spPr bwMode="auto">
          <a:xfrm>
            <a:off x="2229317" y="8075103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jennifer Agent</a:t>
            </a:r>
            <a:endParaRPr lang="ko-KR" altLang="en-US" sz="400">
              <a:latin typeface="+mn-ea"/>
            </a:endParaRPr>
          </a:p>
        </p:txBody>
      </p:sp>
      <p:sp>
        <p:nvSpPr>
          <p:cNvPr id="2334" name="Rectangle 43"/>
          <p:cNvSpPr>
            <a:spLocks noChangeArrowheads="1"/>
          </p:cNvSpPr>
          <p:nvPr/>
        </p:nvSpPr>
        <p:spPr bwMode="auto">
          <a:xfrm>
            <a:off x="3140445" y="8075103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jennifer Agent</a:t>
            </a:r>
            <a:endParaRPr lang="ko-KR" altLang="en-US" sz="400">
              <a:latin typeface="+mn-ea"/>
            </a:endParaRPr>
          </a:p>
        </p:txBody>
      </p:sp>
      <p:sp>
        <p:nvSpPr>
          <p:cNvPr id="2335" name="Rectangle 43"/>
          <p:cNvSpPr>
            <a:spLocks noChangeArrowheads="1"/>
          </p:cNvSpPr>
          <p:nvPr/>
        </p:nvSpPr>
        <p:spPr bwMode="auto">
          <a:xfrm>
            <a:off x="409847" y="8075103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>
                <a:latin typeface="+mn-ea"/>
              </a:rPr>
              <a:t>서버보안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36" name="Rectangle 43"/>
          <p:cNvSpPr>
            <a:spLocks noChangeArrowheads="1"/>
          </p:cNvSpPr>
          <p:nvPr/>
        </p:nvSpPr>
        <p:spPr bwMode="auto">
          <a:xfrm>
            <a:off x="1317605" y="8075103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>
                <a:latin typeface="+mn-ea"/>
              </a:rPr>
              <a:t>서버보안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37" name="Rectangle 43"/>
          <p:cNvSpPr>
            <a:spLocks noChangeArrowheads="1"/>
          </p:cNvSpPr>
          <p:nvPr/>
        </p:nvSpPr>
        <p:spPr bwMode="auto">
          <a:xfrm>
            <a:off x="409847" y="8160118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38" name="Rectangle 43"/>
          <p:cNvSpPr>
            <a:spLocks noChangeArrowheads="1"/>
          </p:cNvSpPr>
          <p:nvPr/>
        </p:nvSpPr>
        <p:spPr bwMode="auto">
          <a:xfrm>
            <a:off x="1317605" y="8160118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39" name="Rectangle 43"/>
          <p:cNvSpPr>
            <a:spLocks noChangeArrowheads="1"/>
          </p:cNvSpPr>
          <p:nvPr/>
        </p:nvSpPr>
        <p:spPr bwMode="auto">
          <a:xfrm>
            <a:off x="4059006" y="8075103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>
              <a:latin typeface="+mn-ea"/>
            </a:endParaRPr>
          </a:p>
        </p:txBody>
      </p:sp>
      <p:sp>
        <p:nvSpPr>
          <p:cNvPr id="2340" name="Rectangle 43"/>
          <p:cNvSpPr>
            <a:spLocks noChangeArrowheads="1"/>
          </p:cNvSpPr>
          <p:nvPr/>
        </p:nvSpPr>
        <p:spPr bwMode="auto">
          <a:xfrm>
            <a:off x="409847" y="8242214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 (Avmar)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41" name="Rectangle 43"/>
          <p:cNvSpPr>
            <a:spLocks noChangeArrowheads="1"/>
          </p:cNvSpPr>
          <p:nvPr/>
        </p:nvSpPr>
        <p:spPr bwMode="auto">
          <a:xfrm>
            <a:off x="1317605" y="8242214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(Avmar)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42" name="Rectangle 43"/>
          <p:cNvSpPr>
            <a:spLocks noChangeArrowheads="1"/>
          </p:cNvSpPr>
          <p:nvPr/>
        </p:nvSpPr>
        <p:spPr bwMode="auto">
          <a:xfrm>
            <a:off x="2229317" y="8160118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</a:t>
            </a:r>
            <a:r>
              <a:rPr lang="en-US" altLang="ko-KR" sz="400" smtClean="0">
                <a:latin typeface="+mn-ea"/>
              </a:rPr>
              <a:t> Agent</a:t>
            </a:r>
            <a:endParaRPr lang="ko-KR" altLang="en-US" sz="400">
              <a:latin typeface="+mn-ea"/>
            </a:endParaRPr>
          </a:p>
        </p:txBody>
      </p:sp>
      <p:sp>
        <p:nvSpPr>
          <p:cNvPr id="2343" name="Rectangle 43"/>
          <p:cNvSpPr>
            <a:spLocks noChangeArrowheads="1"/>
          </p:cNvSpPr>
          <p:nvPr/>
        </p:nvSpPr>
        <p:spPr bwMode="auto">
          <a:xfrm>
            <a:off x="3140445" y="8160118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</a:t>
            </a:r>
            <a:r>
              <a:rPr lang="en-US" altLang="ko-KR" sz="400" smtClean="0">
                <a:latin typeface="+mn-ea"/>
              </a:rPr>
              <a:t> Agent</a:t>
            </a:r>
            <a:endParaRPr lang="ko-KR" altLang="en-US" sz="400">
              <a:latin typeface="+mn-ea"/>
            </a:endParaRPr>
          </a:p>
        </p:txBody>
      </p:sp>
      <p:sp>
        <p:nvSpPr>
          <p:cNvPr id="2344" name="직사각형 2343"/>
          <p:cNvSpPr/>
          <p:nvPr/>
        </p:nvSpPr>
        <p:spPr>
          <a:xfrm>
            <a:off x="3080179" y="8480520"/>
            <a:ext cx="864000" cy="106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온라인게임관리개발서버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sp>
        <p:nvSpPr>
          <p:cNvPr id="2345" name="직사각형 2344"/>
          <p:cNvSpPr/>
          <p:nvPr/>
        </p:nvSpPr>
        <p:spPr>
          <a:xfrm>
            <a:off x="343875" y="8480519"/>
            <a:ext cx="864000" cy="106200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통신개발서버 </a:t>
            </a:r>
            <a:r>
              <a:rPr lang="en-US" altLang="ko-KR" sz="500" smtClean="0">
                <a:solidFill>
                  <a:schemeClr val="tx1"/>
                </a:solidFill>
              </a:rPr>
              <a:t>#1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2346" name="직선 연결선 2345"/>
          <p:cNvCxnSpPr/>
          <p:nvPr/>
        </p:nvCxnSpPr>
        <p:spPr>
          <a:xfrm>
            <a:off x="343875" y="8629300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47" name="직사각형 2346"/>
          <p:cNvSpPr/>
          <p:nvPr/>
        </p:nvSpPr>
        <p:spPr>
          <a:xfrm>
            <a:off x="1256260" y="8480519"/>
            <a:ext cx="864000" cy="106200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온라인게임처리개발서버 </a:t>
            </a:r>
            <a:r>
              <a:rPr lang="en-US" altLang="ko-KR" sz="500" smtClean="0">
                <a:solidFill>
                  <a:schemeClr val="tx1"/>
                </a:solidFill>
              </a:rPr>
              <a:t>#1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2348" name="직선 연결선 2347"/>
          <p:cNvCxnSpPr/>
          <p:nvPr/>
        </p:nvCxnSpPr>
        <p:spPr>
          <a:xfrm>
            <a:off x="1256260" y="8629300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49" name="직사각형 2348"/>
          <p:cNvSpPr/>
          <p:nvPr/>
        </p:nvSpPr>
        <p:spPr>
          <a:xfrm>
            <a:off x="2167890" y="8480519"/>
            <a:ext cx="864000" cy="106200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암호화개발서버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2350" name="직선 연결선 2349"/>
          <p:cNvCxnSpPr/>
          <p:nvPr/>
        </p:nvCxnSpPr>
        <p:spPr>
          <a:xfrm>
            <a:off x="2167890" y="8629300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1" name="직선 연결선 2350"/>
          <p:cNvCxnSpPr/>
          <p:nvPr/>
        </p:nvCxnSpPr>
        <p:spPr>
          <a:xfrm>
            <a:off x="3080179" y="8629300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2" name="직사각형 2351"/>
          <p:cNvSpPr/>
          <p:nvPr/>
        </p:nvSpPr>
        <p:spPr>
          <a:xfrm>
            <a:off x="3992468" y="8480519"/>
            <a:ext cx="864000" cy="106200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게임감사처리개발서버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2353" name="직선 연결선 2352"/>
          <p:cNvCxnSpPr/>
          <p:nvPr/>
        </p:nvCxnSpPr>
        <p:spPr>
          <a:xfrm>
            <a:off x="3992468" y="8629300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4" name="직사각형 2353"/>
          <p:cNvSpPr/>
          <p:nvPr/>
        </p:nvSpPr>
        <p:spPr>
          <a:xfrm>
            <a:off x="4904757" y="8480519"/>
            <a:ext cx="864000" cy="106200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게임감사관리개발서버 </a:t>
            </a:r>
            <a:r>
              <a:rPr lang="en-US" altLang="ko-KR" sz="500">
                <a:solidFill>
                  <a:schemeClr val="tx1"/>
                </a:solidFill>
              </a:rPr>
              <a:t>#1</a:t>
            </a:r>
          </a:p>
        </p:txBody>
      </p:sp>
      <p:cxnSp>
        <p:nvCxnSpPr>
          <p:cNvPr id="2355" name="직선 연결선 2354"/>
          <p:cNvCxnSpPr/>
          <p:nvPr/>
        </p:nvCxnSpPr>
        <p:spPr>
          <a:xfrm>
            <a:off x="4904757" y="8629300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6" name="직사각형 2355"/>
          <p:cNvSpPr/>
          <p:nvPr/>
        </p:nvSpPr>
        <p:spPr>
          <a:xfrm>
            <a:off x="5816579" y="8480519"/>
            <a:ext cx="864000" cy="106200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온라인개발</a:t>
            </a:r>
            <a:r>
              <a:rPr lang="en-US" altLang="ko-KR" sz="500" smtClean="0">
                <a:solidFill>
                  <a:schemeClr val="tx1"/>
                </a:solidFill>
              </a:rPr>
              <a:t>DB #1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2357" name="직선 연결선 2356"/>
          <p:cNvCxnSpPr/>
          <p:nvPr/>
        </p:nvCxnSpPr>
        <p:spPr>
          <a:xfrm>
            <a:off x="5816579" y="8629300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8" name="Rectangle 135"/>
          <p:cNvSpPr>
            <a:spLocks noChangeArrowheads="1"/>
          </p:cNvSpPr>
          <p:nvPr/>
        </p:nvSpPr>
        <p:spPr bwMode="auto">
          <a:xfrm>
            <a:off x="3118389" y="9053816"/>
            <a:ext cx="784800" cy="442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359" name="Rectangle 135"/>
          <p:cNvSpPr>
            <a:spLocks noChangeArrowheads="1"/>
          </p:cNvSpPr>
          <p:nvPr/>
        </p:nvSpPr>
        <p:spPr bwMode="auto">
          <a:xfrm>
            <a:off x="4033097" y="9053816"/>
            <a:ext cx="784800" cy="26497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360" name="Rectangle 135"/>
          <p:cNvSpPr>
            <a:spLocks noChangeArrowheads="1"/>
          </p:cNvSpPr>
          <p:nvPr/>
        </p:nvSpPr>
        <p:spPr bwMode="auto">
          <a:xfrm>
            <a:off x="4945386" y="9053815"/>
            <a:ext cx="784800" cy="35571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361" name="Rectangle 135"/>
          <p:cNvSpPr>
            <a:spLocks noChangeArrowheads="1"/>
          </p:cNvSpPr>
          <p:nvPr/>
        </p:nvSpPr>
        <p:spPr bwMode="auto">
          <a:xfrm>
            <a:off x="5857937" y="9053816"/>
            <a:ext cx="784800" cy="270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graphicFrame>
        <p:nvGraphicFramePr>
          <p:cNvPr id="2362" name="표 23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1063167"/>
              </p:ext>
            </p:extLst>
          </p:nvPr>
        </p:nvGraphicFramePr>
        <p:xfrm>
          <a:off x="1294023" y="866660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PGAMEHDLDEV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63" name="표 23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68002"/>
              </p:ext>
            </p:extLst>
          </p:nvPr>
        </p:nvGraphicFramePr>
        <p:xfrm>
          <a:off x="3118389" y="8666603"/>
          <a:ext cx="784800" cy="34896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PGAMEMNGDEV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242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1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64" name="표 23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9399209"/>
              </p:ext>
            </p:extLst>
          </p:nvPr>
        </p:nvGraphicFramePr>
        <p:xfrm>
          <a:off x="4033097" y="866660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PONADTHDLDEV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1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65" name="표 23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360356"/>
              </p:ext>
            </p:extLst>
          </p:nvPr>
        </p:nvGraphicFramePr>
        <p:xfrm>
          <a:off x="4945386" y="866660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PONADTMNGDEV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1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66" name="표 23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9768215"/>
              </p:ext>
            </p:extLst>
          </p:nvPr>
        </p:nvGraphicFramePr>
        <p:xfrm>
          <a:off x="5857937" y="866660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PONDBDEV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801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IBM P760</a:t>
                      </a:r>
                      <a:endParaRPr lang="ko-KR" altLang="en-US" sz="400" b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67" name="표 23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734925"/>
              </p:ext>
            </p:extLst>
          </p:nvPr>
        </p:nvGraphicFramePr>
        <p:xfrm>
          <a:off x="387305" y="866660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PCOMMGATEDEV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 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801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4 core</a:t>
                      </a:r>
                      <a:endParaRPr lang="ko-KR" altLang="en-US" sz="400" b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801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Disk</a:t>
                      </a:r>
                      <a:endParaRPr lang="ko-KR" altLang="en-US" sz="400" b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368" name="Rectangle 135"/>
          <p:cNvSpPr>
            <a:spLocks noChangeArrowheads="1"/>
          </p:cNvSpPr>
          <p:nvPr/>
        </p:nvSpPr>
        <p:spPr bwMode="auto">
          <a:xfrm>
            <a:off x="2209082" y="9053815"/>
            <a:ext cx="784800" cy="270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graphicFrame>
        <p:nvGraphicFramePr>
          <p:cNvPr id="2369" name="표 23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494976"/>
              </p:ext>
            </p:extLst>
          </p:nvPr>
        </p:nvGraphicFramePr>
        <p:xfrm>
          <a:off x="2209082" y="866660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PENCRYPTDEV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801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Disk</a:t>
                      </a:r>
                      <a:endParaRPr lang="ko-KR" altLang="en-US" sz="400" b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370" name="Rectangle 135"/>
          <p:cNvSpPr>
            <a:spLocks noChangeArrowheads="1"/>
          </p:cNvSpPr>
          <p:nvPr/>
        </p:nvSpPr>
        <p:spPr bwMode="auto">
          <a:xfrm>
            <a:off x="1292750" y="9053816"/>
            <a:ext cx="784800" cy="1873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371" name="Rectangle 135"/>
          <p:cNvSpPr>
            <a:spLocks noChangeArrowheads="1"/>
          </p:cNvSpPr>
          <p:nvPr/>
        </p:nvSpPr>
        <p:spPr bwMode="auto">
          <a:xfrm>
            <a:off x="386032" y="9053815"/>
            <a:ext cx="784800" cy="18732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372" name="Rectangle 43"/>
          <p:cNvSpPr>
            <a:spLocks noChangeArrowheads="1"/>
          </p:cNvSpPr>
          <p:nvPr/>
        </p:nvSpPr>
        <p:spPr bwMode="auto">
          <a:xfrm>
            <a:off x="3140515" y="907417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73" name="Rectangle 43"/>
          <p:cNvSpPr>
            <a:spLocks noChangeArrowheads="1"/>
          </p:cNvSpPr>
          <p:nvPr/>
        </p:nvSpPr>
        <p:spPr bwMode="auto">
          <a:xfrm>
            <a:off x="4055223" y="907417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74" name="Rectangle 43"/>
          <p:cNvSpPr>
            <a:spLocks noChangeArrowheads="1"/>
          </p:cNvSpPr>
          <p:nvPr/>
        </p:nvSpPr>
        <p:spPr bwMode="auto">
          <a:xfrm>
            <a:off x="4964336" y="907417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75" name="Rectangle 43"/>
          <p:cNvSpPr>
            <a:spLocks noChangeArrowheads="1"/>
          </p:cNvSpPr>
          <p:nvPr/>
        </p:nvSpPr>
        <p:spPr bwMode="auto">
          <a:xfrm>
            <a:off x="5878475" y="907417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IBM AIX </a:t>
            </a:r>
            <a:r>
              <a:rPr lang="en-US" altLang="ko-KR" sz="400" smtClean="0">
                <a:latin typeface="+mn-ea"/>
              </a:rPr>
              <a:t>6.1</a:t>
            </a:r>
            <a:endParaRPr lang="ko-KR" altLang="en-US" sz="400">
              <a:latin typeface="+mn-ea"/>
            </a:endParaRPr>
          </a:p>
        </p:txBody>
      </p:sp>
      <p:sp>
        <p:nvSpPr>
          <p:cNvPr id="2376" name="Rectangle 43"/>
          <p:cNvSpPr>
            <a:spLocks noChangeArrowheads="1"/>
          </p:cNvSpPr>
          <p:nvPr/>
        </p:nvSpPr>
        <p:spPr bwMode="auto">
          <a:xfrm>
            <a:off x="5878475" y="9159040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Oracle 11g Enterprise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77" name="Rectangle 43"/>
          <p:cNvSpPr>
            <a:spLocks noChangeArrowheads="1"/>
          </p:cNvSpPr>
          <p:nvPr/>
        </p:nvSpPr>
        <p:spPr bwMode="auto">
          <a:xfrm>
            <a:off x="2231208" y="907417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</a:t>
            </a:r>
            <a:r>
              <a:rPr lang="en-US" altLang="ko-KR" sz="400" smtClean="0">
                <a:latin typeface="+mn-ea"/>
              </a:rPr>
              <a:t>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78" name="Rectangle 43"/>
          <p:cNvSpPr>
            <a:spLocks noChangeArrowheads="1"/>
          </p:cNvSpPr>
          <p:nvPr/>
        </p:nvSpPr>
        <p:spPr bwMode="auto">
          <a:xfrm>
            <a:off x="2231208" y="9159040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EZWay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79" name="Rectangle 43"/>
          <p:cNvSpPr>
            <a:spLocks noChangeArrowheads="1"/>
          </p:cNvSpPr>
          <p:nvPr/>
        </p:nvSpPr>
        <p:spPr bwMode="auto">
          <a:xfrm>
            <a:off x="3140515" y="9159040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Apache Web Server 2.2.25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80" name="Rectangle 43"/>
          <p:cNvSpPr>
            <a:spLocks noChangeArrowheads="1"/>
          </p:cNvSpPr>
          <p:nvPr/>
        </p:nvSpPr>
        <p:spPr bwMode="auto">
          <a:xfrm>
            <a:off x="2231208" y="924113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SSL </a:t>
            </a:r>
            <a:r>
              <a:rPr lang="ko-KR" altLang="en-US" sz="400" smtClean="0">
                <a:latin typeface="+mn-ea"/>
              </a:rPr>
              <a:t>서버인증서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81" name="Rectangle 43"/>
          <p:cNvSpPr>
            <a:spLocks noChangeArrowheads="1"/>
          </p:cNvSpPr>
          <p:nvPr/>
        </p:nvSpPr>
        <p:spPr bwMode="auto">
          <a:xfrm>
            <a:off x="3140515" y="924113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JBoss 6.1.0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82" name="Rectangle 43"/>
          <p:cNvSpPr>
            <a:spLocks noChangeArrowheads="1"/>
          </p:cNvSpPr>
          <p:nvPr/>
        </p:nvSpPr>
        <p:spPr bwMode="auto">
          <a:xfrm>
            <a:off x="4964336" y="9159040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Apache Web Server 2.2.25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83" name="Rectangle 43"/>
          <p:cNvSpPr>
            <a:spLocks noChangeArrowheads="1"/>
          </p:cNvSpPr>
          <p:nvPr/>
        </p:nvSpPr>
        <p:spPr bwMode="auto">
          <a:xfrm>
            <a:off x="4964336" y="924113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JBoss 6.1.0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84" name="Rectangle 43"/>
          <p:cNvSpPr>
            <a:spLocks noChangeArrowheads="1"/>
          </p:cNvSpPr>
          <p:nvPr/>
        </p:nvSpPr>
        <p:spPr bwMode="auto">
          <a:xfrm>
            <a:off x="3140515" y="9323241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게임관리 </a:t>
            </a:r>
            <a:r>
              <a:rPr lang="en-US" altLang="ko-KR" sz="400" smtClean="0">
                <a:latin typeface="+mn-ea"/>
              </a:rPr>
              <a:t>Web 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85" name="Rectangle 43"/>
          <p:cNvSpPr>
            <a:spLocks noChangeArrowheads="1"/>
          </p:cNvSpPr>
          <p:nvPr/>
        </p:nvSpPr>
        <p:spPr bwMode="auto">
          <a:xfrm>
            <a:off x="4964336" y="9323241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감사관리 </a:t>
            </a:r>
            <a:r>
              <a:rPr lang="en-US" altLang="ko-KR" sz="400" smtClean="0">
                <a:latin typeface="+mn-ea"/>
              </a:rPr>
              <a:t>Web 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86" name="Rectangle 43"/>
          <p:cNvSpPr>
            <a:spLocks noChangeArrowheads="1"/>
          </p:cNvSpPr>
          <p:nvPr/>
        </p:nvSpPr>
        <p:spPr bwMode="auto">
          <a:xfrm>
            <a:off x="1314708" y="907417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87" name="Rectangle 43"/>
          <p:cNvSpPr>
            <a:spLocks noChangeArrowheads="1"/>
          </p:cNvSpPr>
          <p:nvPr/>
        </p:nvSpPr>
        <p:spPr bwMode="auto">
          <a:xfrm>
            <a:off x="1314708" y="9159040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EZWay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88" name="Rectangle 43"/>
          <p:cNvSpPr>
            <a:spLocks noChangeArrowheads="1"/>
          </p:cNvSpPr>
          <p:nvPr/>
        </p:nvSpPr>
        <p:spPr bwMode="auto">
          <a:xfrm>
            <a:off x="3140515" y="9409531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89" name="Rectangle 43"/>
          <p:cNvSpPr>
            <a:spLocks noChangeArrowheads="1"/>
          </p:cNvSpPr>
          <p:nvPr/>
        </p:nvSpPr>
        <p:spPr bwMode="auto">
          <a:xfrm>
            <a:off x="4055223" y="9159040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감사처리 </a:t>
            </a:r>
            <a:r>
              <a:rPr lang="en-US" altLang="ko-KR" sz="400" smtClean="0">
                <a:latin typeface="+mn-ea"/>
              </a:rPr>
              <a:t>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90" name="Rectangle 43"/>
          <p:cNvSpPr>
            <a:spLocks noChangeArrowheads="1"/>
          </p:cNvSpPr>
          <p:nvPr/>
        </p:nvSpPr>
        <p:spPr bwMode="auto">
          <a:xfrm>
            <a:off x="4055223" y="924113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91" name="Rectangle 43"/>
          <p:cNvSpPr>
            <a:spLocks noChangeArrowheads="1"/>
          </p:cNvSpPr>
          <p:nvPr/>
        </p:nvSpPr>
        <p:spPr bwMode="auto">
          <a:xfrm>
            <a:off x="5878475" y="924113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92" name="Rectangle 43"/>
          <p:cNvSpPr>
            <a:spLocks noChangeArrowheads="1"/>
          </p:cNvSpPr>
          <p:nvPr/>
        </p:nvSpPr>
        <p:spPr bwMode="auto">
          <a:xfrm>
            <a:off x="407806" y="907417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</a:t>
            </a:r>
            <a:r>
              <a:rPr lang="en-US" altLang="ko-KR" sz="400" smtClean="0">
                <a:latin typeface="+mn-ea"/>
              </a:rPr>
              <a:t>5.8</a:t>
            </a:r>
            <a:endParaRPr lang="ko-KR" altLang="en-US" sz="400">
              <a:latin typeface="+mn-ea"/>
            </a:endParaRPr>
          </a:p>
        </p:txBody>
      </p:sp>
      <p:sp>
        <p:nvSpPr>
          <p:cNvPr id="2393" name="Rectangle 43"/>
          <p:cNvSpPr>
            <a:spLocks noChangeArrowheads="1"/>
          </p:cNvSpPr>
          <p:nvPr/>
        </p:nvSpPr>
        <p:spPr bwMode="auto">
          <a:xfrm>
            <a:off x="407806" y="9159040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EZWay</a:t>
            </a:r>
            <a:endParaRPr lang="ko-KR" altLang="en-US" sz="400" dirty="0">
              <a:latin typeface="+mn-ea"/>
            </a:endParaRPr>
          </a:p>
        </p:txBody>
      </p:sp>
      <p:sp>
        <p:nvSpPr>
          <p:cNvPr id="2434" name="직사각형 2433"/>
          <p:cNvSpPr/>
          <p:nvPr/>
        </p:nvSpPr>
        <p:spPr>
          <a:xfrm>
            <a:off x="158921" y="7286922"/>
            <a:ext cx="154800" cy="2271600"/>
          </a:xfrm>
          <a:prstGeom prst="rect">
            <a:avLst/>
          </a:prstGeom>
          <a:solidFill>
            <a:srgbClr val="6EC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r>
              <a:rPr lang="ko-KR" altLang="en-US" sz="80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포탈</a:t>
            </a:r>
            <a:endParaRPr lang="en-US" altLang="ko-KR" sz="80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algn="ctr" latinLnBrk="0"/>
            <a:r>
              <a:rPr lang="en-US" altLang="ko-KR" sz="80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/</a:t>
            </a:r>
          </a:p>
          <a:p>
            <a:pPr algn="ctr" latinLnBrk="0"/>
            <a:r>
              <a:rPr lang="ko-KR" altLang="en-US" sz="80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개발</a:t>
            </a:r>
            <a:endParaRPr lang="en-US" altLang="ko-KR" sz="800" smtClean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algn="ctr"/>
            <a:endParaRPr lang="ko-KR" altLang="en-US" sz="800">
              <a:solidFill>
                <a:schemeClr val="bg1"/>
              </a:solidFill>
            </a:endParaRPr>
          </a:p>
        </p:txBody>
      </p:sp>
      <p:sp>
        <p:nvSpPr>
          <p:cNvPr id="2435" name="직사각형 2434"/>
          <p:cNvSpPr/>
          <p:nvPr/>
        </p:nvSpPr>
        <p:spPr>
          <a:xfrm>
            <a:off x="158921" y="6005684"/>
            <a:ext cx="154800" cy="1256400"/>
          </a:xfrm>
          <a:prstGeom prst="rect">
            <a:avLst/>
          </a:prstGeom>
          <a:solidFill>
            <a:srgbClr val="6EC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r>
              <a:rPr lang="ko-KR" altLang="en-US" sz="80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인쇄</a:t>
            </a:r>
            <a:endParaRPr lang="en-US" altLang="ko-KR" sz="80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algn="ctr" latinLnBrk="0"/>
            <a:r>
              <a:rPr lang="en-US" altLang="ko-KR" sz="80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/</a:t>
            </a:r>
          </a:p>
          <a:p>
            <a:pPr algn="ctr" latinLnBrk="0"/>
            <a:r>
              <a:rPr lang="ko-KR" altLang="en-US" sz="80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전자복권</a:t>
            </a:r>
            <a:endParaRPr lang="ko-KR" altLang="en-US" sz="800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2437" name="직사각형 2436"/>
          <p:cNvSpPr/>
          <p:nvPr/>
        </p:nvSpPr>
        <p:spPr>
          <a:xfrm>
            <a:off x="158921" y="3322540"/>
            <a:ext cx="154800" cy="1447200"/>
          </a:xfrm>
          <a:prstGeom prst="rect">
            <a:avLst/>
          </a:prstGeom>
          <a:solidFill>
            <a:srgbClr val="6EC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r>
              <a:rPr lang="ko-KR" altLang="en-US" sz="80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감사처리영역</a:t>
            </a:r>
            <a:endParaRPr lang="ko-KR" altLang="en-US" sz="800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2438" name="직사각형 2437"/>
          <p:cNvSpPr/>
          <p:nvPr/>
        </p:nvSpPr>
        <p:spPr>
          <a:xfrm>
            <a:off x="158921" y="1773912"/>
            <a:ext cx="154800" cy="1530000"/>
          </a:xfrm>
          <a:prstGeom prst="rect">
            <a:avLst/>
          </a:prstGeom>
          <a:solidFill>
            <a:srgbClr val="6EC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r>
              <a:rPr lang="ko-KR" altLang="en-US" sz="80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통신영역</a:t>
            </a:r>
            <a:endParaRPr lang="ko-KR" altLang="en-US" sz="800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2439" name="직사각형 2438"/>
          <p:cNvSpPr/>
          <p:nvPr/>
        </p:nvSpPr>
        <p:spPr>
          <a:xfrm>
            <a:off x="158921" y="575943"/>
            <a:ext cx="154800" cy="1177200"/>
          </a:xfrm>
          <a:prstGeom prst="rect">
            <a:avLst/>
          </a:prstGeom>
          <a:solidFill>
            <a:srgbClr val="6EC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r>
              <a:rPr lang="ko-KR" altLang="en-US" sz="80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연계영역</a:t>
            </a:r>
            <a:endParaRPr lang="ko-KR" altLang="en-US" sz="800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2440" name="직사각형 2439"/>
          <p:cNvSpPr/>
          <p:nvPr/>
        </p:nvSpPr>
        <p:spPr>
          <a:xfrm>
            <a:off x="1997528" y="1773912"/>
            <a:ext cx="154800" cy="1530000"/>
          </a:xfrm>
          <a:prstGeom prst="rect">
            <a:avLst/>
          </a:prstGeom>
          <a:solidFill>
            <a:srgbClr val="6EC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r>
              <a:rPr lang="ko-KR" altLang="en-US" sz="80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온라인게임처리영역</a:t>
            </a:r>
            <a:endParaRPr lang="ko-KR" altLang="en-US" sz="800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501" name="Rectangle 43"/>
          <p:cNvSpPr>
            <a:spLocks noChangeArrowheads="1"/>
          </p:cNvSpPr>
          <p:nvPr/>
        </p:nvSpPr>
        <p:spPr bwMode="auto">
          <a:xfrm>
            <a:off x="411362" y="1608433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03" name="Rectangle 43"/>
          <p:cNvSpPr>
            <a:spLocks noChangeArrowheads="1"/>
          </p:cNvSpPr>
          <p:nvPr/>
        </p:nvSpPr>
        <p:spPr bwMode="auto">
          <a:xfrm>
            <a:off x="4054215" y="4628006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04" name="Rectangle 43"/>
          <p:cNvSpPr>
            <a:spLocks noChangeArrowheads="1"/>
          </p:cNvSpPr>
          <p:nvPr/>
        </p:nvSpPr>
        <p:spPr bwMode="auto">
          <a:xfrm>
            <a:off x="5881632" y="4628006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07" name="Rectangle 43"/>
          <p:cNvSpPr>
            <a:spLocks noChangeArrowheads="1"/>
          </p:cNvSpPr>
          <p:nvPr/>
        </p:nvSpPr>
        <p:spPr bwMode="auto">
          <a:xfrm>
            <a:off x="406446" y="709471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08" name="Rectangle 43"/>
          <p:cNvSpPr>
            <a:spLocks noChangeArrowheads="1"/>
          </p:cNvSpPr>
          <p:nvPr/>
        </p:nvSpPr>
        <p:spPr bwMode="auto">
          <a:xfrm>
            <a:off x="1316927" y="709471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09" name="Rectangle 43"/>
          <p:cNvSpPr>
            <a:spLocks noChangeArrowheads="1"/>
          </p:cNvSpPr>
          <p:nvPr/>
        </p:nvSpPr>
        <p:spPr bwMode="auto">
          <a:xfrm>
            <a:off x="2225805" y="699764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10" name="Rectangle 43"/>
          <p:cNvSpPr>
            <a:spLocks noChangeArrowheads="1"/>
          </p:cNvSpPr>
          <p:nvPr/>
        </p:nvSpPr>
        <p:spPr bwMode="auto">
          <a:xfrm>
            <a:off x="3139144" y="690711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11" name="Rectangle 43"/>
          <p:cNvSpPr>
            <a:spLocks noChangeArrowheads="1"/>
          </p:cNvSpPr>
          <p:nvPr/>
        </p:nvSpPr>
        <p:spPr bwMode="auto">
          <a:xfrm>
            <a:off x="3139144" y="699764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12" name="Rectangle 43"/>
          <p:cNvSpPr>
            <a:spLocks noChangeArrowheads="1"/>
          </p:cNvSpPr>
          <p:nvPr/>
        </p:nvSpPr>
        <p:spPr bwMode="auto">
          <a:xfrm>
            <a:off x="4053518" y="699764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13" name="Rectangle 43"/>
          <p:cNvSpPr>
            <a:spLocks noChangeArrowheads="1"/>
          </p:cNvSpPr>
          <p:nvPr/>
        </p:nvSpPr>
        <p:spPr bwMode="auto">
          <a:xfrm>
            <a:off x="4053518" y="709471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14" name="Rectangle 43"/>
          <p:cNvSpPr>
            <a:spLocks noChangeArrowheads="1"/>
          </p:cNvSpPr>
          <p:nvPr/>
        </p:nvSpPr>
        <p:spPr bwMode="auto">
          <a:xfrm>
            <a:off x="4053518" y="690711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Jeniffer 4.5 Server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515" name="Rectangle 43"/>
          <p:cNvSpPr>
            <a:spLocks noChangeArrowheads="1"/>
          </p:cNvSpPr>
          <p:nvPr/>
        </p:nvSpPr>
        <p:spPr bwMode="auto">
          <a:xfrm>
            <a:off x="4960749" y="671104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16" name="Rectangle 43"/>
          <p:cNvSpPr>
            <a:spLocks noChangeArrowheads="1"/>
          </p:cNvSpPr>
          <p:nvPr/>
        </p:nvSpPr>
        <p:spPr bwMode="auto">
          <a:xfrm>
            <a:off x="4960749" y="680630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17" name="Rectangle 43"/>
          <p:cNvSpPr>
            <a:spLocks noChangeArrowheads="1"/>
          </p:cNvSpPr>
          <p:nvPr/>
        </p:nvSpPr>
        <p:spPr bwMode="auto">
          <a:xfrm>
            <a:off x="5876934" y="680630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18" name="Rectangle 43"/>
          <p:cNvSpPr>
            <a:spLocks noChangeArrowheads="1"/>
          </p:cNvSpPr>
          <p:nvPr/>
        </p:nvSpPr>
        <p:spPr bwMode="auto">
          <a:xfrm>
            <a:off x="5876934" y="690711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19" name="Rectangle 43"/>
          <p:cNvSpPr>
            <a:spLocks noChangeArrowheads="1"/>
          </p:cNvSpPr>
          <p:nvPr/>
        </p:nvSpPr>
        <p:spPr bwMode="auto">
          <a:xfrm>
            <a:off x="6777044" y="699764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20" name="Rectangle 43"/>
          <p:cNvSpPr>
            <a:spLocks noChangeArrowheads="1"/>
          </p:cNvSpPr>
          <p:nvPr/>
        </p:nvSpPr>
        <p:spPr bwMode="auto">
          <a:xfrm>
            <a:off x="6777044" y="709471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21" name="Rectangle 43"/>
          <p:cNvSpPr>
            <a:spLocks noChangeArrowheads="1"/>
          </p:cNvSpPr>
          <p:nvPr/>
        </p:nvSpPr>
        <p:spPr bwMode="auto">
          <a:xfrm>
            <a:off x="7691814" y="671176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22" name="Rectangle 43"/>
          <p:cNvSpPr>
            <a:spLocks noChangeArrowheads="1"/>
          </p:cNvSpPr>
          <p:nvPr/>
        </p:nvSpPr>
        <p:spPr bwMode="auto">
          <a:xfrm>
            <a:off x="7691814" y="680281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23" name="Rectangle 43"/>
          <p:cNvSpPr>
            <a:spLocks noChangeArrowheads="1"/>
          </p:cNvSpPr>
          <p:nvPr/>
        </p:nvSpPr>
        <p:spPr bwMode="auto">
          <a:xfrm>
            <a:off x="8610273" y="671176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24" name="Rectangle 43"/>
          <p:cNvSpPr>
            <a:spLocks noChangeArrowheads="1"/>
          </p:cNvSpPr>
          <p:nvPr/>
        </p:nvSpPr>
        <p:spPr bwMode="auto">
          <a:xfrm>
            <a:off x="8610273" y="680281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25" name="Rectangle 43"/>
          <p:cNvSpPr>
            <a:spLocks noChangeArrowheads="1"/>
          </p:cNvSpPr>
          <p:nvPr/>
        </p:nvSpPr>
        <p:spPr bwMode="auto">
          <a:xfrm>
            <a:off x="9523638" y="680281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26" name="Rectangle 43"/>
          <p:cNvSpPr>
            <a:spLocks noChangeArrowheads="1"/>
          </p:cNvSpPr>
          <p:nvPr/>
        </p:nvSpPr>
        <p:spPr bwMode="auto">
          <a:xfrm>
            <a:off x="9523638" y="689864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27" name="Rectangle 43"/>
          <p:cNvSpPr>
            <a:spLocks noChangeArrowheads="1"/>
          </p:cNvSpPr>
          <p:nvPr/>
        </p:nvSpPr>
        <p:spPr bwMode="auto">
          <a:xfrm>
            <a:off x="10436861" y="689864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28" name="Rectangle 43"/>
          <p:cNvSpPr>
            <a:spLocks noChangeArrowheads="1"/>
          </p:cNvSpPr>
          <p:nvPr/>
        </p:nvSpPr>
        <p:spPr bwMode="auto">
          <a:xfrm>
            <a:off x="10436861" y="699764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29" name="Rectangle 43"/>
          <p:cNvSpPr>
            <a:spLocks noChangeArrowheads="1"/>
          </p:cNvSpPr>
          <p:nvPr/>
        </p:nvSpPr>
        <p:spPr bwMode="auto">
          <a:xfrm>
            <a:off x="2229317" y="8242214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30" name="Rectangle 43"/>
          <p:cNvSpPr>
            <a:spLocks noChangeArrowheads="1"/>
          </p:cNvSpPr>
          <p:nvPr/>
        </p:nvSpPr>
        <p:spPr bwMode="auto">
          <a:xfrm>
            <a:off x="2229317" y="8328294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(Avmar)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31" name="Rectangle 43"/>
          <p:cNvSpPr>
            <a:spLocks noChangeArrowheads="1"/>
          </p:cNvSpPr>
          <p:nvPr/>
        </p:nvSpPr>
        <p:spPr bwMode="auto">
          <a:xfrm>
            <a:off x="3140445" y="8242214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32" name="Rectangle 43"/>
          <p:cNvSpPr>
            <a:spLocks noChangeArrowheads="1"/>
          </p:cNvSpPr>
          <p:nvPr/>
        </p:nvSpPr>
        <p:spPr bwMode="auto">
          <a:xfrm>
            <a:off x="3140445" y="8328294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(Avmar)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33" name="Rectangle 43"/>
          <p:cNvSpPr>
            <a:spLocks noChangeArrowheads="1"/>
          </p:cNvSpPr>
          <p:nvPr/>
        </p:nvSpPr>
        <p:spPr bwMode="auto">
          <a:xfrm>
            <a:off x="4059006" y="8160118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(Avmar)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34" name="Rectangle 43"/>
          <p:cNvSpPr>
            <a:spLocks noChangeArrowheads="1"/>
          </p:cNvSpPr>
          <p:nvPr/>
        </p:nvSpPr>
        <p:spPr bwMode="auto">
          <a:xfrm>
            <a:off x="2227278" y="281903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631" name="직사각형 630"/>
          <p:cNvSpPr/>
          <p:nvPr/>
        </p:nvSpPr>
        <p:spPr>
          <a:xfrm>
            <a:off x="8445600" y="8480519"/>
            <a:ext cx="911795" cy="106200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6800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온라인조회 및 지불개발서버 </a:t>
            </a:r>
            <a:r>
              <a:rPr lang="en-US" altLang="ko-KR" sz="500" smtClean="0">
                <a:solidFill>
                  <a:schemeClr val="tx1"/>
                </a:solidFill>
              </a:rPr>
              <a:t>#1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632" name="직선 연결선 631"/>
          <p:cNvCxnSpPr/>
          <p:nvPr/>
        </p:nvCxnSpPr>
        <p:spPr>
          <a:xfrm>
            <a:off x="8445602" y="8629300"/>
            <a:ext cx="9108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3" name="직사각형 632"/>
          <p:cNvSpPr/>
          <p:nvPr/>
        </p:nvSpPr>
        <p:spPr>
          <a:xfrm>
            <a:off x="9406084" y="8480519"/>
            <a:ext cx="766800" cy="106200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전자복권발행개발 </a:t>
            </a:r>
            <a:r>
              <a:rPr lang="en-US" altLang="ko-KR" sz="500" smtClean="0">
                <a:solidFill>
                  <a:schemeClr val="tx1"/>
                </a:solidFill>
              </a:rPr>
              <a:t>#</a:t>
            </a:r>
            <a:r>
              <a:rPr lang="en-US" altLang="ko-KR" sz="500">
                <a:solidFill>
                  <a:schemeClr val="tx1"/>
                </a:solidFill>
              </a:rPr>
              <a:t>1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634" name="직선 연결선 633"/>
          <p:cNvCxnSpPr/>
          <p:nvPr/>
        </p:nvCxnSpPr>
        <p:spPr>
          <a:xfrm>
            <a:off x="9406084" y="8629300"/>
            <a:ext cx="7668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5" name="직사각형 634"/>
          <p:cNvSpPr/>
          <p:nvPr/>
        </p:nvSpPr>
        <p:spPr>
          <a:xfrm>
            <a:off x="10223460" y="8480519"/>
            <a:ext cx="766800" cy="106200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전자복권판매개발 </a:t>
            </a:r>
            <a:r>
              <a:rPr lang="en-US" altLang="ko-KR" sz="500" smtClean="0">
                <a:solidFill>
                  <a:schemeClr val="tx1"/>
                </a:solidFill>
              </a:rPr>
              <a:t>#</a:t>
            </a:r>
            <a:r>
              <a:rPr lang="en-US" altLang="ko-KR" sz="500">
                <a:solidFill>
                  <a:schemeClr val="tx1"/>
                </a:solidFill>
              </a:rPr>
              <a:t>1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636" name="직선 연결선 635"/>
          <p:cNvCxnSpPr/>
          <p:nvPr/>
        </p:nvCxnSpPr>
        <p:spPr>
          <a:xfrm>
            <a:off x="10223460" y="8629300"/>
            <a:ext cx="7668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7" name="직사각형 636"/>
          <p:cNvSpPr/>
          <p:nvPr/>
        </p:nvSpPr>
        <p:spPr>
          <a:xfrm>
            <a:off x="11044126" y="8480519"/>
            <a:ext cx="766800" cy="106200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인쇄복권 및 </a:t>
            </a:r>
            <a:r>
              <a:rPr lang="ko-KR" altLang="en-US" sz="500" smtClean="0">
                <a:solidFill>
                  <a:schemeClr val="tx1"/>
                </a:solidFill>
              </a:rPr>
              <a:t>웹개발 </a:t>
            </a:r>
            <a:r>
              <a:rPr lang="en-US" altLang="ko-KR" sz="500" smtClean="0">
                <a:solidFill>
                  <a:schemeClr val="tx1"/>
                </a:solidFill>
              </a:rPr>
              <a:t>#</a:t>
            </a:r>
            <a:r>
              <a:rPr lang="en-US" altLang="ko-KR" sz="500">
                <a:solidFill>
                  <a:schemeClr val="tx1"/>
                </a:solidFill>
              </a:rPr>
              <a:t>1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638" name="직선 연결선 637"/>
          <p:cNvCxnSpPr/>
          <p:nvPr/>
        </p:nvCxnSpPr>
        <p:spPr>
          <a:xfrm>
            <a:off x="11044126" y="8629300"/>
            <a:ext cx="7668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9" name="직사각형 638"/>
          <p:cNvSpPr/>
          <p:nvPr/>
        </p:nvSpPr>
        <p:spPr>
          <a:xfrm>
            <a:off x="11851066" y="8480519"/>
            <a:ext cx="766800" cy="106200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전자인쇄개발</a:t>
            </a:r>
            <a:r>
              <a:rPr lang="en-US" altLang="ko-KR" sz="500" smtClean="0">
                <a:solidFill>
                  <a:schemeClr val="tx1"/>
                </a:solidFill>
              </a:rPr>
              <a:t>DB #1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640" name="직선 연결선 639"/>
          <p:cNvCxnSpPr/>
          <p:nvPr/>
        </p:nvCxnSpPr>
        <p:spPr>
          <a:xfrm>
            <a:off x="11851066" y="8629300"/>
            <a:ext cx="7668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1" name="Rectangle 135"/>
          <p:cNvSpPr>
            <a:spLocks noChangeArrowheads="1"/>
          </p:cNvSpPr>
          <p:nvPr/>
        </p:nvSpPr>
        <p:spPr bwMode="auto">
          <a:xfrm>
            <a:off x="8487782" y="9053816"/>
            <a:ext cx="828000" cy="35571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42" name="Rectangle 43"/>
          <p:cNvSpPr>
            <a:spLocks noChangeArrowheads="1"/>
          </p:cNvSpPr>
          <p:nvPr/>
        </p:nvSpPr>
        <p:spPr bwMode="auto">
          <a:xfrm>
            <a:off x="8509907" y="9074177"/>
            <a:ext cx="781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643" name="Rectangle 135"/>
          <p:cNvSpPr>
            <a:spLocks noChangeArrowheads="1"/>
          </p:cNvSpPr>
          <p:nvPr/>
        </p:nvSpPr>
        <p:spPr bwMode="auto">
          <a:xfrm>
            <a:off x="9444188" y="9053815"/>
            <a:ext cx="680400" cy="18732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44" name="Rectangle 43"/>
          <p:cNvSpPr>
            <a:spLocks noChangeArrowheads="1"/>
          </p:cNvSpPr>
          <p:nvPr/>
        </p:nvSpPr>
        <p:spPr bwMode="auto">
          <a:xfrm>
            <a:off x="9466313" y="9074177"/>
            <a:ext cx="6408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HP UX 11i v3</a:t>
            </a:r>
            <a:endParaRPr lang="ko-KR" altLang="en-US" sz="400" dirty="0">
              <a:latin typeface="+mn-ea"/>
            </a:endParaRPr>
          </a:p>
        </p:txBody>
      </p:sp>
      <p:sp>
        <p:nvSpPr>
          <p:cNvPr id="645" name="Rectangle 135"/>
          <p:cNvSpPr>
            <a:spLocks noChangeArrowheads="1"/>
          </p:cNvSpPr>
          <p:nvPr/>
        </p:nvSpPr>
        <p:spPr bwMode="auto">
          <a:xfrm>
            <a:off x="10266327" y="9053815"/>
            <a:ext cx="680400" cy="18732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46" name="Rectangle 43"/>
          <p:cNvSpPr>
            <a:spLocks noChangeArrowheads="1"/>
          </p:cNvSpPr>
          <p:nvPr/>
        </p:nvSpPr>
        <p:spPr bwMode="auto">
          <a:xfrm>
            <a:off x="10288452" y="9074177"/>
            <a:ext cx="6408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647" name="Rectangle 135"/>
          <p:cNvSpPr>
            <a:spLocks noChangeArrowheads="1"/>
          </p:cNvSpPr>
          <p:nvPr/>
        </p:nvSpPr>
        <p:spPr bwMode="auto">
          <a:xfrm>
            <a:off x="11082134" y="9053815"/>
            <a:ext cx="680400" cy="18732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48" name="Rectangle 43"/>
          <p:cNvSpPr>
            <a:spLocks noChangeArrowheads="1"/>
          </p:cNvSpPr>
          <p:nvPr/>
        </p:nvSpPr>
        <p:spPr bwMode="auto">
          <a:xfrm>
            <a:off x="11104259" y="9074177"/>
            <a:ext cx="6408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649" name="표 6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6159136"/>
              </p:ext>
            </p:extLst>
          </p:nvPr>
        </p:nvGraphicFramePr>
        <p:xfrm>
          <a:off x="8487781" y="8666603"/>
          <a:ext cx="8280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96470"/>
                <a:gridCol w="531530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PONSRCHPAYDEV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IBM P720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50" name="표 6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686083"/>
              </p:ext>
            </p:extLst>
          </p:nvPr>
        </p:nvGraphicFramePr>
        <p:xfrm>
          <a:off x="9444188" y="8666603"/>
          <a:ext cx="6804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43622"/>
                <a:gridCol w="436778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 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elpdev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HP rx2800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51" name="표 6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1511669"/>
              </p:ext>
            </p:extLst>
          </p:nvPr>
        </p:nvGraphicFramePr>
        <p:xfrm>
          <a:off x="10266327" y="8666603"/>
          <a:ext cx="6804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43622"/>
                <a:gridCol w="436778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dirty="0" err="1" smtClean="0">
                          <a:solidFill>
                            <a:schemeClr val="tx1"/>
                          </a:solidFill>
                        </a:rPr>
                        <a:t>elsdev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IBM P720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52" name="표 6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650764"/>
              </p:ext>
            </p:extLst>
          </p:nvPr>
        </p:nvGraphicFramePr>
        <p:xfrm>
          <a:off x="11082134" y="8666603"/>
          <a:ext cx="6804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43622"/>
                <a:gridCol w="436778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dirty="0" err="1" smtClean="0">
                          <a:solidFill>
                            <a:schemeClr val="tx1"/>
                          </a:solidFill>
                        </a:rPr>
                        <a:t>lpdev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IBM P720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53" name="Rectangle 135"/>
          <p:cNvSpPr>
            <a:spLocks noChangeArrowheads="1"/>
          </p:cNvSpPr>
          <p:nvPr/>
        </p:nvSpPr>
        <p:spPr bwMode="auto">
          <a:xfrm>
            <a:off x="11890880" y="9053815"/>
            <a:ext cx="680400" cy="18732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54" name="Rectangle 43"/>
          <p:cNvSpPr>
            <a:spLocks noChangeArrowheads="1"/>
          </p:cNvSpPr>
          <p:nvPr/>
        </p:nvSpPr>
        <p:spPr bwMode="auto">
          <a:xfrm>
            <a:off x="11913005" y="9074177"/>
            <a:ext cx="6408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655" name="표 6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153396"/>
              </p:ext>
            </p:extLst>
          </p:nvPr>
        </p:nvGraphicFramePr>
        <p:xfrm>
          <a:off x="11890880" y="8666603"/>
          <a:ext cx="6804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43622"/>
                <a:gridCol w="436778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dirty="0" err="1" smtClean="0">
                          <a:solidFill>
                            <a:schemeClr val="tx1"/>
                          </a:solidFill>
                        </a:rPr>
                        <a:t>elpdevdb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IBM P720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56" name="Rectangle 43"/>
          <p:cNvSpPr>
            <a:spLocks noChangeArrowheads="1"/>
          </p:cNvSpPr>
          <p:nvPr/>
        </p:nvSpPr>
        <p:spPr bwMode="auto">
          <a:xfrm>
            <a:off x="11913005" y="9159040"/>
            <a:ext cx="6408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Oracle 11g Enterprise</a:t>
            </a:r>
            <a:endParaRPr lang="ko-KR" altLang="en-US" sz="400" dirty="0">
              <a:latin typeface="+mn-ea"/>
            </a:endParaRPr>
          </a:p>
        </p:txBody>
      </p:sp>
      <p:sp>
        <p:nvSpPr>
          <p:cNvPr id="657" name="Rectangle 43"/>
          <p:cNvSpPr>
            <a:spLocks noChangeArrowheads="1"/>
          </p:cNvSpPr>
          <p:nvPr/>
        </p:nvSpPr>
        <p:spPr bwMode="auto">
          <a:xfrm>
            <a:off x="8509907" y="9159040"/>
            <a:ext cx="781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Tmax. WebToB</a:t>
            </a:r>
            <a:endParaRPr lang="ko-KR" altLang="en-US" sz="400" dirty="0">
              <a:latin typeface="+mn-ea"/>
            </a:endParaRPr>
          </a:p>
        </p:txBody>
      </p:sp>
      <p:sp>
        <p:nvSpPr>
          <p:cNvPr id="658" name="Rectangle 43"/>
          <p:cNvSpPr>
            <a:spLocks noChangeArrowheads="1"/>
          </p:cNvSpPr>
          <p:nvPr/>
        </p:nvSpPr>
        <p:spPr bwMode="auto">
          <a:xfrm>
            <a:off x="8509907" y="9241137"/>
            <a:ext cx="781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Tmax. Jeus</a:t>
            </a:r>
            <a:endParaRPr lang="ko-KR" altLang="en-US" sz="400" dirty="0">
              <a:latin typeface="+mn-ea"/>
            </a:endParaRPr>
          </a:p>
        </p:txBody>
      </p:sp>
      <p:sp>
        <p:nvSpPr>
          <p:cNvPr id="659" name="Rectangle 43"/>
          <p:cNvSpPr>
            <a:spLocks noChangeArrowheads="1"/>
          </p:cNvSpPr>
          <p:nvPr/>
        </p:nvSpPr>
        <p:spPr bwMode="auto">
          <a:xfrm>
            <a:off x="10288452" y="9159040"/>
            <a:ext cx="6408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</a:t>
            </a:r>
            <a:r>
              <a:rPr lang="en-US" altLang="ko-KR" sz="400" smtClean="0">
                <a:latin typeface="+mn-ea"/>
              </a:rPr>
              <a:t> Agent</a:t>
            </a:r>
            <a:endParaRPr lang="ko-KR" altLang="en-US" sz="400">
              <a:latin typeface="+mn-ea"/>
            </a:endParaRPr>
          </a:p>
        </p:txBody>
      </p:sp>
      <p:sp>
        <p:nvSpPr>
          <p:cNvPr id="660" name="Rectangle 43"/>
          <p:cNvSpPr>
            <a:spLocks noChangeArrowheads="1"/>
          </p:cNvSpPr>
          <p:nvPr/>
        </p:nvSpPr>
        <p:spPr bwMode="auto">
          <a:xfrm>
            <a:off x="11104259" y="9159040"/>
            <a:ext cx="6408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</a:t>
            </a:r>
            <a:r>
              <a:rPr lang="en-US" altLang="ko-KR" sz="400" smtClean="0">
                <a:latin typeface="+mn-ea"/>
              </a:rPr>
              <a:t> Agent</a:t>
            </a:r>
            <a:endParaRPr lang="ko-KR" altLang="en-US" sz="400">
              <a:latin typeface="+mn-ea"/>
            </a:endParaRPr>
          </a:p>
        </p:txBody>
      </p:sp>
      <p:sp>
        <p:nvSpPr>
          <p:cNvPr id="661" name="직사각형 660"/>
          <p:cNvSpPr/>
          <p:nvPr/>
        </p:nvSpPr>
        <p:spPr>
          <a:xfrm>
            <a:off x="7543401" y="8480519"/>
            <a:ext cx="855509" cy="106200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온라인복권 및 웹개발서버 </a:t>
            </a:r>
            <a:r>
              <a:rPr lang="en-US" altLang="ko-KR" sz="500">
                <a:solidFill>
                  <a:schemeClr val="tx1"/>
                </a:solidFill>
              </a:rPr>
              <a:t>#1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662" name="직선 연결선 661"/>
          <p:cNvCxnSpPr/>
          <p:nvPr/>
        </p:nvCxnSpPr>
        <p:spPr>
          <a:xfrm>
            <a:off x="7543402" y="8629300"/>
            <a:ext cx="8568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3" name="Rectangle 135"/>
          <p:cNvSpPr>
            <a:spLocks noChangeArrowheads="1"/>
          </p:cNvSpPr>
          <p:nvPr/>
        </p:nvSpPr>
        <p:spPr bwMode="auto">
          <a:xfrm>
            <a:off x="7583429" y="9053816"/>
            <a:ext cx="781200" cy="35571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64" name="Rectangle 43"/>
          <p:cNvSpPr>
            <a:spLocks noChangeArrowheads="1"/>
          </p:cNvSpPr>
          <p:nvPr/>
        </p:nvSpPr>
        <p:spPr bwMode="auto">
          <a:xfrm>
            <a:off x="7605202" y="9074177"/>
            <a:ext cx="738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665" name="Rectangle 43"/>
          <p:cNvSpPr>
            <a:spLocks noChangeArrowheads="1"/>
          </p:cNvSpPr>
          <p:nvPr/>
        </p:nvSpPr>
        <p:spPr bwMode="auto">
          <a:xfrm>
            <a:off x="7605202" y="9159040"/>
            <a:ext cx="738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Tmax. WebToB</a:t>
            </a:r>
            <a:endParaRPr lang="ko-KR" altLang="en-US" sz="400" dirty="0">
              <a:latin typeface="+mn-ea"/>
            </a:endParaRPr>
          </a:p>
        </p:txBody>
      </p:sp>
      <p:sp>
        <p:nvSpPr>
          <p:cNvPr id="666" name="Rectangle 43"/>
          <p:cNvSpPr>
            <a:spLocks noChangeArrowheads="1"/>
          </p:cNvSpPr>
          <p:nvPr/>
        </p:nvSpPr>
        <p:spPr bwMode="auto">
          <a:xfrm>
            <a:off x="7605202" y="9241137"/>
            <a:ext cx="738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Tmax. </a:t>
            </a:r>
            <a:r>
              <a:rPr lang="en-US" altLang="ko-KR" sz="400" smtClean="0">
                <a:latin typeface="+mn-ea"/>
              </a:rPr>
              <a:t>Jeus</a:t>
            </a:r>
            <a:endParaRPr lang="ko-KR" altLang="en-US" sz="400" dirty="0">
              <a:latin typeface="+mn-ea"/>
            </a:endParaRPr>
          </a:p>
        </p:txBody>
      </p:sp>
      <p:sp>
        <p:nvSpPr>
          <p:cNvPr id="667" name="Rectangle 43"/>
          <p:cNvSpPr>
            <a:spLocks noChangeArrowheads="1"/>
          </p:cNvSpPr>
          <p:nvPr/>
        </p:nvSpPr>
        <p:spPr bwMode="auto">
          <a:xfrm>
            <a:off x="7605202" y="9323241"/>
            <a:ext cx="738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</a:t>
            </a:r>
            <a:r>
              <a:rPr lang="en-US" altLang="ko-KR" sz="400" smtClean="0">
                <a:latin typeface="+mn-ea"/>
              </a:rPr>
              <a:t> Agent</a:t>
            </a:r>
            <a:endParaRPr lang="ko-KR" altLang="en-US" sz="400">
              <a:latin typeface="+mn-ea"/>
            </a:endParaRPr>
          </a:p>
        </p:txBody>
      </p:sp>
      <p:sp>
        <p:nvSpPr>
          <p:cNvPr id="668" name="Rectangle 43"/>
          <p:cNvSpPr>
            <a:spLocks noChangeArrowheads="1"/>
          </p:cNvSpPr>
          <p:nvPr/>
        </p:nvSpPr>
        <p:spPr bwMode="auto">
          <a:xfrm>
            <a:off x="8509907" y="9323241"/>
            <a:ext cx="781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</a:t>
            </a:r>
            <a:r>
              <a:rPr lang="en-US" altLang="ko-KR" sz="400" smtClean="0">
                <a:latin typeface="+mn-ea"/>
              </a:rPr>
              <a:t> Agent</a:t>
            </a:r>
            <a:endParaRPr lang="ko-KR" altLang="en-US" sz="400">
              <a:latin typeface="+mn-ea"/>
            </a:endParaRPr>
          </a:p>
        </p:txBody>
      </p:sp>
      <p:sp>
        <p:nvSpPr>
          <p:cNvPr id="669" name="Rectangle 43"/>
          <p:cNvSpPr>
            <a:spLocks noChangeArrowheads="1"/>
          </p:cNvSpPr>
          <p:nvPr/>
        </p:nvSpPr>
        <p:spPr bwMode="auto">
          <a:xfrm>
            <a:off x="9466313" y="9159040"/>
            <a:ext cx="6408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</a:t>
            </a:r>
            <a:r>
              <a:rPr lang="en-US" altLang="ko-KR" sz="400" smtClean="0">
                <a:latin typeface="+mn-ea"/>
              </a:rPr>
              <a:t> Agent</a:t>
            </a:r>
            <a:endParaRPr lang="ko-KR" altLang="en-US" sz="400">
              <a:latin typeface="+mn-ea"/>
            </a:endParaRPr>
          </a:p>
        </p:txBody>
      </p:sp>
      <p:sp>
        <p:nvSpPr>
          <p:cNvPr id="670" name="직사각형 669"/>
          <p:cNvSpPr/>
          <p:nvPr/>
        </p:nvSpPr>
        <p:spPr>
          <a:xfrm>
            <a:off x="6733639" y="8480519"/>
            <a:ext cx="766800" cy="106200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분</a:t>
            </a:r>
            <a:r>
              <a:rPr lang="ko-KR" altLang="en-US" sz="500">
                <a:solidFill>
                  <a:schemeClr val="tx1"/>
                </a:solidFill>
              </a:rPr>
              <a:t>배</a:t>
            </a:r>
            <a:r>
              <a:rPr lang="ko-KR" altLang="en-US" sz="500" smtClean="0">
                <a:solidFill>
                  <a:schemeClr val="tx1"/>
                </a:solidFill>
              </a:rPr>
              <a:t>개발서버 </a:t>
            </a:r>
            <a:r>
              <a:rPr lang="en-US" altLang="ko-KR" sz="500">
                <a:solidFill>
                  <a:schemeClr val="tx1"/>
                </a:solidFill>
              </a:rPr>
              <a:t>#1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671" name="직선 연결선 670"/>
          <p:cNvCxnSpPr/>
          <p:nvPr/>
        </p:nvCxnSpPr>
        <p:spPr>
          <a:xfrm>
            <a:off x="6733639" y="8629300"/>
            <a:ext cx="7668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2" name="Rectangle 135"/>
          <p:cNvSpPr>
            <a:spLocks noChangeArrowheads="1"/>
          </p:cNvSpPr>
          <p:nvPr/>
        </p:nvSpPr>
        <p:spPr bwMode="auto">
          <a:xfrm>
            <a:off x="6773666" y="9053817"/>
            <a:ext cx="680400" cy="270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673" name="Rectangle 43"/>
          <p:cNvSpPr>
            <a:spLocks noChangeArrowheads="1"/>
          </p:cNvSpPr>
          <p:nvPr/>
        </p:nvSpPr>
        <p:spPr bwMode="auto">
          <a:xfrm>
            <a:off x="6795439" y="9074177"/>
            <a:ext cx="6408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674" name="Rectangle 43"/>
          <p:cNvSpPr>
            <a:spLocks noChangeArrowheads="1"/>
          </p:cNvSpPr>
          <p:nvPr/>
        </p:nvSpPr>
        <p:spPr bwMode="auto">
          <a:xfrm>
            <a:off x="6795439" y="9159040"/>
            <a:ext cx="6408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Tmax. WebToB</a:t>
            </a:r>
            <a:endParaRPr lang="ko-KR" altLang="en-US" sz="400" dirty="0">
              <a:latin typeface="+mn-ea"/>
            </a:endParaRPr>
          </a:p>
        </p:txBody>
      </p:sp>
      <p:sp>
        <p:nvSpPr>
          <p:cNvPr id="675" name="Rectangle 43"/>
          <p:cNvSpPr>
            <a:spLocks noChangeArrowheads="1"/>
          </p:cNvSpPr>
          <p:nvPr/>
        </p:nvSpPr>
        <p:spPr bwMode="auto">
          <a:xfrm>
            <a:off x="6795439" y="9241137"/>
            <a:ext cx="6408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Tmax. </a:t>
            </a:r>
            <a:r>
              <a:rPr lang="en-US" altLang="ko-KR" sz="400" smtClean="0">
                <a:latin typeface="+mn-ea"/>
              </a:rPr>
              <a:t>Jeus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677" name="표 6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0983120"/>
              </p:ext>
            </p:extLst>
          </p:nvPr>
        </p:nvGraphicFramePr>
        <p:xfrm>
          <a:off x="7583428" y="8666603"/>
          <a:ext cx="7812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79714"/>
                <a:gridCol w="50148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PONWEBDEV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IBM P720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78" name="표 6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4929582"/>
              </p:ext>
            </p:extLst>
          </p:nvPr>
        </p:nvGraphicFramePr>
        <p:xfrm>
          <a:off x="6773666" y="8666603"/>
          <a:ext cx="680053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43498"/>
                <a:gridCol w="436555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PUPDATEDEV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IBM P720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4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679" name="직선 연결선 678"/>
          <p:cNvCxnSpPr/>
          <p:nvPr/>
        </p:nvCxnSpPr>
        <p:spPr>
          <a:xfrm>
            <a:off x="142720" y="5996721"/>
            <a:ext cx="1256144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0" name="직선 연결선 679"/>
          <p:cNvCxnSpPr/>
          <p:nvPr/>
        </p:nvCxnSpPr>
        <p:spPr>
          <a:xfrm>
            <a:off x="142720" y="4781548"/>
            <a:ext cx="1166820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1" name="직사각형 680"/>
          <p:cNvSpPr/>
          <p:nvPr/>
        </p:nvSpPr>
        <p:spPr>
          <a:xfrm>
            <a:off x="343875" y="4808872"/>
            <a:ext cx="8640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통합운영웹서버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682" name="직선 연결선 681"/>
          <p:cNvCxnSpPr/>
          <p:nvPr/>
        </p:nvCxnSpPr>
        <p:spPr>
          <a:xfrm>
            <a:off x="343875" y="4959803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3" name="직사각형 682"/>
          <p:cNvSpPr/>
          <p:nvPr/>
        </p:nvSpPr>
        <p:spPr>
          <a:xfrm>
            <a:off x="2164847" y="4808872"/>
            <a:ext cx="8640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파일서버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684" name="직선 연결선 683"/>
          <p:cNvCxnSpPr/>
          <p:nvPr/>
        </p:nvCxnSpPr>
        <p:spPr>
          <a:xfrm>
            <a:off x="2164847" y="4959803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5" name="직사각형 684"/>
          <p:cNvSpPr/>
          <p:nvPr/>
        </p:nvSpPr>
        <p:spPr>
          <a:xfrm>
            <a:off x="3074289" y="4808872"/>
            <a:ext cx="8640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형상관리서버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686" name="직선 연결선 685"/>
          <p:cNvCxnSpPr/>
          <p:nvPr/>
        </p:nvCxnSpPr>
        <p:spPr>
          <a:xfrm>
            <a:off x="3074289" y="4959803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7" name="직사각형 686"/>
          <p:cNvSpPr/>
          <p:nvPr/>
        </p:nvSpPr>
        <p:spPr>
          <a:xfrm>
            <a:off x="3985919" y="4808872"/>
            <a:ext cx="8640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SMS </a:t>
            </a:r>
            <a:r>
              <a:rPr lang="ko-KR" altLang="en-US" sz="500">
                <a:solidFill>
                  <a:schemeClr val="tx1"/>
                </a:solidFill>
              </a:rPr>
              <a:t>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688" name="직선 연결선 687"/>
          <p:cNvCxnSpPr/>
          <p:nvPr/>
        </p:nvCxnSpPr>
        <p:spPr>
          <a:xfrm>
            <a:off x="3985919" y="4959803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9" name="직사각형 688"/>
          <p:cNvSpPr/>
          <p:nvPr/>
        </p:nvSpPr>
        <p:spPr>
          <a:xfrm>
            <a:off x="4898208" y="4808872"/>
            <a:ext cx="8640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NMS </a:t>
            </a:r>
            <a:r>
              <a:rPr lang="ko-KR" altLang="en-US" sz="500">
                <a:solidFill>
                  <a:schemeClr val="tx1"/>
                </a:solidFill>
              </a:rPr>
              <a:t>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690" name="직선 연결선 689"/>
          <p:cNvCxnSpPr/>
          <p:nvPr/>
        </p:nvCxnSpPr>
        <p:spPr>
          <a:xfrm>
            <a:off x="4898208" y="4959803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1" name="직사각형 690"/>
          <p:cNvSpPr/>
          <p:nvPr/>
        </p:nvSpPr>
        <p:spPr>
          <a:xfrm>
            <a:off x="5809934" y="4808872"/>
            <a:ext cx="8640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ITSM </a:t>
            </a:r>
            <a:r>
              <a:rPr lang="ko-KR" altLang="en-US" sz="500">
                <a:solidFill>
                  <a:schemeClr val="tx1"/>
                </a:solidFill>
              </a:rPr>
              <a:t>운영서버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692" name="직선 연결선 691"/>
          <p:cNvCxnSpPr/>
          <p:nvPr/>
        </p:nvCxnSpPr>
        <p:spPr>
          <a:xfrm>
            <a:off x="5809934" y="4959803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3" name="직사각형 692"/>
          <p:cNvSpPr/>
          <p:nvPr/>
        </p:nvSpPr>
        <p:spPr>
          <a:xfrm>
            <a:off x="6722223" y="4808872"/>
            <a:ext cx="8640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APM  </a:t>
            </a:r>
            <a:r>
              <a:rPr lang="ko-KR" altLang="en-US" sz="500">
                <a:solidFill>
                  <a:schemeClr val="tx1"/>
                </a:solidFill>
              </a:rPr>
              <a:t>전용서버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694" name="직선 연결선 693"/>
          <p:cNvCxnSpPr/>
          <p:nvPr/>
        </p:nvCxnSpPr>
        <p:spPr>
          <a:xfrm>
            <a:off x="6722223" y="4959803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5" name="직사각형 694"/>
          <p:cNvSpPr/>
          <p:nvPr/>
        </p:nvSpPr>
        <p:spPr>
          <a:xfrm>
            <a:off x="7634512" y="4808872"/>
            <a:ext cx="8460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관리</a:t>
            </a:r>
            <a:r>
              <a:rPr lang="en-US" altLang="ko-KR" sz="500">
                <a:solidFill>
                  <a:schemeClr val="tx1"/>
                </a:solidFill>
              </a:rPr>
              <a:t>DB</a:t>
            </a:r>
            <a:r>
              <a:rPr lang="ko-KR" altLang="en-US" sz="500">
                <a:solidFill>
                  <a:schemeClr val="tx1"/>
                </a:solidFill>
              </a:rPr>
              <a:t>서버</a:t>
            </a:r>
            <a:r>
              <a:rPr lang="en-US" altLang="ko-KR" sz="500">
                <a:solidFill>
                  <a:schemeClr val="tx1"/>
                </a:solidFill>
              </a:rPr>
              <a:t>1 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696" name="직선 연결선 695"/>
          <p:cNvCxnSpPr/>
          <p:nvPr/>
        </p:nvCxnSpPr>
        <p:spPr>
          <a:xfrm>
            <a:off x="7634512" y="4959803"/>
            <a:ext cx="846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7" name="직사각형 696"/>
          <p:cNvSpPr/>
          <p:nvPr/>
        </p:nvSpPr>
        <p:spPr>
          <a:xfrm>
            <a:off x="8521696" y="4808872"/>
            <a:ext cx="797243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관리</a:t>
            </a:r>
            <a:r>
              <a:rPr lang="en-US" altLang="ko-KR" sz="500">
                <a:solidFill>
                  <a:schemeClr val="tx1"/>
                </a:solidFill>
              </a:rPr>
              <a:t>DB</a:t>
            </a:r>
            <a:r>
              <a:rPr lang="ko-KR" altLang="en-US" sz="500">
                <a:solidFill>
                  <a:schemeClr val="tx1"/>
                </a:solidFill>
              </a:rPr>
              <a:t>서버</a:t>
            </a:r>
            <a:r>
              <a:rPr lang="en-US" altLang="ko-KR" sz="500">
                <a:solidFill>
                  <a:schemeClr val="tx1"/>
                </a:solidFill>
              </a:rPr>
              <a:t>2 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698" name="직선 연결선 697"/>
          <p:cNvCxnSpPr/>
          <p:nvPr/>
        </p:nvCxnSpPr>
        <p:spPr>
          <a:xfrm>
            <a:off x="8521696" y="4959803"/>
            <a:ext cx="7992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9" name="직사각형 698"/>
          <p:cNvSpPr/>
          <p:nvPr/>
        </p:nvSpPr>
        <p:spPr>
          <a:xfrm>
            <a:off x="9360868" y="4808872"/>
            <a:ext cx="7452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ESM </a:t>
            </a:r>
            <a:r>
              <a:rPr lang="ko-KR" altLang="en-US" sz="500">
                <a:solidFill>
                  <a:schemeClr val="tx1"/>
                </a:solidFill>
              </a:rPr>
              <a:t>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700" name="직선 연결선 699"/>
          <p:cNvCxnSpPr/>
          <p:nvPr/>
        </p:nvCxnSpPr>
        <p:spPr>
          <a:xfrm>
            <a:off x="9360868" y="4959803"/>
            <a:ext cx="7452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1" name="직사각형 700"/>
          <p:cNvSpPr/>
          <p:nvPr/>
        </p:nvSpPr>
        <p:spPr>
          <a:xfrm>
            <a:off x="10948681" y="4808872"/>
            <a:ext cx="8640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서버보안관리서버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702" name="직선 연결선 701"/>
          <p:cNvCxnSpPr/>
          <p:nvPr/>
        </p:nvCxnSpPr>
        <p:spPr>
          <a:xfrm>
            <a:off x="10948681" y="4959803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3" name="직사각형 702"/>
          <p:cNvSpPr/>
          <p:nvPr/>
        </p:nvSpPr>
        <p:spPr>
          <a:xfrm>
            <a:off x="11856207" y="4808872"/>
            <a:ext cx="7992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PC</a:t>
            </a:r>
            <a:r>
              <a:rPr lang="ko-KR" altLang="en-US" sz="500">
                <a:solidFill>
                  <a:schemeClr val="tx1"/>
                </a:solidFill>
              </a:rPr>
              <a:t>보안관리서버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704" name="직선 연결선 703"/>
          <p:cNvCxnSpPr/>
          <p:nvPr/>
        </p:nvCxnSpPr>
        <p:spPr>
          <a:xfrm>
            <a:off x="11856207" y="4959803"/>
            <a:ext cx="7992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5" name="Rectangle 135"/>
          <p:cNvSpPr>
            <a:spLocks noChangeArrowheads="1"/>
          </p:cNvSpPr>
          <p:nvPr/>
        </p:nvSpPr>
        <p:spPr bwMode="auto">
          <a:xfrm>
            <a:off x="6763124" y="5384940"/>
            <a:ext cx="784800" cy="19568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06" name="Rectangle 135"/>
          <p:cNvSpPr>
            <a:spLocks noChangeArrowheads="1"/>
          </p:cNvSpPr>
          <p:nvPr/>
        </p:nvSpPr>
        <p:spPr bwMode="auto">
          <a:xfrm>
            <a:off x="7678764" y="5384939"/>
            <a:ext cx="753983" cy="363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07" name="Rectangle 135"/>
          <p:cNvSpPr>
            <a:spLocks noChangeArrowheads="1"/>
          </p:cNvSpPr>
          <p:nvPr/>
        </p:nvSpPr>
        <p:spPr bwMode="auto">
          <a:xfrm>
            <a:off x="9391468" y="5384940"/>
            <a:ext cx="669600" cy="28062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08" name="Rectangle 135"/>
          <p:cNvSpPr>
            <a:spLocks noChangeArrowheads="1"/>
          </p:cNvSpPr>
          <p:nvPr/>
        </p:nvSpPr>
        <p:spPr bwMode="auto">
          <a:xfrm>
            <a:off x="10993044" y="5384940"/>
            <a:ext cx="759600" cy="28113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09" name="Rectangle 135"/>
          <p:cNvSpPr>
            <a:spLocks noChangeArrowheads="1"/>
          </p:cNvSpPr>
          <p:nvPr/>
        </p:nvSpPr>
        <p:spPr bwMode="auto">
          <a:xfrm>
            <a:off x="11900570" y="5384940"/>
            <a:ext cx="712800" cy="28113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graphicFrame>
        <p:nvGraphicFramePr>
          <p:cNvPr id="710" name="표 7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2348756"/>
              </p:ext>
            </p:extLst>
          </p:nvPr>
        </p:nvGraphicFramePr>
        <p:xfrm>
          <a:off x="6763124" y="499707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PAPMAP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HP rx2800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2.53 GHz * 16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160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11" name="표 7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0365909"/>
              </p:ext>
            </p:extLst>
          </p:nvPr>
        </p:nvGraphicFramePr>
        <p:xfrm>
          <a:off x="7678764" y="4997073"/>
          <a:ext cx="753983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69970"/>
                <a:gridCol w="484013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PITSMDB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X3750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2.2 GHz * 16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12" name="표 7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1921207"/>
              </p:ext>
            </p:extLst>
          </p:nvPr>
        </p:nvGraphicFramePr>
        <p:xfrm>
          <a:off x="9400468" y="4997073"/>
          <a:ext cx="669118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9583"/>
                <a:gridCol w="429535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PESMSVR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X3750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2.2 GHz * 16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13" name="표 7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7790413"/>
              </p:ext>
            </p:extLst>
          </p:nvPr>
        </p:nvGraphicFramePr>
        <p:xfrm>
          <a:off x="10993044" y="4997073"/>
          <a:ext cx="760178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479174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PSVRSECURITYSVR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14" name="표 7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191624"/>
              </p:ext>
            </p:extLst>
          </p:nvPr>
        </p:nvGraphicFramePr>
        <p:xfrm>
          <a:off x="11900570" y="4997073"/>
          <a:ext cx="712548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55134"/>
                <a:gridCol w="457414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PPCSECURITYSVR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15" name="Rectangle 135"/>
          <p:cNvSpPr>
            <a:spLocks noChangeArrowheads="1"/>
          </p:cNvSpPr>
          <p:nvPr/>
        </p:nvSpPr>
        <p:spPr bwMode="auto">
          <a:xfrm>
            <a:off x="5852289" y="5384940"/>
            <a:ext cx="788400" cy="28113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graphicFrame>
        <p:nvGraphicFramePr>
          <p:cNvPr id="716" name="표 7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151988"/>
              </p:ext>
            </p:extLst>
          </p:nvPr>
        </p:nvGraphicFramePr>
        <p:xfrm>
          <a:off x="5852289" y="499707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PITSMAP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17" name="Rectangle 135"/>
          <p:cNvSpPr>
            <a:spLocks noChangeArrowheads="1"/>
          </p:cNvSpPr>
          <p:nvPr/>
        </p:nvSpPr>
        <p:spPr bwMode="auto">
          <a:xfrm>
            <a:off x="4940332" y="5384940"/>
            <a:ext cx="784800" cy="28113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graphicFrame>
        <p:nvGraphicFramePr>
          <p:cNvPr id="718" name="표 7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9243362"/>
              </p:ext>
            </p:extLst>
          </p:nvPr>
        </p:nvGraphicFramePr>
        <p:xfrm>
          <a:off x="4940332" y="499707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PNMSAP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X3750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2.2 GHz * 16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19" name="표 7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9210395"/>
              </p:ext>
            </p:extLst>
          </p:nvPr>
        </p:nvGraphicFramePr>
        <p:xfrm>
          <a:off x="8561620" y="4997073"/>
          <a:ext cx="717714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56983"/>
                <a:gridCol w="460731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PSMSDB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X3750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2.2 GHz * 16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20" name="Rectangle 135"/>
          <p:cNvSpPr>
            <a:spLocks noChangeArrowheads="1"/>
          </p:cNvSpPr>
          <p:nvPr/>
        </p:nvSpPr>
        <p:spPr bwMode="auto">
          <a:xfrm>
            <a:off x="2207350" y="5384938"/>
            <a:ext cx="788400" cy="195687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21" name="Rectangle 135"/>
          <p:cNvSpPr>
            <a:spLocks noChangeArrowheads="1"/>
          </p:cNvSpPr>
          <p:nvPr/>
        </p:nvSpPr>
        <p:spPr bwMode="auto">
          <a:xfrm>
            <a:off x="3117504" y="5384940"/>
            <a:ext cx="788400" cy="532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22" name="Rectangle 135"/>
          <p:cNvSpPr>
            <a:spLocks noChangeArrowheads="1"/>
          </p:cNvSpPr>
          <p:nvPr/>
        </p:nvSpPr>
        <p:spPr bwMode="auto">
          <a:xfrm>
            <a:off x="4026442" y="5384940"/>
            <a:ext cx="788400" cy="28113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graphicFrame>
        <p:nvGraphicFramePr>
          <p:cNvPr id="723" name="표 7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3695114"/>
              </p:ext>
            </p:extLst>
          </p:nvPr>
        </p:nvGraphicFramePr>
        <p:xfrm>
          <a:off x="2207350" y="499707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PFILESVR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24" name="표 7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7006757"/>
              </p:ext>
            </p:extLst>
          </p:nvPr>
        </p:nvGraphicFramePr>
        <p:xfrm>
          <a:off x="3117504" y="499707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PSRCAP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25" name="표 7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365285"/>
              </p:ext>
            </p:extLst>
          </p:nvPr>
        </p:nvGraphicFramePr>
        <p:xfrm>
          <a:off x="4026442" y="499707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PSMSAP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26" name="Rectangle 135"/>
          <p:cNvSpPr>
            <a:spLocks noChangeArrowheads="1"/>
          </p:cNvSpPr>
          <p:nvPr/>
        </p:nvSpPr>
        <p:spPr bwMode="auto">
          <a:xfrm>
            <a:off x="386230" y="5384938"/>
            <a:ext cx="788400" cy="442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graphicFrame>
        <p:nvGraphicFramePr>
          <p:cNvPr id="727" name="표 7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7810244"/>
              </p:ext>
            </p:extLst>
          </p:nvPr>
        </p:nvGraphicFramePr>
        <p:xfrm>
          <a:off x="386230" y="499707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POPRWEBSVR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28" name="직사각형 727"/>
          <p:cNvSpPr/>
          <p:nvPr/>
        </p:nvSpPr>
        <p:spPr>
          <a:xfrm>
            <a:off x="10152893" y="4808872"/>
            <a:ext cx="7452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 smtClean="0">
                <a:solidFill>
                  <a:schemeClr val="tx1"/>
                </a:solidFill>
              </a:rPr>
              <a:t>ESM DB </a:t>
            </a:r>
            <a:r>
              <a:rPr lang="ko-KR" altLang="en-US" sz="500">
                <a:solidFill>
                  <a:schemeClr val="tx1"/>
                </a:solidFill>
              </a:rPr>
              <a:t>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729" name="직선 연결선 728"/>
          <p:cNvCxnSpPr/>
          <p:nvPr/>
        </p:nvCxnSpPr>
        <p:spPr>
          <a:xfrm>
            <a:off x="10152893" y="4959803"/>
            <a:ext cx="7452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0" name="Rectangle 135"/>
          <p:cNvSpPr>
            <a:spLocks noChangeArrowheads="1"/>
          </p:cNvSpPr>
          <p:nvPr/>
        </p:nvSpPr>
        <p:spPr bwMode="auto">
          <a:xfrm>
            <a:off x="10183493" y="5384940"/>
            <a:ext cx="669600" cy="28113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graphicFrame>
        <p:nvGraphicFramePr>
          <p:cNvPr id="731" name="표 7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878741"/>
              </p:ext>
            </p:extLst>
          </p:nvPr>
        </p:nvGraphicFramePr>
        <p:xfrm>
          <a:off x="10192493" y="4997073"/>
          <a:ext cx="669118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9583"/>
                <a:gridCol w="429535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PESMDB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32" name="Rectangle 135"/>
          <p:cNvSpPr>
            <a:spLocks noChangeArrowheads="1"/>
          </p:cNvSpPr>
          <p:nvPr/>
        </p:nvSpPr>
        <p:spPr bwMode="auto">
          <a:xfrm>
            <a:off x="8559254" y="5384939"/>
            <a:ext cx="716400" cy="363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33" name="Rectangle 43"/>
          <p:cNvSpPr>
            <a:spLocks noChangeArrowheads="1"/>
          </p:cNvSpPr>
          <p:nvPr/>
        </p:nvSpPr>
        <p:spPr bwMode="auto">
          <a:xfrm>
            <a:off x="6785249" y="5413707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HP UX 11i v3</a:t>
            </a:r>
            <a:endParaRPr lang="ko-KR" altLang="en-US" sz="400" dirty="0">
              <a:latin typeface="+mn-ea"/>
            </a:endParaRPr>
          </a:p>
        </p:txBody>
      </p:sp>
      <p:sp>
        <p:nvSpPr>
          <p:cNvPr id="734" name="Rectangle 43"/>
          <p:cNvSpPr>
            <a:spLocks noChangeArrowheads="1"/>
          </p:cNvSpPr>
          <p:nvPr/>
        </p:nvSpPr>
        <p:spPr bwMode="auto">
          <a:xfrm>
            <a:off x="6785249" y="5493359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HP. OpenMCM Master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735" name="Rectangle 43"/>
          <p:cNvSpPr>
            <a:spLocks noChangeArrowheads="1"/>
          </p:cNvSpPr>
          <p:nvPr/>
        </p:nvSpPr>
        <p:spPr bwMode="auto">
          <a:xfrm>
            <a:off x="7697714" y="5413707"/>
            <a:ext cx="720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</a:t>
            </a:r>
            <a:r>
              <a:rPr lang="en-US" altLang="ko-KR" sz="400" smtClean="0">
                <a:latin typeface="+mn-ea"/>
              </a:rPr>
              <a:t>SP1</a:t>
            </a:r>
            <a:endParaRPr lang="ko-KR" altLang="en-US" sz="400" dirty="0">
              <a:latin typeface="+mn-ea"/>
            </a:endParaRPr>
          </a:p>
        </p:txBody>
      </p:sp>
      <p:sp>
        <p:nvSpPr>
          <p:cNvPr id="736" name="Rectangle 43"/>
          <p:cNvSpPr>
            <a:spLocks noChangeArrowheads="1"/>
          </p:cNvSpPr>
          <p:nvPr/>
        </p:nvSpPr>
        <p:spPr bwMode="auto">
          <a:xfrm>
            <a:off x="9413068" y="5413707"/>
            <a:ext cx="633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5.8 (32bit)</a:t>
            </a:r>
          </a:p>
        </p:txBody>
      </p:sp>
      <p:sp>
        <p:nvSpPr>
          <p:cNvPr id="737" name="Rectangle 43"/>
          <p:cNvSpPr>
            <a:spLocks noChangeArrowheads="1"/>
          </p:cNvSpPr>
          <p:nvPr/>
        </p:nvSpPr>
        <p:spPr bwMode="auto">
          <a:xfrm>
            <a:off x="11011994" y="5413707"/>
            <a:ext cx="727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MS Window 2008 R2 SP1</a:t>
            </a:r>
            <a:endParaRPr lang="ko-KR" altLang="en-US" sz="400">
              <a:latin typeface="+mn-ea"/>
            </a:endParaRPr>
          </a:p>
        </p:txBody>
      </p:sp>
      <p:sp>
        <p:nvSpPr>
          <p:cNvPr id="738" name="Rectangle 43"/>
          <p:cNvSpPr>
            <a:spLocks noChangeArrowheads="1"/>
          </p:cNvSpPr>
          <p:nvPr/>
        </p:nvSpPr>
        <p:spPr bwMode="auto">
          <a:xfrm>
            <a:off x="11919520" y="5413707"/>
            <a:ext cx="6768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MS Window 2008 R2 SP1</a:t>
            </a:r>
            <a:endParaRPr lang="ko-KR" altLang="en-US" sz="400">
              <a:latin typeface="+mn-ea"/>
            </a:endParaRPr>
          </a:p>
        </p:txBody>
      </p:sp>
      <p:sp>
        <p:nvSpPr>
          <p:cNvPr id="739" name="Rectangle 43"/>
          <p:cNvSpPr>
            <a:spLocks noChangeArrowheads="1"/>
          </p:cNvSpPr>
          <p:nvPr/>
        </p:nvSpPr>
        <p:spPr bwMode="auto">
          <a:xfrm>
            <a:off x="7697714" y="5493359"/>
            <a:ext cx="720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MS SQL 2012 Stanard (CAL 20</a:t>
            </a:r>
            <a:r>
              <a:rPr lang="ko-KR" altLang="en-US" sz="400" smtClean="0">
                <a:latin typeface="+mn-ea"/>
              </a:rPr>
              <a:t>명</a:t>
            </a:r>
            <a:r>
              <a:rPr lang="en-US" altLang="ko-KR" sz="400" smtClean="0">
                <a:latin typeface="+mn-ea"/>
              </a:rPr>
              <a:t>)</a:t>
            </a:r>
            <a:endParaRPr lang="ko-KR" altLang="en-US" sz="400" dirty="0">
              <a:latin typeface="+mn-ea"/>
            </a:endParaRPr>
          </a:p>
        </p:txBody>
      </p:sp>
      <p:sp>
        <p:nvSpPr>
          <p:cNvPr id="740" name="Rectangle 43"/>
          <p:cNvSpPr>
            <a:spLocks noChangeArrowheads="1"/>
          </p:cNvSpPr>
          <p:nvPr/>
        </p:nvSpPr>
        <p:spPr bwMode="auto">
          <a:xfrm>
            <a:off x="5873889" y="5413707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SP1</a:t>
            </a:r>
            <a:endParaRPr lang="ko-KR" altLang="en-US" sz="400" dirty="0">
              <a:latin typeface="+mn-ea"/>
            </a:endParaRPr>
          </a:p>
        </p:txBody>
      </p:sp>
      <p:sp>
        <p:nvSpPr>
          <p:cNvPr id="741" name="Rectangle 43"/>
          <p:cNvSpPr>
            <a:spLocks noChangeArrowheads="1"/>
          </p:cNvSpPr>
          <p:nvPr/>
        </p:nvSpPr>
        <p:spPr bwMode="auto">
          <a:xfrm>
            <a:off x="5873889" y="5493359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HP. Service Manager 9</a:t>
            </a:r>
            <a:endParaRPr lang="ko-KR" altLang="en-US" sz="400" dirty="0">
              <a:latin typeface="+mn-ea"/>
            </a:endParaRPr>
          </a:p>
        </p:txBody>
      </p:sp>
      <p:sp>
        <p:nvSpPr>
          <p:cNvPr id="742" name="Rectangle 43"/>
          <p:cNvSpPr>
            <a:spLocks noChangeArrowheads="1"/>
          </p:cNvSpPr>
          <p:nvPr/>
        </p:nvSpPr>
        <p:spPr bwMode="auto">
          <a:xfrm>
            <a:off x="7697714" y="5580625"/>
            <a:ext cx="720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743" name="Rectangle 43"/>
          <p:cNvSpPr>
            <a:spLocks noChangeArrowheads="1"/>
          </p:cNvSpPr>
          <p:nvPr/>
        </p:nvSpPr>
        <p:spPr bwMode="auto">
          <a:xfrm>
            <a:off x="9413068" y="5493359"/>
            <a:ext cx="633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ESM. </a:t>
            </a:r>
            <a:r>
              <a:rPr lang="ko-KR" altLang="en-US" sz="400">
                <a:latin typeface="+mn-ea"/>
              </a:rPr>
              <a:t> </a:t>
            </a:r>
            <a:r>
              <a:rPr lang="en-US" altLang="ko-KR" sz="400">
                <a:latin typeface="+mn-ea"/>
              </a:rPr>
              <a:t>TSMA</a:t>
            </a:r>
            <a:endParaRPr lang="ko-KR" altLang="en-US" sz="400" dirty="0">
              <a:latin typeface="+mn-ea"/>
            </a:endParaRPr>
          </a:p>
        </p:txBody>
      </p:sp>
      <p:sp>
        <p:nvSpPr>
          <p:cNvPr id="744" name="Rectangle 43"/>
          <p:cNvSpPr>
            <a:spLocks noChangeArrowheads="1"/>
          </p:cNvSpPr>
          <p:nvPr/>
        </p:nvSpPr>
        <p:spPr bwMode="auto">
          <a:xfrm>
            <a:off x="11011994" y="5493359"/>
            <a:ext cx="727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RedCastle Manager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745" name="Rectangle 43"/>
          <p:cNvSpPr>
            <a:spLocks noChangeArrowheads="1"/>
          </p:cNvSpPr>
          <p:nvPr/>
        </p:nvSpPr>
        <p:spPr bwMode="auto">
          <a:xfrm>
            <a:off x="11919520" y="5493359"/>
            <a:ext cx="6768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ESCORT</a:t>
            </a:r>
            <a:endParaRPr lang="ko-KR" altLang="en-US" sz="400" dirty="0">
              <a:latin typeface="+mn-ea"/>
            </a:endParaRPr>
          </a:p>
        </p:txBody>
      </p:sp>
      <p:sp>
        <p:nvSpPr>
          <p:cNvPr id="746" name="Rectangle 43"/>
          <p:cNvSpPr>
            <a:spLocks noChangeArrowheads="1"/>
          </p:cNvSpPr>
          <p:nvPr/>
        </p:nvSpPr>
        <p:spPr bwMode="auto">
          <a:xfrm>
            <a:off x="4963573" y="5413707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SP1</a:t>
            </a:r>
            <a:endParaRPr lang="ko-KR" altLang="en-US" sz="400" dirty="0">
              <a:latin typeface="+mn-ea"/>
            </a:endParaRPr>
          </a:p>
        </p:txBody>
      </p:sp>
      <p:sp>
        <p:nvSpPr>
          <p:cNvPr id="747" name="Rectangle 43"/>
          <p:cNvSpPr>
            <a:spLocks noChangeArrowheads="1"/>
          </p:cNvSpPr>
          <p:nvPr/>
        </p:nvSpPr>
        <p:spPr bwMode="auto">
          <a:xfrm>
            <a:off x="4963573" y="5493359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HP. Network Node Manager 9i</a:t>
            </a:r>
            <a:endParaRPr lang="ko-KR" altLang="en-US" sz="400" dirty="0">
              <a:latin typeface="+mn-ea"/>
            </a:endParaRPr>
          </a:p>
        </p:txBody>
      </p:sp>
      <p:sp>
        <p:nvSpPr>
          <p:cNvPr id="748" name="Rectangle 43"/>
          <p:cNvSpPr>
            <a:spLocks noChangeArrowheads="1"/>
          </p:cNvSpPr>
          <p:nvPr/>
        </p:nvSpPr>
        <p:spPr bwMode="auto">
          <a:xfrm>
            <a:off x="4963573" y="5580625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749" name="Rectangle 43"/>
          <p:cNvSpPr>
            <a:spLocks noChangeArrowheads="1"/>
          </p:cNvSpPr>
          <p:nvPr/>
        </p:nvSpPr>
        <p:spPr bwMode="auto">
          <a:xfrm>
            <a:off x="5873889" y="5580625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750" name="Rectangle 43"/>
          <p:cNvSpPr>
            <a:spLocks noChangeArrowheads="1"/>
          </p:cNvSpPr>
          <p:nvPr/>
        </p:nvSpPr>
        <p:spPr bwMode="auto">
          <a:xfrm>
            <a:off x="7693411" y="5663724"/>
            <a:ext cx="720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751" name="Rectangle 43"/>
          <p:cNvSpPr>
            <a:spLocks noChangeArrowheads="1"/>
          </p:cNvSpPr>
          <p:nvPr/>
        </p:nvSpPr>
        <p:spPr bwMode="auto">
          <a:xfrm>
            <a:off x="4048568" y="5413707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MS Window 2008 R2 SP1</a:t>
            </a:r>
            <a:endParaRPr lang="ko-KR" altLang="en-US" sz="400" dirty="0">
              <a:latin typeface="+mn-ea"/>
            </a:endParaRPr>
          </a:p>
        </p:txBody>
      </p:sp>
      <p:sp>
        <p:nvSpPr>
          <p:cNvPr id="752" name="Rectangle 43"/>
          <p:cNvSpPr>
            <a:spLocks noChangeArrowheads="1"/>
          </p:cNvSpPr>
          <p:nvPr/>
        </p:nvSpPr>
        <p:spPr bwMode="auto">
          <a:xfrm>
            <a:off x="4048568" y="5493359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HP. Operation Manager 9</a:t>
            </a:r>
            <a:endParaRPr lang="ko-KR" altLang="en-US" sz="400" dirty="0">
              <a:latin typeface="+mn-ea"/>
            </a:endParaRPr>
          </a:p>
        </p:txBody>
      </p:sp>
      <p:sp>
        <p:nvSpPr>
          <p:cNvPr id="753" name="Rectangle 43"/>
          <p:cNvSpPr>
            <a:spLocks noChangeArrowheads="1"/>
          </p:cNvSpPr>
          <p:nvPr/>
        </p:nvSpPr>
        <p:spPr bwMode="auto">
          <a:xfrm>
            <a:off x="10205093" y="5413707"/>
            <a:ext cx="633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5.8 (32bit)</a:t>
            </a:r>
            <a:endParaRPr lang="ko-KR" altLang="en-US" sz="400">
              <a:latin typeface="+mn-ea"/>
            </a:endParaRPr>
          </a:p>
        </p:txBody>
      </p:sp>
      <p:sp>
        <p:nvSpPr>
          <p:cNvPr id="754" name="Rectangle 43"/>
          <p:cNvSpPr>
            <a:spLocks noChangeArrowheads="1"/>
          </p:cNvSpPr>
          <p:nvPr/>
        </p:nvSpPr>
        <p:spPr bwMode="auto">
          <a:xfrm>
            <a:off x="10205093" y="5493359"/>
            <a:ext cx="633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Oracle 11g Standard</a:t>
            </a:r>
            <a:endParaRPr lang="ko-KR" altLang="en-US" sz="400" dirty="0">
              <a:latin typeface="+mn-ea"/>
            </a:endParaRPr>
          </a:p>
        </p:txBody>
      </p:sp>
      <p:sp>
        <p:nvSpPr>
          <p:cNvPr id="755" name="Rectangle 43"/>
          <p:cNvSpPr>
            <a:spLocks noChangeArrowheads="1"/>
          </p:cNvSpPr>
          <p:nvPr/>
        </p:nvSpPr>
        <p:spPr bwMode="auto">
          <a:xfrm>
            <a:off x="8578205" y="5413707"/>
            <a:ext cx="6804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</a:t>
            </a:r>
            <a:r>
              <a:rPr lang="en-US" altLang="ko-KR" sz="400" smtClean="0">
                <a:latin typeface="+mn-ea"/>
              </a:rPr>
              <a:t>SP1</a:t>
            </a:r>
            <a:endParaRPr lang="ko-KR" altLang="en-US" sz="400" dirty="0">
              <a:latin typeface="+mn-ea"/>
            </a:endParaRPr>
          </a:p>
        </p:txBody>
      </p:sp>
      <p:sp>
        <p:nvSpPr>
          <p:cNvPr id="756" name="Rectangle 43"/>
          <p:cNvSpPr>
            <a:spLocks noChangeArrowheads="1"/>
          </p:cNvSpPr>
          <p:nvPr/>
        </p:nvSpPr>
        <p:spPr bwMode="auto">
          <a:xfrm>
            <a:off x="8578205" y="5493359"/>
            <a:ext cx="6804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MS SQL 2012 Stanard (CAL 20</a:t>
            </a:r>
            <a:r>
              <a:rPr lang="ko-KR" altLang="en-US" sz="400" smtClean="0">
                <a:latin typeface="+mn-ea"/>
              </a:rPr>
              <a:t>명</a:t>
            </a:r>
            <a:r>
              <a:rPr lang="en-US" altLang="ko-KR" sz="400" smtClean="0">
                <a:latin typeface="+mn-ea"/>
              </a:rPr>
              <a:t>)</a:t>
            </a:r>
            <a:endParaRPr lang="ko-KR" altLang="en-US" sz="400" dirty="0">
              <a:latin typeface="+mn-ea"/>
            </a:endParaRPr>
          </a:p>
        </p:txBody>
      </p:sp>
      <p:sp>
        <p:nvSpPr>
          <p:cNvPr id="757" name="Rectangle 43"/>
          <p:cNvSpPr>
            <a:spLocks noChangeArrowheads="1"/>
          </p:cNvSpPr>
          <p:nvPr/>
        </p:nvSpPr>
        <p:spPr bwMode="auto">
          <a:xfrm>
            <a:off x="8578205" y="5580625"/>
            <a:ext cx="6804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758" name="Rectangle 43"/>
          <p:cNvSpPr>
            <a:spLocks noChangeArrowheads="1"/>
          </p:cNvSpPr>
          <p:nvPr/>
        </p:nvSpPr>
        <p:spPr bwMode="auto">
          <a:xfrm>
            <a:off x="8573902" y="5663724"/>
            <a:ext cx="6804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759" name="Rectangle 43"/>
          <p:cNvSpPr>
            <a:spLocks noChangeArrowheads="1"/>
          </p:cNvSpPr>
          <p:nvPr/>
        </p:nvSpPr>
        <p:spPr bwMode="auto">
          <a:xfrm>
            <a:off x="9413068" y="5580625"/>
            <a:ext cx="633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760" name="Rectangle 43"/>
          <p:cNvSpPr>
            <a:spLocks noChangeArrowheads="1"/>
          </p:cNvSpPr>
          <p:nvPr/>
        </p:nvSpPr>
        <p:spPr bwMode="auto">
          <a:xfrm>
            <a:off x="10205093" y="5580625"/>
            <a:ext cx="633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761" name="Rectangle 43"/>
          <p:cNvSpPr>
            <a:spLocks noChangeArrowheads="1"/>
          </p:cNvSpPr>
          <p:nvPr/>
        </p:nvSpPr>
        <p:spPr bwMode="auto">
          <a:xfrm>
            <a:off x="11011994" y="5580625"/>
            <a:ext cx="727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762" name="Rectangle 43"/>
          <p:cNvSpPr>
            <a:spLocks noChangeArrowheads="1"/>
          </p:cNvSpPr>
          <p:nvPr/>
        </p:nvSpPr>
        <p:spPr bwMode="auto">
          <a:xfrm>
            <a:off x="11919520" y="5580625"/>
            <a:ext cx="6768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763" name="Rectangle 43"/>
          <p:cNvSpPr>
            <a:spLocks noChangeArrowheads="1"/>
          </p:cNvSpPr>
          <p:nvPr/>
        </p:nvSpPr>
        <p:spPr bwMode="auto">
          <a:xfrm>
            <a:off x="2227997" y="541370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MS Window 2008 R2 SP1</a:t>
            </a:r>
            <a:endParaRPr lang="ko-KR" altLang="en-US" sz="400" dirty="0">
              <a:latin typeface="+mn-ea"/>
            </a:endParaRPr>
          </a:p>
        </p:txBody>
      </p:sp>
      <p:sp>
        <p:nvSpPr>
          <p:cNvPr id="764" name="Rectangle 43"/>
          <p:cNvSpPr>
            <a:spLocks noChangeArrowheads="1"/>
          </p:cNvSpPr>
          <p:nvPr/>
        </p:nvSpPr>
        <p:spPr bwMode="auto">
          <a:xfrm>
            <a:off x="3137064" y="541370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765" name="Rectangle 43"/>
          <p:cNvSpPr>
            <a:spLocks noChangeArrowheads="1"/>
          </p:cNvSpPr>
          <p:nvPr/>
        </p:nvSpPr>
        <p:spPr bwMode="auto">
          <a:xfrm>
            <a:off x="3137064" y="549335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Oracle 11g Standard 10 user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766" name="Rectangle 43"/>
          <p:cNvSpPr>
            <a:spLocks noChangeArrowheads="1"/>
          </p:cNvSpPr>
          <p:nvPr/>
        </p:nvSpPr>
        <p:spPr bwMode="auto">
          <a:xfrm>
            <a:off x="2227997" y="549335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윈도우파일공유</a:t>
            </a:r>
            <a:r>
              <a:rPr lang="en-US" altLang="ko-KR" sz="400" smtClean="0">
                <a:latin typeface="+mn-ea"/>
              </a:rPr>
              <a:t>CAL License 100</a:t>
            </a:r>
            <a:r>
              <a:rPr lang="ko-KR" altLang="en-US" sz="400" smtClean="0">
                <a:latin typeface="+mn-ea"/>
              </a:rPr>
              <a:t>명</a:t>
            </a:r>
            <a:endParaRPr lang="en-US" altLang="ko-KR" sz="400" smtClean="0">
              <a:latin typeface="+mn-ea"/>
            </a:endParaRPr>
          </a:p>
        </p:txBody>
      </p:sp>
      <p:sp>
        <p:nvSpPr>
          <p:cNvPr id="767" name="Rectangle 43"/>
          <p:cNvSpPr>
            <a:spLocks noChangeArrowheads="1"/>
          </p:cNvSpPr>
          <p:nvPr/>
        </p:nvSpPr>
        <p:spPr bwMode="auto">
          <a:xfrm>
            <a:off x="3137064" y="5580625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아카이브테크놀로지</a:t>
            </a:r>
            <a:r>
              <a:rPr lang="en-US" altLang="ko-KR" sz="400" smtClean="0">
                <a:latin typeface="+mn-ea"/>
              </a:rPr>
              <a:t>. ASTA</a:t>
            </a:r>
            <a:endParaRPr lang="ko-KR" altLang="en-US" sz="400" dirty="0">
              <a:latin typeface="+mn-ea"/>
            </a:endParaRPr>
          </a:p>
        </p:txBody>
      </p:sp>
      <p:sp>
        <p:nvSpPr>
          <p:cNvPr id="768" name="Rectangle 43"/>
          <p:cNvSpPr>
            <a:spLocks noChangeArrowheads="1"/>
          </p:cNvSpPr>
          <p:nvPr/>
        </p:nvSpPr>
        <p:spPr bwMode="auto">
          <a:xfrm>
            <a:off x="3137064" y="5663724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Fowave. FRISIM </a:t>
            </a:r>
            <a:r>
              <a:rPr lang="en-US" altLang="ko-KR" sz="400" smtClean="0">
                <a:latin typeface="+mn-ea"/>
              </a:rPr>
              <a:t>SCM</a:t>
            </a:r>
            <a:endParaRPr lang="ko-KR" altLang="en-US" sz="400">
              <a:latin typeface="+mn-ea"/>
            </a:endParaRPr>
          </a:p>
        </p:txBody>
      </p:sp>
      <p:sp>
        <p:nvSpPr>
          <p:cNvPr id="769" name="Rectangle 43"/>
          <p:cNvSpPr>
            <a:spLocks noChangeArrowheads="1"/>
          </p:cNvSpPr>
          <p:nvPr/>
        </p:nvSpPr>
        <p:spPr bwMode="auto">
          <a:xfrm>
            <a:off x="3137064" y="5746464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770" name="Rectangle 43"/>
          <p:cNvSpPr>
            <a:spLocks noChangeArrowheads="1"/>
          </p:cNvSpPr>
          <p:nvPr/>
        </p:nvSpPr>
        <p:spPr bwMode="auto">
          <a:xfrm>
            <a:off x="407830" y="541370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771" name="Rectangle 43"/>
          <p:cNvSpPr>
            <a:spLocks noChangeArrowheads="1"/>
          </p:cNvSpPr>
          <p:nvPr/>
        </p:nvSpPr>
        <p:spPr bwMode="auto">
          <a:xfrm>
            <a:off x="407830" y="549335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Apache Web Server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772" name="Rectangle 43"/>
          <p:cNvSpPr>
            <a:spLocks noChangeArrowheads="1"/>
          </p:cNvSpPr>
          <p:nvPr/>
        </p:nvSpPr>
        <p:spPr bwMode="auto">
          <a:xfrm>
            <a:off x="407830" y="5580625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JBoss</a:t>
            </a:r>
            <a:endParaRPr lang="ko-KR" altLang="en-US" sz="400" dirty="0">
              <a:latin typeface="+mn-ea"/>
            </a:endParaRPr>
          </a:p>
        </p:txBody>
      </p:sp>
      <p:sp>
        <p:nvSpPr>
          <p:cNvPr id="773" name="Rectangle 43"/>
          <p:cNvSpPr>
            <a:spLocks noChangeArrowheads="1"/>
          </p:cNvSpPr>
          <p:nvPr/>
        </p:nvSpPr>
        <p:spPr bwMode="auto">
          <a:xfrm>
            <a:off x="407830" y="5663724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웹로그</a:t>
            </a:r>
            <a:endParaRPr lang="ko-KR" altLang="en-US" sz="400">
              <a:latin typeface="+mn-ea"/>
            </a:endParaRPr>
          </a:p>
        </p:txBody>
      </p:sp>
      <p:sp>
        <p:nvSpPr>
          <p:cNvPr id="774" name="Rectangle 43"/>
          <p:cNvSpPr>
            <a:spLocks noChangeArrowheads="1"/>
          </p:cNvSpPr>
          <p:nvPr/>
        </p:nvSpPr>
        <p:spPr bwMode="auto">
          <a:xfrm>
            <a:off x="407830" y="5746464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비즈메일러</a:t>
            </a:r>
            <a:endParaRPr lang="ko-KR" altLang="en-US" sz="400">
              <a:latin typeface="+mn-ea"/>
            </a:endParaRPr>
          </a:p>
        </p:txBody>
      </p:sp>
      <p:sp>
        <p:nvSpPr>
          <p:cNvPr id="775" name="Rectangle 43"/>
          <p:cNvSpPr>
            <a:spLocks noChangeArrowheads="1"/>
          </p:cNvSpPr>
          <p:nvPr/>
        </p:nvSpPr>
        <p:spPr bwMode="auto">
          <a:xfrm>
            <a:off x="3137064" y="5832854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776" name="직사각형 775"/>
          <p:cNvSpPr/>
          <p:nvPr/>
        </p:nvSpPr>
        <p:spPr>
          <a:xfrm>
            <a:off x="158921" y="4791072"/>
            <a:ext cx="154800" cy="1195200"/>
          </a:xfrm>
          <a:prstGeom prst="rect">
            <a:avLst/>
          </a:prstGeom>
          <a:solidFill>
            <a:srgbClr val="6EC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r>
              <a:rPr lang="ko-KR" altLang="en-US" sz="80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운영관리영역</a:t>
            </a:r>
            <a:endParaRPr lang="ko-KR" altLang="en-US" sz="800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777" name="Rectangle 43"/>
          <p:cNvSpPr>
            <a:spLocks noChangeArrowheads="1"/>
          </p:cNvSpPr>
          <p:nvPr/>
        </p:nvSpPr>
        <p:spPr bwMode="auto">
          <a:xfrm>
            <a:off x="4048568" y="5580625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778" name="직사각형 777"/>
          <p:cNvSpPr/>
          <p:nvPr/>
        </p:nvSpPr>
        <p:spPr>
          <a:xfrm>
            <a:off x="1254328" y="4810126"/>
            <a:ext cx="8640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온라인복권 당첨확인 및</a:t>
            </a:r>
            <a:endParaRPr lang="en-US" altLang="ko-KR" sz="500">
              <a:solidFill>
                <a:schemeClr val="tx1"/>
              </a:solidFill>
            </a:endParaRPr>
          </a:p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지급서버 </a:t>
            </a:r>
            <a:r>
              <a:rPr lang="en-US" altLang="ko-KR" sz="500" smtClean="0">
                <a:solidFill>
                  <a:schemeClr val="tx1"/>
                </a:solidFill>
              </a:rPr>
              <a:t>#1 ~ #2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779" name="직선 연결선 778"/>
          <p:cNvCxnSpPr/>
          <p:nvPr/>
        </p:nvCxnSpPr>
        <p:spPr>
          <a:xfrm>
            <a:off x="1254328" y="4961057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0" name="Rectangle 135"/>
          <p:cNvSpPr>
            <a:spLocks noChangeArrowheads="1"/>
          </p:cNvSpPr>
          <p:nvPr/>
        </p:nvSpPr>
        <p:spPr bwMode="auto">
          <a:xfrm>
            <a:off x="1296683" y="5386192"/>
            <a:ext cx="788400" cy="362347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graphicFrame>
        <p:nvGraphicFramePr>
          <p:cNvPr id="781" name="표 7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7555058"/>
              </p:ext>
            </p:extLst>
          </p:nvPr>
        </p:nvGraphicFramePr>
        <p:xfrm>
          <a:off x="1296683" y="4998327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PWINRCFMPAY01,02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82" name="Rectangle 43"/>
          <p:cNvSpPr>
            <a:spLocks noChangeArrowheads="1"/>
          </p:cNvSpPr>
          <p:nvPr/>
        </p:nvSpPr>
        <p:spPr bwMode="auto">
          <a:xfrm>
            <a:off x="1318283" y="5414961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783" name="Rectangle 43"/>
          <p:cNvSpPr>
            <a:spLocks noChangeArrowheads="1"/>
          </p:cNvSpPr>
          <p:nvPr/>
        </p:nvSpPr>
        <p:spPr bwMode="auto">
          <a:xfrm>
            <a:off x="1318283" y="5494613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Tmax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784" name="Rectangle 43"/>
          <p:cNvSpPr>
            <a:spLocks noChangeArrowheads="1"/>
          </p:cNvSpPr>
          <p:nvPr/>
        </p:nvSpPr>
        <p:spPr bwMode="auto">
          <a:xfrm>
            <a:off x="1318283" y="558187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>
              <a:latin typeface="+mn-ea"/>
            </a:endParaRPr>
          </a:p>
        </p:txBody>
      </p:sp>
      <p:sp>
        <p:nvSpPr>
          <p:cNvPr id="785" name="Rectangle 43"/>
          <p:cNvSpPr>
            <a:spLocks noChangeArrowheads="1"/>
          </p:cNvSpPr>
          <p:nvPr/>
        </p:nvSpPr>
        <p:spPr bwMode="auto">
          <a:xfrm>
            <a:off x="1318283" y="5664978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</a:t>
            </a:r>
            <a:r>
              <a:rPr lang="en-US" altLang="ko-KR" sz="400" smtClean="0">
                <a:latin typeface="+mn-ea"/>
              </a:rPr>
              <a:t>)</a:t>
            </a:r>
            <a:endParaRPr lang="ko-KR" altLang="en-US" sz="400">
              <a:latin typeface="+mn-ea"/>
            </a:endParaRPr>
          </a:p>
        </p:txBody>
      </p:sp>
      <p:cxnSp>
        <p:nvCxnSpPr>
          <p:cNvPr id="795" name="직선 연결선 794"/>
          <p:cNvCxnSpPr/>
          <p:nvPr/>
        </p:nvCxnSpPr>
        <p:spPr>
          <a:xfrm>
            <a:off x="11810926" y="3816303"/>
            <a:ext cx="0" cy="965245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6" name="직선 연결선 795"/>
          <p:cNvCxnSpPr/>
          <p:nvPr/>
        </p:nvCxnSpPr>
        <p:spPr>
          <a:xfrm flipH="1">
            <a:off x="11810927" y="3816303"/>
            <a:ext cx="89323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7" name="직사각형 796"/>
          <p:cNvSpPr/>
          <p:nvPr/>
        </p:nvSpPr>
        <p:spPr>
          <a:xfrm>
            <a:off x="11856207" y="3854970"/>
            <a:ext cx="799200" cy="89865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백신서</a:t>
            </a:r>
            <a:r>
              <a:rPr lang="ko-KR" altLang="en-US" sz="500">
                <a:solidFill>
                  <a:schemeClr val="tx1"/>
                </a:solidFill>
              </a:rPr>
              <a:t>버</a:t>
            </a:r>
            <a:r>
              <a:rPr lang="ko-KR" altLang="en-US" sz="500" smtClean="0">
                <a:solidFill>
                  <a:schemeClr val="tx1"/>
                </a:solidFill>
              </a:rPr>
              <a:t>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798" name="직선 연결선 797"/>
          <p:cNvCxnSpPr/>
          <p:nvPr/>
        </p:nvCxnSpPr>
        <p:spPr>
          <a:xfrm>
            <a:off x="11856207" y="4003749"/>
            <a:ext cx="7992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9" name="Rectangle 135"/>
          <p:cNvSpPr>
            <a:spLocks noChangeArrowheads="1"/>
          </p:cNvSpPr>
          <p:nvPr/>
        </p:nvSpPr>
        <p:spPr bwMode="auto">
          <a:xfrm>
            <a:off x="11900570" y="4431038"/>
            <a:ext cx="712800" cy="28113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graphicFrame>
        <p:nvGraphicFramePr>
          <p:cNvPr id="800" name="표 79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322221"/>
              </p:ext>
            </p:extLst>
          </p:nvPr>
        </p:nvGraphicFramePr>
        <p:xfrm>
          <a:off x="11900318" y="4043171"/>
          <a:ext cx="712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99349"/>
                <a:gridCol w="413451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PVACCINESVR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01" name="Rectangle 43"/>
          <p:cNvSpPr>
            <a:spLocks noChangeArrowheads="1"/>
          </p:cNvSpPr>
          <p:nvPr/>
        </p:nvSpPr>
        <p:spPr bwMode="auto">
          <a:xfrm>
            <a:off x="11919520" y="4459805"/>
            <a:ext cx="6768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802" name="Rectangle 43"/>
          <p:cNvSpPr>
            <a:spLocks noChangeArrowheads="1"/>
          </p:cNvSpPr>
          <p:nvPr/>
        </p:nvSpPr>
        <p:spPr bwMode="auto">
          <a:xfrm>
            <a:off x="11919520" y="4539457"/>
            <a:ext cx="6768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AhnLab Update Server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803" name="Rectangle 43"/>
          <p:cNvSpPr>
            <a:spLocks noChangeArrowheads="1"/>
          </p:cNvSpPr>
          <p:nvPr/>
        </p:nvSpPr>
        <p:spPr bwMode="auto">
          <a:xfrm>
            <a:off x="11919520" y="4626723"/>
            <a:ext cx="6768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46" name="Rectangle 43"/>
          <p:cNvSpPr>
            <a:spLocks noChangeArrowheads="1"/>
          </p:cNvSpPr>
          <p:nvPr/>
        </p:nvSpPr>
        <p:spPr bwMode="auto">
          <a:xfrm>
            <a:off x="409562" y="143103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9304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7" name="Group 1727"/>
          <p:cNvGrpSpPr>
            <a:grpSpLocks/>
          </p:cNvGrpSpPr>
          <p:nvPr/>
        </p:nvGrpSpPr>
        <p:grpSpPr bwMode="auto">
          <a:xfrm>
            <a:off x="159919" y="48072"/>
            <a:ext cx="11583986" cy="230189"/>
            <a:chOff x="1063" y="1120"/>
            <a:chExt cx="7297" cy="145"/>
          </a:xfrm>
        </p:grpSpPr>
        <p:grpSp>
          <p:nvGrpSpPr>
            <p:cNvPr id="440" name="Group 1728"/>
            <p:cNvGrpSpPr>
              <a:grpSpLocks/>
            </p:cNvGrpSpPr>
            <p:nvPr/>
          </p:nvGrpSpPr>
          <p:grpSpPr bwMode="auto">
            <a:xfrm>
              <a:off x="1441" y="1155"/>
              <a:ext cx="6919" cy="82"/>
              <a:chOff x="1441" y="1155"/>
              <a:chExt cx="6919" cy="82"/>
            </a:xfrm>
          </p:grpSpPr>
          <p:pic>
            <p:nvPicPr>
              <p:cNvPr id="443" name="Picture 2" descr="\\10.201.5.12\gd요청작업\01. 제안서\02. GD작업중\바3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126" t="17708" b="17708"/>
              <a:stretch>
                <a:fillRect/>
              </a:stretch>
            </p:blipFill>
            <p:spPr bwMode="auto">
              <a:xfrm>
                <a:off x="5516" y="1155"/>
                <a:ext cx="2844" cy="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444" name="Group 1730"/>
              <p:cNvGrpSpPr>
                <a:grpSpLocks/>
              </p:cNvGrpSpPr>
              <p:nvPr/>
            </p:nvGrpSpPr>
            <p:grpSpPr bwMode="auto">
              <a:xfrm>
                <a:off x="4604" y="1155"/>
                <a:ext cx="1273" cy="81"/>
                <a:chOff x="4604" y="1155"/>
                <a:chExt cx="1273" cy="81"/>
              </a:xfrm>
            </p:grpSpPr>
            <p:pic>
              <p:nvPicPr>
                <p:cNvPr id="450" name="Picture 2" descr="\\10.201.5.12\gd요청작업\01. 제안서\02. GD작업중\바3.jpg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4126" t="17708" r="58800" b="18495"/>
                <a:stretch>
                  <a:fillRect/>
                </a:stretch>
              </p:blipFill>
              <p:spPr bwMode="auto">
                <a:xfrm>
                  <a:off x="5237" y="1155"/>
                  <a:ext cx="640" cy="8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51" name="Picture 2" descr="\\10.201.5.12\gd요청작업\01. 제안서\02. GD작업중\바3.jpg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4126" t="17708" r="58800" b="18495"/>
                <a:stretch>
                  <a:fillRect/>
                </a:stretch>
              </p:blipFill>
              <p:spPr bwMode="auto">
                <a:xfrm>
                  <a:off x="4604" y="1155"/>
                  <a:ext cx="640" cy="8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445" name="Picture 2" descr="\\10.201.5.12\gd요청작업\01. 제안서\02. GD작업중\바3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126" t="17708" r="58800" b="18495"/>
              <a:stretch>
                <a:fillRect/>
              </a:stretch>
            </p:blipFill>
            <p:spPr bwMode="auto">
              <a:xfrm>
                <a:off x="3973" y="1155"/>
                <a:ext cx="640" cy="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6" name="Picture 2" descr="\\10.201.5.12\gd요청작업\01. 제안서\02. GD작업중\바3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126" t="17708" r="58800" b="18495"/>
              <a:stretch>
                <a:fillRect/>
              </a:stretch>
            </p:blipFill>
            <p:spPr bwMode="auto">
              <a:xfrm>
                <a:off x="3340" y="1155"/>
                <a:ext cx="640" cy="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7" name="Picture 2" descr="\\10.201.5.12\gd요청작업\01. 제안서\02. GD작업중\바3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126" t="17708" r="58800" b="18495"/>
              <a:stretch>
                <a:fillRect/>
              </a:stretch>
            </p:blipFill>
            <p:spPr bwMode="auto">
              <a:xfrm>
                <a:off x="2705" y="1155"/>
                <a:ext cx="640" cy="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8" name="Picture 2" descr="\\10.201.5.12\gd요청작업\01. 제안서\02. GD작업중\바3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126" t="17708" r="58800" b="18495"/>
              <a:stretch>
                <a:fillRect/>
              </a:stretch>
            </p:blipFill>
            <p:spPr bwMode="auto">
              <a:xfrm>
                <a:off x="2072" y="1155"/>
                <a:ext cx="640" cy="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9" name="Picture 2" descr="\\10.201.5.12\gd요청작업\01. 제안서\02. GD작업중\바3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126" t="17708" r="58800" b="18495"/>
              <a:stretch>
                <a:fillRect/>
              </a:stretch>
            </p:blipFill>
            <p:spPr bwMode="auto">
              <a:xfrm>
                <a:off x="1441" y="1155"/>
                <a:ext cx="640" cy="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41" name="Text Box 1738"/>
            <p:cNvSpPr txBox="1">
              <a:spLocks noChangeArrowheads="1"/>
            </p:cNvSpPr>
            <p:nvPr/>
          </p:nvSpPr>
          <p:spPr bwMode="auto">
            <a:xfrm>
              <a:off x="1184" y="1126"/>
              <a:ext cx="922" cy="1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18000" rIns="89994" bIns="18000">
              <a:spAutoFit/>
            </a:bodyPr>
            <a:lstStyle>
              <a:defPPr>
                <a:defRPr lang="ko-KR"/>
              </a:defPPr>
              <a:lvl1pPr marL="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008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8016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92024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56032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20040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84048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48056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2064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eaLnBrk="1" latinLnBrk="0" hangingPunct="1"/>
              <a:r>
                <a:rPr lang="ko-KR" altLang="en-US" sz="1200" smtClean="0">
                  <a:solidFill>
                    <a:srgbClr val="4D4D4D"/>
                  </a:solidFill>
                  <a:latin typeface="나눔고딕 ExtraBold" pitchFamily="50" charset="-127"/>
                  <a:ea typeface="나눔고딕 ExtraBold" pitchFamily="50" charset="-127"/>
                </a:rPr>
                <a:t>소프</a:t>
              </a:r>
              <a:r>
                <a:rPr lang="ko-KR" altLang="en-US" sz="1200">
                  <a:solidFill>
                    <a:srgbClr val="4D4D4D"/>
                  </a:solidFill>
                  <a:latin typeface="나눔고딕 ExtraBold" pitchFamily="50" charset="-127"/>
                  <a:ea typeface="나눔고딕 ExtraBold" pitchFamily="50" charset="-127"/>
                </a:rPr>
                <a:t>트</a:t>
              </a:r>
              <a:r>
                <a:rPr lang="ko-KR" altLang="ko-KR" sz="1200" smtClean="0">
                  <a:solidFill>
                    <a:srgbClr val="4D4D4D"/>
                  </a:solidFill>
                  <a:latin typeface="나눔고딕 ExtraBold" pitchFamily="50" charset="-127"/>
                  <a:ea typeface="나눔고딕 ExtraBold" pitchFamily="50" charset="-127"/>
                </a:rPr>
                <a:t>웨어 </a:t>
              </a:r>
              <a:r>
                <a:rPr lang="ko-KR" altLang="ko-KR" sz="1200">
                  <a:solidFill>
                    <a:srgbClr val="4D4D4D"/>
                  </a:solidFill>
                  <a:latin typeface="나눔고딕 ExtraBold" pitchFamily="50" charset="-127"/>
                  <a:ea typeface="나눔고딕 ExtraBold" pitchFamily="50" charset="-127"/>
                </a:rPr>
                <a:t>구성도</a:t>
              </a:r>
            </a:p>
          </p:txBody>
        </p:sp>
        <p:pic>
          <p:nvPicPr>
            <p:cNvPr id="442" name="Picture 41" descr="accept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3" y="1120"/>
              <a:ext cx="144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38" name="Rectangle 4298"/>
          <p:cNvSpPr>
            <a:spLocks noChangeArrowheads="1"/>
          </p:cNvSpPr>
          <p:nvPr/>
        </p:nvSpPr>
        <p:spPr bwMode="auto">
          <a:xfrm>
            <a:off x="136104" y="264092"/>
            <a:ext cx="12535200" cy="280987"/>
          </a:xfrm>
          <a:prstGeom prst="rect">
            <a:avLst/>
          </a:prstGeom>
          <a:gradFill rotWithShape="1">
            <a:gsLst>
              <a:gs pos="0">
                <a:srgbClr val="6B7AC3"/>
              </a:gs>
              <a:gs pos="100000">
                <a:srgbClr val="485BAE"/>
              </a:gs>
            </a:gsLst>
            <a:lin ang="5400000" scaled="1"/>
          </a:gradFill>
          <a:ln w="12700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latinLnBrk="0" hangingPunct="1"/>
            <a:endParaRPr lang="ko-KR" altLang="en-US" sz="110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453" name="Rectangle 4300"/>
          <p:cNvSpPr>
            <a:spLocks noChangeArrowheads="1"/>
          </p:cNvSpPr>
          <p:nvPr/>
        </p:nvSpPr>
        <p:spPr bwMode="auto">
          <a:xfrm>
            <a:off x="4936262" y="280924"/>
            <a:ext cx="1890261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latinLnBrk="0" hangingPunct="1"/>
            <a:r>
              <a:rPr lang="en-US" altLang="ko-KR" sz="110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KT</a:t>
            </a:r>
            <a:r>
              <a:rPr lang="ko-KR" altLang="en-US" sz="110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분당전산센터</a:t>
            </a:r>
            <a:r>
              <a:rPr lang="ko-KR" altLang="ko-KR" sz="110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(</a:t>
            </a:r>
            <a:r>
              <a:rPr lang="en-US" altLang="ko-KR" sz="110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BDC</a:t>
            </a:r>
            <a:r>
              <a:rPr lang="ko-KR" altLang="ko-KR" sz="11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영역</a:t>
            </a:r>
            <a:r>
              <a:rPr lang="ko-KR" altLang="ko-KR" sz="1100" dirty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)</a:t>
            </a:r>
          </a:p>
        </p:txBody>
      </p:sp>
      <p:sp>
        <p:nvSpPr>
          <p:cNvPr id="1890" name="직사각형 1889"/>
          <p:cNvSpPr/>
          <p:nvPr/>
        </p:nvSpPr>
        <p:spPr>
          <a:xfrm>
            <a:off x="343875" y="6030344"/>
            <a:ext cx="864000" cy="1206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[</a:t>
            </a:r>
            <a:r>
              <a:rPr lang="ko-KR" altLang="en-US" sz="500">
                <a:solidFill>
                  <a:schemeClr val="tx1"/>
                </a:solidFill>
              </a:rPr>
              <a:t>발행</a:t>
            </a:r>
            <a:r>
              <a:rPr lang="en-US" altLang="ko-KR" sz="500">
                <a:solidFill>
                  <a:schemeClr val="tx1"/>
                </a:solidFill>
              </a:rPr>
              <a:t>]</a:t>
            </a:r>
            <a:r>
              <a:rPr lang="ko-KR" altLang="en-US" sz="500">
                <a:solidFill>
                  <a:schemeClr val="tx1"/>
                </a:solidFill>
              </a:rPr>
              <a:t>즉석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893" name="직선 연결선 1892"/>
          <p:cNvCxnSpPr/>
          <p:nvPr/>
        </p:nvCxnSpPr>
        <p:spPr>
          <a:xfrm>
            <a:off x="343875" y="617912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6" name="직사각형 1895"/>
          <p:cNvSpPr/>
          <p:nvPr/>
        </p:nvSpPr>
        <p:spPr>
          <a:xfrm>
            <a:off x="1253420" y="6030344"/>
            <a:ext cx="864000" cy="1206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[</a:t>
            </a:r>
            <a:r>
              <a:rPr lang="ko-KR" altLang="en-US" sz="500">
                <a:solidFill>
                  <a:schemeClr val="tx1"/>
                </a:solidFill>
              </a:rPr>
              <a:t>발행</a:t>
            </a:r>
            <a:r>
              <a:rPr lang="en-US" altLang="ko-KR" sz="500">
                <a:solidFill>
                  <a:schemeClr val="tx1"/>
                </a:solidFill>
              </a:rPr>
              <a:t>]</a:t>
            </a:r>
            <a:r>
              <a:rPr lang="ko-KR" altLang="en-US" sz="500">
                <a:solidFill>
                  <a:schemeClr val="tx1"/>
                </a:solidFill>
              </a:rPr>
              <a:t>추첨</a:t>
            </a:r>
            <a:r>
              <a:rPr lang="en-US" altLang="ko-KR" sz="500">
                <a:solidFill>
                  <a:schemeClr val="tx1"/>
                </a:solidFill>
              </a:rPr>
              <a:t>#1,#2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1899" name="직선 연결선 1898"/>
          <p:cNvCxnSpPr/>
          <p:nvPr/>
        </p:nvCxnSpPr>
        <p:spPr>
          <a:xfrm>
            <a:off x="1253420" y="617912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2" name="직사각형 1901"/>
          <p:cNvSpPr/>
          <p:nvPr/>
        </p:nvSpPr>
        <p:spPr>
          <a:xfrm>
            <a:off x="2163031" y="6030345"/>
            <a:ext cx="864000" cy="1206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[</a:t>
            </a:r>
            <a:r>
              <a:rPr lang="ko-KR" altLang="en-US" sz="500">
                <a:solidFill>
                  <a:schemeClr val="tx1"/>
                </a:solidFill>
              </a:rPr>
              <a:t>발행</a:t>
            </a:r>
            <a:r>
              <a:rPr lang="en-US" altLang="ko-KR" sz="500">
                <a:solidFill>
                  <a:schemeClr val="tx1"/>
                </a:solidFill>
              </a:rPr>
              <a:t>]DB#1,#2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1905" name="직선 연결선 1904"/>
          <p:cNvCxnSpPr/>
          <p:nvPr/>
        </p:nvCxnSpPr>
        <p:spPr>
          <a:xfrm>
            <a:off x="2163031" y="617912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8" name="직사각형 1907"/>
          <p:cNvSpPr/>
          <p:nvPr/>
        </p:nvSpPr>
        <p:spPr>
          <a:xfrm>
            <a:off x="3075416" y="6030345"/>
            <a:ext cx="864000" cy="1206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[</a:t>
            </a:r>
            <a:r>
              <a:rPr lang="ko-KR" altLang="en-US" sz="500">
                <a:solidFill>
                  <a:schemeClr val="tx1"/>
                </a:solidFill>
              </a:rPr>
              <a:t>발행</a:t>
            </a:r>
            <a:r>
              <a:rPr lang="en-US" altLang="ko-KR" sz="500">
                <a:solidFill>
                  <a:schemeClr val="tx1"/>
                </a:solidFill>
              </a:rPr>
              <a:t>]</a:t>
            </a:r>
            <a:r>
              <a:rPr lang="ko-KR" altLang="en-US" sz="500">
                <a:solidFill>
                  <a:schemeClr val="tx1"/>
                </a:solidFill>
              </a:rPr>
              <a:t>통신</a:t>
            </a:r>
            <a:r>
              <a:rPr lang="en-US" altLang="ko-KR" sz="500">
                <a:solidFill>
                  <a:schemeClr val="tx1"/>
                </a:solidFill>
              </a:rPr>
              <a:t>#1,#2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1911" name="직선 연결선 1910"/>
          <p:cNvCxnSpPr/>
          <p:nvPr/>
        </p:nvCxnSpPr>
        <p:spPr>
          <a:xfrm>
            <a:off x="3075416" y="617912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14" name="직사각형 1913"/>
          <p:cNvSpPr/>
          <p:nvPr/>
        </p:nvSpPr>
        <p:spPr>
          <a:xfrm>
            <a:off x="3987609" y="6030345"/>
            <a:ext cx="864000" cy="1206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[</a:t>
            </a:r>
            <a:r>
              <a:rPr lang="ko-KR" altLang="en-US" sz="500">
                <a:solidFill>
                  <a:schemeClr val="tx1"/>
                </a:solidFill>
              </a:rPr>
              <a:t>발행</a:t>
            </a:r>
            <a:r>
              <a:rPr lang="en-US" altLang="ko-KR" sz="500">
                <a:solidFill>
                  <a:schemeClr val="tx1"/>
                </a:solidFill>
              </a:rPr>
              <a:t>]</a:t>
            </a:r>
            <a:r>
              <a:rPr lang="ko-KR" altLang="en-US" sz="500">
                <a:solidFill>
                  <a:schemeClr val="tx1"/>
                </a:solidFill>
              </a:rPr>
              <a:t>내부관리</a:t>
            </a:r>
            <a:r>
              <a:rPr lang="en-US" altLang="ko-KR" sz="500">
                <a:solidFill>
                  <a:schemeClr val="tx1"/>
                </a:solidFill>
              </a:rPr>
              <a:t>#1,#2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1917" name="직선 연결선 1916"/>
          <p:cNvCxnSpPr/>
          <p:nvPr/>
        </p:nvCxnSpPr>
        <p:spPr>
          <a:xfrm>
            <a:off x="3987609" y="617912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0" name="직사각형 1919"/>
          <p:cNvSpPr/>
          <p:nvPr/>
        </p:nvSpPr>
        <p:spPr>
          <a:xfrm>
            <a:off x="4899335" y="6030345"/>
            <a:ext cx="864000" cy="1206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[</a:t>
            </a:r>
            <a:r>
              <a:rPr lang="ko-KR" altLang="en-US" sz="500">
                <a:solidFill>
                  <a:schemeClr val="tx1"/>
                </a:solidFill>
              </a:rPr>
              <a:t>발행</a:t>
            </a:r>
            <a:r>
              <a:rPr lang="en-US" altLang="ko-KR" sz="500">
                <a:solidFill>
                  <a:schemeClr val="tx1"/>
                </a:solidFill>
              </a:rPr>
              <a:t>]</a:t>
            </a:r>
            <a:r>
              <a:rPr lang="ko-KR" altLang="en-US" sz="500">
                <a:solidFill>
                  <a:schemeClr val="tx1"/>
                </a:solidFill>
              </a:rPr>
              <a:t>추첨기</a:t>
            </a:r>
            <a:r>
              <a:rPr lang="en-US" altLang="ko-KR" sz="500">
                <a:solidFill>
                  <a:schemeClr val="tx1"/>
                </a:solidFill>
              </a:rPr>
              <a:t>#1,#2,#3</a:t>
            </a:r>
          </a:p>
        </p:txBody>
      </p:sp>
      <p:cxnSp>
        <p:nvCxnSpPr>
          <p:cNvPr id="1923" name="직선 연결선 1922"/>
          <p:cNvCxnSpPr/>
          <p:nvPr/>
        </p:nvCxnSpPr>
        <p:spPr>
          <a:xfrm>
            <a:off x="4899335" y="617912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6" name="직사각형 1925"/>
          <p:cNvSpPr/>
          <p:nvPr/>
        </p:nvSpPr>
        <p:spPr>
          <a:xfrm>
            <a:off x="5811624" y="6030345"/>
            <a:ext cx="864000" cy="1206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판매 </a:t>
            </a:r>
            <a:r>
              <a:rPr lang="en-US" altLang="ko-KR" sz="500">
                <a:solidFill>
                  <a:schemeClr val="tx1"/>
                </a:solidFill>
              </a:rPr>
              <a:t>WAS#1,#2</a:t>
            </a:r>
          </a:p>
        </p:txBody>
      </p:sp>
      <p:cxnSp>
        <p:nvCxnSpPr>
          <p:cNvPr id="1929" name="직선 연결선 1928"/>
          <p:cNvCxnSpPr/>
          <p:nvPr/>
        </p:nvCxnSpPr>
        <p:spPr>
          <a:xfrm>
            <a:off x="5811624" y="617912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2" name="직사각형 1931"/>
          <p:cNvSpPr/>
          <p:nvPr/>
        </p:nvSpPr>
        <p:spPr>
          <a:xfrm>
            <a:off x="6721169" y="6030345"/>
            <a:ext cx="864000" cy="1206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판매 </a:t>
            </a:r>
            <a:r>
              <a:rPr lang="en-US" altLang="ko-KR" sz="500">
                <a:solidFill>
                  <a:schemeClr val="tx1"/>
                </a:solidFill>
              </a:rPr>
              <a:t>DB#1,#2</a:t>
            </a:r>
          </a:p>
        </p:txBody>
      </p:sp>
      <p:cxnSp>
        <p:nvCxnSpPr>
          <p:cNvPr id="1935" name="직선 연결선 1934"/>
          <p:cNvCxnSpPr/>
          <p:nvPr/>
        </p:nvCxnSpPr>
        <p:spPr>
          <a:xfrm>
            <a:off x="6721169" y="617912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6" name="직사각형 1935"/>
          <p:cNvSpPr/>
          <p:nvPr/>
        </p:nvSpPr>
        <p:spPr>
          <a:xfrm>
            <a:off x="7630876" y="6030345"/>
            <a:ext cx="864000" cy="1206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판매 통신</a:t>
            </a:r>
            <a:r>
              <a:rPr lang="en-US" altLang="ko-KR" sz="500">
                <a:solidFill>
                  <a:schemeClr val="tx1"/>
                </a:solidFill>
              </a:rPr>
              <a:t>#1,#2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1939" name="직선 연결선 1938"/>
          <p:cNvCxnSpPr/>
          <p:nvPr/>
        </p:nvCxnSpPr>
        <p:spPr>
          <a:xfrm>
            <a:off x="7630876" y="617912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2" name="직사각형 1941"/>
          <p:cNvSpPr/>
          <p:nvPr/>
        </p:nvSpPr>
        <p:spPr>
          <a:xfrm>
            <a:off x="8544621" y="6030345"/>
            <a:ext cx="864000" cy="1206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판매 내부관리</a:t>
            </a:r>
            <a:r>
              <a:rPr lang="en-US" altLang="ko-KR" sz="500">
                <a:solidFill>
                  <a:schemeClr val="tx1"/>
                </a:solidFill>
              </a:rPr>
              <a:t>#1,#2</a:t>
            </a:r>
          </a:p>
        </p:txBody>
      </p:sp>
      <p:cxnSp>
        <p:nvCxnSpPr>
          <p:cNvPr id="1945" name="직선 연결선 1944"/>
          <p:cNvCxnSpPr/>
          <p:nvPr/>
        </p:nvCxnSpPr>
        <p:spPr>
          <a:xfrm>
            <a:off x="8544621" y="617912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0" name="직사각형 1959"/>
          <p:cNvSpPr/>
          <p:nvPr/>
        </p:nvSpPr>
        <p:spPr>
          <a:xfrm>
            <a:off x="3082044" y="1790551"/>
            <a:ext cx="864000" cy="149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암호화서버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963" name="직선 연결선 1962"/>
          <p:cNvCxnSpPr/>
          <p:nvPr/>
        </p:nvCxnSpPr>
        <p:spPr>
          <a:xfrm>
            <a:off x="3082044" y="1939331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6" name="직사각형 1965"/>
          <p:cNvSpPr/>
          <p:nvPr/>
        </p:nvSpPr>
        <p:spPr>
          <a:xfrm>
            <a:off x="3994333" y="1790551"/>
            <a:ext cx="864000" cy="149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게임관리서버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969" name="직선 연결선 1968"/>
          <p:cNvCxnSpPr/>
          <p:nvPr/>
        </p:nvCxnSpPr>
        <p:spPr>
          <a:xfrm>
            <a:off x="3994333" y="1939331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2" name="직사각형 1971"/>
          <p:cNvSpPr/>
          <p:nvPr/>
        </p:nvSpPr>
        <p:spPr>
          <a:xfrm>
            <a:off x="4901392" y="1790551"/>
            <a:ext cx="864000" cy="149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게임</a:t>
            </a:r>
            <a:r>
              <a:rPr lang="en-US" altLang="ko-KR" sz="500">
                <a:solidFill>
                  <a:schemeClr val="tx1"/>
                </a:solidFill>
              </a:rPr>
              <a:t>DB</a:t>
            </a:r>
            <a:r>
              <a:rPr lang="ko-KR" altLang="en-US" sz="500" smtClean="0">
                <a:solidFill>
                  <a:schemeClr val="tx1"/>
                </a:solidFill>
              </a:rPr>
              <a:t>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979" name="직선 연결선 1978"/>
          <p:cNvCxnSpPr/>
          <p:nvPr/>
        </p:nvCxnSpPr>
        <p:spPr>
          <a:xfrm>
            <a:off x="4901392" y="1939331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0" name="직사각형 1979"/>
          <p:cNvSpPr/>
          <p:nvPr/>
        </p:nvSpPr>
        <p:spPr>
          <a:xfrm>
            <a:off x="5813681" y="1790551"/>
            <a:ext cx="864000" cy="149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분배서버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981" name="직선 연결선 1980"/>
          <p:cNvCxnSpPr/>
          <p:nvPr/>
        </p:nvCxnSpPr>
        <p:spPr>
          <a:xfrm>
            <a:off x="5813681" y="1939331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2" name="직사각형 1981"/>
          <p:cNvSpPr/>
          <p:nvPr/>
        </p:nvSpPr>
        <p:spPr>
          <a:xfrm>
            <a:off x="6718069" y="1790551"/>
            <a:ext cx="864000" cy="149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통합백업서버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983" name="직선 연결선 1982"/>
          <p:cNvCxnSpPr/>
          <p:nvPr/>
        </p:nvCxnSpPr>
        <p:spPr>
          <a:xfrm>
            <a:off x="6718069" y="1939331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4" name="직사각형 1983"/>
          <p:cNvSpPr/>
          <p:nvPr/>
        </p:nvSpPr>
        <p:spPr>
          <a:xfrm>
            <a:off x="350162" y="600320"/>
            <a:ext cx="864000" cy="113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연계</a:t>
            </a:r>
            <a:r>
              <a:rPr lang="en-US" altLang="ko-KR" sz="500" smtClean="0">
                <a:solidFill>
                  <a:schemeClr val="tx1"/>
                </a:solidFill>
              </a:rPr>
              <a:t>HUB #</a:t>
            </a:r>
            <a:r>
              <a:rPr lang="en-US" altLang="ko-KR" sz="500">
                <a:solidFill>
                  <a:schemeClr val="tx1"/>
                </a:solidFill>
              </a:rPr>
              <a:t>1 ~ 2</a:t>
            </a:r>
            <a:endParaRPr lang="ko-KR" altLang="en-US" sz="500">
              <a:solidFill>
                <a:schemeClr val="tx1"/>
              </a:solidFill>
            </a:endParaRPr>
          </a:p>
          <a:p>
            <a:pPr algn="ctr"/>
            <a:endParaRPr lang="ko-KR" altLang="en-US" sz="500">
              <a:solidFill>
                <a:schemeClr val="tx1"/>
              </a:solidFill>
            </a:endParaRPr>
          </a:p>
        </p:txBody>
      </p:sp>
      <p:cxnSp>
        <p:nvCxnSpPr>
          <p:cNvPr id="1985" name="직선 연결선 1984"/>
          <p:cNvCxnSpPr/>
          <p:nvPr/>
        </p:nvCxnSpPr>
        <p:spPr>
          <a:xfrm>
            <a:off x="350162" y="749100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87" name="표 19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495734"/>
              </p:ext>
            </p:extLst>
          </p:nvPr>
        </p:nvGraphicFramePr>
        <p:xfrm>
          <a:off x="389762" y="781184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BEAIHUBSVR01,02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3.6 GHz * 2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989" name="Rectangle 135"/>
          <p:cNvSpPr>
            <a:spLocks noChangeArrowheads="1"/>
          </p:cNvSpPr>
          <p:nvPr/>
        </p:nvSpPr>
        <p:spPr bwMode="auto">
          <a:xfrm>
            <a:off x="389762" y="1157819"/>
            <a:ext cx="784800" cy="450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1990" name="Rectangle 43"/>
          <p:cNvSpPr>
            <a:spLocks noChangeArrowheads="1"/>
          </p:cNvSpPr>
          <p:nvPr/>
        </p:nvSpPr>
        <p:spPr bwMode="auto">
          <a:xfrm>
            <a:off x="411362" y="1174234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991" name="Rectangle 43"/>
          <p:cNvSpPr>
            <a:spLocks noChangeArrowheads="1"/>
          </p:cNvSpPr>
          <p:nvPr/>
        </p:nvSpPr>
        <p:spPr bwMode="auto">
          <a:xfrm>
            <a:off x="411362" y="1261930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EAI - MocoMSys. Midas</a:t>
            </a:r>
            <a:endParaRPr lang="ko-KR" altLang="en-US" sz="400" dirty="0">
              <a:latin typeface="+mn-ea"/>
            </a:endParaRPr>
          </a:p>
        </p:txBody>
      </p:sp>
      <p:sp>
        <p:nvSpPr>
          <p:cNvPr id="1997" name="Rectangle 43"/>
          <p:cNvSpPr>
            <a:spLocks noChangeArrowheads="1"/>
          </p:cNvSpPr>
          <p:nvPr/>
        </p:nvSpPr>
        <p:spPr bwMode="auto">
          <a:xfrm>
            <a:off x="411362" y="1346892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HACMP </a:t>
            </a:r>
            <a:r>
              <a:rPr lang="ko-KR" altLang="en-US" sz="400" smtClean="0">
                <a:latin typeface="+mn-ea"/>
              </a:rPr>
              <a:t>이중화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998" name="표 19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432558"/>
              </p:ext>
            </p:extLst>
          </p:nvPr>
        </p:nvGraphicFramePr>
        <p:xfrm>
          <a:off x="4033933" y="197323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BGAMEMNG01,02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P720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2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99" name="표 199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248453"/>
              </p:ext>
            </p:extLst>
          </p:nvPr>
        </p:nvGraphicFramePr>
        <p:xfrm>
          <a:off x="4940507" y="197323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801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BGAMEDB01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, 02</a:t>
                      </a:r>
                      <a:endParaRPr lang="ko-KR" altLang="en-US" sz="400" b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56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00" name="표 199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69901"/>
              </p:ext>
            </p:extLst>
          </p:nvPr>
        </p:nvGraphicFramePr>
        <p:xfrm>
          <a:off x="5855572" y="197323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BUPDATESVR01,02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2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01" name="표 20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1879067"/>
              </p:ext>
            </p:extLst>
          </p:nvPr>
        </p:nvGraphicFramePr>
        <p:xfrm>
          <a:off x="6757669" y="197323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BBACKUPSVR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IBM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2.6 GHz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* 6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02" name="표 200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0885847"/>
              </p:ext>
            </p:extLst>
          </p:nvPr>
        </p:nvGraphicFramePr>
        <p:xfrm>
          <a:off x="3124333" y="197323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BENCRYPT01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, 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03" name="표 20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962578"/>
              </p:ext>
            </p:extLst>
          </p:nvPr>
        </p:nvGraphicFramePr>
        <p:xfrm>
          <a:off x="386646" y="6216384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elpilp1,2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rx2800 i4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2.53GHz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004" name="Rectangle 135"/>
          <p:cNvSpPr>
            <a:spLocks noChangeArrowheads="1"/>
          </p:cNvSpPr>
          <p:nvPr/>
        </p:nvSpPr>
        <p:spPr bwMode="auto">
          <a:xfrm>
            <a:off x="386646" y="6592262"/>
            <a:ext cx="784800" cy="597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05" name="Rectangle 43"/>
          <p:cNvSpPr>
            <a:spLocks noChangeArrowheads="1"/>
          </p:cNvSpPr>
          <p:nvPr/>
        </p:nvSpPr>
        <p:spPr bwMode="auto">
          <a:xfrm>
            <a:off x="406446" y="661262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 smtClean="0">
                <a:latin typeface="+mn-ea"/>
              </a:rPr>
              <a:t> HP-UX 11.31 ia64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06" name="Rectangle 135"/>
          <p:cNvSpPr>
            <a:spLocks noChangeArrowheads="1"/>
          </p:cNvSpPr>
          <p:nvPr/>
        </p:nvSpPr>
        <p:spPr bwMode="auto">
          <a:xfrm>
            <a:off x="1295327" y="6597021"/>
            <a:ext cx="788400" cy="597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07" name="Rectangle 135"/>
          <p:cNvSpPr>
            <a:spLocks noChangeArrowheads="1"/>
          </p:cNvSpPr>
          <p:nvPr/>
        </p:nvSpPr>
        <p:spPr bwMode="auto">
          <a:xfrm>
            <a:off x="2204205" y="6597024"/>
            <a:ext cx="788400" cy="49769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08" name="Rectangle 43"/>
          <p:cNvSpPr>
            <a:spLocks noChangeArrowheads="1"/>
          </p:cNvSpPr>
          <p:nvPr/>
        </p:nvSpPr>
        <p:spPr bwMode="auto">
          <a:xfrm>
            <a:off x="2225805" y="661738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HP-UX </a:t>
            </a:r>
            <a:r>
              <a:rPr lang="en-US" altLang="ko-KR" sz="400" dirty="0">
                <a:latin typeface="+mn-ea"/>
              </a:rPr>
              <a:t>11.31 ia64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09" name="Rectangle 135"/>
          <p:cNvSpPr>
            <a:spLocks noChangeArrowheads="1"/>
          </p:cNvSpPr>
          <p:nvPr/>
        </p:nvSpPr>
        <p:spPr bwMode="auto">
          <a:xfrm>
            <a:off x="4031918" y="6597023"/>
            <a:ext cx="788400" cy="59759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10" name="Rectangle 43"/>
          <p:cNvSpPr>
            <a:spLocks noChangeArrowheads="1"/>
          </p:cNvSpPr>
          <p:nvPr/>
        </p:nvSpPr>
        <p:spPr bwMode="auto">
          <a:xfrm>
            <a:off x="4053518" y="661738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HP-UX </a:t>
            </a:r>
            <a:r>
              <a:rPr lang="en-US" altLang="ko-KR" sz="400" dirty="0">
                <a:latin typeface="+mn-ea"/>
              </a:rPr>
              <a:t>11.31 ia64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11" name="Rectangle 43"/>
          <p:cNvSpPr>
            <a:spLocks noChangeArrowheads="1"/>
          </p:cNvSpPr>
          <p:nvPr/>
        </p:nvSpPr>
        <p:spPr bwMode="auto">
          <a:xfrm>
            <a:off x="2225805" y="671104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HP MC/SG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2012" name="표 20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3915903"/>
              </p:ext>
            </p:extLst>
          </p:nvPr>
        </p:nvGraphicFramePr>
        <p:xfrm>
          <a:off x="1295327" y="622114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elpdlp1,2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rx2800 i4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2.53GHz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13" name="표 20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7434565"/>
              </p:ext>
            </p:extLst>
          </p:nvPr>
        </p:nvGraphicFramePr>
        <p:xfrm>
          <a:off x="2204205" y="622114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elpdb1,2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rx2800 i4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2.53GHz * 8Core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32GB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14" name="표 20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314794"/>
              </p:ext>
            </p:extLst>
          </p:nvPr>
        </p:nvGraphicFramePr>
        <p:xfrm>
          <a:off x="4031918" y="622114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elpcs1,2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rx2800 i4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2.4GHz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15" name="표 20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4505965"/>
              </p:ext>
            </p:extLst>
          </p:nvPr>
        </p:nvGraphicFramePr>
        <p:xfrm>
          <a:off x="5855334" y="621986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elswas1,2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3.6GHz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016" name="Rectangle 135"/>
          <p:cNvSpPr>
            <a:spLocks noChangeArrowheads="1"/>
          </p:cNvSpPr>
          <p:nvPr/>
        </p:nvSpPr>
        <p:spPr bwMode="auto">
          <a:xfrm>
            <a:off x="5855334" y="6595744"/>
            <a:ext cx="788400" cy="40189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17" name="Rectangle 43"/>
          <p:cNvSpPr>
            <a:spLocks noChangeArrowheads="1"/>
          </p:cNvSpPr>
          <p:nvPr/>
        </p:nvSpPr>
        <p:spPr bwMode="auto">
          <a:xfrm>
            <a:off x="5876934" y="661262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AIX 6.1 ML08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18" name="Rectangle 135"/>
          <p:cNvSpPr>
            <a:spLocks noChangeArrowheads="1"/>
          </p:cNvSpPr>
          <p:nvPr/>
        </p:nvSpPr>
        <p:spPr bwMode="auto">
          <a:xfrm>
            <a:off x="6757244" y="6595743"/>
            <a:ext cx="788400" cy="59887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19" name="Rectangle 43"/>
          <p:cNvSpPr>
            <a:spLocks noChangeArrowheads="1"/>
          </p:cNvSpPr>
          <p:nvPr/>
        </p:nvSpPr>
        <p:spPr bwMode="auto">
          <a:xfrm>
            <a:off x="6777044" y="661262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 HP-UX 11.31 ia64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20" name="Rectangle 135"/>
          <p:cNvSpPr>
            <a:spLocks noChangeArrowheads="1"/>
          </p:cNvSpPr>
          <p:nvPr/>
        </p:nvSpPr>
        <p:spPr bwMode="auto">
          <a:xfrm>
            <a:off x="7669588" y="6595744"/>
            <a:ext cx="788400" cy="30289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21" name="Rectangle 43"/>
          <p:cNvSpPr>
            <a:spLocks noChangeArrowheads="1"/>
          </p:cNvSpPr>
          <p:nvPr/>
        </p:nvSpPr>
        <p:spPr bwMode="auto">
          <a:xfrm>
            <a:off x="7691814" y="661262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AIX 6.1 ML08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22" name="Rectangle 135"/>
          <p:cNvSpPr>
            <a:spLocks noChangeArrowheads="1"/>
          </p:cNvSpPr>
          <p:nvPr/>
        </p:nvSpPr>
        <p:spPr bwMode="auto">
          <a:xfrm>
            <a:off x="8588048" y="6595744"/>
            <a:ext cx="788400" cy="302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23" name="Rectangle 43"/>
          <p:cNvSpPr>
            <a:spLocks noChangeArrowheads="1"/>
          </p:cNvSpPr>
          <p:nvPr/>
        </p:nvSpPr>
        <p:spPr bwMode="auto">
          <a:xfrm>
            <a:off x="8610273" y="661262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AIX 6.1 ML08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2024" name="표 20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1872602"/>
              </p:ext>
            </p:extLst>
          </p:nvPr>
        </p:nvGraphicFramePr>
        <p:xfrm>
          <a:off x="6757242" y="621986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elsdb1,2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rx2800 i4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2.4GHz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25" name="표 20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4817442"/>
              </p:ext>
            </p:extLst>
          </p:nvPr>
        </p:nvGraphicFramePr>
        <p:xfrm>
          <a:off x="7669590" y="621986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9"/>
                <a:gridCol w="468741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elsrs1,2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3.6GHz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26" name="표 20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4800356"/>
              </p:ext>
            </p:extLst>
          </p:nvPr>
        </p:nvGraphicFramePr>
        <p:xfrm>
          <a:off x="8588049" y="621986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9"/>
                <a:gridCol w="468741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elscs1,2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3.6GHz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033" name="Rectangle 43"/>
          <p:cNvSpPr>
            <a:spLocks noChangeArrowheads="1"/>
          </p:cNvSpPr>
          <p:nvPr/>
        </p:nvSpPr>
        <p:spPr bwMode="auto">
          <a:xfrm>
            <a:off x="2225805" y="680630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Oracle 11g Enterprise </a:t>
            </a:r>
            <a:r>
              <a:rPr lang="en-US" altLang="ko-KR" sz="400" dirty="0" smtClean="0">
                <a:latin typeface="+mn-ea"/>
              </a:rPr>
              <a:t>RAC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34" name="Rectangle 135"/>
          <p:cNvSpPr>
            <a:spLocks noChangeArrowheads="1"/>
          </p:cNvSpPr>
          <p:nvPr/>
        </p:nvSpPr>
        <p:spPr bwMode="auto">
          <a:xfrm>
            <a:off x="4939149" y="6597025"/>
            <a:ext cx="788400" cy="30532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35" name="Rectangle 43"/>
          <p:cNvSpPr>
            <a:spLocks noChangeArrowheads="1"/>
          </p:cNvSpPr>
          <p:nvPr/>
        </p:nvSpPr>
        <p:spPr bwMode="auto">
          <a:xfrm>
            <a:off x="4960749" y="661738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Windows 2012 Std.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2036" name="표 20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1785713"/>
              </p:ext>
            </p:extLst>
          </p:nvPr>
        </p:nvGraphicFramePr>
        <p:xfrm>
          <a:off x="4939149" y="622114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elplw1,2,3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DL380 G8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3.0GHz * 2Core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160GB * 1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037" name="Rectangle 43"/>
          <p:cNvSpPr>
            <a:spLocks noChangeArrowheads="1"/>
          </p:cNvSpPr>
          <p:nvPr/>
        </p:nvSpPr>
        <p:spPr bwMode="auto">
          <a:xfrm>
            <a:off x="6777044" y="670628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HP MC/SG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38" name="Rectangle 43"/>
          <p:cNvSpPr>
            <a:spLocks noChangeArrowheads="1"/>
          </p:cNvSpPr>
          <p:nvPr/>
        </p:nvSpPr>
        <p:spPr bwMode="auto">
          <a:xfrm>
            <a:off x="6777044" y="680153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Oracle 11g Enterprise </a:t>
            </a:r>
            <a:r>
              <a:rPr lang="en-US" altLang="ko-KR" sz="400" dirty="0" smtClean="0">
                <a:latin typeface="+mn-ea"/>
              </a:rPr>
              <a:t>RAC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40" name="Rectangle 43"/>
          <p:cNvSpPr>
            <a:spLocks noChangeArrowheads="1"/>
          </p:cNvSpPr>
          <p:nvPr/>
        </p:nvSpPr>
        <p:spPr bwMode="auto">
          <a:xfrm>
            <a:off x="406446" y="680153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Jennifer </a:t>
            </a:r>
            <a:r>
              <a:rPr lang="en-US" altLang="ko-KR" sz="400" dirty="0" smtClean="0">
                <a:latin typeface="+mn-ea"/>
              </a:rPr>
              <a:t>4.5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41" name="Rectangle 43"/>
          <p:cNvSpPr>
            <a:spLocks noChangeArrowheads="1"/>
          </p:cNvSpPr>
          <p:nvPr/>
        </p:nvSpPr>
        <p:spPr bwMode="auto">
          <a:xfrm>
            <a:off x="4053518" y="671104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Jennifer </a:t>
            </a:r>
            <a:r>
              <a:rPr lang="en-US" altLang="ko-KR" sz="400" dirty="0" smtClean="0">
                <a:latin typeface="+mn-ea"/>
              </a:rPr>
              <a:t>4.5 Server/agent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42" name="Rectangle 43"/>
          <p:cNvSpPr>
            <a:spLocks noChangeArrowheads="1"/>
          </p:cNvSpPr>
          <p:nvPr/>
        </p:nvSpPr>
        <p:spPr bwMode="auto">
          <a:xfrm>
            <a:off x="4053518" y="671104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Tmax </a:t>
            </a:r>
            <a:r>
              <a:rPr lang="en-US" altLang="ko-KR" sz="400" dirty="0" err="1" smtClean="0">
                <a:latin typeface="+mn-ea"/>
              </a:rPr>
              <a:t>jeus</a:t>
            </a:r>
            <a:r>
              <a:rPr lang="en-US" altLang="ko-KR" sz="400" dirty="0" smtClean="0">
                <a:latin typeface="+mn-ea"/>
              </a:rPr>
              <a:t>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43" name="Rectangle 43"/>
          <p:cNvSpPr>
            <a:spLocks noChangeArrowheads="1"/>
          </p:cNvSpPr>
          <p:nvPr/>
        </p:nvSpPr>
        <p:spPr bwMode="auto">
          <a:xfrm>
            <a:off x="406446" y="670628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JDK </a:t>
            </a:r>
            <a:r>
              <a:rPr lang="en-US" altLang="ko-KR" sz="400" dirty="0" smtClean="0">
                <a:latin typeface="+mn-ea"/>
              </a:rPr>
              <a:t>1.6.0.16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44" name="Rectangle 43"/>
          <p:cNvSpPr>
            <a:spLocks noChangeArrowheads="1"/>
          </p:cNvSpPr>
          <p:nvPr/>
        </p:nvSpPr>
        <p:spPr bwMode="auto">
          <a:xfrm>
            <a:off x="1316927" y="661659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 smtClean="0">
                <a:latin typeface="+mn-ea"/>
              </a:rPr>
              <a:t> HP-UX 11.31 ia64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45" name="Rectangle 43"/>
          <p:cNvSpPr>
            <a:spLocks noChangeArrowheads="1"/>
          </p:cNvSpPr>
          <p:nvPr/>
        </p:nvSpPr>
        <p:spPr bwMode="auto">
          <a:xfrm>
            <a:off x="1316927" y="680630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Jennifer </a:t>
            </a:r>
            <a:r>
              <a:rPr lang="en-US" altLang="ko-KR" sz="400" dirty="0" smtClean="0">
                <a:latin typeface="+mn-ea"/>
              </a:rPr>
              <a:t>4.5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46" name="Rectangle 43"/>
          <p:cNvSpPr>
            <a:spLocks noChangeArrowheads="1"/>
          </p:cNvSpPr>
          <p:nvPr/>
        </p:nvSpPr>
        <p:spPr bwMode="auto">
          <a:xfrm>
            <a:off x="1316927" y="671104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JDK </a:t>
            </a:r>
            <a:r>
              <a:rPr lang="en-US" altLang="ko-KR" sz="400" dirty="0" smtClean="0">
                <a:latin typeface="+mn-ea"/>
              </a:rPr>
              <a:t>1.6.0.16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47" name="Rectangle 43"/>
          <p:cNvSpPr>
            <a:spLocks noChangeArrowheads="1"/>
          </p:cNvSpPr>
          <p:nvPr/>
        </p:nvSpPr>
        <p:spPr bwMode="auto">
          <a:xfrm>
            <a:off x="406446" y="690234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즉석 </a:t>
            </a:r>
            <a:r>
              <a:rPr lang="ko-KR" altLang="en-US" sz="400" dirty="0" smtClean="0">
                <a:latin typeface="+mn-ea"/>
              </a:rPr>
              <a:t>응용 </a:t>
            </a:r>
            <a:r>
              <a:rPr lang="en-US" altLang="ko-KR" sz="400" dirty="0" smtClean="0">
                <a:latin typeface="+mn-ea"/>
              </a:rPr>
              <a:t>SW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48" name="Rectangle 43"/>
          <p:cNvSpPr>
            <a:spLocks noChangeArrowheads="1"/>
          </p:cNvSpPr>
          <p:nvPr/>
        </p:nvSpPr>
        <p:spPr bwMode="auto">
          <a:xfrm>
            <a:off x="1316927" y="690711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추첨 </a:t>
            </a:r>
            <a:r>
              <a:rPr lang="ko-KR" altLang="en-US" sz="400" dirty="0" smtClean="0">
                <a:latin typeface="+mn-ea"/>
              </a:rPr>
              <a:t>응용 </a:t>
            </a:r>
            <a:r>
              <a:rPr lang="en-US" altLang="ko-KR" sz="400" dirty="0" smtClean="0">
                <a:latin typeface="+mn-ea"/>
              </a:rPr>
              <a:t>SW</a:t>
            </a:r>
          </a:p>
        </p:txBody>
      </p:sp>
      <p:sp>
        <p:nvSpPr>
          <p:cNvPr id="2049" name="Rectangle 43"/>
          <p:cNvSpPr>
            <a:spLocks noChangeArrowheads="1"/>
          </p:cNvSpPr>
          <p:nvPr/>
        </p:nvSpPr>
        <p:spPr bwMode="auto">
          <a:xfrm>
            <a:off x="4053518" y="680630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내부관리 </a:t>
            </a:r>
            <a:r>
              <a:rPr lang="ko-KR" altLang="en-US" sz="400" dirty="0" smtClean="0">
                <a:latin typeface="+mn-ea"/>
              </a:rPr>
              <a:t>응용 </a:t>
            </a:r>
            <a:r>
              <a:rPr lang="en-US" altLang="ko-KR" sz="400" dirty="0" smtClean="0">
                <a:latin typeface="+mn-ea"/>
              </a:rPr>
              <a:t>SW</a:t>
            </a:r>
          </a:p>
        </p:txBody>
      </p:sp>
      <p:sp>
        <p:nvSpPr>
          <p:cNvPr id="2050" name="Rectangle 135"/>
          <p:cNvSpPr>
            <a:spLocks noChangeArrowheads="1"/>
          </p:cNvSpPr>
          <p:nvPr/>
        </p:nvSpPr>
        <p:spPr bwMode="auto">
          <a:xfrm>
            <a:off x="3117544" y="6594588"/>
            <a:ext cx="788400" cy="50012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graphicFrame>
        <p:nvGraphicFramePr>
          <p:cNvPr id="2051" name="표 20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0174018"/>
              </p:ext>
            </p:extLst>
          </p:nvPr>
        </p:nvGraphicFramePr>
        <p:xfrm>
          <a:off x="3117544" y="6218710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elprs1,2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rx2800 i4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2.53GHz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052" name="Rectangle 43"/>
          <p:cNvSpPr>
            <a:spLocks noChangeArrowheads="1"/>
          </p:cNvSpPr>
          <p:nvPr/>
        </p:nvSpPr>
        <p:spPr bwMode="auto">
          <a:xfrm>
            <a:off x="3139144" y="661415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 smtClean="0">
                <a:latin typeface="+mn-ea"/>
              </a:rPr>
              <a:t> HP-UX 11.31 ia64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53" name="Rectangle 43"/>
          <p:cNvSpPr>
            <a:spLocks noChangeArrowheads="1"/>
          </p:cNvSpPr>
          <p:nvPr/>
        </p:nvSpPr>
        <p:spPr bwMode="auto">
          <a:xfrm>
            <a:off x="3139144" y="680386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 smtClean="0">
                <a:latin typeface="+mn-ea"/>
              </a:rPr>
              <a:t> </a:t>
            </a:r>
            <a:r>
              <a:rPr lang="ko-KR" altLang="en-US" sz="400" dirty="0" smtClean="0">
                <a:latin typeface="+mn-ea"/>
              </a:rPr>
              <a:t>통신 응용 </a:t>
            </a:r>
            <a:r>
              <a:rPr lang="en-US" altLang="ko-KR" sz="400" dirty="0" smtClean="0">
                <a:latin typeface="+mn-ea"/>
              </a:rPr>
              <a:t>SW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54" name="Rectangle 43"/>
          <p:cNvSpPr>
            <a:spLocks noChangeArrowheads="1"/>
          </p:cNvSpPr>
          <p:nvPr/>
        </p:nvSpPr>
        <p:spPr bwMode="auto">
          <a:xfrm>
            <a:off x="3139144" y="670861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JDK </a:t>
            </a:r>
            <a:r>
              <a:rPr lang="en-US" altLang="ko-KR" sz="400" dirty="0" smtClean="0">
                <a:latin typeface="+mn-ea"/>
              </a:rPr>
              <a:t>1.6.0.16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55" name="직사각형 2054"/>
          <p:cNvSpPr/>
          <p:nvPr/>
        </p:nvSpPr>
        <p:spPr>
          <a:xfrm>
            <a:off x="348734" y="1790551"/>
            <a:ext cx="864000" cy="149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통신서버 </a:t>
            </a:r>
            <a:r>
              <a:rPr lang="en-US" altLang="ko-KR" sz="500" smtClean="0">
                <a:solidFill>
                  <a:schemeClr val="tx1"/>
                </a:solidFill>
              </a:rPr>
              <a:t>#</a:t>
            </a:r>
            <a:r>
              <a:rPr lang="en-US" altLang="ko-KR" sz="500">
                <a:solidFill>
                  <a:schemeClr val="tx1"/>
                </a:solidFill>
              </a:rPr>
              <a:t>1 ~ </a:t>
            </a:r>
            <a:r>
              <a:rPr lang="en-US" altLang="ko-KR" sz="500" smtClean="0">
                <a:solidFill>
                  <a:schemeClr val="tx1"/>
                </a:solidFill>
              </a:rPr>
              <a:t>21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2056" name="직선 연결선 2055"/>
          <p:cNvCxnSpPr/>
          <p:nvPr/>
        </p:nvCxnSpPr>
        <p:spPr>
          <a:xfrm>
            <a:off x="353497" y="1939331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57" name="표 20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949771"/>
              </p:ext>
            </p:extLst>
          </p:nvPr>
        </p:nvGraphicFramePr>
        <p:xfrm>
          <a:off x="388686" y="1973235"/>
          <a:ext cx="784097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390"/>
                <a:gridCol w="50270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BCOMMGATE01,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058" name="직사각형 2057"/>
          <p:cNvSpPr/>
          <p:nvPr/>
        </p:nvSpPr>
        <p:spPr>
          <a:xfrm>
            <a:off x="2167878" y="1790551"/>
            <a:ext cx="864000" cy="149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게임처리서버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2059" name="직선 연결선 2058"/>
          <p:cNvCxnSpPr/>
          <p:nvPr/>
        </p:nvCxnSpPr>
        <p:spPr>
          <a:xfrm>
            <a:off x="2167878" y="1939331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60" name="표 20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7242546"/>
              </p:ext>
            </p:extLst>
          </p:nvPr>
        </p:nvGraphicFramePr>
        <p:xfrm>
          <a:off x="2207478" y="197323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BGAMEHDL01,02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2061" name="직선 연결선 2060"/>
          <p:cNvCxnSpPr/>
          <p:nvPr/>
        </p:nvCxnSpPr>
        <p:spPr>
          <a:xfrm>
            <a:off x="142720" y="3313541"/>
            <a:ext cx="125604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2" name="직선 연결선 2061"/>
          <p:cNvCxnSpPr/>
          <p:nvPr/>
        </p:nvCxnSpPr>
        <p:spPr>
          <a:xfrm>
            <a:off x="142720" y="566417"/>
            <a:ext cx="125604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3" name="직선 연결선 2062"/>
          <p:cNvCxnSpPr/>
          <p:nvPr/>
        </p:nvCxnSpPr>
        <p:spPr>
          <a:xfrm>
            <a:off x="142720" y="1761975"/>
            <a:ext cx="125604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4" name="직선 연결선 2063"/>
          <p:cNvCxnSpPr/>
          <p:nvPr/>
        </p:nvCxnSpPr>
        <p:spPr>
          <a:xfrm flipV="1">
            <a:off x="12704163" y="566417"/>
            <a:ext cx="0" cy="79308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5" name="직선 연결선 2064"/>
          <p:cNvCxnSpPr/>
          <p:nvPr/>
        </p:nvCxnSpPr>
        <p:spPr>
          <a:xfrm>
            <a:off x="142720" y="8497386"/>
            <a:ext cx="125604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7" name="직선 연결선 2066"/>
          <p:cNvCxnSpPr/>
          <p:nvPr/>
        </p:nvCxnSpPr>
        <p:spPr>
          <a:xfrm flipV="1">
            <a:off x="146903" y="566417"/>
            <a:ext cx="0" cy="79308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8" name="직선 연결선 2067"/>
          <p:cNvCxnSpPr/>
          <p:nvPr/>
        </p:nvCxnSpPr>
        <p:spPr>
          <a:xfrm flipV="1">
            <a:off x="323118" y="566417"/>
            <a:ext cx="0" cy="793096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9" name="직선 연결선 2068"/>
          <p:cNvCxnSpPr/>
          <p:nvPr/>
        </p:nvCxnSpPr>
        <p:spPr>
          <a:xfrm>
            <a:off x="142720" y="7272070"/>
            <a:ext cx="125604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0" name="Rectangle 43"/>
          <p:cNvSpPr>
            <a:spLocks noChangeArrowheads="1"/>
          </p:cNvSpPr>
          <p:nvPr/>
        </p:nvSpPr>
        <p:spPr bwMode="auto">
          <a:xfrm>
            <a:off x="411362" y="1521573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71" name="Rectangle 135"/>
          <p:cNvSpPr>
            <a:spLocks noChangeArrowheads="1"/>
          </p:cNvSpPr>
          <p:nvPr/>
        </p:nvSpPr>
        <p:spPr bwMode="auto">
          <a:xfrm>
            <a:off x="4940507" y="2358689"/>
            <a:ext cx="784800" cy="554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72" name="Rectangle 43"/>
          <p:cNvSpPr>
            <a:spLocks noChangeArrowheads="1"/>
          </p:cNvSpPr>
          <p:nvPr/>
        </p:nvSpPr>
        <p:spPr bwMode="auto">
          <a:xfrm>
            <a:off x="4960307" y="237739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73" name="Rectangle 135"/>
          <p:cNvSpPr>
            <a:spLocks noChangeArrowheads="1"/>
          </p:cNvSpPr>
          <p:nvPr/>
        </p:nvSpPr>
        <p:spPr bwMode="auto">
          <a:xfrm>
            <a:off x="5855572" y="2358690"/>
            <a:ext cx="784800" cy="468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74" name="Rectangle 43"/>
          <p:cNvSpPr>
            <a:spLocks noChangeArrowheads="1"/>
          </p:cNvSpPr>
          <p:nvPr/>
        </p:nvSpPr>
        <p:spPr bwMode="auto">
          <a:xfrm>
            <a:off x="5875372" y="237739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75" name="Rectangle 135"/>
          <p:cNvSpPr>
            <a:spLocks noChangeArrowheads="1"/>
          </p:cNvSpPr>
          <p:nvPr/>
        </p:nvSpPr>
        <p:spPr bwMode="auto">
          <a:xfrm>
            <a:off x="3124333" y="2358689"/>
            <a:ext cx="784800" cy="468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76" name="Rectangle 43"/>
          <p:cNvSpPr>
            <a:spLocks noChangeArrowheads="1"/>
          </p:cNvSpPr>
          <p:nvPr/>
        </p:nvSpPr>
        <p:spPr bwMode="auto">
          <a:xfrm>
            <a:off x="3144133" y="237739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5.8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77" name="Rectangle 43"/>
          <p:cNvSpPr>
            <a:spLocks noChangeArrowheads="1"/>
          </p:cNvSpPr>
          <p:nvPr/>
        </p:nvSpPr>
        <p:spPr bwMode="auto">
          <a:xfrm>
            <a:off x="3144133" y="246760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EZWay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78" name="Rectangle 43"/>
          <p:cNvSpPr>
            <a:spLocks noChangeArrowheads="1"/>
          </p:cNvSpPr>
          <p:nvPr/>
        </p:nvSpPr>
        <p:spPr bwMode="auto">
          <a:xfrm>
            <a:off x="4960307" y="246760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Oracle 11g Enterprise RAC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79" name="Rectangle 43"/>
          <p:cNvSpPr>
            <a:spLocks noChangeArrowheads="1"/>
          </p:cNvSpPr>
          <p:nvPr/>
        </p:nvSpPr>
        <p:spPr bwMode="auto">
          <a:xfrm>
            <a:off x="5875372" y="246760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EZWay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80" name="Rectangle 43"/>
          <p:cNvSpPr>
            <a:spLocks noChangeArrowheads="1"/>
          </p:cNvSpPr>
          <p:nvPr/>
        </p:nvSpPr>
        <p:spPr bwMode="auto">
          <a:xfrm>
            <a:off x="4960307" y="255486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>
                <a:latin typeface="+mn-ea"/>
              </a:rPr>
              <a:t> </a:t>
            </a:r>
            <a:r>
              <a:rPr lang="en-US" altLang="ko-KR" sz="400">
                <a:latin typeface="+mn-ea"/>
              </a:rPr>
              <a:t>GPFS </a:t>
            </a:r>
            <a:r>
              <a:rPr lang="ko-KR" altLang="en-US" sz="400">
                <a:latin typeface="+mn-ea"/>
              </a:rPr>
              <a:t>스토리지 파일공유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81" name="Rectangle 43"/>
          <p:cNvSpPr>
            <a:spLocks noChangeArrowheads="1"/>
          </p:cNvSpPr>
          <p:nvPr/>
        </p:nvSpPr>
        <p:spPr bwMode="auto">
          <a:xfrm>
            <a:off x="4960307" y="264273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82" name="Rectangle 135"/>
          <p:cNvSpPr>
            <a:spLocks noChangeArrowheads="1"/>
          </p:cNvSpPr>
          <p:nvPr/>
        </p:nvSpPr>
        <p:spPr bwMode="auto">
          <a:xfrm>
            <a:off x="6757669" y="2358690"/>
            <a:ext cx="784800" cy="108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83" name="Rectangle 43"/>
          <p:cNvSpPr>
            <a:spLocks noChangeArrowheads="1"/>
          </p:cNvSpPr>
          <p:nvPr/>
        </p:nvSpPr>
        <p:spPr bwMode="auto">
          <a:xfrm>
            <a:off x="6777469" y="237739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</a:t>
            </a:r>
            <a:r>
              <a:rPr lang="en-US" altLang="ko-KR" sz="400" smtClean="0">
                <a:latin typeface="+mn-ea"/>
              </a:rPr>
              <a:t>SP1</a:t>
            </a:r>
            <a:endParaRPr lang="ko-KR" altLang="en-US" sz="400">
              <a:latin typeface="+mn-ea"/>
            </a:endParaRPr>
          </a:p>
        </p:txBody>
      </p:sp>
      <p:sp>
        <p:nvSpPr>
          <p:cNvPr id="2084" name="Rectangle 43"/>
          <p:cNvSpPr>
            <a:spLocks noChangeArrowheads="1"/>
          </p:cNvSpPr>
          <p:nvPr/>
        </p:nvSpPr>
        <p:spPr bwMode="auto">
          <a:xfrm>
            <a:off x="3144133" y="255486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SSL </a:t>
            </a:r>
            <a:r>
              <a:rPr lang="ko-KR" altLang="en-US" sz="400" smtClean="0">
                <a:latin typeface="+mn-ea"/>
              </a:rPr>
              <a:t>서버인증서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85" name="Rectangle 43"/>
          <p:cNvSpPr>
            <a:spLocks noChangeArrowheads="1"/>
          </p:cNvSpPr>
          <p:nvPr/>
        </p:nvSpPr>
        <p:spPr bwMode="auto">
          <a:xfrm>
            <a:off x="3144133" y="264273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86" name="Rectangle 43"/>
          <p:cNvSpPr>
            <a:spLocks noChangeArrowheads="1"/>
          </p:cNvSpPr>
          <p:nvPr/>
        </p:nvSpPr>
        <p:spPr bwMode="auto">
          <a:xfrm>
            <a:off x="4960307" y="281903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>
              <a:latin typeface="+mn-ea"/>
            </a:endParaRPr>
          </a:p>
        </p:txBody>
      </p:sp>
      <p:sp>
        <p:nvSpPr>
          <p:cNvPr id="2087" name="Rectangle 135"/>
          <p:cNvSpPr>
            <a:spLocks noChangeArrowheads="1"/>
          </p:cNvSpPr>
          <p:nvPr/>
        </p:nvSpPr>
        <p:spPr bwMode="auto">
          <a:xfrm>
            <a:off x="4033933" y="2358690"/>
            <a:ext cx="784800" cy="900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88" name="Rectangle 43"/>
          <p:cNvSpPr>
            <a:spLocks noChangeArrowheads="1"/>
          </p:cNvSpPr>
          <p:nvPr/>
        </p:nvSpPr>
        <p:spPr bwMode="auto">
          <a:xfrm>
            <a:off x="4053733" y="2377395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89" name="Rectangle 43"/>
          <p:cNvSpPr>
            <a:spLocks noChangeArrowheads="1"/>
          </p:cNvSpPr>
          <p:nvPr/>
        </p:nvSpPr>
        <p:spPr bwMode="auto">
          <a:xfrm>
            <a:off x="4053733" y="2467602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Apache Web Server 2.2.25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90" name="Rectangle 43"/>
          <p:cNvSpPr>
            <a:spLocks noChangeArrowheads="1"/>
          </p:cNvSpPr>
          <p:nvPr/>
        </p:nvSpPr>
        <p:spPr bwMode="auto">
          <a:xfrm>
            <a:off x="4053733" y="2554868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JBoss 6.1.0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91" name="Rectangle 43"/>
          <p:cNvSpPr>
            <a:spLocks noChangeArrowheads="1"/>
          </p:cNvSpPr>
          <p:nvPr/>
        </p:nvSpPr>
        <p:spPr bwMode="auto">
          <a:xfrm>
            <a:off x="4053733" y="290801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92" name="Rectangle 43"/>
          <p:cNvSpPr>
            <a:spLocks noChangeArrowheads="1"/>
          </p:cNvSpPr>
          <p:nvPr/>
        </p:nvSpPr>
        <p:spPr bwMode="auto">
          <a:xfrm>
            <a:off x="4053733" y="2995522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APM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93" name="Rectangle 43"/>
          <p:cNvSpPr>
            <a:spLocks noChangeArrowheads="1"/>
          </p:cNvSpPr>
          <p:nvPr/>
        </p:nvSpPr>
        <p:spPr bwMode="auto">
          <a:xfrm>
            <a:off x="4053733" y="308756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94" name="Rectangle 43"/>
          <p:cNvSpPr>
            <a:spLocks noChangeArrowheads="1"/>
          </p:cNvSpPr>
          <p:nvPr/>
        </p:nvSpPr>
        <p:spPr bwMode="auto">
          <a:xfrm>
            <a:off x="4053733" y="2642730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게임관리 </a:t>
            </a:r>
            <a:r>
              <a:rPr lang="en-US" altLang="ko-KR" sz="400" smtClean="0">
                <a:latin typeface="+mn-ea"/>
              </a:rPr>
              <a:t>Web 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95" name="Rectangle 43"/>
          <p:cNvSpPr>
            <a:spLocks noChangeArrowheads="1"/>
          </p:cNvSpPr>
          <p:nvPr/>
        </p:nvSpPr>
        <p:spPr bwMode="auto">
          <a:xfrm>
            <a:off x="4053733" y="2734996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GPFS </a:t>
            </a:r>
            <a:r>
              <a:rPr lang="ko-KR" altLang="en-US" sz="400" smtClean="0">
                <a:latin typeface="+mn-ea"/>
              </a:rPr>
              <a:t>스토리지 파일공유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96" name="Rectangle 135"/>
          <p:cNvSpPr>
            <a:spLocks noChangeArrowheads="1"/>
          </p:cNvSpPr>
          <p:nvPr/>
        </p:nvSpPr>
        <p:spPr bwMode="auto">
          <a:xfrm>
            <a:off x="388334" y="2358690"/>
            <a:ext cx="784800" cy="295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097" name="Rectangle 43"/>
          <p:cNvSpPr>
            <a:spLocks noChangeArrowheads="1"/>
          </p:cNvSpPr>
          <p:nvPr/>
        </p:nvSpPr>
        <p:spPr bwMode="auto">
          <a:xfrm>
            <a:off x="408134" y="237739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5.8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98" name="Rectangle 43"/>
          <p:cNvSpPr>
            <a:spLocks noChangeArrowheads="1"/>
          </p:cNvSpPr>
          <p:nvPr/>
        </p:nvSpPr>
        <p:spPr bwMode="auto">
          <a:xfrm>
            <a:off x="408134" y="246760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EZWay</a:t>
            </a:r>
            <a:endParaRPr lang="ko-KR" altLang="en-US" sz="400" dirty="0">
              <a:latin typeface="+mn-ea"/>
            </a:endParaRPr>
          </a:p>
        </p:txBody>
      </p:sp>
      <p:sp>
        <p:nvSpPr>
          <p:cNvPr id="2099" name="Rectangle 43"/>
          <p:cNvSpPr>
            <a:spLocks noChangeArrowheads="1"/>
          </p:cNvSpPr>
          <p:nvPr/>
        </p:nvSpPr>
        <p:spPr bwMode="auto">
          <a:xfrm>
            <a:off x="408134" y="255486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00" name="Rectangle 135"/>
          <p:cNvSpPr>
            <a:spLocks noChangeArrowheads="1"/>
          </p:cNvSpPr>
          <p:nvPr/>
        </p:nvSpPr>
        <p:spPr bwMode="auto">
          <a:xfrm>
            <a:off x="2207478" y="2358689"/>
            <a:ext cx="784800" cy="554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101" name="Rectangle 43"/>
          <p:cNvSpPr>
            <a:spLocks noChangeArrowheads="1"/>
          </p:cNvSpPr>
          <p:nvPr/>
        </p:nvSpPr>
        <p:spPr bwMode="auto">
          <a:xfrm>
            <a:off x="2227278" y="237739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02" name="Rectangle 43"/>
          <p:cNvSpPr>
            <a:spLocks noChangeArrowheads="1"/>
          </p:cNvSpPr>
          <p:nvPr/>
        </p:nvSpPr>
        <p:spPr bwMode="auto">
          <a:xfrm>
            <a:off x="2227278" y="246760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EZWay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03" name="Rectangle 43"/>
          <p:cNvSpPr>
            <a:spLocks noChangeArrowheads="1"/>
          </p:cNvSpPr>
          <p:nvPr/>
        </p:nvSpPr>
        <p:spPr bwMode="auto">
          <a:xfrm>
            <a:off x="2227278" y="255486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>
                <a:latin typeface="+mn-ea"/>
              </a:rPr>
              <a:t> </a:t>
            </a:r>
            <a:r>
              <a:rPr lang="en-US" altLang="ko-KR" sz="400">
                <a:latin typeface="+mn-ea"/>
              </a:rPr>
              <a:t>HACMP </a:t>
            </a:r>
            <a:r>
              <a:rPr lang="ko-KR" altLang="en-US" sz="400">
                <a:latin typeface="+mn-ea"/>
              </a:rPr>
              <a:t>이중화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04" name="Rectangle 43"/>
          <p:cNvSpPr>
            <a:spLocks noChangeArrowheads="1"/>
          </p:cNvSpPr>
          <p:nvPr/>
        </p:nvSpPr>
        <p:spPr bwMode="auto">
          <a:xfrm>
            <a:off x="2227278" y="264273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APM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05" name="Rectangle 43"/>
          <p:cNvSpPr>
            <a:spLocks noChangeArrowheads="1"/>
          </p:cNvSpPr>
          <p:nvPr/>
        </p:nvSpPr>
        <p:spPr bwMode="auto">
          <a:xfrm>
            <a:off x="2227278" y="273499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06" name="Rectangle 43"/>
          <p:cNvSpPr>
            <a:spLocks noChangeArrowheads="1"/>
          </p:cNvSpPr>
          <p:nvPr/>
        </p:nvSpPr>
        <p:spPr bwMode="auto">
          <a:xfrm>
            <a:off x="3144133" y="273499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07" name="Rectangle 43"/>
          <p:cNvSpPr>
            <a:spLocks noChangeArrowheads="1"/>
          </p:cNvSpPr>
          <p:nvPr/>
        </p:nvSpPr>
        <p:spPr bwMode="auto">
          <a:xfrm>
            <a:off x="4053733" y="3175031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</a:t>
            </a:r>
            <a:r>
              <a:rPr lang="en-US" altLang="ko-KR" sz="400">
                <a:latin typeface="+mn-ea"/>
              </a:rPr>
              <a:t>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08" name="Rectangle 43"/>
          <p:cNvSpPr>
            <a:spLocks noChangeArrowheads="1"/>
          </p:cNvSpPr>
          <p:nvPr/>
        </p:nvSpPr>
        <p:spPr bwMode="auto">
          <a:xfrm>
            <a:off x="4960307" y="273499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>
              <a:latin typeface="+mn-ea"/>
            </a:endParaRPr>
          </a:p>
        </p:txBody>
      </p:sp>
      <p:sp>
        <p:nvSpPr>
          <p:cNvPr id="2109" name="Rectangle 43"/>
          <p:cNvSpPr>
            <a:spLocks noChangeArrowheads="1"/>
          </p:cNvSpPr>
          <p:nvPr/>
        </p:nvSpPr>
        <p:spPr bwMode="auto">
          <a:xfrm>
            <a:off x="5875372" y="273499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>
              <a:latin typeface="+mn-ea"/>
            </a:endParaRPr>
          </a:p>
        </p:txBody>
      </p:sp>
      <p:sp>
        <p:nvSpPr>
          <p:cNvPr id="2110" name="Rectangle 43"/>
          <p:cNvSpPr>
            <a:spLocks noChangeArrowheads="1"/>
          </p:cNvSpPr>
          <p:nvPr/>
        </p:nvSpPr>
        <p:spPr bwMode="auto">
          <a:xfrm>
            <a:off x="5875372" y="264273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>
              <a:latin typeface="+mn-ea"/>
            </a:endParaRPr>
          </a:p>
        </p:txBody>
      </p:sp>
      <p:sp>
        <p:nvSpPr>
          <p:cNvPr id="2111" name="Rectangle 43"/>
          <p:cNvSpPr>
            <a:spLocks noChangeArrowheads="1"/>
          </p:cNvSpPr>
          <p:nvPr/>
        </p:nvSpPr>
        <p:spPr bwMode="auto">
          <a:xfrm>
            <a:off x="4053733" y="2819035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HACMP </a:t>
            </a:r>
            <a:r>
              <a:rPr lang="ko-KR" altLang="en-US" sz="400" smtClean="0">
                <a:latin typeface="+mn-ea"/>
              </a:rPr>
              <a:t>이중화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12" name="Rectangle 43"/>
          <p:cNvSpPr>
            <a:spLocks noChangeArrowheads="1"/>
          </p:cNvSpPr>
          <p:nvPr/>
        </p:nvSpPr>
        <p:spPr bwMode="auto">
          <a:xfrm>
            <a:off x="5875372" y="255486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13" name="직사각형 2112"/>
          <p:cNvSpPr/>
          <p:nvPr/>
        </p:nvSpPr>
        <p:spPr>
          <a:xfrm>
            <a:off x="343875" y="3331861"/>
            <a:ext cx="864000" cy="1418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온라인 감사처리서버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2114" name="직선 연결선 2113"/>
          <p:cNvCxnSpPr/>
          <p:nvPr/>
        </p:nvCxnSpPr>
        <p:spPr>
          <a:xfrm>
            <a:off x="343875" y="3482649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5" name="직사각형 2114"/>
          <p:cNvSpPr/>
          <p:nvPr/>
        </p:nvSpPr>
        <p:spPr>
          <a:xfrm>
            <a:off x="1254774" y="3331861"/>
            <a:ext cx="864000" cy="1418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온라인 감사관리서버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2116" name="직선 연결선 2115"/>
          <p:cNvCxnSpPr/>
          <p:nvPr/>
        </p:nvCxnSpPr>
        <p:spPr>
          <a:xfrm>
            <a:off x="1254774" y="3484258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7" name="직사각형 2116"/>
          <p:cNvSpPr/>
          <p:nvPr/>
        </p:nvSpPr>
        <p:spPr>
          <a:xfrm>
            <a:off x="2166404" y="3331861"/>
            <a:ext cx="864000" cy="1418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온라인 감사</a:t>
            </a:r>
            <a:r>
              <a:rPr lang="en-US" altLang="ko-KR" sz="500">
                <a:solidFill>
                  <a:schemeClr val="tx1"/>
                </a:solidFill>
              </a:rPr>
              <a:t>DB</a:t>
            </a:r>
            <a:r>
              <a:rPr lang="ko-KR" altLang="en-US" sz="500">
                <a:solidFill>
                  <a:schemeClr val="tx1"/>
                </a:solidFill>
              </a:rPr>
              <a:t>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2118" name="직선 연결선 2117"/>
          <p:cNvCxnSpPr/>
          <p:nvPr/>
        </p:nvCxnSpPr>
        <p:spPr>
          <a:xfrm>
            <a:off x="2166404" y="3485087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9" name="직사각형 2118"/>
          <p:cNvSpPr/>
          <p:nvPr/>
        </p:nvSpPr>
        <p:spPr>
          <a:xfrm>
            <a:off x="3079616" y="3331861"/>
            <a:ext cx="864000" cy="1418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전자 감사처리</a:t>
            </a:r>
            <a:r>
              <a:rPr lang="en-US" altLang="ko-KR" sz="500">
                <a:solidFill>
                  <a:schemeClr val="tx1"/>
                </a:solidFill>
              </a:rPr>
              <a:t>/</a:t>
            </a:r>
            <a:r>
              <a:rPr lang="ko-KR" altLang="en-US" sz="500">
                <a:solidFill>
                  <a:schemeClr val="tx1"/>
                </a:solidFill>
              </a:rPr>
              <a:t>관리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2120" name="직선 연결선 2119"/>
          <p:cNvCxnSpPr/>
          <p:nvPr/>
        </p:nvCxnSpPr>
        <p:spPr>
          <a:xfrm>
            <a:off x="3079616" y="3482650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21" name="직사각형 2120"/>
          <p:cNvSpPr/>
          <p:nvPr/>
        </p:nvSpPr>
        <p:spPr>
          <a:xfrm>
            <a:off x="3991342" y="3331860"/>
            <a:ext cx="864000" cy="141840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전자 감사</a:t>
            </a:r>
            <a:r>
              <a:rPr lang="en-US" altLang="ko-KR" sz="500">
                <a:solidFill>
                  <a:schemeClr val="tx1"/>
                </a:solidFill>
              </a:rPr>
              <a:t>DB</a:t>
            </a:r>
            <a:r>
              <a:rPr lang="ko-KR" altLang="en-US" sz="500">
                <a:solidFill>
                  <a:schemeClr val="tx1"/>
                </a:solidFill>
              </a:rPr>
              <a:t>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2122" name="직선 연결선 2121"/>
          <p:cNvCxnSpPr/>
          <p:nvPr/>
        </p:nvCxnSpPr>
        <p:spPr>
          <a:xfrm>
            <a:off x="3991342" y="348534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23" name="직사각형 2122"/>
          <p:cNvSpPr/>
          <p:nvPr/>
        </p:nvSpPr>
        <p:spPr>
          <a:xfrm>
            <a:off x="4903535" y="3331861"/>
            <a:ext cx="864000" cy="1418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인쇄 감사처리</a:t>
            </a:r>
            <a:r>
              <a:rPr lang="en-US" altLang="ko-KR" sz="500">
                <a:solidFill>
                  <a:schemeClr val="tx1"/>
                </a:solidFill>
              </a:rPr>
              <a:t>/</a:t>
            </a:r>
            <a:r>
              <a:rPr lang="ko-KR" altLang="en-US" sz="500">
                <a:solidFill>
                  <a:schemeClr val="tx1"/>
                </a:solidFill>
              </a:rPr>
              <a:t>관리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2124" name="직선 연결선 2123"/>
          <p:cNvCxnSpPr/>
          <p:nvPr/>
        </p:nvCxnSpPr>
        <p:spPr>
          <a:xfrm>
            <a:off x="4903535" y="3480641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25" name="직사각형 2124"/>
          <p:cNvSpPr/>
          <p:nvPr/>
        </p:nvSpPr>
        <p:spPr>
          <a:xfrm>
            <a:off x="5815261" y="3331861"/>
            <a:ext cx="864000" cy="1418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인쇄 감사</a:t>
            </a:r>
            <a:r>
              <a:rPr lang="en-US" altLang="ko-KR" sz="500" smtClean="0">
                <a:solidFill>
                  <a:schemeClr val="tx1"/>
                </a:solidFill>
              </a:rPr>
              <a:t>DB</a:t>
            </a:r>
            <a:r>
              <a:rPr lang="ko-KR" altLang="en-US" sz="500" smtClean="0">
                <a:solidFill>
                  <a:schemeClr val="tx1"/>
                </a:solidFill>
              </a:rPr>
              <a:t>서버</a:t>
            </a:r>
            <a:r>
              <a:rPr lang="en-US" altLang="ko-KR" sz="500" smtClean="0">
                <a:solidFill>
                  <a:schemeClr val="tx1"/>
                </a:solidFill>
              </a:rPr>
              <a:t> 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2126" name="직선 연결선 2125"/>
          <p:cNvCxnSpPr/>
          <p:nvPr/>
        </p:nvCxnSpPr>
        <p:spPr>
          <a:xfrm>
            <a:off x="5815261" y="3485087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27" name="표 21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7928880"/>
              </p:ext>
            </p:extLst>
          </p:nvPr>
        </p:nvGraphicFramePr>
        <p:xfrm>
          <a:off x="380985" y="3517770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BONADTHDL01,02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3.1 GHz * 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28" name="표 21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8807666"/>
              </p:ext>
            </p:extLst>
          </p:nvPr>
        </p:nvGraphicFramePr>
        <p:xfrm>
          <a:off x="1296921" y="3517770"/>
          <a:ext cx="784801" cy="367907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41666"/>
                <a:gridCol w="543135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BONADTMNG01,02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8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990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29" name="표 21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7080730"/>
              </p:ext>
            </p:extLst>
          </p:nvPr>
        </p:nvGraphicFramePr>
        <p:xfrm>
          <a:off x="3120346" y="3517770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BECADT01,02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2.4 GHz * 4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30" name="표 2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964292"/>
              </p:ext>
            </p:extLst>
          </p:nvPr>
        </p:nvGraphicFramePr>
        <p:xfrm>
          <a:off x="4035197" y="3517770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140"/>
                <a:gridCol w="552660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BECADTDB01,02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3.6 GHz * 1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31" name="표 21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3132573"/>
              </p:ext>
            </p:extLst>
          </p:nvPr>
        </p:nvGraphicFramePr>
        <p:xfrm>
          <a:off x="4947099" y="3517770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BPRTADT01,02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32" name="표 21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9376932"/>
              </p:ext>
            </p:extLst>
          </p:nvPr>
        </p:nvGraphicFramePr>
        <p:xfrm>
          <a:off x="5856096" y="3517770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140"/>
                <a:gridCol w="552660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BPRTADTDB01,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3.6 GHz * 1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33" name="표 21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2564610"/>
              </p:ext>
            </p:extLst>
          </p:nvPr>
        </p:nvGraphicFramePr>
        <p:xfrm>
          <a:off x="2207938" y="3517770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BONADTDB01,02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3.1 GHz * 6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40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134" name="Rectangle 135"/>
          <p:cNvSpPr>
            <a:spLocks noChangeArrowheads="1"/>
          </p:cNvSpPr>
          <p:nvPr/>
        </p:nvSpPr>
        <p:spPr bwMode="auto">
          <a:xfrm>
            <a:off x="5861073" y="3906047"/>
            <a:ext cx="784800" cy="80639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135" name="Rectangle 43"/>
          <p:cNvSpPr>
            <a:spLocks noChangeArrowheads="1"/>
          </p:cNvSpPr>
          <p:nvPr/>
        </p:nvSpPr>
        <p:spPr bwMode="auto">
          <a:xfrm>
            <a:off x="5881632" y="392319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36" name="Rectangle 43"/>
          <p:cNvSpPr>
            <a:spLocks noChangeArrowheads="1"/>
          </p:cNvSpPr>
          <p:nvPr/>
        </p:nvSpPr>
        <p:spPr bwMode="auto">
          <a:xfrm>
            <a:off x="5881632" y="401362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Apache Web Server 2.2.25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37" name="Rectangle 43"/>
          <p:cNvSpPr>
            <a:spLocks noChangeArrowheads="1"/>
          </p:cNvSpPr>
          <p:nvPr/>
        </p:nvSpPr>
        <p:spPr bwMode="auto">
          <a:xfrm>
            <a:off x="5881632" y="4100895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JBoss 6.1.0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38" name="Rectangle 43"/>
          <p:cNvSpPr>
            <a:spLocks noChangeArrowheads="1"/>
          </p:cNvSpPr>
          <p:nvPr/>
        </p:nvSpPr>
        <p:spPr bwMode="auto">
          <a:xfrm>
            <a:off x="5881632" y="4281023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Oracle 11g Standard HA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39" name="Rectangle 43"/>
          <p:cNvSpPr>
            <a:spLocks noChangeArrowheads="1"/>
          </p:cNvSpPr>
          <p:nvPr/>
        </p:nvSpPr>
        <p:spPr bwMode="auto">
          <a:xfrm>
            <a:off x="5881632" y="4365062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D'Amo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40" name="Rectangle 43"/>
          <p:cNvSpPr>
            <a:spLocks noChangeArrowheads="1"/>
          </p:cNvSpPr>
          <p:nvPr/>
        </p:nvSpPr>
        <p:spPr bwMode="auto">
          <a:xfrm>
            <a:off x="5881632" y="418875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감사관리 </a:t>
            </a:r>
            <a:r>
              <a:rPr lang="en-US" altLang="ko-KR" sz="400" smtClean="0">
                <a:latin typeface="+mn-ea"/>
              </a:rPr>
              <a:t>Web 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41" name="Rectangle 43"/>
          <p:cNvSpPr>
            <a:spLocks noChangeArrowheads="1"/>
          </p:cNvSpPr>
          <p:nvPr/>
        </p:nvSpPr>
        <p:spPr bwMode="auto">
          <a:xfrm>
            <a:off x="5881632" y="4454046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HACMP </a:t>
            </a:r>
            <a:r>
              <a:rPr lang="ko-KR" altLang="en-US" sz="400" smtClean="0">
                <a:latin typeface="+mn-ea"/>
              </a:rPr>
              <a:t>이중화</a:t>
            </a:r>
            <a:endParaRPr lang="ko-KR" altLang="en-US" sz="400">
              <a:latin typeface="+mn-ea"/>
            </a:endParaRPr>
          </a:p>
        </p:txBody>
      </p:sp>
      <p:sp>
        <p:nvSpPr>
          <p:cNvPr id="2142" name="Rectangle 135"/>
          <p:cNvSpPr>
            <a:spLocks noChangeArrowheads="1"/>
          </p:cNvSpPr>
          <p:nvPr/>
        </p:nvSpPr>
        <p:spPr bwMode="auto">
          <a:xfrm>
            <a:off x="379444" y="3904717"/>
            <a:ext cx="784800" cy="457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143" name="Rectangle 135"/>
          <p:cNvSpPr>
            <a:spLocks noChangeArrowheads="1"/>
          </p:cNvSpPr>
          <p:nvPr/>
        </p:nvSpPr>
        <p:spPr bwMode="auto">
          <a:xfrm>
            <a:off x="1295380" y="3906046"/>
            <a:ext cx="784800" cy="630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144" name="Rectangle 43"/>
          <p:cNvSpPr>
            <a:spLocks noChangeArrowheads="1"/>
          </p:cNvSpPr>
          <p:nvPr/>
        </p:nvSpPr>
        <p:spPr bwMode="auto">
          <a:xfrm>
            <a:off x="1315939" y="392319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5.8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45" name="Rectangle 43"/>
          <p:cNvSpPr>
            <a:spLocks noChangeArrowheads="1"/>
          </p:cNvSpPr>
          <p:nvPr/>
        </p:nvSpPr>
        <p:spPr bwMode="auto">
          <a:xfrm>
            <a:off x="1315939" y="401362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Apache Web Server 6.1.0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46" name="Rectangle 43"/>
          <p:cNvSpPr>
            <a:spLocks noChangeArrowheads="1"/>
          </p:cNvSpPr>
          <p:nvPr/>
        </p:nvSpPr>
        <p:spPr bwMode="auto">
          <a:xfrm>
            <a:off x="1315939" y="4100895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JBoss 2.2.25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47" name="Rectangle 43"/>
          <p:cNvSpPr>
            <a:spLocks noChangeArrowheads="1"/>
          </p:cNvSpPr>
          <p:nvPr/>
        </p:nvSpPr>
        <p:spPr bwMode="auto">
          <a:xfrm>
            <a:off x="1315939" y="4281023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APM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48" name="Rectangle 43"/>
          <p:cNvSpPr>
            <a:spLocks noChangeArrowheads="1"/>
          </p:cNvSpPr>
          <p:nvPr/>
        </p:nvSpPr>
        <p:spPr bwMode="auto">
          <a:xfrm>
            <a:off x="399244" y="401362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감사처리 </a:t>
            </a:r>
            <a:r>
              <a:rPr lang="en-US" altLang="ko-KR" sz="400" smtClean="0">
                <a:latin typeface="+mn-ea"/>
              </a:rPr>
              <a:t>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49" name="Rectangle 43"/>
          <p:cNvSpPr>
            <a:spLocks noChangeArrowheads="1"/>
          </p:cNvSpPr>
          <p:nvPr/>
        </p:nvSpPr>
        <p:spPr bwMode="auto">
          <a:xfrm>
            <a:off x="399244" y="4100895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APM Agent</a:t>
            </a:r>
            <a:endParaRPr lang="ko-KR" altLang="en-US" sz="400">
              <a:latin typeface="+mn-ea"/>
            </a:endParaRPr>
          </a:p>
        </p:txBody>
      </p:sp>
      <p:sp>
        <p:nvSpPr>
          <p:cNvPr id="2150" name="Rectangle 43"/>
          <p:cNvSpPr>
            <a:spLocks noChangeArrowheads="1"/>
          </p:cNvSpPr>
          <p:nvPr/>
        </p:nvSpPr>
        <p:spPr bwMode="auto">
          <a:xfrm>
            <a:off x="399244" y="418875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>
              <a:latin typeface="+mn-ea"/>
            </a:endParaRPr>
          </a:p>
        </p:txBody>
      </p:sp>
      <p:sp>
        <p:nvSpPr>
          <p:cNvPr id="2151" name="Rectangle 43"/>
          <p:cNvSpPr>
            <a:spLocks noChangeArrowheads="1"/>
          </p:cNvSpPr>
          <p:nvPr/>
        </p:nvSpPr>
        <p:spPr bwMode="auto">
          <a:xfrm>
            <a:off x="399244" y="392319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52" name="Rectangle 43"/>
          <p:cNvSpPr>
            <a:spLocks noChangeArrowheads="1"/>
          </p:cNvSpPr>
          <p:nvPr/>
        </p:nvSpPr>
        <p:spPr bwMode="auto">
          <a:xfrm>
            <a:off x="1315939" y="4365062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53" name="Rectangle 43"/>
          <p:cNvSpPr>
            <a:spLocks noChangeArrowheads="1"/>
          </p:cNvSpPr>
          <p:nvPr/>
        </p:nvSpPr>
        <p:spPr bwMode="auto">
          <a:xfrm>
            <a:off x="1315939" y="4454046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54" name="Rectangle 43"/>
          <p:cNvSpPr>
            <a:spLocks noChangeArrowheads="1"/>
          </p:cNvSpPr>
          <p:nvPr/>
        </p:nvSpPr>
        <p:spPr bwMode="auto">
          <a:xfrm>
            <a:off x="1315939" y="418875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감사관리 </a:t>
            </a:r>
            <a:r>
              <a:rPr lang="en-US" altLang="ko-KR" sz="400" smtClean="0">
                <a:latin typeface="+mn-ea"/>
              </a:rPr>
              <a:t>Web 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55" name="Rectangle 135"/>
          <p:cNvSpPr>
            <a:spLocks noChangeArrowheads="1"/>
          </p:cNvSpPr>
          <p:nvPr/>
        </p:nvSpPr>
        <p:spPr bwMode="auto">
          <a:xfrm>
            <a:off x="3118805" y="3906046"/>
            <a:ext cx="784800" cy="360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156" name="Rectangle 43"/>
          <p:cNvSpPr>
            <a:spLocks noChangeArrowheads="1"/>
          </p:cNvSpPr>
          <p:nvPr/>
        </p:nvSpPr>
        <p:spPr bwMode="auto">
          <a:xfrm>
            <a:off x="3139005" y="401362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감</a:t>
            </a:r>
            <a:r>
              <a:rPr lang="ko-KR" altLang="en-US" sz="400">
                <a:latin typeface="+mn-ea"/>
              </a:rPr>
              <a:t>사</a:t>
            </a:r>
            <a:r>
              <a:rPr lang="ko-KR" altLang="en-US" sz="400" smtClean="0">
                <a:latin typeface="+mn-ea"/>
              </a:rPr>
              <a:t>처리 </a:t>
            </a:r>
            <a:r>
              <a:rPr lang="en-US" altLang="ko-KR" sz="400" smtClean="0">
                <a:latin typeface="+mn-ea"/>
              </a:rPr>
              <a:t>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57" name="Rectangle 43"/>
          <p:cNvSpPr>
            <a:spLocks noChangeArrowheads="1"/>
          </p:cNvSpPr>
          <p:nvPr/>
        </p:nvSpPr>
        <p:spPr bwMode="auto">
          <a:xfrm>
            <a:off x="3139005" y="4100895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58" name="Rectangle 43"/>
          <p:cNvSpPr>
            <a:spLocks noChangeArrowheads="1"/>
          </p:cNvSpPr>
          <p:nvPr/>
        </p:nvSpPr>
        <p:spPr bwMode="auto">
          <a:xfrm>
            <a:off x="3139005" y="392319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5.8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59" name="Rectangle 135"/>
          <p:cNvSpPr>
            <a:spLocks noChangeArrowheads="1"/>
          </p:cNvSpPr>
          <p:nvPr/>
        </p:nvSpPr>
        <p:spPr bwMode="auto">
          <a:xfrm>
            <a:off x="4945558" y="3906046"/>
            <a:ext cx="784800" cy="367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160" name="Rectangle 43"/>
          <p:cNvSpPr>
            <a:spLocks noChangeArrowheads="1"/>
          </p:cNvSpPr>
          <p:nvPr/>
        </p:nvSpPr>
        <p:spPr bwMode="auto">
          <a:xfrm>
            <a:off x="4965758" y="401362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감</a:t>
            </a:r>
            <a:r>
              <a:rPr lang="ko-KR" altLang="en-US" sz="400">
                <a:latin typeface="+mn-ea"/>
              </a:rPr>
              <a:t>사</a:t>
            </a:r>
            <a:r>
              <a:rPr lang="ko-KR" altLang="en-US" sz="400" smtClean="0">
                <a:latin typeface="+mn-ea"/>
              </a:rPr>
              <a:t>처리</a:t>
            </a:r>
            <a:r>
              <a:rPr lang="en-US" altLang="ko-KR" sz="400" smtClean="0">
                <a:latin typeface="+mn-ea"/>
              </a:rPr>
              <a:t> 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61" name="Rectangle 43"/>
          <p:cNvSpPr>
            <a:spLocks noChangeArrowheads="1"/>
          </p:cNvSpPr>
          <p:nvPr/>
        </p:nvSpPr>
        <p:spPr bwMode="auto">
          <a:xfrm>
            <a:off x="4965758" y="4100895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62" name="Rectangle 43"/>
          <p:cNvSpPr>
            <a:spLocks noChangeArrowheads="1"/>
          </p:cNvSpPr>
          <p:nvPr/>
        </p:nvSpPr>
        <p:spPr bwMode="auto">
          <a:xfrm>
            <a:off x="4965758" y="392319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5.8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63" name="Rectangle 135"/>
          <p:cNvSpPr>
            <a:spLocks noChangeArrowheads="1"/>
          </p:cNvSpPr>
          <p:nvPr/>
        </p:nvSpPr>
        <p:spPr bwMode="auto">
          <a:xfrm>
            <a:off x="4033656" y="3906045"/>
            <a:ext cx="784800" cy="80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164" name="Rectangle 43"/>
          <p:cNvSpPr>
            <a:spLocks noChangeArrowheads="1"/>
          </p:cNvSpPr>
          <p:nvPr/>
        </p:nvSpPr>
        <p:spPr bwMode="auto">
          <a:xfrm>
            <a:off x="4054215" y="392319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65" name="Rectangle 43"/>
          <p:cNvSpPr>
            <a:spLocks noChangeArrowheads="1"/>
          </p:cNvSpPr>
          <p:nvPr/>
        </p:nvSpPr>
        <p:spPr bwMode="auto">
          <a:xfrm>
            <a:off x="4054215" y="401362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Apache Web Server 2.2.25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66" name="Rectangle 43"/>
          <p:cNvSpPr>
            <a:spLocks noChangeArrowheads="1"/>
          </p:cNvSpPr>
          <p:nvPr/>
        </p:nvSpPr>
        <p:spPr bwMode="auto">
          <a:xfrm>
            <a:off x="4054215" y="4100895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JBoss 6.1.0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67" name="Rectangle 43"/>
          <p:cNvSpPr>
            <a:spLocks noChangeArrowheads="1"/>
          </p:cNvSpPr>
          <p:nvPr/>
        </p:nvSpPr>
        <p:spPr bwMode="auto">
          <a:xfrm>
            <a:off x="4054215" y="4281023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Oracle 11g Enterprise HA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68" name="Rectangle 43"/>
          <p:cNvSpPr>
            <a:spLocks noChangeArrowheads="1"/>
          </p:cNvSpPr>
          <p:nvPr/>
        </p:nvSpPr>
        <p:spPr bwMode="auto">
          <a:xfrm>
            <a:off x="4054215" y="4365062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D'Amo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69" name="Rectangle 43"/>
          <p:cNvSpPr>
            <a:spLocks noChangeArrowheads="1"/>
          </p:cNvSpPr>
          <p:nvPr/>
        </p:nvSpPr>
        <p:spPr bwMode="auto">
          <a:xfrm>
            <a:off x="4054215" y="418875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감사관리 </a:t>
            </a:r>
            <a:r>
              <a:rPr lang="en-US" altLang="ko-KR" sz="400" smtClean="0">
                <a:latin typeface="+mn-ea"/>
              </a:rPr>
              <a:t>Web 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70" name="Rectangle 43"/>
          <p:cNvSpPr>
            <a:spLocks noChangeArrowheads="1"/>
          </p:cNvSpPr>
          <p:nvPr/>
        </p:nvSpPr>
        <p:spPr bwMode="auto">
          <a:xfrm>
            <a:off x="4054215" y="4454046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HACMP </a:t>
            </a:r>
            <a:r>
              <a:rPr lang="ko-KR" altLang="en-US" sz="400" smtClean="0">
                <a:latin typeface="+mn-ea"/>
              </a:rPr>
              <a:t>이중화</a:t>
            </a:r>
            <a:endParaRPr lang="ko-KR" altLang="en-US" sz="400">
              <a:latin typeface="+mn-ea"/>
            </a:endParaRPr>
          </a:p>
        </p:txBody>
      </p:sp>
      <p:sp>
        <p:nvSpPr>
          <p:cNvPr id="2171" name="Rectangle 135"/>
          <p:cNvSpPr>
            <a:spLocks noChangeArrowheads="1"/>
          </p:cNvSpPr>
          <p:nvPr/>
        </p:nvSpPr>
        <p:spPr bwMode="auto">
          <a:xfrm>
            <a:off x="2206397" y="3906046"/>
            <a:ext cx="784800" cy="455871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172" name="Rectangle 43"/>
          <p:cNvSpPr>
            <a:spLocks noChangeArrowheads="1"/>
          </p:cNvSpPr>
          <p:nvPr/>
        </p:nvSpPr>
        <p:spPr bwMode="auto">
          <a:xfrm>
            <a:off x="2227660" y="392319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73" name="Rectangle 43"/>
          <p:cNvSpPr>
            <a:spLocks noChangeArrowheads="1"/>
          </p:cNvSpPr>
          <p:nvPr/>
        </p:nvSpPr>
        <p:spPr bwMode="auto">
          <a:xfrm>
            <a:off x="2227660" y="401362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Oracle 11g Enterprise HA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74" name="Rectangle 43"/>
          <p:cNvSpPr>
            <a:spLocks noChangeArrowheads="1"/>
          </p:cNvSpPr>
          <p:nvPr/>
        </p:nvSpPr>
        <p:spPr bwMode="auto">
          <a:xfrm>
            <a:off x="2227660" y="4100895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HACMP </a:t>
            </a:r>
            <a:r>
              <a:rPr lang="ko-KR" altLang="en-US" sz="400" smtClean="0">
                <a:latin typeface="+mn-ea"/>
              </a:rPr>
              <a:t>이중화</a:t>
            </a:r>
            <a:endParaRPr lang="ko-KR" altLang="en-US" sz="400">
              <a:latin typeface="+mn-ea"/>
            </a:endParaRPr>
          </a:p>
        </p:txBody>
      </p:sp>
      <p:sp>
        <p:nvSpPr>
          <p:cNvPr id="2175" name="Rectangle 43"/>
          <p:cNvSpPr>
            <a:spLocks noChangeArrowheads="1"/>
          </p:cNvSpPr>
          <p:nvPr/>
        </p:nvSpPr>
        <p:spPr bwMode="auto">
          <a:xfrm>
            <a:off x="2227660" y="418875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76" name="Rectangle 43"/>
          <p:cNvSpPr>
            <a:spLocks noChangeArrowheads="1"/>
          </p:cNvSpPr>
          <p:nvPr/>
        </p:nvSpPr>
        <p:spPr bwMode="auto">
          <a:xfrm>
            <a:off x="2227660" y="4281023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77" name="Rectangle 43"/>
          <p:cNvSpPr>
            <a:spLocks noChangeArrowheads="1"/>
          </p:cNvSpPr>
          <p:nvPr/>
        </p:nvSpPr>
        <p:spPr bwMode="auto">
          <a:xfrm>
            <a:off x="399244" y="4281023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78" name="Rectangle 43"/>
          <p:cNvSpPr>
            <a:spLocks noChangeArrowheads="1"/>
          </p:cNvSpPr>
          <p:nvPr/>
        </p:nvSpPr>
        <p:spPr bwMode="auto">
          <a:xfrm>
            <a:off x="3139005" y="418875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</a:t>
            </a:r>
            <a:r>
              <a:rPr lang="en-US" altLang="ko-KR" sz="400">
                <a:latin typeface="+mn-ea"/>
              </a:rPr>
              <a:t>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79" name="Rectangle 43"/>
          <p:cNvSpPr>
            <a:spLocks noChangeArrowheads="1"/>
          </p:cNvSpPr>
          <p:nvPr/>
        </p:nvSpPr>
        <p:spPr bwMode="auto">
          <a:xfrm>
            <a:off x="4054215" y="454154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80" name="Rectangle 43"/>
          <p:cNvSpPr>
            <a:spLocks noChangeArrowheads="1"/>
          </p:cNvSpPr>
          <p:nvPr/>
        </p:nvSpPr>
        <p:spPr bwMode="auto">
          <a:xfrm>
            <a:off x="4965758" y="418875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81" name="Rectangle 43"/>
          <p:cNvSpPr>
            <a:spLocks noChangeArrowheads="1"/>
          </p:cNvSpPr>
          <p:nvPr/>
        </p:nvSpPr>
        <p:spPr bwMode="auto">
          <a:xfrm>
            <a:off x="5881632" y="454154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83" name="직사각형 2182"/>
          <p:cNvSpPr/>
          <p:nvPr/>
        </p:nvSpPr>
        <p:spPr>
          <a:xfrm>
            <a:off x="6718069" y="3332592"/>
            <a:ext cx="864000" cy="1418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감사백업서버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2184" name="직선 연결선 2183"/>
          <p:cNvCxnSpPr/>
          <p:nvPr/>
        </p:nvCxnSpPr>
        <p:spPr>
          <a:xfrm>
            <a:off x="6718069" y="348137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85" name="표 21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4288693"/>
              </p:ext>
            </p:extLst>
          </p:nvPr>
        </p:nvGraphicFramePr>
        <p:xfrm>
          <a:off x="6757669" y="3515276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BADTBACKUPSVR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801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IBM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X3650 M4</a:t>
                      </a:r>
                      <a:endParaRPr lang="ko-KR" altLang="en-US" sz="400" b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2.4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GHz *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8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186" name="Rectangle 135"/>
          <p:cNvSpPr>
            <a:spLocks noChangeArrowheads="1"/>
          </p:cNvSpPr>
          <p:nvPr/>
        </p:nvSpPr>
        <p:spPr bwMode="auto">
          <a:xfrm>
            <a:off x="6757669" y="3900731"/>
            <a:ext cx="784800" cy="108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187" name="Rectangle 43"/>
          <p:cNvSpPr>
            <a:spLocks noChangeArrowheads="1"/>
          </p:cNvSpPr>
          <p:nvPr/>
        </p:nvSpPr>
        <p:spPr bwMode="auto">
          <a:xfrm>
            <a:off x="6777469" y="391943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</a:t>
            </a:r>
            <a:r>
              <a:rPr lang="en-US" altLang="ko-KR" sz="400" smtClean="0">
                <a:latin typeface="+mn-ea"/>
              </a:rPr>
              <a:t>SP1</a:t>
            </a:r>
            <a:endParaRPr lang="ko-KR" altLang="en-US" sz="400">
              <a:latin typeface="+mn-ea"/>
            </a:endParaRPr>
          </a:p>
        </p:txBody>
      </p:sp>
      <p:sp>
        <p:nvSpPr>
          <p:cNvPr id="2188" name="Rectangle 43"/>
          <p:cNvSpPr>
            <a:spLocks noChangeArrowheads="1"/>
          </p:cNvSpPr>
          <p:nvPr/>
        </p:nvSpPr>
        <p:spPr bwMode="auto">
          <a:xfrm>
            <a:off x="406446" y="699764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89" name="Rectangle 43"/>
          <p:cNvSpPr>
            <a:spLocks noChangeArrowheads="1"/>
          </p:cNvSpPr>
          <p:nvPr/>
        </p:nvSpPr>
        <p:spPr bwMode="auto">
          <a:xfrm>
            <a:off x="1316927" y="699764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90" name="Rectangle 43"/>
          <p:cNvSpPr>
            <a:spLocks noChangeArrowheads="1"/>
          </p:cNvSpPr>
          <p:nvPr/>
        </p:nvSpPr>
        <p:spPr bwMode="auto">
          <a:xfrm>
            <a:off x="2225805" y="690711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91" name="Rectangle 43"/>
          <p:cNvSpPr>
            <a:spLocks noChangeArrowheads="1"/>
          </p:cNvSpPr>
          <p:nvPr/>
        </p:nvSpPr>
        <p:spPr bwMode="auto">
          <a:xfrm>
            <a:off x="6777044" y="689864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192" name="Rectangle 43"/>
          <p:cNvSpPr>
            <a:spLocks noChangeArrowheads="1"/>
          </p:cNvSpPr>
          <p:nvPr/>
        </p:nvSpPr>
        <p:spPr bwMode="auto">
          <a:xfrm>
            <a:off x="5876934" y="671104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02" name="TextBox 2301"/>
          <p:cNvSpPr txBox="1"/>
          <p:nvPr/>
        </p:nvSpPr>
        <p:spPr>
          <a:xfrm>
            <a:off x="3920646" y="8129733"/>
            <a:ext cx="894778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endParaRPr lang="en-US" altLang="ko-KR" sz="500" dirty="0" smtClean="0"/>
          </a:p>
        </p:txBody>
      </p:sp>
      <p:sp>
        <p:nvSpPr>
          <p:cNvPr id="2303" name="직사각형 2302"/>
          <p:cNvSpPr/>
          <p:nvPr/>
        </p:nvSpPr>
        <p:spPr>
          <a:xfrm>
            <a:off x="343875" y="7305974"/>
            <a:ext cx="8640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온라인복권 및 포털 웹 </a:t>
            </a:r>
            <a:r>
              <a:rPr lang="ko-KR" altLang="en-US" sz="500" smtClean="0">
                <a:solidFill>
                  <a:schemeClr val="tx1"/>
                </a:solidFill>
              </a:rPr>
              <a:t>서버 </a:t>
            </a:r>
            <a:r>
              <a:rPr lang="en-US" altLang="ko-KR" sz="500" smtClean="0">
                <a:solidFill>
                  <a:schemeClr val="tx1"/>
                </a:solidFill>
              </a:rPr>
              <a:t>#1 ~ 4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2304" name="직선 연결선 2303"/>
          <p:cNvCxnSpPr/>
          <p:nvPr/>
        </p:nvCxnSpPr>
        <p:spPr>
          <a:xfrm>
            <a:off x="343875" y="7454755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05" name="직사각형 2304"/>
          <p:cNvSpPr/>
          <p:nvPr/>
        </p:nvSpPr>
        <p:spPr>
          <a:xfrm>
            <a:off x="1257156" y="7305975"/>
            <a:ext cx="8640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온라인복권 당첨확인 및</a:t>
            </a:r>
            <a:endParaRPr lang="en-US" altLang="ko-KR" sz="500">
              <a:solidFill>
                <a:schemeClr val="tx1"/>
              </a:solidFill>
            </a:endParaRPr>
          </a:p>
          <a:p>
            <a:pPr algn="ctr"/>
            <a:r>
              <a:rPr lang="ko-KR" altLang="en-US" sz="500">
                <a:solidFill>
                  <a:schemeClr val="tx1"/>
                </a:solidFill>
              </a:rPr>
              <a:t>지급 </a:t>
            </a:r>
            <a:r>
              <a:rPr lang="ko-KR" altLang="en-US" sz="500" smtClean="0">
                <a:solidFill>
                  <a:schemeClr val="tx1"/>
                </a:solidFill>
              </a:rPr>
              <a:t>웹서버 </a:t>
            </a:r>
            <a:r>
              <a:rPr lang="en-US" altLang="ko-KR" sz="500" smtClean="0">
                <a:solidFill>
                  <a:schemeClr val="tx1"/>
                </a:solidFill>
              </a:rPr>
              <a:t>#1 ~ #2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2306" name="직선 연결선 2305"/>
          <p:cNvCxnSpPr/>
          <p:nvPr/>
        </p:nvCxnSpPr>
        <p:spPr>
          <a:xfrm>
            <a:off x="1257156" y="7454755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07" name="직사각형 2306"/>
          <p:cNvSpPr/>
          <p:nvPr/>
        </p:nvSpPr>
        <p:spPr>
          <a:xfrm>
            <a:off x="2168883" y="7305975"/>
            <a:ext cx="8640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전자복권 발행</a:t>
            </a:r>
            <a:r>
              <a:rPr lang="en-US" altLang="ko-KR" sz="500">
                <a:solidFill>
                  <a:schemeClr val="tx1"/>
                </a:solidFill>
              </a:rPr>
              <a:t>/</a:t>
            </a:r>
            <a:r>
              <a:rPr lang="ko-KR" altLang="en-US" sz="500">
                <a:solidFill>
                  <a:schemeClr val="tx1"/>
                </a:solidFill>
              </a:rPr>
              <a:t>판매</a:t>
            </a:r>
            <a:endParaRPr lang="en-US" altLang="ko-KR" sz="500">
              <a:solidFill>
                <a:schemeClr val="tx1"/>
              </a:solidFill>
            </a:endParaRPr>
          </a:p>
          <a:p>
            <a:pPr algn="ctr"/>
            <a:r>
              <a:rPr lang="ko-KR" altLang="en-US" sz="500">
                <a:solidFill>
                  <a:schemeClr val="tx1"/>
                </a:solidFill>
              </a:rPr>
              <a:t>웹컨텐츠 서버 </a:t>
            </a:r>
            <a:r>
              <a:rPr lang="en-US" altLang="ko-KR" sz="500" smtClean="0">
                <a:solidFill>
                  <a:schemeClr val="tx1"/>
                </a:solidFill>
              </a:rPr>
              <a:t>#1 ~ #4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2308" name="직선 연결선 2307"/>
          <p:cNvCxnSpPr/>
          <p:nvPr/>
        </p:nvCxnSpPr>
        <p:spPr>
          <a:xfrm>
            <a:off x="2168883" y="7454755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09" name="직사각형 2308"/>
          <p:cNvSpPr/>
          <p:nvPr/>
        </p:nvSpPr>
        <p:spPr>
          <a:xfrm>
            <a:off x="3080609" y="7305975"/>
            <a:ext cx="8640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인쇄복권웹컨텐츠서버 </a:t>
            </a:r>
            <a:r>
              <a:rPr lang="en-US" altLang="ko-KR" sz="500" smtClean="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1~#</a:t>
            </a:r>
            <a:r>
              <a:rPr lang="en-US" altLang="ko-KR" sz="500" smtClean="0">
                <a:solidFill>
                  <a:schemeClr val="tx1"/>
                </a:solidFill>
              </a:rPr>
              <a:t>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2310" name="직선 연결선 2309"/>
          <p:cNvCxnSpPr/>
          <p:nvPr/>
        </p:nvCxnSpPr>
        <p:spPr>
          <a:xfrm>
            <a:off x="3080609" y="7454755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11" name="직사각형 2310"/>
          <p:cNvSpPr/>
          <p:nvPr/>
        </p:nvSpPr>
        <p:spPr>
          <a:xfrm>
            <a:off x="3992898" y="7305973"/>
            <a:ext cx="8640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동영상 </a:t>
            </a:r>
            <a:r>
              <a:rPr lang="ko-KR" altLang="en-US" sz="500" smtClean="0">
                <a:solidFill>
                  <a:schemeClr val="tx1"/>
                </a:solidFill>
              </a:rPr>
              <a:t>서버 </a:t>
            </a:r>
            <a:r>
              <a:rPr lang="en-US" altLang="ko-KR" sz="500" smtClean="0">
                <a:solidFill>
                  <a:schemeClr val="tx1"/>
                </a:solidFill>
              </a:rPr>
              <a:t>#1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2312" name="직선 연결선 2311"/>
          <p:cNvCxnSpPr/>
          <p:nvPr/>
        </p:nvCxnSpPr>
        <p:spPr>
          <a:xfrm>
            <a:off x="3992898" y="7454755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13" name="표 23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0384904"/>
              </p:ext>
            </p:extLst>
          </p:nvPr>
        </p:nvGraphicFramePr>
        <p:xfrm>
          <a:off x="386438" y="7494042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3"/>
                <a:gridCol w="50379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BPTLWEBSVR01~04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314" name="Rectangle 135"/>
          <p:cNvSpPr>
            <a:spLocks noChangeArrowheads="1"/>
          </p:cNvSpPr>
          <p:nvPr/>
        </p:nvSpPr>
        <p:spPr bwMode="auto">
          <a:xfrm>
            <a:off x="386438" y="7881454"/>
            <a:ext cx="784800" cy="44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315" name="Rectangle 43"/>
          <p:cNvSpPr>
            <a:spLocks noChangeArrowheads="1"/>
          </p:cNvSpPr>
          <p:nvPr/>
        </p:nvSpPr>
        <p:spPr bwMode="auto">
          <a:xfrm>
            <a:off x="407753" y="7902392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16" name="Rectangle 43"/>
          <p:cNvSpPr>
            <a:spLocks noChangeArrowheads="1"/>
          </p:cNvSpPr>
          <p:nvPr/>
        </p:nvSpPr>
        <p:spPr bwMode="auto">
          <a:xfrm>
            <a:off x="407753" y="7987360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Tmax. WebToB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17" name="Rectangle 135"/>
          <p:cNvSpPr>
            <a:spLocks noChangeArrowheads="1"/>
          </p:cNvSpPr>
          <p:nvPr/>
        </p:nvSpPr>
        <p:spPr bwMode="auto">
          <a:xfrm>
            <a:off x="1294864" y="7881454"/>
            <a:ext cx="784800" cy="44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ko-KR" sz="400" smtClean="0">
                <a:latin typeface="+mn-ea"/>
              </a:rPr>
              <a:t>]</a:t>
            </a:r>
            <a:endParaRPr lang="ko-KR" altLang="en-US" sz="400">
              <a:latin typeface="+mn-ea"/>
            </a:endParaRPr>
          </a:p>
        </p:txBody>
      </p:sp>
      <p:sp>
        <p:nvSpPr>
          <p:cNvPr id="2318" name="Rectangle 43"/>
          <p:cNvSpPr>
            <a:spLocks noChangeArrowheads="1"/>
          </p:cNvSpPr>
          <p:nvPr/>
        </p:nvSpPr>
        <p:spPr bwMode="auto">
          <a:xfrm>
            <a:off x="1315511" y="7902392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19" name="Rectangle 43"/>
          <p:cNvSpPr>
            <a:spLocks noChangeArrowheads="1"/>
          </p:cNvSpPr>
          <p:nvPr/>
        </p:nvSpPr>
        <p:spPr bwMode="auto">
          <a:xfrm>
            <a:off x="1315511" y="7987360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Tmax. Jeus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2320" name="표 23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3189328"/>
              </p:ext>
            </p:extLst>
          </p:nvPr>
        </p:nvGraphicFramePr>
        <p:xfrm>
          <a:off x="1294864" y="7494042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66700"/>
                <a:gridCol w="518100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300" b="0" baseline="0" smtClean="0">
                          <a:solidFill>
                            <a:schemeClr val="tx1"/>
                          </a:solidFill>
                        </a:rPr>
                        <a:t>BWINRCFMPAYWEB01,02</a:t>
                      </a:r>
                      <a:endParaRPr lang="ko-KR" altLang="en-US" sz="3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321" name="Rectangle 135"/>
          <p:cNvSpPr>
            <a:spLocks noChangeArrowheads="1"/>
          </p:cNvSpPr>
          <p:nvPr/>
        </p:nvSpPr>
        <p:spPr bwMode="auto">
          <a:xfrm>
            <a:off x="2209757" y="7881454"/>
            <a:ext cx="784800" cy="532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322" name="Rectangle 43"/>
          <p:cNvSpPr>
            <a:spLocks noChangeArrowheads="1"/>
          </p:cNvSpPr>
          <p:nvPr/>
        </p:nvSpPr>
        <p:spPr bwMode="auto">
          <a:xfrm>
            <a:off x="2229317" y="7902392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23" name="Rectangle 43"/>
          <p:cNvSpPr>
            <a:spLocks noChangeArrowheads="1"/>
          </p:cNvSpPr>
          <p:nvPr/>
        </p:nvSpPr>
        <p:spPr bwMode="auto">
          <a:xfrm>
            <a:off x="2229317" y="7987360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Tmax. </a:t>
            </a:r>
            <a:r>
              <a:rPr lang="en-US" altLang="ko-KR" sz="400">
                <a:latin typeface="+mn-ea"/>
              </a:rPr>
              <a:t>Jeus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24" name="Rectangle 135"/>
          <p:cNvSpPr>
            <a:spLocks noChangeArrowheads="1"/>
          </p:cNvSpPr>
          <p:nvPr/>
        </p:nvSpPr>
        <p:spPr bwMode="auto">
          <a:xfrm>
            <a:off x="3118319" y="7881455"/>
            <a:ext cx="784800" cy="532799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325" name="Rectangle 43"/>
          <p:cNvSpPr>
            <a:spLocks noChangeArrowheads="1"/>
          </p:cNvSpPr>
          <p:nvPr/>
        </p:nvSpPr>
        <p:spPr bwMode="auto">
          <a:xfrm>
            <a:off x="3140445" y="7902392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26" name="Rectangle 43"/>
          <p:cNvSpPr>
            <a:spLocks noChangeArrowheads="1"/>
          </p:cNvSpPr>
          <p:nvPr/>
        </p:nvSpPr>
        <p:spPr bwMode="auto">
          <a:xfrm>
            <a:off x="3140445" y="7987360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Tmax. </a:t>
            </a:r>
            <a:r>
              <a:rPr lang="en-US" altLang="ko-KR" sz="400">
                <a:latin typeface="+mn-ea"/>
              </a:rPr>
              <a:t>Jeus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27" name="Rectangle 135"/>
          <p:cNvSpPr>
            <a:spLocks noChangeArrowheads="1"/>
          </p:cNvSpPr>
          <p:nvPr/>
        </p:nvSpPr>
        <p:spPr bwMode="auto">
          <a:xfrm>
            <a:off x="4037406" y="7881455"/>
            <a:ext cx="784800" cy="36076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2328" name="Rectangle 43"/>
          <p:cNvSpPr>
            <a:spLocks noChangeArrowheads="1"/>
          </p:cNvSpPr>
          <p:nvPr/>
        </p:nvSpPr>
        <p:spPr bwMode="auto">
          <a:xfrm>
            <a:off x="4059006" y="7902392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29" name="Rectangle 43"/>
          <p:cNvSpPr>
            <a:spLocks noChangeArrowheads="1"/>
          </p:cNvSpPr>
          <p:nvPr/>
        </p:nvSpPr>
        <p:spPr bwMode="auto">
          <a:xfrm>
            <a:off x="4059006" y="7987360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WeAnd. Streaming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2330" name="표 23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7549231"/>
              </p:ext>
            </p:extLst>
          </p:nvPr>
        </p:nvGraphicFramePr>
        <p:xfrm>
          <a:off x="2209757" y="7494042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67053"/>
                <a:gridCol w="51774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BECISSUESELL01~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04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2 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31" name="표 23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8501126"/>
              </p:ext>
            </p:extLst>
          </p:nvPr>
        </p:nvGraphicFramePr>
        <p:xfrm>
          <a:off x="3118319" y="7494042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3"/>
                <a:gridCol w="50379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BPRTWEB01,02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2 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32" name="표 23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3182043"/>
              </p:ext>
            </p:extLst>
          </p:nvPr>
        </p:nvGraphicFramePr>
        <p:xfrm>
          <a:off x="4035765" y="7494042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3"/>
                <a:gridCol w="50379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BPROMOTESVR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500 GB * 8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333" name="Rectangle 43"/>
          <p:cNvSpPr>
            <a:spLocks noChangeArrowheads="1"/>
          </p:cNvSpPr>
          <p:nvPr/>
        </p:nvSpPr>
        <p:spPr bwMode="auto">
          <a:xfrm>
            <a:off x="2229317" y="8075103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jennifer Agent</a:t>
            </a:r>
            <a:endParaRPr lang="ko-KR" altLang="en-US" sz="400">
              <a:latin typeface="+mn-ea"/>
            </a:endParaRPr>
          </a:p>
        </p:txBody>
      </p:sp>
      <p:sp>
        <p:nvSpPr>
          <p:cNvPr id="2334" name="Rectangle 43"/>
          <p:cNvSpPr>
            <a:spLocks noChangeArrowheads="1"/>
          </p:cNvSpPr>
          <p:nvPr/>
        </p:nvSpPr>
        <p:spPr bwMode="auto">
          <a:xfrm>
            <a:off x="3140445" y="8075103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jennifer Agent</a:t>
            </a:r>
            <a:endParaRPr lang="ko-KR" altLang="en-US" sz="400">
              <a:latin typeface="+mn-ea"/>
            </a:endParaRPr>
          </a:p>
        </p:txBody>
      </p:sp>
      <p:sp>
        <p:nvSpPr>
          <p:cNvPr id="2335" name="Rectangle 43"/>
          <p:cNvSpPr>
            <a:spLocks noChangeArrowheads="1"/>
          </p:cNvSpPr>
          <p:nvPr/>
        </p:nvSpPr>
        <p:spPr bwMode="auto">
          <a:xfrm>
            <a:off x="409847" y="8075103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>
                <a:latin typeface="+mn-ea"/>
              </a:rPr>
              <a:t>서버보안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36" name="Rectangle 43"/>
          <p:cNvSpPr>
            <a:spLocks noChangeArrowheads="1"/>
          </p:cNvSpPr>
          <p:nvPr/>
        </p:nvSpPr>
        <p:spPr bwMode="auto">
          <a:xfrm>
            <a:off x="1317605" y="8075103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>
                <a:latin typeface="+mn-ea"/>
              </a:rPr>
              <a:t>서버보안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37" name="Rectangle 43"/>
          <p:cNvSpPr>
            <a:spLocks noChangeArrowheads="1"/>
          </p:cNvSpPr>
          <p:nvPr/>
        </p:nvSpPr>
        <p:spPr bwMode="auto">
          <a:xfrm>
            <a:off x="409847" y="8160118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38" name="Rectangle 43"/>
          <p:cNvSpPr>
            <a:spLocks noChangeArrowheads="1"/>
          </p:cNvSpPr>
          <p:nvPr/>
        </p:nvSpPr>
        <p:spPr bwMode="auto">
          <a:xfrm>
            <a:off x="1317605" y="8160118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39" name="Rectangle 43"/>
          <p:cNvSpPr>
            <a:spLocks noChangeArrowheads="1"/>
          </p:cNvSpPr>
          <p:nvPr/>
        </p:nvSpPr>
        <p:spPr bwMode="auto">
          <a:xfrm>
            <a:off x="4059006" y="8075103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>
              <a:latin typeface="+mn-ea"/>
            </a:endParaRPr>
          </a:p>
        </p:txBody>
      </p:sp>
      <p:sp>
        <p:nvSpPr>
          <p:cNvPr id="2340" name="Rectangle 43"/>
          <p:cNvSpPr>
            <a:spLocks noChangeArrowheads="1"/>
          </p:cNvSpPr>
          <p:nvPr/>
        </p:nvSpPr>
        <p:spPr bwMode="auto">
          <a:xfrm>
            <a:off x="409847" y="8242214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 (Avmar)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41" name="Rectangle 43"/>
          <p:cNvSpPr>
            <a:spLocks noChangeArrowheads="1"/>
          </p:cNvSpPr>
          <p:nvPr/>
        </p:nvSpPr>
        <p:spPr bwMode="auto">
          <a:xfrm>
            <a:off x="1317605" y="8242214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(Avmar)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2342" name="Rectangle 43"/>
          <p:cNvSpPr>
            <a:spLocks noChangeArrowheads="1"/>
          </p:cNvSpPr>
          <p:nvPr/>
        </p:nvSpPr>
        <p:spPr bwMode="auto">
          <a:xfrm>
            <a:off x="2229317" y="8160118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</a:t>
            </a:r>
            <a:r>
              <a:rPr lang="en-US" altLang="ko-KR" sz="400" smtClean="0">
                <a:latin typeface="+mn-ea"/>
              </a:rPr>
              <a:t> Agent</a:t>
            </a:r>
            <a:endParaRPr lang="ko-KR" altLang="en-US" sz="400">
              <a:latin typeface="+mn-ea"/>
            </a:endParaRPr>
          </a:p>
        </p:txBody>
      </p:sp>
      <p:sp>
        <p:nvSpPr>
          <p:cNvPr id="2343" name="Rectangle 43"/>
          <p:cNvSpPr>
            <a:spLocks noChangeArrowheads="1"/>
          </p:cNvSpPr>
          <p:nvPr/>
        </p:nvSpPr>
        <p:spPr bwMode="auto">
          <a:xfrm>
            <a:off x="3140445" y="8160118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</a:t>
            </a:r>
            <a:r>
              <a:rPr lang="en-US" altLang="ko-KR" sz="400" smtClean="0">
                <a:latin typeface="+mn-ea"/>
              </a:rPr>
              <a:t> Agent</a:t>
            </a:r>
            <a:endParaRPr lang="ko-KR" altLang="en-US" sz="400">
              <a:latin typeface="+mn-ea"/>
            </a:endParaRPr>
          </a:p>
        </p:txBody>
      </p:sp>
      <p:sp>
        <p:nvSpPr>
          <p:cNvPr id="2434" name="직사각형 2433"/>
          <p:cNvSpPr/>
          <p:nvPr/>
        </p:nvSpPr>
        <p:spPr>
          <a:xfrm>
            <a:off x="158921" y="7286921"/>
            <a:ext cx="154800" cy="1198800"/>
          </a:xfrm>
          <a:prstGeom prst="rect">
            <a:avLst/>
          </a:prstGeom>
          <a:solidFill>
            <a:srgbClr val="6EC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r>
              <a:rPr lang="ko-KR" altLang="en-US" sz="80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포탈</a:t>
            </a:r>
            <a:endParaRPr lang="en-US" altLang="ko-KR" sz="80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algn="ctr" latinLnBrk="0"/>
            <a:r>
              <a:rPr lang="en-US" altLang="ko-KR" sz="80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/</a:t>
            </a:r>
          </a:p>
          <a:p>
            <a:pPr algn="ctr" latinLnBrk="0"/>
            <a:r>
              <a:rPr lang="ko-KR" altLang="en-US" sz="80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개발</a:t>
            </a:r>
            <a:endParaRPr lang="en-US" altLang="ko-KR" sz="800" smtClean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algn="ctr"/>
            <a:endParaRPr lang="ko-KR" altLang="en-US" sz="800">
              <a:solidFill>
                <a:schemeClr val="bg1"/>
              </a:solidFill>
            </a:endParaRPr>
          </a:p>
        </p:txBody>
      </p:sp>
      <p:sp>
        <p:nvSpPr>
          <p:cNvPr id="2435" name="직사각형 2434"/>
          <p:cNvSpPr/>
          <p:nvPr/>
        </p:nvSpPr>
        <p:spPr>
          <a:xfrm>
            <a:off x="158921" y="6005684"/>
            <a:ext cx="154800" cy="1256400"/>
          </a:xfrm>
          <a:prstGeom prst="rect">
            <a:avLst/>
          </a:prstGeom>
          <a:solidFill>
            <a:srgbClr val="6EC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r>
              <a:rPr lang="ko-KR" altLang="en-US" sz="80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인쇄</a:t>
            </a:r>
            <a:endParaRPr lang="en-US" altLang="ko-KR" sz="80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algn="ctr" latinLnBrk="0"/>
            <a:r>
              <a:rPr lang="en-US" altLang="ko-KR" sz="80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/</a:t>
            </a:r>
          </a:p>
          <a:p>
            <a:pPr algn="ctr" latinLnBrk="0"/>
            <a:r>
              <a:rPr lang="ko-KR" altLang="en-US" sz="80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전자복권</a:t>
            </a:r>
            <a:endParaRPr lang="ko-KR" altLang="en-US" sz="800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2437" name="직사각형 2436"/>
          <p:cNvSpPr/>
          <p:nvPr/>
        </p:nvSpPr>
        <p:spPr>
          <a:xfrm>
            <a:off x="158921" y="3322540"/>
            <a:ext cx="154800" cy="1447200"/>
          </a:xfrm>
          <a:prstGeom prst="rect">
            <a:avLst/>
          </a:prstGeom>
          <a:solidFill>
            <a:srgbClr val="6EC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r>
              <a:rPr lang="ko-KR" altLang="en-US" sz="80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감사처리영역</a:t>
            </a:r>
            <a:endParaRPr lang="ko-KR" altLang="en-US" sz="800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2438" name="직사각형 2437"/>
          <p:cNvSpPr/>
          <p:nvPr/>
        </p:nvSpPr>
        <p:spPr>
          <a:xfrm>
            <a:off x="158921" y="1773912"/>
            <a:ext cx="154800" cy="1530000"/>
          </a:xfrm>
          <a:prstGeom prst="rect">
            <a:avLst/>
          </a:prstGeom>
          <a:solidFill>
            <a:srgbClr val="6EC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r>
              <a:rPr lang="ko-KR" altLang="en-US" sz="80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통신영역</a:t>
            </a:r>
            <a:endParaRPr lang="ko-KR" altLang="en-US" sz="800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2439" name="직사각형 2438"/>
          <p:cNvSpPr/>
          <p:nvPr/>
        </p:nvSpPr>
        <p:spPr>
          <a:xfrm>
            <a:off x="158921" y="575943"/>
            <a:ext cx="154800" cy="1177200"/>
          </a:xfrm>
          <a:prstGeom prst="rect">
            <a:avLst/>
          </a:prstGeom>
          <a:solidFill>
            <a:srgbClr val="6EC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r>
              <a:rPr lang="ko-KR" altLang="en-US" sz="80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연계영역</a:t>
            </a:r>
            <a:endParaRPr lang="ko-KR" altLang="en-US" sz="800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2440" name="직사각형 2439"/>
          <p:cNvSpPr/>
          <p:nvPr/>
        </p:nvSpPr>
        <p:spPr>
          <a:xfrm>
            <a:off x="1997528" y="1773912"/>
            <a:ext cx="154800" cy="1530000"/>
          </a:xfrm>
          <a:prstGeom prst="rect">
            <a:avLst/>
          </a:prstGeom>
          <a:solidFill>
            <a:srgbClr val="6EC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r>
              <a:rPr lang="ko-KR" altLang="en-US" sz="80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온라인게임처리영역</a:t>
            </a:r>
            <a:endParaRPr lang="ko-KR" altLang="en-US" sz="800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503" name="Rectangle 43"/>
          <p:cNvSpPr>
            <a:spLocks noChangeArrowheads="1"/>
          </p:cNvSpPr>
          <p:nvPr/>
        </p:nvSpPr>
        <p:spPr bwMode="auto">
          <a:xfrm>
            <a:off x="4054215" y="4628006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04" name="Rectangle 43"/>
          <p:cNvSpPr>
            <a:spLocks noChangeArrowheads="1"/>
          </p:cNvSpPr>
          <p:nvPr/>
        </p:nvSpPr>
        <p:spPr bwMode="auto">
          <a:xfrm>
            <a:off x="5881632" y="4628006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07" name="Rectangle 43"/>
          <p:cNvSpPr>
            <a:spLocks noChangeArrowheads="1"/>
          </p:cNvSpPr>
          <p:nvPr/>
        </p:nvSpPr>
        <p:spPr bwMode="auto">
          <a:xfrm>
            <a:off x="406446" y="709471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08" name="Rectangle 43"/>
          <p:cNvSpPr>
            <a:spLocks noChangeArrowheads="1"/>
          </p:cNvSpPr>
          <p:nvPr/>
        </p:nvSpPr>
        <p:spPr bwMode="auto">
          <a:xfrm>
            <a:off x="1316927" y="709471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09" name="Rectangle 43"/>
          <p:cNvSpPr>
            <a:spLocks noChangeArrowheads="1"/>
          </p:cNvSpPr>
          <p:nvPr/>
        </p:nvSpPr>
        <p:spPr bwMode="auto">
          <a:xfrm>
            <a:off x="2225805" y="699764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10" name="Rectangle 43"/>
          <p:cNvSpPr>
            <a:spLocks noChangeArrowheads="1"/>
          </p:cNvSpPr>
          <p:nvPr/>
        </p:nvSpPr>
        <p:spPr bwMode="auto">
          <a:xfrm>
            <a:off x="3139144" y="690711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11" name="Rectangle 43"/>
          <p:cNvSpPr>
            <a:spLocks noChangeArrowheads="1"/>
          </p:cNvSpPr>
          <p:nvPr/>
        </p:nvSpPr>
        <p:spPr bwMode="auto">
          <a:xfrm>
            <a:off x="3139144" y="699764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12" name="Rectangle 43"/>
          <p:cNvSpPr>
            <a:spLocks noChangeArrowheads="1"/>
          </p:cNvSpPr>
          <p:nvPr/>
        </p:nvSpPr>
        <p:spPr bwMode="auto">
          <a:xfrm>
            <a:off x="4053518" y="699764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13" name="Rectangle 43"/>
          <p:cNvSpPr>
            <a:spLocks noChangeArrowheads="1"/>
          </p:cNvSpPr>
          <p:nvPr/>
        </p:nvSpPr>
        <p:spPr bwMode="auto">
          <a:xfrm>
            <a:off x="4053518" y="709471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14" name="Rectangle 43"/>
          <p:cNvSpPr>
            <a:spLocks noChangeArrowheads="1"/>
          </p:cNvSpPr>
          <p:nvPr/>
        </p:nvSpPr>
        <p:spPr bwMode="auto">
          <a:xfrm>
            <a:off x="4053518" y="690711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Jeniffer 4.5 Server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515" name="Rectangle 43"/>
          <p:cNvSpPr>
            <a:spLocks noChangeArrowheads="1"/>
          </p:cNvSpPr>
          <p:nvPr/>
        </p:nvSpPr>
        <p:spPr bwMode="auto">
          <a:xfrm>
            <a:off x="4960749" y="671104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16" name="Rectangle 43"/>
          <p:cNvSpPr>
            <a:spLocks noChangeArrowheads="1"/>
          </p:cNvSpPr>
          <p:nvPr/>
        </p:nvSpPr>
        <p:spPr bwMode="auto">
          <a:xfrm>
            <a:off x="4960749" y="680630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17" name="Rectangle 43"/>
          <p:cNvSpPr>
            <a:spLocks noChangeArrowheads="1"/>
          </p:cNvSpPr>
          <p:nvPr/>
        </p:nvSpPr>
        <p:spPr bwMode="auto">
          <a:xfrm>
            <a:off x="5876934" y="680630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18" name="Rectangle 43"/>
          <p:cNvSpPr>
            <a:spLocks noChangeArrowheads="1"/>
          </p:cNvSpPr>
          <p:nvPr/>
        </p:nvSpPr>
        <p:spPr bwMode="auto">
          <a:xfrm>
            <a:off x="5876934" y="690711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19" name="Rectangle 43"/>
          <p:cNvSpPr>
            <a:spLocks noChangeArrowheads="1"/>
          </p:cNvSpPr>
          <p:nvPr/>
        </p:nvSpPr>
        <p:spPr bwMode="auto">
          <a:xfrm>
            <a:off x="6777044" y="699764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20" name="Rectangle 43"/>
          <p:cNvSpPr>
            <a:spLocks noChangeArrowheads="1"/>
          </p:cNvSpPr>
          <p:nvPr/>
        </p:nvSpPr>
        <p:spPr bwMode="auto">
          <a:xfrm>
            <a:off x="6777044" y="709471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21" name="Rectangle 43"/>
          <p:cNvSpPr>
            <a:spLocks noChangeArrowheads="1"/>
          </p:cNvSpPr>
          <p:nvPr/>
        </p:nvSpPr>
        <p:spPr bwMode="auto">
          <a:xfrm>
            <a:off x="7691814" y="671176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22" name="Rectangle 43"/>
          <p:cNvSpPr>
            <a:spLocks noChangeArrowheads="1"/>
          </p:cNvSpPr>
          <p:nvPr/>
        </p:nvSpPr>
        <p:spPr bwMode="auto">
          <a:xfrm>
            <a:off x="7691814" y="680281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23" name="Rectangle 43"/>
          <p:cNvSpPr>
            <a:spLocks noChangeArrowheads="1"/>
          </p:cNvSpPr>
          <p:nvPr/>
        </p:nvSpPr>
        <p:spPr bwMode="auto">
          <a:xfrm>
            <a:off x="8610273" y="671176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24" name="Rectangle 43"/>
          <p:cNvSpPr>
            <a:spLocks noChangeArrowheads="1"/>
          </p:cNvSpPr>
          <p:nvPr/>
        </p:nvSpPr>
        <p:spPr bwMode="auto">
          <a:xfrm>
            <a:off x="8610273" y="680281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29" name="Rectangle 43"/>
          <p:cNvSpPr>
            <a:spLocks noChangeArrowheads="1"/>
          </p:cNvSpPr>
          <p:nvPr/>
        </p:nvSpPr>
        <p:spPr bwMode="auto">
          <a:xfrm>
            <a:off x="2229317" y="8242214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30" name="Rectangle 43"/>
          <p:cNvSpPr>
            <a:spLocks noChangeArrowheads="1"/>
          </p:cNvSpPr>
          <p:nvPr/>
        </p:nvSpPr>
        <p:spPr bwMode="auto">
          <a:xfrm>
            <a:off x="2229317" y="8328294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(Avmar)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31" name="Rectangle 43"/>
          <p:cNvSpPr>
            <a:spLocks noChangeArrowheads="1"/>
          </p:cNvSpPr>
          <p:nvPr/>
        </p:nvSpPr>
        <p:spPr bwMode="auto">
          <a:xfrm>
            <a:off x="3140445" y="8242214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32" name="Rectangle 43"/>
          <p:cNvSpPr>
            <a:spLocks noChangeArrowheads="1"/>
          </p:cNvSpPr>
          <p:nvPr/>
        </p:nvSpPr>
        <p:spPr bwMode="auto">
          <a:xfrm>
            <a:off x="3140445" y="8328294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(Avmar)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33" name="Rectangle 43"/>
          <p:cNvSpPr>
            <a:spLocks noChangeArrowheads="1"/>
          </p:cNvSpPr>
          <p:nvPr/>
        </p:nvSpPr>
        <p:spPr bwMode="auto">
          <a:xfrm>
            <a:off x="4059006" y="8160118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(Avmar)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534" name="Rectangle 43"/>
          <p:cNvSpPr>
            <a:spLocks noChangeArrowheads="1"/>
          </p:cNvSpPr>
          <p:nvPr/>
        </p:nvSpPr>
        <p:spPr bwMode="auto">
          <a:xfrm>
            <a:off x="2227278" y="281903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cxnSp>
        <p:nvCxnSpPr>
          <p:cNvPr id="679" name="직선 연결선 678"/>
          <p:cNvCxnSpPr/>
          <p:nvPr/>
        </p:nvCxnSpPr>
        <p:spPr>
          <a:xfrm>
            <a:off x="142720" y="5996721"/>
            <a:ext cx="1256144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0" name="직선 연결선 679"/>
          <p:cNvCxnSpPr/>
          <p:nvPr/>
        </p:nvCxnSpPr>
        <p:spPr>
          <a:xfrm>
            <a:off x="142720" y="4781548"/>
            <a:ext cx="1166820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1" name="직사각형 680"/>
          <p:cNvSpPr/>
          <p:nvPr/>
        </p:nvSpPr>
        <p:spPr>
          <a:xfrm>
            <a:off x="343875" y="4808872"/>
            <a:ext cx="8640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통합운영웹서버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682" name="직선 연결선 681"/>
          <p:cNvCxnSpPr/>
          <p:nvPr/>
        </p:nvCxnSpPr>
        <p:spPr>
          <a:xfrm>
            <a:off x="343875" y="4959803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3" name="직사각형 682"/>
          <p:cNvSpPr/>
          <p:nvPr/>
        </p:nvSpPr>
        <p:spPr>
          <a:xfrm>
            <a:off x="2164847" y="4808872"/>
            <a:ext cx="8640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파일서버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684" name="직선 연결선 683"/>
          <p:cNvCxnSpPr/>
          <p:nvPr/>
        </p:nvCxnSpPr>
        <p:spPr>
          <a:xfrm>
            <a:off x="2164847" y="4959803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5" name="직사각형 684"/>
          <p:cNvSpPr/>
          <p:nvPr/>
        </p:nvSpPr>
        <p:spPr>
          <a:xfrm>
            <a:off x="3074289" y="4808872"/>
            <a:ext cx="8640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형상관리서버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686" name="직선 연결선 685"/>
          <p:cNvCxnSpPr/>
          <p:nvPr/>
        </p:nvCxnSpPr>
        <p:spPr>
          <a:xfrm>
            <a:off x="3074289" y="4959803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7" name="직사각형 686"/>
          <p:cNvSpPr/>
          <p:nvPr/>
        </p:nvSpPr>
        <p:spPr>
          <a:xfrm>
            <a:off x="3985919" y="4808872"/>
            <a:ext cx="8640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SMS </a:t>
            </a:r>
            <a:r>
              <a:rPr lang="ko-KR" altLang="en-US" sz="500">
                <a:solidFill>
                  <a:schemeClr val="tx1"/>
                </a:solidFill>
              </a:rPr>
              <a:t>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688" name="직선 연결선 687"/>
          <p:cNvCxnSpPr/>
          <p:nvPr/>
        </p:nvCxnSpPr>
        <p:spPr>
          <a:xfrm>
            <a:off x="3985919" y="4959803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9" name="직사각형 688"/>
          <p:cNvSpPr/>
          <p:nvPr/>
        </p:nvSpPr>
        <p:spPr>
          <a:xfrm>
            <a:off x="4898208" y="4808872"/>
            <a:ext cx="8640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NMS </a:t>
            </a:r>
            <a:r>
              <a:rPr lang="ko-KR" altLang="en-US" sz="500">
                <a:solidFill>
                  <a:schemeClr val="tx1"/>
                </a:solidFill>
              </a:rPr>
              <a:t>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690" name="직선 연결선 689"/>
          <p:cNvCxnSpPr/>
          <p:nvPr/>
        </p:nvCxnSpPr>
        <p:spPr>
          <a:xfrm>
            <a:off x="4898208" y="4959803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1" name="직사각형 690"/>
          <p:cNvSpPr/>
          <p:nvPr/>
        </p:nvSpPr>
        <p:spPr>
          <a:xfrm>
            <a:off x="5809934" y="4808872"/>
            <a:ext cx="8640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ITSM </a:t>
            </a:r>
            <a:r>
              <a:rPr lang="ko-KR" altLang="en-US" sz="500">
                <a:solidFill>
                  <a:schemeClr val="tx1"/>
                </a:solidFill>
              </a:rPr>
              <a:t>운영서버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692" name="직선 연결선 691"/>
          <p:cNvCxnSpPr/>
          <p:nvPr/>
        </p:nvCxnSpPr>
        <p:spPr>
          <a:xfrm>
            <a:off x="5809934" y="4959803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3" name="직사각형 692"/>
          <p:cNvSpPr/>
          <p:nvPr/>
        </p:nvSpPr>
        <p:spPr>
          <a:xfrm>
            <a:off x="6722223" y="4808872"/>
            <a:ext cx="8640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APM  </a:t>
            </a:r>
            <a:r>
              <a:rPr lang="ko-KR" altLang="en-US" sz="500">
                <a:solidFill>
                  <a:schemeClr val="tx1"/>
                </a:solidFill>
              </a:rPr>
              <a:t>전용서버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694" name="직선 연결선 693"/>
          <p:cNvCxnSpPr/>
          <p:nvPr/>
        </p:nvCxnSpPr>
        <p:spPr>
          <a:xfrm>
            <a:off x="6722223" y="4959803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5" name="직사각형 694"/>
          <p:cNvSpPr/>
          <p:nvPr/>
        </p:nvSpPr>
        <p:spPr>
          <a:xfrm>
            <a:off x="7634512" y="4808872"/>
            <a:ext cx="8460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관리</a:t>
            </a:r>
            <a:r>
              <a:rPr lang="en-US" altLang="ko-KR" sz="500">
                <a:solidFill>
                  <a:schemeClr val="tx1"/>
                </a:solidFill>
              </a:rPr>
              <a:t>DB</a:t>
            </a:r>
            <a:r>
              <a:rPr lang="ko-KR" altLang="en-US" sz="500">
                <a:solidFill>
                  <a:schemeClr val="tx1"/>
                </a:solidFill>
              </a:rPr>
              <a:t>서버</a:t>
            </a:r>
            <a:r>
              <a:rPr lang="en-US" altLang="ko-KR" sz="500">
                <a:solidFill>
                  <a:schemeClr val="tx1"/>
                </a:solidFill>
              </a:rPr>
              <a:t>1 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696" name="직선 연결선 695"/>
          <p:cNvCxnSpPr/>
          <p:nvPr/>
        </p:nvCxnSpPr>
        <p:spPr>
          <a:xfrm>
            <a:off x="7634512" y="4959803"/>
            <a:ext cx="846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7" name="직사각형 696"/>
          <p:cNvSpPr/>
          <p:nvPr/>
        </p:nvSpPr>
        <p:spPr>
          <a:xfrm>
            <a:off x="8521696" y="4808872"/>
            <a:ext cx="797243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관리</a:t>
            </a:r>
            <a:r>
              <a:rPr lang="en-US" altLang="ko-KR" sz="500">
                <a:solidFill>
                  <a:schemeClr val="tx1"/>
                </a:solidFill>
              </a:rPr>
              <a:t>DB</a:t>
            </a:r>
            <a:r>
              <a:rPr lang="ko-KR" altLang="en-US" sz="500">
                <a:solidFill>
                  <a:schemeClr val="tx1"/>
                </a:solidFill>
              </a:rPr>
              <a:t>서버</a:t>
            </a:r>
            <a:r>
              <a:rPr lang="en-US" altLang="ko-KR" sz="500">
                <a:solidFill>
                  <a:schemeClr val="tx1"/>
                </a:solidFill>
              </a:rPr>
              <a:t>2 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698" name="직선 연결선 697"/>
          <p:cNvCxnSpPr/>
          <p:nvPr/>
        </p:nvCxnSpPr>
        <p:spPr>
          <a:xfrm>
            <a:off x="8521696" y="4959803"/>
            <a:ext cx="7992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9" name="직사각형 698"/>
          <p:cNvSpPr/>
          <p:nvPr/>
        </p:nvSpPr>
        <p:spPr>
          <a:xfrm>
            <a:off x="9360868" y="4808872"/>
            <a:ext cx="7452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ESM </a:t>
            </a:r>
            <a:r>
              <a:rPr lang="ko-KR" altLang="en-US" sz="500">
                <a:solidFill>
                  <a:schemeClr val="tx1"/>
                </a:solidFill>
              </a:rPr>
              <a:t>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700" name="직선 연결선 699"/>
          <p:cNvCxnSpPr/>
          <p:nvPr/>
        </p:nvCxnSpPr>
        <p:spPr>
          <a:xfrm>
            <a:off x="9360868" y="4959803"/>
            <a:ext cx="7452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1" name="직사각형 700"/>
          <p:cNvSpPr/>
          <p:nvPr/>
        </p:nvSpPr>
        <p:spPr>
          <a:xfrm>
            <a:off x="10948681" y="4808872"/>
            <a:ext cx="8640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서버보안관리서버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702" name="직선 연결선 701"/>
          <p:cNvCxnSpPr/>
          <p:nvPr/>
        </p:nvCxnSpPr>
        <p:spPr>
          <a:xfrm>
            <a:off x="10948681" y="4959803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3" name="직사각형 702"/>
          <p:cNvSpPr/>
          <p:nvPr/>
        </p:nvSpPr>
        <p:spPr>
          <a:xfrm>
            <a:off x="11856207" y="4808872"/>
            <a:ext cx="7992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PC</a:t>
            </a:r>
            <a:r>
              <a:rPr lang="ko-KR" altLang="en-US" sz="500">
                <a:solidFill>
                  <a:schemeClr val="tx1"/>
                </a:solidFill>
              </a:rPr>
              <a:t>보안관리서버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704" name="직선 연결선 703"/>
          <p:cNvCxnSpPr/>
          <p:nvPr/>
        </p:nvCxnSpPr>
        <p:spPr>
          <a:xfrm>
            <a:off x="11856207" y="4959803"/>
            <a:ext cx="7992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5" name="Rectangle 135"/>
          <p:cNvSpPr>
            <a:spLocks noChangeArrowheads="1"/>
          </p:cNvSpPr>
          <p:nvPr/>
        </p:nvSpPr>
        <p:spPr bwMode="auto">
          <a:xfrm>
            <a:off x="6763124" y="5384940"/>
            <a:ext cx="784800" cy="19568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06" name="Rectangle 135"/>
          <p:cNvSpPr>
            <a:spLocks noChangeArrowheads="1"/>
          </p:cNvSpPr>
          <p:nvPr/>
        </p:nvSpPr>
        <p:spPr bwMode="auto">
          <a:xfrm>
            <a:off x="7678764" y="5384939"/>
            <a:ext cx="753983" cy="363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07" name="Rectangle 135"/>
          <p:cNvSpPr>
            <a:spLocks noChangeArrowheads="1"/>
          </p:cNvSpPr>
          <p:nvPr/>
        </p:nvSpPr>
        <p:spPr bwMode="auto">
          <a:xfrm>
            <a:off x="9391468" y="5384940"/>
            <a:ext cx="669600" cy="28062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08" name="Rectangle 135"/>
          <p:cNvSpPr>
            <a:spLocks noChangeArrowheads="1"/>
          </p:cNvSpPr>
          <p:nvPr/>
        </p:nvSpPr>
        <p:spPr bwMode="auto">
          <a:xfrm>
            <a:off x="10993044" y="5384940"/>
            <a:ext cx="759600" cy="28113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09" name="Rectangle 135"/>
          <p:cNvSpPr>
            <a:spLocks noChangeArrowheads="1"/>
          </p:cNvSpPr>
          <p:nvPr/>
        </p:nvSpPr>
        <p:spPr bwMode="auto">
          <a:xfrm>
            <a:off x="11900570" y="5384940"/>
            <a:ext cx="712800" cy="28113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graphicFrame>
        <p:nvGraphicFramePr>
          <p:cNvPr id="710" name="표 7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8593948"/>
              </p:ext>
            </p:extLst>
          </p:nvPr>
        </p:nvGraphicFramePr>
        <p:xfrm>
          <a:off x="6763124" y="499707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BAPMAP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HP rx2800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2.53 GHz * 16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160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11" name="표 7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073994"/>
              </p:ext>
            </p:extLst>
          </p:nvPr>
        </p:nvGraphicFramePr>
        <p:xfrm>
          <a:off x="7678764" y="4997073"/>
          <a:ext cx="753983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69970"/>
                <a:gridCol w="484013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BITSMDB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X3750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2.2 GHz * 16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12" name="표 7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631650"/>
              </p:ext>
            </p:extLst>
          </p:nvPr>
        </p:nvGraphicFramePr>
        <p:xfrm>
          <a:off x="9400468" y="4997073"/>
          <a:ext cx="669118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9583"/>
                <a:gridCol w="429535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BESMSVR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X3750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2.2 GHz * 16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13" name="표 7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3854852"/>
              </p:ext>
            </p:extLst>
          </p:nvPr>
        </p:nvGraphicFramePr>
        <p:xfrm>
          <a:off x="10993044" y="4997073"/>
          <a:ext cx="760178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479174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BSVRSECURITYSVR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14" name="표 7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7490950"/>
              </p:ext>
            </p:extLst>
          </p:nvPr>
        </p:nvGraphicFramePr>
        <p:xfrm>
          <a:off x="11900570" y="4997073"/>
          <a:ext cx="712548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55134"/>
                <a:gridCol w="457414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BPCSECURITYSVR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15" name="Rectangle 135"/>
          <p:cNvSpPr>
            <a:spLocks noChangeArrowheads="1"/>
          </p:cNvSpPr>
          <p:nvPr/>
        </p:nvSpPr>
        <p:spPr bwMode="auto">
          <a:xfrm>
            <a:off x="5852289" y="5384940"/>
            <a:ext cx="788400" cy="28113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graphicFrame>
        <p:nvGraphicFramePr>
          <p:cNvPr id="716" name="표 7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3007079"/>
              </p:ext>
            </p:extLst>
          </p:nvPr>
        </p:nvGraphicFramePr>
        <p:xfrm>
          <a:off x="5852289" y="499707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BITSMAP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17" name="Rectangle 135"/>
          <p:cNvSpPr>
            <a:spLocks noChangeArrowheads="1"/>
          </p:cNvSpPr>
          <p:nvPr/>
        </p:nvSpPr>
        <p:spPr bwMode="auto">
          <a:xfrm>
            <a:off x="4940332" y="5384940"/>
            <a:ext cx="784800" cy="28113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graphicFrame>
        <p:nvGraphicFramePr>
          <p:cNvPr id="718" name="표 7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3691294"/>
              </p:ext>
            </p:extLst>
          </p:nvPr>
        </p:nvGraphicFramePr>
        <p:xfrm>
          <a:off x="4940332" y="499707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BNMSAP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X3750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2.2 GHz * 16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19" name="표 7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5294798"/>
              </p:ext>
            </p:extLst>
          </p:nvPr>
        </p:nvGraphicFramePr>
        <p:xfrm>
          <a:off x="8561620" y="4997073"/>
          <a:ext cx="717714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56983"/>
                <a:gridCol w="460731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BSMSDB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X3750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2.2 GHz * 16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20" name="Rectangle 135"/>
          <p:cNvSpPr>
            <a:spLocks noChangeArrowheads="1"/>
          </p:cNvSpPr>
          <p:nvPr/>
        </p:nvSpPr>
        <p:spPr bwMode="auto">
          <a:xfrm>
            <a:off x="2207350" y="5384938"/>
            <a:ext cx="788400" cy="195687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21" name="Rectangle 135"/>
          <p:cNvSpPr>
            <a:spLocks noChangeArrowheads="1"/>
          </p:cNvSpPr>
          <p:nvPr/>
        </p:nvSpPr>
        <p:spPr bwMode="auto">
          <a:xfrm>
            <a:off x="3117504" y="5384940"/>
            <a:ext cx="788400" cy="532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22" name="Rectangle 135"/>
          <p:cNvSpPr>
            <a:spLocks noChangeArrowheads="1"/>
          </p:cNvSpPr>
          <p:nvPr/>
        </p:nvSpPr>
        <p:spPr bwMode="auto">
          <a:xfrm>
            <a:off x="4026442" y="5384940"/>
            <a:ext cx="788400" cy="28113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graphicFrame>
        <p:nvGraphicFramePr>
          <p:cNvPr id="723" name="표 7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435427"/>
              </p:ext>
            </p:extLst>
          </p:nvPr>
        </p:nvGraphicFramePr>
        <p:xfrm>
          <a:off x="2207350" y="499707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BFILESVR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24" name="표 7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787695"/>
              </p:ext>
            </p:extLst>
          </p:nvPr>
        </p:nvGraphicFramePr>
        <p:xfrm>
          <a:off x="3117504" y="499707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BSRCAP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25" name="표 7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4493953"/>
              </p:ext>
            </p:extLst>
          </p:nvPr>
        </p:nvGraphicFramePr>
        <p:xfrm>
          <a:off x="4026442" y="499707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BSMSAP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26" name="Rectangle 135"/>
          <p:cNvSpPr>
            <a:spLocks noChangeArrowheads="1"/>
          </p:cNvSpPr>
          <p:nvPr/>
        </p:nvSpPr>
        <p:spPr bwMode="auto">
          <a:xfrm>
            <a:off x="386230" y="5384938"/>
            <a:ext cx="788400" cy="442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graphicFrame>
        <p:nvGraphicFramePr>
          <p:cNvPr id="727" name="표 7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2382123"/>
              </p:ext>
            </p:extLst>
          </p:nvPr>
        </p:nvGraphicFramePr>
        <p:xfrm>
          <a:off x="386230" y="499707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BOPRWEBSVR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28" name="직사각형 727"/>
          <p:cNvSpPr/>
          <p:nvPr/>
        </p:nvSpPr>
        <p:spPr>
          <a:xfrm>
            <a:off x="10152893" y="4808872"/>
            <a:ext cx="7452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 smtClean="0">
                <a:solidFill>
                  <a:schemeClr val="tx1"/>
                </a:solidFill>
              </a:rPr>
              <a:t>ESM DB </a:t>
            </a:r>
            <a:r>
              <a:rPr lang="ko-KR" altLang="en-US" sz="500">
                <a:solidFill>
                  <a:schemeClr val="tx1"/>
                </a:solidFill>
              </a:rPr>
              <a:t>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729" name="직선 연결선 728"/>
          <p:cNvCxnSpPr/>
          <p:nvPr/>
        </p:nvCxnSpPr>
        <p:spPr>
          <a:xfrm>
            <a:off x="10152893" y="4959803"/>
            <a:ext cx="7452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0" name="Rectangle 135"/>
          <p:cNvSpPr>
            <a:spLocks noChangeArrowheads="1"/>
          </p:cNvSpPr>
          <p:nvPr/>
        </p:nvSpPr>
        <p:spPr bwMode="auto">
          <a:xfrm>
            <a:off x="10183493" y="5384940"/>
            <a:ext cx="669600" cy="28113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graphicFrame>
        <p:nvGraphicFramePr>
          <p:cNvPr id="731" name="표 7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0159992"/>
              </p:ext>
            </p:extLst>
          </p:nvPr>
        </p:nvGraphicFramePr>
        <p:xfrm>
          <a:off x="10192493" y="4997073"/>
          <a:ext cx="669118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9583"/>
                <a:gridCol w="429535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BESMDB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32" name="Rectangle 135"/>
          <p:cNvSpPr>
            <a:spLocks noChangeArrowheads="1"/>
          </p:cNvSpPr>
          <p:nvPr/>
        </p:nvSpPr>
        <p:spPr bwMode="auto">
          <a:xfrm>
            <a:off x="8559254" y="5384939"/>
            <a:ext cx="716400" cy="363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733" name="Rectangle 43"/>
          <p:cNvSpPr>
            <a:spLocks noChangeArrowheads="1"/>
          </p:cNvSpPr>
          <p:nvPr/>
        </p:nvSpPr>
        <p:spPr bwMode="auto">
          <a:xfrm>
            <a:off x="6785249" y="5413707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HP UX 11i v3</a:t>
            </a:r>
            <a:endParaRPr lang="ko-KR" altLang="en-US" sz="400" dirty="0">
              <a:latin typeface="+mn-ea"/>
            </a:endParaRPr>
          </a:p>
        </p:txBody>
      </p:sp>
      <p:sp>
        <p:nvSpPr>
          <p:cNvPr id="734" name="Rectangle 43"/>
          <p:cNvSpPr>
            <a:spLocks noChangeArrowheads="1"/>
          </p:cNvSpPr>
          <p:nvPr/>
        </p:nvSpPr>
        <p:spPr bwMode="auto">
          <a:xfrm>
            <a:off x="6785249" y="5493359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HP. OpenMCM Master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735" name="Rectangle 43"/>
          <p:cNvSpPr>
            <a:spLocks noChangeArrowheads="1"/>
          </p:cNvSpPr>
          <p:nvPr/>
        </p:nvSpPr>
        <p:spPr bwMode="auto">
          <a:xfrm>
            <a:off x="7697714" y="5413707"/>
            <a:ext cx="720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</a:t>
            </a:r>
            <a:r>
              <a:rPr lang="en-US" altLang="ko-KR" sz="400" smtClean="0">
                <a:latin typeface="+mn-ea"/>
              </a:rPr>
              <a:t>SP1</a:t>
            </a:r>
            <a:endParaRPr lang="ko-KR" altLang="en-US" sz="400" dirty="0">
              <a:latin typeface="+mn-ea"/>
            </a:endParaRPr>
          </a:p>
        </p:txBody>
      </p:sp>
      <p:sp>
        <p:nvSpPr>
          <p:cNvPr id="736" name="Rectangle 43"/>
          <p:cNvSpPr>
            <a:spLocks noChangeArrowheads="1"/>
          </p:cNvSpPr>
          <p:nvPr/>
        </p:nvSpPr>
        <p:spPr bwMode="auto">
          <a:xfrm>
            <a:off x="9413068" y="5413707"/>
            <a:ext cx="633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5.8 (32bit)</a:t>
            </a:r>
          </a:p>
        </p:txBody>
      </p:sp>
      <p:sp>
        <p:nvSpPr>
          <p:cNvPr id="737" name="Rectangle 43"/>
          <p:cNvSpPr>
            <a:spLocks noChangeArrowheads="1"/>
          </p:cNvSpPr>
          <p:nvPr/>
        </p:nvSpPr>
        <p:spPr bwMode="auto">
          <a:xfrm>
            <a:off x="11011994" y="5413707"/>
            <a:ext cx="727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MS Window 2008 R2 SP1</a:t>
            </a:r>
            <a:endParaRPr lang="ko-KR" altLang="en-US" sz="400">
              <a:latin typeface="+mn-ea"/>
            </a:endParaRPr>
          </a:p>
        </p:txBody>
      </p:sp>
      <p:sp>
        <p:nvSpPr>
          <p:cNvPr id="738" name="Rectangle 43"/>
          <p:cNvSpPr>
            <a:spLocks noChangeArrowheads="1"/>
          </p:cNvSpPr>
          <p:nvPr/>
        </p:nvSpPr>
        <p:spPr bwMode="auto">
          <a:xfrm>
            <a:off x="11919520" y="5413707"/>
            <a:ext cx="6768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MS Window 2008 R2 SP1</a:t>
            </a:r>
            <a:endParaRPr lang="ko-KR" altLang="en-US" sz="400">
              <a:latin typeface="+mn-ea"/>
            </a:endParaRPr>
          </a:p>
        </p:txBody>
      </p:sp>
      <p:sp>
        <p:nvSpPr>
          <p:cNvPr id="739" name="Rectangle 43"/>
          <p:cNvSpPr>
            <a:spLocks noChangeArrowheads="1"/>
          </p:cNvSpPr>
          <p:nvPr/>
        </p:nvSpPr>
        <p:spPr bwMode="auto">
          <a:xfrm>
            <a:off x="7697714" y="5493359"/>
            <a:ext cx="720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MS SQL 2012 Stanard (CAL 20</a:t>
            </a:r>
            <a:r>
              <a:rPr lang="ko-KR" altLang="en-US" sz="400" smtClean="0">
                <a:latin typeface="+mn-ea"/>
              </a:rPr>
              <a:t>명</a:t>
            </a:r>
            <a:r>
              <a:rPr lang="en-US" altLang="ko-KR" sz="400" smtClean="0">
                <a:latin typeface="+mn-ea"/>
              </a:rPr>
              <a:t>)</a:t>
            </a:r>
            <a:endParaRPr lang="ko-KR" altLang="en-US" sz="400" dirty="0">
              <a:latin typeface="+mn-ea"/>
            </a:endParaRPr>
          </a:p>
        </p:txBody>
      </p:sp>
      <p:sp>
        <p:nvSpPr>
          <p:cNvPr id="740" name="Rectangle 43"/>
          <p:cNvSpPr>
            <a:spLocks noChangeArrowheads="1"/>
          </p:cNvSpPr>
          <p:nvPr/>
        </p:nvSpPr>
        <p:spPr bwMode="auto">
          <a:xfrm>
            <a:off x="5873889" y="5413707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SP1</a:t>
            </a:r>
            <a:endParaRPr lang="ko-KR" altLang="en-US" sz="400" dirty="0">
              <a:latin typeface="+mn-ea"/>
            </a:endParaRPr>
          </a:p>
        </p:txBody>
      </p:sp>
      <p:sp>
        <p:nvSpPr>
          <p:cNvPr id="741" name="Rectangle 43"/>
          <p:cNvSpPr>
            <a:spLocks noChangeArrowheads="1"/>
          </p:cNvSpPr>
          <p:nvPr/>
        </p:nvSpPr>
        <p:spPr bwMode="auto">
          <a:xfrm>
            <a:off x="5873889" y="5493359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HP. Service Manager 9</a:t>
            </a:r>
            <a:endParaRPr lang="ko-KR" altLang="en-US" sz="400" dirty="0">
              <a:latin typeface="+mn-ea"/>
            </a:endParaRPr>
          </a:p>
        </p:txBody>
      </p:sp>
      <p:sp>
        <p:nvSpPr>
          <p:cNvPr id="742" name="Rectangle 43"/>
          <p:cNvSpPr>
            <a:spLocks noChangeArrowheads="1"/>
          </p:cNvSpPr>
          <p:nvPr/>
        </p:nvSpPr>
        <p:spPr bwMode="auto">
          <a:xfrm>
            <a:off x="7697714" y="5580625"/>
            <a:ext cx="720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743" name="Rectangle 43"/>
          <p:cNvSpPr>
            <a:spLocks noChangeArrowheads="1"/>
          </p:cNvSpPr>
          <p:nvPr/>
        </p:nvSpPr>
        <p:spPr bwMode="auto">
          <a:xfrm>
            <a:off x="9413068" y="5493359"/>
            <a:ext cx="633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ESM. </a:t>
            </a:r>
            <a:r>
              <a:rPr lang="ko-KR" altLang="en-US" sz="400">
                <a:latin typeface="+mn-ea"/>
              </a:rPr>
              <a:t> </a:t>
            </a:r>
            <a:r>
              <a:rPr lang="en-US" altLang="ko-KR" sz="400">
                <a:latin typeface="+mn-ea"/>
              </a:rPr>
              <a:t>TSMA</a:t>
            </a:r>
            <a:endParaRPr lang="ko-KR" altLang="en-US" sz="400" dirty="0">
              <a:latin typeface="+mn-ea"/>
            </a:endParaRPr>
          </a:p>
        </p:txBody>
      </p:sp>
      <p:sp>
        <p:nvSpPr>
          <p:cNvPr id="744" name="Rectangle 43"/>
          <p:cNvSpPr>
            <a:spLocks noChangeArrowheads="1"/>
          </p:cNvSpPr>
          <p:nvPr/>
        </p:nvSpPr>
        <p:spPr bwMode="auto">
          <a:xfrm>
            <a:off x="11011994" y="5493359"/>
            <a:ext cx="727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RedCastle Manager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745" name="Rectangle 43"/>
          <p:cNvSpPr>
            <a:spLocks noChangeArrowheads="1"/>
          </p:cNvSpPr>
          <p:nvPr/>
        </p:nvSpPr>
        <p:spPr bwMode="auto">
          <a:xfrm>
            <a:off x="11919520" y="5493359"/>
            <a:ext cx="6768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ESCORT</a:t>
            </a:r>
            <a:endParaRPr lang="ko-KR" altLang="en-US" sz="400" dirty="0">
              <a:latin typeface="+mn-ea"/>
            </a:endParaRPr>
          </a:p>
        </p:txBody>
      </p:sp>
      <p:sp>
        <p:nvSpPr>
          <p:cNvPr id="746" name="Rectangle 43"/>
          <p:cNvSpPr>
            <a:spLocks noChangeArrowheads="1"/>
          </p:cNvSpPr>
          <p:nvPr/>
        </p:nvSpPr>
        <p:spPr bwMode="auto">
          <a:xfrm>
            <a:off x="4963573" y="5413707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SP1</a:t>
            </a:r>
            <a:endParaRPr lang="ko-KR" altLang="en-US" sz="400" dirty="0">
              <a:latin typeface="+mn-ea"/>
            </a:endParaRPr>
          </a:p>
        </p:txBody>
      </p:sp>
      <p:sp>
        <p:nvSpPr>
          <p:cNvPr id="747" name="Rectangle 43"/>
          <p:cNvSpPr>
            <a:spLocks noChangeArrowheads="1"/>
          </p:cNvSpPr>
          <p:nvPr/>
        </p:nvSpPr>
        <p:spPr bwMode="auto">
          <a:xfrm>
            <a:off x="4963573" y="5493359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HP. Network Node Manager 9i</a:t>
            </a:r>
            <a:endParaRPr lang="ko-KR" altLang="en-US" sz="400" dirty="0">
              <a:latin typeface="+mn-ea"/>
            </a:endParaRPr>
          </a:p>
        </p:txBody>
      </p:sp>
      <p:sp>
        <p:nvSpPr>
          <p:cNvPr id="748" name="Rectangle 43"/>
          <p:cNvSpPr>
            <a:spLocks noChangeArrowheads="1"/>
          </p:cNvSpPr>
          <p:nvPr/>
        </p:nvSpPr>
        <p:spPr bwMode="auto">
          <a:xfrm>
            <a:off x="4963573" y="5580625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749" name="Rectangle 43"/>
          <p:cNvSpPr>
            <a:spLocks noChangeArrowheads="1"/>
          </p:cNvSpPr>
          <p:nvPr/>
        </p:nvSpPr>
        <p:spPr bwMode="auto">
          <a:xfrm>
            <a:off x="5873889" y="5580625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750" name="Rectangle 43"/>
          <p:cNvSpPr>
            <a:spLocks noChangeArrowheads="1"/>
          </p:cNvSpPr>
          <p:nvPr/>
        </p:nvSpPr>
        <p:spPr bwMode="auto">
          <a:xfrm>
            <a:off x="7693411" y="5663724"/>
            <a:ext cx="7200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751" name="Rectangle 43"/>
          <p:cNvSpPr>
            <a:spLocks noChangeArrowheads="1"/>
          </p:cNvSpPr>
          <p:nvPr/>
        </p:nvSpPr>
        <p:spPr bwMode="auto">
          <a:xfrm>
            <a:off x="4048568" y="5413707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MS Window 2008 R2 SP1</a:t>
            </a:r>
            <a:endParaRPr lang="ko-KR" altLang="en-US" sz="400" dirty="0">
              <a:latin typeface="+mn-ea"/>
            </a:endParaRPr>
          </a:p>
        </p:txBody>
      </p:sp>
      <p:sp>
        <p:nvSpPr>
          <p:cNvPr id="752" name="Rectangle 43"/>
          <p:cNvSpPr>
            <a:spLocks noChangeArrowheads="1"/>
          </p:cNvSpPr>
          <p:nvPr/>
        </p:nvSpPr>
        <p:spPr bwMode="auto">
          <a:xfrm>
            <a:off x="4048568" y="5493359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HP. Operation Manager 9</a:t>
            </a:r>
            <a:endParaRPr lang="ko-KR" altLang="en-US" sz="400" dirty="0">
              <a:latin typeface="+mn-ea"/>
            </a:endParaRPr>
          </a:p>
        </p:txBody>
      </p:sp>
      <p:sp>
        <p:nvSpPr>
          <p:cNvPr id="753" name="Rectangle 43"/>
          <p:cNvSpPr>
            <a:spLocks noChangeArrowheads="1"/>
          </p:cNvSpPr>
          <p:nvPr/>
        </p:nvSpPr>
        <p:spPr bwMode="auto">
          <a:xfrm>
            <a:off x="10205093" y="5413707"/>
            <a:ext cx="633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5.8 (32bit)</a:t>
            </a:r>
            <a:endParaRPr lang="ko-KR" altLang="en-US" sz="400">
              <a:latin typeface="+mn-ea"/>
            </a:endParaRPr>
          </a:p>
        </p:txBody>
      </p:sp>
      <p:sp>
        <p:nvSpPr>
          <p:cNvPr id="754" name="Rectangle 43"/>
          <p:cNvSpPr>
            <a:spLocks noChangeArrowheads="1"/>
          </p:cNvSpPr>
          <p:nvPr/>
        </p:nvSpPr>
        <p:spPr bwMode="auto">
          <a:xfrm>
            <a:off x="10205093" y="5493359"/>
            <a:ext cx="633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Oracle 11g Standard</a:t>
            </a:r>
            <a:endParaRPr lang="ko-KR" altLang="en-US" sz="400" dirty="0">
              <a:latin typeface="+mn-ea"/>
            </a:endParaRPr>
          </a:p>
        </p:txBody>
      </p:sp>
      <p:sp>
        <p:nvSpPr>
          <p:cNvPr id="755" name="Rectangle 43"/>
          <p:cNvSpPr>
            <a:spLocks noChangeArrowheads="1"/>
          </p:cNvSpPr>
          <p:nvPr/>
        </p:nvSpPr>
        <p:spPr bwMode="auto">
          <a:xfrm>
            <a:off x="8578205" y="5413707"/>
            <a:ext cx="6804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</a:t>
            </a:r>
            <a:r>
              <a:rPr lang="en-US" altLang="ko-KR" sz="400" smtClean="0">
                <a:latin typeface="+mn-ea"/>
              </a:rPr>
              <a:t>SP1</a:t>
            </a:r>
            <a:endParaRPr lang="ko-KR" altLang="en-US" sz="400" dirty="0">
              <a:latin typeface="+mn-ea"/>
            </a:endParaRPr>
          </a:p>
        </p:txBody>
      </p:sp>
      <p:sp>
        <p:nvSpPr>
          <p:cNvPr id="756" name="Rectangle 43"/>
          <p:cNvSpPr>
            <a:spLocks noChangeArrowheads="1"/>
          </p:cNvSpPr>
          <p:nvPr/>
        </p:nvSpPr>
        <p:spPr bwMode="auto">
          <a:xfrm>
            <a:off x="8578205" y="5493359"/>
            <a:ext cx="6804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MS SQL 2012 Stanard (CAL 20</a:t>
            </a:r>
            <a:r>
              <a:rPr lang="ko-KR" altLang="en-US" sz="400" smtClean="0">
                <a:latin typeface="+mn-ea"/>
              </a:rPr>
              <a:t>명</a:t>
            </a:r>
            <a:r>
              <a:rPr lang="en-US" altLang="ko-KR" sz="400" smtClean="0">
                <a:latin typeface="+mn-ea"/>
              </a:rPr>
              <a:t>)</a:t>
            </a:r>
            <a:endParaRPr lang="ko-KR" altLang="en-US" sz="400" dirty="0">
              <a:latin typeface="+mn-ea"/>
            </a:endParaRPr>
          </a:p>
        </p:txBody>
      </p:sp>
      <p:sp>
        <p:nvSpPr>
          <p:cNvPr id="757" name="Rectangle 43"/>
          <p:cNvSpPr>
            <a:spLocks noChangeArrowheads="1"/>
          </p:cNvSpPr>
          <p:nvPr/>
        </p:nvSpPr>
        <p:spPr bwMode="auto">
          <a:xfrm>
            <a:off x="8578205" y="5580625"/>
            <a:ext cx="6804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758" name="Rectangle 43"/>
          <p:cNvSpPr>
            <a:spLocks noChangeArrowheads="1"/>
          </p:cNvSpPr>
          <p:nvPr/>
        </p:nvSpPr>
        <p:spPr bwMode="auto">
          <a:xfrm>
            <a:off x="8573902" y="5663724"/>
            <a:ext cx="6804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759" name="Rectangle 43"/>
          <p:cNvSpPr>
            <a:spLocks noChangeArrowheads="1"/>
          </p:cNvSpPr>
          <p:nvPr/>
        </p:nvSpPr>
        <p:spPr bwMode="auto">
          <a:xfrm>
            <a:off x="9413068" y="5580625"/>
            <a:ext cx="633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760" name="Rectangle 43"/>
          <p:cNvSpPr>
            <a:spLocks noChangeArrowheads="1"/>
          </p:cNvSpPr>
          <p:nvPr/>
        </p:nvSpPr>
        <p:spPr bwMode="auto">
          <a:xfrm>
            <a:off x="10205093" y="5580625"/>
            <a:ext cx="633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761" name="Rectangle 43"/>
          <p:cNvSpPr>
            <a:spLocks noChangeArrowheads="1"/>
          </p:cNvSpPr>
          <p:nvPr/>
        </p:nvSpPr>
        <p:spPr bwMode="auto">
          <a:xfrm>
            <a:off x="11011994" y="5580625"/>
            <a:ext cx="727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762" name="Rectangle 43"/>
          <p:cNvSpPr>
            <a:spLocks noChangeArrowheads="1"/>
          </p:cNvSpPr>
          <p:nvPr/>
        </p:nvSpPr>
        <p:spPr bwMode="auto">
          <a:xfrm>
            <a:off x="11919520" y="5580625"/>
            <a:ext cx="6768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763" name="Rectangle 43"/>
          <p:cNvSpPr>
            <a:spLocks noChangeArrowheads="1"/>
          </p:cNvSpPr>
          <p:nvPr/>
        </p:nvSpPr>
        <p:spPr bwMode="auto">
          <a:xfrm>
            <a:off x="2227997" y="541370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MS Window 2008 R2 SP1</a:t>
            </a:r>
            <a:endParaRPr lang="ko-KR" altLang="en-US" sz="400" dirty="0">
              <a:latin typeface="+mn-ea"/>
            </a:endParaRPr>
          </a:p>
        </p:txBody>
      </p:sp>
      <p:sp>
        <p:nvSpPr>
          <p:cNvPr id="764" name="Rectangle 43"/>
          <p:cNvSpPr>
            <a:spLocks noChangeArrowheads="1"/>
          </p:cNvSpPr>
          <p:nvPr/>
        </p:nvSpPr>
        <p:spPr bwMode="auto">
          <a:xfrm>
            <a:off x="3137064" y="541370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765" name="Rectangle 43"/>
          <p:cNvSpPr>
            <a:spLocks noChangeArrowheads="1"/>
          </p:cNvSpPr>
          <p:nvPr/>
        </p:nvSpPr>
        <p:spPr bwMode="auto">
          <a:xfrm>
            <a:off x="3137064" y="549335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Oracle 11g Standard 10 user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766" name="Rectangle 43"/>
          <p:cNvSpPr>
            <a:spLocks noChangeArrowheads="1"/>
          </p:cNvSpPr>
          <p:nvPr/>
        </p:nvSpPr>
        <p:spPr bwMode="auto">
          <a:xfrm>
            <a:off x="2227997" y="549335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윈도우파일공유</a:t>
            </a:r>
            <a:r>
              <a:rPr lang="en-US" altLang="ko-KR" sz="400" smtClean="0">
                <a:latin typeface="+mn-ea"/>
              </a:rPr>
              <a:t>CAL License 100</a:t>
            </a:r>
            <a:r>
              <a:rPr lang="ko-KR" altLang="en-US" sz="400" smtClean="0">
                <a:latin typeface="+mn-ea"/>
              </a:rPr>
              <a:t>명</a:t>
            </a:r>
            <a:endParaRPr lang="en-US" altLang="ko-KR" sz="400" smtClean="0">
              <a:latin typeface="+mn-ea"/>
            </a:endParaRPr>
          </a:p>
        </p:txBody>
      </p:sp>
      <p:sp>
        <p:nvSpPr>
          <p:cNvPr id="767" name="Rectangle 43"/>
          <p:cNvSpPr>
            <a:spLocks noChangeArrowheads="1"/>
          </p:cNvSpPr>
          <p:nvPr/>
        </p:nvSpPr>
        <p:spPr bwMode="auto">
          <a:xfrm>
            <a:off x="3137064" y="5580625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아카이브테크놀로지</a:t>
            </a:r>
            <a:r>
              <a:rPr lang="en-US" altLang="ko-KR" sz="400" smtClean="0">
                <a:latin typeface="+mn-ea"/>
              </a:rPr>
              <a:t>. ASTA</a:t>
            </a:r>
            <a:endParaRPr lang="ko-KR" altLang="en-US" sz="400" dirty="0">
              <a:latin typeface="+mn-ea"/>
            </a:endParaRPr>
          </a:p>
        </p:txBody>
      </p:sp>
      <p:sp>
        <p:nvSpPr>
          <p:cNvPr id="768" name="Rectangle 43"/>
          <p:cNvSpPr>
            <a:spLocks noChangeArrowheads="1"/>
          </p:cNvSpPr>
          <p:nvPr/>
        </p:nvSpPr>
        <p:spPr bwMode="auto">
          <a:xfrm>
            <a:off x="3137064" y="5663724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Fowave. FRISIM </a:t>
            </a:r>
            <a:r>
              <a:rPr lang="en-US" altLang="ko-KR" sz="400" smtClean="0">
                <a:latin typeface="+mn-ea"/>
              </a:rPr>
              <a:t>SCM</a:t>
            </a:r>
            <a:endParaRPr lang="ko-KR" altLang="en-US" sz="400">
              <a:latin typeface="+mn-ea"/>
            </a:endParaRPr>
          </a:p>
        </p:txBody>
      </p:sp>
      <p:sp>
        <p:nvSpPr>
          <p:cNvPr id="769" name="Rectangle 43"/>
          <p:cNvSpPr>
            <a:spLocks noChangeArrowheads="1"/>
          </p:cNvSpPr>
          <p:nvPr/>
        </p:nvSpPr>
        <p:spPr bwMode="auto">
          <a:xfrm>
            <a:off x="3137064" y="5746464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770" name="Rectangle 43"/>
          <p:cNvSpPr>
            <a:spLocks noChangeArrowheads="1"/>
          </p:cNvSpPr>
          <p:nvPr/>
        </p:nvSpPr>
        <p:spPr bwMode="auto">
          <a:xfrm>
            <a:off x="407830" y="541370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771" name="Rectangle 43"/>
          <p:cNvSpPr>
            <a:spLocks noChangeArrowheads="1"/>
          </p:cNvSpPr>
          <p:nvPr/>
        </p:nvSpPr>
        <p:spPr bwMode="auto">
          <a:xfrm>
            <a:off x="407830" y="549335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Apache Web Server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772" name="Rectangle 43"/>
          <p:cNvSpPr>
            <a:spLocks noChangeArrowheads="1"/>
          </p:cNvSpPr>
          <p:nvPr/>
        </p:nvSpPr>
        <p:spPr bwMode="auto">
          <a:xfrm>
            <a:off x="407830" y="5580625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JBoss</a:t>
            </a:r>
            <a:endParaRPr lang="ko-KR" altLang="en-US" sz="400" dirty="0">
              <a:latin typeface="+mn-ea"/>
            </a:endParaRPr>
          </a:p>
        </p:txBody>
      </p:sp>
      <p:sp>
        <p:nvSpPr>
          <p:cNvPr id="773" name="Rectangle 43"/>
          <p:cNvSpPr>
            <a:spLocks noChangeArrowheads="1"/>
          </p:cNvSpPr>
          <p:nvPr/>
        </p:nvSpPr>
        <p:spPr bwMode="auto">
          <a:xfrm>
            <a:off x="407830" y="5663724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웹로그</a:t>
            </a:r>
            <a:endParaRPr lang="ko-KR" altLang="en-US" sz="400">
              <a:latin typeface="+mn-ea"/>
            </a:endParaRPr>
          </a:p>
        </p:txBody>
      </p:sp>
      <p:sp>
        <p:nvSpPr>
          <p:cNvPr id="774" name="Rectangle 43"/>
          <p:cNvSpPr>
            <a:spLocks noChangeArrowheads="1"/>
          </p:cNvSpPr>
          <p:nvPr/>
        </p:nvSpPr>
        <p:spPr bwMode="auto">
          <a:xfrm>
            <a:off x="407830" y="5746464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비즈메일러</a:t>
            </a:r>
            <a:endParaRPr lang="ko-KR" altLang="en-US" sz="400">
              <a:latin typeface="+mn-ea"/>
            </a:endParaRPr>
          </a:p>
        </p:txBody>
      </p:sp>
      <p:sp>
        <p:nvSpPr>
          <p:cNvPr id="775" name="Rectangle 43"/>
          <p:cNvSpPr>
            <a:spLocks noChangeArrowheads="1"/>
          </p:cNvSpPr>
          <p:nvPr/>
        </p:nvSpPr>
        <p:spPr bwMode="auto">
          <a:xfrm>
            <a:off x="3137064" y="5832854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 (NetWorker)</a:t>
            </a:r>
            <a:endParaRPr lang="ko-KR" altLang="en-US" sz="400" dirty="0">
              <a:latin typeface="+mn-ea"/>
            </a:endParaRPr>
          </a:p>
        </p:txBody>
      </p:sp>
      <p:sp>
        <p:nvSpPr>
          <p:cNvPr id="776" name="직사각형 775"/>
          <p:cNvSpPr/>
          <p:nvPr/>
        </p:nvSpPr>
        <p:spPr>
          <a:xfrm>
            <a:off x="158921" y="4791072"/>
            <a:ext cx="154800" cy="1195200"/>
          </a:xfrm>
          <a:prstGeom prst="rect">
            <a:avLst/>
          </a:prstGeom>
          <a:solidFill>
            <a:srgbClr val="6EC0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r>
              <a:rPr lang="ko-KR" altLang="en-US" sz="80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운영관리영역</a:t>
            </a:r>
            <a:endParaRPr lang="ko-KR" altLang="en-US" sz="800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777" name="Rectangle 43"/>
          <p:cNvSpPr>
            <a:spLocks noChangeArrowheads="1"/>
          </p:cNvSpPr>
          <p:nvPr/>
        </p:nvSpPr>
        <p:spPr bwMode="auto">
          <a:xfrm>
            <a:off x="4048568" y="5580625"/>
            <a:ext cx="7416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778" name="직사각형 777"/>
          <p:cNvSpPr/>
          <p:nvPr/>
        </p:nvSpPr>
        <p:spPr>
          <a:xfrm>
            <a:off x="1254328" y="4810126"/>
            <a:ext cx="864000" cy="11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400" smtClean="0">
                <a:solidFill>
                  <a:schemeClr val="tx1"/>
                </a:solidFill>
              </a:rPr>
              <a:t>온라인복권당첨확인및지급웹서버 </a:t>
            </a:r>
            <a:r>
              <a:rPr lang="en-US" altLang="ko-KR" sz="400" smtClean="0">
                <a:solidFill>
                  <a:schemeClr val="tx1"/>
                </a:solidFill>
              </a:rPr>
              <a:t>#2</a:t>
            </a:r>
            <a:endParaRPr lang="en-US" altLang="ko-KR" sz="400">
              <a:solidFill>
                <a:schemeClr val="tx1"/>
              </a:solidFill>
            </a:endParaRPr>
          </a:p>
        </p:txBody>
      </p:sp>
      <p:cxnSp>
        <p:nvCxnSpPr>
          <p:cNvPr id="779" name="직선 연결선 778"/>
          <p:cNvCxnSpPr/>
          <p:nvPr/>
        </p:nvCxnSpPr>
        <p:spPr>
          <a:xfrm>
            <a:off x="1254328" y="4961057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0" name="Rectangle 135"/>
          <p:cNvSpPr>
            <a:spLocks noChangeArrowheads="1"/>
          </p:cNvSpPr>
          <p:nvPr/>
        </p:nvSpPr>
        <p:spPr bwMode="auto">
          <a:xfrm>
            <a:off x="1296683" y="5386192"/>
            <a:ext cx="788400" cy="362347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graphicFrame>
        <p:nvGraphicFramePr>
          <p:cNvPr id="781" name="표 7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245207"/>
              </p:ext>
            </p:extLst>
          </p:nvPr>
        </p:nvGraphicFramePr>
        <p:xfrm>
          <a:off x="1296683" y="4998327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BWINRCFMPAY01,02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82" name="Rectangle 43"/>
          <p:cNvSpPr>
            <a:spLocks noChangeArrowheads="1"/>
          </p:cNvSpPr>
          <p:nvPr/>
        </p:nvSpPr>
        <p:spPr bwMode="auto">
          <a:xfrm>
            <a:off x="1318283" y="5414961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783" name="Rectangle 43"/>
          <p:cNvSpPr>
            <a:spLocks noChangeArrowheads="1"/>
          </p:cNvSpPr>
          <p:nvPr/>
        </p:nvSpPr>
        <p:spPr bwMode="auto">
          <a:xfrm>
            <a:off x="1318283" y="5494613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Tmax jeus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784" name="Rectangle 43"/>
          <p:cNvSpPr>
            <a:spLocks noChangeArrowheads="1"/>
          </p:cNvSpPr>
          <p:nvPr/>
        </p:nvSpPr>
        <p:spPr bwMode="auto">
          <a:xfrm>
            <a:off x="1318283" y="5581879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>
              <a:latin typeface="+mn-ea"/>
            </a:endParaRPr>
          </a:p>
        </p:txBody>
      </p:sp>
      <p:sp>
        <p:nvSpPr>
          <p:cNvPr id="785" name="Rectangle 43"/>
          <p:cNvSpPr>
            <a:spLocks noChangeArrowheads="1"/>
          </p:cNvSpPr>
          <p:nvPr/>
        </p:nvSpPr>
        <p:spPr bwMode="auto">
          <a:xfrm>
            <a:off x="1318283" y="5664978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 (NetWorker</a:t>
            </a:r>
            <a:r>
              <a:rPr lang="en-US" altLang="ko-KR" sz="400" smtClean="0">
                <a:latin typeface="+mn-ea"/>
              </a:rPr>
              <a:t>)</a:t>
            </a:r>
            <a:endParaRPr lang="ko-KR" altLang="en-US" sz="400">
              <a:latin typeface="+mn-ea"/>
            </a:endParaRPr>
          </a:p>
        </p:txBody>
      </p:sp>
      <p:cxnSp>
        <p:nvCxnSpPr>
          <p:cNvPr id="795" name="직선 연결선 794"/>
          <p:cNvCxnSpPr/>
          <p:nvPr/>
        </p:nvCxnSpPr>
        <p:spPr>
          <a:xfrm>
            <a:off x="11810926" y="3816303"/>
            <a:ext cx="0" cy="965245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6" name="직선 연결선 795"/>
          <p:cNvCxnSpPr/>
          <p:nvPr/>
        </p:nvCxnSpPr>
        <p:spPr>
          <a:xfrm flipH="1">
            <a:off x="11810927" y="3816303"/>
            <a:ext cx="89323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7" name="직사각형 796"/>
          <p:cNvSpPr/>
          <p:nvPr/>
        </p:nvSpPr>
        <p:spPr>
          <a:xfrm>
            <a:off x="11856207" y="3854970"/>
            <a:ext cx="799200" cy="89865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백신서</a:t>
            </a:r>
            <a:r>
              <a:rPr lang="ko-KR" altLang="en-US" sz="500">
                <a:solidFill>
                  <a:schemeClr val="tx1"/>
                </a:solidFill>
              </a:rPr>
              <a:t>버</a:t>
            </a:r>
            <a:r>
              <a:rPr lang="ko-KR" altLang="en-US" sz="500" smtClean="0">
                <a:solidFill>
                  <a:schemeClr val="tx1"/>
                </a:solidFill>
              </a:rPr>
              <a:t>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798" name="직선 연결선 797"/>
          <p:cNvCxnSpPr/>
          <p:nvPr/>
        </p:nvCxnSpPr>
        <p:spPr>
          <a:xfrm>
            <a:off x="11856207" y="4003749"/>
            <a:ext cx="7992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9" name="Rectangle 135"/>
          <p:cNvSpPr>
            <a:spLocks noChangeArrowheads="1"/>
          </p:cNvSpPr>
          <p:nvPr/>
        </p:nvSpPr>
        <p:spPr bwMode="auto">
          <a:xfrm>
            <a:off x="11900570" y="4431038"/>
            <a:ext cx="712800" cy="28113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graphicFrame>
        <p:nvGraphicFramePr>
          <p:cNvPr id="800" name="표 79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1694180"/>
              </p:ext>
            </p:extLst>
          </p:nvPr>
        </p:nvGraphicFramePr>
        <p:xfrm>
          <a:off x="11900318" y="4043171"/>
          <a:ext cx="712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99349"/>
                <a:gridCol w="413451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PVACCINESVR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01" name="Rectangle 43"/>
          <p:cNvSpPr>
            <a:spLocks noChangeArrowheads="1"/>
          </p:cNvSpPr>
          <p:nvPr/>
        </p:nvSpPr>
        <p:spPr bwMode="auto">
          <a:xfrm>
            <a:off x="11919520" y="4459805"/>
            <a:ext cx="6768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802" name="Rectangle 43"/>
          <p:cNvSpPr>
            <a:spLocks noChangeArrowheads="1"/>
          </p:cNvSpPr>
          <p:nvPr/>
        </p:nvSpPr>
        <p:spPr bwMode="auto">
          <a:xfrm>
            <a:off x="11919520" y="4539457"/>
            <a:ext cx="6768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AhnLab Update Server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803" name="Rectangle 43"/>
          <p:cNvSpPr>
            <a:spLocks noChangeArrowheads="1"/>
          </p:cNvSpPr>
          <p:nvPr/>
        </p:nvSpPr>
        <p:spPr bwMode="auto">
          <a:xfrm>
            <a:off x="11919520" y="4626723"/>
            <a:ext cx="6768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546" name="Rectangle 43"/>
          <p:cNvSpPr>
            <a:spLocks noChangeArrowheads="1"/>
          </p:cNvSpPr>
          <p:nvPr/>
        </p:nvSpPr>
        <p:spPr bwMode="auto">
          <a:xfrm>
            <a:off x="409562" y="1431037"/>
            <a:ext cx="745200" cy="612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5896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13428</TotalTime>
  <Words>5175</Words>
  <Application>Microsoft Office PowerPoint</Application>
  <PresentationFormat>A3 용지(297x420mm)</PresentationFormat>
  <Paragraphs>1687</Paragraphs>
  <Slides>2</Slides>
  <Notes>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dp.kim</dc:creator>
  <cp:lastModifiedBy>dp.kim</cp:lastModifiedBy>
  <cp:revision>844</cp:revision>
  <cp:lastPrinted>2013-09-29T07:06:51Z</cp:lastPrinted>
  <dcterms:created xsi:type="dcterms:W3CDTF">2013-09-13T01:41:03Z</dcterms:created>
  <dcterms:modified xsi:type="dcterms:W3CDTF">2013-11-16T06:20:22Z</dcterms:modified>
</cp:coreProperties>
</file>