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9" r:id="rId2"/>
    <p:sldId id="260" r:id="rId3"/>
    <p:sldId id="507" r:id="rId4"/>
    <p:sldId id="509" r:id="rId5"/>
    <p:sldId id="465" r:id="rId6"/>
    <p:sldId id="466" r:id="rId7"/>
    <p:sldId id="506" r:id="rId8"/>
    <p:sldId id="510" r:id="rId9"/>
    <p:sldId id="484" r:id="rId10"/>
    <p:sldId id="485" r:id="rId11"/>
    <p:sldId id="486" r:id="rId12"/>
    <p:sldId id="487" r:id="rId13"/>
    <p:sldId id="469" r:id="rId14"/>
    <p:sldId id="470" r:id="rId15"/>
    <p:sldId id="471" r:id="rId16"/>
    <p:sldId id="472" r:id="rId17"/>
    <p:sldId id="473" r:id="rId18"/>
    <p:sldId id="474" r:id="rId19"/>
    <p:sldId id="475" r:id="rId20"/>
    <p:sldId id="476" r:id="rId21"/>
    <p:sldId id="477" r:id="rId22"/>
    <p:sldId id="478" r:id="rId23"/>
    <p:sldId id="479" r:id="rId24"/>
    <p:sldId id="480" r:id="rId25"/>
    <p:sldId id="481" r:id="rId26"/>
    <p:sldId id="482" r:id="rId27"/>
    <p:sldId id="483" r:id="rId28"/>
    <p:sldId id="511" r:id="rId29"/>
    <p:sldId id="512" r:id="rId30"/>
    <p:sldId id="513" r:id="rId31"/>
    <p:sldId id="514" r:id="rId32"/>
    <p:sldId id="488" r:id="rId33"/>
    <p:sldId id="489" r:id="rId34"/>
    <p:sldId id="490" r:id="rId35"/>
    <p:sldId id="493" r:id="rId36"/>
    <p:sldId id="491" r:id="rId37"/>
    <p:sldId id="492" r:id="rId38"/>
    <p:sldId id="494" r:id="rId39"/>
    <p:sldId id="495" r:id="rId40"/>
    <p:sldId id="496" r:id="rId41"/>
    <p:sldId id="497" r:id="rId42"/>
    <p:sldId id="498" r:id="rId43"/>
    <p:sldId id="499" r:id="rId44"/>
    <p:sldId id="526" r:id="rId45"/>
    <p:sldId id="527" r:id="rId46"/>
    <p:sldId id="500" r:id="rId47"/>
    <p:sldId id="501" r:id="rId48"/>
    <p:sldId id="503" r:id="rId49"/>
    <p:sldId id="504" r:id="rId50"/>
    <p:sldId id="502" r:id="rId51"/>
    <p:sldId id="505" r:id="rId52"/>
    <p:sldId id="515" r:id="rId53"/>
    <p:sldId id="516" r:id="rId54"/>
    <p:sldId id="517" r:id="rId55"/>
    <p:sldId id="518" r:id="rId56"/>
    <p:sldId id="519" r:id="rId57"/>
    <p:sldId id="520" r:id="rId58"/>
    <p:sldId id="521" r:id="rId59"/>
    <p:sldId id="522" r:id="rId60"/>
    <p:sldId id="523" r:id="rId61"/>
    <p:sldId id="524" r:id="rId62"/>
    <p:sldId id="525" r:id="rId6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7" autoAdjust="0"/>
    <p:restoredTop sz="94591" autoAdjust="0"/>
  </p:normalViewPr>
  <p:slideViewPr>
    <p:cSldViewPr>
      <p:cViewPr varScale="1">
        <p:scale>
          <a:sx n="115" d="100"/>
          <a:sy n="115" d="100"/>
        </p:scale>
        <p:origin x="5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6E0E4-00A5-4C1B-BF8E-2DC82C6C1409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D891C-5BBE-48B4-AA7A-48379859536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98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C0FD8A-9D6F-4A48-8ABD-858FB61AC91B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5750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D891C-5BBE-48B4-AA7A-48379859536B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724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D891C-5BBE-48B4-AA7A-48379859536B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971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D891C-5BBE-48B4-AA7A-48379859536B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7541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D891C-5BBE-48B4-AA7A-48379859536B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343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D891C-5BBE-48B4-AA7A-48379859536B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51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D891C-5BBE-48B4-AA7A-48379859536B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1978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488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66B2A-E455-49AA-A0BD-7A91D5A1B7A3}" type="datetimeFigureOut">
              <a:rPr lang="ko-KR" altLang="en-US" smtClean="0"/>
              <a:pPr/>
              <a:t>2017-08-08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9860E-607D-40C5-A629-9ACBEB33A4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457200" y="2985319"/>
          <a:ext cx="8229600" cy="435292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92620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2800" b="1" i="0" u="none" strike="noStrike" dirty="0"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화면설계서</a:t>
                      </a:r>
                      <a:endParaRPr lang="en-US" altLang="ko-KR" sz="2800" b="1" i="0" u="none" strike="noStrike" dirty="0"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572" marR="8572" marT="857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715923"/>
              </p:ext>
            </p:extLst>
          </p:nvPr>
        </p:nvGraphicFramePr>
        <p:xfrm>
          <a:off x="457200" y="3517786"/>
          <a:ext cx="8229600" cy="313372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289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i="0" u="none" strike="noStrike" dirty="0">
                          <a:effectLst/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KOIHA-DE-08-COM</a:t>
                      </a:r>
                    </a:p>
                  </a:txBody>
                  <a:tcPr marL="8572" marR="8572" marT="857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504367"/>
              </p:ext>
            </p:extLst>
          </p:nvPr>
        </p:nvGraphicFramePr>
        <p:xfrm>
          <a:off x="446856" y="5767123"/>
          <a:ext cx="8229600" cy="435292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3768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200" b="1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Copyright © 2017 ㈜</a:t>
                      </a:r>
                      <a:r>
                        <a:rPr lang="ko-KR" altLang="en-US" sz="1200" b="1" i="0" u="none" strike="noStrike" dirty="0" err="1">
                          <a:effectLst/>
                          <a:latin typeface="굴림" pitchFamily="50" charset="-127"/>
                          <a:ea typeface="굴림" pitchFamily="50" charset="-127"/>
                        </a:rPr>
                        <a:t>브이티더블유</a:t>
                      </a:r>
                      <a:r>
                        <a:rPr lang="ko-KR" altLang="en-US" sz="12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/>
                      </a:r>
                      <a:br>
                        <a:rPr lang="ko-KR" altLang="en-US" sz="12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</a:br>
                      <a:r>
                        <a:rPr lang="ko-KR" altLang="en-US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㈜</a:t>
                      </a:r>
                      <a:r>
                        <a:rPr lang="ko-KR" altLang="en-US" sz="800" b="0" i="0" u="none" strike="noStrike" dirty="0" err="1">
                          <a:effectLst/>
                          <a:latin typeface="굴림" pitchFamily="50" charset="-127"/>
                          <a:ea typeface="굴림" pitchFamily="50" charset="-127"/>
                        </a:rPr>
                        <a:t>브이티더블유의</a:t>
                      </a:r>
                      <a:r>
                        <a:rPr lang="ko-KR" altLang="en-US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 사전 승인 없이 본 내용의 전부 또는 일부에 대한 복사</a:t>
                      </a:r>
                      <a:r>
                        <a:rPr lang="en-US" altLang="ko-KR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전재</a:t>
                      </a:r>
                      <a:r>
                        <a:rPr lang="en-US" altLang="ko-KR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배포</a:t>
                      </a:r>
                      <a:r>
                        <a:rPr lang="en-US" altLang="ko-KR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  <a:t>사용을 금합니다</a:t>
                      </a:r>
                      <a:br>
                        <a:rPr lang="ko-KR" altLang="en-US" sz="800" b="0" i="0" u="none" strike="noStrike" dirty="0">
                          <a:effectLst/>
                          <a:latin typeface="굴림" pitchFamily="50" charset="-127"/>
                          <a:ea typeface="굴림" pitchFamily="50" charset="-127"/>
                        </a:rPr>
                      </a:br>
                      <a:endParaRPr lang="ko-KR" altLang="en-US" sz="800" b="0" i="0" u="none" strike="noStrike" dirty="0"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8572" marR="8572" marT="857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92404"/>
              </p:ext>
            </p:extLst>
          </p:nvPr>
        </p:nvGraphicFramePr>
        <p:xfrm>
          <a:off x="495300" y="1830532"/>
          <a:ext cx="8181156" cy="983932"/>
        </p:xfrm>
        <a:graphic>
          <a:graphicData uri="http://schemas.openxmlformats.org/drawingml/2006/table">
            <a:tbl>
              <a:tblPr/>
              <a:tblGrid>
                <a:gridCol w="8181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37756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3200" b="1" i="0" u="none" strike="noStrike" dirty="0"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환자안전 보고학습시스템 </a:t>
                      </a:r>
                      <a:r>
                        <a:rPr lang="en-US" altLang="ko-KR" sz="3200" b="1" i="0" u="none" strike="noStrike" dirty="0"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1</a:t>
                      </a:r>
                      <a:r>
                        <a:rPr lang="ko-KR" altLang="en-US" sz="3200" b="1" i="0" u="none" strike="noStrike" dirty="0">
                          <a:effectLst/>
                          <a:latin typeface="굴림체" pitchFamily="49" charset="-127"/>
                          <a:ea typeface="굴림체" pitchFamily="49" charset="-127"/>
                        </a:rPr>
                        <a:t>단계 구축 시스템 개발</a:t>
                      </a:r>
                    </a:p>
                  </a:txBody>
                  <a:tcPr marL="9286" marR="9286" marT="857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14" y="765668"/>
            <a:ext cx="1800200" cy="61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23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8"/>
          <p:cNvSpPr/>
          <p:nvPr/>
        </p:nvSpPr>
        <p:spPr>
          <a:xfrm>
            <a:off x="2516464" y="3392252"/>
            <a:ext cx="5581689" cy="18807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8"/>
          <p:cNvSpPr/>
          <p:nvPr/>
        </p:nvSpPr>
        <p:spPr>
          <a:xfrm>
            <a:off x="2478019" y="1185353"/>
            <a:ext cx="5591789" cy="2136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486792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baseline="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굴림"/>
                          <a:cs typeface="+mn-cs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6802009" y="33433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7159909" y="3345311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974719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UI-COM-05-02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마이페이지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6629649" y="11266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7016403" y="111899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7374562" y="111899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557023" y="334991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361821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8"/>
          <p:cNvSpPr/>
          <p:nvPr/>
        </p:nvSpPr>
        <p:spPr>
          <a:xfrm>
            <a:off x="2611814" y="1049362"/>
            <a:ext cx="4757456" cy="9695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3"/>
          <p:cNvSpPr/>
          <p:nvPr/>
        </p:nvSpPr>
        <p:spPr>
          <a:xfrm>
            <a:off x="2155031" y="2079160"/>
            <a:ext cx="5671023" cy="3071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717730"/>
              </p:ext>
            </p:extLst>
          </p:nvPr>
        </p:nvGraphicFramePr>
        <p:xfrm>
          <a:off x="25822" y="5481032"/>
          <a:ext cx="9051503" cy="138684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구성속성 저장처리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굴림"/>
                          <a:cs typeface="+mn-cs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baseline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컨텐츠 마이페이지에 추가 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미리보기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240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4846526" y="292278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51988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구성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UI-COM-05-03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구성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마이페이지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6876256" y="104936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5256076" y="2053287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4247964" y="2939969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266843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2"/>
          <p:cNvSpPr/>
          <p:nvPr/>
        </p:nvSpPr>
        <p:spPr>
          <a:xfrm>
            <a:off x="2845534" y="1689715"/>
            <a:ext cx="4859250" cy="25443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60845"/>
              </p:ext>
            </p:extLst>
          </p:nvPr>
        </p:nvGraphicFramePr>
        <p:xfrm>
          <a:off x="25822" y="5481032"/>
          <a:ext cx="9051503" cy="138684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baseline="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상세화면 이동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kern="1200" dirty="0">
                        <a:solidFill>
                          <a:srgbClr val="333333"/>
                        </a:solidFill>
                        <a:latin typeface="맑은 고딕" pitchFamily="50" charset="-127"/>
                        <a:ea typeface="굴림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2405"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003459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레이어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UI-COM-05-04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레이어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마이페이지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3786264" y="25110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5742348" y="2422727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10572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97" y="1255758"/>
            <a:ext cx="6744284" cy="1636531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81507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목록조회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en-US" altLang="ko-KR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수정화면 이동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en-US" altLang="ko-KR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상세화면 이동</a:t>
                      </a:r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7812360" y="125479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1988278" y="2152559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3" name="직사각형 12"/>
          <p:cNvSpPr/>
          <p:nvPr/>
        </p:nvSpPr>
        <p:spPr>
          <a:xfrm>
            <a:off x="2174937" y="2136623"/>
            <a:ext cx="6696744" cy="2160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37221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UI-COM-06-01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&gt;Q&amp;A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8270012" y="126133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751" y="3010568"/>
            <a:ext cx="6622354" cy="2213858"/>
          </a:xfrm>
          <a:prstGeom prst="rect">
            <a:avLst/>
          </a:prstGeom>
        </p:spPr>
      </p:pic>
      <p:sp>
        <p:nvSpPr>
          <p:cNvPr id="14" name="타원 13"/>
          <p:cNvSpPr/>
          <p:nvPr/>
        </p:nvSpPr>
        <p:spPr>
          <a:xfrm>
            <a:off x="4894498" y="494170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5328084" y="494170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5732146" y="494170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041861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79" y="1276973"/>
            <a:ext cx="6896698" cy="3880389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56618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등록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저장처리화면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5076056" y="479715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68452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UI-COM-06-02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&gt;Q&amp;A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5509062" y="4797152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987922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573" y="1176152"/>
            <a:ext cx="6896698" cy="4107536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982450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5004048" y="4940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303843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수정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UI-COM-06-03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수정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&gt;Q&amp;A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5453916" y="495387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55506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519" y="2136623"/>
            <a:ext cx="6767146" cy="1554615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330795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답변목록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 상세화면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323058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답변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UI-COM-06-04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답변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&gt;Q&amp;A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2105544" y="2875603"/>
            <a:ext cx="6696744" cy="2160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2033536" y="2848468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8244408" y="22039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495156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218280"/>
            <a:ext cx="6058425" cy="4079436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25648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 상세조회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4877853" y="501933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030707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답변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UI-COM-06-05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답변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&gt;Q&amp;A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5313929" y="5011988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510385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285" y="1107203"/>
            <a:ext cx="6081287" cy="4190514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73130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답변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Q&amp;A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4877853" y="501933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471463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답변 수정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UI-COM-06-06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Q&amp;A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답변 수정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&gt;Q&amp;A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5313929" y="5011988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829768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8"/>
          <p:cNvSpPr/>
          <p:nvPr/>
        </p:nvSpPr>
        <p:spPr>
          <a:xfrm>
            <a:off x="2452745" y="1506399"/>
            <a:ext cx="5722367" cy="3263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86378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목록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</a:t>
                      </a:r>
                      <a:r>
                        <a:rPr lang="en-US" altLang="ko-KR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7307960" y="14742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026106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FAQ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UI-COM-07-01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FAQ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&gt;FAQ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7705704" y="1474248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76533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직사각형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ko-KR" altLang="en-US" b="1">
              <a:ea typeface="돋움" pitchFamily="50" charset="-127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707606" y="404664"/>
            <a:ext cx="1728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ko-KR" altLang="en-US" sz="1400" b="1" u="sng" dirty="0"/>
              <a:t>개 정 이 </a:t>
            </a:r>
            <a:r>
              <a:rPr lang="ko-KR" altLang="en-US" sz="1400" b="1" u="sng" dirty="0" err="1"/>
              <a:t>력</a:t>
            </a:r>
            <a:endParaRPr lang="ko-KR" altLang="en-US" sz="1400" u="sng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525060"/>
              </p:ext>
            </p:extLst>
          </p:nvPr>
        </p:nvGraphicFramePr>
        <p:xfrm>
          <a:off x="179389" y="904627"/>
          <a:ext cx="8785224" cy="4418965"/>
        </p:xfrm>
        <a:graphic>
          <a:graphicData uri="http://schemas.openxmlformats.org/drawingml/2006/table">
            <a:tbl>
              <a:tblPr/>
              <a:tblGrid>
                <a:gridCol w="4321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19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19710">
                <a:tc>
                  <a:txBody>
                    <a:bodyPr/>
                    <a:lstStyle/>
                    <a:p>
                      <a:pPr marL="559435" indent="-559435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NO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559435" indent="-612775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altLang="en-US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버전</a:t>
                      </a:r>
                      <a:endParaRPr lang="ko-KR" sz="800" b="1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559435" indent="-612775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변경일</a:t>
                      </a: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559435" indent="-59563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변경 사유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559435" indent="-60579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변경 내용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559435" indent="-614045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작성자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559435" indent="-62230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sz="800" b="1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승인자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sz="800" kern="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0.1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2017.07.31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altLang="en-US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신규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spcAft>
                          <a:spcPts val="0"/>
                        </a:spcAft>
                        <a:tabLst/>
                      </a:pPr>
                      <a:r>
                        <a:rPr lang="ko-KR" sz="800" kern="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최초 작성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altLang="en-US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고준희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2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0.5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2017.08.08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altLang="en-US" sz="800" kern="10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수정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spcAft>
                          <a:spcPts val="0"/>
                        </a:spcAft>
                        <a:tabLst/>
                      </a:pPr>
                      <a:r>
                        <a:rPr lang="ko-KR" altLang="en-US" sz="800" kern="0" dirty="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품질검토사항 반영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ko-KR" altLang="en-US" sz="800" kern="100" dirty="0" err="1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김두포</a:t>
                      </a: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3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4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5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6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7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8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9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10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11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12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13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14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15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16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7015">
                <a:tc>
                  <a:txBody>
                    <a:bodyPr/>
                    <a:lstStyle/>
                    <a:p>
                      <a:pPr marL="558800" indent="-60325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en-US" altLang="ko-KR" sz="800" kern="100">
                          <a:effectLst/>
                          <a:latin typeface="굴림체" pitchFamily="49" charset="-127"/>
                          <a:ea typeface="굴림체" pitchFamily="49" charset="-127"/>
                          <a:cs typeface="Arial" pitchFamily="34" charset="0"/>
                        </a:rPr>
                        <a:t>17</a:t>
                      </a:r>
                      <a:endParaRPr lang="ko-KR" alt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체" pitchFamily="49" charset="-127"/>
                        <a:ea typeface="굴림체" pitchFamily="49" charset="-127"/>
                      </a:endParaRPr>
                    </a:p>
                  </a:txBody>
                  <a:tcPr marL="84396" marR="84396"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ko-KR" sz="800" kern="100" dirty="0">
                        <a:effectLst/>
                        <a:latin typeface="굴림체" pitchFamily="49" charset="-127"/>
                        <a:ea typeface="굴림체" pitchFamily="49" charset="-127"/>
                        <a:cs typeface="Arial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179388" y="5949124"/>
            <a:ext cx="87852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/>
              <a:t>1) </a:t>
            </a:r>
            <a:r>
              <a:rPr lang="ko-KR" altLang="ko-KR" sz="800" dirty="0"/>
              <a:t>버전</a:t>
            </a:r>
            <a:r>
              <a:rPr lang="en-US" altLang="ko-KR" sz="800" dirty="0"/>
              <a:t>: </a:t>
            </a:r>
            <a:r>
              <a:rPr lang="ko-KR" altLang="ko-KR" sz="800" dirty="0"/>
              <a:t>초안은</a:t>
            </a:r>
            <a:r>
              <a:rPr lang="en-US" altLang="ko-KR" sz="800" dirty="0"/>
              <a:t> 0.1</a:t>
            </a:r>
            <a:r>
              <a:rPr lang="ko-KR" altLang="ko-KR" sz="800" dirty="0"/>
              <a:t>으로 표시 하고</a:t>
            </a:r>
            <a:r>
              <a:rPr lang="en-US" altLang="ko-KR" sz="800" dirty="0"/>
              <a:t>, </a:t>
            </a:r>
            <a:r>
              <a:rPr lang="ko-KR" altLang="ko-KR" sz="800" dirty="0"/>
              <a:t>검토 된 이후 승인을 득한 이후에는</a:t>
            </a:r>
            <a:r>
              <a:rPr lang="en-US" altLang="ko-KR" sz="800" dirty="0"/>
              <a:t> 1.0</a:t>
            </a:r>
            <a:r>
              <a:rPr lang="ko-KR" altLang="ko-KR" sz="800" dirty="0"/>
              <a:t>부터 시작하여 정수 단위로 변경 관리 함</a:t>
            </a:r>
            <a:r>
              <a:rPr lang="en-US" altLang="ko-KR" sz="800" dirty="0"/>
              <a:t>, </a:t>
            </a:r>
            <a:endParaRPr lang="ko-KR" altLang="ko-KR" sz="800" dirty="0"/>
          </a:p>
          <a:p>
            <a:r>
              <a:rPr lang="ko-KR" altLang="ko-KR" sz="800" dirty="0"/>
              <a:t>변경 발생 시</a:t>
            </a:r>
            <a:r>
              <a:rPr lang="en-US" altLang="ko-KR" sz="800" dirty="0"/>
              <a:t>, </a:t>
            </a:r>
            <a:r>
              <a:rPr lang="ko-KR" altLang="ko-KR" sz="800" dirty="0"/>
              <a:t>소수점 아래 번호로 관리하고</a:t>
            </a:r>
            <a:r>
              <a:rPr lang="en-US" altLang="ko-KR" sz="800" dirty="0"/>
              <a:t>, </a:t>
            </a:r>
            <a:r>
              <a:rPr lang="ko-KR" altLang="ko-KR" sz="800" dirty="0"/>
              <a:t>목차 내용이 바뀔 정도의 큰 변경이 발생하면 상위 정수를 변경 함</a:t>
            </a:r>
            <a:r>
              <a:rPr lang="en-US" altLang="ko-KR" sz="800" dirty="0"/>
              <a:t>. </a:t>
            </a:r>
            <a:endParaRPr lang="ko-KR" altLang="ko-KR" sz="800" dirty="0"/>
          </a:p>
          <a:p>
            <a:r>
              <a:rPr lang="en-US" altLang="ko-KR" sz="800" dirty="0"/>
              <a:t>(</a:t>
            </a:r>
            <a:r>
              <a:rPr lang="ko-KR" altLang="ko-KR" sz="800" dirty="0"/>
              <a:t>예</a:t>
            </a:r>
            <a:r>
              <a:rPr lang="en-US" altLang="ko-KR" sz="800" dirty="0"/>
              <a:t>, V1.2 : 2</a:t>
            </a:r>
            <a:r>
              <a:rPr lang="ko-KR" altLang="ko-KR" sz="800" dirty="0"/>
              <a:t>번 수정됨</a:t>
            </a:r>
            <a:r>
              <a:rPr lang="en-US" altLang="ko-KR" sz="800" dirty="0"/>
              <a:t>, </a:t>
            </a:r>
            <a:r>
              <a:rPr lang="ko-KR" altLang="ko-KR" sz="800" dirty="0"/>
              <a:t>목차 내용이 변경되면</a:t>
            </a:r>
            <a:r>
              <a:rPr lang="en-US" altLang="ko-KR" sz="800" dirty="0"/>
              <a:t> V2.0 </a:t>
            </a:r>
            <a:r>
              <a:rPr lang="ko-KR" altLang="ko-KR" sz="800" dirty="0"/>
              <a:t>이 됨</a:t>
            </a:r>
            <a:r>
              <a:rPr lang="en-US" altLang="ko-KR" sz="800" dirty="0"/>
              <a:t>)</a:t>
            </a:r>
            <a:endParaRPr lang="ko-KR" altLang="ko-KR" sz="800" dirty="0"/>
          </a:p>
          <a:p>
            <a:r>
              <a:rPr lang="en-US" altLang="ko-KR" sz="800" dirty="0"/>
              <a:t>2) </a:t>
            </a:r>
            <a:r>
              <a:rPr lang="ko-KR" altLang="ko-KR" sz="800" dirty="0"/>
              <a:t>변경 사유</a:t>
            </a:r>
            <a:r>
              <a:rPr lang="en-US" altLang="ko-KR" sz="800" dirty="0"/>
              <a:t> : </a:t>
            </a:r>
            <a:r>
              <a:rPr lang="ko-KR" altLang="ko-KR" sz="800" dirty="0"/>
              <a:t>변경 내용이 이전 문서에 대해 신규</a:t>
            </a:r>
            <a:r>
              <a:rPr lang="en-US" altLang="ko-KR" sz="800" dirty="0"/>
              <a:t>/</a:t>
            </a:r>
            <a:r>
              <a:rPr lang="ko-KR" altLang="ko-KR" sz="800" dirty="0"/>
              <a:t>추가</a:t>
            </a:r>
            <a:r>
              <a:rPr lang="en-US" altLang="ko-KR" sz="800" dirty="0"/>
              <a:t>/</a:t>
            </a:r>
            <a:r>
              <a:rPr lang="ko-KR" altLang="ko-KR" sz="800" dirty="0"/>
              <a:t>수정</a:t>
            </a:r>
            <a:r>
              <a:rPr lang="en-US" altLang="ko-KR" sz="800" dirty="0"/>
              <a:t>/</a:t>
            </a:r>
            <a:r>
              <a:rPr lang="ko-KR" altLang="ko-KR" sz="800" dirty="0"/>
              <a:t>삭제</a:t>
            </a:r>
            <a:r>
              <a:rPr lang="en-US" altLang="ko-KR" sz="800" dirty="0"/>
              <a:t>/</a:t>
            </a:r>
            <a:r>
              <a:rPr lang="ko-KR" altLang="ko-KR" sz="800" dirty="0"/>
              <a:t>검토</a:t>
            </a:r>
            <a:r>
              <a:rPr lang="en-US" altLang="ko-KR" sz="800" dirty="0"/>
              <a:t>/</a:t>
            </a:r>
            <a:r>
              <a:rPr lang="ko-KR" altLang="ko-KR" sz="800" dirty="0"/>
              <a:t>승인 인지 선택 기입</a:t>
            </a:r>
          </a:p>
          <a:p>
            <a:r>
              <a:rPr lang="en-US" altLang="ko-KR" sz="800" dirty="0"/>
              <a:t>3) </a:t>
            </a:r>
            <a:r>
              <a:rPr lang="ko-KR" altLang="ko-KR" sz="800" dirty="0"/>
              <a:t>변경 내용</a:t>
            </a:r>
            <a:r>
              <a:rPr lang="en-US" altLang="ko-KR" sz="800" dirty="0"/>
              <a:t> : </a:t>
            </a:r>
            <a:r>
              <a:rPr lang="ko-KR" altLang="ko-KR" sz="800" dirty="0"/>
              <a:t>변경 내용을 자세히 기록</a:t>
            </a:r>
            <a:r>
              <a:rPr lang="en-US" altLang="ko-KR" sz="800" dirty="0"/>
              <a:t>(</a:t>
            </a:r>
            <a:r>
              <a:rPr lang="ko-KR" altLang="ko-KR" sz="800" dirty="0"/>
              <a:t>변경된 위치</a:t>
            </a:r>
            <a:r>
              <a:rPr lang="en-US" altLang="ko-KR" sz="800" dirty="0"/>
              <a:t>, </a:t>
            </a:r>
            <a:r>
              <a:rPr lang="ko-KR" altLang="ko-KR" sz="800" dirty="0"/>
              <a:t>즉 페이지 번호와 변경 내용을 기술한다</a:t>
            </a:r>
            <a:r>
              <a:rPr lang="en-US" altLang="ko-KR" sz="800" dirty="0"/>
              <a:t>.)</a:t>
            </a:r>
            <a:endParaRPr lang="ko-KR" altLang="ko-KR" sz="800" dirty="0"/>
          </a:p>
        </p:txBody>
      </p:sp>
    </p:spTree>
    <p:extLst>
      <p:ext uri="{BB962C8B-B14F-4D97-AF65-F5344CB8AC3E}">
        <p14:creationId xmlns:p14="http://schemas.microsoft.com/office/powerpoint/2010/main" val="164842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1"/>
          <p:cNvSpPr/>
          <p:nvPr/>
        </p:nvSpPr>
        <p:spPr>
          <a:xfrm>
            <a:off x="2632875" y="1255432"/>
            <a:ext cx="4675085" cy="31864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656325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파일첨부처리화면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FAQ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저장처리화면 이동</a:t>
                      </a:r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4272351" y="400290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106981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FAQ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UI-COM-07-02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FAQ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&gt;FAQ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4564285" y="4248541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2" name="object 22"/>
          <p:cNvSpPr/>
          <p:nvPr/>
        </p:nvSpPr>
        <p:spPr>
          <a:xfrm>
            <a:off x="5293919" y="3774769"/>
            <a:ext cx="2132787" cy="12566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타원 12"/>
          <p:cNvSpPr/>
          <p:nvPr/>
        </p:nvSpPr>
        <p:spPr>
          <a:xfrm>
            <a:off x="5023039" y="414908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08250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8"/>
          <p:cNvSpPr/>
          <p:nvPr/>
        </p:nvSpPr>
        <p:spPr>
          <a:xfrm>
            <a:off x="2378850" y="2455906"/>
            <a:ext cx="5165225" cy="1615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979493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자료실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자료실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자료실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자료실 상세화면 이동</a:t>
                      </a:r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071133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자료실 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UI-COM-08-01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자료실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게시판관리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자료실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6678403" y="249358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2068175" y="331406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6228184" y="24935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6" name="직사각형 15"/>
          <p:cNvSpPr/>
          <p:nvPr/>
        </p:nvSpPr>
        <p:spPr>
          <a:xfrm>
            <a:off x="2267744" y="3186035"/>
            <a:ext cx="5400600" cy="38698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0299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8"/>
          <p:cNvSpPr/>
          <p:nvPr/>
        </p:nvSpPr>
        <p:spPr>
          <a:xfrm>
            <a:off x="2604225" y="1141843"/>
            <a:ext cx="3494134" cy="2295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/>
          <p:cNvSpPr/>
          <p:nvPr/>
        </p:nvSpPr>
        <p:spPr>
          <a:xfrm>
            <a:off x="4427984" y="2636912"/>
            <a:ext cx="3325494" cy="22013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499478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댓글관리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댓글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수정화면 이동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댓글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삭제처리 </a:t>
                      </a:r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995916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댓글관리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UI-COM-09-01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댓글관리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게시판관리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댓글관리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3587448" y="316151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3852848" y="316151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3852848" y="296089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5626734" y="440349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5360814" y="4554655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21" name="타원 20"/>
          <p:cNvSpPr/>
          <p:nvPr/>
        </p:nvSpPr>
        <p:spPr>
          <a:xfrm>
            <a:off x="5623657" y="4548029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6090731" y="4554655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965127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/>
          <p:cNvSpPr/>
          <p:nvPr/>
        </p:nvSpPr>
        <p:spPr>
          <a:xfrm>
            <a:off x="2627782" y="1332271"/>
            <a:ext cx="4783175" cy="11241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1"/>
          <p:cNvSpPr/>
          <p:nvPr/>
        </p:nvSpPr>
        <p:spPr>
          <a:xfrm>
            <a:off x="2663559" y="2874825"/>
            <a:ext cx="4711623" cy="20989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801147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용어사전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용어사전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용어사전 등록처리화면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용어사전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용어사전 상세화면 이동</a:t>
                      </a:r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용어사전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21651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용어사전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UI-COM-10-01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용어사전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용어사전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7073086" y="1304625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2375757" y="197237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6807223" y="13203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5004048" y="467895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4694855" y="4688502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5" name="직사각형 24"/>
          <p:cNvSpPr/>
          <p:nvPr/>
        </p:nvSpPr>
        <p:spPr>
          <a:xfrm>
            <a:off x="2555776" y="1942815"/>
            <a:ext cx="4896544" cy="19004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2466755" y="3100793"/>
            <a:ext cx="5057573" cy="25619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356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5"/>
          <p:cNvSpPr/>
          <p:nvPr/>
        </p:nvSpPr>
        <p:spPr>
          <a:xfrm>
            <a:off x="2507975" y="1205871"/>
            <a:ext cx="4992146" cy="18226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/>
          <p:cNvSpPr/>
          <p:nvPr/>
        </p:nvSpPr>
        <p:spPr>
          <a:xfrm>
            <a:off x="2444062" y="3098363"/>
            <a:ext cx="5119972" cy="2064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30184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온라인매뉴얼관리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온라인매뉴얼관리 삭제화면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온라인매뉴얼관리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온라인매뉴얼관리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온라인메뉴얼관리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상세화면 이동</a:t>
                      </a:r>
                      <a:endParaRPr lang="en-US" altLang="ko-KR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온라인매뉴얼관리 삭제처리화면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70684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 매뉴얼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UI-COM-11-01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 매뉴얼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온라인 매뉴얼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7044172" y="116325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2298532" y="173449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6732240" y="116325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4716016" y="493304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4331922" y="493304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7" name="직사각형 26"/>
          <p:cNvSpPr/>
          <p:nvPr/>
        </p:nvSpPr>
        <p:spPr>
          <a:xfrm>
            <a:off x="2475261" y="1721068"/>
            <a:ext cx="5057573" cy="17419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5156311" y="4931945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678321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3"/>
          <p:cNvSpPr/>
          <p:nvPr/>
        </p:nvSpPr>
        <p:spPr>
          <a:xfrm>
            <a:off x="1915644" y="1155695"/>
            <a:ext cx="3384683" cy="3569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3"/>
          <p:cNvSpPr/>
          <p:nvPr/>
        </p:nvSpPr>
        <p:spPr>
          <a:xfrm>
            <a:off x="5452282" y="1156694"/>
            <a:ext cx="3525333" cy="35556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61846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저장처리화면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수정저장처리화면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111869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매뉴얼 수정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UI-COM-11-02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매뉴얼 수정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온라인 매뉴얼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3521278" y="446545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6890028" y="446545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3243976" y="447375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7113991" y="446545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209489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8"/>
          <p:cNvSpPr/>
          <p:nvPr/>
        </p:nvSpPr>
        <p:spPr>
          <a:xfrm>
            <a:off x="2370722" y="1200944"/>
            <a:ext cx="5740086" cy="2016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2370722" y="3335888"/>
            <a:ext cx="5740086" cy="19159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386082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검색조건조회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상세보기화면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온라인매뉴얼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40512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매뉴얼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UI-COM-11-03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온라인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매뉴얼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온라인 매뉴얼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1964227" y="188198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4932040" y="4898761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8" name="타원 7"/>
          <p:cNvSpPr/>
          <p:nvPr/>
        </p:nvSpPr>
        <p:spPr>
          <a:xfrm>
            <a:off x="6588224" y="131851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9" name="직사각형 18"/>
          <p:cNvSpPr/>
          <p:nvPr/>
        </p:nvSpPr>
        <p:spPr>
          <a:xfrm>
            <a:off x="2195736" y="1860350"/>
            <a:ext cx="5057573" cy="17419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3625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/>
          <p:cNvSpPr/>
          <p:nvPr/>
        </p:nvSpPr>
        <p:spPr>
          <a:xfrm>
            <a:off x="3455876" y="1410405"/>
            <a:ext cx="3096344" cy="3443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52039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사이트맵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사이트맵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생성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56359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사이트맵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UI-COM-12-01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사이트맵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사이트맵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5796136" y="132049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512297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30833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유관기관 사용자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정보를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유관기관 사용자 정보 저장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체크박스 선택한 유관기관 사용자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유관기관 사용자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유관기관 사용자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유관기관 사용자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유관기관 사용자 </a:t>
                      </a: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등록관리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UI-COM-13-01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유관기관 사용자 </a:t>
                      </a: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등록관리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유관기관 사용자 등록관리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96752"/>
            <a:ext cx="3888000" cy="259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348880"/>
            <a:ext cx="3726000" cy="300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타원 8"/>
          <p:cNvSpPr/>
          <p:nvPr/>
        </p:nvSpPr>
        <p:spPr>
          <a:xfrm>
            <a:off x="3563888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직사각형 9"/>
          <p:cNvSpPr/>
          <p:nvPr/>
        </p:nvSpPr>
        <p:spPr>
          <a:xfrm>
            <a:off x="1979712" y="2060848"/>
            <a:ext cx="381642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779912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4211960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5652120" y="18914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6816948" y="50131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7164288" y="50131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791337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992608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의료기관 사용자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정보를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의료기관 사용자 정보 저장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체크박스 선택한 의료기관 사용자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의료기관 사용자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의료기관 사용자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의료기관 사용자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의료기관 사용자 </a:t>
                      </a: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등록관리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UI-COM-14-01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의료기관 사용자 </a:t>
                      </a: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등록관리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의료기관 사용자 등록관리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96752"/>
            <a:ext cx="3888000" cy="259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348880"/>
            <a:ext cx="3726000" cy="300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타원 8"/>
          <p:cNvSpPr/>
          <p:nvPr/>
        </p:nvSpPr>
        <p:spPr>
          <a:xfrm>
            <a:off x="3563888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직사각형 9"/>
          <p:cNvSpPr/>
          <p:nvPr/>
        </p:nvSpPr>
        <p:spPr>
          <a:xfrm>
            <a:off x="1979712" y="2060848"/>
            <a:ext cx="381642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779912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4211960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5652120" y="18914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6816948" y="50131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7164288" y="50131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8673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8"/>
          <p:cNvSpPr/>
          <p:nvPr/>
        </p:nvSpPr>
        <p:spPr>
          <a:xfrm>
            <a:off x="2231420" y="1277952"/>
            <a:ext cx="2484596" cy="1730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/>
          <p:cNvSpPr/>
          <p:nvPr/>
        </p:nvSpPr>
        <p:spPr>
          <a:xfrm>
            <a:off x="5076056" y="1259676"/>
            <a:ext cx="2876977" cy="1901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/>
          <p:cNvSpPr/>
          <p:nvPr/>
        </p:nvSpPr>
        <p:spPr>
          <a:xfrm>
            <a:off x="2219580" y="3191756"/>
            <a:ext cx="2431444" cy="17124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8"/>
          <p:cNvSpPr/>
          <p:nvPr/>
        </p:nvSpPr>
        <p:spPr>
          <a:xfrm>
            <a:off x="5292080" y="3161513"/>
            <a:ext cx="2660953" cy="20077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78660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사용자 인증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인증서 안내 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회원가입 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인증서 로그인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아이디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비밀번호 찾기 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아이디 찾기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인증서 로그인 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비밀번호 찾기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2421233" y="242297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2855003" y="2437075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399597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사용자 인증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UI-COM-01-01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사용자 인증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 인증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1" name="타원 20"/>
          <p:cNvSpPr/>
          <p:nvPr/>
        </p:nvSpPr>
        <p:spPr>
          <a:xfrm>
            <a:off x="3357026" y="244604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2388838" y="266119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3088085" y="2679122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6880155" y="2840487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2442626" y="455274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5454768" y="487547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841477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36912"/>
            <a:ext cx="5400000" cy="1298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52249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기관조직 정보를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검색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기관조직 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체크박스 선택한 기관 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ID</a:t>
                      </a:r>
                      <a:r>
                        <a:rPr lang="en-US" altLang="ko-KR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설정 후 닫기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기관조직 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기관조직 관리 정보 저장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조회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팝업화면으로 이동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기관조직 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기관조직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UI-COM-15-01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기관조직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기관조직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380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077072"/>
            <a:ext cx="47529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124745"/>
            <a:ext cx="5400000" cy="115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타원 18"/>
          <p:cNvSpPr/>
          <p:nvPr/>
        </p:nvSpPr>
        <p:spPr>
          <a:xfrm>
            <a:off x="5436096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0" name="직사각형 19"/>
          <p:cNvSpPr/>
          <p:nvPr/>
        </p:nvSpPr>
        <p:spPr>
          <a:xfrm>
            <a:off x="1922944" y="1700808"/>
            <a:ext cx="5328592" cy="2160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5796136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7164288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5436096" y="270892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4427984" y="350100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4860032" y="350100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8172400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8676456" y="40050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415050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6090" y="3779151"/>
            <a:ext cx="4539600" cy="1450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268760"/>
            <a:ext cx="4964400" cy="251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15086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사용자가 시스템에 로그인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로그아웃한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이력을 관리하는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사용자 로그인 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사용자 로그인 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닫기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38431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기관 사용자 로그인 관리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UI-COM-16-01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기관 사용자 로그인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기관 사용자 로그인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타원 9"/>
          <p:cNvSpPr/>
          <p:nvPr/>
        </p:nvSpPr>
        <p:spPr>
          <a:xfrm>
            <a:off x="6732240" y="12687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1" name="타원 10"/>
          <p:cNvSpPr/>
          <p:nvPr/>
        </p:nvSpPr>
        <p:spPr>
          <a:xfrm>
            <a:off x="6660232" y="177281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444208" y="49411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0489900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8"/>
          <p:cNvSpPr/>
          <p:nvPr/>
        </p:nvSpPr>
        <p:spPr>
          <a:xfrm>
            <a:off x="2627784" y="1689715"/>
            <a:ext cx="4840700" cy="2847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24794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권한관리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상세화면 및 수정화면 이동 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멀티선택 가능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736447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UI-COM-17-01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588224" y="16220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6884338" y="161317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1" name="타원 10"/>
          <p:cNvSpPr/>
          <p:nvPr/>
        </p:nvSpPr>
        <p:spPr>
          <a:xfrm>
            <a:off x="7176411" y="159659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2" name="직사각형 11"/>
          <p:cNvSpPr/>
          <p:nvPr/>
        </p:nvSpPr>
        <p:spPr>
          <a:xfrm>
            <a:off x="2519347" y="2326221"/>
            <a:ext cx="5057573" cy="17419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338903" y="232622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749497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/>
          <p:nvPr/>
        </p:nvSpPr>
        <p:spPr>
          <a:xfrm>
            <a:off x="2627784" y="1481374"/>
            <a:ext cx="4824536" cy="13716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3"/>
          <p:cNvSpPr/>
          <p:nvPr/>
        </p:nvSpPr>
        <p:spPr>
          <a:xfrm>
            <a:off x="2608984" y="3345270"/>
            <a:ext cx="4843336" cy="15238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454717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권한관리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등록처리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권한관리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한 수정처리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973268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관리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UI-COM-17-02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관리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804248" y="14176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056276" y="140225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6599112" y="33208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6876256" y="331623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7128284" y="331806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619517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1"/>
          <p:cNvSpPr/>
          <p:nvPr/>
        </p:nvSpPr>
        <p:spPr>
          <a:xfrm>
            <a:off x="2741442" y="1482054"/>
            <a:ext cx="5375484" cy="3319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368157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권한관리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등록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지정시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등록여부를 지정해서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미등록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지정시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563199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권한룰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UI-COM-18-01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권한룰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948264" y="143442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310418" y="143439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7641664" y="143711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7463875" y="198603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7463875" y="350100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363384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8"/>
          <p:cNvSpPr/>
          <p:nvPr/>
        </p:nvSpPr>
        <p:spPr>
          <a:xfrm>
            <a:off x="2339752" y="1559111"/>
            <a:ext cx="6192688" cy="3068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335877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권한그룹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 목록 조회화면 팝업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권한그룹 상세화면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권한그룹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체크박스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선택시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권한등록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체크박스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선택시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권한삭제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180947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UI-COM-19-01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권한그룹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516216" y="150797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164287" y="148710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8015809" y="148662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0" name="직사각형 19"/>
          <p:cNvSpPr/>
          <p:nvPr/>
        </p:nvSpPr>
        <p:spPr>
          <a:xfrm>
            <a:off x="2272562" y="2708920"/>
            <a:ext cx="6283651" cy="22615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7590048" y="148710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2086589" y="274999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18346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8"/>
          <p:cNvSpPr/>
          <p:nvPr/>
        </p:nvSpPr>
        <p:spPr>
          <a:xfrm>
            <a:off x="2165117" y="1506361"/>
            <a:ext cx="5937942" cy="3258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4399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상세화면 및 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45366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UI-COM-20-01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7092280" y="144965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453653" y="144965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7743018" y="14562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1879752" y="230781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0" name="직사각형 19"/>
          <p:cNvSpPr/>
          <p:nvPr/>
        </p:nvSpPr>
        <p:spPr>
          <a:xfrm>
            <a:off x="2032765" y="2266741"/>
            <a:ext cx="6211643" cy="22615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7189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/>
          <p:cNvSpPr/>
          <p:nvPr/>
        </p:nvSpPr>
        <p:spPr>
          <a:xfrm>
            <a:off x="2350519" y="1348717"/>
            <a:ext cx="5210822" cy="15762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2350519" y="3163682"/>
            <a:ext cx="5210822" cy="15614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74990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그룹관리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그룹관리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그룹 수정처리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580691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그룹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UI-COM-20-02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그룹 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권한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그룹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876256" y="12950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146790" y="12950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6588224" y="313339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6930766" y="313339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7201300" y="314009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6516216" y="150797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2056929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8"/>
          <p:cNvSpPr/>
          <p:nvPr/>
        </p:nvSpPr>
        <p:spPr>
          <a:xfrm>
            <a:off x="2630792" y="1241420"/>
            <a:ext cx="4711623" cy="2153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69"/>
          <p:cNvSpPr/>
          <p:nvPr/>
        </p:nvSpPr>
        <p:spPr>
          <a:xfrm>
            <a:off x="3054007" y="2779834"/>
            <a:ext cx="2895473" cy="2165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71"/>
          <p:cNvSpPr/>
          <p:nvPr/>
        </p:nvSpPr>
        <p:spPr>
          <a:xfrm>
            <a:off x="5902287" y="2435588"/>
            <a:ext cx="433705" cy="757555"/>
          </a:xfrm>
          <a:custGeom>
            <a:avLst/>
            <a:gdLst/>
            <a:ahLst/>
            <a:cxnLst/>
            <a:rect l="l" t="t" r="r" b="b"/>
            <a:pathLst>
              <a:path w="433704" h="757554">
                <a:moveTo>
                  <a:pt x="135496" y="309206"/>
                </a:moveTo>
                <a:lnTo>
                  <a:pt x="0" y="560539"/>
                </a:lnTo>
                <a:lnTo>
                  <a:pt x="135496" y="757021"/>
                </a:lnTo>
                <a:lnTo>
                  <a:pt x="135496" y="592518"/>
                </a:lnTo>
                <a:lnTo>
                  <a:pt x="173206" y="573919"/>
                </a:lnTo>
                <a:lnTo>
                  <a:pt x="208917" y="551196"/>
                </a:lnTo>
                <a:lnTo>
                  <a:pt x="242495" y="524611"/>
                </a:lnTo>
                <a:lnTo>
                  <a:pt x="273808" y="494427"/>
                </a:lnTo>
                <a:lnTo>
                  <a:pt x="291679" y="473710"/>
                </a:lnTo>
                <a:lnTo>
                  <a:pt x="135496" y="473710"/>
                </a:lnTo>
                <a:lnTo>
                  <a:pt x="135496" y="309206"/>
                </a:lnTo>
                <a:close/>
              </a:path>
              <a:path w="433704" h="757554">
                <a:moveTo>
                  <a:pt x="430822" y="0"/>
                </a:moveTo>
                <a:lnTo>
                  <a:pt x="424256" y="54088"/>
                </a:lnTo>
                <a:lnTo>
                  <a:pt x="413810" y="106490"/>
                </a:lnTo>
                <a:lnTo>
                  <a:pt x="399665" y="156913"/>
                </a:lnTo>
                <a:lnTo>
                  <a:pt x="381998" y="205067"/>
                </a:lnTo>
                <a:lnTo>
                  <a:pt x="360991" y="250661"/>
                </a:lnTo>
                <a:lnTo>
                  <a:pt x="336823" y="293404"/>
                </a:lnTo>
                <a:lnTo>
                  <a:pt x="309673" y="333006"/>
                </a:lnTo>
                <a:lnTo>
                  <a:pt x="279722" y="369175"/>
                </a:lnTo>
                <a:lnTo>
                  <a:pt x="247149" y="401621"/>
                </a:lnTo>
                <a:lnTo>
                  <a:pt x="212133" y="430053"/>
                </a:lnTo>
                <a:lnTo>
                  <a:pt x="174856" y="454179"/>
                </a:lnTo>
                <a:lnTo>
                  <a:pt x="135496" y="473710"/>
                </a:lnTo>
                <a:lnTo>
                  <a:pt x="291679" y="473710"/>
                </a:lnTo>
                <a:lnTo>
                  <a:pt x="329107" y="424313"/>
                </a:lnTo>
                <a:lnTo>
                  <a:pt x="352829" y="384908"/>
                </a:lnTo>
                <a:lnTo>
                  <a:pt x="373755" y="342955"/>
                </a:lnTo>
                <a:lnTo>
                  <a:pt x="391753" y="298717"/>
                </a:lnTo>
                <a:lnTo>
                  <a:pt x="406690" y="252455"/>
                </a:lnTo>
                <a:lnTo>
                  <a:pt x="418433" y="204434"/>
                </a:lnTo>
                <a:lnTo>
                  <a:pt x="426851" y="154915"/>
                </a:lnTo>
                <a:lnTo>
                  <a:pt x="431810" y="104161"/>
                </a:lnTo>
                <a:lnTo>
                  <a:pt x="433178" y="52435"/>
                </a:lnTo>
                <a:lnTo>
                  <a:pt x="430822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72"/>
          <p:cNvSpPr/>
          <p:nvPr/>
        </p:nvSpPr>
        <p:spPr>
          <a:xfrm>
            <a:off x="5902287" y="1815663"/>
            <a:ext cx="434340" cy="679450"/>
          </a:xfrm>
          <a:custGeom>
            <a:avLst/>
            <a:gdLst/>
            <a:ahLst/>
            <a:cxnLst/>
            <a:rect l="l" t="t" r="r" b="b"/>
            <a:pathLst>
              <a:path w="434339" h="679450">
                <a:moveTo>
                  <a:pt x="0" y="0"/>
                </a:moveTo>
                <a:lnTo>
                  <a:pt x="0" y="118795"/>
                </a:lnTo>
                <a:lnTo>
                  <a:pt x="41689" y="121365"/>
                </a:lnTo>
                <a:lnTo>
                  <a:pt x="82278" y="128916"/>
                </a:lnTo>
                <a:lnTo>
                  <a:pt x="121583" y="141213"/>
                </a:lnTo>
                <a:lnTo>
                  <a:pt x="159418" y="158019"/>
                </a:lnTo>
                <a:lnTo>
                  <a:pt x="195600" y="179098"/>
                </a:lnTo>
                <a:lnTo>
                  <a:pt x="229946" y="204214"/>
                </a:lnTo>
                <a:lnTo>
                  <a:pt x="262270" y="233130"/>
                </a:lnTo>
                <a:lnTo>
                  <a:pt x="292390" y="265610"/>
                </a:lnTo>
                <a:lnTo>
                  <a:pt x="320120" y="301418"/>
                </a:lnTo>
                <a:lnTo>
                  <a:pt x="345277" y="340318"/>
                </a:lnTo>
                <a:lnTo>
                  <a:pt x="367677" y="382073"/>
                </a:lnTo>
                <a:lnTo>
                  <a:pt x="387136" y="426447"/>
                </a:lnTo>
                <a:lnTo>
                  <a:pt x="403469" y="473204"/>
                </a:lnTo>
                <a:lnTo>
                  <a:pt x="416493" y="522108"/>
                </a:lnTo>
                <a:lnTo>
                  <a:pt x="426024" y="572921"/>
                </a:lnTo>
                <a:lnTo>
                  <a:pt x="431878" y="625409"/>
                </a:lnTo>
                <a:lnTo>
                  <a:pt x="433870" y="679335"/>
                </a:lnTo>
                <a:lnTo>
                  <a:pt x="433870" y="562051"/>
                </a:lnTo>
                <a:lnTo>
                  <a:pt x="431878" y="507872"/>
                </a:lnTo>
                <a:lnTo>
                  <a:pt x="426024" y="455160"/>
                </a:lnTo>
                <a:lnTo>
                  <a:pt x="416493" y="404151"/>
                </a:lnTo>
                <a:lnTo>
                  <a:pt x="403469" y="355079"/>
                </a:lnTo>
                <a:lnTo>
                  <a:pt x="387136" y="308177"/>
                </a:lnTo>
                <a:lnTo>
                  <a:pt x="367677" y="263681"/>
                </a:lnTo>
                <a:lnTo>
                  <a:pt x="345277" y="221824"/>
                </a:lnTo>
                <a:lnTo>
                  <a:pt x="320120" y="182841"/>
                </a:lnTo>
                <a:lnTo>
                  <a:pt x="292390" y="146967"/>
                </a:lnTo>
                <a:lnTo>
                  <a:pt x="262270" y="114436"/>
                </a:lnTo>
                <a:lnTo>
                  <a:pt x="229946" y="85481"/>
                </a:lnTo>
                <a:lnTo>
                  <a:pt x="195600" y="60338"/>
                </a:lnTo>
                <a:lnTo>
                  <a:pt x="159418" y="39241"/>
                </a:lnTo>
                <a:lnTo>
                  <a:pt x="121583" y="22425"/>
                </a:lnTo>
                <a:lnTo>
                  <a:pt x="82278" y="10122"/>
                </a:lnTo>
                <a:lnTo>
                  <a:pt x="41689" y="2569"/>
                </a:lnTo>
                <a:lnTo>
                  <a:pt x="0" y="0"/>
                </a:lnTo>
                <a:close/>
              </a:path>
            </a:pathLst>
          </a:custGeom>
          <a:solidFill>
            <a:srgbClr val="52A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48561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목록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메뉴등록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776268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UI-COM-21-01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5652120" y="170469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6671513" y="31451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7006964" y="312113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5159307" y="289361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7983701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1"/>
          <p:cNvSpPr/>
          <p:nvPr/>
        </p:nvSpPr>
        <p:spPr>
          <a:xfrm>
            <a:off x="2492545" y="1228812"/>
            <a:ext cx="5264872" cy="9218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3"/>
          <p:cNvSpPr/>
          <p:nvPr/>
        </p:nvSpPr>
        <p:spPr>
          <a:xfrm>
            <a:off x="2492865" y="2427346"/>
            <a:ext cx="5285690" cy="1269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5"/>
          <p:cNvSpPr/>
          <p:nvPr/>
        </p:nvSpPr>
        <p:spPr>
          <a:xfrm>
            <a:off x="2493168" y="3954481"/>
            <a:ext cx="5247184" cy="12687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39700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메뉴일괄등록 파일 선택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메뉴일괄등록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069159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일괄등록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UI-COM-21-02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일괄등록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타원 11"/>
          <p:cNvSpPr/>
          <p:nvPr/>
        </p:nvSpPr>
        <p:spPr>
          <a:xfrm>
            <a:off x="6660232" y="141609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5364088" y="177234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34514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8"/>
          <p:cNvSpPr/>
          <p:nvPr/>
        </p:nvSpPr>
        <p:spPr>
          <a:xfrm>
            <a:off x="2527487" y="3294499"/>
            <a:ext cx="4884853" cy="12306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8"/>
          <p:cNvSpPr/>
          <p:nvPr/>
        </p:nvSpPr>
        <p:spPr>
          <a:xfrm>
            <a:off x="2561366" y="1506399"/>
            <a:ext cx="4997095" cy="1239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485589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54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2524065" y="238444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3007403" y="2392251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112834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실명확인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UI-COM-01-02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실명확인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 인증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4" name="타원 13"/>
          <p:cNvSpPr/>
          <p:nvPr/>
        </p:nvSpPr>
        <p:spPr>
          <a:xfrm>
            <a:off x="3975592" y="2392251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3034297" y="4140369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4441756" y="4140369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5006533" y="413140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21" name="타원 20"/>
          <p:cNvSpPr/>
          <p:nvPr/>
        </p:nvSpPr>
        <p:spPr>
          <a:xfrm>
            <a:off x="5696814" y="4140368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206112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/>
          <p:cNvSpPr/>
          <p:nvPr/>
        </p:nvSpPr>
        <p:spPr>
          <a:xfrm>
            <a:off x="2807750" y="1086121"/>
            <a:ext cx="4711623" cy="23670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1"/>
          <p:cNvSpPr/>
          <p:nvPr/>
        </p:nvSpPr>
        <p:spPr>
          <a:xfrm>
            <a:off x="2292957" y="3211861"/>
            <a:ext cx="2823933" cy="19679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4"/>
          <p:cNvSpPr/>
          <p:nvPr/>
        </p:nvSpPr>
        <p:spPr>
          <a:xfrm>
            <a:off x="6015300" y="3045568"/>
            <a:ext cx="2895485" cy="21659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6"/>
          <p:cNvSpPr/>
          <p:nvPr/>
        </p:nvSpPr>
        <p:spPr>
          <a:xfrm>
            <a:off x="6358694" y="2157984"/>
            <a:ext cx="240665" cy="790575"/>
          </a:xfrm>
          <a:custGeom>
            <a:avLst/>
            <a:gdLst/>
            <a:ahLst/>
            <a:cxnLst/>
            <a:rect l="l" t="t" r="r" b="b"/>
            <a:pathLst>
              <a:path w="240664" h="790575">
                <a:moveTo>
                  <a:pt x="0" y="639737"/>
                </a:moveTo>
                <a:lnTo>
                  <a:pt x="88290" y="790524"/>
                </a:lnTo>
                <a:lnTo>
                  <a:pt x="214655" y="668680"/>
                </a:lnTo>
                <a:lnTo>
                  <a:pt x="152234" y="661060"/>
                </a:lnTo>
                <a:lnTo>
                  <a:pt x="153893" y="648868"/>
                </a:lnTo>
                <a:lnTo>
                  <a:pt x="62420" y="648868"/>
                </a:lnTo>
                <a:lnTo>
                  <a:pt x="0" y="639737"/>
                </a:lnTo>
                <a:close/>
              </a:path>
              <a:path w="240664" h="790575">
                <a:moveTo>
                  <a:pt x="149186" y="0"/>
                </a:moveTo>
                <a:lnTo>
                  <a:pt x="62420" y="648868"/>
                </a:lnTo>
                <a:lnTo>
                  <a:pt x="153893" y="648868"/>
                </a:lnTo>
                <a:lnTo>
                  <a:pt x="240525" y="12179"/>
                </a:lnTo>
                <a:lnTo>
                  <a:pt x="149186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7"/>
          <p:cNvSpPr/>
          <p:nvPr/>
        </p:nvSpPr>
        <p:spPr>
          <a:xfrm>
            <a:off x="4199162" y="1977179"/>
            <a:ext cx="1480185" cy="1174750"/>
          </a:xfrm>
          <a:custGeom>
            <a:avLst/>
            <a:gdLst/>
            <a:ahLst/>
            <a:cxnLst/>
            <a:rect l="l" t="t" r="r" b="b"/>
            <a:pathLst>
              <a:path w="1480185" h="1174750">
                <a:moveTo>
                  <a:pt x="184200" y="892594"/>
                </a:moveTo>
                <a:lnTo>
                  <a:pt x="0" y="1174381"/>
                </a:lnTo>
                <a:lnTo>
                  <a:pt x="316649" y="1061656"/>
                </a:lnTo>
                <a:lnTo>
                  <a:pt x="278587" y="1012913"/>
                </a:lnTo>
                <a:lnTo>
                  <a:pt x="369935" y="941324"/>
                </a:lnTo>
                <a:lnTo>
                  <a:pt x="222262" y="941324"/>
                </a:lnTo>
                <a:lnTo>
                  <a:pt x="184200" y="892594"/>
                </a:lnTo>
                <a:close/>
              </a:path>
              <a:path w="1480185" h="1174750">
                <a:moveTo>
                  <a:pt x="1421866" y="0"/>
                </a:moveTo>
                <a:lnTo>
                  <a:pt x="222262" y="941324"/>
                </a:lnTo>
                <a:lnTo>
                  <a:pt x="369935" y="941324"/>
                </a:lnTo>
                <a:lnTo>
                  <a:pt x="1479715" y="71589"/>
                </a:lnTo>
                <a:lnTo>
                  <a:pt x="1421866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828290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등록화면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초기화처리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검색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등록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프로그램파일 검색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수정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삭제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467590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UI-COM-21-03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4158018" y="114631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4579328" y="11361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4925732" y="11361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5233399" y="11361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5535331" y="177598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6358694" y="191695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2807750" y="325472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8143071" y="313985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8770965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8"/>
          <p:cNvSpPr/>
          <p:nvPr/>
        </p:nvSpPr>
        <p:spPr>
          <a:xfrm>
            <a:off x="2751280" y="1404783"/>
            <a:ext cx="5206966" cy="3158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61490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메뉴생성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부여된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매뉴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메뉴생성 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937950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역할 관리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UI-COM-22-01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역할 관리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메뉴생성관리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7524328" y="19888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092280" y="247758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569600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4"/>
          <p:cNvSpPr/>
          <p:nvPr/>
        </p:nvSpPr>
        <p:spPr>
          <a:xfrm>
            <a:off x="2492546" y="1268760"/>
            <a:ext cx="5063366" cy="2739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7"/>
          <p:cNvSpPr/>
          <p:nvPr/>
        </p:nvSpPr>
        <p:spPr>
          <a:xfrm>
            <a:off x="5940153" y="2488826"/>
            <a:ext cx="2526724" cy="2740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9"/>
          <p:cNvSpPr/>
          <p:nvPr/>
        </p:nvSpPr>
        <p:spPr>
          <a:xfrm>
            <a:off x="7020272" y="1556439"/>
            <a:ext cx="215265" cy="864235"/>
          </a:xfrm>
          <a:custGeom>
            <a:avLst/>
            <a:gdLst/>
            <a:ahLst/>
            <a:cxnLst/>
            <a:rect l="l" t="t" r="r" b="b"/>
            <a:pathLst>
              <a:path w="215264" h="864235">
                <a:moveTo>
                  <a:pt x="214655" y="714375"/>
                </a:moveTo>
                <a:lnTo>
                  <a:pt x="0" y="714375"/>
                </a:lnTo>
                <a:lnTo>
                  <a:pt x="106565" y="863638"/>
                </a:lnTo>
                <a:lnTo>
                  <a:pt x="214655" y="714375"/>
                </a:lnTo>
                <a:close/>
              </a:path>
              <a:path w="215264" h="864235">
                <a:moveTo>
                  <a:pt x="153758" y="0"/>
                </a:moveTo>
                <a:lnTo>
                  <a:pt x="60896" y="0"/>
                </a:lnTo>
                <a:lnTo>
                  <a:pt x="60896" y="714375"/>
                </a:lnTo>
                <a:lnTo>
                  <a:pt x="153758" y="714375"/>
                </a:lnTo>
                <a:lnTo>
                  <a:pt x="153758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427420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매뉴생성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체크된 메뉴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생성 등록 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사이트맵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생성 화면 호출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사이트맵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생성 등록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402827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역할</a:t>
                      </a: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</a:t>
                      </a: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UI-COM-22-02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역할</a:t>
                      </a: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메뉴 </a:t>
                      </a: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매핑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메뉴생성관리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227876" y="125196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774465" y="124440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7795370" y="2469027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2" name="직사각형 21"/>
          <p:cNvSpPr/>
          <p:nvPr/>
        </p:nvSpPr>
        <p:spPr>
          <a:xfrm>
            <a:off x="2627784" y="2172066"/>
            <a:ext cx="1027067" cy="14082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2473388" y="217206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6380276" y="140436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149933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8"/>
          <p:cNvSpPr/>
          <p:nvPr/>
        </p:nvSpPr>
        <p:spPr>
          <a:xfrm>
            <a:off x="2627333" y="1258965"/>
            <a:ext cx="4722279" cy="17882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3"/>
          <p:cNvSpPr/>
          <p:nvPr/>
        </p:nvSpPr>
        <p:spPr>
          <a:xfrm>
            <a:off x="1835696" y="3346509"/>
            <a:ext cx="4320480" cy="11998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"/>
          <p:cNvSpPr/>
          <p:nvPr/>
        </p:nvSpPr>
        <p:spPr>
          <a:xfrm>
            <a:off x="6685788" y="3122137"/>
            <a:ext cx="1540598" cy="17882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7551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바로가기메뉴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메뉴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미리보기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기능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바로가기메뉴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바로가기메뉴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바로가기메뉴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바로가기메뉴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바로가기메뉴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 결과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580514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바로가기메뉴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UI-COM-23-01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바로가기메뉴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바로가기메뉴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5652120" y="137648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084168" y="13844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6541772" y="137648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4014350" y="37170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6855360" y="13623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5256076" y="34738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5580112" y="346402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6899022" y="37863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1702493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2"/>
          <p:cNvSpPr/>
          <p:nvPr/>
        </p:nvSpPr>
        <p:spPr>
          <a:xfrm>
            <a:off x="2577185" y="2550071"/>
            <a:ext cx="4640072" cy="2819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208" y="1143096"/>
            <a:ext cx="4998027" cy="1295426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97823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등록화면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목록화면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공지사항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UI-COM-24-01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공지사항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공지사항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156176" y="1150817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595946" y="113902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4932040" y="51537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5328084" y="51537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7615437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931" y="1446623"/>
            <a:ext cx="3523719" cy="2757586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705738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수정처리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댓글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댓글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공지사항 스크랩등록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댓글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초기화처리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952015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공지사항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UI-COM-24-02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공지사항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메뉴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공지사항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타원 11"/>
          <p:cNvSpPr/>
          <p:nvPr/>
        </p:nvSpPr>
        <p:spPr>
          <a:xfrm>
            <a:off x="7044774" y="37091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6701353" y="371646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468" y="1446623"/>
            <a:ext cx="3424945" cy="2673615"/>
          </a:xfrm>
          <a:prstGeom prst="rect">
            <a:avLst/>
          </a:prstGeom>
        </p:spPr>
      </p:pic>
      <p:sp>
        <p:nvSpPr>
          <p:cNvPr id="18" name="타원 17"/>
          <p:cNvSpPr/>
          <p:nvPr/>
        </p:nvSpPr>
        <p:spPr>
          <a:xfrm>
            <a:off x="3545940" y="386048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3809087" y="387500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850" y="3935225"/>
            <a:ext cx="676275" cy="314325"/>
          </a:xfrm>
          <a:prstGeom prst="rect">
            <a:avLst/>
          </a:prstGeom>
        </p:spPr>
      </p:pic>
      <p:sp>
        <p:nvSpPr>
          <p:cNvPr id="13" name="타원 12"/>
          <p:cNvSpPr/>
          <p:nvPr/>
        </p:nvSpPr>
        <p:spPr>
          <a:xfrm>
            <a:off x="6844175" y="3917977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7337234" y="409727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7597210" y="409727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1552077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1"/>
          <p:cNvSpPr/>
          <p:nvPr/>
        </p:nvSpPr>
        <p:spPr>
          <a:xfrm>
            <a:off x="2509515" y="1897654"/>
            <a:ext cx="5530142" cy="2125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22474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게시판생성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게시판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게시판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831390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게시판생성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UI-COM-25-01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게시판생성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게시판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게시판생성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5328084" y="364227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5652120" y="364227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5865495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/>
          <p:cNvSpPr/>
          <p:nvPr/>
        </p:nvSpPr>
        <p:spPr>
          <a:xfrm>
            <a:off x="2757347" y="2876444"/>
            <a:ext cx="5053070" cy="1896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2757347" y="1420293"/>
            <a:ext cx="5053070" cy="10968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50926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미리보기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기능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135270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팝업창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UI-COM-26-01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팝업창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팝업창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588224" y="137036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7055304" y="13623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7360852" y="136238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5076056" y="445059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4652973" y="44595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5471311" y="445917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19" name="직사각형 18"/>
          <p:cNvSpPr/>
          <p:nvPr/>
        </p:nvSpPr>
        <p:spPr>
          <a:xfrm>
            <a:off x="3038496" y="1581791"/>
            <a:ext cx="197763" cy="829715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2876587" y="154569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2864440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3"/>
          <p:cNvSpPr/>
          <p:nvPr/>
        </p:nvSpPr>
        <p:spPr>
          <a:xfrm>
            <a:off x="2701612" y="1144824"/>
            <a:ext cx="4925369" cy="1780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3"/>
          <p:cNvSpPr/>
          <p:nvPr/>
        </p:nvSpPr>
        <p:spPr>
          <a:xfrm>
            <a:off x="2691813" y="3255273"/>
            <a:ext cx="4935169" cy="1719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25887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저장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394050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팝업창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UI-COM-26-02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팝업창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상세 편집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팝업창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4783895" y="259951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5126296" y="259853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4795007" y="470621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5126523" y="469212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8675750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12"/>
          <p:cNvSpPr/>
          <p:nvPr/>
        </p:nvSpPr>
        <p:spPr>
          <a:xfrm>
            <a:off x="2267744" y="1384093"/>
            <a:ext cx="5909703" cy="32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493385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현재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미리보기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기능 가능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30824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팝업창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UI-COM-26-03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팝업창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팝업창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2025515" y="220486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1" name="직사각형 20"/>
          <p:cNvSpPr/>
          <p:nvPr/>
        </p:nvSpPr>
        <p:spPr>
          <a:xfrm>
            <a:off x="2183334" y="2276872"/>
            <a:ext cx="4485832" cy="238815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603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4"/>
          <p:cNvSpPr/>
          <p:nvPr/>
        </p:nvSpPr>
        <p:spPr>
          <a:xfrm>
            <a:off x="2117293" y="1449197"/>
            <a:ext cx="6488775" cy="3516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092153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7956376" y="146893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1979712" y="220486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직사각형 12"/>
          <p:cNvSpPr/>
          <p:nvPr/>
        </p:nvSpPr>
        <p:spPr>
          <a:xfrm>
            <a:off x="1979712" y="2348880"/>
            <a:ext cx="6696744" cy="2160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53258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로그인정책관리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UI-COM-02-01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로그인정책관리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로그인정책관리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623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/>
          <p:cNvSpPr/>
          <p:nvPr/>
        </p:nvSpPr>
        <p:spPr>
          <a:xfrm>
            <a:off x="2725267" y="1245418"/>
            <a:ext cx="4669002" cy="131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2096209" y="2559918"/>
            <a:ext cx="3013650" cy="27377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3"/>
          <p:cNvSpPr/>
          <p:nvPr/>
        </p:nvSpPr>
        <p:spPr>
          <a:xfrm>
            <a:off x="5441508" y="2559918"/>
            <a:ext cx="3022579" cy="27377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569148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배너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32483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배너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UI-COM-27-01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배너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온라인헬프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배너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489032" y="122625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856484" y="121796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3190324" y="500205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3689534" y="498599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3441159" y="499692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6672581" y="500602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6915935" y="497827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3567140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8"/>
          <p:cNvSpPr/>
          <p:nvPr/>
        </p:nvSpPr>
        <p:spPr>
          <a:xfrm>
            <a:off x="2424580" y="1204138"/>
            <a:ext cx="4883724" cy="1288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3"/>
          <p:cNvSpPr/>
          <p:nvPr/>
        </p:nvSpPr>
        <p:spPr>
          <a:xfrm>
            <a:off x="2433333" y="2450019"/>
            <a:ext cx="4811716" cy="10829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3"/>
          <p:cNvSpPr/>
          <p:nvPr/>
        </p:nvSpPr>
        <p:spPr>
          <a:xfrm>
            <a:off x="2368251" y="3370072"/>
            <a:ext cx="4882236" cy="11618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298834"/>
              </p:ext>
            </p:extLst>
          </p:nvPr>
        </p:nvGraphicFramePr>
        <p:xfrm>
          <a:off x="25822" y="5481032"/>
          <a:ext cx="9051503" cy="138684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기관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기관 저장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indent="0" algn="ctr" latinLnBrk="1">
                        <a:buFont typeface="+mj-ea"/>
                        <a:buNone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상세화면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수정화면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삭제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24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기관 저장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기관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145474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기관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UI-COM-28-01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기관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 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기관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타원 7"/>
          <p:cNvSpPr/>
          <p:nvPr/>
        </p:nvSpPr>
        <p:spPr>
          <a:xfrm>
            <a:off x="6516216" y="116319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840252" y="116319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4516637" y="314352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4496031" y="414394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4839191" y="3147349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4831476" y="413899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2210044" y="185485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27" name="직사각형 26"/>
          <p:cNvSpPr/>
          <p:nvPr/>
        </p:nvSpPr>
        <p:spPr>
          <a:xfrm>
            <a:off x="2366727" y="1863420"/>
            <a:ext cx="4908946" cy="12688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363" y="4504622"/>
            <a:ext cx="4861181" cy="730766"/>
          </a:xfrm>
          <a:prstGeom prst="rect">
            <a:avLst/>
          </a:prstGeom>
        </p:spPr>
      </p:pic>
      <p:sp>
        <p:nvSpPr>
          <p:cNvPr id="30" name="타원 29"/>
          <p:cNvSpPr/>
          <p:nvPr/>
        </p:nvSpPr>
        <p:spPr>
          <a:xfrm>
            <a:off x="4555901" y="49784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4884452" y="49784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9</a:t>
            </a:r>
            <a:endParaRPr lang="ko-KR" altLang="en-US" sz="800" b="1" dirty="0"/>
          </a:p>
        </p:txBody>
      </p:sp>
      <p:sp>
        <p:nvSpPr>
          <p:cNvPr id="33" name="타원 32"/>
          <p:cNvSpPr/>
          <p:nvPr/>
        </p:nvSpPr>
        <p:spPr>
          <a:xfrm>
            <a:off x="5196575" y="49784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800" b="1" dirty="0"/>
              <a:t>10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1195234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공통코드목록 화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42162"/>
            <a:ext cx="3463200" cy="1263658"/>
          </a:xfrm>
          <a:prstGeom prst="rect">
            <a:avLst/>
          </a:prstGeom>
          <a:noFill/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360779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정보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수정화면으로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 관리 정보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UI-COM-29-01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PS-COM-01-29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공통코드관리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100" name="Picture 4" descr="공통코드등록 화면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436096" y="1142162"/>
            <a:ext cx="3600000" cy="1075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2" name="Picture 6" descr="공통코드수정 화면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436096" y="2852935"/>
            <a:ext cx="3600000" cy="1082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4" name="Picture 8" descr="공통코드상세 화면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907704" y="2852935"/>
            <a:ext cx="3463200" cy="148729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타원 10"/>
          <p:cNvSpPr/>
          <p:nvPr/>
        </p:nvSpPr>
        <p:spPr>
          <a:xfrm>
            <a:off x="5004048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5220072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직사각형 12"/>
          <p:cNvSpPr/>
          <p:nvPr/>
        </p:nvSpPr>
        <p:spPr>
          <a:xfrm>
            <a:off x="1907704" y="1389916"/>
            <a:ext cx="345638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5220072" y="12687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3419872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3635896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7092280" y="19168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7308304" y="19168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308304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0512220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78330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시스템코드를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 관리 정보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 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수정화면으로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 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코드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정보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UI-COM-30-01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공통코드관리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시스템 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852935"/>
            <a:ext cx="3600000" cy="108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42162"/>
            <a:ext cx="3600000" cy="108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2852935"/>
            <a:ext cx="3463200" cy="1492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142162"/>
            <a:ext cx="3463200" cy="126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타원 11"/>
          <p:cNvSpPr/>
          <p:nvPr/>
        </p:nvSpPr>
        <p:spPr>
          <a:xfrm>
            <a:off x="5004048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5220072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4" name="직사각형 13"/>
          <p:cNvSpPr/>
          <p:nvPr/>
        </p:nvSpPr>
        <p:spPr>
          <a:xfrm>
            <a:off x="1907704" y="1389916"/>
            <a:ext cx="345638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5220072" y="12687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3419872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3635896" y="407707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7092280" y="19168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308304" y="19168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1" name="타원 20"/>
          <p:cNvSpPr/>
          <p:nvPr/>
        </p:nvSpPr>
        <p:spPr>
          <a:xfrm>
            <a:off x="7308304" y="364502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9363733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562772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공통코드의 그룹을 대표하는 공통분류코드를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정보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수정화면으로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공통분류코드 관리 정보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공통분류코드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UI-COM-31-01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공통분류코드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공통코드관리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공통분류코드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8674" name="Picture 2" descr="공통분류코드목록 화면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35696" y="1196752"/>
            <a:ext cx="3463200" cy="679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6" name="Picture 4" descr="공통분류코드등록 화면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436096" y="1196752"/>
            <a:ext cx="3600000" cy="985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8" name="Picture 6" descr="공통분류코드수정 화면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436096" y="2996952"/>
            <a:ext cx="3600000" cy="98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80" name="Picture 8" descr="공통분류코드상세 화면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835696" y="2996952"/>
            <a:ext cx="3463200" cy="147105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타원 10"/>
          <p:cNvSpPr/>
          <p:nvPr/>
        </p:nvSpPr>
        <p:spPr>
          <a:xfrm>
            <a:off x="4932040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직사각형 11"/>
          <p:cNvSpPr/>
          <p:nvPr/>
        </p:nvSpPr>
        <p:spPr>
          <a:xfrm>
            <a:off x="1835696" y="1510184"/>
            <a:ext cx="345638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5148064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3275856" y="419568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3491880" y="419568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5148064" y="13407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7092280" y="187657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308304" y="187657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1" name="타원 20"/>
          <p:cNvSpPr/>
          <p:nvPr/>
        </p:nvSpPr>
        <p:spPr>
          <a:xfrm>
            <a:off x="7308304" y="37170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9419231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39134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공통코드를 등록한 후 코드의 상세 내역을 별도로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정보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수정화면으로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공통상세코드 관리 정보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공통상세코드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UI-COM-32-01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공통상세코드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공통코드관리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공통상세코드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7650" name="Picture 2" descr="공통상세코드목록 화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87936"/>
            <a:ext cx="3463200" cy="1665000"/>
          </a:xfrm>
          <a:prstGeom prst="rect">
            <a:avLst/>
          </a:prstGeom>
          <a:noFill/>
        </p:spPr>
      </p:pic>
      <p:pic>
        <p:nvPicPr>
          <p:cNvPr id="27652" name="Picture 4" descr="공통상세코드등록 화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87936"/>
            <a:ext cx="3600000" cy="1085951"/>
          </a:xfrm>
          <a:prstGeom prst="rect">
            <a:avLst/>
          </a:prstGeom>
          <a:noFill/>
        </p:spPr>
      </p:pic>
      <p:pic>
        <p:nvPicPr>
          <p:cNvPr id="27654" name="Picture 6" descr="공통상세코드수정 화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3501008"/>
            <a:ext cx="3600000" cy="1075519"/>
          </a:xfrm>
          <a:prstGeom prst="rect">
            <a:avLst/>
          </a:prstGeom>
          <a:noFill/>
        </p:spPr>
      </p:pic>
      <p:pic>
        <p:nvPicPr>
          <p:cNvPr id="27656" name="Picture 8" descr="공통상세코드상세 화면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501008"/>
            <a:ext cx="3463200" cy="1608742"/>
          </a:xfrm>
          <a:prstGeom prst="rect">
            <a:avLst/>
          </a:prstGeom>
          <a:noFill/>
        </p:spPr>
      </p:pic>
      <p:sp>
        <p:nvSpPr>
          <p:cNvPr id="11" name="타원 10"/>
          <p:cNvSpPr/>
          <p:nvPr/>
        </p:nvSpPr>
        <p:spPr>
          <a:xfrm>
            <a:off x="5004048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직사각형 11"/>
          <p:cNvSpPr/>
          <p:nvPr/>
        </p:nvSpPr>
        <p:spPr>
          <a:xfrm>
            <a:off x="1907704" y="1510184"/>
            <a:ext cx="345638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5220072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3347864" y="479715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3563888" y="479715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5220072" y="13407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7092280" y="19888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7308304" y="198884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308304" y="429309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61583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223112"/>
              </p:ext>
            </p:extLst>
          </p:nvPr>
        </p:nvGraphicFramePr>
        <p:xfrm>
          <a:off x="25822" y="5354528"/>
          <a:ext cx="9051503" cy="138684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 정보를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삭제하고 조회하는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 관리 정보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 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수정화면으로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 관리 엑셀등록화면으로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 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정보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24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우편번호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엑셀파일 업로드 후 저장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390194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423405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우편번호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UI-COM-33-01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우편번호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공통코드관리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우편번호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6628" name="Picture 4" descr="우편번호목록 화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94409"/>
            <a:ext cx="3463200" cy="1268498"/>
          </a:xfrm>
          <a:prstGeom prst="rect">
            <a:avLst/>
          </a:prstGeom>
          <a:noFill/>
        </p:spPr>
      </p:pic>
      <p:pic>
        <p:nvPicPr>
          <p:cNvPr id="26630" name="Picture 6" descr="우편번호등록 화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94409"/>
            <a:ext cx="3600000" cy="1165854"/>
          </a:xfrm>
          <a:prstGeom prst="rect">
            <a:avLst/>
          </a:prstGeom>
          <a:noFill/>
        </p:spPr>
      </p:pic>
      <p:pic>
        <p:nvPicPr>
          <p:cNvPr id="26632" name="Picture 8" descr="우편번호엑셀등록 화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4290753"/>
            <a:ext cx="3600000" cy="578407"/>
          </a:xfrm>
          <a:prstGeom prst="rect">
            <a:avLst/>
          </a:prstGeom>
          <a:noFill/>
        </p:spPr>
      </p:pic>
      <p:pic>
        <p:nvPicPr>
          <p:cNvPr id="26634" name="Picture 10" descr="우편번호수정 화면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779606"/>
            <a:ext cx="3600000" cy="1091804"/>
          </a:xfrm>
          <a:prstGeom prst="rect">
            <a:avLst/>
          </a:prstGeom>
          <a:noFill/>
        </p:spPr>
      </p:pic>
      <p:pic>
        <p:nvPicPr>
          <p:cNvPr id="26636" name="Picture 12" descr="우편번호상세 화면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2779606"/>
            <a:ext cx="3463200" cy="965084"/>
          </a:xfrm>
          <a:prstGeom prst="rect">
            <a:avLst/>
          </a:prstGeom>
          <a:noFill/>
        </p:spPr>
      </p:pic>
      <p:sp>
        <p:nvSpPr>
          <p:cNvPr id="12" name="타원 11"/>
          <p:cNvSpPr/>
          <p:nvPr/>
        </p:nvSpPr>
        <p:spPr>
          <a:xfrm>
            <a:off x="4673149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3" name="직사각형 12"/>
          <p:cNvSpPr/>
          <p:nvPr/>
        </p:nvSpPr>
        <p:spPr>
          <a:xfrm>
            <a:off x="1835696" y="1475258"/>
            <a:ext cx="3456384" cy="12496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4888610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5148064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5148064" y="13407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7092280" y="20608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308304" y="20608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1" name="타원 20"/>
          <p:cNvSpPr/>
          <p:nvPr/>
        </p:nvSpPr>
        <p:spPr>
          <a:xfrm>
            <a:off x="3309197" y="34290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3563888" y="34290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7308304" y="357301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9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5796136" y="458112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800" b="1" dirty="0"/>
              <a:t>10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8391017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07623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운영 시 발생한 각종 로그를 특정 조건으로 검색하고 검색된 내용을 선택하여 조회한다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닫기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UI-COM-34-01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object 22"/>
          <p:cNvSpPr/>
          <p:nvPr/>
        </p:nvSpPr>
        <p:spPr>
          <a:xfrm>
            <a:off x="1835696" y="1196752"/>
            <a:ext cx="4819713" cy="31986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573016"/>
            <a:ext cx="4032448" cy="173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타원 10"/>
          <p:cNvSpPr/>
          <p:nvPr/>
        </p:nvSpPr>
        <p:spPr>
          <a:xfrm>
            <a:off x="6228184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444208" y="170080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6444208" y="50851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0861850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847195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사용자가 시스템을 사용한 이력을 조회한다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사용로그관리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닫기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사용로그관리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UI-COM-35-01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사용로그관리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object 22"/>
          <p:cNvSpPr/>
          <p:nvPr/>
        </p:nvSpPr>
        <p:spPr>
          <a:xfrm>
            <a:off x="1907704" y="1124744"/>
            <a:ext cx="4711623" cy="3148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http://www.egovframe.go.kr/wiki/lib/exe/fetch.php?media=egovframework:com:sym:log:egovuserloginq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4296647" cy="1944216"/>
          </a:xfrm>
          <a:prstGeom prst="rect">
            <a:avLst/>
          </a:prstGeom>
          <a:noFill/>
        </p:spPr>
      </p:pic>
      <p:sp>
        <p:nvSpPr>
          <p:cNvPr id="16" name="타원 15"/>
          <p:cNvSpPr/>
          <p:nvPr/>
        </p:nvSpPr>
        <p:spPr>
          <a:xfrm>
            <a:off x="6372200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6372200" y="16288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6660232" y="50131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1539897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898479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수신한 자료의 처리에 대한 이력을 관리한다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수신 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송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수신 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닫기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송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수신 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UI-COM-36-01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송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수신 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송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수신 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0" name="object 22"/>
          <p:cNvSpPr/>
          <p:nvPr/>
        </p:nvSpPr>
        <p:spPr>
          <a:xfrm>
            <a:off x="1835696" y="1124744"/>
            <a:ext cx="4819713" cy="24888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530" name="Picture 2" descr="http://www.egovframe.go.kr/wiki/lib/exe/fetch.php?media=egovframework:com:sym:log:egovtrsmrcvloginq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12976"/>
            <a:ext cx="3812836" cy="1872208"/>
          </a:xfrm>
          <a:prstGeom prst="rect">
            <a:avLst/>
          </a:prstGeom>
          <a:noFill/>
        </p:spPr>
      </p:pic>
      <p:sp>
        <p:nvSpPr>
          <p:cNvPr id="31" name="타원 30"/>
          <p:cNvSpPr/>
          <p:nvPr/>
        </p:nvSpPr>
        <p:spPr>
          <a:xfrm>
            <a:off x="6372200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32" name="타원 31"/>
          <p:cNvSpPr/>
          <p:nvPr/>
        </p:nvSpPr>
        <p:spPr>
          <a:xfrm>
            <a:off x="6372200" y="155679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33" name="타원 32"/>
          <p:cNvSpPr/>
          <p:nvPr/>
        </p:nvSpPr>
        <p:spPr>
          <a:xfrm>
            <a:off x="6948264" y="48691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607463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3"/>
          <p:cNvSpPr/>
          <p:nvPr/>
        </p:nvSpPr>
        <p:spPr>
          <a:xfrm>
            <a:off x="2267744" y="1196752"/>
            <a:ext cx="5999092" cy="15633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38409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상세화면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 목록화면 이동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굴림"/>
                          <a:cs typeface="+mn-cs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수정 후 상세화면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baseline="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로그인정책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 후 목록화면 이동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7226170" y="119675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7643155" y="1203298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306586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로그인정책관리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UI-COM-02-02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로그인정책관리</a:t>
                      </a:r>
                      <a:r>
                        <a:rPr kumimoji="0" lang="ko-KR" alt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상세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로그인정책관리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2" name="object 8"/>
          <p:cNvSpPr/>
          <p:nvPr/>
        </p:nvSpPr>
        <p:spPr>
          <a:xfrm>
            <a:off x="2216459" y="3140968"/>
            <a:ext cx="6048671" cy="1472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타원 14"/>
          <p:cNvSpPr/>
          <p:nvPr/>
        </p:nvSpPr>
        <p:spPr>
          <a:xfrm>
            <a:off x="6759133" y="321695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7263189" y="322350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7692151" y="321649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4458229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495086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각 시스템의 변동사항에 대한 이력사항을 등록하고 관리하며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등록된 정보를 검색 및 조회한다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수정화면으로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⑦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정보 등록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⑧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시스템 이력관리 정보 수정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이력관리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UI-COM-37-01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 이력관리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시스템 이력관리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3554" name="Picture 2" descr="http://www.egovframe.go.kr/wiki/lib/exe/fetch.php?media=egovframework:com:sym:log:egovsyshistli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3463200" cy="1790498"/>
          </a:xfrm>
          <a:prstGeom prst="rect">
            <a:avLst/>
          </a:prstGeom>
          <a:noFill/>
        </p:spPr>
      </p:pic>
      <p:pic>
        <p:nvPicPr>
          <p:cNvPr id="23556" name="Picture 4" descr="http://www.egovframe.go.kr/wiki/lib/exe/fetch.php?media=egovframework:com:sym:log:egovsyshistinq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356992"/>
            <a:ext cx="3463200" cy="1359697"/>
          </a:xfrm>
          <a:prstGeom prst="rect">
            <a:avLst/>
          </a:prstGeom>
          <a:noFill/>
        </p:spPr>
      </p:pic>
      <p:pic>
        <p:nvPicPr>
          <p:cNvPr id="23558" name="Picture 6" descr="http://www.egovframe.go.kr/wiki/lib/exe/fetch.php?media=egovframework:com:sym:log:egovsyshistregi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124744"/>
            <a:ext cx="3600000" cy="1246345"/>
          </a:xfrm>
          <a:prstGeom prst="rect">
            <a:avLst/>
          </a:prstGeom>
          <a:noFill/>
        </p:spPr>
      </p:pic>
      <p:pic>
        <p:nvPicPr>
          <p:cNvPr id="23560" name="Picture 8" descr="http://www.egovframe.go.kr/wiki/lib/exe/fetch.php?w=740&amp;media=egovframework:com:sym:log:egovsyshistupd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356992"/>
            <a:ext cx="3600000" cy="1481556"/>
          </a:xfrm>
          <a:prstGeom prst="rect">
            <a:avLst/>
          </a:prstGeom>
          <a:noFill/>
        </p:spPr>
      </p:pic>
      <p:sp>
        <p:nvSpPr>
          <p:cNvPr id="14" name="타원 13"/>
          <p:cNvSpPr/>
          <p:nvPr/>
        </p:nvSpPr>
        <p:spPr>
          <a:xfrm>
            <a:off x="4932040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5220072" y="105273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5148064" y="14127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4211960" y="443711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4427984" y="443711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7</a:t>
            </a:r>
            <a:endParaRPr lang="ko-KR" altLang="en-US" sz="800" b="1" dirty="0"/>
          </a:p>
        </p:txBody>
      </p:sp>
      <p:sp>
        <p:nvSpPr>
          <p:cNvPr id="22" name="타원 21"/>
          <p:cNvSpPr/>
          <p:nvPr/>
        </p:nvSpPr>
        <p:spPr>
          <a:xfrm>
            <a:off x="7956376" y="20608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8244408" y="206084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25" name="타원 24"/>
          <p:cNvSpPr/>
          <p:nvPr/>
        </p:nvSpPr>
        <p:spPr>
          <a:xfrm>
            <a:off x="7740352" y="450912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8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5322845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300149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웹 기반 시스템의 로그를 처리한다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웹로그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웹로그</a:t>
                      </a:r>
                      <a:r>
                        <a:rPr lang="ko-KR" altLang="en-US" sz="700" baseline="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관리 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닫기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웹로그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UI-COM-38-01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웹로그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웹로그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4578" name="Picture 2" descr="http://www.egovframe.go.kr/wiki/lib/exe/fetch.php?media=egovframework:com:sym:log:egovweblogli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96752"/>
            <a:ext cx="4964400" cy="3152000"/>
          </a:xfrm>
          <a:prstGeom prst="rect">
            <a:avLst/>
          </a:prstGeom>
          <a:noFill/>
        </p:spPr>
      </p:pic>
      <p:pic>
        <p:nvPicPr>
          <p:cNvPr id="24580" name="Picture 4" descr="http://www.egovframe.go.kr/wiki/lib/exe/fetch.php?media=egovframework:com:sym:log:egovwebloginq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17032"/>
            <a:ext cx="4539600" cy="1421865"/>
          </a:xfrm>
          <a:prstGeom prst="rect">
            <a:avLst/>
          </a:prstGeom>
          <a:noFill/>
        </p:spPr>
      </p:pic>
      <p:sp>
        <p:nvSpPr>
          <p:cNvPr id="13" name="타원 12"/>
          <p:cNvSpPr/>
          <p:nvPr/>
        </p:nvSpPr>
        <p:spPr>
          <a:xfrm>
            <a:off x="6516216" y="112474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4" name="타원 13"/>
          <p:cNvSpPr/>
          <p:nvPr/>
        </p:nvSpPr>
        <p:spPr>
          <a:xfrm>
            <a:off x="6660232" y="162880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5" name="타원 14"/>
          <p:cNvSpPr/>
          <p:nvPr/>
        </p:nvSpPr>
        <p:spPr>
          <a:xfrm>
            <a:off x="6588224" y="48691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4889146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527773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접속 시 발생한 각종 로그를 특정 조건으로  검색하고 검색된 내용을 선택하여 조회한다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접속로그관리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접속로그관리 상세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팝업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화면 닫기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접속로그관리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UI-COM-39-01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접속로그관리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로그관리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접속로그관리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5602" name="Picture 2" descr="http://www.egovframe.go.kr/wiki/lib/exe/fetch.php?media=egovframework:com:sym:log:egovloginlogli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268760"/>
            <a:ext cx="4965834" cy="2520280"/>
          </a:xfrm>
          <a:prstGeom prst="rect">
            <a:avLst/>
          </a:prstGeom>
          <a:noFill/>
        </p:spPr>
      </p:pic>
      <p:pic>
        <p:nvPicPr>
          <p:cNvPr id="25604" name="Picture 4" descr="http://www.egovframe.go.kr/wiki/lib/exe/fetch.php?media=egovframework:com:sym:log:egovloginloginq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6090" y="3789040"/>
            <a:ext cx="4539794" cy="1440160"/>
          </a:xfrm>
          <a:prstGeom prst="rect">
            <a:avLst/>
          </a:prstGeom>
          <a:noFill/>
        </p:spPr>
      </p:pic>
      <p:sp>
        <p:nvSpPr>
          <p:cNvPr id="11" name="타원 10"/>
          <p:cNvSpPr/>
          <p:nvPr/>
        </p:nvSpPr>
        <p:spPr>
          <a:xfrm>
            <a:off x="6732240" y="1268760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2" name="타원 11"/>
          <p:cNvSpPr/>
          <p:nvPr/>
        </p:nvSpPr>
        <p:spPr>
          <a:xfrm>
            <a:off x="6660232" y="177281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13" name="타원 12"/>
          <p:cNvSpPr/>
          <p:nvPr/>
        </p:nvSpPr>
        <p:spPr>
          <a:xfrm>
            <a:off x="6444208" y="4941168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17989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8"/>
          <p:cNvSpPr/>
          <p:nvPr/>
        </p:nvSpPr>
        <p:spPr>
          <a:xfrm>
            <a:off x="2995240" y="2091986"/>
            <a:ext cx="4673104" cy="2129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931101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보안 관리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암호화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복호화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전자서명 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굴림"/>
                          <a:cs typeface="+mn-cs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결과창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4644008" y="313767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5184068" y="3151706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623118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보안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UI-COM-03-01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보안 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보안관리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3735316" y="3603841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061333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718784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서비스를 이용하기 위하여 회원으로 등록하는 가입회원의 정보를 관리하는 기능을 제공한다</a:t>
                      </a:r>
                      <a:r>
                        <a:rPr lang="en-US" altLang="ko-KR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회원관리 정보 저장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체크박스 선택한 회원 정보 삭제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회원관리 목록화면으로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회원관리 등록화면으로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회원관리 상세화면으로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Group 87"/>
          <p:cNvGraphicFramePr>
            <a:graphicFrameLocks noGrp="1"/>
          </p:cNvGraphicFramePr>
          <p:nvPr>
            <p:extLst/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회원관리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UI-COM-04-01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회원관리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회원관리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5" name="object 8"/>
          <p:cNvSpPr/>
          <p:nvPr/>
        </p:nvSpPr>
        <p:spPr>
          <a:xfrm>
            <a:off x="1979712" y="1196752"/>
            <a:ext cx="3888432" cy="2895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"/>
          <p:cNvSpPr/>
          <p:nvPr/>
        </p:nvSpPr>
        <p:spPr>
          <a:xfrm>
            <a:off x="5004048" y="2564904"/>
            <a:ext cx="3725154" cy="2520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타원 27"/>
          <p:cNvSpPr/>
          <p:nvPr/>
        </p:nvSpPr>
        <p:spPr>
          <a:xfrm>
            <a:off x="3563888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29" name="직사각형 28"/>
          <p:cNvSpPr/>
          <p:nvPr/>
        </p:nvSpPr>
        <p:spPr>
          <a:xfrm>
            <a:off x="1979712" y="2060848"/>
            <a:ext cx="3816424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3779912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sp>
        <p:nvSpPr>
          <p:cNvPr id="32" name="타원 31"/>
          <p:cNvSpPr/>
          <p:nvPr/>
        </p:nvSpPr>
        <p:spPr>
          <a:xfrm>
            <a:off x="4211960" y="148478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  <p:sp>
        <p:nvSpPr>
          <p:cNvPr id="34" name="타원 33"/>
          <p:cNvSpPr/>
          <p:nvPr/>
        </p:nvSpPr>
        <p:spPr>
          <a:xfrm>
            <a:off x="5652120" y="189143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35" name="타원 34"/>
          <p:cNvSpPr/>
          <p:nvPr/>
        </p:nvSpPr>
        <p:spPr>
          <a:xfrm>
            <a:off x="6600924" y="479080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36" name="타원 35"/>
          <p:cNvSpPr/>
          <p:nvPr/>
        </p:nvSpPr>
        <p:spPr>
          <a:xfrm>
            <a:off x="6948264" y="479080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147178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8"/>
          <p:cNvSpPr/>
          <p:nvPr/>
        </p:nvSpPr>
        <p:spPr>
          <a:xfrm>
            <a:off x="2483768" y="1272216"/>
            <a:ext cx="5605594" cy="1872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3"/>
          <p:cNvSpPr/>
          <p:nvPr/>
        </p:nvSpPr>
        <p:spPr>
          <a:xfrm>
            <a:off x="2746825" y="3333870"/>
            <a:ext cx="5101537" cy="1924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854897"/>
              </p:ext>
            </p:extLst>
          </p:nvPr>
        </p:nvGraphicFramePr>
        <p:xfrm>
          <a:off x="25822" y="5481032"/>
          <a:ext cx="9051503" cy="1188720"/>
        </p:xfrm>
        <a:graphic>
          <a:graphicData uri="http://schemas.openxmlformats.org/drawingml/2006/table">
            <a:tbl>
              <a:tblPr firstRow="1" bandRow="1"/>
              <a:tblGrid>
                <a:gridCol w="5857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14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8467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latinLnBrk="1"/>
                      <a:endParaRPr lang="ko-KR" altLang="en-US" sz="700" b="1" dirty="0">
                        <a:solidFill>
                          <a:schemeClr val="tx1"/>
                        </a:solidFill>
                        <a:latin typeface="Eras Medium ITC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맑은 고딕" pitchFamily="50" charset="-127"/>
                          <a:cs typeface="Arial" pitchFamily="34" charset="0"/>
                        </a:rPr>
                        <a:t>화면 및 기능설명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화면 및 기능설명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전체설명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검색조건 조회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+mn-ea"/>
                        </a:rPr>
                        <a:t>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목록화면 이동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②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미리보기</a:t>
                      </a: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⑥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굴림"/>
                          <a:cs typeface="+mn-cs"/>
                        </a:rPr>
                        <a:t>③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등록화면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④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마이페이지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700" dirty="0" err="1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컨텐츠</a:t>
                      </a:r>
                      <a:r>
                        <a:rPr lang="ko-KR" altLang="en-US" sz="700" dirty="0">
                          <a:solidFill>
                            <a:srgbClr val="333333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삭제처리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6" name="타원 26"/>
          <p:cNvSpPr>
            <a:spLocks noChangeArrowheads="1"/>
          </p:cNvSpPr>
          <p:nvPr/>
        </p:nvSpPr>
        <p:spPr bwMode="auto">
          <a:xfrm>
            <a:off x="211228" y="5516698"/>
            <a:ext cx="126754" cy="126754"/>
          </a:xfrm>
          <a:prstGeom prst="ellipse">
            <a:avLst/>
          </a:prstGeom>
          <a:solidFill>
            <a:srgbClr val="FF00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Arial" pitchFamily="34" charset="0"/>
              </a:rPr>
              <a:t>n</a:t>
            </a:r>
            <a:endParaRPr kumimoji="0" lang="ko-KR" altLang="en-US" sz="600" b="1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Arial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89816" y="805795"/>
            <a:ext cx="8891721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763688" y="877803"/>
            <a:ext cx="0" cy="456742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/>
          <p:cNvSpPr/>
          <p:nvPr/>
        </p:nvSpPr>
        <p:spPr>
          <a:xfrm>
            <a:off x="6156176" y="1186933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1</a:t>
            </a:r>
            <a:endParaRPr lang="ko-KR" altLang="en-US" sz="800" b="1" dirty="0"/>
          </a:p>
        </p:txBody>
      </p:sp>
      <p:sp>
        <p:nvSpPr>
          <p:cNvPr id="10" name="타원 9"/>
          <p:cNvSpPr/>
          <p:nvPr/>
        </p:nvSpPr>
        <p:spPr>
          <a:xfrm>
            <a:off x="6588224" y="119210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2</a:t>
            </a:r>
            <a:endParaRPr lang="ko-KR" altLang="en-US" sz="800" b="1" dirty="0"/>
          </a:p>
        </p:txBody>
      </p:sp>
      <p:graphicFrame>
        <p:nvGraphicFramePr>
          <p:cNvPr id="17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181892"/>
              </p:ext>
            </p:extLst>
          </p:nvPr>
        </p:nvGraphicFramePr>
        <p:xfrm>
          <a:off x="92075" y="105192"/>
          <a:ext cx="8944420" cy="883920"/>
        </p:xfrm>
        <a:graphic>
          <a:graphicData uri="http://schemas.openxmlformats.org/drawingml/2006/table">
            <a:tbl>
              <a:tblPr/>
              <a:tblGrid>
                <a:gridCol w="66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3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8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174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9444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7487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화면설계서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프로젝트명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환자안전 보고학습시스템 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단계 구축 시스템 개발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문서번호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KOIHA-DE-08-COM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시스템명</a:t>
                      </a:r>
                      <a:endParaRPr kumimoji="0" lang="ko-KR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공통 및 표준연계시스템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업무명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UI-COM-05-01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화면명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마이페이지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프로세스</a:t>
                      </a:r>
                      <a:r>
                        <a:rPr kumimoji="0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ID</a:t>
                      </a: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PS-COM-01-05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59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위치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just"/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공통 및 표준연계시스템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>
                          <a:latin typeface="+mn-ea"/>
                          <a:ea typeface="+mn-ea"/>
                        </a:rPr>
                        <a:t>사용자관리</a:t>
                      </a:r>
                      <a:r>
                        <a:rPr lang="en-US" altLang="ko-KR" sz="800" b="1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800" b="1" dirty="0" err="1">
                          <a:latin typeface="+mn-ea"/>
                          <a:ea typeface="+mn-ea"/>
                        </a:rPr>
                        <a:t>마이페이지</a:t>
                      </a:r>
                      <a:endParaRPr lang="ko-KR" altLang="en-US" sz="8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10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5" name="타원 14"/>
          <p:cNvSpPr/>
          <p:nvPr/>
        </p:nvSpPr>
        <p:spPr>
          <a:xfrm>
            <a:off x="7534057" y="1186922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4</a:t>
            </a:r>
            <a:endParaRPr lang="ko-KR" altLang="en-US" sz="800" b="1" dirty="0"/>
          </a:p>
        </p:txBody>
      </p:sp>
      <p:sp>
        <p:nvSpPr>
          <p:cNvPr id="16" name="타원 15"/>
          <p:cNvSpPr/>
          <p:nvPr/>
        </p:nvSpPr>
        <p:spPr>
          <a:xfrm>
            <a:off x="6978753" y="3261930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5</a:t>
            </a:r>
            <a:endParaRPr lang="ko-KR" altLang="en-US" sz="800" b="1" dirty="0"/>
          </a:p>
        </p:txBody>
      </p:sp>
      <p:sp>
        <p:nvSpPr>
          <p:cNvPr id="18" name="타원 17"/>
          <p:cNvSpPr/>
          <p:nvPr/>
        </p:nvSpPr>
        <p:spPr>
          <a:xfrm>
            <a:off x="7341549" y="3250504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6</a:t>
            </a:r>
            <a:endParaRPr lang="ko-KR" altLang="en-US" sz="800" b="1" dirty="0"/>
          </a:p>
        </p:txBody>
      </p:sp>
      <p:sp>
        <p:nvSpPr>
          <p:cNvPr id="20" name="타원 19"/>
          <p:cNvSpPr/>
          <p:nvPr/>
        </p:nvSpPr>
        <p:spPr>
          <a:xfrm>
            <a:off x="7122769" y="1192103"/>
            <a:ext cx="144016" cy="1309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/>
              <a:t>3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256352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4588</Words>
  <Application>Microsoft Office PowerPoint</Application>
  <PresentationFormat>화면 슬라이드 쇼(4:3)</PresentationFormat>
  <Paragraphs>2208</Paragraphs>
  <Slides>62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62</vt:i4>
      </vt:variant>
    </vt:vector>
  </HeadingPairs>
  <TitlesOfParts>
    <vt:vector size="69" baseType="lpstr">
      <vt:lpstr>Eras Medium ITC</vt:lpstr>
      <vt:lpstr>굴림</vt:lpstr>
      <vt:lpstr>굴림체</vt:lpstr>
      <vt:lpstr>돋움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bora</dc:creator>
  <cp:lastModifiedBy>Windows 사용자</cp:lastModifiedBy>
  <cp:revision>435</cp:revision>
  <dcterms:created xsi:type="dcterms:W3CDTF">2017-07-19T06:37:45Z</dcterms:created>
  <dcterms:modified xsi:type="dcterms:W3CDTF">2017-08-08T07:55:28Z</dcterms:modified>
</cp:coreProperties>
</file>