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9144000" cy="6858000" type="screen4x3"/>
  <p:notesSz cx="6743700" cy="98758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3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684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765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899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897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419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709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671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48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1641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21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436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C2E4D-4B68-4FA9-BF84-A6A8E7B65622}" type="datetimeFigureOut">
              <a:rPr lang="ko-KR" altLang="en-US" smtClean="0"/>
              <a:t>2015-06-18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D57B0-14E3-45B5-B44C-36661B175E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711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/>
          <p:cNvGrpSpPr/>
          <p:nvPr/>
        </p:nvGrpSpPr>
        <p:grpSpPr>
          <a:xfrm>
            <a:off x="5249732" y="434865"/>
            <a:ext cx="546267" cy="591288"/>
            <a:chOff x="227608" y="2254194"/>
            <a:chExt cx="658118" cy="712357"/>
          </a:xfrm>
        </p:grpSpPr>
        <p:grpSp>
          <p:nvGrpSpPr>
            <p:cNvPr id="25" name="그룹 24"/>
            <p:cNvGrpSpPr>
              <a:grpSpLocks/>
            </p:cNvGrpSpPr>
            <p:nvPr/>
          </p:nvGrpSpPr>
          <p:grpSpPr bwMode="auto">
            <a:xfrm>
              <a:off x="244234" y="2254194"/>
              <a:ext cx="641492" cy="478612"/>
              <a:chOff x="1144953" y="3125537"/>
              <a:chExt cx="550558" cy="474823"/>
            </a:xfrm>
          </p:grpSpPr>
          <p:pic>
            <p:nvPicPr>
              <p:cNvPr id="27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11381" y="3232692"/>
                <a:ext cx="484130" cy="3676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44953" y="3125537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6" name="TextBox 25"/>
            <p:cNvSpPr txBox="1"/>
            <p:nvPr/>
          </p:nvSpPr>
          <p:spPr>
            <a:xfrm>
              <a:off x="227608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담당자</a:t>
              </a:r>
              <a:endParaRPr lang="ko-KR" altLang="en-US" sz="800" dirty="0">
                <a:latin typeface="+mn-ea"/>
              </a:endParaRPr>
            </a:p>
          </p:txBody>
        </p:sp>
      </p:grpSp>
      <p:cxnSp>
        <p:nvCxnSpPr>
          <p:cNvPr id="24" name="직선 화살표 연결선 23"/>
          <p:cNvCxnSpPr/>
          <p:nvPr/>
        </p:nvCxnSpPr>
        <p:spPr>
          <a:xfrm>
            <a:off x="5799563" y="700064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6147692" y="151335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49932" y="44624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 smtClean="0">
                <a:latin typeface="+mn-ea"/>
              </a:rPr>
              <a:t>인천청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6371117" y="372611"/>
            <a:ext cx="2233330" cy="805488"/>
            <a:chOff x="6371117" y="372611"/>
            <a:chExt cx="2233330" cy="805488"/>
          </a:xfrm>
        </p:grpSpPr>
        <p:grpSp>
          <p:nvGrpSpPr>
            <p:cNvPr id="11" name="그룹 10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22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" name="그룹 11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20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3" name="그룹 12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4" name="직사각형 13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5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grpSp>
        <p:nvGrpSpPr>
          <p:cNvPr id="69" name="그룹 68"/>
          <p:cNvGrpSpPr/>
          <p:nvPr/>
        </p:nvGrpSpPr>
        <p:grpSpPr>
          <a:xfrm>
            <a:off x="6650600" y="1623478"/>
            <a:ext cx="553357" cy="509378"/>
            <a:chOff x="6650600" y="1623478"/>
            <a:chExt cx="553357" cy="509378"/>
          </a:xfrm>
        </p:grpSpPr>
        <p:sp>
          <p:nvSpPr>
            <p:cNvPr id="9" name="TextBox 8"/>
            <p:cNvSpPr txBox="1"/>
            <p:nvPr/>
          </p:nvSpPr>
          <p:spPr>
            <a:xfrm>
              <a:off x="6650600" y="1917412"/>
              <a:ext cx="5533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+mn-ea"/>
                </a:rPr>
                <a:t>FEP</a:t>
              </a:r>
              <a:r>
                <a:rPr lang="ko-KR" altLang="en-US" sz="800" smtClean="0">
                  <a:latin typeface="+mn-ea"/>
                </a:rPr>
                <a:t>서버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0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14700" y="162347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직사각형 30"/>
          <p:cNvSpPr/>
          <p:nvPr/>
        </p:nvSpPr>
        <p:spPr>
          <a:xfrm>
            <a:off x="6147692" y="2460353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7049932" y="2353642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 smtClean="0">
                <a:latin typeface="+mn-ea"/>
              </a:rPr>
              <a:t>여수청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6371117" y="2681629"/>
            <a:ext cx="2233330" cy="805488"/>
            <a:chOff x="6371117" y="372611"/>
            <a:chExt cx="2233330" cy="805488"/>
          </a:xfrm>
        </p:grpSpPr>
        <p:grpSp>
          <p:nvGrpSpPr>
            <p:cNvPr id="36" name="그룹 35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7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7" name="그룹 36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5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38" name="그룹 37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3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39" name="직사각형 38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0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6650600" y="4226430"/>
            <a:ext cx="553357" cy="21544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FEP</a:t>
            </a:r>
            <a:r>
              <a:rPr lang="ko-KR" altLang="en-US" sz="800" smtClean="0">
                <a:latin typeface="+mn-ea"/>
              </a:rPr>
              <a:t>서버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35" name="Picture 12" descr="C:\Users\wslee\Desktop\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4700" y="3932496"/>
            <a:ext cx="207950" cy="317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직사각형 51"/>
          <p:cNvSpPr/>
          <p:nvPr/>
        </p:nvSpPr>
        <p:spPr>
          <a:xfrm>
            <a:off x="6147692" y="4769372"/>
            <a:ext cx="2672780" cy="2053529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/>
          <p:cNvSpPr txBox="1"/>
          <p:nvPr/>
        </p:nvSpPr>
        <p:spPr>
          <a:xfrm>
            <a:off x="7049932" y="4662661"/>
            <a:ext cx="889878" cy="1538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000" b="1">
                <a:latin typeface="+mn-ea"/>
              </a:rPr>
              <a:t>부산청</a:t>
            </a:r>
            <a:endParaRPr lang="ko-KR" altLang="en-US" sz="1000" b="1" dirty="0">
              <a:latin typeface="+mn-ea"/>
            </a:endParaRPr>
          </a:p>
        </p:txBody>
      </p:sp>
      <p:grpSp>
        <p:nvGrpSpPr>
          <p:cNvPr id="54" name="그룹 53"/>
          <p:cNvGrpSpPr/>
          <p:nvPr/>
        </p:nvGrpSpPr>
        <p:grpSpPr>
          <a:xfrm>
            <a:off x="6371117" y="4990648"/>
            <a:ext cx="2233330" cy="805488"/>
            <a:chOff x="6371117" y="372611"/>
            <a:chExt cx="2233330" cy="805488"/>
          </a:xfrm>
        </p:grpSpPr>
        <p:grpSp>
          <p:nvGrpSpPr>
            <p:cNvPr id="57" name="그룹 56"/>
            <p:cNvGrpSpPr/>
            <p:nvPr/>
          </p:nvGrpSpPr>
          <p:grpSpPr>
            <a:xfrm>
              <a:off x="6622024" y="577266"/>
              <a:ext cx="614271" cy="509378"/>
              <a:chOff x="1265131" y="1362359"/>
              <a:chExt cx="614271" cy="509378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6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8" name="그룹 57"/>
            <p:cNvGrpSpPr/>
            <p:nvPr/>
          </p:nvGrpSpPr>
          <p:grpSpPr>
            <a:xfrm>
              <a:off x="7251153" y="577266"/>
              <a:ext cx="623889" cy="509378"/>
              <a:chOff x="1083005" y="1362359"/>
              <a:chExt cx="623889" cy="509378"/>
            </a:xfrm>
          </p:grpSpPr>
          <p:sp>
            <p:nvSpPr>
              <p:cNvPr id="65" name="TextBox 64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66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59" name="그룹 58"/>
            <p:cNvGrpSpPr/>
            <p:nvPr/>
          </p:nvGrpSpPr>
          <p:grpSpPr>
            <a:xfrm>
              <a:off x="7817795" y="577266"/>
              <a:ext cx="532518" cy="509378"/>
              <a:chOff x="1083005" y="1362359"/>
              <a:chExt cx="532518" cy="509378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64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60" name="직사각형 59"/>
            <p:cNvSpPr/>
            <p:nvPr/>
          </p:nvSpPr>
          <p:spPr>
            <a:xfrm>
              <a:off x="6371117" y="427790"/>
              <a:ext cx="2233330" cy="75030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1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48016" y="724935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TextBox 61"/>
            <p:cNvSpPr txBox="1"/>
            <p:nvPr/>
          </p:nvSpPr>
          <p:spPr>
            <a:xfrm>
              <a:off x="6910164" y="372611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담당자용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650600" y="6535449"/>
            <a:ext cx="553357" cy="215444"/>
          </a:xfrm>
          <a:prstGeom prst="rect">
            <a:avLst/>
          </a:prstGeom>
          <a:noFill/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800" smtClean="0">
                <a:latin typeface="+mn-ea"/>
              </a:rPr>
              <a:t>FEP</a:t>
            </a:r>
            <a:r>
              <a:rPr lang="ko-KR" altLang="en-US" sz="800" smtClean="0">
                <a:latin typeface="+mn-ea"/>
              </a:rPr>
              <a:t>서버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56" name="Picture 12" descr="C:\Users\wslee\Desktop\2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4700" y="6241515"/>
            <a:ext cx="207950" cy="317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" name="그룹 109"/>
          <p:cNvGrpSpPr/>
          <p:nvPr/>
        </p:nvGrpSpPr>
        <p:grpSpPr>
          <a:xfrm>
            <a:off x="249439" y="3081078"/>
            <a:ext cx="578008" cy="562716"/>
            <a:chOff x="189367" y="2288616"/>
            <a:chExt cx="696359" cy="677935"/>
          </a:xfrm>
        </p:grpSpPr>
        <p:grpSp>
          <p:nvGrpSpPr>
            <p:cNvPr id="111" name="그룹 110"/>
            <p:cNvGrpSpPr>
              <a:grpSpLocks/>
            </p:cNvGrpSpPr>
            <p:nvPr/>
          </p:nvGrpSpPr>
          <p:grpSpPr bwMode="auto">
            <a:xfrm>
              <a:off x="244234" y="2288616"/>
              <a:ext cx="641492" cy="462000"/>
              <a:chOff x="1144953" y="3159689"/>
              <a:chExt cx="550558" cy="458343"/>
            </a:xfrm>
          </p:grpSpPr>
          <p:pic>
            <p:nvPicPr>
              <p:cNvPr id="113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11381" y="3198539"/>
                <a:ext cx="484130" cy="367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4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44953" y="3159689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2" name="TextBox 111"/>
            <p:cNvSpPr txBox="1"/>
            <p:nvPr/>
          </p:nvSpPr>
          <p:spPr>
            <a:xfrm>
              <a:off x="189367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민원인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115" name="그룹 114"/>
          <p:cNvGrpSpPr/>
          <p:nvPr/>
        </p:nvGrpSpPr>
        <p:grpSpPr>
          <a:xfrm>
            <a:off x="1179140" y="2616240"/>
            <a:ext cx="2672780" cy="1326342"/>
            <a:chOff x="1179140" y="2616240"/>
            <a:chExt cx="2672780" cy="1326342"/>
          </a:xfrm>
        </p:grpSpPr>
        <p:sp>
          <p:nvSpPr>
            <p:cNvPr id="116" name="직사각형 115"/>
            <p:cNvSpPr/>
            <p:nvPr/>
          </p:nvSpPr>
          <p:spPr>
            <a:xfrm>
              <a:off x="1179140" y="2722952"/>
              <a:ext cx="2672780" cy="1219630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직사각형 116"/>
            <p:cNvSpPr/>
            <p:nvPr/>
          </p:nvSpPr>
          <p:spPr>
            <a:xfrm>
              <a:off x="1402566" y="2972846"/>
              <a:ext cx="2233330" cy="750309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18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9465" y="3269991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9" name="TextBox 118"/>
            <p:cNvSpPr txBox="1"/>
            <p:nvPr/>
          </p:nvSpPr>
          <p:spPr>
            <a:xfrm>
              <a:off x="1941613" y="2917667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민원인용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081380" y="2616240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 b="1" smtClean="0">
                  <a:latin typeface="+mn-ea"/>
                </a:rPr>
                <a:t>SP-IDC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121" name="그룹 120"/>
            <p:cNvGrpSpPr/>
            <p:nvPr/>
          </p:nvGrpSpPr>
          <p:grpSpPr>
            <a:xfrm>
              <a:off x="1653473" y="3122322"/>
              <a:ext cx="614271" cy="509378"/>
              <a:chOff x="1265131" y="1362359"/>
              <a:chExt cx="614271" cy="509378"/>
            </a:xfrm>
          </p:grpSpPr>
          <p:sp>
            <p:nvSpPr>
              <p:cNvPr id="129" name="TextBox 128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30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2" name="그룹 121"/>
            <p:cNvGrpSpPr/>
            <p:nvPr/>
          </p:nvGrpSpPr>
          <p:grpSpPr>
            <a:xfrm>
              <a:off x="2282602" y="3122322"/>
              <a:ext cx="623889" cy="509378"/>
              <a:chOff x="1083005" y="1362359"/>
              <a:chExt cx="623889" cy="509378"/>
            </a:xfrm>
          </p:grpSpPr>
          <p:sp>
            <p:nvSpPr>
              <p:cNvPr id="127" name="TextBox 126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28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3" name="그룹 122"/>
            <p:cNvGrpSpPr/>
            <p:nvPr/>
          </p:nvGrpSpPr>
          <p:grpSpPr>
            <a:xfrm>
              <a:off x="2849244" y="3122322"/>
              <a:ext cx="532518" cy="509378"/>
              <a:chOff x="1083005" y="1362359"/>
              <a:chExt cx="532518" cy="509378"/>
            </a:xfrm>
          </p:grpSpPr>
          <p:sp>
            <p:nvSpPr>
              <p:cNvPr id="125" name="TextBox 124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126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124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1772" y="3246884"/>
              <a:ext cx="129606" cy="132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31" name="직선 화살표 연결선 130"/>
          <p:cNvCxnSpPr/>
          <p:nvPr/>
        </p:nvCxnSpPr>
        <p:spPr>
          <a:xfrm>
            <a:off x="831011" y="3317706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그룹 131"/>
          <p:cNvGrpSpPr/>
          <p:nvPr/>
        </p:nvGrpSpPr>
        <p:grpSpPr>
          <a:xfrm>
            <a:off x="107504" y="1623478"/>
            <a:ext cx="737702" cy="509378"/>
            <a:chOff x="107504" y="1628800"/>
            <a:chExt cx="737702" cy="509378"/>
          </a:xfrm>
        </p:grpSpPr>
        <p:sp>
          <p:nvSpPr>
            <p:cNvPr id="133" name="TextBox 132"/>
            <p:cNvSpPr txBox="1"/>
            <p:nvPr/>
          </p:nvSpPr>
          <p:spPr>
            <a:xfrm>
              <a:off x="107504" y="1922734"/>
              <a:ext cx="737702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선사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대리점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34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2325" y="1628800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원통 1"/>
          <p:cNvSpPr/>
          <p:nvPr/>
        </p:nvSpPr>
        <p:spPr>
          <a:xfrm rot="5400000">
            <a:off x="1752186" y="704524"/>
            <a:ext cx="144000" cy="2164610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891512" y="1623478"/>
            <a:ext cx="595035" cy="509378"/>
            <a:chOff x="3651256" y="1051281"/>
            <a:chExt cx="595035" cy="509378"/>
          </a:xfrm>
        </p:grpSpPr>
        <p:sp>
          <p:nvSpPr>
            <p:cNvPr id="135" name="TextBox 134"/>
            <p:cNvSpPr txBox="1"/>
            <p:nvPr/>
          </p:nvSpPr>
          <p:spPr>
            <a:xfrm>
              <a:off x="3651256" y="1345215"/>
              <a:ext cx="5950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중계서</a:t>
              </a:r>
              <a:r>
                <a:rPr lang="ko-KR" altLang="en-US" sz="800">
                  <a:latin typeface="+mn-ea"/>
                </a:rPr>
                <a:t>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36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43931" y="1051281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7" name="원통 136"/>
          <p:cNvSpPr/>
          <p:nvPr/>
        </p:nvSpPr>
        <p:spPr>
          <a:xfrm rot="5400000">
            <a:off x="4976571" y="171465"/>
            <a:ext cx="144000" cy="3230728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원통 139"/>
          <p:cNvSpPr/>
          <p:nvPr/>
        </p:nvSpPr>
        <p:spPr>
          <a:xfrm rot="3071977">
            <a:off x="7507838" y="883460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sp>
        <p:nvSpPr>
          <p:cNvPr id="141" name="원통 140"/>
          <p:cNvSpPr/>
          <p:nvPr/>
        </p:nvSpPr>
        <p:spPr>
          <a:xfrm rot="7461382">
            <a:off x="5015130" y="905545"/>
            <a:ext cx="144000" cy="3961479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원통 163"/>
          <p:cNvSpPr/>
          <p:nvPr/>
        </p:nvSpPr>
        <p:spPr>
          <a:xfrm rot="3071977">
            <a:off x="7439503" y="3160738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grpSp>
        <p:nvGrpSpPr>
          <p:cNvPr id="71" name="그룹 70"/>
          <p:cNvGrpSpPr/>
          <p:nvPr/>
        </p:nvGrpSpPr>
        <p:grpSpPr>
          <a:xfrm>
            <a:off x="5249732" y="2743883"/>
            <a:ext cx="1477174" cy="591288"/>
            <a:chOff x="5249732" y="2743883"/>
            <a:chExt cx="1477174" cy="591288"/>
          </a:xfrm>
        </p:grpSpPr>
        <p:cxnSp>
          <p:nvCxnSpPr>
            <p:cNvPr id="49" name="직선 화살표 연결선 48"/>
            <p:cNvCxnSpPr/>
            <p:nvPr/>
          </p:nvCxnSpPr>
          <p:spPr>
            <a:xfrm>
              <a:off x="5799563" y="3009082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그룹 69"/>
            <p:cNvGrpSpPr/>
            <p:nvPr/>
          </p:nvGrpSpPr>
          <p:grpSpPr>
            <a:xfrm>
              <a:off x="5249732" y="2743883"/>
              <a:ext cx="546266" cy="591288"/>
              <a:chOff x="5249732" y="2743883"/>
              <a:chExt cx="546266" cy="591288"/>
            </a:xfrm>
          </p:grpSpPr>
          <p:pic>
            <p:nvPicPr>
              <p:cNvPr id="48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327777" y="2833536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63532" y="2743883"/>
                <a:ext cx="318706" cy="38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66" name="TextBox 165"/>
              <p:cNvSpPr txBox="1"/>
              <p:nvPr/>
            </p:nvSpPr>
            <p:spPr>
              <a:xfrm>
                <a:off x="5249732" y="3119727"/>
                <a:ext cx="492443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sp>
        <p:nvSpPr>
          <p:cNvPr id="167" name="원통 166"/>
          <p:cNvSpPr/>
          <p:nvPr/>
        </p:nvSpPr>
        <p:spPr>
          <a:xfrm rot="8687611">
            <a:off x="5035091" y="1265102"/>
            <a:ext cx="144000" cy="5636007"/>
          </a:xfrm>
          <a:prstGeom prst="can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8" name="원통 167"/>
          <p:cNvSpPr/>
          <p:nvPr/>
        </p:nvSpPr>
        <p:spPr>
          <a:xfrm rot="3071977">
            <a:off x="7439504" y="5478892"/>
            <a:ext cx="144000" cy="1115881"/>
          </a:xfrm>
          <a:prstGeom prst="can">
            <a:avLst>
              <a:gd name="adj" fmla="val 5889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u="sng"/>
          </a:p>
        </p:txBody>
      </p:sp>
      <p:grpSp>
        <p:nvGrpSpPr>
          <p:cNvPr id="169" name="그룹 168"/>
          <p:cNvGrpSpPr/>
          <p:nvPr/>
        </p:nvGrpSpPr>
        <p:grpSpPr>
          <a:xfrm>
            <a:off x="5249732" y="5113393"/>
            <a:ext cx="1477174" cy="591288"/>
            <a:chOff x="5249732" y="2743883"/>
            <a:chExt cx="1477174" cy="591288"/>
          </a:xfrm>
        </p:grpSpPr>
        <p:cxnSp>
          <p:nvCxnSpPr>
            <p:cNvPr id="170" name="직선 화살표 연결선 169"/>
            <p:cNvCxnSpPr/>
            <p:nvPr/>
          </p:nvCxnSpPr>
          <p:spPr>
            <a:xfrm>
              <a:off x="5799563" y="3009082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1" name="그룹 170"/>
            <p:cNvGrpSpPr/>
            <p:nvPr/>
          </p:nvGrpSpPr>
          <p:grpSpPr>
            <a:xfrm>
              <a:off x="5249732" y="2743883"/>
              <a:ext cx="546266" cy="591288"/>
              <a:chOff x="5249732" y="2743883"/>
              <a:chExt cx="546266" cy="591288"/>
            </a:xfrm>
          </p:grpSpPr>
          <p:pic>
            <p:nvPicPr>
              <p:cNvPr id="172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5327777" y="2833536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263532" y="2743883"/>
                <a:ext cx="318706" cy="3834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4" name="TextBox 173"/>
              <p:cNvSpPr txBox="1"/>
              <p:nvPr/>
            </p:nvSpPr>
            <p:spPr>
              <a:xfrm>
                <a:off x="5249732" y="3119727"/>
                <a:ext cx="492443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800" smtClean="0">
                    <a:latin typeface="+mn-ea"/>
                  </a:rPr>
                  <a:t>담당자</a:t>
                </a:r>
                <a:endParaRPr lang="ko-KR" altLang="en-US" sz="800" dirty="0">
                  <a:latin typeface="+mn-ea"/>
                </a:endParaRPr>
              </a:p>
            </p:txBody>
          </p:sp>
        </p:grpSp>
      </p:grpSp>
      <p:cxnSp>
        <p:nvCxnSpPr>
          <p:cNvPr id="175" name="직선 화살표 연결선 174"/>
          <p:cNvCxnSpPr/>
          <p:nvPr/>
        </p:nvCxnSpPr>
        <p:spPr>
          <a:xfrm>
            <a:off x="3511378" y="3312958"/>
            <a:ext cx="4499092" cy="204119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화살표 연결선 175"/>
          <p:cNvCxnSpPr/>
          <p:nvPr/>
        </p:nvCxnSpPr>
        <p:spPr>
          <a:xfrm flipV="1">
            <a:off x="3511378" y="736116"/>
            <a:ext cx="4499092" cy="257684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화살표 연결선 176"/>
          <p:cNvCxnSpPr/>
          <p:nvPr/>
        </p:nvCxnSpPr>
        <p:spPr>
          <a:xfrm flipV="1">
            <a:off x="3511378" y="3045134"/>
            <a:ext cx="4499092" cy="26782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953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그룹 37"/>
          <p:cNvGrpSpPr/>
          <p:nvPr/>
        </p:nvGrpSpPr>
        <p:grpSpPr>
          <a:xfrm>
            <a:off x="5249732" y="44624"/>
            <a:ext cx="3570740" cy="2160240"/>
            <a:chOff x="5249732" y="44624"/>
            <a:chExt cx="3570740" cy="2160240"/>
          </a:xfrm>
        </p:grpSpPr>
        <p:grpSp>
          <p:nvGrpSpPr>
            <p:cNvPr id="108" name="그룹 107"/>
            <p:cNvGrpSpPr/>
            <p:nvPr/>
          </p:nvGrpSpPr>
          <p:grpSpPr>
            <a:xfrm>
              <a:off x="5249732" y="434865"/>
              <a:ext cx="1477174" cy="591288"/>
              <a:chOff x="569213" y="1240230"/>
              <a:chExt cx="1477174" cy="591288"/>
            </a:xfrm>
          </p:grpSpPr>
          <p:grpSp>
            <p:nvGrpSpPr>
              <p:cNvPr id="22" name="그룹 21"/>
              <p:cNvGrpSpPr/>
              <p:nvPr/>
            </p:nvGrpSpPr>
            <p:grpSpPr>
              <a:xfrm>
                <a:off x="569213" y="1240230"/>
                <a:ext cx="546267" cy="591288"/>
                <a:chOff x="227608" y="2254194"/>
                <a:chExt cx="658118" cy="712357"/>
              </a:xfrm>
            </p:grpSpPr>
            <p:grpSp>
              <p:nvGrpSpPr>
                <p:cNvPr id="23" name="그룹 22"/>
                <p:cNvGrpSpPr>
                  <a:grpSpLocks/>
                </p:cNvGrpSpPr>
                <p:nvPr/>
              </p:nvGrpSpPr>
              <p:grpSpPr bwMode="auto">
                <a:xfrm>
                  <a:off x="244234" y="2254194"/>
                  <a:ext cx="641492" cy="478612"/>
                  <a:chOff x="1144953" y="3125537"/>
                  <a:chExt cx="550558" cy="474823"/>
                </a:xfrm>
              </p:grpSpPr>
              <p:pic>
                <p:nvPicPr>
                  <p:cNvPr id="25" name="Picture 47" descr="business icon_26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1211381" y="3232692"/>
                    <a:ext cx="484130" cy="36766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26" name="Picture 48" descr="business icon_03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1144953" y="3125537"/>
                    <a:ext cx="329534" cy="45834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sp>
              <p:nvSpPr>
                <p:cNvPr id="24" name="TextBox 23"/>
                <p:cNvSpPr txBox="1"/>
                <p:nvPr/>
              </p:nvSpPr>
              <p:spPr>
                <a:xfrm>
                  <a:off x="227608" y="2706994"/>
                  <a:ext cx="593273" cy="259557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ko-KR" altLang="en-US" sz="800" smtClean="0">
                      <a:latin typeface="+mn-ea"/>
                    </a:rPr>
                    <a:t>담당자</a:t>
                  </a:r>
                  <a:endParaRPr lang="ko-KR" altLang="en-US" sz="800" dirty="0">
                    <a:latin typeface="+mn-ea"/>
                  </a:endParaRPr>
                </a:p>
              </p:txBody>
            </p:sp>
          </p:grpSp>
          <p:cxnSp>
            <p:nvCxnSpPr>
              <p:cNvPr id="27" name="직선 화살표 연결선 26"/>
              <p:cNvCxnSpPr/>
              <p:nvPr/>
            </p:nvCxnSpPr>
            <p:spPr>
              <a:xfrm>
                <a:off x="1119044" y="1505429"/>
                <a:ext cx="927343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9" name="직사각형 88"/>
            <p:cNvSpPr/>
            <p:nvPr/>
          </p:nvSpPr>
          <p:spPr>
            <a:xfrm>
              <a:off x="6147692" y="151335"/>
              <a:ext cx="2672780" cy="205352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049932" y="44624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000" b="1" smtClean="0">
                  <a:latin typeface="+mn-ea"/>
                </a:rPr>
                <a:t>인천청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6371117" y="372611"/>
              <a:ext cx="2233330" cy="805488"/>
              <a:chOff x="6371117" y="372611"/>
              <a:chExt cx="2233330" cy="805488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6622024" y="577266"/>
                <a:ext cx="614271" cy="509378"/>
                <a:chOff x="1265131" y="1362359"/>
                <a:chExt cx="614271" cy="509378"/>
              </a:xfrm>
            </p:grpSpPr>
            <p:sp>
              <p:nvSpPr>
                <p:cNvPr id="13" name="TextBox 12"/>
                <p:cNvSpPr txBox="1"/>
                <p:nvPr/>
              </p:nvSpPr>
              <p:spPr>
                <a:xfrm>
                  <a:off x="1265131" y="1656293"/>
                  <a:ext cx="614271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dirty="0" smtClean="0">
                      <a:latin typeface="+mn-ea"/>
                    </a:rPr>
                    <a:t>WEB</a:t>
                  </a:r>
                  <a:r>
                    <a:rPr lang="ko-KR" altLang="en-US" sz="800" dirty="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14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457806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6" name="그룹 15"/>
              <p:cNvGrpSpPr/>
              <p:nvPr/>
            </p:nvGrpSpPr>
            <p:grpSpPr>
              <a:xfrm>
                <a:off x="7251153" y="577266"/>
                <a:ext cx="623889" cy="509378"/>
                <a:chOff x="1083005" y="1362359"/>
                <a:chExt cx="623889" cy="509378"/>
              </a:xfrm>
            </p:grpSpPr>
            <p:sp>
              <p:nvSpPr>
                <p:cNvPr id="17" name="TextBox 16"/>
                <p:cNvSpPr txBox="1"/>
                <p:nvPr/>
              </p:nvSpPr>
              <p:spPr>
                <a:xfrm>
                  <a:off x="1083005" y="1656293"/>
                  <a:ext cx="623889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smtClean="0">
                      <a:latin typeface="+mn-ea"/>
                    </a:rPr>
                    <a:t>WAS</a:t>
                  </a:r>
                  <a:r>
                    <a:rPr lang="ko-KR" altLang="en-US" sz="80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18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75680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9" name="그룹 18"/>
              <p:cNvGrpSpPr/>
              <p:nvPr/>
            </p:nvGrpSpPr>
            <p:grpSpPr>
              <a:xfrm>
                <a:off x="7817795" y="577266"/>
                <a:ext cx="532518" cy="509378"/>
                <a:chOff x="1083005" y="1362359"/>
                <a:chExt cx="532518" cy="509378"/>
              </a:xfrm>
            </p:grpSpPr>
            <p:sp>
              <p:nvSpPr>
                <p:cNvPr id="20" name="TextBox 19"/>
                <p:cNvSpPr txBox="1"/>
                <p:nvPr/>
              </p:nvSpPr>
              <p:spPr>
                <a:xfrm>
                  <a:off x="1083005" y="1656293"/>
                  <a:ext cx="532518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smtClean="0">
                      <a:latin typeface="+mn-ea"/>
                    </a:rPr>
                    <a:t>DB</a:t>
                  </a:r>
                  <a:r>
                    <a:rPr lang="ko-KR" altLang="en-US" sz="80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1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75680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28" name="직사각형 27"/>
              <p:cNvSpPr/>
              <p:nvPr/>
            </p:nvSpPr>
            <p:spPr>
              <a:xfrm>
                <a:off x="6371117" y="427790"/>
                <a:ext cx="2233330" cy="750309"/>
              </a:xfrm>
              <a:prstGeom prst="rect">
                <a:avLst/>
              </a:prstGeom>
              <a:no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33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48016" y="724935"/>
                <a:ext cx="194646" cy="172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9" name="TextBox 318"/>
              <p:cNvSpPr txBox="1"/>
              <p:nvPr/>
            </p:nvSpPr>
            <p:spPr>
              <a:xfrm>
                <a:off x="6910164" y="372611"/>
                <a:ext cx="1199752" cy="1231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square" lIns="54000" tIns="0" rIns="54000" bIns="0" rtlCol="0">
                <a:spAutoFit/>
              </a:bodyPr>
              <a:lstStyle/>
              <a:p>
                <a:pPr algn="ctr"/>
                <a:r>
                  <a:rPr lang="en-US" altLang="ko-KR" sz="800" smtClean="0">
                    <a:latin typeface="+mn-ea"/>
                  </a:rPr>
                  <a:t>PortMIS 2.0</a:t>
                </a:r>
                <a:r>
                  <a:rPr lang="ko-KR" altLang="en-US" sz="800">
                    <a:latin typeface="+mn-ea"/>
                  </a:rPr>
                  <a:t> </a:t>
                </a:r>
                <a:r>
                  <a:rPr lang="en-US" altLang="ko-KR" sz="800" smtClean="0">
                    <a:latin typeface="+mn-ea"/>
                  </a:rPr>
                  <a:t>(</a:t>
                </a:r>
                <a:r>
                  <a:rPr lang="ko-KR" altLang="en-US" sz="800" smtClean="0">
                    <a:latin typeface="+mn-ea"/>
                  </a:rPr>
                  <a:t>담당자용</a:t>
                </a:r>
                <a:r>
                  <a:rPr lang="en-US" altLang="ko-KR" sz="800" smtClean="0">
                    <a:latin typeface="+mn-ea"/>
                  </a:rPr>
                  <a:t>)</a:t>
                </a:r>
              </a:p>
            </p:txBody>
          </p:sp>
        </p:grpSp>
        <p:sp>
          <p:nvSpPr>
            <p:cNvPr id="187" name="TextBox 186"/>
            <p:cNvSpPr txBox="1"/>
            <p:nvPr/>
          </p:nvSpPr>
          <p:spPr>
            <a:xfrm>
              <a:off x="6650600" y="1917412"/>
              <a:ext cx="5533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+mn-ea"/>
                </a:rPr>
                <a:t>FEP</a:t>
              </a:r>
              <a:r>
                <a:rPr lang="ko-KR" altLang="en-US" sz="800" smtClean="0">
                  <a:latin typeface="+mn-ea"/>
                </a:rPr>
                <a:t>서버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88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14700" y="162347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1" name="그룹 200"/>
          <p:cNvGrpSpPr/>
          <p:nvPr/>
        </p:nvGrpSpPr>
        <p:grpSpPr>
          <a:xfrm>
            <a:off x="5327777" y="2353642"/>
            <a:ext cx="3492695" cy="2160240"/>
            <a:chOff x="5327777" y="44624"/>
            <a:chExt cx="3492695" cy="2160240"/>
          </a:xfrm>
        </p:grpSpPr>
        <p:grpSp>
          <p:nvGrpSpPr>
            <p:cNvPr id="202" name="그룹 201"/>
            <p:cNvGrpSpPr/>
            <p:nvPr/>
          </p:nvGrpSpPr>
          <p:grpSpPr>
            <a:xfrm>
              <a:off x="5327777" y="524518"/>
              <a:ext cx="1399129" cy="307616"/>
              <a:chOff x="647258" y="1329883"/>
              <a:chExt cx="1399129" cy="307616"/>
            </a:xfrm>
          </p:grpSpPr>
          <p:pic>
            <p:nvPicPr>
              <p:cNvPr id="247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7258" y="1329883"/>
                <a:ext cx="468221" cy="3076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cxnSp>
            <p:nvCxnSpPr>
              <p:cNvPr id="244" name="직선 화살표 연결선 243"/>
              <p:cNvCxnSpPr/>
              <p:nvPr/>
            </p:nvCxnSpPr>
            <p:spPr>
              <a:xfrm>
                <a:off x="1119044" y="1505429"/>
                <a:ext cx="927343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3" name="직사각형 202"/>
            <p:cNvSpPr/>
            <p:nvPr/>
          </p:nvSpPr>
          <p:spPr>
            <a:xfrm>
              <a:off x="6147692" y="151335"/>
              <a:ext cx="2672780" cy="205352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4" name="TextBox 203"/>
            <p:cNvSpPr txBox="1"/>
            <p:nvPr/>
          </p:nvSpPr>
          <p:spPr>
            <a:xfrm>
              <a:off x="7049932" y="44624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000" b="1" smtClean="0">
                  <a:latin typeface="+mn-ea"/>
                </a:rPr>
                <a:t>여</a:t>
              </a:r>
              <a:r>
                <a:rPr lang="ko-KR" altLang="en-US" sz="1000" b="1">
                  <a:latin typeface="+mn-ea"/>
                </a:rPr>
                <a:t>수</a:t>
              </a:r>
              <a:r>
                <a:rPr lang="ko-KR" altLang="en-US" sz="1000" b="1" smtClean="0">
                  <a:latin typeface="+mn-ea"/>
                </a:rPr>
                <a:t>청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205" name="그룹 204"/>
            <p:cNvGrpSpPr/>
            <p:nvPr/>
          </p:nvGrpSpPr>
          <p:grpSpPr>
            <a:xfrm>
              <a:off x="6371117" y="372611"/>
              <a:ext cx="2233330" cy="805488"/>
              <a:chOff x="6371117" y="372611"/>
              <a:chExt cx="2233330" cy="805488"/>
            </a:xfrm>
          </p:grpSpPr>
          <p:grpSp>
            <p:nvGrpSpPr>
              <p:cNvPr id="231" name="그룹 230"/>
              <p:cNvGrpSpPr/>
              <p:nvPr/>
            </p:nvGrpSpPr>
            <p:grpSpPr>
              <a:xfrm>
                <a:off x="6622024" y="577266"/>
                <a:ext cx="614271" cy="509378"/>
                <a:chOff x="1265131" y="1362359"/>
                <a:chExt cx="614271" cy="509378"/>
              </a:xfrm>
            </p:grpSpPr>
            <p:sp>
              <p:nvSpPr>
                <p:cNvPr id="241" name="TextBox 240"/>
                <p:cNvSpPr txBox="1"/>
                <p:nvPr/>
              </p:nvSpPr>
              <p:spPr>
                <a:xfrm>
                  <a:off x="1265131" y="1656293"/>
                  <a:ext cx="614271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dirty="0" smtClean="0">
                      <a:latin typeface="+mn-ea"/>
                    </a:rPr>
                    <a:t>WEB</a:t>
                  </a:r>
                  <a:r>
                    <a:rPr lang="ko-KR" altLang="en-US" sz="800" dirty="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42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457806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32" name="그룹 231"/>
              <p:cNvGrpSpPr/>
              <p:nvPr/>
            </p:nvGrpSpPr>
            <p:grpSpPr>
              <a:xfrm>
                <a:off x="7251153" y="577266"/>
                <a:ext cx="623889" cy="509378"/>
                <a:chOff x="1083005" y="1362359"/>
                <a:chExt cx="623889" cy="509378"/>
              </a:xfrm>
            </p:grpSpPr>
            <p:sp>
              <p:nvSpPr>
                <p:cNvPr id="239" name="TextBox 238"/>
                <p:cNvSpPr txBox="1"/>
                <p:nvPr/>
              </p:nvSpPr>
              <p:spPr>
                <a:xfrm>
                  <a:off x="1083005" y="1656293"/>
                  <a:ext cx="623889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smtClean="0">
                      <a:latin typeface="+mn-ea"/>
                    </a:rPr>
                    <a:t>WAS</a:t>
                  </a:r>
                  <a:r>
                    <a:rPr lang="ko-KR" altLang="en-US" sz="80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40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75680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33" name="그룹 232"/>
              <p:cNvGrpSpPr/>
              <p:nvPr/>
            </p:nvGrpSpPr>
            <p:grpSpPr>
              <a:xfrm>
                <a:off x="7817795" y="577266"/>
                <a:ext cx="532518" cy="509378"/>
                <a:chOff x="1083005" y="1362359"/>
                <a:chExt cx="532518" cy="509378"/>
              </a:xfrm>
            </p:grpSpPr>
            <p:sp>
              <p:nvSpPr>
                <p:cNvPr id="237" name="TextBox 236"/>
                <p:cNvSpPr txBox="1"/>
                <p:nvPr/>
              </p:nvSpPr>
              <p:spPr>
                <a:xfrm>
                  <a:off x="1083005" y="1656293"/>
                  <a:ext cx="532518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smtClean="0">
                      <a:latin typeface="+mn-ea"/>
                    </a:rPr>
                    <a:t>DB</a:t>
                  </a:r>
                  <a:r>
                    <a:rPr lang="ko-KR" altLang="en-US" sz="80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38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75680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234" name="직사각형 233"/>
              <p:cNvSpPr/>
              <p:nvPr/>
            </p:nvSpPr>
            <p:spPr>
              <a:xfrm>
                <a:off x="6371117" y="427790"/>
                <a:ext cx="2233330" cy="750309"/>
              </a:xfrm>
              <a:prstGeom prst="rect">
                <a:avLst/>
              </a:prstGeom>
              <a:no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35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48016" y="724935"/>
                <a:ext cx="194646" cy="172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6" name="TextBox 235"/>
              <p:cNvSpPr txBox="1"/>
              <p:nvPr/>
            </p:nvSpPr>
            <p:spPr>
              <a:xfrm>
                <a:off x="6910164" y="372611"/>
                <a:ext cx="1199752" cy="1231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square" lIns="54000" tIns="0" rIns="54000" bIns="0" rtlCol="0">
                <a:spAutoFit/>
              </a:bodyPr>
              <a:lstStyle/>
              <a:p>
                <a:pPr algn="ctr"/>
                <a:r>
                  <a:rPr lang="en-US" altLang="ko-KR" sz="800" smtClean="0">
                    <a:latin typeface="+mn-ea"/>
                  </a:rPr>
                  <a:t>PortMIS 2.0</a:t>
                </a:r>
                <a:r>
                  <a:rPr lang="ko-KR" altLang="en-US" sz="800">
                    <a:latin typeface="+mn-ea"/>
                  </a:rPr>
                  <a:t> </a:t>
                </a:r>
                <a:r>
                  <a:rPr lang="en-US" altLang="ko-KR" sz="800" smtClean="0">
                    <a:latin typeface="+mn-ea"/>
                  </a:rPr>
                  <a:t>(</a:t>
                </a:r>
                <a:r>
                  <a:rPr lang="ko-KR" altLang="en-US" sz="800" smtClean="0">
                    <a:latin typeface="+mn-ea"/>
                  </a:rPr>
                  <a:t>담당자용</a:t>
                </a:r>
                <a:r>
                  <a:rPr lang="en-US" altLang="ko-KR" sz="800" smtClean="0">
                    <a:latin typeface="+mn-ea"/>
                  </a:rPr>
                  <a:t>)</a:t>
                </a:r>
              </a:p>
            </p:txBody>
          </p:sp>
        </p:grpSp>
        <p:sp>
          <p:nvSpPr>
            <p:cNvPr id="206" name="TextBox 205"/>
            <p:cNvSpPr txBox="1"/>
            <p:nvPr/>
          </p:nvSpPr>
          <p:spPr>
            <a:xfrm>
              <a:off x="6650600" y="1917412"/>
              <a:ext cx="553357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+mn-ea"/>
                </a:rPr>
                <a:t>FEP</a:t>
              </a:r>
              <a:r>
                <a:rPr lang="ko-KR" altLang="en-US" sz="800" smtClean="0">
                  <a:latin typeface="+mn-ea"/>
                </a:rPr>
                <a:t>서버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207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14700" y="162347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9" name="그룹 248"/>
          <p:cNvGrpSpPr/>
          <p:nvPr/>
        </p:nvGrpSpPr>
        <p:grpSpPr>
          <a:xfrm>
            <a:off x="5799563" y="4662661"/>
            <a:ext cx="3020909" cy="2160240"/>
            <a:chOff x="5799563" y="44624"/>
            <a:chExt cx="3020909" cy="2160240"/>
          </a:xfrm>
        </p:grpSpPr>
        <p:cxnSp>
          <p:nvCxnSpPr>
            <p:cNvPr id="271" name="직선 화살표 연결선 270"/>
            <p:cNvCxnSpPr/>
            <p:nvPr/>
          </p:nvCxnSpPr>
          <p:spPr>
            <a:xfrm>
              <a:off x="5799563" y="700064"/>
              <a:ext cx="92734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1" name="직사각형 250"/>
            <p:cNvSpPr/>
            <p:nvPr/>
          </p:nvSpPr>
          <p:spPr>
            <a:xfrm>
              <a:off x="6147692" y="151335"/>
              <a:ext cx="2672780" cy="2053529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7049932" y="44624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000" b="1" smtClean="0">
                  <a:latin typeface="+mn-ea"/>
                </a:rPr>
                <a:t>부</a:t>
              </a:r>
              <a:r>
                <a:rPr lang="ko-KR" altLang="en-US" sz="1000" b="1">
                  <a:latin typeface="+mn-ea"/>
                </a:rPr>
                <a:t>산</a:t>
              </a:r>
              <a:r>
                <a:rPr lang="ko-KR" altLang="en-US" sz="1000" b="1" smtClean="0">
                  <a:latin typeface="+mn-ea"/>
                </a:rPr>
                <a:t>청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253" name="그룹 252"/>
            <p:cNvGrpSpPr/>
            <p:nvPr/>
          </p:nvGrpSpPr>
          <p:grpSpPr>
            <a:xfrm>
              <a:off x="6371117" y="372611"/>
              <a:ext cx="2233330" cy="805488"/>
              <a:chOff x="6371117" y="372611"/>
              <a:chExt cx="2233330" cy="805488"/>
            </a:xfrm>
          </p:grpSpPr>
          <p:grpSp>
            <p:nvGrpSpPr>
              <p:cNvPr id="258" name="그룹 257"/>
              <p:cNvGrpSpPr/>
              <p:nvPr/>
            </p:nvGrpSpPr>
            <p:grpSpPr>
              <a:xfrm>
                <a:off x="6622024" y="577266"/>
                <a:ext cx="614271" cy="509378"/>
                <a:chOff x="1265131" y="1362359"/>
                <a:chExt cx="614271" cy="509378"/>
              </a:xfrm>
            </p:grpSpPr>
            <p:sp>
              <p:nvSpPr>
                <p:cNvPr id="268" name="TextBox 267"/>
                <p:cNvSpPr txBox="1"/>
                <p:nvPr/>
              </p:nvSpPr>
              <p:spPr>
                <a:xfrm>
                  <a:off x="1265131" y="1656293"/>
                  <a:ext cx="614271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dirty="0" smtClean="0">
                      <a:latin typeface="+mn-ea"/>
                    </a:rPr>
                    <a:t>WEB</a:t>
                  </a:r>
                  <a:r>
                    <a:rPr lang="ko-KR" altLang="en-US" sz="800" dirty="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69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457806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59" name="그룹 258"/>
              <p:cNvGrpSpPr/>
              <p:nvPr/>
            </p:nvGrpSpPr>
            <p:grpSpPr>
              <a:xfrm>
                <a:off x="7251153" y="577266"/>
                <a:ext cx="623889" cy="509378"/>
                <a:chOff x="1083005" y="1362359"/>
                <a:chExt cx="623889" cy="509378"/>
              </a:xfrm>
            </p:grpSpPr>
            <p:sp>
              <p:nvSpPr>
                <p:cNvPr id="266" name="TextBox 265"/>
                <p:cNvSpPr txBox="1"/>
                <p:nvPr/>
              </p:nvSpPr>
              <p:spPr>
                <a:xfrm>
                  <a:off x="1083005" y="1656293"/>
                  <a:ext cx="623889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smtClean="0">
                      <a:latin typeface="+mn-ea"/>
                    </a:rPr>
                    <a:t>WAS</a:t>
                  </a:r>
                  <a:r>
                    <a:rPr lang="ko-KR" altLang="en-US" sz="80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67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75680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60" name="그룹 259"/>
              <p:cNvGrpSpPr/>
              <p:nvPr/>
            </p:nvGrpSpPr>
            <p:grpSpPr>
              <a:xfrm>
                <a:off x="7817795" y="577266"/>
                <a:ext cx="532518" cy="509378"/>
                <a:chOff x="1083005" y="1362359"/>
                <a:chExt cx="532518" cy="509378"/>
              </a:xfrm>
            </p:grpSpPr>
            <p:sp>
              <p:nvSpPr>
                <p:cNvPr id="264" name="TextBox 263"/>
                <p:cNvSpPr txBox="1"/>
                <p:nvPr/>
              </p:nvSpPr>
              <p:spPr>
                <a:xfrm>
                  <a:off x="1083005" y="1656293"/>
                  <a:ext cx="532518" cy="215444"/>
                </a:xfrm>
                <a:prstGeom prst="rect">
                  <a:avLst/>
                </a:prstGeom>
                <a:noFill/>
                <a:ln>
                  <a:solidFill>
                    <a:schemeClr val="bg1">
                      <a:alpha val="0"/>
                    </a:schemeClr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800" smtClean="0">
                      <a:latin typeface="+mn-ea"/>
                    </a:rPr>
                    <a:t>DB</a:t>
                  </a:r>
                  <a:r>
                    <a:rPr lang="ko-KR" altLang="en-US" sz="800" smtClean="0">
                      <a:latin typeface="+mn-ea"/>
                    </a:rPr>
                    <a:t>서버</a:t>
                  </a:r>
                  <a:endParaRPr lang="ko-KR" altLang="en-US" sz="800" dirty="0">
                    <a:latin typeface="+mn-ea"/>
                  </a:endParaRPr>
                </a:p>
              </p:txBody>
            </p:sp>
            <p:pic>
              <p:nvPicPr>
                <p:cNvPr id="265" name="Picture 12" descr="C:\Users\wslee\Desktop\29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1275680" y="1362359"/>
                  <a:ext cx="207950" cy="3177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261" name="직사각형 260"/>
              <p:cNvSpPr/>
              <p:nvPr/>
            </p:nvSpPr>
            <p:spPr>
              <a:xfrm>
                <a:off x="6371117" y="427790"/>
                <a:ext cx="2233330" cy="750309"/>
              </a:xfrm>
              <a:prstGeom prst="rect">
                <a:avLst/>
              </a:prstGeom>
              <a:noFill/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62" name="Picture 20" descr="http://db.cse.ohio-state.edu/images/db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48016" y="724935"/>
                <a:ext cx="194646" cy="172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3" name="TextBox 262"/>
              <p:cNvSpPr txBox="1"/>
              <p:nvPr/>
            </p:nvSpPr>
            <p:spPr>
              <a:xfrm>
                <a:off x="6910164" y="372611"/>
                <a:ext cx="1199752" cy="1231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square" lIns="54000" tIns="0" rIns="54000" bIns="0" rtlCol="0">
                <a:spAutoFit/>
              </a:bodyPr>
              <a:lstStyle/>
              <a:p>
                <a:pPr algn="ctr"/>
                <a:r>
                  <a:rPr lang="en-US" altLang="ko-KR" sz="800" smtClean="0">
                    <a:latin typeface="+mn-ea"/>
                  </a:rPr>
                  <a:t>PortMIS 2.0</a:t>
                </a:r>
                <a:r>
                  <a:rPr lang="ko-KR" altLang="en-US" sz="800">
                    <a:latin typeface="+mn-ea"/>
                  </a:rPr>
                  <a:t> </a:t>
                </a:r>
                <a:r>
                  <a:rPr lang="en-US" altLang="ko-KR" sz="800" smtClean="0">
                    <a:latin typeface="+mn-ea"/>
                  </a:rPr>
                  <a:t>(</a:t>
                </a:r>
                <a:r>
                  <a:rPr lang="ko-KR" altLang="en-US" sz="800" smtClean="0">
                    <a:latin typeface="+mn-ea"/>
                  </a:rPr>
                  <a:t>담당자용</a:t>
                </a:r>
                <a:r>
                  <a:rPr lang="en-US" altLang="ko-KR" sz="800" smtClean="0">
                    <a:latin typeface="+mn-ea"/>
                  </a:rPr>
                  <a:t>)</a:t>
                </a:r>
              </a:p>
            </p:txBody>
          </p:sp>
        </p:grpSp>
        <p:sp>
          <p:nvSpPr>
            <p:cNvPr id="254" name="TextBox 253"/>
            <p:cNvSpPr txBox="1"/>
            <p:nvPr/>
          </p:nvSpPr>
          <p:spPr>
            <a:xfrm>
              <a:off x="6650600" y="1917412"/>
              <a:ext cx="553357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800" smtClean="0">
                  <a:latin typeface="+mn-ea"/>
                </a:rPr>
                <a:t>FEP</a:t>
              </a:r>
              <a:r>
                <a:rPr lang="ko-KR" altLang="en-US" sz="800" smtClean="0">
                  <a:latin typeface="+mn-ea"/>
                </a:rPr>
                <a:t>서버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255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814700" y="1623478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1" name="그룹 280"/>
          <p:cNvGrpSpPr/>
          <p:nvPr/>
        </p:nvGrpSpPr>
        <p:grpSpPr>
          <a:xfrm>
            <a:off x="249439" y="3081078"/>
            <a:ext cx="578008" cy="562716"/>
            <a:chOff x="189367" y="2288616"/>
            <a:chExt cx="696359" cy="677935"/>
          </a:xfrm>
        </p:grpSpPr>
        <p:grpSp>
          <p:nvGrpSpPr>
            <p:cNvPr id="282" name="그룹 281"/>
            <p:cNvGrpSpPr>
              <a:grpSpLocks/>
            </p:cNvGrpSpPr>
            <p:nvPr/>
          </p:nvGrpSpPr>
          <p:grpSpPr bwMode="auto">
            <a:xfrm>
              <a:off x="244234" y="2288616"/>
              <a:ext cx="641492" cy="462000"/>
              <a:chOff x="1144953" y="3159689"/>
              <a:chExt cx="550558" cy="458343"/>
            </a:xfrm>
          </p:grpSpPr>
          <p:pic>
            <p:nvPicPr>
              <p:cNvPr id="284" name="Picture 47" descr="business icon_26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211381" y="3198539"/>
                <a:ext cx="484130" cy="3676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5" name="Picture 48" descr="business icon_0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144953" y="3159689"/>
                <a:ext cx="329534" cy="4583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83" name="TextBox 282"/>
            <p:cNvSpPr txBox="1"/>
            <p:nvPr/>
          </p:nvSpPr>
          <p:spPr>
            <a:xfrm>
              <a:off x="189367" y="2706994"/>
              <a:ext cx="593273" cy="259557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민원인</a:t>
              </a:r>
              <a:endParaRPr lang="ko-KR" altLang="en-US" sz="800" dirty="0">
                <a:latin typeface="+mn-ea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1179140" y="2616240"/>
            <a:ext cx="2672780" cy="1326342"/>
            <a:chOff x="1179140" y="2616240"/>
            <a:chExt cx="2672780" cy="1326342"/>
          </a:xfrm>
        </p:grpSpPr>
        <p:sp>
          <p:nvSpPr>
            <p:cNvPr id="414" name="직사각형 413"/>
            <p:cNvSpPr/>
            <p:nvPr/>
          </p:nvSpPr>
          <p:spPr>
            <a:xfrm>
              <a:off x="1179140" y="2722952"/>
              <a:ext cx="2672780" cy="1219630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5" name="직사각형 414"/>
            <p:cNvSpPr/>
            <p:nvPr/>
          </p:nvSpPr>
          <p:spPr>
            <a:xfrm>
              <a:off x="1402566" y="2972846"/>
              <a:ext cx="2233330" cy="750309"/>
            </a:xfrm>
            <a:prstGeom prst="rect">
              <a:avLst/>
            </a:prstGeom>
            <a:solidFill>
              <a:schemeClr val="bg1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416" name="Picture 20" descr="http://db.cse.ohio-state.edu/images/db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79465" y="3269991"/>
              <a:ext cx="194646" cy="17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7" name="TextBox 416"/>
            <p:cNvSpPr txBox="1"/>
            <p:nvPr/>
          </p:nvSpPr>
          <p:spPr>
            <a:xfrm>
              <a:off x="1941613" y="2917667"/>
              <a:ext cx="1199752" cy="1231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txBody>
            <a:bodyPr wrap="square" lIns="54000" tIns="0" rIns="54000" bIns="0" rtlCol="0">
              <a:spAutoFit/>
            </a:bodyPr>
            <a:lstStyle/>
            <a:p>
              <a:pPr algn="ctr"/>
              <a:r>
                <a:rPr lang="en-US" altLang="ko-KR" sz="800" smtClean="0">
                  <a:latin typeface="+mn-ea"/>
                </a:rPr>
                <a:t>PortMIS 2.0</a:t>
              </a:r>
              <a:r>
                <a:rPr lang="ko-KR" altLang="en-US" sz="800">
                  <a:latin typeface="+mn-ea"/>
                </a:rPr>
                <a:t> </a:t>
              </a:r>
              <a:r>
                <a:rPr lang="en-US" altLang="ko-KR" sz="800" smtClean="0">
                  <a:latin typeface="+mn-ea"/>
                </a:rPr>
                <a:t>(</a:t>
              </a:r>
              <a:r>
                <a:rPr lang="ko-KR" altLang="en-US" sz="800" smtClean="0">
                  <a:latin typeface="+mn-ea"/>
                </a:rPr>
                <a:t>민원인용</a:t>
              </a:r>
              <a:r>
                <a:rPr lang="en-US" altLang="ko-KR" sz="800" smtClean="0">
                  <a:latin typeface="+mn-ea"/>
                </a:rPr>
                <a:t>)</a:t>
              </a:r>
            </a:p>
          </p:txBody>
        </p:sp>
        <p:sp>
          <p:nvSpPr>
            <p:cNvPr id="418" name="TextBox 417"/>
            <p:cNvSpPr txBox="1"/>
            <p:nvPr/>
          </p:nvSpPr>
          <p:spPr>
            <a:xfrm>
              <a:off x="2081380" y="2616240"/>
              <a:ext cx="889878" cy="1538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alpha val="0"/>
                </a:schemeClr>
              </a:solidFill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000" b="1" smtClean="0">
                  <a:latin typeface="+mn-ea"/>
                </a:rPr>
                <a:t>SP-IDC</a:t>
              </a:r>
              <a:endParaRPr lang="ko-KR" altLang="en-US" sz="1000" b="1" dirty="0">
                <a:latin typeface="+mn-ea"/>
              </a:endParaRPr>
            </a:p>
          </p:txBody>
        </p:sp>
        <p:grpSp>
          <p:nvGrpSpPr>
            <p:cNvPr id="419" name="그룹 418"/>
            <p:cNvGrpSpPr/>
            <p:nvPr/>
          </p:nvGrpSpPr>
          <p:grpSpPr>
            <a:xfrm>
              <a:off x="1653473" y="3122322"/>
              <a:ext cx="614271" cy="509378"/>
              <a:chOff x="1265131" y="1362359"/>
              <a:chExt cx="614271" cy="509378"/>
            </a:xfrm>
          </p:grpSpPr>
          <p:sp>
            <p:nvSpPr>
              <p:cNvPr id="420" name="TextBox 419"/>
              <p:cNvSpPr txBox="1"/>
              <p:nvPr/>
            </p:nvSpPr>
            <p:spPr>
              <a:xfrm>
                <a:off x="1265131" y="1656293"/>
                <a:ext cx="614271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dirty="0" smtClean="0">
                    <a:latin typeface="+mn-ea"/>
                  </a:rPr>
                  <a:t>WEB</a:t>
                </a:r>
                <a:r>
                  <a:rPr lang="ko-KR" altLang="en-US" sz="800" dirty="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21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457806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2" name="그룹 421"/>
            <p:cNvGrpSpPr/>
            <p:nvPr/>
          </p:nvGrpSpPr>
          <p:grpSpPr>
            <a:xfrm>
              <a:off x="2282602" y="3122322"/>
              <a:ext cx="623889" cy="509378"/>
              <a:chOff x="1083005" y="1362359"/>
              <a:chExt cx="623889" cy="509378"/>
            </a:xfrm>
          </p:grpSpPr>
          <p:sp>
            <p:nvSpPr>
              <p:cNvPr id="423" name="TextBox 422"/>
              <p:cNvSpPr txBox="1"/>
              <p:nvPr/>
            </p:nvSpPr>
            <p:spPr>
              <a:xfrm>
                <a:off x="1083005" y="1656293"/>
                <a:ext cx="623889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WAS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24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425" name="그룹 424"/>
            <p:cNvGrpSpPr/>
            <p:nvPr/>
          </p:nvGrpSpPr>
          <p:grpSpPr>
            <a:xfrm>
              <a:off x="2849244" y="3122322"/>
              <a:ext cx="532518" cy="509378"/>
              <a:chOff x="1083005" y="1362359"/>
              <a:chExt cx="532518" cy="509378"/>
            </a:xfrm>
          </p:grpSpPr>
          <p:sp>
            <p:nvSpPr>
              <p:cNvPr id="426" name="TextBox 425"/>
              <p:cNvSpPr txBox="1"/>
              <p:nvPr/>
            </p:nvSpPr>
            <p:spPr>
              <a:xfrm>
                <a:off x="1083005" y="1656293"/>
                <a:ext cx="532518" cy="215444"/>
              </a:xfrm>
              <a:prstGeom prst="rect">
                <a:avLst/>
              </a:prstGeom>
              <a:noFill/>
              <a:ln>
                <a:solidFill>
                  <a:schemeClr val="bg1">
                    <a:alpha val="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800" smtClean="0">
                    <a:latin typeface="+mn-ea"/>
                  </a:rPr>
                  <a:t>DB</a:t>
                </a:r>
                <a:r>
                  <a:rPr lang="ko-KR" altLang="en-US" sz="800" smtClean="0">
                    <a:latin typeface="+mn-ea"/>
                  </a:rPr>
                  <a:t>서버</a:t>
                </a:r>
                <a:endParaRPr lang="ko-KR" altLang="en-US" sz="800" dirty="0">
                  <a:latin typeface="+mn-ea"/>
                </a:endParaRPr>
              </a:p>
            </p:txBody>
          </p:sp>
          <p:pic>
            <p:nvPicPr>
              <p:cNvPr id="427" name="Picture 12" descr="C:\Users\wslee\Desktop\29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275680" y="1362359"/>
                <a:ext cx="207950" cy="317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2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1772" y="3246884"/>
              <a:ext cx="129606" cy="132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429" name="직선 화살표 연결선 428"/>
          <p:cNvCxnSpPr/>
          <p:nvPr/>
        </p:nvCxnSpPr>
        <p:spPr>
          <a:xfrm>
            <a:off x="3511378" y="3312958"/>
            <a:ext cx="4499092" cy="2041195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0" name="직선 화살표 연결선 429"/>
          <p:cNvCxnSpPr/>
          <p:nvPr/>
        </p:nvCxnSpPr>
        <p:spPr>
          <a:xfrm flipV="1">
            <a:off x="3511378" y="736116"/>
            <a:ext cx="4499092" cy="257684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1" name="직선 화살표 연결선 430"/>
          <p:cNvCxnSpPr>
            <a:stCxn id="428" idx="3"/>
            <a:endCxn id="238" idx="1"/>
          </p:cNvCxnSpPr>
          <p:nvPr/>
        </p:nvCxnSpPr>
        <p:spPr>
          <a:xfrm flipV="1">
            <a:off x="3511378" y="3045134"/>
            <a:ext cx="4499092" cy="267824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2" name="직선 화살표 연결선 431"/>
          <p:cNvCxnSpPr/>
          <p:nvPr/>
        </p:nvCxnSpPr>
        <p:spPr>
          <a:xfrm>
            <a:off x="831011" y="3317706"/>
            <a:ext cx="92734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3" name="Picture 48" descr="business icon_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3532" y="2743883"/>
            <a:ext cx="318706" cy="38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4" name="TextBox 433"/>
          <p:cNvSpPr txBox="1"/>
          <p:nvPr/>
        </p:nvSpPr>
        <p:spPr>
          <a:xfrm>
            <a:off x="5249732" y="3119727"/>
            <a:ext cx="49244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800" smtClean="0">
                <a:latin typeface="+mn-ea"/>
              </a:rPr>
              <a:t>담당자</a:t>
            </a:r>
            <a:endParaRPr lang="ko-KR" altLang="en-US" sz="800" dirty="0">
              <a:latin typeface="+mn-ea"/>
            </a:endParaRPr>
          </a:p>
        </p:txBody>
      </p:sp>
      <p:pic>
        <p:nvPicPr>
          <p:cNvPr id="114" name="Picture 48" descr="business icon_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3532" y="5052902"/>
            <a:ext cx="318706" cy="383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" name="TextBox 114"/>
          <p:cNvSpPr txBox="1"/>
          <p:nvPr/>
        </p:nvSpPr>
        <p:spPr>
          <a:xfrm>
            <a:off x="5176639" y="5428746"/>
            <a:ext cx="492443" cy="21544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800" smtClean="0">
                <a:latin typeface="+mn-ea"/>
              </a:rPr>
              <a:t>담당자</a:t>
            </a:r>
            <a:endParaRPr lang="ko-KR" altLang="en-US" sz="800" dirty="0">
              <a:latin typeface="+mn-ea"/>
            </a:endParaRPr>
          </a:p>
        </p:txBody>
      </p:sp>
      <p:grpSp>
        <p:nvGrpSpPr>
          <p:cNvPr id="116" name="그룹 115"/>
          <p:cNvGrpSpPr/>
          <p:nvPr/>
        </p:nvGrpSpPr>
        <p:grpSpPr>
          <a:xfrm>
            <a:off x="107504" y="1628800"/>
            <a:ext cx="737702" cy="509378"/>
            <a:chOff x="107504" y="1628800"/>
            <a:chExt cx="737702" cy="509378"/>
          </a:xfrm>
        </p:grpSpPr>
        <p:sp>
          <p:nvSpPr>
            <p:cNvPr id="117" name="TextBox 116"/>
            <p:cNvSpPr txBox="1"/>
            <p:nvPr/>
          </p:nvSpPr>
          <p:spPr>
            <a:xfrm>
              <a:off x="107504" y="1922734"/>
              <a:ext cx="737702" cy="215444"/>
            </a:xfrm>
            <a:prstGeom prst="rect">
              <a:avLst/>
            </a:prstGeom>
            <a:noFill/>
            <a:ln>
              <a:solidFill>
                <a:schemeClr val="bg1">
                  <a:alpha val="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800" smtClean="0">
                  <a:latin typeface="+mn-ea"/>
                </a:rPr>
                <a:t>선사</a:t>
              </a:r>
              <a:r>
                <a:rPr lang="en-US" altLang="ko-KR" sz="800" smtClean="0">
                  <a:latin typeface="+mn-ea"/>
                </a:rPr>
                <a:t>/</a:t>
              </a:r>
              <a:r>
                <a:rPr lang="ko-KR" altLang="en-US" sz="800" smtClean="0">
                  <a:latin typeface="+mn-ea"/>
                </a:rPr>
                <a:t>대리점</a:t>
              </a:r>
              <a:endParaRPr lang="ko-KR" altLang="en-US" sz="800" dirty="0">
                <a:latin typeface="+mn-ea"/>
              </a:endParaRPr>
            </a:p>
          </p:txBody>
        </p:sp>
        <p:pic>
          <p:nvPicPr>
            <p:cNvPr id="118" name="Picture 12" descr="C:\Users\wslee\Desktop\29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2325" y="1628800"/>
              <a:ext cx="207950" cy="3177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54997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123</Words>
  <Application>Microsoft Office PowerPoint</Application>
  <PresentationFormat>화면 슬라이드 쇼(4:3)</PresentationFormat>
  <Paragraphs>57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disc</dc:creator>
  <cp:lastModifiedBy>disc</cp:lastModifiedBy>
  <cp:revision>32</cp:revision>
  <cp:lastPrinted>2015-06-18T08:22:02Z</cp:lastPrinted>
  <dcterms:created xsi:type="dcterms:W3CDTF">2015-06-18T01:50:09Z</dcterms:created>
  <dcterms:modified xsi:type="dcterms:W3CDTF">2015-06-18T09:03:11Z</dcterms:modified>
</cp:coreProperties>
</file>