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2" r:id="rId3"/>
  </p:sldIdLst>
  <p:sldSz cx="12801600" cy="9601200" type="A3"/>
  <p:notesSz cx="9926638" cy="14355763"/>
  <p:defaultTextStyle>
    <a:defPPr>
      <a:defRPr lang="ko-KR"/>
    </a:defPPr>
    <a:lvl1pPr marL="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88" autoAdjust="0"/>
    <p:restoredTop sz="98900" autoAdjust="0"/>
  </p:normalViewPr>
  <p:slideViewPr>
    <p:cSldViewPr>
      <p:cViewPr>
        <p:scale>
          <a:sx n="200" d="100"/>
          <a:sy n="200" d="100"/>
        </p:scale>
        <p:origin x="5844" y="7770"/>
      </p:cViewPr>
      <p:guideLst>
        <p:guide orient="horz" pos="3024"/>
        <p:guide pos="4032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125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926" y="0"/>
            <a:ext cx="4302125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184C1-9AA3-4B3F-8F03-2F2E397EDFB5}" type="datetimeFigureOut">
              <a:rPr lang="ko-KR" altLang="en-US" smtClean="0"/>
              <a:pPr/>
              <a:t>2013-11-17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076325"/>
            <a:ext cx="7177088" cy="5383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188" y="6818314"/>
            <a:ext cx="7942262" cy="64611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13635038"/>
            <a:ext cx="4302125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926" y="13635038"/>
            <a:ext cx="4302125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CEF7E-15E4-4790-8AE5-5D71996FF4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4097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CEF7E-15E4-4790-8AE5-5D71996FF401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3515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4756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2994959" y="537845"/>
            <a:ext cx="4031615" cy="1147032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67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3998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5544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95669" y="3135948"/>
            <a:ext cx="7958772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5030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165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6276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492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0390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14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F4490-28F6-4E53-AE84-6491583BF65C}" type="datetimeFigureOut">
              <a:rPr lang="ko-KR" altLang="en-US" smtClean="0"/>
              <a:pPr/>
              <a:t>2013-11-17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612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11" Type="http://schemas.openxmlformats.org/officeDocument/2006/relationships/image" Target="../media/image9.emf"/><Relationship Id="rId5" Type="http://schemas.openxmlformats.org/officeDocument/2006/relationships/image" Target="../media/image3.png"/><Relationship Id="rId10" Type="http://schemas.openxmlformats.org/officeDocument/2006/relationships/image" Target="../media/image8.wmf"/><Relationship Id="rId4" Type="http://schemas.openxmlformats.org/officeDocument/2006/relationships/image" Target="../media/image2.png"/><Relationship Id="rId9" Type="http://schemas.openxmlformats.org/officeDocument/2006/relationships/image" Target="../media/image7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9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wmf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직사각형 1053"/>
          <p:cNvSpPr/>
          <p:nvPr/>
        </p:nvSpPr>
        <p:spPr>
          <a:xfrm>
            <a:off x="1042149" y="3545433"/>
            <a:ext cx="5416369" cy="1310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cxnSp>
        <p:nvCxnSpPr>
          <p:cNvPr id="1231" name="직선 연결선 1230"/>
          <p:cNvCxnSpPr/>
          <p:nvPr/>
        </p:nvCxnSpPr>
        <p:spPr>
          <a:xfrm>
            <a:off x="354196" y="7106817"/>
            <a:ext cx="746026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직선 연결선 307"/>
          <p:cNvCxnSpPr/>
          <p:nvPr/>
        </p:nvCxnSpPr>
        <p:spPr>
          <a:xfrm flipV="1">
            <a:off x="352128" y="303326"/>
            <a:ext cx="1080120" cy="1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직사각형 3"/>
          <p:cNvSpPr/>
          <p:nvPr/>
        </p:nvSpPr>
        <p:spPr>
          <a:xfrm>
            <a:off x="1000198" y="1269"/>
            <a:ext cx="11801402" cy="150695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5" name="TextBox 30"/>
          <p:cNvSpPr txBox="1"/>
          <p:nvPr/>
        </p:nvSpPr>
        <p:spPr>
          <a:xfrm>
            <a:off x="1002579" y="7335"/>
            <a:ext cx="117972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smtClean="0"/>
              <a:t> </a:t>
            </a:r>
            <a:r>
              <a:rPr lang="ko-KR" altLang="en-US" sz="500" b="1" smtClean="0"/>
              <a:t>운영관리</a:t>
            </a:r>
            <a:r>
              <a:rPr lang="en-US" altLang="ko-KR" sz="500" b="1" smtClean="0"/>
              <a:t> (172.16.13.0/24)</a:t>
            </a:r>
            <a:endParaRPr lang="ko-KR" altLang="en-US" sz="500" b="1"/>
          </a:p>
        </p:txBody>
      </p:sp>
      <p:sp>
        <p:nvSpPr>
          <p:cNvPr id="68" name="Rectangle 135"/>
          <p:cNvSpPr>
            <a:spLocks noChangeArrowheads="1"/>
          </p:cNvSpPr>
          <p:nvPr/>
        </p:nvSpPr>
        <p:spPr bwMode="auto">
          <a:xfrm>
            <a:off x="6553319" y="890016"/>
            <a:ext cx="734400" cy="22577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9" name="Rectangle 43"/>
          <p:cNvSpPr>
            <a:spLocks noChangeArrowheads="1"/>
          </p:cNvSpPr>
          <p:nvPr/>
        </p:nvSpPr>
        <p:spPr bwMode="auto">
          <a:xfrm>
            <a:off x="6574919" y="910377"/>
            <a:ext cx="691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 UX 11i v3</a:t>
            </a:r>
            <a:endParaRPr lang="ko-KR" altLang="en-US" sz="400" dirty="0">
              <a:latin typeface="+mn-ea"/>
            </a:endParaRPr>
          </a:p>
        </p:txBody>
      </p:sp>
      <p:sp>
        <p:nvSpPr>
          <p:cNvPr id="70" name="Rectangle 43"/>
          <p:cNvSpPr>
            <a:spLocks noChangeArrowheads="1"/>
          </p:cNvSpPr>
          <p:nvPr/>
        </p:nvSpPr>
        <p:spPr bwMode="auto">
          <a:xfrm>
            <a:off x="6574919" y="1017290"/>
            <a:ext cx="691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OpenMCM Master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73" name="Rectangle 135"/>
          <p:cNvSpPr>
            <a:spLocks noChangeArrowheads="1"/>
          </p:cNvSpPr>
          <p:nvPr/>
        </p:nvSpPr>
        <p:spPr bwMode="auto">
          <a:xfrm>
            <a:off x="7330633" y="890015"/>
            <a:ext cx="784800" cy="43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4" name="Rectangle 43"/>
          <p:cNvSpPr>
            <a:spLocks noChangeArrowheads="1"/>
          </p:cNvSpPr>
          <p:nvPr/>
        </p:nvSpPr>
        <p:spPr bwMode="auto">
          <a:xfrm>
            <a:off x="7350433" y="91037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" name="Rectangle 135"/>
          <p:cNvSpPr>
            <a:spLocks noChangeArrowheads="1"/>
          </p:cNvSpPr>
          <p:nvPr/>
        </p:nvSpPr>
        <p:spPr bwMode="auto">
          <a:xfrm>
            <a:off x="9661393" y="890016"/>
            <a:ext cx="666000" cy="32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6" name="Rectangle 43"/>
          <p:cNvSpPr>
            <a:spLocks noChangeArrowheads="1"/>
          </p:cNvSpPr>
          <p:nvPr/>
        </p:nvSpPr>
        <p:spPr bwMode="auto">
          <a:xfrm>
            <a:off x="9682993" y="910377"/>
            <a:ext cx="622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77" name="Rectangle 135"/>
          <p:cNvSpPr>
            <a:spLocks noChangeArrowheads="1"/>
          </p:cNvSpPr>
          <p:nvPr/>
        </p:nvSpPr>
        <p:spPr bwMode="auto">
          <a:xfrm>
            <a:off x="10373488" y="890016"/>
            <a:ext cx="709200" cy="226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89" name="표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280552"/>
              </p:ext>
            </p:extLst>
          </p:nvPr>
        </p:nvGraphicFramePr>
        <p:xfrm>
          <a:off x="6553319" y="513903"/>
          <a:ext cx="732733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62361"/>
                <a:gridCol w="47037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PAPMAP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HP rx2800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2.53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160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1" name="표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826256"/>
              </p:ext>
            </p:extLst>
          </p:nvPr>
        </p:nvGraphicFramePr>
        <p:xfrm>
          <a:off x="7330633" y="51390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PSMSDB,  PITSMDB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901749"/>
              </p:ext>
            </p:extLst>
          </p:nvPr>
        </p:nvGraphicFramePr>
        <p:xfrm>
          <a:off x="9661393" y="513903"/>
          <a:ext cx="666942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8804"/>
                <a:gridCol w="42813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PSVRSESVR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3" name="표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449637"/>
              </p:ext>
            </p:extLst>
          </p:nvPr>
        </p:nvGraphicFramePr>
        <p:xfrm>
          <a:off x="10373488" y="513903"/>
          <a:ext cx="710091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54254"/>
                <a:gridCol w="45583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PPCSECSVR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0" name="Rectangle 43"/>
          <p:cNvSpPr>
            <a:spLocks noChangeArrowheads="1"/>
          </p:cNvSpPr>
          <p:nvPr/>
        </p:nvSpPr>
        <p:spPr bwMode="auto">
          <a:xfrm>
            <a:off x="7350433" y="101411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SQL 2012 Stanard (CAL 20</a:t>
            </a:r>
            <a:r>
              <a:rPr lang="ko-KR" altLang="en-US" sz="400" smtClean="0">
                <a:latin typeface="+mn-ea"/>
              </a:rPr>
              <a:t>명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351" name="Rectangle 135"/>
          <p:cNvSpPr>
            <a:spLocks noChangeArrowheads="1"/>
          </p:cNvSpPr>
          <p:nvPr/>
        </p:nvSpPr>
        <p:spPr bwMode="auto">
          <a:xfrm>
            <a:off x="5844874" y="890016"/>
            <a:ext cx="666000" cy="32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52" name="Rectangle 43"/>
          <p:cNvSpPr>
            <a:spLocks noChangeArrowheads="1"/>
          </p:cNvSpPr>
          <p:nvPr/>
        </p:nvSpPr>
        <p:spPr bwMode="auto">
          <a:xfrm>
            <a:off x="5866474" y="910377"/>
            <a:ext cx="622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357" name="표 3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75164"/>
              </p:ext>
            </p:extLst>
          </p:nvPr>
        </p:nvGraphicFramePr>
        <p:xfrm>
          <a:off x="5844874" y="513903"/>
          <a:ext cx="666073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8493"/>
                <a:gridCol w="42758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PITSMAP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81" name="Rectangle 43"/>
          <p:cNvSpPr>
            <a:spLocks noChangeArrowheads="1"/>
          </p:cNvSpPr>
          <p:nvPr/>
        </p:nvSpPr>
        <p:spPr bwMode="auto">
          <a:xfrm>
            <a:off x="5866474" y="1017290"/>
            <a:ext cx="622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Service Manager 9</a:t>
            </a:r>
            <a:endParaRPr lang="ko-KR" altLang="en-US" sz="400" dirty="0">
              <a:latin typeface="+mn-ea"/>
            </a:endParaRPr>
          </a:p>
        </p:txBody>
      </p:sp>
      <p:sp>
        <p:nvSpPr>
          <p:cNvPr id="406" name="Rectangle 43"/>
          <p:cNvSpPr>
            <a:spLocks noChangeArrowheads="1"/>
          </p:cNvSpPr>
          <p:nvPr/>
        </p:nvSpPr>
        <p:spPr bwMode="auto">
          <a:xfrm>
            <a:off x="7350433" y="112255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411" name="Rectangle 43"/>
          <p:cNvSpPr>
            <a:spLocks noChangeArrowheads="1"/>
          </p:cNvSpPr>
          <p:nvPr/>
        </p:nvSpPr>
        <p:spPr bwMode="auto">
          <a:xfrm>
            <a:off x="9682993" y="1017290"/>
            <a:ext cx="622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RedCastle Manager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412" name="Rectangle 43"/>
          <p:cNvSpPr>
            <a:spLocks noChangeArrowheads="1"/>
          </p:cNvSpPr>
          <p:nvPr/>
        </p:nvSpPr>
        <p:spPr bwMode="auto">
          <a:xfrm>
            <a:off x="10391488" y="1017290"/>
            <a:ext cx="673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ESCORT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6" name="직선 연결선 5"/>
          <p:cNvCxnSpPr/>
          <p:nvPr/>
        </p:nvCxnSpPr>
        <p:spPr>
          <a:xfrm rot="5400000" flipH="1" flipV="1">
            <a:off x="3077909" y="3440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3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088432" y="121702"/>
            <a:ext cx="234842" cy="302400"/>
          </a:xfrm>
          <a:prstGeom prst="rect">
            <a:avLst/>
          </a:prstGeom>
          <a:noFill/>
        </p:spPr>
      </p:pic>
      <p:sp>
        <p:nvSpPr>
          <p:cNvPr id="519" name="TextBox 518"/>
          <p:cNvSpPr txBox="1"/>
          <p:nvPr/>
        </p:nvSpPr>
        <p:spPr>
          <a:xfrm>
            <a:off x="2747444" y="115880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파일서버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172.16.13.37</a:t>
            </a:r>
          </a:p>
        </p:txBody>
      </p:sp>
      <p:cxnSp>
        <p:nvCxnSpPr>
          <p:cNvPr id="521" name="직선 연결선 520"/>
          <p:cNvCxnSpPr/>
          <p:nvPr/>
        </p:nvCxnSpPr>
        <p:spPr>
          <a:xfrm rot="5400000" flipH="1" flipV="1">
            <a:off x="3891275" y="3440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2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897035" y="121702"/>
            <a:ext cx="234842" cy="302400"/>
          </a:xfrm>
          <a:prstGeom prst="rect">
            <a:avLst/>
          </a:prstGeom>
          <a:noFill/>
        </p:spPr>
      </p:pic>
      <p:sp>
        <p:nvSpPr>
          <p:cNvPr id="523" name="TextBox 522"/>
          <p:cNvSpPr txBox="1"/>
          <p:nvPr/>
        </p:nvSpPr>
        <p:spPr>
          <a:xfrm>
            <a:off x="3569710" y="115880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형상관리서버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172.16.13.31</a:t>
            </a:r>
            <a:endParaRPr lang="en-US" altLang="ko-KR" sz="500" dirty="0" smtClean="0"/>
          </a:p>
        </p:txBody>
      </p:sp>
      <p:cxnSp>
        <p:nvCxnSpPr>
          <p:cNvPr id="525" name="직선 연결선 524"/>
          <p:cNvCxnSpPr/>
          <p:nvPr/>
        </p:nvCxnSpPr>
        <p:spPr>
          <a:xfrm rot="5400000" flipH="1" flipV="1">
            <a:off x="4634133" y="3440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6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639893" y="121702"/>
            <a:ext cx="234842" cy="302400"/>
          </a:xfrm>
          <a:prstGeom prst="rect">
            <a:avLst/>
          </a:prstGeom>
          <a:noFill/>
        </p:spPr>
      </p:pic>
      <p:sp>
        <p:nvSpPr>
          <p:cNvPr id="527" name="TextBox 526"/>
          <p:cNvSpPr txBox="1"/>
          <p:nvPr/>
        </p:nvSpPr>
        <p:spPr>
          <a:xfrm>
            <a:off x="4312568" y="115880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SMS </a:t>
            </a:r>
            <a:r>
              <a:rPr lang="ko-KR" altLang="en-US" sz="500" smtClean="0"/>
              <a:t>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172.16.13.33</a:t>
            </a:r>
            <a:endParaRPr lang="en-US" altLang="ko-KR" sz="500" dirty="0" smtClean="0"/>
          </a:p>
        </p:txBody>
      </p:sp>
      <p:cxnSp>
        <p:nvCxnSpPr>
          <p:cNvPr id="529" name="직선 연결선 528"/>
          <p:cNvCxnSpPr/>
          <p:nvPr/>
        </p:nvCxnSpPr>
        <p:spPr>
          <a:xfrm rot="5400000" flipH="1" flipV="1">
            <a:off x="5331435" y="3440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0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337195" y="121702"/>
            <a:ext cx="234842" cy="302400"/>
          </a:xfrm>
          <a:prstGeom prst="rect">
            <a:avLst/>
          </a:prstGeom>
          <a:noFill/>
        </p:spPr>
      </p:pic>
      <p:sp>
        <p:nvSpPr>
          <p:cNvPr id="531" name="TextBox 530"/>
          <p:cNvSpPr txBox="1"/>
          <p:nvPr/>
        </p:nvSpPr>
        <p:spPr>
          <a:xfrm>
            <a:off x="5009870" y="115880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NMS </a:t>
            </a:r>
            <a:r>
              <a:rPr lang="ko-KR" altLang="en-US" sz="500" smtClean="0"/>
              <a:t>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172.16.13.34</a:t>
            </a:r>
            <a:endParaRPr lang="en-US" altLang="ko-KR" sz="500" dirty="0" smtClean="0"/>
          </a:p>
        </p:txBody>
      </p:sp>
      <p:cxnSp>
        <p:nvCxnSpPr>
          <p:cNvPr id="533" name="직선 연결선 532"/>
          <p:cNvCxnSpPr/>
          <p:nvPr/>
        </p:nvCxnSpPr>
        <p:spPr>
          <a:xfrm rot="5400000" flipH="1" flipV="1">
            <a:off x="6069530" y="3440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4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80053" y="121702"/>
            <a:ext cx="234842" cy="302400"/>
          </a:xfrm>
          <a:prstGeom prst="rect">
            <a:avLst/>
          </a:prstGeom>
          <a:noFill/>
        </p:spPr>
      </p:pic>
      <p:sp>
        <p:nvSpPr>
          <p:cNvPr id="587" name="TextBox 586"/>
          <p:cNvSpPr txBox="1"/>
          <p:nvPr/>
        </p:nvSpPr>
        <p:spPr>
          <a:xfrm>
            <a:off x="5752728" y="115880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ITSM </a:t>
            </a:r>
            <a:r>
              <a:rPr lang="ko-KR" altLang="en-US" sz="500" smtClean="0"/>
              <a:t>운영서버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172.16.13.32</a:t>
            </a:r>
            <a:endParaRPr lang="en-US" altLang="ko-KR" sz="500" dirty="0" smtClean="0"/>
          </a:p>
        </p:txBody>
      </p:sp>
      <p:cxnSp>
        <p:nvCxnSpPr>
          <p:cNvPr id="601" name="직선 연결선 600"/>
          <p:cNvCxnSpPr/>
          <p:nvPr/>
        </p:nvCxnSpPr>
        <p:spPr>
          <a:xfrm rot="5400000" flipH="1" flipV="1">
            <a:off x="7403288" y="3440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5" name="Freeform 133"/>
          <p:cNvSpPr>
            <a:spLocks/>
          </p:cNvSpPr>
          <p:nvPr/>
        </p:nvSpPr>
        <p:spPr bwMode="auto">
          <a:xfrm rot="19108792" flipH="1" flipV="1">
            <a:off x="636682" y="2298843"/>
            <a:ext cx="370916" cy="118281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36" name="TextBox 735"/>
          <p:cNvSpPr txBox="1"/>
          <p:nvPr/>
        </p:nvSpPr>
        <p:spPr>
          <a:xfrm>
            <a:off x="689647" y="2332176"/>
            <a:ext cx="221331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전용회</a:t>
            </a:r>
            <a:r>
              <a:rPr lang="ko-KR" altLang="en-US" sz="400"/>
              <a:t>선</a:t>
            </a:r>
          </a:p>
        </p:txBody>
      </p:sp>
      <p:sp>
        <p:nvSpPr>
          <p:cNvPr id="454" name="Rectangle 135"/>
          <p:cNvSpPr>
            <a:spLocks noChangeArrowheads="1"/>
          </p:cNvSpPr>
          <p:nvPr/>
        </p:nvSpPr>
        <p:spPr bwMode="auto">
          <a:xfrm>
            <a:off x="3587625" y="890015"/>
            <a:ext cx="763200" cy="648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55" name="Rectangle 43"/>
          <p:cNvSpPr>
            <a:spLocks noChangeArrowheads="1"/>
          </p:cNvSpPr>
          <p:nvPr/>
        </p:nvSpPr>
        <p:spPr bwMode="auto">
          <a:xfrm>
            <a:off x="3607425" y="910377"/>
            <a:ext cx="723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456" name="Rectangle 43"/>
          <p:cNvSpPr>
            <a:spLocks noChangeArrowheads="1"/>
          </p:cNvSpPr>
          <p:nvPr/>
        </p:nvSpPr>
        <p:spPr bwMode="auto">
          <a:xfrm>
            <a:off x="3607425" y="1017290"/>
            <a:ext cx="723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Standard 10 user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459" name="Rectangle 135"/>
          <p:cNvSpPr>
            <a:spLocks noChangeArrowheads="1"/>
          </p:cNvSpPr>
          <p:nvPr/>
        </p:nvSpPr>
        <p:spPr bwMode="auto">
          <a:xfrm>
            <a:off x="4392095" y="890014"/>
            <a:ext cx="658800" cy="32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62" name="Rectangle 43"/>
          <p:cNvSpPr>
            <a:spLocks noChangeArrowheads="1"/>
          </p:cNvSpPr>
          <p:nvPr/>
        </p:nvSpPr>
        <p:spPr bwMode="auto">
          <a:xfrm>
            <a:off x="4414220" y="910377"/>
            <a:ext cx="619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466" name="Rectangle 43"/>
          <p:cNvSpPr>
            <a:spLocks noChangeArrowheads="1"/>
          </p:cNvSpPr>
          <p:nvPr/>
        </p:nvSpPr>
        <p:spPr bwMode="auto">
          <a:xfrm>
            <a:off x="4414220" y="1017290"/>
            <a:ext cx="619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Operation Manager 9</a:t>
            </a:r>
            <a:endParaRPr lang="ko-KR" altLang="en-US" sz="400" dirty="0">
              <a:latin typeface="+mn-ea"/>
            </a:endParaRPr>
          </a:p>
        </p:txBody>
      </p:sp>
      <p:sp>
        <p:nvSpPr>
          <p:cNvPr id="467" name="Rectangle 135"/>
          <p:cNvSpPr>
            <a:spLocks noChangeArrowheads="1"/>
          </p:cNvSpPr>
          <p:nvPr/>
        </p:nvSpPr>
        <p:spPr bwMode="auto">
          <a:xfrm>
            <a:off x="5095545" y="890016"/>
            <a:ext cx="702000" cy="32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68" name="Rectangle 43"/>
          <p:cNvSpPr>
            <a:spLocks noChangeArrowheads="1"/>
          </p:cNvSpPr>
          <p:nvPr/>
        </p:nvSpPr>
        <p:spPr bwMode="auto">
          <a:xfrm>
            <a:off x="5117145" y="910377"/>
            <a:ext cx="658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469" name="Rectangle 43"/>
          <p:cNvSpPr>
            <a:spLocks noChangeArrowheads="1"/>
          </p:cNvSpPr>
          <p:nvPr/>
        </p:nvSpPr>
        <p:spPr bwMode="auto">
          <a:xfrm>
            <a:off x="5117145" y="1017290"/>
            <a:ext cx="658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Network Node Manager 9i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471" name="표 4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485352"/>
              </p:ext>
            </p:extLst>
          </p:nvPr>
        </p:nvGraphicFramePr>
        <p:xfrm>
          <a:off x="3587625" y="513903"/>
          <a:ext cx="7632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73270"/>
                <a:gridCol w="48993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PSRCAP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73" name="표 4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032225"/>
              </p:ext>
            </p:extLst>
          </p:nvPr>
        </p:nvGraphicFramePr>
        <p:xfrm>
          <a:off x="4392095" y="513903"/>
          <a:ext cx="65807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5630"/>
                <a:gridCol w="4224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PSMSAP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74" name="표 4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579082"/>
              </p:ext>
            </p:extLst>
          </p:nvPr>
        </p:nvGraphicFramePr>
        <p:xfrm>
          <a:off x="5095545" y="513903"/>
          <a:ext cx="70064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50873"/>
                <a:gridCol w="44977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PNMSAP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77" name="Rectangle 43"/>
          <p:cNvSpPr>
            <a:spLocks noChangeArrowheads="1"/>
          </p:cNvSpPr>
          <p:nvPr/>
        </p:nvSpPr>
        <p:spPr bwMode="auto">
          <a:xfrm>
            <a:off x="3607425" y="1124203"/>
            <a:ext cx="723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아카이브테크놀로지</a:t>
            </a:r>
            <a:r>
              <a:rPr lang="en-US" altLang="ko-KR" sz="400" smtClean="0">
                <a:latin typeface="+mn-ea"/>
              </a:rPr>
              <a:t>. ASTA</a:t>
            </a:r>
            <a:endParaRPr lang="ko-KR" altLang="en-US" sz="400" dirty="0">
              <a:latin typeface="+mn-ea"/>
            </a:endParaRPr>
          </a:p>
        </p:txBody>
      </p:sp>
      <p:sp>
        <p:nvSpPr>
          <p:cNvPr id="346" name="Rectangle 135"/>
          <p:cNvSpPr>
            <a:spLocks noChangeArrowheads="1"/>
          </p:cNvSpPr>
          <p:nvPr/>
        </p:nvSpPr>
        <p:spPr bwMode="auto">
          <a:xfrm>
            <a:off x="8159110" y="890015"/>
            <a:ext cx="738000" cy="320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348" name="표 3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316088"/>
              </p:ext>
            </p:extLst>
          </p:nvPr>
        </p:nvGraphicFramePr>
        <p:xfrm>
          <a:off x="8159110" y="513903"/>
          <a:ext cx="738032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64258"/>
                <a:gridCol w="473774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PESMSVR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49" name="Rectangle 43"/>
          <p:cNvSpPr>
            <a:spLocks noChangeArrowheads="1"/>
          </p:cNvSpPr>
          <p:nvPr/>
        </p:nvSpPr>
        <p:spPr bwMode="auto">
          <a:xfrm>
            <a:off x="8182510" y="1012527"/>
            <a:ext cx="691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ESM. </a:t>
            </a:r>
            <a:r>
              <a:rPr lang="ko-KR" altLang="en-US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TSMA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356" name="직선 연결선 355"/>
          <p:cNvCxnSpPr/>
          <p:nvPr/>
        </p:nvCxnSpPr>
        <p:spPr>
          <a:xfrm>
            <a:off x="568152" y="1958263"/>
            <a:ext cx="864096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직선 연결선 357"/>
          <p:cNvCxnSpPr/>
          <p:nvPr/>
        </p:nvCxnSpPr>
        <p:spPr>
          <a:xfrm flipV="1">
            <a:off x="352128" y="2055171"/>
            <a:ext cx="1105206" cy="1766858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직선 연결선 358"/>
          <p:cNvCxnSpPr/>
          <p:nvPr/>
        </p:nvCxnSpPr>
        <p:spPr>
          <a:xfrm flipV="1">
            <a:off x="352128" y="1994373"/>
            <a:ext cx="1105031" cy="1260434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직선 연결선 359"/>
          <p:cNvCxnSpPr/>
          <p:nvPr/>
        </p:nvCxnSpPr>
        <p:spPr>
          <a:xfrm flipV="1">
            <a:off x="352128" y="1992005"/>
            <a:ext cx="1105206" cy="61473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1" y="1807489"/>
            <a:ext cx="513033" cy="1735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0" y="3536454"/>
            <a:ext cx="623065" cy="523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" name="TextBox 368"/>
          <p:cNvSpPr txBox="1"/>
          <p:nvPr/>
        </p:nvSpPr>
        <p:spPr>
          <a:xfrm>
            <a:off x="54570" y="3910672"/>
            <a:ext cx="600446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ko-KR" altLang="en-US" sz="400" smtClean="0"/>
              <a:t>농협지</a:t>
            </a:r>
            <a:r>
              <a:rPr lang="ko-KR" altLang="en-US" sz="400"/>
              <a:t>점</a:t>
            </a:r>
            <a:endParaRPr lang="en-US" altLang="ko-KR" sz="400" smtClean="0"/>
          </a:p>
          <a:p>
            <a:pPr algn="ctr"/>
            <a:endParaRPr lang="ko-KR" altLang="en-US" sz="400"/>
          </a:p>
        </p:txBody>
      </p:sp>
      <p:sp>
        <p:nvSpPr>
          <p:cNvPr id="497" name="Rectangle 43"/>
          <p:cNvSpPr>
            <a:spLocks noChangeArrowheads="1"/>
          </p:cNvSpPr>
          <p:nvPr/>
        </p:nvSpPr>
        <p:spPr bwMode="auto">
          <a:xfrm>
            <a:off x="3607425" y="1234028"/>
            <a:ext cx="723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Fowave. FRISIM </a:t>
            </a:r>
            <a:r>
              <a:rPr lang="en-US" altLang="ko-KR" sz="400" smtClean="0">
                <a:latin typeface="+mn-ea"/>
              </a:rPr>
              <a:t>SCM</a:t>
            </a:r>
            <a:endParaRPr lang="ko-KR" altLang="en-US" sz="400">
              <a:latin typeface="+mn-ea"/>
            </a:endParaRPr>
          </a:p>
        </p:txBody>
      </p:sp>
      <p:sp>
        <p:nvSpPr>
          <p:cNvPr id="498" name="Rectangle 43"/>
          <p:cNvSpPr>
            <a:spLocks noChangeArrowheads="1"/>
          </p:cNvSpPr>
          <p:nvPr/>
        </p:nvSpPr>
        <p:spPr bwMode="auto">
          <a:xfrm>
            <a:off x="3607425" y="1340941"/>
            <a:ext cx="723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>
              <a:latin typeface="+mn-ea"/>
            </a:endParaRPr>
          </a:p>
        </p:txBody>
      </p:sp>
      <p:cxnSp>
        <p:nvCxnSpPr>
          <p:cNvPr id="452" name="직선 연결선 451"/>
          <p:cNvCxnSpPr/>
          <p:nvPr/>
        </p:nvCxnSpPr>
        <p:spPr>
          <a:xfrm rot="5400000" flipH="1" flipV="1">
            <a:off x="1304346" y="3440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7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29158" y="121702"/>
            <a:ext cx="234842" cy="302400"/>
          </a:xfrm>
          <a:prstGeom prst="rect">
            <a:avLst/>
          </a:prstGeom>
          <a:noFill/>
        </p:spPr>
      </p:pic>
      <p:sp>
        <p:nvSpPr>
          <p:cNvPr id="458" name="TextBox 457"/>
          <p:cNvSpPr txBox="1"/>
          <p:nvPr/>
        </p:nvSpPr>
        <p:spPr>
          <a:xfrm>
            <a:off x="1001833" y="115880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통합운영웹서버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172.16.13.44</a:t>
            </a:r>
            <a:endParaRPr lang="en-US" altLang="ko-KR" sz="500" dirty="0" smtClean="0"/>
          </a:p>
        </p:txBody>
      </p:sp>
      <p:cxnSp>
        <p:nvCxnSpPr>
          <p:cNvPr id="496" name="직선 연결선 495"/>
          <p:cNvCxnSpPr/>
          <p:nvPr/>
        </p:nvCxnSpPr>
        <p:spPr>
          <a:xfrm>
            <a:off x="7026660" y="37983"/>
            <a:ext cx="5658576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0" name="직선 연결선 499"/>
          <p:cNvCxnSpPr/>
          <p:nvPr/>
        </p:nvCxnSpPr>
        <p:spPr>
          <a:xfrm rot="5400000" flipH="1" flipV="1">
            <a:off x="7800360" y="3440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4" name="직선 연결선 503"/>
          <p:cNvCxnSpPr/>
          <p:nvPr/>
        </p:nvCxnSpPr>
        <p:spPr>
          <a:xfrm rot="5400000" flipH="1" flipV="1">
            <a:off x="9943673" y="3440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5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958959" y="121702"/>
            <a:ext cx="234842" cy="302400"/>
          </a:xfrm>
          <a:prstGeom prst="rect">
            <a:avLst/>
          </a:prstGeom>
          <a:noFill/>
        </p:spPr>
      </p:pic>
      <p:sp>
        <p:nvSpPr>
          <p:cNvPr id="506" name="TextBox 505"/>
          <p:cNvSpPr txBox="1"/>
          <p:nvPr/>
        </p:nvSpPr>
        <p:spPr>
          <a:xfrm>
            <a:off x="9631634" y="115880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서버보안관리서버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172.16.13.39</a:t>
            </a:r>
            <a:endParaRPr lang="en-US" altLang="ko-KR" sz="500" dirty="0"/>
          </a:p>
        </p:txBody>
      </p:sp>
      <p:cxnSp>
        <p:nvCxnSpPr>
          <p:cNvPr id="541" name="직선 연결선 540"/>
          <p:cNvCxnSpPr/>
          <p:nvPr/>
        </p:nvCxnSpPr>
        <p:spPr>
          <a:xfrm rot="5400000" flipH="1" flipV="1">
            <a:off x="10658990" y="3440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7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659987" y="121702"/>
            <a:ext cx="234842" cy="302400"/>
          </a:xfrm>
          <a:prstGeom prst="rect">
            <a:avLst/>
          </a:prstGeom>
          <a:noFill/>
        </p:spPr>
      </p:pic>
      <p:sp>
        <p:nvSpPr>
          <p:cNvPr id="548" name="TextBox 547"/>
          <p:cNvSpPr txBox="1"/>
          <p:nvPr/>
        </p:nvSpPr>
        <p:spPr>
          <a:xfrm>
            <a:off x="10332662" y="115880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/>
              <a:t>PC</a:t>
            </a:r>
            <a:r>
              <a:rPr lang="ko-KR" altLang="en-US" sz="500" smtClean="0"/>
              <a:t>보안관리서버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1</a:t>
            </a:r>
          </a:p>
          <a:p>
            <a:pPr algn="ctr"/>
            <a:r>
              <a:rPr lang="en-US" altLang="ko-KR" sz="500" smtClean="0"/>
              <a:t>172.16.13.40</a:t>
            </a:r>
            <a:endParaRPr lang="en-US" altLang="ko-KR" sz="500" dirty="0"/>
          </a:p>
        </p:txBody>
      </p:sp>
      <p:cxnSp>
        <p:nvCxnSpPr>
          <p:cNvPr id="550" name="직선 연결선 549"/>
          <p:cNvCxnSpPr/>
          <p:nvPr/>
        </p:nvCxnSpPr>
        <p:spPr>
          <a:xfrm rot="5400000" flipH="1" flipV="1">
            <a:off x="8413490" y="3440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1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414487" y="121702"/>
            <a:ext cx="234842" cy="302400"/>
          </a:xfrm>
          <a:prstGeom prst="rect">
            <a:avLst/>
          </a:prstGeom>
          <a:noFill/>
        </p:spPr>
      </p:pic>
      <p:sp>
        <p:nvSpPr>
          <p:cNvPr id="552" name="TextBox 551"/>
          <p:cNvSpPr txBox="1"/>
          <p:nvPr/>
        </p:nvSpPr>
        <p:spPr>
          <a:xfrm>
            <a:off x="8087162" y="115880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ESM </a:t>
            </a:r>
            <a:r>
              <a:rPr lang="ko-KR" altLang="en-US" sz="500" smtClean="0"/>
              <a:t>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172.16.13.211</a:t>
            </a:r>
            <a:endParaRPr lang="en-US" altLang="ko-KR" sz="500" dirty="0" smtClean="0"/>
          </a:p>
        </p:txBody>
      </p:sp>
      <p:cxnSp>
        <p:nvCxnSpPr>
          <p:cNvPr id="585" name="직선 연결선 584"/>
          <p:cNvCxnSpPr/>
          <p:nvPr/>
        </p:nvCxnSpPr>
        <p:spPr>
          <a:xfrm>
            <a:off x="7026660" y="40363"/>
            <a:ext cx="0" cy="23244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8" name="직선 연결선 587"/>
          <p:cNvCxnSpPr/>
          <p:nvPr/>
        </p:nvCxnSpPr>
        <p:spPr>
          <a:xfrm rot="5400000" flipH="1" flipV="1">
            <a:off x="6875907" y="3440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9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76904" y="126465"/>
            <a:ext cx="234842" cy="302400"/>
          </a:xfrm>
          <a:prstGeom prst="rect">
            <a:avLst/>
          </a:prstGeom>
          <a:noFill/>
        </p:spPr>
      </p:pic>
      <p:sp>
        <p:nvSpPr>
          <p:cNvPr id="590" name="TextBox 589"/>
          <p:cNvSpPr txBox="1"/>
          <p:nvPr/>
        </p:nvSpPr>
        <p:spPr>
          <a:xfrm>
            <a:off x="6525764" y="120643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APM  </a:t>
            </a:r>
            <a:r>
              <a:rPr lang="ko-KR" altLang="en-US" sz="500" smtClean="0"/>
              <a:t>전용서버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172.16.13.43</a:t>
            </a:r>
            <a:endParaRPr lang="en-US" altLang="ko-KR" sz="500" dirty="0" smtClean="0"/>
          </a:p>
        </p:txBody>
      </p:sp>
      <p:sp>
        <p:nvSpPr>
          <p:cNvPr id="582" name="Freeform 133"/>
          <p:cNvSpPr>
            <a:spLocks/>
          </p:cNvSpPr>
          <p:nvPr/>
        </p:nvSpPr>
        <p:spPr bwMode="auto">
          <a:xfrm rot="19108792" flipH="1" flipV="1">
            <a:off x="583322" y="363047"/>
            <a:ext cx="370916" cy="118281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91" name="TextBox 590"/>
          <p:cNvSpPr txBox="1"/>
          <p:nvPr/>
        </p:nvSpPr>
        <p:spPr>
          <a:xfrm>
            <a:off x="532286" y="411620"/>
            <a:ext cx="386380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내부네트워</a:t>
            </a:r>
            <a:r>
              <a:rPr lang="ko-KR" altLang="en-US" sz="400"/>
              <a:t>크</a:t>
            </a:r>
          </a:p>
        </p:txBody>
      </p:sp>
      <p:sp>
        <p:nvSpPr>
          <p:cNvPr id="623" name="TextBox 622"/>
          <p:cNvSpPr txBox="1"/>
          <p:nvPr/>
        </p:nvSpPr>
        <p:spPr>
          <a:xfrm>
            <a:off x="140544" y="509457"/>
            <a:ext cx="424183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운영</a:t>
            </a:r>
            <a:r>
              <a:rPr lang="ko-KR" altLang="en-US" sz="400"/>
              <a:t>자</a:t>
            </a:r>
          </a:p>
        </p:txBody>
      </p:sp>
      <p:pic>
        <p:nvPicPr>
          <p:cNvPr id="633" name="Picture 31" descr="3D_3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544" y="170249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876" name="직사각형 875"/>
          <p:cNvSpPr/>
          <p:nvPr/>
        </p:nvSpPr>
        <p:spPr>
          <a:xfrm>
            <a:off x="1000200" y="4956858"/>
            <a:ext cx="7664728" cy="1846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877" name="TextBox 30"/>
          <p:cNvSpPr txBox="1"/>
          <p:nvPr/>
        </p:nvSpPr>
        <p:spPr>
          <a:xfrm>
            <a:off x="1050933" y="4802961"/>
            <a:ext cx="76608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00" b="1" smtClean="0"/>
              <a:t> 감사처리</a:t>
            </a:r>
            <a:endParaRPr lang="ko-KR" altLang="en-US" sz="500" b="1"/>
          </a:p>
        </p:txBody>
      </p:sp>
      <p:sp>
        <p:nvSpPr>
          <p:cNvPr id="878" name="직사각형 877"/>
          <p:cNvSpPr/>
          <p:nvPr/>
        </p:nvSpPr>
        <p:spPr>
          <a:xfrm>
            <a:off x="1042150" y="5071256"/>
            <a:ext cx="2523600" cy="169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883" name="TextBox 30"/>
          <p:cNvSpPr txBox="1"/>
          <p:nvPr/>
        </p:nvSpPr>
        <p:spPr>
          <a:xfrm>
            <a:off x="1053778" y="5082294"/>
            <a:ext cx="2486317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400" b="1" smtClean="0"/>
              <a:t> 온라인 감사 </a:t>
            </a:r>
            <a:r>
              <a:rPr lang="en-US" altLang="ko-KR" sz="400" b="1" smtClean="0"/>
              <a:t>(172.16.16.0/24)</a:t>
            </a:r>
            <a:endParaRPr lang="ko-KR" altLang="en-US" sz="400" b="1"/>
          </a:p>
        </p:txBody>
      </p:sp>
      <p:graphicFrame>
        <p:nvGraphicFramePr>
          <p:cNvPr id="900" name="표 8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288064"/>
              </p:ext>
            </p:extLst>
          </p:nvPr>
        </p:nvGraphicFramePr>
        <p:xfrm>
          <a:off x="1076992" y="559286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PONADTHDL01,02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01" name="표 9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761865"/>
              </p:ext>
            </p:extLst>
          </p:nvPr>
        </p:nvGraphicFramePr>
        <p:xfrm>
          <a:off x="1910662" y="5592863"/>
          <a:ext cx="784801" cy="367907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41666"/>
                <a:gridCol w="5431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PONADTMNG01,02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8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90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934" name="직선 연결선 933"/>
          <p:cNvCxnSpPr/>
          <p:nvPr/>
        </p:nvCxnSpPr>
        <p:spPr>
          <a:xfrm rot="5400000" flipH="1" flipV="1">
            <a:off x="1572975" y="5420741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5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74195" y="5196346"/>
            <a:ext cx="234417" cy="302400"/>
          </a:xfrm>
          <a:prstGeom prst="rect">
            <a:avLst/>
          </a:prstGeom>
          <a:noFill/>
        </p:spPr>
      </p:pic>
      <p:sp>
        <p:nvSpPr>
          <p:cNvPr id="936" name="TextBox 935"/>
          <p:cNvSpPr txBox="1"/>
          <p:nvPr/>
        </p:nvSpPr>
        <p:spPr>
          <a:xfrm>
            <a:off x="1237935" y="5190666"/>
            <a:ext cx="894778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온라인복권</a:t>
            </a:r>
            <a:endParaRPr lang="en-US" altLang="ko-KR" sz="500" smtClean="0"/>
          </a:p>
          <a:p>
            <a:pPr algn="ctr"/>
            <a:r>
              <a:rPr lang="ko-KR" altLang="en-US" sz="500" smtClean="0"/>
              <a:t>감사처리서버 </a:t>
            </a:r>
            <a:r>
              <a:rPr lang="en-US" altLang="ko-KR" sz="500" dirty="0" smtClean="0"/>
              <a:t>#2</a:t>
            </a:r>
          </a:p>
          <a:p>
            <a:pPr algn="ctr"/>
            <a:r>
              <a:rPr lang="en-US" altLang="ko-KR" sz="500" dirty="0" smtClean="0"/>
              <a:t>172.16.16.39</a:t>
            </a:r>
          </a:p>
          <a:p>
            <a:pPr algn="ctr"/>
            <a:r>
              <a:rPr lang="en-US" altLang="ko-KR" sz="500" dirty="0" smtClean="0"/>
              <a:t>172.16.16.40</a:t>
            </a:r>
            <a:endParaRPr lang="en-US" altLang="ko-KR" sz="500" dirty="0"/>
          </a:p>
        </p:txBody>
      </p:sp>
      <p:cxnSp>
        <p:nvCxnSpPr>
          <p:cNvPr id="948" name="직선 연결선 947"/>
          <p:cNvCxnSpPr/>
          <p:nvPr/>
        </p:nvCxnSpPr>
        <p:spPr>
          <a:xfrm rot="5400000" flipH="1" flipV="1">
            <a:off x="2413256" y="5420741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9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14476" y="5196346"/>
            <a:ext cx="234417" cy="302400"/>
          </a:xfrm>
          <a:prstGeom prst="rect">
            <a:avLst/>
          </a:prstGeom>
          <a:noFill/>
        </p:spPr>
      </p:pic>
      <p:sp>
        <p:nvSpPr>
          <p:cNvPr id="950" name="TextBox 949"/>
          <p:cNvSpPr txBox="1"/>
          <p:nvPr/>
        </p:nvSpPr>
        <p:spPr>
          <a:xfrm>
            <a:off x="2087742" y="5200192"/>
            <a:ext cx="894778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온라인복권</a:t>
            </a:r>
            <a:endParaRPr lang="en-US" altLang="ko-KR" sz="500" dirty="0" smtClean="0"/>
          </a:p>
          <a:p>
            <a:pPr algn="ctr"/>
            <a:r>
              <a:rPr lang="ko-KR" altLang="en-US" sz="500" dirty="0" smtClean="0"/>
              <a:t>감사관리서버 </a:t>
            </a:r>
            <a:r>
              <a:rPr lang="en-US" altLang="ko-KR" sz="500" dirty="0" smtClean="0"/>
              <a:t>#2</a:t>
            </a:r>
          </a:p>
          <a:p>
            <a:pPr algn="ctr"/>
            <a:r>
              <a:rPr lang="en-US" altLang="ko-KR" sz="500" dirty="0" smtClean="0"/>
              <a:t>172.16.16.42</a:t>
            </a:r>
          </a:p>
          <a:p>
            <a:pPr algn="ctr"/>
            <a:r>
              <a:rPr lang="en-US" altLang="ko-KR" sz="500" dirty="0" smtClean="0"/>
              <a:t>172.16.16.43</a:t>
            </a:r>
            <a:endParaRPr lang="en-US" altLang="ko-KR" sz="500" dirty="0"/>
          </a:p>
        </p:txBody>
      </p:sp>
      <p:sp>
        <p:nvSpPr>
          <p:cNvPr id="982" name="직사각형 981"/>
          <p:cNvSpPr/>
          <p:nvPr/>
        </p:nvSpPr>
        <p:spPr>
          <a:xfrm>
            <a:off x="3603962" y="5071256"/>
            <a:ext cx="1688400" cy="169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984" name="TextBox 30"/>
          <p:cNvSpPr txBox="1"/>
          <p:nvPr/>
        </p:nvSpPr>
        <p:spPr>
          <a:xfrm>
            <a:off x="3615591" y="5082464"/>
            <a:ext cx="1637890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400" b="1" smtClean="0"/>
              <a:t> 전자 감사 </a:t>
            </a:r>
            <a:r>
              <a:rPr lang="en-US" altLang="ko-KR" sz="400" b="1" smtClean="0"/>
              <a:t>(172.16.17.0/24)</a:t>
            </a:r>
            <a:endParaRPr lang="ko-KR" altLang="en-US" sz="400" b="1"/>
          </a:p>
        </p:txBody>
      </p:sp>
      <p:graphicFrame>
        <p:nvGraphicFramePr>
          <p:cNvPr id="990" name="표 9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736116"/>
              </p:ext>
            </p:extLst>
          </p:nvPr>
        </p:nvGraphicFramePr>
        <p:xfrm>
          <a:off x="3638804" y="559269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PECADT01,02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2.4 GHz * 4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91" name="표 9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830438"/>
              </p:ext>
            </p:extLst>
          </p:nvPr>
        </p:nvGraphicFramePr>
        <p:xfrm>
          <a:off x="4472474" y="559269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140"/>
                <a:gridCol w="55266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PECADTDB01,02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008" name="직선 연결선 1007"/>
          <p:cNvCxnSpPr/>
          <p:nvPr/>
        </p:nvCxnSpPr>
        <p:spPr>
          <a:xfrm rot="5400000" flipH="1" flipV="1">
            <a:off x="3901642" y="5420741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2" name="직선 연결선 1021"/>
          <p:cNvCxnSpPr/>
          <p:nvPr/>
        </p:nvCxnSpPr>
        <p:spPr>
          <a:xfrm>
            <a:off x="1082281" y="5546621"/>
            <a:ext cx="244800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3" name="직선 연결선 1022"/>
          <p:cNvCxnSpPr/>
          <p:nvPr/>
        </p:nvCxnSpPr>
        <p:spPr>
          <a:xfrm>
            <a:off x="3651087" y="5546451"/>
            <a:ext cx="162000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" name="직사각형 1023"/>
          <p:cNvSpPr/>
          <p:nvPr/>
        </p:nvSpPr>
        <p:spPr>
          <a:xfrm>
            <a:off x="5328774" y="5070857"/>
            <a:ext cx="1688400" cy="169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025" name="TextBox 30"/>
          <p:cNvSpPr txBox="1"/>
          <p:nvPr/>
        </p:nvSpPr>
        <p:spPr>
          <a:xfrm>
            <a:off x="5340403" y="5082065"/>
            <a:ext cx="1637890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400" b="1" smtClean="0"/>
              <a:t> 인쇄 감사</a:t>
            </a:r>
            <a:r>
              <a:rPr lang="en-US" altLang="ko-KR" sz="400" b="1" smtClean="0"/>
              <a:t> (172.16.18.0/24)</a:t>
            </a:r>
            <a:endParaRPr lang="ko-KR" altLang="en-US" sz="400" b="1"/>
          </a:p>
        </p:txBody>
      </p:sp>
      <p:graphicFrame>
        <p:nvGraphicFramePr>
          <p:cNvPr id="1029" name="표 10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713787"/>
              </p:ext>
            </p:extLst>
          </p:nvPr>
        </p:nvGraphicFramePr>
        <p:xfrm>
          <a:off x="5363616" y="559309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PPRTADT01,02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30" name="표 10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914491"/>
              </p:ext>
            </p:extLst>
          </p:nvPr>
        </p:nvGraphicFramePr>
        <p:xfrm>
          <a:off x="6197286" y="559309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140"/>
                <a:gridCol w="55266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PPRTADTDB01,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039" name="직선 연결선 1038"/>
          <p:cNvCxnSpPr/>
          <p:nvPr/>
        </p:nvCxnSpPr>
        <p:spPr>
          <a:xfrm rot="5400000" flipH="1" flipV="1">
            <a:off x="5595402" y="5420741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0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608712" y="5196117"/>
            <a:ext cx="234417" cy="302400"/>
          </a:xfrm>
          <a:prstGeom prst="rect">
            <a:avLst/>
          </a:prstGeom>
          <a:noFill/>
        </p:spPr>
      </p:pic>
      <p:sp>
        <p:nvSpPr>
          <p:cNvPr id="1041" name="TextBox 1040"/>
          <p:cNvSpPr txBox="1"/>
          <p:nvPr/>
        </p:nvSpPr>
        <p:spPr>
          <a:xfrm>
            <a:off x="5248672" y="5136522"/>
            <a:ext cx="894778" cy="3847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인쇄복권</a:t>
            </a:r>
            <a:endParaRPr lang="en-US" altLang="ko-KR" sz="500" dirty="0" smtClean="0"/>
          </a:p>
          <a:p>
            <a:pPr algn="ctr"/>
            <a:r>
              <a:rPr lang="ko-KR" altLang="en-US" sz="500" dirty="0" smtClean="0"/>
              <a:t>감사처리</a:t>
            </a:r>
            <a:r>
              <a:rPr lang="en-US" altLang="ko-KR" sz="500" dirty="0" smtClean="0"/>
              <a:t>/</a:t>
            </a:r>
            <a:r>
              <a:rPr lang="ko-KR" altLang="en-US" sz="500" dirty="0" smtClean="0"/>
              <a:t>관리서버 </a:t>
            </a:r>
            <a:r>
              <a:rPr lang="en-US" altLang="ko-KR" sz="500" dirty="0" smtClean="0"/>
              <a:t>#2</a:t>
            </a:r>
          </a:p>
          <a:p>
            <a:pPr algn="ctr"/>
            <a:r>
              <a:rPr lang="en-US" altLang="ko-KR" sz="500" dirty="0" smtClean="0"/>
              <a:t>172.16.18.41</a:t>
            </a:r>
          </a:p>
          <a:p>
            <a:pPr algn="ctr"/>
            <a:r>
              <a:rPr lang="en-US" altLang="ko-KR" sz="500" dirty="0" smtClean="0"/>
              <a:t>172.16.18.42</a:t>
            </a:r>
          </a:p>
          <a:p>
            <a:pPr algn="ctr"/>
            <a:r>
              <a:rPr lang="en-US" altLang="ko-KR" sz="500" dirty="0" smtClean="0"/>
              <a:t>SLB : 172.16.18.40</a:t>
            </a:r>
            <a:endParaRPr lang="en-US" altLang="ko-KR" sz="500" dirty="0"/>
          </a:p>
        </p:txBody>
      </p:sp>
      <p:cxnSp>
        <p:nvCxnSpPr>
          <p:cNvPr id="1044" name="직선 연결선 1043"/>
          <p:cNvCxnSpPr/>
          <p:nvPr/>
        </p:nvCxnSpPr>
        <p:spPr>
          <a:xfrm rot="5400000" flipH="1" flipV="1">
            <a:off x="6466908" y="5420741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8" name="직선 연결선 1047"/>
          <p:cNvCxnSpPr/>
          <p:nvPr/>
        </p:nvCxnSpPr>
        <p:spPr>
          <a:xfrm>
            <a:off x="5364110" y="5547495"/>
            <a:ext cx="162000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3" name="직선 연결선 1172"/>
          <p:cNvCxnSpPr/>
          <p:nvPr/>
        </p:nvCxnSpPr>
        <p:spPr>
          <a:xfrm rot="5400000" flipH="1" flipV="1">
            <a:off x="4742096" y="5420741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74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743316" y="5196516"/>
            <a:ext cx="234417" cy="302400"/>
          </a:xfrm>
          <a:prstGeom prst="rect">
            <a:avLst/>
          </a:prstGeom>
          <a:noFill/>
        </p:spPr>
      </p:pic>
      <p:sp>
        <p:nvSpPr>
          <p:cNvPr id="1175" name="TextBox 1174"/>
          <p:cNvSpPr txBox="1"/>
          <p:nvPr/>
        </p:nvSpPr>
        <p:spPr>
          <a:xfrm>
            <a:off x="4390174" y="5136522"/>
            <a:ext cx="891358" cy="3847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전자복권</a:t>
            </a:r>
            <a:endParaRPr lang="en-US" altLang="ko-KR" sz="500" dirty="0" smtClean="0"/>
          </a:p>
          <a:p>
            <a:pPr algn="ctr"/>
            <a:r>
              <a:rPr lang="ko-KR" altLang="en-US" sz="500" dirty="0" smtClean="0"/>
              <a:t>감사</a:t>
            </a:r>
            <a:r>
              <a:rPr lang="en-US" altLang="ko-KR" sz="500" dirty="0" smtClean="0"/>
              <a:t>DB</a:t>
            </a:r>
            <a:r>
              <a:rPr lang="ko-KR" altLang="en-US" sz="500" dirty="0" smtClean="0"/>
              <a:t>서버 </a:t>
            </a:r>
            <a:r>
              <a:rPr lang="en-US" altLang="ko-KR" sz="500" dirty="0" smtClean="0"/>
              <a:t>#2</a:t>
            </a:r>
          </a:p>
          <a:p>
            <a:r>
              <a:rPr lang="en-US" altLang="ko-KR" sz="500" dirty="0" smtClean="0"/>
              <a:t>          172.16.17.31</a:t>
            </a:r>
          </a:p>
          <a:p>
            <a:r>
              <a:rPr lang="en-US" altLang="ko-KR" sz="500" dirty="0" smtClean="0"/>
              <a:t>          172.16.17.32</a:t>
            </a:r>
          </a:p>
          <a:p>
            <a:pPr algn="ctr"/>
            <a:r>
              <a:rPr lang="en-US" altLang="ko-KR" sz="500" dirty="0" smtClean="0"/>
              <a:t>HACMP : 172.16.17.30</a:t>
            </a:r>
            <a:endParaRPr lang="en-US" altLang="ko-KR" sz="500" dirty="0"/>
          </a:p>
        </p:txBody>
      </p:sp>
      <p:cxnSp>
        <p:nvCxnSpPr>
          <p:cNvPr id="657" name="직선 연결선 656"/>
          <p:cNvCxnSpPr/>
          <p:nvPr/>
        </p:nvCxnSpPr>
        <p:spPr>
          <a:xfrm>
            <a:off x="12685236" y="33927"/>
            <a:ext cx="0" cy="26169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" name="직사각형 823"/>
          <p:cNvSpPr/>
          <p:nvPr/>
        </p:nvSpPr>
        <p:spPr>
          <a:xfrm>
            <a:off x="1000761" y="6872496"/>
            <a:ext cx="11776265" cy="1400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825" name="TextBox 30"/>
          <p:cNvSpPr txBox="1"/>
          <p:nvPr/>
        </p:nvSpPr>
        <p:spPr>
          <a:xfrm>
            <a:off x="1003140" y="6875265"/>
            <a:ext cx="117720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00" b="1"/>
              <a:t> 테스트 </a:t>
            </a:r>
            <a:r>
              <a:rPr lang="en-US" altLang="ko-KR" sz="500" b="1" smtClean="0"/>
              <a:t>(172.16.14.0/24</a:t>
            </a:r>
            <a:r>
              <a:rPr lang="en-US" altLang="ko-KR" sz="500" b="1"/>
              <a:t>)</a:t>
            </a:r>
            <a:endParaRPr lang="ko-KR" altLang="en-US" sz="500" b="1"/>
          </a:p>
        </p:txBody>
      </p:sp>
      <p:sp>
        <p:nvSpPr>
          <p:cNvPr id="1232" name="Freeform 133"/>
          <p:cNvSpPr>
            <a:spLocks/>
          </p:cNvSpPr>
          <p:nvPr/>
        </p:nvSpPr>
        <p:spPr bwMode="auto">
          <a:xfrm rot="19108792" flipH="1" flipV="1">
            <a:off x="584446" y="7042692"/>
            <a:ext cx="370916" cy="118281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33" name="TextBox 1232"/>
          <p:cNvSpPr txBox="1"/>
          <p:nvPr/>
        </p:nvSpPr>
        <p:spPr>
          <a:xfrm>
            <a:off x="533410" y="7091265"/>
            <a:ext cx="386380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내부네트워</a:t>
            </a:r>
            <a:r>
              <a:rPr lang="ko-KR" altLang="en-US" sz="400"/>
              <a:t>크</a:t>
            </a:r>
          </a:p>
        </p:txBody>
      </p:sp>
      <p:sp>
        <p:nvSpPr>
          <p:cNvPr id="1234" name="TextBox 1233"/>
          <p:cNvSpPr txBox="1"/>
          <p:nvPr/>
        </p:nvSpPr>
        <p:spPr>
          <a:xfrm>
            <a:off x="94038" y="7303318"/>
            <a:ext cx="424183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개발</a:t>
            </a:r>
            <a:r>
              <a:rPr lang="ko-KR" altLang="en-US" sz="400"/>
              <a:t>자</a:t>
            </a:r>
          </a:p>
        </p:txBody>
      </p:sp>
      <p:pic>
        <p:nvPicPr>
          <p:cNvPr id="1235" name="Picture 31" descr="3D_3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4038" y="6964110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240" name="직사각형 1239"/>
          <p:cNvSpPr/>
          <p:nvPr/>
        </p:nvSpPr>
        <p:spPr>
          <a:xfrm>
            <a:off x="1042147" y="6987933"/>
            <a:ext cx="75168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241" name="TextBox 30"/>
          <p:cNvSpPr txBox="1"/>
          <p:nvPr/>
        </p:nvSpPr>
        <p:spPr>
          <a:xfrm>
            <a:off x="1046171" y="6996581"/>
            <a:ext cx="3698445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00" b="1" smtClean="0"/>
              <a:t> </a:t>
            </a:r>
            <a:r>
              <a:rPr lang="ko-KR" altLang="en-US" sz="400" b="1" smtClean="0"/>
              <a:t>온라인</a:t>
            </a:r>
            <a:r>
              <a:rPr lang="en-US" altLang="ko-KR" sz="400" b="1" smtClean="0"/>
              <a:t> </a:t>
            </a:r>
            <a:r>
              <a:rPr lang="ko-KR" altLang="en-US" sz="400" b="1" smtClean="0"/>
              <a:t>테스트</a:t>
            </a:r>
            <a:endParaRPr lang="ko-KR" altLang="en-US" sz="400" b="1"/>
          </a:p>
        </p:txBody>
      </p:sp>
      <p:sp>
        <p:nvSpPr>
          <p:cNvPr id="1242" name="Rectangle 135"/>
          <p:cNvSpPr>
            <a:spLocks noChangeArrowheads="1"/>
          </p:cNvSpPr>
          <p:nvPr/>
        </p:nvSpPr>
        <p:spPr bwMode="auto">
          <a:xfrm>
            <a:off x="1911217" y="7841502"/>
            <a:ext cx="784800" cy="18516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43" name="Rectangle 43"/>
          <p:cNvSpPr>
            <a:spLocks noChangeArrowheads="1"/>
          </p:cNvSpPr>
          <p:nvPr/>
        </p:nvSpPr>
        <p:spPr bwMode="auto">
          <a:xfrm>
            <a:off x="1933175" y="78654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44" name="Rectangle 135"/>
          <p:cNvSpPr>
            <a:spLocks noChangeArrowheads="1"/>
          </p:cNvSpPr>
          <p:nvPr/>
        </p:nvSpPr>
        <p:spPr bwMode="auto">
          <a:xfrm>
            <a:off x="3566056" y="7836739"/>
            <a:ext cx="784800" cy="34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45" name="Rectangle 43"/>
          <p:cNvSpPr>
            <a:spLocks noChangeArrowheads="1"/>
          </p:cNvSpPr>
          <p:nvPr/>
        </p:nvSpPr>
        <p:spPr bwMode="auto">
          <a:xfrm>
            <a:off x="3588182" y="786069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46" name="Rectangle 135"/>
          <p:cNvSpPr>
            <a:spLocks noChangeArrowheads="1"/>
          </p:cNvSpPr>
          <p:nvPr/>
        </p:nvSpPr>
        <p:spPr bwMode="auto">
          <a:xfrm>
            <a:off x="4394724" y="7841502"/>
            <a:ext cx="709200" cy="10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47" name="Rectangle 43"/>
          <p:cNvSpPr>
            <a:spLocks noChangeArrowheads="1"/>
          </p:cNvSpPr>
          <p:nvPr/>
        </p:nvSpPr>
        <p:spPr bwMode="auto">
          <a:xfrm>
            <a:off x="4416850" y="7865457"/>
            <a:ext cx="673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48" name="Rectangle 135"/>
          <p:cNvSpPr>
            <a:spLocks noChangeArrowheads="1"/>
          </p:cNvSpPr>
          <p:nvPr/>
        </p:nvSpPr>
        <p:spPr bwMode="auto">
          <a:xfrm>
            <a:off x="5146494" y="7836739"/>
            <a:ext cx="784800" cy="34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49" name="Rectangle 43"/>
          <p:cNvSpPr>
            <a:spLocks noChangeArrowheads="1"/>
          </p:cNvSpPr>
          <p:nvPr/>
        </p:nvSpPr>
        <p:spPr bwMode="auto">
          <a:xfrm>
            <a:off x="5165444" y="786069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50" name="Rectangle 135"/>
          <p:cNvSpPr>
            <a:spLocks noChangeArrowheads="1"/>
          </p:cNvSpPr>
          <p:nvPr/>
        </p:nvSpPr>
        <p:spPr bwMode="auto">
          <a:xfrm>
            <a:off x="5975378" y="7836739"/>
            <a:ext cx="705600" cy="18516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51" name="Rectangle 43"/>
          <p:cNvSpPr>
            <a:spLocks noChangeArrowheads="1"/>
          </p:cNvSpPr>
          <p:nvPr/>
        </p:nvSpPr>
        <p:spPr bwMode="auto">
          <a:xfrm>
            <a:off x="5995916" y="7860694"/>
            <a:ext cx="673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>
              <a:latin typeface="+mn-ea"/>
            </a:endParaRPr>
          </a:p>
        </p:txBody>
      </p:sp>
      <p:graphicFrame>
        <p:nvGraphicFramePr>
          <p:cNvPr id="1252" name="표 12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027578"/>
              </p:ext>
            </p:extLst>
          </p:nvPr>
        </p:nvGraphicFramePr>
        <p:xfrm>
          <a:off x="1911217" y="7469387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PGAMEHDLDEV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53" name="표 12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304879"/>
              </p:ext>
            </p:extLst>
          </p:nvPr>
        </p:nvGraphicFramePr>
        <p:xfrm>
          <a:off x="3566056" y="7469387"/>
          <a:ext cx="784800" cy="34896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PGAMEMNGDEV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42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54" name="표 12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564064"/>
              </p:ext>
            </p:extLst>
          </p:nvPr>
        </p:nvGraphicFramePr>
        <p:xfrm>
          <a:off x="4394724" y="7469387"/>
          <a:ext cx="709932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54197"/>
                <a:gridCol w="4557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PONADTHDLDEV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55" name="표 12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539975"/>
              </p:ext>
            </p:extLst>
          </p:nvPr>
        </p:nvGraphicFramePr>
        <p:xfrm>
          <a:off x="5146494" y="746341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PONADTMNGDEV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56" name="표 12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815311"/>
              </p:ext>
            </p:extLst>
          </p:nvPr>
        </p:nvGraphicFramePr>
        <p:xfrm>
          <a:off x="5975378" y="7463412"/>
          <a:ext cx="705469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42446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PONDBDEV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2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57" name="Rectangle 43"/>
          <p:cNvSpPr>
            <a:spLocks noChangeArrowheads="1"/>
          </p:cNvSpPr>
          <p:nvPr/>
        </p:nvSpPr>
        <p:spPr bwMode="auto">
          <a:xfrm>
            <a:off x="5995916" y="7939319"/>
            <a:ext cx="673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58" name="Rectangle 135"/>
          <p:cNvSpPr>
            <a:spLocks noChangeArrowheads="1"/>
          </p:cNvSpPr>
          <p:nvPr/>
        </p:nvSpPr>
        <p:spPr bwMode="auto">
          <a:xfrm>
            <a:off x="1084412" y="7841502"/>
            <a:ext cx="784800" cy="18516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59" name="Rectangle 43"/>
          <p:cNvSpPr>
            <a:spLocks noChangeArrowheads="1"/>
          </p:cNvSpPr>
          <p:nvPr/>
        </p:nvSpPr>
        <p:spPr bwMode="auto">
          <a:xfrm>
            <a:off x="1106186" y="78654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</a:t>
            </a:r>
            <a:r>
              <a:rPr lang="en-US" altLang="ko-KR" sz="400" smtClean="0">
                <a:latin typeface="+mn-ea"/>
              </a:rPr>
              <a:t>5.8</a:t>
            </a:r>
            <a:endParaRPr lang="ko-KR" altLang="en-US" sz="400">
              <a:latin typeface="+mn-ea"/>
            </a:endParaRPr>
          </a:p>
        </p:txBody>
      </p:sp>
      <p:graphicFrame>
        <p:nvGraphicFramePr>
          <p:cNvPr id="1260" name="표 12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443143"/>
              </p:ext>
            </p:extLst>
          </p:nvPr>
        </p:nvGraphicFramePr>
        <p:xfrm>
          <a:off x="1084412" y="7469387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PCOMMGATEDEV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core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Disk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61" name="Rectangle 43"/>
          <p:cNvSpPr>
            <a:spLocks noChangeArrowheads="1"/>
          </p:cNvSpPr>
          <p:nvPr/>
        </p:nvSpPr>
        <p:spPr bwMode="auto">
          <a:xfrm>
            <a:off x="1106186" y="794408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62" name="Rectangle 135"/>
          <p:cNvSpPr>
            <a:spLocks noChangeArrowheads="1"/>
          </p:cNvSpPr>
          <p:nvPr/>
        </p:nvSpPr>
        <p:spPr bwMode="auto">
          <a:xfrm>
            <a:off x="2738065" y="7841502"/>
            <a:ext cx="784800" cy="26194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63" name="Rectangle 43"/>
          <p:cNvSpPr>
            <a:spLocks noChangeArrowheads="1"/>
          </p:cNvSpPr>
          <p:nvPr/>
        </p:nvSpPr>
        <p:spPr bwMode="auto">
          <a:xfrm>
            <a:off x="2760191" y="78654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</a:t>
            </a:r>
            <a:r>
              <a:rPr lang="en-US" altLang="ko-KR" sz="400" smtClean="0">
                <a:latin typeface="+mn-ea"/>
              </a:rPr>
              <a:t>6.4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264" name="표 12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510210"/>
              </p:ext>
            </p:extLst>
          </p:nvPr>
        </p:nvGraphicFramePr>
        <p:xfrm>
          <a:off x="2738065" y="7469387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PENCRYPTDEV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12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Disk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65" name="Rectangle 43"/>
          <p:cNvSpPr>
            <a:spLocks noChangeArrowheads="1"/>
          </p:cNvSpPr>
          <p:nvPr/>
        </p:nvSpPr>
        <p:spPr bwMode="auto">
          <a:xfrm>
            <a:off x="1933175" y="794408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66" name="Rectangle 43"/>
          <p:cNvSpPr>
            <a:spLocks noChangeArrowheads="1"/>
          </p:cNvSpPr>
          <p:nvPr/>
        </p:nvSpPr>
        <p:spPr bwMode="auto">
          <a:xfrm>
            <a:off x="2760191" y="794408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67" name="Rectangle 43"/>
          <p:cNvSpPr>
            <a:spLocks noChangeArrowheads="1"/>
          </p:cNvSpPr>
          <p:nvPr/>
        </p:nvSpPr>
        <p:spPr bwMode="auto">
          <a:xfrm>
            <a:off x="3588182" y="793931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268" name="직선 연결선 1267"/>
          <p:cNvCxnSpPr/>
          <p:nvPr/>
        </p:nvCxnSpPr>
        <p:spPr>
          <a:xfrm rot="5400000" flipH="1" flipV="1">
            <a:off x="1343223" y="7298924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69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44443" y="7081020"/>
            <a:ext cx="234417" cy="302400"/>
          </a:xfrm>
          <a:prstGeom prst="rect">
            <a:avLst/>
          </a:prstGeom>
          <a:noFill/>
        </p:spPr>
      </p:pic>
      <p:sp>
        <p:nvSpPr>
          <p:cNvPr id="1270" name="TextBox 1269"/>
          <p:cNvSpPr txBox="1"/>
          <p:nvPr/>
        </p:nvSpPr>
        <p:spPr>
          <a:xfrm>
            <a:off x="1017709" y="7114110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통신개발서버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1</a:t>
            </a:r>
          </a:p>
          <a:p>
            <a:pPr algn="ctr"/>
            <a:r>
              <a:rPr lang="en-US" altLang="ko-KR" sz="500" smtClean="0"/>
              <a:t>172.16.14.37</a:t>
            </a:r>
            <a:endParaRPr lang="en-US" altLang="ko-KR" sz="500" dirty="0"/>
          </a:p>
        </p:txBody>
      </p:sp>
      <p:cxnSp>
        <p:nvCxnSpPr>
          <p:cNvPr id="1271" name="직선 연결선 1270"/>
          <p:cNvCxnSpPr/>
          <p:nvPr/>
        </p:nvCxnSpPr>
        <p:spPr>
          <a:xfrm rot="5400000" flipH="1" flipV="1">
            <a:off x="2182546" y="7298924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72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183766" y="7081020"/>
            <a:ext cx="234417" cy="302400"/>
          </a:xfrm>
          <a:prstGeom prst="rect">
            <a:avLst/>
          </a:prstGeom>
          <a:noFill/>
        </p:spPr>
      </p:pic>
      <p:sp>
        <p:nvSpPr>
          <p:cNvPr id="1273" name="TextBox 1272"/>
          <p:cNvSpPr txBox="1"/>
          <p:nvPr/>
        </p:nvSpPr>
        <p:spPr>
          <a:xfrm>
            <a:off x="1833613" y="7114110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온라인게임처리개발서버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1</a:t>
            </a:r>
          </a:p>
          <a:p>
            <a:pPr algn="ctr"/>
            <a:r>
              <a:rPr lang="en-US" altLang="ko-KR" sz="500" smtClean="0"/>
              <a:t>172.16.14.31</a:t>
            </a:r>
            <a:endParaRPr lang="en-US" altLang="ko-KR" sz="500" dirty="0"/>
          </a:p>
        </p:txBody>
      </p:sp>
      <p:cxnSp>
        <p:nvCxnSpPr>
          <p:cNvPr id="1274" name="직선 연결선 1273"/>
          <p:cNvCxnSpPr/>
          <p:nvPr/>
        </p:nvCxnSpPr>
        <p:spPr>
          <a:xfrm rot="5400000" flipH="1" flipV="1">
            <a:off x="3008935" y="7298924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75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010155" y="7081020"/>
            <a:ext cx="234417" cy="302400"/>
          </a:xfrm>
          <a:prstGeom prst="rect">
            <a:avLst/>
          </a:prstGeom>
          <a:noFill/>
        </p:spPr>
      </p:pic>
      <p:sp>
        <p:nvSpPr>
          <p:cNvPr id="1276" name="TextBox 1275"/>
          <p:cNvSpPr txBox="1"/>
          <p:nvPr/>
        </p:nvSpPr>
        <p:spPr>
          <a:xfrm>
            <a:off x="2683421" y="7114110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암호화개발서버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1</a:t>
            </a:r>
          </a:p>
          <a:p>
            <a:pPr algn="ctr"/>
            <a:r>
              <a:rPr lang="en-US" altLang="ko-KR" sz="500" smtClean="0"/>
              <a:t>172.16.14.36</a:t>
            </a:r>
            <a:endParaRPr lang="en-US" altLang="ko-KR" sz="500" dirty="0"/>
          </a:p>
        </p:txBody>
      </p:sp>
      <p:cxnSp>
        <p:nvCxnSpPr>
          <p:cNvPr id="1277" name="직선 연결선 1276"/>
          <p:cNvCxnSpPr/>
          <p:nvPr/>
        </p:nvCxnSpPr>
        <p:spPr>
          <a:xfrm rot="5400000" flipH="1" flipV="1">
            <a:off x="3853979" y="7298924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78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855199" y="7081020"/>
            <a:ext cx="234417" cy="302400"/>
          </a:xfrm>
          <a:prstGeom prst="rect">
            <a:avLst/>
          </a:prstGeom>
          <a:noFill/>
        </p:spPr>
      </p:pic>
      <p:sp>
        <p:nvSpPr>
          <p:cNvPr id="1279" name="TextBox 1278"/>
          <p:cNvSpPr txBox="1"/>
          <p:nvPr/>
        </p:nvSpPr>
        <p:spPr>
          <a:xfrm>
            <a:off x="3528465" y="7114110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온라인게임관리개발서버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1</a:t>
            </a:r>
          </a:p>
          <a:p>
            <a:pPr algn="ctr"/>
            <a:r>
              <a:rPr lang="en-US" altLang="ko-KR" sz="500" smtClean="0"/>
              <a:t>172.16.14.32</a:t>
            </a:r>
            <a:endParaRPr lang="en-US" altLang="ko-KR" sz="500" dirty="0"/>
          </a:p>
        </p:txBody>
      </p:sp>
      <p:cxnSp>
        <p:nvCxnSpPr>
          <p:cNvPr id="1280" name="직선 연결선 1279"/>
          <p:cNvCxnSpPr/>
          <p:nvPr/>
        </p:nvCxnSpPr>
        <p:spPr>
          <a:xfrm rot="5400000" flipH="1" flipV="1">
            <a:off x="4647641" y="7298924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81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639302" y="7081020"/>
            <a:ext cx="234417" cy="302400"/>
          </a:xfrm>
          <a:prstGeom prst="rect">
            <a:avLst/>
          </a:prstGeom>
          <a:noFill/>
        </p:spPr>
      </p:pic>
      <p:sp>
        <p:nvSpPr>
          <p:cNvPr id="1282" name="TextBox 1281"/>
          <p:cNvSpPr txBox="1"/>
          <p:nvPr/>
        </p:nvSpPr>
        <p:spPr>
          <a:xfrm>
            <a:off x="4312568" y="7114110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게임감사처리개발서버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1</a:t>
            </a:r>
          </a:p>
          <a:p>
            <a:pPr algn="ctr"/>
            <a:r>
              <a:rPr lang="en-US" altLang="ko-KR" sz="500" smtClean="0"/>
              <a:t>172.16.14.33</a:t>
            </a:r>
            <a:endParaRPr lang="en-US" altLang="ko-KR" sz="500" dirty="0"/>
          </a:p>
        </p:txBody>
      </p:sp>
      <p:cxnSp>
        <p:nvCxnSpPr>
          <p:cNvPr id="1283" name="직선 연결선 1282"/>
          <p:cNvCxnSpPr/>
          <p:nvPr/>
        </p:nvCxnSpPr>
        <p:spPr>
          <a:xfrm rot="5400000" flipH="1" flipV="1">
            <a:off x="5444459" y="7292949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84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445679" y="7075045"/>
            <a:ext cx="234417" cy="302400"/>
          </a:xfrm>
          <a:prstGeom prst="rect">
            <a:avLst/>
          </a:prstGeom>
          <a:noFill/>
        </p:spPr>
      </p:pic>
      <p:sp>
        <p:nvSpPr>
          <p:cNvPr id="1285" name="TextBox 1284"/>
          <p:cNvSpPr txBox="1"/>
          <p:nvPr/>
        </p:nvSpPr>
        <p:spPr>
          <a:xfrm>
            <a:off x="5118945" y="7108135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게임감사관리개발서버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172.16.14.34</a:t>
            </a:r>
            <a:endParaRPr lang="en-US" altLang="ko-KR" sz="500" dirty="0"/>
          </a:p>
        </p:txBody>
      </p:sp>
      <p:sp>
        <p:nvSpPr>
          <p:cNvPr id="1286" name="Rectangle 43"/>
          <p:cNvSpPr>
            <a:spLocks noChangeArrowheads="1"/>
          </p:cNvSpPr>
          <p:nvPr/>
        </p:nvSpPr>
        <p:spPr bwMode="auto">
          <a:xfrm>
            <a:off x="2760191" y="8026671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SSL </a:t>
            </a:r>
            <a:r>
              <a:rPr lang="ko-KR" altLang="en-US" sz="400" smtClean="0">
                <a:latin typeface="+mn-ea"/>
              </a:rPr>
              <a:t>서버인증서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87" name="Rectangle 43"/>
          <p:cNvSpPr>
            <a:spLocks noChangeArrowheads="1"/>
          </p:cNvSpPr>
          <p:nvPr/>
        </p:nvSpPr>
        <p:spPr bwMode="auto">
          <a:xfrm>
            <a:off x="3588182" y="802190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 6.1.0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88" name="Rectangle 43"/>
          <p:cNvSpPr>
            <a:spLocks noChangeArrowheads="1"/>
          </p:cNvSpPr>
          <p:nvPr/>
        </p:nvSpPr>
        <p:spPr bwMode="auto">
          <a:xfrm>
            <a:off x="5165444" y="793931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89" name="Rectangle 43"/>
          <p:cNvSpPr>
            <a:spLocks noChangeArrowheads="1"/>
          </p:cNvSpPr>
          <p:nvPr/>
        </p:nvSpPr>
        <p:spPr bwMode="auto">
          <a:xfrm>
            <a:off x="5165444" y="802190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 6.1.0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91" name="Rectangle 43"/>
          <p:cNvSpPr>
            <a:spLocks noChangeArrowheads="1"/>
          </p:cNvSpPr>
          <p:nvPr/>
        </p:nvSpPr>
        <p:spPr bwMode="auto">
          <a:xfrm>
            <a:off x="3588182" y="809867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게임관리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92" name="Rectangle 43"/>
          <p:cNvSpPr>
            <a:spLocks noChangeArrowheads="1"/>
          </p:cNvSpPr>
          <p:nvPr/>
        </p:nvSpPr>
        <p:spPr bwMode="auto">
          <a:xfrm>
            <a:off x="5165444" y="809867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295" name="직선 연결선 1294"/>
          <p:cNvCxnSpPr/>
          <p:nvPr/>
        </p:nvCxnSpPr>
        <p:spPr>
          <a:xfrm>
            <a:off x="1099576" y="7422759"/>
            <a:ext cx="7428686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8" name="직선 연결선 1347"/>
          <p:cNvCxnSpPr/>
          <p:nvPr/>
        </p:nvCxnSpPr>
        <p:spPr>
          <a:xfrm rot="5400000" flipH="1" flipV="1">
            <a:off x="6246073" y="7292949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4" name="직선 연결선 1353"/>
          <p:cNvCxnSpPr/>
          <p:nvPr/>
        </p:nvCxnSpPr>
        <p:spPr>
          <a:xfrm>
            <a:off x="6458519" y="6849727"/>
            <a:ext cx="5805453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4" name="직선 연결선 583"/>
          <p:cNvCxnSpPr/>
          <p:nvPr/>
        </p:nvCxnSpPr>
        <p:spPr>
          <a:xfrm>
            <a:off x="7542757" y="40363"/>
            <a:ext cx="0" cy="362986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6" name="직선 연결선 585"/>
          <p:cNvCxnSpPr/>
          <p:nvPr/>
        </p:nvCxnSpPr>
        <p:spPr>
          <a:xfrm>
            <a:off x="7943055" y="40363"/>
            <a:ext cx="0" cy="362986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2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420160" y="121702"/>
            <a:ext cx="234842" cy="302400"/>
          </a:xfrm>
          <a:prstGeom prst="rect">
            <a:avLst/>
          </a:prstGeom>
          <a:noFill/>
        </p:spPr>
      </p:pic>
      <p:sp>
        <p:nvSpPr>
          <p:cNvPr id="593" name="TextBox 592"/>
          <p:cNvSpPr txBox="1"/>
          <p:nvPr/>
        </p:nvSpPr>
        <p:spPr>
          <a:xfrm>
            <a:off x="7067924" y="115880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관리</a:t>
            </a:r>
            <a:r>
              <a:rPr lang="en-US" altLang="ko-KR" sz="500"/>
              <a:t>DB</a:t>
            </a:r>
            <a:r>
              <a:rPr lang="ko-KR" altLang="en-US" sz="500" smtClean="0"/>
              <a:t>서버</a:t>
            </a:r>
            <a:r>
              <a:rPr lang="en-US" altLang="ko-KR" sz="500" smtClean="0"/>
              <a:t>1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1</a:t>
            </a:r>
          </a:p>
          <a:p>
            <a:pPr algn="ctr"/>
            <a:r>
              <a:rPr lang="en-US" altLang="ko-KR" sz="500" smtClean="0"/>
              <a:t>172.16.13.35</a:t>
            </a:r>
            <a:endParaRPr lang="en-US" altLang="ko-KR" sz="500" dirty="0"/>
          </a:p>
        </p:txBody>
      </p:sp>
      <p:pic>
        <p:nvPicPr>
          <p:cNvPr id="595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810882" y="121702"/>
            <a:ext cx="234842" cy="302400"/>
          </a:xfrm>
          <a:prstGeom prst="rect">
            <a:avLst/>
          </a:prstGeom>
          <a:noFill/>
        </p:spPr>
      </p:pic>
      <p:sp>
        <p:nvSpPr>
          <p:cNvPr id="596" name="TextBox 595"/>
          <p:cNvSpPr txBox="1"/>
          <p:nvPr/>
        </p:nvSpPr>
        <p:spPr>
          <a:xfrm>
            <a:off x="7483557" y="115880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관리</a:t>
            </a:r>
            <a:r>
              <a:rPr lang="en-US" altLang="ko-KR" sz="500"/>
              <a:t>DB</a:t>
            </a:r>
            <a:r>
              <a:rPr lang="ko-KR" altLang="en-US" sz="500" smtClean="0"/>
              <a:t>서버</a:t>
            </a:r>
            <a:r>
              <a:rPr lang="en-US" altLang="ko-KR" sz="500" smtClean="0"/>
              <a:t>2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1</a:t>
            </a:r>
          </a:p>
          <a:p>
            <a:pPr algn="ctr"/>
            <a:r>
              <a:rPr lang="en-US" altLang="ko-KR" sz="500" smtClean="0"/>
              <a:t>172.16.13.36</a:t>
            </a:r>
            <a:endParaRPr lang="en-US" altLang="ko-KR" sz="500" dirty="0"/>
          </a:p>
        </p:txBody>
      </p:sp>
      <p:cxnSp>
        <p:nvCxnSpPr>
          <p:cNvPr id="600" name="직선 연결선 599"/>
          <p:cNvCxnSpPr/>
          <p:nvPr/>
        </p:nvCxnSpPr>
        <p:spPr>
          <a:xfrm>
            <a:off x="4872757" y="4936784"/>
            <a:ext cx="0" cy="334978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2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34135" y="5196516"/>
            <a:ext cx="234417" cy="302400"/>
          </a:xfrm>
          <a:prstGeom prst="rect">
            <a:avLst/>
          </a:prstGeom>
          <a:noFill/>
        </p:spPr>
      </p:pic>
      <p:sp>
        <p:nvSpPr>
          <p:cNvPr id="628" name="TextBox 627"/>
          <p:cNvSpPr txBox="1"/>
          <p:nvPr/>
        </p:nvSpPr>
        <p:spPr>
          <a:xfrm>
            <a:off x="3592488" y="5136522"/>
            <a:ext cx="894778" cy="3847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전자복권</a:t>
            </a:r>
            <a:endParaRPr lang="en-US" altLang="ko-KR" sz="500" dirty="0" smtClean="0"/>
          </a:p>
          <a:p>
            <a:pPr algn="ctr"/>
            <a:r>
              <a:rPr lang="ko-KR" altLang="en-US" sz="500" dirty="0" smtClean="0"/>
              <a:t>감사처리</a:t>
            </a:r>
            <a:r>
              <a:rPr lang="en-US" altLang="ko-KR" sz="500" dirty="0" smtClean="0"/>
              <a:t>/</a:t>
            </a:r>
            <a:r>
              <a:rPr lang="ko-KR" altLang="en-US" sz="500" dirty="0" smtClean="0"/>
              <a:t>관리서버 </a:t>
            </a:r>
            <a:r>
              <a:rPr lang="en-US" altLang="ko-KR" sz="500" dirty="0" smtClean="0"/>
              <a:t>#2</a:t>
            </a:r>
          </a:p>
          <a:p>
            <a:pPr algn="ctr"/>
            <a:r>
              <a:rPr lang="en-US" altLang="ko-KR" sz="500" dirty="0" smtClean="0"/>
              <a:t>172.16.17.41</a:t>
            </a:r>
          </a:p>
          <a:p>
            <a:pPr algn="ctr"/>
            <a:r>
              <a:rPr lang="en-US" altLang="ko-KR" sz="500" dirty="0" smtClean="0"/>
              <a:t>172.16.17.42</a:t>
            </a:r>
          </a:p>
          <a:p>
            <a:pPr algn="ctr"/>
            <a:r>
              <a:rPr lang="en-US" altLang="ko-KR" sz="500" dirty="0" smtClean="0"/>
              <a:t>SLB : 172.16.17.40</a:t>
            </a:r>
            <a:endParaRPr lang="en-US" altLang="ko-KR" sz="500" dirty="0"/>
          </a:p>
        </p:txBody>
      </p:sp>
      <p:cxnSp>
        <p:nvCxnSpPr>
          <p:cNvPr id="648" name="직선 연결선 647"/>
          <p:cNvCxnSpPr/>
          <p:nvPr/>
        </p:nvCxnSpPr>
        <p:spPr>
          <a:xfrm>
            <a:off x="6458519" y="6851692"/>
            <a:ext cx="0" cy="28800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0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247293" y="7075045"/>
            <a:ext cx="234417" cy="302400"/>
          </a:xfrm>
          <a:prstGeom prst="rect">
            <a:avLst/>
          </a:prstGeom>
          <a:noFill/>
        </p:spPr>
      </p:pic>
      <p:sp>
        <p:nvSpPr>
          <p:cNvPr id="651" name="TextBox 650"/>
          <p:cNvSpPr txBox="1"/>
          <p:nvPr/>
        </p:nvSpPr>
        <p:spPr>
          <a:xfrm>
            <a:off x="5920559" y="7108135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온라인개발</a:t>
            </a:r>
            <a:r>
              <a:rPr lang="en-US" altLang="ko-KR" sz="500" smtClean="0"/>
              <a:t>DB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1</a:t>
            </a:r>
          </a:p>
          <a:p>
            <a:pPr algn="ctr"/>
            <a:r>
              <a:rPr lang="en-US" altLang="ko-KR" sz="500" smtClean="0"/>
              <a:t>172.16.14.35</a:t>
            </a:r>
            <a:endParaRPr lang="en-US" altLang="ko-KR" sz="500" dirty="0"/>
          </a:p>
        </p:txBody>
      </p:sp>
      <p:cxnSp>
        <p:nvCxnSpPr>
          <p:cNvPr id="673" name="직선 연결선 672"/>
          <p:cNvCxnSpPr/>
          <p:nvPr/>
        </p:nvCxnSpPr>
        <p:spPr>
          <a:xfrm flipV="1">
            <a:off x="12720999" y="288701"/>
            <a:ext cx="0" cy="18066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9" name="직선 연결선 688"/>
          <p:cNvCxnSpPr/>
          <p:nvPr/>
        </p:nvCxnSpPr>
        <p:spPr>
          <a:xfrm>
            <a:off x="12764666" y="217908"/>
            <a:ext cx="0" cy="1149787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5" name="Picture 101" descr="ProgramSwitch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650075" y="148719"/>
            <a:ext cx="150599" cy="142876"/>
          </a:xfrm>
          <a:prstGeom prst="rect">
            <a:avLst/>
          </a:prstGeom>
          <a:noFill/>
        </p:spPr>
      </p:pic>
      <p:cxnSp>
        <p:nvCxnSpPr>
          <p:cNvPr id="694" name="직선 연결선 693"/>
          <p:cNvCxnSpPr/>
          <p:nvPr/>
        </p:nvCxnSpPr>
        <p:spPr>
          <a:xfrm>
            <a:off x="3174694" y="4943156"/>
            <a:ext cx="0" cy="354447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98" name="표 6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510114"/>
              </p:ext>
            </p:extLst>
          </p:nvPr>
        </p:nvGraphicFramePr>
        <p:xfrm>
          <a:off x="2742055" y="559286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PONADTDB01,02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3.1 GHz * 6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40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785" name="직선 연결선 784"/>
          <p:cNvCxnSpPr/>
          <p:nvPr/>
        </p:nvCxnSpPr>
        <p:spPr>
          <a:xfrm rot="5400000" flipH="1" flipV="1">
            <a:off x="3017896" y="5425504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9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030713" y="5196346"/>
            <a:ext cx="234417" cy="302400"/>
          </a:xfrm>
          <a:prstGeom prst="rect">
            <a:avLst/>
          </a:prstGeom>
          <a:noFill/>
        </p:spPr>
      </p:pic>
      <p:pic>
        <p:nvPicPr>
          <p:cNvPr id="668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468128" y="5196117"/>
            <a:ext cx="234417" cy="302400"/>
          </a:xfrm>
          <a:prstGeom prst="rect">
            <a:avLst/>
          </a:prstGeom>
          <a:noFill/>
        </p:spPr>
      </p:pic>
      <p:sp>
        <p:nvSpPr>
          <p:cNvPr id="669" name="TextBox 668"/>
          <p:cNvSpPr txBox="1"/>
          <p:nvPr/>
        </p:nvSpPr>
        <p:spPr>
          <a:xfrm>
            <a:off x="6141394" y="5136522"/>
            <a:ext cx="894778" cy="3847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인쇄복권</a:t>
            </a:r>
            <a:endParaRPr lang="en-US" altLang="ko-KR" sz="500" dirty="0" smtClean="0"/>
          </a:p>
          <a:p>
            <a:pPr algn="ctr"/>
            <a:r>
              <a:rPr lang="ko-KR" altLang="en-US" sz="500" dirty="0" smtClean="0"/>
              <a:t>감사</a:t>
            </a:r>
            <a:r>
              <a:rPr lang="en-US" altLang="ko-KR" sz="500" dirty="0" smtClean="0"/>
              <a:t>DB </a:t>
            </a:r>
            <a:r>
              <a:rPr lang="ko-KR" altLang="en-US" sz="500" dirty="0" smtClean="0"/>
              <a:t>서버 </a:t>
            </a:r>
            <a:r>
              <a:rPr lang="en-US" altLang="ko-KR" sz="500" dirty="0" smtClean="0"/>
              <a:t>#2</a:t>
            </a:r>
          </a:p>
          <a:p>
            <a:pPr algn="ctr"/>
            <a:r>
              <a:rPr lang="en-US" altLang="ko-KR" sz="500" dirty="0" smtClean="0"/>
              <a:t>172.168.18.31</a:t>
            </a:r>
          </a:p>
          <a:p>
            <a:pPr algn="ctr"/>
            <a:r>
              <a:rPr lang="en-US" altLang="ko-KR" sz="500" dirty="0" smtClean="0"/>
              <a:t>172.168.18.32</a:t>
            </a:r>
          </a:p>
          <a:p>
            <a:pPr algn="ctr"/>
            <a:r>
              <a:rPr lang="en-US" altLang="ko-KR" sz="500" dirty="0" smtClean="0"/>
              <a:t>HACMP : 172.16.18.30</a:t>
            </a:r>
            <a:endParaRPr lang="en-US" altLang="ko-KR" sz="500" dirty="0"/>
          </a:p>
        </p:txBody>
      </p:sp>
      <p:grpSp>
        <p:nvGrpSpPr>
          <p:cNvPr id="798" name="그룹 797"/>
          <p:cNvGrpSpPr/>
          <p:nvPr/>
        </p:nvGrpSpPr>
        <p:grpSpPr>
          <a:xfrm>
            <a:off x="970523" y="5278794"/>
            <a:ext cx="572400" cy="265734"/>
            <a:chOff x="354793" y="2517958"/>
            <a:chExt cx="572400" cy="265734"/>
          </a:xfrm>
        </p:grpSpPr>
        <p:cxnSp>
          <p:nvCxnSpPr>
            <p:cNvPr id="799" name="직선 연결선 798"/>
            <p:cNvCxnSpPr/>
            <p:nvPr/>
          </p:nvCxnSpPr>
          <p:spPr>
            <a:xfrm flipV="1">
              <a:off x="645490" y="2664846"/>
              <a:ext cx="0" cy="1188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00" name="Picture 129" descr="CSS11000"/>
            <p:cNvPicPr preferRelativeResize="0">
              <a:picLocks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68601" y="2538018"/>
              <a:ext cx="346491" cy="45719"/>
            </a:xfrm>
            <a:prstGeom prst="rect">
              <a:avLst/>
            </a:prstGeom>
            <a:noFill/>
          </p:spPr>
        </p:pic>
        <p:sp>
          <p:nvSpPr>
            <p:cNvPr id="801" name="TextBox 10"/>
            <p:cNvSpPr txBox="1"/>
            <p:nvPr/>
          </p:nvSpPr>
          <p:spPr>
            <a:xfrm>
              <a:off x="478835" y="2517958"/>
              <a:ext cx="317746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500" dirty="0" smtClean="0"/>
                <a:t>L4</a:t>
              </a:r>
              <a:r>
                <a:rPr lang="ko-KR" altLang="en-US" sz="500" dirty="0" smtClean="0"/>
                <a:t> </a:t>
              </a:r>
              <a:r>
                <a:rPr lang="en-US" altLang="ko-KR" sz="500" dirty="0" smtClean="0"/>
                <a:t>switch</a:t>
              </a:r>
              <a:endParaRPr lang="ko-KR" altLang="en-US" sz="500" dirty="0"/>
            </a:p>
          </p:txBody>
        </p:sp>
        <p:sp>
          <p:nvSpPr>
            <p:cNvPr id="802" name="TextBox 801"/>
            <p:cNvSpPr txBox="1"/>
            <p:nvPr/>
          </p:nvSpPr>
          <p:spPr>
            <a:xfrm>
              <a:off x="354793" y="2599296"/>
              <a:ext cx="5724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172.16.16.38</a:t>
              </a:r>
              <a:endParaRPr lang="en-US" altLang="ko-KR" sz="500" dirty="0" smtClean="0"/>
            </a:p>
          </p:txBody>
        </p:sp>
      </p:grpSp>
      <p:grpSp>
        <p:nvGrpSpPr>
          <p:cNvPr id="803" name="그룹 802"/>
          <p:cNvGrpSpPr/>
          <p:nvPr/>
        </p:nvGrpSpPr>
        <p:grpSpPr>
          <a:xfrm>
            <a:off x="1858434" y="5278794"/>
            <a:ext cx="572400" cy="265734"/>
            <a:chOff x="354793" y="2517958"/>
            <a:chExt cx="572400" cy="265734"/>
          </a:xfrm>
        </p:grpSpPr>
        <p:cxnSp>
          <p:nvCxnSpPr>
            <p:cNvPr id="804" name="직선 연결선 803"/>
            <p:cNvCxnSpPr/>
            <p:nvPr/>
          </p:nvCxnSpPr>
          <p:spPr>
            <a:xfrm flipV="1">
              <a:off x="645490" y="2664846"/>
              <a:ext cx="0" cy="1188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05" name="Picture 129" descr="CSS11000"/>
            <p:cNvPicPr preferRelativeResize="0">
              <a:picLocks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68601" y="2538018"/>
              <a:ext cx="346491" cy="45719"/>
            </a:xfrm>
            <a:prstGeom prst="rect">
              <a:avLst/>
            </a:prstGeom>
            <a:noFill/>
          </p:spPr>
        </p:pic>
        <p:sp>
          <p:nvSpPr>
            <p:cNvPr id="806" name="TextBox 10"/>
            <p:cNvSpPr txBox="1"/>
            <p:nvPr/>
          </p:nvSpPr>
          <p:spPr>
            <a:xfrm>
              <a:off x="478835" y="2517958"/>
              <a:ext cx="317746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500" dirty="0" smtClean="0"/>
                <a:t>L4</a:t>
              </a:r>
              <a:r>
                <a:rPr lang="ko-KR" altLang="en-US" sz="500" dirty="0" smtClean="0"/>
                <a:t> </a:t>
              </a:r>
              <a:r>
                <a:rPr lang="en-US" altLang="ko-KR" sz="500" dirty="0" smtClean="0"/>
                <a:t>switch</a:t>
              </a:r>
              <a:endParaRPr lang="ko-KR" altLang="en-US" sz="500" dirty="0"/>
            </a:p>
          </p:txBody>
        </p:sp>
        <p:sp>
          <p:nvSpPr>
            <p:cNvPr id="808" name="TextBox 807"/>
            <p:cNvSpPr txBox="1"/>
            <p:nvPr/>
          </p:nvSpPr>
          <p:spPr>
            <a:xfrm>
              <a:off x="354793" y="2599296"/>
              <a:ext cx="5724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172.16.16.41</a:t>
              </a:r>
              <a:endParaRPr lang="en-US" altLang="ko-KR" sz="500" dirty="0" smtClean="0"/>
            </a:p>
          </p:txBody>
        </p:sp>
      </p:grpSp>
      <p:sp>
        <p:nvSpPr>
          <p:cNvPr id="1052" name="직사각형 1051"/>
          <p:cNvSpPr/>
          <p:nvPr/>
        </p:nvSpPr>
        <p:spPr>
          <a:xfrm>
            <a:off x="1000199" y="3428860"/>
            <a:ext cx="8780400" cy="1454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053" name="TextBox 30"/>
          <p:cNvSpPr txBox="1"/>
          <p:nvPr/>
        </p:nvSpPr>
        <p:spPr>
          <a:xfrm>
            <a:off x="1004963" y="3433623"/>
            <a:ext cx="87768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00" b="1" smtClean="0"/>
              <a:t> 전</a:t>
            </a:r>
            <a:r>
              <a:rPr lang="ko-KR" altLang="en-US" sz="500" b="1"/>
              <a:t>자</a:t>
            </a:r>
            <a:r>
              <a:rPr lang="ko-KR" altLang="en-US" sz="500" b="1" smtClean="0"/>
              <a:t> 복권</a:t>
            </a:r>
            <a:endParaRPr lang="ko-KR" altLang="en-US" sz="500" b="1"/>
          </a:p>
        </p:txBody>
      </p:sp>
      <p:sp>
        <p:nvSpPr>
          <p:cNvPr id="1056" name="TextBox 30"/>
          <p:cNvSpPr txBox="1"/>
          <p:nvPr/>
        </p:nvSpPr>
        <p:spPr>
          <a:xfrm>
            <a:off x="1055696" y="3554689"/>
            <a:ext cx="2130944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400" b="1" dirty="0"/>
              <a:t> 전자복권발행 </a:t>
            </a:r>
            <a:r>
              <a:rPr lang="en-US" altLang="ko-KR" sz="400" b="1" dirty="0" smtClean="0"/>
              <a:t>(172.16.19.0/24</a:t>
            </a:r>
            <a:r>
              <a:rPr lang="en-US" altLang="ko-KR" sz="400" b="1" dirty="0"/>
              <a:t>)</a:t>
            </a:r>
            <a:endParaRPr lang="ko-KR" altLang="en-US" sz="400" b="1" dirty="0"/>
          </a:p>
        </p:txBody>
      </p:sp>
      <p:graphicFrame>
        <p:nvGraphicFramePr>
          <p:cNvPr id="1057" name="표 10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338385"/>
              </p:ext>
            </p:extLst>
          </p:nvPr>
        </p:nvGraphicFramePr>
        <p:xfrm>
          <a:off x="1083212" y="4043594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elpilp1,2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058" name="직선 연결선 1057"/>
          <p:cNvCxnSpPr/>
          <p:nvPr/>
        </p:nvCxnSpPr>
        <p:spPr>
          <a:xfrm rot="5400000" flipH="1" flipV="1">
            <a:off x="1344766" y="3872412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59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45986" y="3653482"/>
            <a:ext cx="234417" cy="302400"/>
          </a:xfrm>
          <a:prstGeom prst="rect">
            <a:avLst/>
          </a:prstGeom>
          <a:noFill/>
        </p:spPr>
      </p:pic>
      <p:sp>
        <p:nvSpPr>
          <p:cNvPr id="1060" name="TextBox 1059"/>
          <p:cNvSpPr txBox="1"/>
          <p:nvPr/>
        </p:nvSpPr>
        <p:spPr>
          <a:xfrm>
            <a:off x="1193950" y="3684234"/>
            <a:ext cx="526330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err="1" smtClean="0"/>
              <a:t>즉석식</a:t>
            </a:r>
            <a:r>
              <a:rPr lang="ko-KR" altLang="en-US" sz="500" dirty="0" smtClean="0"/>
              <a:t> 발행</a:t>
            </a:r>
            <a:r>
              <a:rPr lang="en-US" altLang="ko-KR" sz="500" dirty="0" smtClean="0"/>
              <a:t>#1,#2</a:t>
            </a:r>
          </a:p>
          <a:p>
            <a:pPr algn="ctr"/>
            <a:r>
              <a:rPr lang="en-US" altLang="ko-KR" sz="500" dirty="0" smtClean="0"/>
              <a:t>172.16.19.51</a:t>
            </a:r>
          </a:p>
          <a:p>
            <a:pPr algn="ctr"/>
            <a:r>
              <a:rPr lang="en-US" altLang="ko-KR" sz="500" dirty="0" smtClean="0"/>
              <a:t>172.16.19.52</a:t>
            </a:r>
            <a:endParaRPr lang="en-US" altLang="ko-KR" sz="500" dirty="0"/>
          </a:p>
        </p:txBody>
      </p:sp>
      <p:cxnSp>
        <p:nvCxnSpPr>
          <p:cNvPr id="1061" name="직선 연결선 1060"/>
          <p:cNvCxnSpPr/>
          <p:nvPr/>
        </p:nvCxnSpPr>
        <p:spPr>
          <a:xfrm rot="5400000" flipH="1" flipV="1">
            <a:off x="2117239" y="3872412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2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118459" y="3653482"/>
            <a:ext cx="234417" cy="302400"/>
          </a:xfrm>
          <a:prstGeom prst="rect">
            <a:avLst/>
          </a:prstGeom>
          <a:noFill/>
        </p:spPr>
      </p:pic>
      <p:cxnSp>
        <p:nvCxnSpPr>
          <p:cNvPr id="1063" name="직선 연결선 1062"/>
          <p:cNvCxnSpPr/>
          <p:nvPr/>
        </p:nvCxnSpPr>
        <p:spPr>
          <a:xfrm rot="5400000" flipH="1" flipV="1">
            <a:off x="2871786" y="3872412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4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873006" y="3653482"/>
            <a:ext cx="234417" cy="302400"/>
          </a:xfrm>
          <a:prstGeom prst="rect">
            <a:avLst/>
          </a:prstGeom>
          <a:noFill/>
        </p:spPr>
      </p:pic>
      <p:cxnSp>
        <p:nvCxnSpPr>
          <p:cNvPr id="1065" name="직선 연결선 1064"/>
          <p:cNvCxnSpPr/>
          <p:nvPr/>
        </p:nvCxnSpPr>
        <p:spPr>
          <a:xfrm rot="5400000" flipH="1" flipV="1">
            <a:off x="4395164" y="3872412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6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396384" y="3653482"/>
            <a:ext cx="234417" cy="302400"/>
          </a:xfrm>
          <a:prstGeom prst="rect">
            <a:avLst/>
          </a:prstGeom>
          <a:noFill/>
        </p:spPr>
      </p:pic>
      <p:cxnSp>
        <p:nvCxnSpPr>
          <p:cNvPr id="1075" name="직선 연결선 1074"/>
          <p:cNvCxnSpPr/>
          <p:nvPr/>
        </p:nvCxnSpPr>
        <p:spPr>
          <a:xfrm>
            <a:off x="1101349" y="4001715"/>
            <a:ext cx="5324127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76" name="표 10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622544"/>
              </p:ext>
            </p:extLst>
          </p:nvPr>
        </p:nvGraphicFramePr>
        <p:xfrm>
          <a:off x="1854770" y="4043594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elpdlp1,2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77" name="표 10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733550"/>
              </p:ext>
            </p:extLst>
          </p:nvPr>
        </p:nvGraphicFramePr>
        <p:xfrm>
          <a:off x="2627806" y="4043594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elpdb1,2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8Core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32GB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78" name="표 10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342070"/>
              </p:ext>
            </p:extLst>
          </p:nvPr>
        </p:nvGraphicFramePr>
        <p:xfrm>
          <a:off x="4171701" y="4043594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elpcs1,2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2.4GHz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79" name="직사각형 1078"/>
          <p:cNvSpPr/>
          <p:nvPr/>
        </p:nvSpPr>
        <p:spPr>
          <a:xfrm>
            <a:off x="6520438" y="3545433"/>
            <a:ext cx="3229200" cy="129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080" name="TextBox 1079"/>
          <p:cNvSpPr txBox="1"/>
          <p:nvPr/>
        </p:nvSpPr>
        <p:spPr>
          <a:xfrm>
            <a:off x="6533984" y="3555664"/>
            <a:ext cx="2130944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400" b="1" dirty="0" smtClean="0"/>
              <a:t> 전자복권판매 </a:t>
            </a:r>
            <a:r>
              <a:rPr lang="en-US" altLang="ko-KR" sz="400" b="1" dirty="0" smtClean="0"/>
              <a:t>(172.16.20.0/24)</a:t>
            </a:r>
            <a:endParaRPr lang="ko-KR" altLang="en-US" sz="400" b="1" dirty="0"/>
          </a:p>
        </p:txBody>
      </p:sp>
      <p:graphicFrame>
        <p:nvGraphicFramePr>
          <p:cNvPr id="1081" name="표 10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655567"/>
              </p:ext>
            </p:extLst>
          </p:nvPr>
        </p:nvGraphicFramePr>
        <p:xfrm>
          <a:off x="6561500" y="4047075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elswas1,2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3.6GHz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082" name="직선 연결선 1081"/>
          <p:cNvCxnSpPr/>
          <p:nvPr/>
        </p:nvCxnSpPr>
        <p:spPr>
          <a:xfrm rot="5400000" flipH="1" flipV="1">
            <a:off x="6823054" y="3872412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3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24274" y="3654457"/>
            <a:ext cx="234417" cy="302400"/>
          </a:xfrm>
          <a:prstGeom prst="rect">
            <a:avLst/>
          </a:prstGeom>
          <a:noFill/>
        </p:spPr>
      </p:pic>
      <p:cxnSp>
        <p:nvCxnSpPr>
          <p:cNvPr id="1084" name="직선 연결선 1083"/>
          <p:cNvCxnSpPr/>
          <p:nvPr/>
        </p:nvCxnSpPr>
        <p:spPr>
          <a:xfrm rot="5400000" flipH="1" flipV="1">
            <a:off x="7597157" y="3872412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5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98377" y="3654457"/>
            <a:ext cx="234417" cy="302400"/>
          </a:xfrm>
          <a:prstGeom prst="rect">
            <a:avLst/>
          </a:prstGeom>
          <a:noFill/>
        </p:spPr>
      </p:pic>
      <p:cxnSp>
        <p:nvCxnSpPr>
          <p:cNvPr id="1086" name="직선 연결선 1085"/>
          <p:cNvCxnSpPr/>
          <p:nvPr/>
        </p:nvCxnSpPr>
        <p:spPr>
          <a:xfrm rot="5400000" flipH="1" flipV="1">
            <a:off x="8403534" y="3872412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7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404754" y="3634399"/>
            <a:ext cx="234417" cy="302400"/>
          </a:xfrm>
          <a:prstGeom prst="rect">
            <a:avLst/>
          </a:prstGeom>
          <a:noFill/>
        </p:spPr>
      </p:pic>
      <p:cxnSp>
        <p:nvCxnSpPr>
          <p:cNvPr id="1088" name="직선 연결선 1087"/>
          <p:cNvCxnSpPr/>
          <p:nvPr/>
        </p:nvCxnSpPr>
        <p:spPr>
          <a:xfrm rot="5400000" flipH="1" flipV="1">
            <a:off x="9253341" y="3872412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9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254561" y="3634399"/>
            <a:ext cx="234417" cy="302400"/>
          </a:xfrm>
          <a:prstGeom prst="rect">
            <a:avLst/>
          </a:prstGeom>
          <a:noFill/>
        </p:spPr>
      </p:pic>
      <p:cxnSp>
        <p:nvCxnSpPr>
          <p:cNvPr id="1098" name="직선 연결선 1097"/>
          <p:cNvCxnSpPr/>
          <p:nvPr/>
        </p:nvCxnSpPr>
        <p:spPr>
          <a:xfrm>
            <a:off x="6579637" y="4001715"/>
            <a:ext cx="3139723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99" name="표 10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05456"/>
              </p:ext>
            </p:extLst>
          </p:nvPr>
        </p:nvGraphicFramePr>
        <p:xfrm>
          <a:off x="7333058" y="4047075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elsdb1,2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2.4GHz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00" name="표 10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623649"/>
              </p:ext>
            </p:extLst>
          </p:nvPr>
        </p:nvGraphicFramePr>
        <p:xfrm>
          <a:off x="8106095" y="4047075"/>
          <a:ext cx="76611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535"/>
                <a:gridCol w="457583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elsrs1,2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3.6GHz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01" name="표 1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50205"/>
              </p:ext>
            </p:extLst>
          </p:nvPr>
        </p:nvGraphicFramePr>
        <p:xfrm>
          <a:off x="8919843" y="4047075"/>
          <a:ext cx="79951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21986"/>
                <a:gridCol w="47753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elscs1,2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3.6GHz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02" name="직사각형 1101"/>
          <p:cNvSpPr/>
          <p:nvPr/>
        </p:nvSpPr>
        <p:spPr>
          <a:xfrm>
            <a:off x="9847095" y="3428860"/>
            <a:ext cx="2197308" cy="145439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103" name="TextBox 30"/>
          <p:cNvSpPr txBox="1"/>
          <p:nvPr/>
        </p:nvSpPr>
        <p:spPr>
          <a:xfrm>
            <a:off x="9855823" y="3433623"/>
            <a:ext cx="21924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dirty="0" smtClean="0"/>
              <a:t> </a:t>
            </a:r>
            <a:r>
              <a:rPr lang="ko-KR" altLang="en-US" sz="500" b="1" dirty="0" smtClean="0"/>
              <a:t>인쇄 복권</a:t>
            </a:r>
            <a:endParaRPr lang="ko-KR" altLang="en-US" sz="500" b="1" dirty="0"/>
          </a:p>
        </p:txBody>
      </p:sp>
      <p:cxnSp>
        <p:nvCxnSpPr>
          <p:cNvPr id="1107" name="직선 연결선 1106"/>
          <p:cNvCxnSpPr/>
          <p:nvPr/>
        </p:nvCxnSpPr>
        <p:spPr>
          <a:xfrm rot="5400000" flipH="1" flipV="1">
            <a:off x="10132486" y="3885618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08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133706" y="3649528"/>
            <a:ext cx="234417" cy="302400"/>
          </a:xfrm>
          <a:prstGeom prst="rect">
            <a:avLst/>
          </a:prstGeom>
          <a:noFill/>
        </p:spPr>
      </p:pic>
      <p:cxnSp>
        <p:nvCxnSpPr>
          <p:cNvPr id="1113" name="직선 연결선 1112"/>
          <p:cNvCxnSpPr/>
          <p:nvPr/>
        </p:nvCxnSpPr>
        <p:spPr>
          <a:xfrm>
            <a:off x="9901262" y="4014921"/>
            <a:ext cx="198000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14" name="표 11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167747"/>
              </p:ext>
            </p:extLst>
          </p:nvPr>
        </p:nvGraphicFramePr>
        <p:xfrm>
          <a:off x="9898595" y="4061364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pldb1,2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IBM X3650 M3</a:t>
                      </a:r>
                      <a:endParaRPr lang="ko-KR" altLang="en-US" sz="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2.4 GHz *  2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135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15" name="Rectangle 43"/>
          <p:cNvSpPr>
            <a:spLocks noChangeArrowheads="1"/>
          </p:cNvSpPr>
          <p:nvPr/>
        </p:nvSpPr>
        <p:spPr bwMode="auto">
          <a:xfrm>
            <a:off x="10214682" y="3441627"/>
            <a:ext cx="759600" cy="72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※ </a:t>
            </a:r>
            <a:r>
              <a:rPr lang="ko-KR" altLang="en-US" sz="400" smtClean="0">
                <a:latin typeface="+mn-ea"/>
              </a:rPr>
              <a:t>주센터에만 있음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16" name="TextBox 1115"/>
          <p:cNvSpPr txBox="1"/>
          <p:nvPr/>
        </p:nvSpPr>
        <p:spPr>
          <a:xfrm>
            <a:off x="1964094" y="3684234"/>
            <a:ext cx="526330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추첨식 발행 </a:t>
            </a:r>
            <a:r>
              <a:rPr lang="en-US" altLang="ko-KR" sz="500" dirty="0" smtClean="0"/>
              <a:t>#1,#2</a:t>
            </a:r>
          </a:p>
          <a:p>
            <a:pPr algn="ctr"/>
            <a:r>
              <a:rPr lang="en-US" altLang="ko-KR" sz="500" dirty="0" smtClean="0"/>
              <a:t>172.16.19.61</a:t>
            </a:r>
          </a:p>
          <a:p>
            <a:pPr algn="ctr"/>
            <a:r>
              <a:rPr lang="en-US" altLang="ko-KR" sz="500" dirty="0" smtClean="0"/>
              <a:t>172.16.19.62</a:t>
            </a:r>
            <a:endParaRPr lang="en-US" altLang="ko-KR" sz="500" dirty="0"/>
          </a:p>
        </p:txBody>
      </p:sp>
      <p:sp>
        <p:nvSpPr>
          <p:cNvPr id="1117" name="TextBox 1116"/>
          <p:cNvSpPr txBox="1"/>
          <p:nvPr/>
        </p:nvSpPr>
        <p:spPr>
          <a:xfrm>
            <a:off x="2719832" y="3684234"/>
            <a:ext cx="526330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발행 </a:t>
            </a:r>
            <a:r>
              <a:rPr lang="en-US" altLang="ko-KR" sz="500" dirty="0" smtClean="0"/>
              <a:t>DB#1,#2</a:t>
            </a:r>
          </a:p>
          <a:p>
            <a:pPr algn="ctr"/>
            <a:r>
              <a:rPr lang="en-US" altLang="ko-KR" sz="500" dirty="0" smtClean="0"/>
              <a:t>172.16.19.31</a:t>
            </a:r>
          </a:p>
          <a:p>
            <a:pPr algn="ctr"/>
            <a:r>
              <a:rPr lang="en-US" altLang="ko-KR" sz="500" dirty="0" smtClean="0"/>
              <a:t>172.16.19.32</a:t>
            </a:r>
            <a:endParaRPr lang="en-US" altLang="ko-KR" sz="500" dirty="0"/>
          </a:p>
        </p:txBody>
      </p:sp>
      <p:sp>
        <p:nvSpPr>
          <p:cNvPr id="1118" name="TextBox 1117"/>
          <p:cNvSpPr txBox="1"/>
          <p:nvPr/>
        </p:nvSpPr>
        <p:spPr>
          <a:xfrm>
            <a:off x="4207412" y="3684234"/>
            <a:ext cx="599076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발행 내부관리 </a:t>
            </a:r>
            <a:r>
              <a:rPr lang="en-US" altLang="ko-KR" sz="500" dirty="0" smtClean="0"/>
              <a:t>#1,#2</a:t>
            </a:r>
          </a:p>
          <a:p>
            <a:pPr algn="ctr"/>
            <a:r>
              <a:rPr lang="en-US" altLang="ko-KR" sz="500" dirty="0" smtClean="0"/>
              <a:t>172.16.19.71</a:t>
            </a:r>
          </a:p>
          <a:p>
            <a:pPr algn="ctr"/>
            <a:r>
              <a:rPr lang="en-US" altLang="ko-KR" sz="500" dirty="0" smtClean="0"/>
              <a:t>172.16.19.72</a:t>
            </a:r>
            <a:endParaRPr lang="en-US" altLang="ko-KR" sz="500" dirty="0"/>
          </a:p>
        </p:txBody>
      </p:sp>
      <p:cxnSp>
        <p:nvCxnSpPr>
          <p:cNvPr id="1120" name="직선 연결선 1119"/>
          <p:cNvCxnSpPr/>
          <p:nvPr/>
        </p:nvCxnSpPr>
        <p:spPr>
          <a:xfrm rot="5400000" flipH="1" flipV="1">
            <a:off x="5165139" y="3872412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1" name="Picture 43" descr="Untitled-1 copy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66359" y="3653482"/>
            <a:ext cx="234417" cy="302400"/>
          </a:xfrm>
          <a:prstGeom prst="rect">
            <a:avLst/>
          </a:prstGeom>
          <a:noFill/>
        </p:spPr>
      </p:pic>
      <p:graphicFrame>
        <p:nvGraphicFramePr>
          <p:cNvPr id="1124" name="표 1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474592"/>
              </p:ext>
            </p:extLst>
          </p:nvPr>
        </p:nvGraphicFramePr>
        <p:xfrm>
          <a:off x="4941676" y="4043594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elplw1,2,3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DL380 G8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3.0GHz * 2Core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160GB * 1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25" name="TextBox 1124"/>
          <p:cNvSpPr txBox="1"/>
          <p:nvPr/>
        </p:nvSpPr>
        <p:spPr>
          <a:xfrm>
            <a:off x="4963801" y="3645762"/>
            <a:ext cx="626248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err="1" smtClean="0"/>
              <a:t>추첨기</a:t>
            </a:r>
            <a:r>
              <a:rPr lang="ko-KR" altLang="en-US" sz="500" dirty="0" smtClean="0"/>
              <a:t> </a:t>
            </a:r>
            <a:r>
              <a:rPr lang="en-US" altLang="ko-KR" sz="500" dirty="0" smtClean="0"/>
              <a:t>#1,#2</a:t>
            </a:r>
          </a:p>
          <a:p>
            <a:pPr algn="ctr"/>
            <a:r>
              <a:rPr lang="en-US" altLang="ko-KR" sz="500" dirty="0" smtClean="0"/>
              <a:t>172.16.19.91</a:t>
            </a:r>
          </a:p>
          <a:p>
            <a:pPr algn="ctr"/>
            <a:r>
              <a:rPr lang="en-US" altLang="ko-KR" sz="500" dirty="0" smtClean="0"/>
              <a:t>172.16.19.92</a:t>
            </a:r>
          </a:p>
        </p:txBody>
      </p:sp>
      <p:sp>
        <p:nvSpPr>
          <p:cNvPr id="1140" name="TextBox 1139"/>
          <p:cNvSpPr txBox="1"/>
          <p:nvPr/>
        </p:nvSpPr>
        <p:spPr>
          <a:xfrm>
            <a:off x="6669756" y="3684234"/>
            <a:ext cx="526330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판매 </a:t>
            </a:r>
            <a:r>
              <a:rPr lang="en-US" altLang="ko-KR" sz="500" dirty="0" smtClean="0"/>
              <a:t>WAS#1,#2</a:t>
            </a:r>
          </a:p>
          <a:p>
            <a:pPr algn="ctr"/>
            <a:r>
              <a:rPr lang="en-US" altLang="ko-KR" sz="500" dirty="0" smtClean="0"/>
              <a:t>172.16.20.51</a:t>
            </a:r>
          </a:p>
          <a:p>
            <a:pPr algn="ctr"/>
            <a:r>
              <a:rPr lang="en-US" altLang="ko-KR" sz="500" dirty="0" smtClean="0"/>
              <a:t>172.16.20.52</a:t>
            </a:r>
            <a:endParaRPr lang="en-US" altLang="ko-KR" sz="500" dirty="0"/>
          </a:p>
        </p:txBody>
      </p:sp>
      <p:sp>
        <p:nvSpPr>
          <p:cNvPr id="1141" name="TextBox 1140"/>
          <p:cNvSpPr txBox="1"/>
          <p:nvPr/>
        </p:nvSpPr>
        <p:spPr>
          <a:xfrm>
            <a:off x="7444544" y="3684234"/>
            <a:ext cx="526330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판</a:t>
            </a:r>
            <a:r>
              <a:rPr lang="ko-KR" altLang="en-US" sz="500" dirty="0"/>
              <a:t>매</a:t>
            </a:r>
            <a:r>
              <a:rPr lang="ko-KR" altLang="en-US" sz="500" dirty="0" smtClean="0"/>
              <a:t> </a:t>
            </a:r>
            <a:r>
              <a:rPr lang="en-US" altLang="ko-KR" sz="500" dirty="0" smtClean="0"/>
              <a:t>DB#1,#2</a:t>
            </a:r>
          </a:p>
          <a:p>
            <a:pPr algn="ctr"/>
            <a:r>
              <a:rPr lang="en-US" altLang="ko-KR" sz="500" dirty="0" smtClean="0"/>
              <a:t>172.16.20.31</a:t>
            </a:r>
          </a:p>
          <a:p>
            <a:pPr algn="ctr"/>
            <a:r>
              <a:rPr lang="en-US" altLang="ko-KR" sz="500" dirty="0" smtClean="0"/>
              <a:t>172.16.20.32</a:t>
            </a:r>
            <a:endParaRPr lang="en-US" altLang="ko-KR" sz="500" dirty="0"/>
          </a:p>
        </p:txBody>
      </p:sp>
      <p:sp>
        <p:nvSpPr>
          <p:cNvPr id="1142" name="TextBox 1141"/>
          <p:cNvSpPr txBox="1"/>
          <p:nvPr/>
        </p:nvSpPr>
        <p:spPr>
          <a:xfrm>
            <a:off x="8186750" y="3684234"/>
            <a:ext cx="642942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판매 관제</a:t>
            </a:r>
            <a:r>
              <a:rPr lang="en-US" altLang="ko-KR" sz="500" dirty="0" smtClean="0"/>
              <a:t>/</a:t>
            </a:r>
            <a:r>
              <a:rPr lang="ko-KR" altLang="en-US" sz="500" dirty="0" smtClean="0"/>
              <a:t>통신</a:t>
            </a:r>
            <a:r>
              <a:rPr lang="en-US" altLang="ko-KR" sz="500" dirty="0" smtClean="0"/>
              <a:t>#1,#2</a:t>
            </a:r>
          </a:p>
          <a:p>
            <a:pPr algn="ctr"/>
            <a:r>
              <a:rPr lang="en-US" altLang="ko-KR" sz="500" dirty="0" smtClean="0"/>
              <a:t>172.16.20.71</a:t>
            </a:r>
          </a:p>
          <a:p>
            <a:pPr algn="ctr"/>
            <a:r>
              <a:rPr lang="en-US" altLang="ko-KR" sz="500" dirty="0" smtClean="0"/>
              <a:t>172.16.20.72</a:t>
            </a:r>
            <a:endParaRPr lang="en-US" altLang="ko-KR" sz="500" dirty="0"/>
          </a:p>
        </p:txBody>
      </p:sp>
      <p:sp>
        <p:nvSpPr>
          <p:cNvPr id="1143" name="TextBox 1142"/>
          <p:cNvSpPr txBox="1"/>
          <p:nvPr/>
        </p:nvSpPr>
        <p:spPr>
          <a:xfrm>
            <a:off x="9067830" y="3684234"/>
            <a:ext cx="599076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판매 내부관</a:t>
            </a:r>
            <a:r>
              <a:rPr lang="ko-KR" altLang="en-US" sz="500" dirty="0"/>
              <a:t>리</a:t>
            </a:r>
            <a:r>
              <a:rPr lang="en-US" altLang="ko-KR" sz="500" dirty="0" smtClean="0"/>
              <a:t>#1,#2</a:t>
            </a:r>
          </a:p>
          <a:p>
            <a:pPr algn="ctr"/>
            <a:r>
              <a:rPr lang="en-US" altLang="ko-KR" sz="500" dirty="0" smtClean="0"/>
              <a:t>172.16.19.81</a:t>
            </a:r>
          </a:p>
          <a:p>
            <a:pPr algn="ctr"/>
            <a:r>
              <a:rPr lang="en-US" altLang="ko-KR" sz="500" dirty="0" smtClean="0"/>
              <a:t>172.16.19.82</a:t>
            </a:r>
            <a:endParaRPr lang="en-US" altLang="ko-KR" sz="500" dirty="0"/>
          </a:p>
        </p:txBody>
      </p:sp>
      <p:sp>
        <p:nvSpPr>
          <p:cNvPr id="1147" name="TextBox 1146"/>
          <p:cNvSpPr txBox="1"/>
          <p:nvPr/>
        </p:nvSpPr>
        <p:spPr>
          <a:xfrm>
            <a:off x="9974419" y="3698523"/>
            <a:ext cx="588541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운영 </a:t>
            </a:r>
            <a:r>
              <a:rPr lang="en-US" altLang="ko-KR" sz="500" dirty="0" smtClean="0"/>
              <a:t>DB </a:t>
            </a:r>
            <a:r>
              <a:rPr lang="ko-KR" altLang="en-US" sz="500" dirty="0" smtClean="0"/>
              <a:t>서버 </a:t>
            </a:r>
            <a:r>
              <a:rPr lang="en-US" altLang="ko-KR" sz="500" dirty="0" smtClean="0"/>
              <a:t>#1,#2</a:t>
            </a:r>
          </a:p>
          <a:p>
            <a:pPr algn="ctr"/>
            <a:r>
              <a:rPr lang="en-US" altLang="ko-KR" sz="500" dirty="0" smtClean="0"/>
              <a:t>172.16.20.11</a:t>
            </a:r>
          </a:p>
          <a:p>
            <a:pPr algn="ctr"/>
            <a:r>
              <a:rPr lang="en-US" altLang="ko-KR" sz="500" dirty="0" smtClean="0"/>
              <a:t>172.16.20.12</a:t>
            </a:r>
            <a:endParaRPr lang="en-US" altLang="ko-KR" sz="500" dirty="0"/>
          </a:p>
        </p:txBody>
      </p:sp>
      <p:sp>
        <p:nvSpPr>
          <p:cNvPr id="1149" name="TextBox 30"/>
          <p:cNvSpPr txBox="1"/>
          <p:nvPr/>
        </p:nvSpPr>
        <p:spPr>
          <a:xfrm>
            <a:off x="9880432" y="3555665"/>
            <a:ext cx="804773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00" b="1" dirty="0"/>
              <a:t> </a:t>
            </a:r>
            <a:r>
              <a:rPr lang="ko-KR" altLang="en-US" sz="400" b="1" dirty="0" smtClean="0"/>
              <a:t>인쇄복권 </a:t>
            </a:r>
            <a:r>
              <a:rPr lang="en-US" altLang="ko-KR" sz="400" b="1" dirty="0" smtClean="0"/>
              <a:t>(172.16.21.0/24)</a:t>
            </a:r>
            <a:endParaRPr lang="ko-KR" altLang="en-US" sz="400" b="1" dirty="0"/>
          </a:p>
        </p:txBody>
      </p:sp>
      <p:cxnSp>
        <p:nvCxnSpPr>
          <p:cNvPr id="1150" name="직선 연결선 1149"/>
          <p:cNvCxnSpPr/>
          <p:nvPr/>
        </p:nvCxnSpPr>
        <p:spPr>
          <a:xfrm>
            <a:off x="5716779" y="4001715"/>
            <a:ext cx="504619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1" name="직선 연결선 1150"/>
          <p:cNvCxnSpPr/>
          <p:nvPr/>
        </p:nvCxnSpPr>
        <p:spPr>
          <a:xfrm flipV="1">
            <a:off x="5841743" y="3708418"/>
            <a:ext cx="0" cy="28803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2" name="직선 연결선 1151"/>
          <p:cNvCxnSpPr/>
          <p:nvPr/>
        </p:nvCxnSpPr>
        <p:spPr>
          <a:xfrm flipV="1">
            <a:off x="5975091" y="4006660"/>
            <a:ext cx="0" cy="28803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3" name="Picture 56"/>
          <p:cNvPicPr preferRelativeResize="0">
            <a:picLocks noChangeArrowheads="1"/>
          </p:cNvPicPr>
          <p:nvPr/>
        </p:nvPicPr>
        <p:blipFill>
          <a:blip r:embed="rId11" cstate="print">
            <a:grayscl/>
          </a:blip>
          <a:srcRect/>
          <a:stretch>
            <a:fillRect/>
          </a:stretch>
        </p:blipFill>
        <p:spPr bwMode="auto">
          <a:xfrm>
            <a:off x="5838095" y="4206047"/>
            <a:ext cx="348162" cy="427065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pic>
        <p:nvPicPr>
          <p:cNvPr id="1154" name="Picture 101" descr="ProgramSwitch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69735" y="3707855"/>
            <a:ext cx="150599" cy="142876"/>
          </a:xfrm>
          <a:prstGeom prst="rect">
            <a:avLst/>
          </a:prstGeom>
          <a:noFill/>
        </p:spPr>
      </p:pic>
      <p:sp>
        <p:nvSpPr>
          <p:cNvPr id="1155" name="TextBox 1154"/>
          <p:cNvSpPr txBox="1"/>
          <p:nvPr/>
        </p:nvSpPr>
        <p:spPr>
          <a:xfrm>
            <a:off x="5808954" y="4342635"/>
            <a:ext cx="412444" cy="153888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통합스토리지</a:t>
            </a:r>
            <a:endParaRPr lang="en-US" altLang="ko-KR" sz="500" dirty="0" smtClean="0"/>
          </a:p>
          <a:p>
            <a:pPr algn="ctr"/>
            <a:r>
              <a:rPr lang="en-US" altLang="ko-KR" sz="500" dirty="0" smtClean="0"/>
              <a:t>HUSVM</a:t>
            </a:r>
            <a:endParaRPr lang="en-US" altLang="ko-KR" sz="500" dirty="0"/>
          </a:p>
        </p:txBody>
      </p:sp>
      <p:cxnSp>
        <p:nvCxnSpPr>
          <p:cNvPr id="1156" name="직선 연결선 1155"/>
          <p:cNvCxnSpPr/>
          <p:nvPr/>
        </p:nvCxnSpPr>
        <p:spPr>
          <a:xfrm>
            <a:off x="11415663" y="4016004"/>
            <a:ext cx="504619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8" name="직선 연결선 1157"/>
          <p:cNvCxnSpPr/>
          <p:nvPr/>
        </p:nvCxnSpPr>
        <p:spPr>
          <a:xfrm flipV="1">
            <a:off x="11540627" y="3722707"/>
            <a:ext cx="0" cy="28803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9" name="직선 연결선 1158"/>
          <p:cNvCxnSpPr/>
          <p:nvPr/>
        </p:nvCxnSpPr>
        <p:spPr>
          <a:xfrm flipV="1">
            <a:off x="11673975" y="4020949"/>
            <a:ext cx="0" cy="28803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1" name="Picture 56"/>
          <p:cNvPicPr preferRelativeResize="0">
            <a:picLocks noChangeArrowheads="1"/>
          </p:cNvPicPr>
          <p:nvPr/>
        </p:nvPicPr>
        <p:blipFill>
          <a:blip r:embed="rId11" cstate="print">
            <a:grayscl/>
          </a:blip>
          <a:srcRect/>
          <a:stretch>
            <a:fillRect/>
          </a:stretch>
        </p:blipFill>
        <p:spPr bwMode="auto">
          <a:xfrm>
            <a:off x="11536979" y="4220336"/>
            <a:ext cx="348162" cy="427065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pic>
        <p:nvPicPr>
          <p:cNvPr id="1162" name="Picture 101" descr="ProgramSwitch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468619" y="3722144"/>
            <a:ext cx="150599" cy="142876"/>
          </a:xfrm>
          <a:prstGeom prst="rect">
            <a:avLst/>
          </a:prstGeom>
          <a:noFill/>
        </p:spPr>
      </p:pic>
      <p:sp>
        <p:nvSpPr>
          <p:cNvPr id="1163" name="TextBox 1162"/>
          <p:cNvSpPr txBox="1"/>
          <p:nvPr/>
        </p:nvSpPr>
        <p:spPr>
          <a:xfrm>
            <a:off x="11507838" y="4356924"/>
            <a:ext cx="412444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인쇄복권</a:t>
            </a:r>
            <a:endParaRPr lang="en-US" altLang="ko-KR" sz="500" dirty="0" smtClean="0"/>
          </a:p>
          <a:p>
            <a:pPr algn="ctr"/>
            <a:r>
              <a:rPr lang="ko-KR" altLang="en-US" sz="500" dirty="0" smtClean="0"/>
              <a:t>스토리지</a:t>
            </a:r>
            <a:endParaRPr lang="en-US" altLang="ko-KR" sz="500" dirty="0" smtClean="0"/>
          </a:p>
          <a:p>
            <a:pPr algn="ctr"/>
            <a:r>
              <a:rPr lang="en-US" altLang="ko-KR" sz="500" dirty="0" smtClean="0"/>
              <a:t>DS4700</a:t>
            </a:r>
            <a:endParaRPr lang="en-US" altLang="ko-KR" sz="500" dirty="0"/>
          </a:p>
        </p:txBody>
      </p:sp>
      <p:cxnSp>
        <p:nvCxnSpPr>
          <p:cNvPr id="642" name="직선 연결선 641"/>
          <p:cNvCxnSpPr/>
          <p:nvPr/>
        </p:nvCxnSpPr>
        <p:spPr>
          <a:xfrm rot="5400000" flipH="1" flipV="1">
            <a:off x="3662873" y="386997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6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664093" y="3651047"/>
            <a:ext cx="234417" cy="302400"/>
          </a:xfrm>
          <a:prstGeom prst="rect">
            <a:avLst/>
          </a:prstGeom>
          <a:noFill/>
        </p:spPr>
      </p:pic>
      <p:graphicFrame>
        <p:nvGraphicFramePr>
          <p:cNvPr id="649" name="표 6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823164"/>
              </p:ext>
            </p:extLst>
          </p:nvPr>
        </p:nvGraphicFramePr>
        <p:xfrm>
          <a:off x="3400404" y="4041159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elprs1,2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58" name="TextBox 657"/>
          <p:cNvSpPr txBox="1"/>
          <p:nvPr/>
        </p:nvSpPr>
        <p:spPr>
          <a:xfrm>
            <a:off x="3509728" y="3681799"/>
            <a:ext cx="605056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발행 </a:t>
            </a:r>
            <a:r>
              <a:rPr lang="ko-KR" altLang="en-US" sz="500" smtClean="0"/>
              <a:t>관제</a:t>
            </a:r>
            <a:r>
              <a:rPr lang="en-US" altLang="ko-KR" sz="500" dirty="0" smtClean="0"/>
              <a:t>/</a:t>
            </a:r>
            <a:r>
              <a:rPr lang="ko-KR" altLang="en-US" sz="500" dirty="0" smtClean="0"/>
              <a:t>통신</a:t>
            </a:r>
            <a:r>
              <a:rPr lang="en-US" altLang="ko-KR" sz="500" dirty="0" smtClean="0"/>
              <a:t>#1,#2</a:t>
            </a:r>
          </a:p>
          <a:p>
            <a:pPr algn="ctr"/>
            <a:r>
              <a:rPr lang="en-US" altLang="ko-KR" sz="500" dirty="0" smtClean="0"/>
              <a:t>172.16.19.61</a:t>
            </a:r>
          </a:p>
          <a:p>
            <a:pPr algn="ctr"/>
            <a:r>
              <a:rPr lang="en-US" altLang="ko-KR" sz="500" dirty="0" smtClean="0"/>
              <a:t>172.16.19.62</a:t>
            </a:r>
            <a:endParaRPr lang="en-US" altLang="ko-KR" sz="500" dirty="0"/>
          </a:p>
        </p:txBody>
      </p:sp>
      <p:sp>
        <p:nvSpPr>
          <p:cNvPr id="667" name="Rectangle 43"/>
          <p:cNvSpPr>
            <a:spLocks noChangeArrowheads="1"/>
          </p:cNvSpPr>
          <p:nvPr/>
        </p:nvSpPr>
        <p:spPr bwMode="auto">
          <a:xfrm>
            <a:off x="3607425" y="1443843"/>
            <a:ext cx="723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679" name="Rectangle 43"/>
          <p:cNvSpPr>
            <a:spLocks noChangeArrowheads="1"/>
          </p:cNvSpPr>
          <p:nvPr/>
        </p:nvSpPr>
        <p:spPr bwMode="auto">
          <a:xfrm>
            <a:off x="4414220" y="1124203"/>
            <a:ext cx="619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680" name="Rectangle 43"/>
          <p:cNvSpPr>
            <a:spLocks noChangeArrowheads="1"/>
          </p:cNvSpPr>
          <p:nvPr/>
        </p:nvSpPr>
        <p:spPr bwMode="auto">
          <a:xfrm>
            <a:off x="5117145" y="1124203"/>
            <a:ext cx="658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681" name="Rectangle 43"/>
          <p:cNvSpPr>
            <a:spLocks noChangeArrowheads="1"/>
          </p:cNvSpPr>
          <p:nvPr/>
        </p:nvSpPr>
        <p:spPr bwMode="auto">
          <a:xfrm>
            <a:off x="5866474" y="1124203"/>
            <a:ext cx="622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04" name="Rectangle 43"/>
          <p:cNvSpPr>
            <a:spLocks noChangeArrowheads="1"/>
          </p:cNvSpPr>
          <p:nvPr/>
        </p:nvSpPr>
        <p:spPr bwMode="auto">
          <a:xfrm>
            <a:off x="7350433" y="123126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017" name="직선 연결선 1016"/>
          <p:cNvCxnSpPr/>
          <p:nvPr/>
        </p:nvCxnSpPr>
        <p:spPr>
          <a:xfrm>
            <a:off x="3174694" y="4940416"/>
            <a:ext cx="4931964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6" name="Picture 31" descr="3D_3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914" y="8448811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947" name="구름 946"/>
          <p:cNvSpPr/>
          <p:nvPr/>
        </p:nvSpPr>
        <p:spPr>
          <a:xfrm>
            <a:off x="493557" y="8539288"/>
            <a:ext cx="478065" cy="152670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"/>
          </a:p>
        </p:txBody>
      </p:sp>
      <p:sp>
        <p:nvSpPr>
          <p:cNvPr id="951" name="TextBox 950"/>
          <p:cNvSpPr txBox="1"/>
          <p:nvPr/>
        </p:nvSpPr>
        <p:spPr>
          <a:xfrm>
            <a:off x="590877" y="8590099"/>
            <a:ext cx="302748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인터넷망</a:t>
            </a:r>
            <a:endParaRPr lang="ko-KR" altLang="en-US" sz="400"/>
          </a:p>
        </p:txBody>
      </p:sp>
      <p:sp>
        <p:nvSpPr>
          <p:cNvPr id="952" name="TextBox 951"/>
          <p:cNvSpPr txBox="1"/>
          <p:nvPr/>
        </p:nvSpPr>
        <p:spPr>
          <a:xfrm>
            <a:off x="77287" y="8794034"/>
            <a:ext cx="424183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일반사용</a:t>
            </a:r>
            <a:r>
              <a:rPr lang="ko-KR" altLang="en-US" sz="400"/>
              <a:t>자</a:t>
            </a:r>
          </a:p>
        </p:txBody>
      </p:sp>
      <p:sp>
        <p:nvSpPr>
          <p:cNvPr id="662" name="Rectangle 135"/>
          <p:cNvSpPr>
            <a:spLocks noChangeArrowheads="1"/>
          </p:cNvSpPr>
          <p:nvPr/>
        </p:nvSpPr>
        <p:spPr bwMode="auto">
          <a:xfrm>
            <a:off x="8939983" y="883892"/>
            <a:ext cx="676800" cy="32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74" name="Rectangle 43"/>
          <p:cNvSpPr>
            <a:spLocks noChangeArrowheads="1"/>
          </p:cNvSpPr>
          <p:nvPr/>
        </p:nvSpPr>
        <p:spPr bwMode="auto">
          <a:xfrm>
            <a:off x="8963383" y="1011167"/>
            <a:ext cx="630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Oracle 11g Standard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678" name="직선 연결선 677"/>
          <p:cNvCxnSpPr/>
          <p:nvPr/>
        </p:nvCxnSpPr>
        <p:spPr>
          <a:xfrm>
            <a:off x="1040342" y="472463"/>
            <a:ext cx="11759437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0" name="Rectangle 43"/>
          <p:cNvSpPr>
            <a:spLocks noChangeArrowheads="1"/>
          </p:cNvSpPr>
          <p:nvPr/>
        </p:nvSpPr>
        <p:spPr bwMode="auto">
          <a:xfrm>
            <a:off x="9683251" y="1243067"/>
            <a:ext cx="759600" cy="72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※ </a:t>
            </a:r>
            <a:r>
              <a:rPr lang="ko-KR" altLang="en-US" sz="400" smtClean="0">
                <a:latin typeface="+mn-ea"/>
              </a:rPr>
              <a:t>기존 장비원격통제서버</a:t>
            </a:r>
            <a:endParaRPr lang="ko-KR" altLang="en-US" sz="400" dirty="0">
              <a:latin typeface="+mn-ea"/>
            </a:endParaRPr>
          </a:p>
        </p:txBody>
      </p:sp>
      <p:sp>
        <p:nvSpPr>
          <p:cNvPr id="701" name="Rectangle 43"/>
          <p:cNvSpPr>
            <a:spLocks noChangeArrowheads="1"/>
          </p:cNvSpPr>
          <p:nvPr/>
        </p:nvSpPr>
        <p:spPr bwMode="auto">
          <a:xfrm>
            <a:off x="12246884" y="912168"/>
            <a:ext cx="759600" cy="72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※ GateOne </a:t>
            </a:r>
            <a:r>
              <a:rPr lang="ko-KR" altLang="en-US" sz="400" smtClean="0">
                <a:latin typeface="+mn-ea"/>
              </a:rPr>
              <a:t>대</a:t>
            </a:r>
            <a:r>
              <a:rPr lang="ko-KR" altLang="en-US" sz="400">
                <a:latin typeface="+mn-ea"/>
              </a:rPr>
              <a:t>체</a:t>
            </a:r>
            <a:endParaRPr lang="ko-KR" altLang="en-US" sz="400" dirty="0">
              <a:latin typeface="+mn-ea"/>
            </a:endParaRPr>
          </a:p>
        </p:txBody>
      </p:sp>
      <p:sp>
        <p:nvSpPr>
          <p:cNvPr id="702" name="Rectangle 43"/>
          <p:cNvSpPr>
            <a:spLocks noChangeArrowheads="1"/>
          </p:cNvSpPr>
          <p:nvPr/>
        </p:nvSpPr>
        <p:spPr bwMode="auto">
          <a:xfrm>
            <a:off x="8835346" y="1243067"/>
            <a:ext cx="759600" cy="72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※ </a:t>
            </a:r>
            <a:r>
              <a:rPr lang="ko-KR" altLang="en-US" sz="400" smtClean="0">
                <a:latin typeface="+mn-ea"/>
              </a:rPr>
              <a:t>기존  </a:t>
            </a:r>
            <a:r>
              <a:rPr lang="en-US" altLang="ko-KR" sz="400" smtClean="0">
                <a:latin typeface="+mn-ea"/>
              </a:rPr>
              <a:t>BDC</a:t>
            </a:r>
            <a:r>
              <a:rPr lang="ko-KR" altLang="en-US" sz="400" smtClean="0">
                <a:latin typeface="+mn-ea"/>
              </a:rPr>
              <a:t>의 </a:t>
            </a:r>
            <a:r>
              <a:rPr lang="en-US" altLang="ko-KR" sz="400" smtClean="0">
                <a:latin typeface="+mn-ea"/>
              </a:rPr>
              <a:t>PC</a:t>
            </a:r>
            <a:r>
              <a:rPr lang="ko-KR" altLang="en-US" sz="400" smtClean="0">
                <a:latin typeface="+mn-ea"/>
              </a:rPr>
              <a:t>보안관리서버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703" name="표 7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126244"/>
              </p:ext>
            </p:extLst>
          </p:nvPr>
        </p:nvGraphicFramePr>
        <p:xfrm>
          <a:off x="7057418" y="5592688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PADTBACKUPSVR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2.6 GHz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* 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709" name="직선 연결선 708"/>
          <p:cNvCxnSpPr/>
          <p:nvPr/>
        </p:nvCxnSpPr>
        <p:spPr>
          <a:xfrm>
            <a:off x="7108687" y="5549327"/>
            <a:ext cx="72008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3" name="직선 연결선 712"/>
          <p:cNvCxnSpPr/>
          <p:nvPr/>
        </p:nvCxnSpPr>
        <p:spPr>
          <a:xfrm flipV="1">
            <a:off x="7464527" y="5331751"/>
            <a:ext cx="0" cy="216024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44924" y="5197949"/>
            <a:ext cx="234417" cy="302400"/>
          </a:xfrm>
          <a:prstGeom prst="rect">
            <a:avLst/>
          </a:prstGeom>
          <a:noFill/>
        </p:spPr>
      </p:pic>
      <p:sp>
        <p:nvSpPr>
          <p:cNvPr id="729" name="TextBox 728"/>
          <p:cNvSpPr txBox="1"/>
          <p:nvPr/>
        </p:nvSpPr>
        <p:spPr>
          <a:xfrm>
            <a:off x="7018190" y="5178438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감사백업서버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172.16.16.31</a:t>
            </a:r>
            <a:endParaRPr lang="en-US" altLang="ko-KR" sz="500"/>
          </a:p>
        </p:txBody>
      </p:sp>
      <p:cxnSp>
        <p:nvCxnSpPr>
          <p:cNvPr id="749" name="직선 연결선 748"/>
          <p:cNvCxnSpPr/>
          <p:nvPr/>
        </p:nvCxnSpPr>
        <p:spPr>
          <a:xfrm>
            <a:off x="7912968" y="5546864"/>
            <a:ext cx="607434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0" name="직선 연결선 749"/>
          <p:cNvCxnSpPr/>
          <p:nvPr/>
        </p:nvCxnSpPr>
        <p:spPr>
          <a:xfrm flipV="1">
            <a:off x="8123559" y="5364408"/>
            <a:ext cx="0" cy="18066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1" name="직선 연결선 750"/>
          <p:cNvCxnSpPr/>
          <p:nvPr/>
        </p:nvCxnSpPr>
        <p:spPr>
          <a:xfrm flipV="1">
            <a:off x="8404964" y="5258330"/>
            <a:ext cx="0" cy="28803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2" name="직선 연결선 751"/>
          <p:cNvCxnSpPr/>
          <p:nvPr/>
        </p:nvCxnSpPr>
        <p:spPr>
          <a:xfrm>
            <a:off x="8103721" y="4940416"/>
            <a:ext cx="0" cy="349911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3" name="직선 연결선 752"/>
          <p:cNvCxnSpPr/>
          <p:nvPr/>
        </p:nvCxnSpPr>
        <p:spPr>
          <a:xfrm flipV="1">
            <a:off x="8116937" y="5269800"/>
            <a:ext cx="179625" cy="1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4" name="Picture 101" descr="ProgramSwitch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52635" y="5224426"/>
            <a:ext cx="150599" cy="142876"/>
          </a:xfrm>
          <a:prstGeom prst="rect">
            <a:avLst/>
          </a:prstGeom>
          <a:noFill/>
        </p:spPr>
      </p:pic>
      <p:pic>
        <p:nvPicPr>
          <p:cNvPr id="755" name="Picture 56"/>
          <p:cNvPicPr preferRelativeResize="0">
            <a:picLocks noChangeArrowheads="1"/>
          </p:cNvPicPr>
          <p:nvPr/>
        </p:nvPicPr>
        <p:blipFill>
          <a:blip r:embed="rId11" cstate="print">
            <a:grayscl/>
          </a:blip>
          <a:srcRect/>
          <a:stretch>
            <a:fillRect/>
          </a:stretch>
        </p:blipFill>
        <p:spPr bwMode="auto">
          <a:xfrm>
            <a:off x="8228175" y="5071104"/>
            <a:ext cx="348162" cy="427065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sp>
        <p:nvSpPr>
          <p:cNvPr id="756" name="TextBox 755"/>
          <p:cNvSpPr txBox="1"/>
          <p:nvPr/>
        </p:nvSpPr>
        <p:spPr>
          <a:xfrm>
            <a:off x="8188387" y="5172033"/>
            <a:ext cx="412991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>
                <a:latin typeface="+mn-ea"/>
              </a:rPr>
              <a:t>감사</a:t>
            </a:r>
            <a:r>
              <a:rPr lang="en-US" altLang="ko-KR" sz="500" smtClean="0">
                <a:latin typeface="+mn-ea"/>
              </a:rPr>
              <a:t/>
            </a:r>
            <a:br>
              <a:rPr lang="en-US" altLang="ko-KR" sz="500" smtClean="0">
                <a:latin typeface="+mn-ea"/>
              </a:rPr>
            </a:br>
            <a:r>
              <a:rPr lang="en-US" altLang="ko-KR" sz="500" smtClean="0">
                <a:latin typeface="+mn-ea"/>
              </a:rPr>
              <a:t>SAN</a:t>
            </a:r>
          </a:p>
          <a:p>
            <a:pPr algn="ctr"/>
            <a:r>
              <a:rPr lang="ko-KR" altLang="en-US" sz="500" smtClean="0">
                <a:latin typeface="+mn-ea"/>
              </a:rPr>
              <a:t>스토리지</a:t>
            </a:r>
            <a:endParaRPr lang="en-US" altLang="ko-KR" sz="500" dirty="0" smtClean="0">
              <a:latin typeface="+mn-ea"/>
            </a:endParaRPr>
          </a:p>
        </p:txBody>
      </p:sp>
      <p:sp>
        <p:nvSpPr>
          <p:cNvPr id="894" name="직사각형 893"/>
          <p:cNvSpPr/>
          <p:nvPr/>
        </p:nvSpPr>
        <p:spPr>
          <a:xfrm>
            <a:off x="8605675" y="6987934"/>
            <a:ext cx="4128934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896" name="TextBox 30"/>
          <p:cNvSpPr txBox="1"/>
          <p:nvPr/>
        </p:nvSpPr>
        <p:spPr>
          <a:xfrm>
            <a:off x="8613819" y="6996581"/>
            <a:ext cx="3019750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00" b="1" smtClean="0"/>
              <a:t> </a:t>
            </a:r>
            <a:r>
              <a:rPr lang="ko-KR" altLang="en-US" sz="400" b="1" smtClean="0"/>
              <a:t>전자</a:t>
            </a:r>
            <a:r>
              <a:rPr lang="en-US" altLang="ko-KR" sz="400" b="1" smtClean="0"/>
              <a:t>/</a:t>
            </a:r>
            <a:r>
              <a:rPr lang="ko-KR" altLang="en-US" sz="400" b="1" smtClean="0"/>
              <a:t>인쇄</a:t>
            </a:r>
            <a:r>
              <a:rPr lang="en-US" altLang="ko-KR" sz="400" b="1" smtClean="0"/>
              <a:t> </a:t>
            </a:r>
            <a:r>
              <a:rPr lang="ko-KR" altLang="en-US" sz="400" b="1" smtClean="0"/>
              <a:t>테스트</a:t>
            </a:r>
            <a:endParaRPr lang="ko-KR" altLang="en-US" sz="400" b="1"/>
          </a:p>
        </p:txBody>
      </p:sp>
      <p:cxnSp>
        <p:nvCxnSpPr>
          <p:cNvPr id="897" name="직선 연결선 896"/>
          <p:cNvCxnSpPr/>
          <p:nvPr/>
        </p:nvCxnSpPr>
        <p:spPr>
          <a:xfrm rot="5400000" flipH="1" flipV="1">
            <a:off x="8846346" y="7288186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8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847566" y="7075045"/>
            <a:ext cx="234417" cy="302400"/>
          </a:xfrm>
          <a:prstGeom prst="rect">
            <a:avLst/>
          </a:prstGeom>
          <a:noFill/>
        </p:spPr>
      </p:pic>
      <p:sp>
        <p:nvSpPr>
          <p:cNvPr id="899" name="TextBox 898"/>
          <p:cNvSpPr txBox="1"/>
          <p:nvPr/>
        </p:nvSpPr>
        <p:spPr>
          <a:xfrm>
            <a:off x="8520832" y="7108135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전자복권발행개발서버</a:t>
            </a:r>
            <a:endParaRPr lang="en-US" altLang="ko-KR" sz="500" dirty="0" smtClean="0"/>
          </a:p>
          <a:p>
            <a:pPr algn="ctr"/>
            <a:r>
              <a:rPr lang="en-US" altLang="ko-KR" sz="500" dirty="0" smtClean="0"/>
              <a:t>#1</a:t>
            </a:r>
          </a:p>
          <a:p>
            <a:pPr algn="ctr"/>
            <a:r>
              <a:rPr lang="en-US" altLang="ko-KR" sz="500" dirty="0" smtClean="0"/>
              <a:t>172.16.14.52</a:t>
            </a:r>
            <a:endParaRPr lang="en-US" altLang="ko-KR" sz="500" dirty="0"/>
          </a:p>
        </p:txBody>
      </p:sp>
      <p:cxnSp>
        <p:nvCxnSpPr>
          <p:cNvPr id="902" name="직선 연결선 901"/>
          <p:cNvCxnSpPr/>
          <p:nvPr/>
        </p:nvCxnSpPr>
        <p:spPr>
          <a:xfrm rot="5400000" flipH="1" flipV="1">
            <a:off x="9548984" y="7288186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3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550204" y="7075045"/>
            <a:ext cx="234417" cy="302400"/>
          </a:xfrm>
          <a:prstGeom prst="rect">
            <a:avLst/>
          </a:prstGeom>
          <a:noFill/>
        </p:spPr>
      </p:pic>
      <p:sp>
        <p:nvSpPr>
          <p:cNvPr id="904" name="TextBox 903"/>
          <p:cNvSpPr txBox="1"/>
          <p:nvPr/>
        </p:nvSpPr>
        <p:spPr>
          <a:xfrm>
            <a:off x="9223470" y="7108135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전자복권판매개발서버</a:t>
            </a:r>
            <a:endParaRPr lang="en-US" altLang="ko-KR" sz="500" dirty="0" smtClean="0"/>
          </a:p>
          <a:p>
            <a:pPr algn="ctr"/>
            <a:r>
              <a:rPr lang="en-US" altLang="ko-KR" sz="500" dirty="0" smtClean="0"/>
              <a:t>#1</a:t>
            </a:r>
          </a:p>
          <a:p>
            <a:pPr algn="ctr"/>
            <a:r>
              <a:rPr lang="en-US" altLang="ko-KR" sz="500" dirty="0" smtClean="0"/>
              <a:t>172.16.14.53</a:t>
            </a:r>
            <a:endParaRPr lang="en-US" altLang="ko-KR" sz="500" dirty="0"/>
          </a:p>
        </p:txBody>
      </p:sp>
      <p:cxnSp>
        <p:nvCxnSpPr>
          <p:cNvPr id="905" name="직선 연결선 904"/>
          <p:cNvCxnSpPr/>
          <p:nvPr/>
        </p:nvCxnSpPr>
        <p:spPr>
          <a:xfrm rot="5400000" flipH="1" flipV="1">
            <a:off x="10322020" y="7288186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6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323240" y="7075045"/>
            <a:ext cx="234417" cy="302400"/>
          </a:xfrm>
          <a:prstGeom prst="rect">
            <a:avLst/>
          </a:prstGeom>
          <a:noFill/>
        </p:spPr>
      </p:pic>
      <p:sp>
        <p:nvSpPr>
          <p:cNvPr id="907" name="TextBox 906"/>
          <p:cNvSpPr txBox="1"/>
          <p:nvPr/>
        </p:nvSpPr>
        <p:spPr>
          <a:xfrm>
            <a:off x="9996506" y="7108135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/>
              <a:t>인쇄복권 및 </a:t>
            </a:r>
            <a:r>
              <a:rPr lang="ko-KR" altLang="en-US" sz="500" dirty="0" err="1" smtClean="0"/>
              <a:t>웹개발서버</a:t>
            </a:r>
            <a:endParaRPr lang="en-US" altLang="ko-KR" sz="500" dirty="0" smtClean="0"/>
          </a:p>
          <a:p>
            <a:pPr algn="ctr"/>
            <a:r>
              <a:rPr lang="en-US" altLang="ko-KR" sz="500" dirty="0" smtClean="0"/>
              <a:t>#1</a:t>
            </a:r>
          </a:p>
          <a:p>
            <a:pPr algn="ctr"/>
            <a:r>
              <a:rPr lang="en-US" altLang="ko-KR" sz="500" dirty="0" smtClean="0"/>
              <a:t>172.16.14.54</a:t>
            </a:r>
            <a:endParaRPr lang="en-US" altLang="ko-KR" sz="500" dirty="0"/>
          </a:p>
        </p:txBody>
      </p:sp>
      <p:sp>
        <p:nvSpPr>
          <p:cNvPr id="908" name="Rectangle 135"/>
          <p:cNvSpPr>
            <a:spLocks noChangeArrowheads="1"/>
          </p:cNvSpPr>
          <p:nvPr/>
        </p:nvSpPr>
        <p:spPr bwMode="auto">
          <a:xfrm>
            <a:off x="8652951" y="7836739"/>
            <a:ext cx="651600" cy="104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09" name="Rectangle 43"/>
          <p:cNvSpPr>
            <a:spLocks noChangeArrowheads="1"/>
          </p:cNvSpPr>
          <p:nvPr/>
        </p:nvSpPr>
        <p:spPr bwMode="auto">
          <a:xfrm>
            <a:off x="8675076" y="7860694"/>
            <a:ext cx="612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HP UX 11i v3</a:t>
            </a:r>
            <a:endParaRPr lang="ko-KR" altLang="en-US" sz="400" dirty="0">
              <a:latin typeface="+mn-ea"/>
            </a:endParaRPr>
          </a:p>
        </p:txBody>
      </p:sp>
      <p:sp>
        <p:nvSpPr>
          <p:cNvPr id="910" name="Rectangle 135"/>
          <p:cNvSpPr>
            <a:spLocks noChangeArrowheads="1"/>
          </p:cNvSpPr>
          <p:nvPr/>
        </p:nvSpPr>
        <p:spPr bwMode="auto">
          <a:xfrm>
            <a:off x="9342511" y="7836739"/>
            <a:ext cx="644400" cy="10258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11" name="Rectangle 43"/>
          <p:cNvSpPr>
            <a:spLocks noChangeArrowheads="1"/>
          </p:cNvSpPr>
          <p:nvPr/>
        </p:nvSpPr>
        <p:spPr bwMode="auto">
          <a:xfrm>
            <a:off x="9364636" y="7860694"/>
            <a:ext cx="604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912" name="Rectangle 135"/>
          <p:cNvSpPr>
            <a:spLocks noChangeArrowheads="1"/>
          </p:cNvSpPr>
          <p:nvPr/>
        </p:nvSpPr>
        <p:spPr bwMode="auto">
          <a:xfrm>
            <a:off x="10034618" y="7836739"/>
            <a:ext cx="723600" cy="10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13" name="Rectangle 43"/>
          <p:cNvSpPr>
            <a:spLocks noChangeArrowheads="1"/>
          </p:cNvSpPr>
          <p:nvPr/>
        </p:nvSpPr>
        <p:spPr bwMode="auto">
          <a:xfrm>
            <a:off x="10056743" y="7860694"/>
            <a:ext cx="6804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914" name="표 9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179270"/>
              </p:ext>
            </p:extLst>
          </p:nvPr>
        </p:nvGraphicFramePr>
        <p:xfrm>
          <a:off x="8652258" y="7458649"/>
          <a:ext cx="650869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3048"/>
                <a:gridCol w="417821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elpdev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HP rx2800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2.4GHz * 2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15" name="표 9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197900"/>
              </p:ext>
            </p:extLst>
          </p:nvPr>
        </p:nvGraphicFramePr>
        <p:xfrm>
          <a:off x="9342366" y="7458649"/>
          <a:ext cx="64555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1147"/>
                <a:gridCol w="414411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elsdev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3.0GHz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*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2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16" name="표 9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701042"/>
              </p:ext>
            </p:extLst>
          </p:nvPr>
        </p:nvGraphicFramePr>
        <p:xfrm>
          <a:off x="10034618" y="7458649"/>
          <a:ext cx="7236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59090"/>
                <a:gridCol w="46451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lpdev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3.0GHz * 1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917" name="직선 연결선 916"/>
          <p:cNvCxnSpPr/>
          <p:nvPr/>
        </p:nvCxnSpPr>
        <p:spPr>
          <a:xfrm rot="5400000" flipH="1" flipV="1">
            <a:off x="11095048" y="7288186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18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096268" y="7075045"/>
            <a:ext cx="234417" cy="302400"/>
          </a:xfrm>
          <a:prstGeom prst="rect">
            <a:avLst/>
          </a:prstGeom>
          <a:noFill/>
        </p:spPr>
      </p:pic>
      <p:sp>
        <p:nvSpPr>
          <p:cNvPr id="919" name="TextBox 918"/>
          <p:cNvSpPr txBox="1"/>
          <p:nvPr/>
        </p:nvSpPr>
        <p:spPr>
          <a:xfrm>
            <a:off x="10769542" y="7103372"/>
            <a:ext cx="894778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개발</a:t>
            </a:r>
            <a:r>
              <a:rPr lang="en-US" altLang="ko-KR" sz="500" dirty="0" smtClean="0"/>
              <a:t>DB(</a:t>
            </a:r>
            <a:r>
              <a:rPr lang="ko-KR" altLang="en-US" sz="500" dirty="0" smtClean="0"/>
              <a:t>전자개발</a:t>
            </a:r>
            <a:r>
              <a:rPr lang="en-US" altLang="ko-KR" sz="500" dirty="0" smtClean="0"/>
              <a:t>DB)#1</a:t>
            </a:r>
          </a:p>
          <a:p>
            <a:pPr algn="ctr"/>
            <a:r>
              <a:rPr lang="en-US" altLang="ko-KR" sz="500" dirty="0" smtClean="0"/>
              <a:t>172.16.14.51</a:t>
            </a:r>
            <a:endParaRPr lang="en-US" altLang="ko-KR" sz="500" dirty="0"/>
          </a:p>
        </p:txBody>
      </p:sp>
      <p:sp>
        <p:nvSpPr>
          <p:cNvPr id="920" name="Rectangle 135"/>
          <p:cNvSpPr>
            <a:spLocks noChangeArrowheads="1"/>
          </p:cNvSpPr>
          <p:nvPr/>
        </p:nvSpPr>
        <p:spPr bwMode="auto">
          <a:xfrm>
            <a:off x="10807646" y="7836739"/>
            <a:ext cx="723600" cy="18516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66" name="Rectangle 43"/>
          <p:cNvSpPr>
            <a:spLocks noChangeArrowheads="1"/>
          </p:cNvSpPr>
          <p:nvPr/>
        </p:nvSpPr>
        <p:spPr bwMode="auto">
          <a:xfrm>
            <a:off x="10829771" y="7860694"/>
            <a:ext cx="6804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967" name="표 9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588045"/>
              </p:ext>
            </p:extLst>
          </p:nvPr>
        </p:nvGraphicFramePr>
        <p:xfrm>
          <a:off x="10807646" y="7458649"/>
          <a:ext cx="7236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59090"/>
                <a:gridCol w="46451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elpdevdb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3.0GHz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*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3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68" name="Rectangle 43"/>
          <p:cNvSpPr>
            <a:spLocks noChangeArrowheads="1"/>
          </p:cNvSpPr>
          <p:nvPr/>
        </p:nvSpPr>
        <p:spPr bwMode="auto">
          <a:xfrm>
            <a:off x="10829771" y="7939319"/>
            <a:ext cx="6804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969" name="직선 연결선 968"/>
          <p:cNvCxnSpPr/>
          <p:nvPr/>
        </p:nvCxnSpPr>
        <p:spPr>
          <a:xfrm>
            <a:off x="8675076" y="7417339"/>
            <a:ext cx="3396164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0" name="직선 연결선 969"/>
          <p:cNvCxnSpPr/>
          <p:nvPr/>
        </p:nvCxnSpPr>
        <p:spPr>
          <a:xfrm>
            <a:off x="12202399" y="7417339"/>
            <a:ext cx="476275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1" name="직선 연결선 970"/>
          <p:cNvCxnSpPr/>
          <p:nvPr/>
        </p:nvCxnSpPr>
        <p:spPr>
          <a:xfrm flipV="1">
            <a:off x="12289737" y="7234139"/>
            <a:ext cx="0" cy="18066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2" name="직선 연결선 971"/>
          <p:cNvCxnSpPr/>
          <p:nvPr/>
        </p:nvCxnSpPr>
        <p:spPr>
          <a:xfrm flipV="1">
            <a:off x="12563236" y="7123298"/>
            <a:ext cx="0" cy="28803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3" name="직선 연결선 972"/>
          <p:cNvCxnSpPr/>
          <p:nvPr/>
        </p:nvCxnSpPr>
        <p:spPr>
          <a:xfrm flipV="1">
            <a:off x="12275209" y="7144294"/>
            <a:ext cx="179625" cy="1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4" name="Picture 56"/>
          <p:cNvPicPr preferRelativeResize="0">
            <a:picLocks noChangeArrowheads="1"/>
          </p:cNvPicPr>
          <p:nvPr/>
        </p:nvPicPr>
        <p:blipFill>
          <a:blip r:embed="rId11" cstate="print">
            <a:grayscl/>
          </a:blip>
          <a:srcRect/>
          <a:stretch>
            <a:fillRect/>
          </a:stretch>
        </p:blipFill>
        <p:spPr bwMode="auto">
          <a:xfrm>
            <a:off x="12386447" y="6945598"/>
            <a:ext cx="348162" cy="427065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sp>
        <p:nvSpPr>
          <p:cNvPr id="975" name="TextBox 974"/>
          <p:cNvSpPr txBox="1"/>
          <p:nvPr/>
        </p:nvSpPr>
        <p:spPr>
          <a:xfrm>
            <a:off x="12364035" y="7089394"/>
            <a:ext cx="41299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>
                <a:latin typeface="+mn-ea"/>
              </a:rPr>
              <a:t>SAN</a:t>
            </a:r>
          </a:p>
          <a:p>
            <a:pPr algn="ctr"/>
            <a:r>
              <a:rPr lang="ko-KR" altLang="en-US" sz="500">
                <a:latin typeface="+mn-ea"/>
              </a:rPr>
              <a:t>스토리지</a:t>
            </a:r>
            <a:endParaRPr lang="en-US" altLang="ko-KR" sz="500" dirty="0">
              <a:latin typeface="+mn-ea"/>
            </a:endParaRPr>
          </a:p>
        </p:txBody>
      </p:sp>
      <p:cxnSp>
        <p:nvCxnSpPr>
          <p:cNvPr id="976" name="직선 연결선 975"/>
          <p:cNvCxnSpPr/>
          <p:nvPr/>
        </p:nvCxnSpPr>
        <p:spPr>
          <a:xfrm>
            <a:off x="12263972" y="6851692"/>
            <a:ext cx="0" cy="28800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7" name="Picture 101" descr="ProgramSwitch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210907" y="7098920"/>
            <a:ext cx="150599" cy="142876"/>
          </a:xfrm>
          <a:prstGeom prst="rect">
            <a:avLst/>
          </a:prstGeom>
          <a:noFill/>
        </p:spPr>
      </p:pic>
      <p:cxnSp>
        <p:nvCxnSpPr>
          <p:cNvPr id="978" name="직선 연결선 977"/>
          <p:cNvCxnSpPr/>
          <p:nvPr/>
        </p:nvCxnSpPr>
        <p:spPr>
          <a:xfrm rot="5400000" flipH="1" flipV="1">
            <a:off x="11787342" y="728967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9" name="Rectangle 135"/>
          <p:cNvSpPr>
            <a:spLocks noChangeArrowheads="1"/>
          </p:cNvSpPr>
          <p:nvPr/>
        </p:nvSpPr>
        <p:spPr bwMode="auto">
          <a:xfrm>
            <a:off x="11563879" y="7836739"/>
            <a:ext cx="723600" cy="10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80" name="Rectangle 43"/>
          <p:cNvSpPr>
            <a:spLocks noChangeArrowheads="1"/>
          </p:cNvSpPr>
          <p:nvPr/>
        </p:nvSpPr>
        <p:spPr bwMode="auto">
          <a:xfrm>
            <a:off x="11583679" y="7860694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Windows 2012 Std.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981" name="표 9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909878"/>
              </p:ext>
            </p:extLst>
          </p:nvPr>
        </p:nvGraphicFramePr>
        <p:xfrm>
          <a:off x="11563879" y="7465622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elplwdev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DL380 G8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3.0GHz * 2Core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160GB * 1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983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808313" y="7062306"/>
            <a:ext cx="234417" cy="302400"/>
          </a:xfrm>
          <a:prstGeom prst="rect">
            <a:avLst/>
          </a:prstGeom>
          <a:noFill/>
        </p:spPr>
      </p:pic>
      <p:sp>
        <p:nvSpPr>
          <p:cNvPr id="986" name="TextBox 985"/>
          <p:cNvSpPr txBox="1"/>
          <p:nvPr/>
        </p:nvSpPr>
        <p:spPr>
          <a:xfrm>
            <a:off x="11586004" y="7105890"/>
            <a:ext cx="626248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err="1" smtClean="0"/>
              <a:t>추첨기</a:t>
            </a:r>
            <a:r>
              <a:rPr lang="ko-KR" altLang="en-US" sz="500" dirty="0" smtClean="0"/>
              <a:t> </a:t>
            </a:r>
            <a:r>
              <a:rPr lang="en-US" altLang="ko-KR" sz="500" dirty="0" smtClean="0"/>
              <a:t>#3</a:t>
            </a:r>
          </a:p>
          <a:p>
            <a:pPr algn="ctr"/>
            <a:r>
              <a:rPr lang="en-US" altLang="ko-KR" sz="500" dirty="0" smtClean="0"/>
              <a:t>172.16.19.93</a:t>
            </a:r>
          </a:p>
        </p:txBody>
      </p:sp>
      <p:sp>
        <p:nvSpPr>
          <p:cNvPr id="988" name="Rectangle 135"/>
          <p:cNvSpPr>
            <a:spLocks noChangeArrowheads="1"/>
          </p:cNvSpPr>
          <p:nvPr/>
        </p:nvSpPr>
        <p:spPr bwMode="auto">
          <a:xfrm>
            <a:off x="11127179" y="890016"/>
            <a:ext cx="691200" cy="32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89" name="Rectangle 43"/>
          <p:cNvSpPr>
            <a:spLocks noChangeArrowheads="1"/>
          </p:cNvSpPr>
          <p:nvPr/>
        </p:nvSpPr>
        <p:spPr bwMode="auto">
          <a:xfrm>
            <a:off x="11146129" y="910377"/>
            <a:ext cx="65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>
              <a:latin typeface="+mn-ea"/>
            </a:endParaRPr>
          </a:p>
        </p:txBody>
      </p:sp>
      <p:graphicFrame>
        <p:nvGraphicFramePr>
          <p:cNvPr id="1003" name="표 10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871892"/>
              </p:ext>
            </p:extLst>
          </p:nvPr>
        </p:nvGraphicFramePr>
        <p:xfrm>
          <a:off x="11127179" y="513903"/>
          <a:ext cx="6912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47490"/>
                <a:gridCol w="44371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PVACCINESVR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04" name="표 10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32612"/>
              </p:ext>
            </p:extLst>
          </p:nvPr>
        </p:nvGraphicFramePr>
        <p:xfrm>
          <a:off x="12282725" y="513903"/>
          <a:ext cx="3060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6000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SecureGuard</a:t>
                      </a:r>
                    </a:p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Appliance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05" name="Rectangle 43"/>
          <p:cNvSpPr>
            <a:spLocks noChangeArrowheads="1"/>
          </p:cNvSpPr>
          <p:nvPr/>
        </p:nvSpPr>
        <p:spPr bwMode="auto">
          <a:xfrm>
            <a:off x="11146129" y="1017290"/>
            <a:ext cx="65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AhnLab Update Server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006" name="직선 연결선 1005"/>
          <p:cNvCxnSpPr/>
          <p:nvPr/>
        </p:nvCxnSpPr>
        <p:spPr>
          <a:xfrm rot="5400000" flipH="1" flipV="1">
            <a:off x="11407648" y="3440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7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408645" y="121702"/>
            <a:ext cx="234842" cy="302400"/>
          </a:xfrm>
          <a:prstGeom prst="rect">
            <a:avLst/>
          </a:prstGeom>
          <a:noFill/>
        </p:spPr>
      </p:pic>
      <p:sp>
        <p:nvSpPr>
          <p:cNvPr id="1009" name="TextBox 1008"/>
          <p:cNvSpPr txBox="1"/>
          <p:nvPr/>
        </p:nvSpPr>
        <p:spPr>
          <a:xfrm>
            <a:off x="11034727" y="115880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백신서버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1</a:t>
            </a:r>
          </a:p>
          <a:p>
            <a:pPr algn="ctr"/>
            <a:r>
              <a:rPr lang="en-US" altLang="ko-KR" sz="500" smtClean="0"/>
              <a:t>172.16.13.41</a:t>
            </a:r>
            <a:endParaRPr lang="en-US" altLang="ko-KR" sz="500" dirty="0"/>
          </a:p>
        </p:txBody>
      </p:sp>
      <p:cxnSp>
        <p:nvCxnSpPr>
          <p:cNvPr id="1010" name="직선 연결선 1009"/>
          <p:cNvCxnSpPr/>
          <p:nvPr/>
        </p:nvCxnSpPr>
        <p:spPr>
          <a:xfrm rot="5400000" flipH="1" flipV="1">
            <a:off x="12311448" y="3440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11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2312445" y="121702"/>
            <a:ext cx="234842" cy="302400"/>
          </a:xfrm>
          <a:prstGeom prst="rect">
            <a:avLst/>
          </a:prstGeom>
          <a:noFill/>
        </p:spPr>
      </p:pic>
      <p:sp>
        <p:nvSpPr>
          <p:cNvPr id="1012" name="TextBox 1011"/>
          <p:cNvSpPr txBox="1"/>
          <p:nvPr/>
        </p:nvSpPr>
        <p:spPr>
          <a:xfrm>
            <a:off x="12161957" y="115880"/>
            <a:ext cx="525388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원격접근통제</a:t>
            </a:r>
            <a:endParaRPr lang="en-US" altLang="ko-KR" sz="500"/>
          </a:p>
          <a:p>
            <a:pPr algn="ctr"/>
            <a:r>
              <a:rPr lang="en-US" altLang="ko-KR" sz="500"/>
              <a:t>#1</a:t>
            </a:r>
            <a:endParaRPr lang="en-US" altLang="ko-KR" sz="500" dirty="0"/>
          </a:p>
        </p:txBody>
      </p:sp>
      <p:graphicFrame>
        <p:nvGraphicFramePr>
          <p:cNvPr id="1013" name="표 10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984568"/>
              </p:ext>
            </p:extLst>
          </p:nvPr>
        </p:nvGraphicFramePr>
        <p:xfrm>
          <a:off x="11889345" y="513903"/>
          <a:ext cx="30621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6218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Log Cops</a:t>
                      </a:r>
                    </a:p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Appliance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015" name="직선 연결선 1014"/>
          <p:cNvCxnSpPr/>
          <p:nvPr/>
        </p:nvCxnSpPr>
        <p:spPr>
          <a:xfrm rot="5400000" flipH="1" flipV="1">
            <a:off x="11918067" y="3440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6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928590" y="121702"/>
            <a:ext cx="234842" cy="302400"/>
          </a:xfrm>
          <a:prstGeom prst="rect">
            <a:avLst/>
          </a:prstGeom>
          <a:noFill/>
        </p:spPr>
      </p:pic>
      <p:sp>
        <p:nvSpPr>
          <p:cNvPr id="1047" name="TextBox 1046"/>
          <p:cNvSpPr txBox="1"/>
          <p:nvPr/>
        </p:nvSpPr>
        <p:spPr>
          <a:xfrm>
            <a:off x="11777694" y="115880"/>
            <a:ext cx="518236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통합로그관리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</a:t>
            </a:r>
            <a:r>
              <a:rPr lang="en-US" altLang="ko-KR" sz="500"/>
              <a:t>1</a:t>
            </a:r>
            <a:endParaRPr lang="en-US" altLang="ko-KR" sz="500" dirty="0"/>
          </a:p>
        </p:txBody>
      </p:sp>
      <p:sp>
        <p:nvSpPr>
          <p:cNvPr id="1165" name="Rectangle 43"/>
          <p:cNvSpPr>
            <a:spLocks noChangeArrowheads="1"/>
          </p:cNvSpPr>
          <p:nvPr/>
        </p:nvSpPr>
        <p:spPr bwMode="auto">
          <a:xfrm>
            <a:off x="9682993" y="1118970"/>
            <a:ext cx="622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66" name="Rectangle 43"/>
          <p:cNvSpPr>
            <a:spLocks noChangeArrowheads="1"/>
          </p:cNvSpPr>
          <p:nvPr/>
        </p:nvSpPr>
        <p:spPr bwMode="auto">
          <a:xfrm>
            <a:off x="8963383" y="1115795"/>
            <a:ext cx="630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81" name="Rectangle 43"/>
          <p:cNvSpPr>
            <a:spLocks noChangeArrowheads="1"/>
          </p:cNvSpPr>
          <p:nvPr/>
        </p:nvSpPr>
        <p:spPr bwMode="auto">
          <a:xfrm>
            <a:off x="8182510" y="1115795"/>
            <a:ext cx="691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84" name="Rectangle 43"/>
          <p:cNvSpPr>
            <a:spLocks noChangeArrowheads="1"/>
          </p:cNvSpPr>
          <p:nvPr/>
        </p:nvSpPr>
        <p:spPr bwMode="auto">
          <a:xfrm>
            <a:off x="11146826" y="1118970"/>
            <a:ext cx="65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64" name="Rectangle 135"/>
          <p:cNvSpPr>
            <a:spLocks noChangeArrowheads="1"/>
          </p:cNvSpPr>
          <p:nvPr/>
        </p:nvSpPr>
        <p:spPr bwMode="auto">
          <a:xfrm>
            <a:off x="7060047" y="5971737"/>
            <a:ext cx="784800" cy="115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65" name="Rectangle 43"/>
          <p:cNvSpPr>
            <a:spLocks noChangeArrowheads="1"/>
          </p:cNvSpPr>
          <p:nvPr/>
        </p:nvSpPr>
        <p:spPr bwMode="auto">
          <a:xfrm>
            <a:off x="7081647" y="5992103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>
              <a:latin typeface="+mn-ea"/>
            </a:endParaRPr>
          </a:p>
        </p:txBody>
      </p:sp>
      <p:sp>
        <p:nvSpPr>
          <p:cNvPr id="1366" name="Rectangle 135"/>
          <p:cNvSpPr>
            <a:spLocks noChangeArrowheads="1"/>
          </p:cNvSpPr>
          <p:nvPr/>
        </p:nvSpPr>
        <p:spPr bwMode="auto">
          <a:xfrm>
            <a:off x="1075451" y="5972154"/>
            <a:ext cx="784800" cy="53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67" name="Rectangle 135"/>
          <p:cNvSpPr>
            <a:spLocks noChangeArrowheads="1"/>
          </p:cNvSpPr>
          <p:nvPr/>
        </p:nvSpPr>
        <p:spPr bwMode="auto">
          <a:xfrm>
            <a:off x="1909121" y="5972148"/>
            <a:ext cx="784800" cy="763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68" name="Rectangle 43"/>
          <p:cNvSpPr>
            <a:spLocks noChangeArrowheads="1"/>
          </p:cNvSpPr>
          <p:nvPr/>
        </p:nvSpPr>
        <p:spPr bwMode="auto">
          <a:xfrm>
            <a:off x="1929680" y="599251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69" name="Rectangle 43"/>
          <p:cNvSpPr>
            <a:spLocks noChangeArrowheads="1"/>
          </p:cNvSpPr>
          <p:nvPr/>
        </p:nvSpPr>
        <p:spPr bwMode="auto">
          <a:xfrm>
            <a:off x="1929680" y="6094829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0" name="Rectangle 43"/>
          <p:cNvSpPr>
            <a:spLocks noChangeArrowheads="1"/>
          </p:cNvSpPr>
          <p:nvPr/>
        </p:nvSpPr>
        <p:spPr bwMode="auto">
          <a:xfrm>
            <a:off x="1929680" y="6203306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 6.1.0 (open jdk 1.6)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1" name="Rectangle 43"/>
          <p:cNvSpPr>
            <a:spLocks noChangeArrowheads="1"/>
          </p:cNvSpPr>
          <p:nvPr/>
        </p:nvSpPr>
        <p:spPr bwMode="auto">
          <a:xfrm>
            <a:off x="1929680" y="6419618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2" name="Rectangle 43"/>
          <p:cNvSpPr>
            <a:spLocks noChangeArrowheads="1"/>
          </p:cNvSpPr>
          <p:nvPr/>
        </p:nvSpPr>
        <p:spPr bwMode="auto">
          <a:xfrm>
            <a:off x="1100414" y="6094829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감사처리 </a:t>
            </a:r>
            <a:r>
              <a:rPr lang="en-US" altLang="ko-KR" sz="400" smtClean="0">
                <a:latin typeface="+mn-ea"/>
              </a:rPr>
              <a:t>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3" name="Rectangle 43"/>
          <p:cNvSpPr>
            <a:spLocks noChangeArrowheads="1"/>
          </p:cNvSpPr>
          <p:nvPr/>
        </p:nvSpPr>
        <p:spPr bwMode="auto">
          <a:xfrm>
            <a:off x="1100414" y="6203306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4" name="Rectangle 43"/>
          <p:cNvSpPr>
            <a:spLocks noChangeArrowheads="1"/>
          </p:cNvSpPr>
          <p:nvPr/>
        </p:nvSpPr>
        <p:spPr bwMode="auto">
          <a:xfrm>
            <a:off x="1100414" y="631022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5" name="Rectangle 43"/>
          <p:cNvSpPr>
            <a:spLocks noChangeArrowheads="1"/>
          </p:cNvSpPr>
          <p:nvPr/>
        </p:nvSpPr>
        <p:spPr bwMode="auto">
          <a:xfrm>
            <a:off x="1100414" y="5989307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6" name="Rectangle 43"/>
          <p:cNvSpPr>
            <a:spLocks noChangeArrowheads="1"/>
          </p:cNvSpPr>
          <p:nvPr/>
        </p:nvSpPr>
        <p:spPr bwMode="auto">
          <a:xfrm>
            <a:off x="1929680" y="653017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7" name="Rectangle 43"/>
          <p:cNvSpPr>
            <a:spLocks noChangeArrowheads="1"/>
          </p:cNvSpPr>
          <p:nvPr/>
        </p:nvSpPr>
        <p:spPr bwMode="auto">
          <a:xfrm>
            <a:off x="1929680" y="664084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>
              <a:latin typeface="+mn-ea"/>
            </a:endParaRPr>
          </a:p>
        </p:txBody>
      </p:sp>
      <p:sp>
        <p:nvSpPr>
          <p:cNvPr id="1378" name="Rectangle 43"/>
          <p:cNvSpPr>
            <a:spLocks noChangeArrowheads="1"/>
          </p:cNvSpPr>
          <p:nvPr/>
        </p:nvSpPr>
        <p:spPr bwMode="auto">
          <a:xfrm>
            <a:off x="1929680" y="631066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9" name="Rectangle 135"/>
          <p:cNvSpPr>
            <a:spLocks noChangeArrowheads="1"/>
          </p:cNvSpPr>
          <p:nvPr/>
        </p:nvSpPr>
        <p:spPr bwMode="auto">
          <a:xfrm>
            <a:off x="3637263" y="5971984"/>
            <a:ext cx="784800" cy="53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80" name="Rectangle 43"/>
          <p:cNvSpPr>
            <a:spLocks noChangeArrowheads="1"/>
          </p:cNvSpPr>
          <p:nvPr/>
        </p:nvSpPr>
        <p:spPr bwMode="auto">
          <a:xfrm>
            <a:off x="3658863" y="619683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1" name="Rectangle 43"/>
          <p:cNvSpPr>
            <a:spLocks noChangeArrowheads="1"/>
          </p:cNvSpPr>
          <p:nvPr/>
        </p:nvSpPr>
        <p:spPr bwMode="auto">
          <a:xfrm>
            <a:off x="3658863" y="630530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2" name="Rectangle 43"/>
          <p:cNvSpPr>
            <a:spLocks noChangeArrowheads="1"/>
          </p:cNvSpPr>
          <p:nvPr/>
        </p:nvSpPr>
        <p:spPr bwMode="auto">
          <a:xfrm>
            <a:off x="3658863" y="598913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3" name="Rectangle 135"/>
          <p:cNvSpPr>
            <a:spLocks noChangeArrowheads="1"/>
          </p:cNvSpPr>
          <p:nvPr/>
        </p:nvSpPr>
        <p:spPr bwMode="auto">
          <a:xfrm>
            <a:off x="5362075" y="5971984"/>
            <a:ext cx="784800" cy="53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84" name="Rectangle 43"/>
          <p:cNvSpPr>
            <a:spLocks noChangeArrowheads="1"/>
          </p:cNvSpPr>
          <p:nvPr/>
        </p:nvSpPr>
        <p:spPr bwMode="auto">
          <a:xfrm>
            <a:off x="5382275" y="619762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5" name="Rectangle 43"/>
          <p:cNvSpPr>
            <a:spLocks noChangeArrowheads="1"/>
          </p:cNvSpPr>
          <p:nvPr/>
        </p:nvSpPr>
        <p:spPr bwMode="auto">
          <a:xfrm>
            <a:off x="5382275" y="630610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6" name="Rectangle 43"/>
          <p:cNvSpPr>
            <a:spLocks noChangeArrowheads="1"/>
          </p:cNvSpPr>
          <p:nvPr/>
        </p:nvSpPr>
        <p:spPr bwMode="auto">
          <a:xfrm>
            <a:off x="5382275" y="598953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7" name="Rectangle 135"/>
          <p:cNvSpPr>
            <a:spLocks noChangeArrowheads="1"/>
          </p:cNvSpPr>
          <p:nvPr/>
        </p:nvSpPr>
        <p:spPr bwMode="auto">
          <a:xfrm>
            <a:off x="2740514" y="5973379"/>
            <a:ext cx="784800" cy="64912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88" name="Rectangle 43"/>
          <p:cNvSpPr>
            <a:spLocks noChangeArrowheads="1"/>
          </p:cNvSpPr>
          <p:nvPr/>
        </p:nvSpPr>
        <p:spPr bwMode="auto">
          <a:xfrm>
            <a:off x="2761777" y="599374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9" name="Rectangle 43"/>
          <p:cNvSpPr>
            <a:spLocks noChangeArrowheads="1"/>
          </p:cNvSpPr>
          <p:nvPr/>
        </p:nvSpPr>
        <p:spPr bwMode="auto">
          <a:xfrm>
            <a:off x="2761777" y="6094829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90" name="Rectangle 43"/>
          <p:cNvSpPr>
            <a:spLocks noChangeArrowheads="1"/>
          </p:cNvSpPr>
          <p:nvPr/>
        </p:nvSpPr>
        <p:spPr bwMode="auto">
          <a:xfrm>
            <a:off x="2761777" y="6199067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>
              <a:latin typeface="+mn-ea"/>
            </a:endParaRPr>
          </a:p>
        </p:txBody>
      </p:sp>
      <p:sp>
        <p:nvSpPr>
          <p:cNvPr id="1391" name="Rectangle 43"/>
          <p:cNvSpPr>
            <a:spLocks noChangeArrowheads="1"/>
          </p:cNvSpPr>
          <p:nvPr/>
        </p:nvSpPr>
        <p:spPr bwMode="auto">
          <a:xfrm>
            <a:off x="2761777" y="6309619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1392" name="Rectangle 43"/>
          <p:cNvSpPr>
            <a:spLocks noChangeArrowheads="1"/>
          </p:cNvSpPr>
          <p:nvPr/>
        </p:nvSpPr>
        <p:spPr bwMode="auto">
          <a:xfrm>
            <a:off x="2761777" y="6419854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93" name="Rectangle 43"/>
          <p:cNvSpPr>
            <a:spLocks noChangeArrowheads="1"/>
          </p:cNvSpPr>
          <p:nvPr/>
        </p:nvSpPr>
        <p:spPr bwMode="auto">
          <a:xfrm>
            <a:off x="1102455" y="6419854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>
              <a:latin typeface="+mn-ea"/>
            </a:endParaRPr>
          </a:p>
        </p:txBody>
      </p:sp>
      <p:sp>
        <p:nvSpPr>
          <p:cNvPr id="1395" name="Rectangle 43"/>
          <p:cNvSpPr>
            <a:spLocks noChangeArrowheads="1"/>
          </p:cNvSpPr>
          <p:nvPr/>
        </p:nvSpPr>
        <p:spPr bwMode="auto">
          <a:xfrm>
            <a:off x="2761777" y="653017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</a:t>
            </a:r>
            <a:r>
              <a:rPr lang="en-US" altLang="ko-KR" sz="400">
                <a:latin typeface="+mn-ea"/>
              </a:rPr>
              <a:t>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96" name="Rectangle 43"/>
          <p:cNvSpPr>
            <a:spLocks noChangeArrowheads="1"/>
          </p:cNvSpPr>
          <p:nvPr/>
        </p:nvSpPr>
        <p:spPr bwMode="auto">
          <a:xfrm>
            <a:off x="3658863" y="641179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97" name="Rectangle 43"/>
          <p:cNvSpPr>
            <a:spLocks noChangeArrowheads="1"/>
          </p:cNvSpPr>
          <p:nvPr/>
        </p:nvSpPr>
        <p:spPr bwMode="auto">
          <a:xfrm>
            <a:off x="5382275" y="641179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99" name="Rectangle 43"/>
          <p:cNvSpPr>
            <a:spLocks noChangeArrowheads="1"/>
          </p:cNvSpPr>
          <p:nvPr/>
        </p:nvSpPr>
        <p:spPr bwMode="auto">
          <a:xfrm>
            <a:off x="3658863" y="609482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게임처리 </a:t>
            </a:r>
            <a:r>
              <a:rPr lang="en-US" altLang="ko-KR" sz="400" smtClean="0">
                <a:latin typeface="+mn-ea"/>
              </a:rPr>
              <a:t>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00" name="Rectangle 43"/>
          <p:cNvSpPr>
            <a:spLocks noChangeArrowheads="1"/>
          </p:cNvSpPr>
          <p:nvPr/>
        </p:nvSpPr>
        <p:spPr bwMode="auto">
          <a:xfrm>
            <a:off x="5382275" y="609519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게임처리 </a:t>
            </a:r>
            <a:r>
              <a:rPr lang="en-US" altLang="ko-KR" sz="400" smtClean="0">
                <a:latin typeface="+mn-ea"/>
              </a:rPr>
              <a:t>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01" name="Rectangle 135"/>
          <p:cNvSpPr>
            <a:spLocks noChangeArrowheads="1"/>
          </p:cNvSpPr>
          <p:nvPr/>
        </p:nvSpPr>
        <p:spPr bwMode="auto">
          <a:xfrm>
            <a:off x="4470933" y="5971780"/>
            <a:ext cx="784800" cy="957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02" name="Rectangle 43"/>
          <p:cNvSpPr>
            <a:spLocks noChangeArrowheads="1"/>
          </p:cNvSpPr>
          <p:nvPr/>
        </p:nvSpPr>
        <p:spPr bwMode="auto">
          <a:xfrm>
            <a:off x="4491492" y="599214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03" name="Rectangle 43"/>
          <p:cNvSpPr>
            <a:spLocks noChangeArrowheads="1"/>
          </p:cNvSpPr>
          <p:nvPr/>
        </p:nvSpPr>
        <p:spPr bwMode="auto">
          <a:xfrm>
            <a:off x="4491492" y="609446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04" name="Rectangle 43"/>
          <p:cNvSpPr>
            <a:spLocks noChangeArrowheads="1"/>
          </p:cNvSpPr>
          <p:nvPr/>
        </p:nvSpPr>
        <p:spPr bwMode="auto">
          <a:xfrm>
            <a:off x="4491492" y="620293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 6.1.0 (open jdk 1.6)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05" name="Rectangle 43"/>
          <p:cNvSpPr>
            <a:spLocks noChangeArrowheads="1"/>
          </p:cNvSpPr>
          <p:nvPr/>
        </p:nvSpPr>
        <p:spPr bwMode="auto">
          <a:xfrm>
            <a:off x="4491492" y="641961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06" name="Rectangle 43"/>
          <p:cNvSpPr>
            <a:spLocks noChangeArrowheads="1"/>
          </p:cNvSpPr>
          <p:nvPr/>
        </p:nvSpPr>
        <p:spPr bwMode="auto">
          <a:xfrm>
            <a:off x="4491492" y="653017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D'Amo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07" name="Rectangle 43"/>
          <p:cNvSpPr>
            <a:spLocks noChangeArrowheads="1"/>
          </p:cNvSpPr>
          <p:nvPr/>
        </p:nvSpPr>
        <p:spPr bwMode="auto">
          <a:xfrm>
            <a:off x="4491492" y="631029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08" name="Rectangle 43"/>
          <p:cNvSpPr>
            <a:spLocks noChangeArrowheads="1"/>
          </p:cNvSpPr>
          <p:nvPr/>
        </p:nvSpPr>
        <p:spPr bwMode="auto">
          <a:xfrm>
            <a:off x="4491492" y="664084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>
              <a:latin typeface="+mn-ea"/>
            </a:endParaRPr>
          </a:p>
        </p:txBody>
      </p:sp>
      <p:sp>
        <p:nvSpPr>
          <p:cNvPr id="1409" name="Rectangle 43"/>
          <p:cNvSpPr>
            <a:spLocks noChangeArrowheads="1"/>
          </p:cNvSpPr>
          <p:nvPr/>
        </p:nvSpPr>
        <p:spPr bwMode="auto">
          <a:xfrm>
            <a:off x="4491492" y="674245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10" name="Rectangle 43"/>
          <p:cNvSpPr>
            <a:spLocks noChangeArrowheads="1"/>
          </p:cNvSpPr>
          <p:nvPr/>
        </p:nvSpPr>
        <p:spPr bwMode="auto">
          <a:xfrm>
            <a:off x="4491492" y="68401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11" name="Rectangle 135"/>
          <p:cNvSpPr>
            <a:spLocks noChangeArrowheads="1"/>
          </p:cNvSpPr>
          <p:nvPr/>
        </p:nvSpPr>
        <p:spPr bwMode="auto">
          <a:xfrm>
            <a:off x="6202263" y="5973572"/>
            <a:ext cx="784800" cy="9558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12" name="Rectangle 43"/>
          <p:cNvSpPr>
            <a:spLocks noChangeArrowheads="1"/>
          </p:cNvSpPr>
          <p:nvPr/>
        </p:nvSpPr>
        <p:spPr bwMode="auto">
          <a:xfrm>
            <a:off x="6222063" y="59939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13" name="Rectangle 43"/>
          <p:cNvSpPr>
            <a:spLocks noChangeArrowheads="1"/>
          </p:cNvSpPr>
          <p:nvPr/>
        </p:nvSpPr>
        <p:spPr bwMode="auto">
          <a:xfrm>
            <a:off x="6222063" y="609625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14" name="Rectangle 43"/>
          <p:cNvSpPr>
            <a:spLocks noChangeArrowheads="1"/>
          </p:cNvSpPr>
          <p:nvPr/>
        </p:nvSpPr>
        <p:spPr bwMode="auto">
          <a:xfrm>
            <a:off x="6222063" y="620473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 6.1.0 (open jdk 1.6)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15" name="Rectangle 43"/>
          <p:cNvSpPr>
            <a:spLocks noChangeArrowheads="1"/>
          </p:cNvSpPr>
          <p:nvPr/>
        </p:nvSpPr>
        <p:spPr bwMode="auto">
          <a:xfrm>
            <a:off x="6222063" y="641961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Standard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16" name="Rectangle 43"/>
          <p:cNvSpPr>
            <a:spLocks noChangeArrowheads="1"/>
          </p:cNvSpPr>
          <p:nvPr/>
        </p:nvSpPr>
        <p:spPr bwMode="auto">
          <a:xfrm>
            <a:off x="6222063" y="653017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D'Amo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17" name="Rectangle 43"/>
          <p:cNvSpPr>
            <a:spLocks noChangeArrowheads="1"/>
          </p:cNvSpPr>
          <p:nvPr/>
        </p:nvSpPr>
        <p:spPr bwMode="auto">
          <a:xfrm>
            <a:off x="6222063" y="631208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18" name="Rectangle 43"/>
          <p:cNvSpPr>
            <a:spLocks noChangeArrowheads="1"/>
          </p:cNvSpPr>
          <p:nvPr/>
        </p:nvSpPr>
        <p:spPr bwMode="auto">
          <a:xfrm>
            <a:off x="6222063" y="664084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>
              <a:latin typeface="+mn-ea"/>
            </a:endParaRPr>
          </a:p>
        </p:txBody>
      </p:sp>
      <p:sp>
        <p:nvSpPr>
          <p:cNvPr id="1419" name="Rectangle 43"/>
          <p:cNvSpPr>
            <a:spLocks noChangeArrowheads="1"/>
          </p:cNvSpPr>
          <p:nvPr/>
        </p:nvSpPr>
        <p:spPr bwMode="auto">
          <a:xfrm>
            <a:off x="6222063" y="674245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20" name="Rectangle 43"/>
          <p:cNvSpPr>
            <a:spLocks noChangeArrowheads="1"/>
          </p:cNvSpPr>
          <p:nvPr/>
        </p:nvSpPr>
        <p:spPr bwMode="auto">
          <a:xfrm>
            <a:off x="6222063" y="68401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75" name="Rectangle 135"/>
          <p:cNvSpPr>
            <a:spLocks noChangeArrowheads="1"/>
          </p:cNvSpPr>
          <p:nvPr/>
        </p:nvSpPr>
        <p:spPr bwMode="auto">
          <a:xfrm>
            <a:off x="6562733" y="4424626"/>
            <a:ext cx="723600" cy="27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76" name="Rectangle 43"/>
          <p:cNvSpPr>
            <a:spLocks noChangeArrowheads="1"/>
          </p:cNvSpPr>
          <p:nvPr/>
        </p:nvSpPr>
        <p:spPr bwMode="auto">
          <a:xfrm>
            <a:off x="6582533" y="4445964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AIX 6.1 ML08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77" name="Rectangle 135"/>
          <p:cNvSpPr>
            <a:spLocks noChangeArrowheads="1"/>
          </p:cNvSpPr>
          <p:nvPr/>
        </p:nvSpPr>
        <p:spPr bwMode="auto">
          <a:xfrm>
            <a:off x="7334291" y="4421146"/>
            <a:ext cx="723600" cy="442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78" name="Rectangle 43"/>
          <p:cNvSpPr>
            <a:spLocks noChangeArrowheads="1"/>
          </p:cNvSpPr>
          <p:nvPr/>
        </p:nvSpPr>
        <p:spPr bwMode="auto">
          <a:xfrm>
            <a:off x="7354091" y="4445964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HP-UX </a:t>
            </a:r>
            <a:r>
              <a:rPr lang="en-US" altLang="ko-KR" sz="400" dirty="0">
                <a:latin typeface="+mn-ea"/>
              </a:rPr>
              <a:t>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79" name="Rectangle 135"/>
          <p:cNvSpPr>
            <a:spLocks noChangeArrowheads="1"/>
          </p:cNvSpPr>
          <p:nvPr/>
        </p:nvSpPr>
        <p:spPr bwMode="auto">
          <a:xfrm>
            <a:off x="8107326" y="4424626"/>
            <a:ext cx="766800" cy="273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80" name="Rectangle 43"/>
          <p:cNvSpPr>
            <a:spLocks noChangeArrowheads="1"/>
          </p:cNvSpPr>
          <p:nvPr/>
        </p:nvSpPr>
        <p:spPr bwMode="auto">
          <a:xfrm>
            <a:off x="8129552" y="4445964"/>
            <a:ext cx="727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AIX 6.1 ML08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81" name="Rectangle 135"/>
          <p:cNvSpPr>
            <a:spLocks noChangeArrowheads="1"/>
          </p:cNvSpPr>
          <p:nvPr/>
        </p:nvSpPr>
        <p:spPr bwMode="auto">
          <a:xfrm>
            <a:off x="8921075" y="4424628"/>
            <a:ext cx="799518" cy="27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82" name="Rectangle 43"/>
          <p:cNvSpPr>
            <a:spLocks noChangeArrowheads="1"/>
          </p:cNvSpPr>
          <p:nvPr/>
        </p:nvSpPr>
        <p:spPr bwMode="auto">
          <a:xfrm>
            <a:off x="8941034" y="4445964"/>
            <a:ext cx="759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AIX 6.1 ML08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83" name="Rectangle 43"/>
          <p:cNvSpPr>
            <a:spLocks noChangeArrowheads="1"/>
          </p:cNvSpPr>
          <p:nvPr/>
        </p:nvSpPr>
        <p:spPr bwMode="auto">
          <a:xfrm>
            <a:off x="7354091" y="4527076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 MC/SG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84" name="Rectangle 43"/>
          <p:cNvSpPr>
            <a:spLocks noChangeArrowheads="1"/>
          </p:cNvSpPr>
          <p:nvPr/>
        </p:nvSpPr>
        <p:spPr bwMode="auto">
          <a:xfrm>
            <a:off x="7354091" y="4613373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Oracle 11g Enterprise </a:t>
            </a:r>
            <a:r>
              <a:rPr lang="en-US" altLang="ko-KR" sz="400" dirty="0" smtClean="0">
                <a:latin typeface="+mn-ea"/>
              </a:rPr>
              <a:t>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87" name="Rectangle 43"/>
          <p:cNvSpPr>
            <a:spLocks noChangeArrowheads="1"/>
          </p:cNvSpPr>
          <p:nvPr/>
        </p:nvSpPr>
        <p:spPr bwMode="auto">
          <a:xfrm>
            <a:off x="6582533" y="4527076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88" name="Rectangle 43"/>
          <p:cNvSpPr>
            <a:spLocks noChangeArrowheads="1"/>
          </p:cNvSpPr>
          <p:nvPr/>
        </p:nvSpPr>
        <p:spPr bwMode="auto">
          <a:xfrm>
            <a:off x="6582533" y="4613373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89" name="Rectangle 43"/>
          <p:cNvSpPr>
            <a:spLocks noChangeArrowheads="1"/>
          </p:cNvSpPr>
          <p:nvPr/>
        </p:nvSpPr>
        <p:spPr bwMode="auto">
          <a:xfrm>
            <a:off x="7354091" y="4702572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90" name="Rectangle 43"/>
          <p:cNvSpPr>
            <a:spLocks noChangeArrowheads="1"/>
          </p:cNvSpPr>
          <p:nvPr/>
        </p:nvSpPr>
        <p:spPr bwMode="auto">
          <a:xfrm>
            <a:off x="7354091" y="4784106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91" name="Rectangle 43"/>
          <p:cNvSpPr>
            <a:spLocks noChangeArrowheads="1"/>
          </p:cNvSpPr>
          <p:nvPr/>
        </p:nvSpPr>
        <p:spPr bwMode="auto">
          <a:xfrm>
            <a:off x="8127126" y="4527076"/>
            <a:ext cx="727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92" name="Rectangle 43"/>
          <p:cNvSpPr>
            <a:spLocks noChangeArrowheads="1"/>
          </p:cNvSpPr>
          <p:nvPr/>
        </p:nvSpPr>
        <p:spPr bwMode="auto">
          <a:xfrm>
            <a:off x="8127126" y="4613373"/>
            <a:ext cx="727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93" name="Rectangle 43"/>
          <p:cNvSpPr>
            <a:spLocks noChangeArrowheads="1"/>
          </p:cNvSpPr>
          <p:nvPr/>
        </p:nvSpPr>
        <p:spPr bwMode="auto">
          <a:xfrm>
            <a:off x="8941034" y="4527076"/>
            <a:ext cx="759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94" name="Rectangle 43"/>
          <p:cNvSpPr>
            <a:spLocks noChangeArrowheads="1"/>
          </p:cNvSpPr>
          <p:nvPr/>
        </p:nvSpPr>
        <p:spPr bwMode="auto">
          <a:xfrm>
            <a:off x="8941034" y="4613373"/>
            <a:ext cx="759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97" name="Rectangle 135"/>
          <p:cNvSpPr>
            <a:spLocks noChangeArrowheads="1"/>
          </p:cNvSpPr>
          <p:nvPr/>
        </p:nvSpPr>
        <p:spPr bwMode="auto">
          <a:xfrm>
            <a:off x="9896499" y="4436400"/>
            <a:ext cx="723600" cy="36199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98" name="Rectangle 43"/>
          <p:cNvSpPr>
            <a:spLocks noChangeArrowheads="1"/>
          </p:cNvSpPr>
          <p:nvPr/>
        </p:nvSpPr>
        <p:spPr bwMode="auto">
          <a:xfrm>
            <a:off x="9916458" y="4457737"/>
            <a:ext cx="687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RHEL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99" name="Rectangle 43"/>
          <p:cNvSpPr>
            <a:spLocks noChangeArrowheads="1"/>
          </p:cNvSpPr>
          <p:nvPr/>
        </p:nvSpPr>
        <p:spPr bwMode="auto">
          <a:xfrm>
            <a:off x="9916458" y="4627662"/>
            <a:ext cx="687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00" name="Rectangle 43"/>
          <p:cNvSpPr>
            <a:spLocks noChangeArrowheads="1"/>
          </p:cNvSpPr>
          <p:nvPr/>
        </p:nvSpPr>
        <p:spPr bwMode="auto">
          <a:xfrm>
            <a:off x="9916458" y="4716861"/>
            <a:ext cx="687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01" name="Rectangle 43"/>
          <p:cNvSpPr>
            <a:spLocks noChangeArrowheads="1"/>
          </p:cNvSpPr>
          <p:nvPr/>
        </p:nvSpPr>
        <p:spPr bwMode="auto">
          <a:xfrm>
            <a:off x="9916458" y="4541365"/>
            <a:ext cx="687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Oracle 11g Enterprise 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02" name="Rectangle 135"/>
          <p:cNvSpPr>
            <a:spLocks noChangeArrowheads="1"/>
          </p:cNvSpPr>
          <p:nvPr/>
        </p:nvSpPr>
        <p:spPr bwMode="auto">
          <a:xfrm>
            <a:off x="3399716" y="4421147"/>
            <a:ext cx="723600" cy="27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03" name="Rectangle 43"/>
          <p:cNvSpPr>
            <a:spLocks noChangeArrowheads="1"/>
          </p:cNvSpPr>
          <p:nvPr/>
        </p:nvSpPr>
        <p:spPr bwMode="auto">
          <a:xfrm>
            <a:off x="3419516" y="4441508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HP-UX </a:t>
            </a:r>
            <a:r>
              <a:rPr lang="en-US" altLang="ko-KR" sz="400" dirty="0">
                <a:latin typeface="+mn-ea"/>
              </a:rPr>
              <a:t>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04" name="Rectangle 135"/>
          <p:cNvSpPr>
            <a:spLocks noChangeArrowheads="1"/>
          </p:cNvSpPr>
          <p:nvPr/>
        </p:nvSpPr>
        <p:spPr bwMode="auto">
          <a:xfrm>
            <a:off x="4170017" y="4421147"/>
            <a:ext cx="723600" cy="44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05" name="Rectangle 43"/>
          <p:cNvSpPr>
            <a:spLocks noChangeArrowheads="1"/>
          </p:cNvSpPr>
          <p:nvPr/>
        </p:nvSpPr>
        <p:spPr bwMode="auto">
          <a:xfrm>
            <a:off x="4189817" y="4441508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HP-UX </a:t>
            </a:r>
            <a:r>
              <a:rPr lang="en-US" altLang="ko-KR" sz="400" dirty="0">
                <a:latin typeface="+mn-ea"/>
              </a:rPr>
              <a:t>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06" name="Rectangle 135"/>
          <p:cNvSpPr>
            <a:spLocks noChangeArrowheads="1"/>
          </p:cNvSpPr>
          <p:nvPr/>
        </p:nvSpPr>
        <p:spPr bwMode="auto">
          <a:xfrm>
            <a:off x="4939992" y="4421145"/>
            <a:ext cx="723600" cy="27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07" name="Rectangle 43"/>
          <p:cNvSpPr>
            <a:spLocks noChangeArrowheads="1"/>
          </p:cNvSpPr>
          <p:nvPr/>
        </p:nvSpPr>
        <p:spPr bwMode="auto">
          <a:xfrm>
            <a:off x="4959792" y="4441508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Windows 2012 Std.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08" name="Rectangle 43"/>
          <p:cNvSpPr>
            <a:spLocks noChangeArrowheads="1"/>
          </p:cNvSpPr>
          <p:nvPr/>
        </p:nvSpPr>
        <p:spPr bwMode="auto">
          <a:xfrm>
            <a:off x="4189817" y="4525877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09" name="Rectangle 43"/>
          <p:cNvSpPr>
            <a:spLocks noChangeArrowheads="1"/>
          </p:cNvSpPr>
          <p:nvPr/>
        </p:nvSpPr>
        <p:spPr bwMode="auto">
          <a:xfrm>
            <a:off x="4189817" y="4608954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JEUS6</a:t>
            </a:r>
            <a:endParaRPr lang="ko-KR" altLang="en-US" sz="400" dirty="0">
              <a:latin typeface="+mn-ea"/>
            </a:endParaRPr>
          </a:p>
        </p:txBody>
      </p:sp>
      <p:grpSp>
        <p:nvGrpSpPr>
          <p:cNvPr id="1510" name="그룹 1509"/>
          <p:cNvGrpSpPr/>
          <p:nvPr/>
        </p:nvGrpSpPr>
        <p:grpSpPr>
          <a:xfrm>
            <a:off x="1083212" y="4421146"/>
            <a:ext cx="723600" cy="356400"/>
            <a:chOff x="1083212" y="4421146"/>
            <a:chExt cx="723600" cy="356400"/>
          </a:xfrm>
        </p:grpSpPr>
        <p:sp>
          <p:nvSpPr>
            <p:cNvPr id="1511" name="Rectangle 135"/>
            <p:cNvSpPr>
              <a:spLocks noChangeArrowheads="1"/>
            </p:cNvSpPr>
            <p:nvPr/>
          </p:nvSpPr>
          <p:spPr bwMode="auto">
            <a:xfrm>
              <a:off x="1083212" y="4421146"/>
              <a:ext cx="723600" cy="35640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512" name="Rectangle 43"/>
            <p:cNvSpPr>
              <a:spLocks noChangeArrowheads="1"/>
            </p:cNvSpPr>
            <p:nvPr/>
          </p:nvSpPr>
          <p:spPr bwMode="auto">
            <a:xfrm>
              <a:off x="1103012" y="4441508"/>
              <a:ext cx="684000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dirty="0" smtClean="0">
                  <a:latin typeface="+mn-ea"/>
                </a:rPr>
                <a:t> HP-UX 11.31 ia64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513" name="Rectangle 43"/>
            <p:cNvSpPr>
              <a:spLocks noChangeArrowheads="1"/>
            </p:cNvSpPr>
            <p:nvPr/>
          </p:nvSpPr>
          <p:spPr bwMode="auto">
            <a:xfrm>
              <a:off x="1103012" y="4525877"/>
              <a:ext cx="684000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Jennifer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514" name="Rectangle 43"/>
            <p:cNvSpPr>
              <a:spLocks noChangeArrowheads="1"/>
            </p:cNvSpPr>
            <p:nvPr/>
          </p:nvSpPr>
          <p:spPr bwMode="auto">
            <a:xfrm>
              <a:off x="1103012" y="4608954"/>
              <a:ext cx="684000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SMS Agent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515" name="Rectangle 43"/>
            <p:cNvSpPr>
              <a:spLocks noChangeArrowheads="1"/>
            </p:cNvSpPr>
            <p:nvPr/>
          </p:nvSpPr>
          <p:spPr bwMode="auto">
            <a:xfrm>
              <a:off x="1103012" y="4695251"/>
              <a:ext cx="684000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Backup Agent (Avrmar)</a:t>
              </a: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1516" name="그룹 1515"/>
          <p:cNvGrpSpPr/>
          <p:nvPr/>
        </p:nvGrpSpPr>
        <p:grpSpPr>
          <a:xfrm>
            <a:off x="1854815" y="4421146"/>
            <a:ext cx="723600" cy="356400"/>
            <a:chOff x="1083212" y="4421146"/>
            <a:chExt cx="723600" cy="356400"/>
          </a:xfrm>
        </p:grpSpPr>
        <p:sp>
          <p:nvSpPr>
            <p:cNvPr id="1517" name="Rectangle 135"/>
            <p:cNvSpPr>
              <a:spLocks noChangeArrowheads="1"/>
            </p:cNvSpPr>
            <p:nvPr/>
          </p:nvSpPr>
          <p:spPr bwMode="auto">
            <a:xfrm>
              <a:off x="1083212" y="4421146"/>
              <a:ext cx="723600" cy="35640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518" name="Rectangle 43"/>
            <p:cNvSpPr>
              <a:spLocks noChangeArrowheads="1"/>
            </p:cNvSpPr>
            <p:nvPr/>
          </p:nvSpPr>
          <p:spPr bwMode="auto">
            <a:xfrm>
              <a:off x="1103012" y="4441508"/>
              <a:ext cx="684000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dirty="0" smtClean="0">
                  <a:latin typeface="+mn-ea"/>
                </a:rPr>
                <a:t> HP-UX 11.31 ia64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519" name="Rectangle 43"/>
            <p:cNvSpPr>
              <a:spLocks noChangeArrowheads="1"/>
            </p:cNvSpPr>
            <p:nvPr/>
          </p:nvSpPr>
          <p:spPr bwMode="auto">
            <a:xfrm>
              <a:off x="1103012" y="4525877"/>
              <a:ext cx="684000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Jennifer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520" name="Rectangle 43"/>
            <p:cNvSpPr>
              <a:spLocks noChangeArrowheads="1"/>
            </p:cNvSpPr>
            <p:nvPr/>
          </p:nvSpPr>
          <p:spPr bwMode="auto">
            <a:xfrm>
              <a:off x="1103012" y="4608954"/>
              <a:ext cx="684000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SMS Agent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521" name="Rectangle 43"/>
            <p:cNvSpPr>
              <a:spLocks noChangeArrowheads="1"/>
            </p:cNvSpPr>
            <p:nvPr/>
          </p:nvSpPr>
          <p:spPr bwMode="auto">
            <a:xfrm>
              <a:off x="1103012" y="4695251"/>
              <a:ext cx="684000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Backup Agent (Avrmar)</a:t>
              </a:r>
              <a:endParaRPr lang="ko-KR" altLang="en-US" sz="400" dirty="0">
                <a:latin typeface="+mn-ea"/>
              </a:endParaRPr>
            </a:p>
          </p:txBody>
        </p:sp>
      </p:grpSp>
      <p:sp>
        <p:nvSpPr>
          <p:cNvPr id="1522" name="Rectangle 135"/>
          <p:cNvSpPr>
            <a:spLocks noChangeArrowheads="1"/>
          </p:cNvSpPr>
          <p:nvPr/>
        </p:nvSpPr>
        <p:spPr bwMode="auto">
          <a:xfrm>
            <a:off x="2627806" y="4421146"/>
            <a:ext cx="723600" cy="44757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23" name="Rectangle 43"/>
          <p:cNvSpPr>
            <a:spLocks noChangeArrowheads="1"/>
          </p:cNvSpPr>
          <p:nvPr/>
        </p:nvSpPr>
        <p:spPr bwMode="auto">
          <a:xfrm>
            <a:off x="2647606" y="4441508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24" name="Rectangle 43"/>
          <p:cNvSpPr>
            <a:spLocks noChangeArrowheads="1"/>
          </p:cNvSpPr>
          <p:nvPr/>
        </p:nvSpPr>
        <p:spPr bwMode="auto">
          <a:xfrm>
            <a:off x="2647606" y="4525877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HP MC/SG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25" name="Rectangle 43"/>
          <p:cNvSpPr>
            <a:spLocks noChangeArrowheads="1"/>
          </p:cNvSpPr>
          <p:nvPr/>
        </p:nvSpPr>
        <p:spPr bwMode="auto">
          <a:xfrm>
            <a:off x="2647606" y="4608954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Oracle 11g Enterprise 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26" name="Rectangle 43"/>
          <p:cNvSpPr>
            <a:spLocks noChangeArrowheads="1"/>
          </p:cNvSpPr>
          <p:nvPr/>
        </p:nvSpPr>
        <p:spPr bwMode="auto">
          <a:xfrm>
            <a:off x="2647606" y="4695251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27" name="Rectangle 43"/>
          <p:cNvSpPr>
            <a:spLocks noChangeArrowheads="1"/>
          </p:cNvSpPr>
          <p:nvPr/>
        </p:nvSpPr>
        <p:spPr bwMode="auto">
          <a:xfrm>
            <a:off x="2647606" y="4781548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28" name="Rectangle 43"/>
          <p:cNvSpPr>
            <a:spLocks noChangeArrowheads="1"/>
          </p:cNvSpPr>
          <p:nvPr/>
        </p:nvSpPr>
        <p:spPr bwMode="auto">
          <a:xfrm>
            <a:off x="3419516" y="4527076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29" name="Rectangle 43"/>
          <p:cNvSpPr>
            <a:spLocks noChangeArrowheads="1"/>
          </p:cNvSpPr>
          <p:nvPr/>
        </p:nvSpPr>
        <p:spPr bwMode="auto">
          <a:xfrm>
            <a:off x="3419516" y="4613373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30" name="Rectangle 43"/>
          <p:cNvSpPr>
            <a:spLocks noChangeArrowheads="1"/>
          </p:cNvSpPr>
          <p:nvPr/>
        </p:nvSpPr>
        <p:spPr bwMode="auto">
          <a:xfrm>
            <a:off x="4189817" y="4700550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31" name="Rectangle 43"/>
          <p:cNvSpPr>
            <a:spLocks noChangeArrowheads="1"/>
          </p:cNvSpPr>
          <p:nvPr/>
        </p:nvSpPr>
        <p:spPr bwMode="auto">
          <a:xfrm>
            <a:off x="4189817" y="4786847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32" name="Rectangle 43"/>
          <p:cNvSpPr>
            <a:spLocks noChangeArrowheads="1"/>
          </p:cNvSpPr>
          <p:nvPr/>
        </p:nvSpPr>
        <p:spPr bwMode="auto">
          <a:xfrm>
            <a:off x="4959792" y="4527076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33" name="Rectangle 43"/>
          <p:cNvSpPr>
            <a:spLocks noChangeArrowheads="1"/>
          </p:cNvSpPr>
          <p:nvPr/>
        </p:nvSpPr>
        <p:spPr bwMode="auto">
          <a:xfrm>
            <a:off x="4959792" y="4613373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362" name="직선 연결선 1361"/>
          <p:cNvCxnSpPr/>
          <p:nvPr/>
        </p:nvCxnSpPr>
        <p:spPr>
          <a:xfrm>
            <a:off x="9271594" y="1367695"/>
            <a:ext cx="0" cy="545429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9" name="직선 연결선 1438"/>
          <p:cNvCxnSpPr/>
          <p:nvPr/>
        </p:nvCxnSpPr>
        <p:spPr>
          <a:xfrm>
            <a:off x="9279528" y="1363268"/>
            <a:ext cx="3485138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9" name="직선 연결선 778"/>
          <p:cNvCxnSpPr/>
          <p:nvPr/>
        </p:nvCxnSpPr>
        <p:spPr>
          <a:xfrm rot="5400000" flipH="1" flipV="1">
            <a:off x="10939727" y="3853325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0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940947" y="3617235"/>
            <a:ext cx="234417" cy="302400"/>
          </a:xfrm>
          <a:prstGeom prst="rect">
            <a:avLst/>
          </a:prstGeom>
          <a:noFill/>
        </p:spPr>
      </p:pic>
      <p:graphicFrame>
        <p:nvGraphicFramePr>
          <p:cNvPr id="782" name="표 7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167747"/>
              </p:ext>
            </p:extLst>
          </p:nvPr>
        </p:nvGraphicFramePr>
        <p:xfrm>
          <a:off x="10705836" y="4029071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x3650-3,4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IBM X3650 </a:t>
                      </a:r>
                      <a:endParaRPr lang="ko-KR" altLang="en-US" sz="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 GHz *  1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4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146 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86" name="TextBox 785"/>
          <p:cNvSpPr txBox="1"/>
          <p:nvPr/>
        </p:nvSpPr>
        <p:spPr>
          <a:xfrm>
            <a:off x="10777274" y="3666230"/>
            <a:ext cx="571504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내부관리서버 </a:t>
            </a:r>
            <a:r>
              <a:rPr lang="en-US" altLang="ko-KR" sz="500" dirty="0" smtClean="0"/>
              <a:t>#1,#2</a:t>
            </a:r>
          </a:p>
          <a:p>
            <a:pPr algn="ctr"/>
            <a:r>
              <a:rPr lang="en-US" altLang="ko-KR" sz="500" dirty="0" smtClean="0"/>
              <a:t>172.16.21.81</a:t>
            </a:r>
          </a:p>
          <a:p>
            <a:pPr algn="ctr"/>
            <a:r>
              <a:rPr lang="en-US" altLang="ko-KR" sz="500" dirty="0" smtClean="0"/>
              <a:t>172.16.21.82</a:t>
            </a:r>
            <a:endParaRPr lang="en-US" altLang="ko-KR" sz="500" dirty="0"/>
          </a:p>
        </p:txBody>
      </p:sp>
      <p:sp>
        <p:nvSpPr>
          <p:cNvPr id="787" name="Rectangle 135"/>
          <p:cNvSpPr>
            <a:spLocks noChangeArrowheads="1"/>
          </p:cNvSpPr>
          <p:nvPr/>
        </p:nvSpPr>
        <p:spPr bwMode="auto">
          <a:xfrm>
            <a:off x="10703740" y="4404107"/>
            <a:ext cx="723600" cy="36199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88" name="Rectangle 43"/>
          <p:cNvSpPr>
            <a:spLocks noChangeArrowheads="1"/>
          </p:cNvSpPr>
          <p:nvPr/>
        </p:nvSpPr>
        <p:spPr bwMode="auto">
          <a:xfrm>
            <a:off x="10723699" y="4425444"/>
            <a:ext cx="687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Windows 2012 Std.</a:t>
            </a:r>
            <a:endParaRPr lang="ko-KR" altLang="en-US" sz="400" dirty="0">
              <a:latin typeface="+mn-ea"/>
            </a:endParaRPr>
          </a:p>
        </p:txBody>
      </p:sp>
      <p:sp>
        <p:nvSpPr>
          <p:cNvPr id="790" name="Rectangle 43"/>
          <p:cNvSpPr>
            <a:spLocks noChangeArrowheads="1"/>
          </p:cNvSpPr>
          <p:nvPr/>
        </p:nvSpPr>
        <p:spPr bwMode="auto">
          <a:xfrm>
            <a:off x="10723699" y="4595369"/>
            <a:ext cx="687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91" name="Rectangle 43"/>
          <p:cNvSpPr>
            <a:spLocks noChangeArrowheads="1"/>
          </p:cNvSpPr>
          <p:nvPr/>
        </p:nvSpPr>
        <p:spPr bwMode="auto">
          <a:xfrm>
            <a:off x="10723699" y="4684568"/>
            <a:ext cx="687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792" name="Rectangle 43"/>
          <p:cNvSpPr>
            <a:spLocks noChangeArrowheads="1"/>
          </p:cNvSpPr>
          <p:nvPr/>
        </p:nvSpPr>
        <p:spPr bwMode="auto">
          <a:xfrm>
            <a:off x="10723699" y="4509072"/>
            <a:ext cx="687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Tomcat 5.0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814" name="직선 연결선 813"/>
          <p:cNvCxnSpPr/>
          <p:nvPr/>
        </p:nvCxnSpPr>
        <p:spPr>
          <a:xfrm rot="5400000" flipH="1" flipV="1">
            <a:off x="6880480" y="7292949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5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95989" y="7075045"/>
            <a:ext cx="234417" cy="302400"/>
          </a:xfrm>
          <a:prstGeom prst="rect">
            <a:avLst/>
          </a:prstGeom>
          <a:noFill/>
        </p:spPr>
      </p:pic>
      <p:sp>
        <p:nvSpPr>
          <p:cNvPr id="816" name="TextBox 815"/>
          <p:cNvSpPr txBox="1"/>
          <p:nvPr/>
        </p:nvSpPr>
        <p:spPr>
          <a:xfrm>
            <a:off x="6554342" y="7108135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분배개발서버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172.16.14.40</a:t>
            </a:r>
            <a:endParaRPr lang="en-US" altLang="ko-KR" sz="500" dirty="0"/>
          </a:p>
        </p:txBody>
      </p:sp>
      <p:sp>
        <p:nvSpPr>
          <p:cNvPr id="817" name="Rectangle 135"/>
          <p:cNvSpPr>
            <a:spLocks noChangeArrowheads="1"/>
          </p:cNvSpPr>
          <p:nvPr/>
        </p:nvSpPr>
        <p:spPr bwMode="auto">
          <a:xfrm>
            <a:off x="6720909" y="7836739"/>
            <a:ext cx="547200" cy="18516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18" name="Rectangle 43"/>
          <p:cNvSpPr>
            <a:spLocks noChangeArrowheads="1"/>
          </p:cNvSpPr>
          <p:nvPr/>
        </p:nvSpPr>
        <p:spPr bwMode="auto">
          <a:xfrm>
            <a:off x="6743034" y="7860694"/>
            <a:ext cx="507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819" name="표 8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559756"/>
              </p:ext>
            </p:extLst>
          </p:nvPr>
        </p:nvGraphicFramePr>
        <p:xfrm>
          <a:off x="6720909" y="7458649"/>
          <a:ext cx="548752" cy="4598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183947"/>
                <a:gridCol w="36480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PUPDATEDEV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20" name="Rectangle 43"/>
          <p:cNvSpPr>
            <a:spLocks noChangeArrowheads="1"/>
          </p:cNvSpPr>
          <p:nvPr/>
        </p:nvSpPr>
        <p:spPr bwMode="auto">
          <a:xfrm>
            <a:off x="6743034" y="7939319"/>
            <a:ext cx="507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EZWay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841" name="직선 연결선 840"/>
          <p:cNvCxnSpPr/>
          <p:nvPr/>
        </p:nvCxnSpPr>
        <p:spPr>
          <a:xfrm rot="5400000" flipH="1" flipV="1">
            <a:off x="7523165" y="7292949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2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24385" y="7070282"/>
            <a:ext cx="234417" cy="302400"/>
          </a:xfrm>
          <a:prstGeom prst="rect">
            <a:avLst/>
          </a:prstGeom>
          <a:noFill/>
        </p:spPr>
      </p:pic>
      <p:cxnSp>
        <p:nvCxnSpPr>
          <p:cNvPr id="843" name="직선 연결선 842"/>
          <p:cNvCxnSpPr/>
          <p:nvPr/>
        </p:nvCxnSpPr>
        <p:spPr>
          <a:xfrm rot="5400000" flipH="1" flipV="1">
            <a:off x="8111483" y="7292949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4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26992" y="7075045"/>
            <a:ext cx="234417" cy="302400"/>
          </a:xfrm>
          <a:prstGeom prst="rect">
            <a:avLst/>
          </a:prstGeom>
          <a:noFill/>
        </p:spPr>
      </p:pic>
      <p:sp>
        <p:nvSpPr>
          <p:cNvPr id="845" name="TextBox 844"/>
          <p:cNvSpPr txBox="1"/>
          <p:nvPr/>
        </p:nvSpPr>
        <p:spPr>
          <a:xfrm>
            <a:off x="7785345" y="7108135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온라인조회 및</a:t>
            </a:r>
            <a:endParaRPr lang="en-US" altLang="ko-KR" sz="500" smtClean="0"/>
          </a:p>
          <a:p>
            <a:pPr algn="ctr"/>
            <a:r>
              <a:rPr lang="ko-KR" altLang="en-US" sz="500" smtClean="0"/>
              <a:t>지불개발서버 </a:t>
            </a:r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172.16.14.39</a:t>
            </a:r>
            <a:endParaRPr lang="en-US" altLang="ko-KR" sz="500"/>
          </a:p>
        </p:txBody>
      </p:sp>
      <p:sp>
        <p:nvSpPr>
          <p:cNvPr id="846" name="Rectangle 135"/>
          <p:cNvSpPr>
            <a:spLocks noChangeArrowheads="1"/>
          </p:cNvSpPr>
          <p:nvPr/>
        </p:nvSpPr>
        <p:spPr bwMode="auto">
          <a:xfrm>
            <a:off x="7314088" y="7836739"/>
            <a:ext cx="597600" cy="26194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47" name="Rectangle 43"/>
          <p:cNvSpPr>
            <a:spLocks noChangeArrowheads="1"/>
          </p:cNvSpPr>
          <p:nvPr/>
        </p:nvSpPr>
        <p:spPr bwMode="auto">
          <a:xfrm>
            <a:off x="7335861" y="7849894"/>
            <a:ext cx="558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848" name="Rectangle 135"/>
          <p:cNvSpPr>
            <a:spLocks noChangeArrowheads="1"/>
          </p:cNvSpPr>
          <p:nvPr/>
        </p:nvSpPr>
        <p:spPr bwMode="auto">
          <a:xfrm>
            <a:off x="7951912" y="7836739"/>
            <a:ext cx="547200" cy="26194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49" name="Rectangle 43"/>
          <p:cNvSpPr>
            <a:spLocks noChangeArrowheads="1"/>
          </p:cNvSpPr>
          <p:nvPr/>
        </p:nvSpPr>
        <p:spPr bwMode="auto">
          <a:xfrm>
            <a:off x="7974037" y="7860694"/>
            <a:ext cx="507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850" name="표 8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269877"/>
              </p:ext>
            </p:extLst>
          </p:nvPr>
        </p:nvGraphicFramePr>
        <p:xfrm>
          <a:off x="7314088" y="7458649"/>
          <a:ext cx="59565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58632"/>
                <a:gridCol w="33702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PONWEBDEV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1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51" name="표 8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023535"/>
              </p:ext>
            </p:extLst>
          </p:nvPr>
        </p:nvGraphicFramePr>
        <p:xfrm>
          <a:off x="7951912" y="7458649"/>
          <a:ext cx="548752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49088"/>
                <a:gridCol w="299664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PONPAYDEV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52" name="Rectangle 43"/>
          <p:cNvSpPr>
            <a:spLocks noChangeArrowheads="1"/>
          </p:cNvSpPr>
          <p:nvPr/>
        </p:nvSpPr>
        <p:spPr bwMode="auto">
          <a:xfrm>
            <a:off x="7335861" y="7939319"/>
            <a:ext cx="558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</a:t>
            </a:r>
            <a:r>
              <a:rPr lang="en-US" altLang="ko-KR" sz="400" smtClean="0">
                <a:latin typeface="+mn-ea"/>
              </a:rPr>
              <a:t>WebToB 4.0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853" name="Rectangle 43"/>
          <p:cNvSpPr>
            <a:spLocks noChangeArrowheads="1"/>
          </p:cNvSpPr>
          <p:nvPr/>
        </p:nvSpPr>
        <p:spPr bwMode="auto">
          <a:xfrm>
            <a:off x="7335861" y="8021908"/>
            <a:ext cx="558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</a:t>
            </a:r>
            <a:r>
              <a:rPr lang="en-US" altLang="ko-KR" sz="400" smtClean="0">
                <a:latin typeface="+mn-ea"/>
              </a:rPr>
              <a:t>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854" name="Rectangle 43"/>
          <p:cNvSpPr>
            <a:spLocks noChangeArrowheads="1"/>
          </p:cNvSpPr>
          <p:nvPr/>
        </p:nvSpPr>
        <p:spPr bwMode="auto">
          <a:xfrm>
            <a:off x="7974037" y="7939319"/>
            <a:ext cx="507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</a:t>
            </a:r>
            <a:r>
              <a:rPr lang="en-US" altLang="ko-KR" sz="400" smtClean="0">
                <a:latin typeface="+mn-ea"/>
              </a:rPr>
              <a:t>WebToB 4.0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855" name="Rectangle 43"/>
          <p:cNvSpPr>
            <a:spLocks noChangeArrowheads="1"/>
          </p:cNvSpPr>
          <p:nvPr/>
        </p:nvSpPr>
        <p:spPr bwMode="auto">
          <a:xfrm>
            <a:off x="7974037" y="8021908"/>
            <a:ext cx="507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</a:t>
            </a:r>
            <a:r>
              <a:rPr lang="en-US" altLang="ko-KR" sz="400" smtClean="0">
                <a:latin typeface="+mn-ea"/>
              </a:rPr>
              <a:t>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856" name="TextBox 855"/>
          <p:cNvSpPr txBox="1"/>
          <p:nvPr/>
        </p:nvSpPr>
        <p:spPr>
          <a:xfrm>
            <a:off x="7178599" y="7103372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온라인복권 및</a:t>
            </a:r>
            <a:endParaRPr lang="en-US" altLang="ko-KR" sz="500" smtClean="0"/>
          </a:p>
          <a:p>
            <a:pPr algn="ctr"/>
            <a:r>
              <a:rPr lang="ko-KR" altLang="en-US" sz="500" smtClean="0"/>
              <a:t>웹개발서버 </a:t>
            </a:r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172.16.14.38</a:t>
            </a:r>
            <a:endParaRPr lang="en-US" altLang="ko-KR" sz="500" dirty="0"/>
          </a:p>
        </p:txBody>
      </p:sp>
      <p:cxnSp>
        <p:nvCxnSpPr>
          <p:cNvPr id="1703" name="직선 연결선 1702"/>
          <p:cNvCxnSpPr/>
          <p:nvPr/>
        </p:nvCxnSpPr>
        <p:spPr>
          <a:xfrm>
            <a:off x="289378" y="344548"/>
            <a:ext cx="3702459" cy="1613715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07" name="표 17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309611"/>
              </p:ext>
            </p:extLst>
          </p:nvPr>
        </p:nvGraphicFramePr>
        <p:xfrm>
          <a:off x="2806230" y="513903"/>
          <a:ext cx="741529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65510"/>
                <a:gridCol w="476019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PFILESVR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08" name="Rectangle 135"/>
          <p:cNvSpPr>
            <a:spLocks noChangeArrowheads="1"/>
          </p:cNvSpPr>
          <p:nvPr/>
        </p:nvSpPr>
        <p:spPr bwMode="auto">
          <a:xfrm>
            <a:off x="1042150" y="890013"/>
            <a:ext cx="828000" cy="554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09" name="Rectangle 43"/>
          <p:cNvSpPr>
            <a:spLocks noChangeArrowheads="1"/>
          </p:cNvSpPr>
          <p:nvPr/>
        </p:nvSpPr>
        <p:spPr bwMode="auto">
          <a:xfrm>
            <a:off x="1060150" y="910377"/>
            <a:ext cx="792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710" name="표 17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414556"/>
              </p:ext>
            </p:extLst>
          </p:nvPr>
        </p:nvGraphicFramePr>
        <p:xfrm>
          <a:off x="1042150" y="513903"/>
          <a:ext cx="827062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6136"/>
                <a:gridCol w="53092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POPRWEBSVR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11" name="Rectangle 43"/>
          <p:cNvSpPr>
            <a:spLocks noChangeArrowheads="1"/>
          </p:cNvSpPr>
          <p:nvPr/>
        </p:nvSpPr>
        <p:spPr bwMode="auto">
          <a:xfrm>
            <a:off x="1060150" y="998238"/>
            <a:ext cx="792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12" name="Rectangle 43"/>
          <p:cNvSpPr>
            <a:spLocks noChangeArrowheads="1"/>
          </p:cNvSpPr>
          <p:nvPr/>
        </p:nvSpPr>
        <p:spPr bwMode="auto">
          <a:xfrm>
            <a:off x="1060150" y="1086099"/>
            <a:ext cx="792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 6.1.0 (open jdk 1.6)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13" name="Rectangle 135"/>
          <p:cNvSpPr>
            <a:spLocks noChangeArrowheads="1"/>
          </p:cNvSpPr>
          <p:nvPr/>
        </p:nvSpPr>
        <p:spPr bwMode="auto">
          <a:xfrm>
            <a:off x="2806230" y="891688"/>
            <a:ext cx="741600" cy="316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14" name="Rectangle 43"/>
          <p:cNvSpPr>
            <a:spLocks noChangeArrowheads="1"/>
          </p:cNvSpPr>
          <p:nvPr/>
        </p:nvSpPr>
        <p:spPr bwMode="auto">
          <a:xfrm>
            <a:off x="2826030" y="912050"/>
            <a:ext cx="702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15" name="Rectangle 43"/>
          <p:cNvSpPr>
            <a:spLocks noChangeArrowheads="1"/>
          </p:cNvSpPr>
          <p:nvPr/>
        </p:nvSpPr>
        <p:spPr bwMode="auto">
          <a:xfrm>
            <a:off x="2826030" y="1018963"/>
            <a:ext cx="702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윈도우파일공유</a:t>
            </a:r>
            <a:r>
              <a:rPr lang="en-US" altLang="ko-KR" sz="400" smtClean="0">
                <a:latin typeface="+mn-ea"/>
              </a:rPr>
              <a:t>CAL License 100</a:t>
            </a:r>
            <a:r>
              <a:rPr lang="ko-KR" altLang="en-US" sz="400" smtClean="0">
                <a:latin typeface="+mn-ea"/>
              </a:rPr>
              <a:t>명</a:t>
            </a:r>
            <a:endParaRPr lang="en-US" altLang="ko-KR" sz="400" smtClean="0">
              <a:latin typeface="+mn-ea"/>
            </a:endParaRPr>
          </a:p>
        </p:txBody>
      </p:sp>
      <p:sp>
        <p:nvSpPr>
          <p:cNvPr id="1716" name="Rectangle 43"/>
          <p:cNvSpPr>
            <a:spLocks noChangeArrowheads="1"/>
          </p:cNvSpPr>
          <p:nvPr/>
        </p:nvSpPr>
        <p:spPr bwMode="auto">
          <a:xfrm>
            <a:off x="1060150" y="1362086"/>
            <a:ext cx="792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17" name="Rectangle 43"/>
          <p:cNvSpPr>
            <a:spLocks noChangeArrowheads="1"/>
          </p:cNvSpPr>
          <p:nvPr/>
        </p:nvSpPr>
        <p:spPr bwMode="auto">
          <a:xfrm>
            <a:off x="2826030" y="1119315"/>
            <a:ext cx="702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18" name="Rectangle 43"/>
          <p:cNvSpPr>
            <a:spLocks noChangeArrowheads="1"/>
          </p:cNvSpPr>
          <p:nvPr/>
        </p:nvSpPr>
        <p:spPr bwMode="auto">
          <a:xfrm>
            <a:off x="1060150" y="1177637"/>
            <a:ext cx="792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웹로그</a:t>
            </a:r>
            <a:endParaRPr lang="ko-KR" altLang="en-US" sz="400">
              <a:latin typeface="+mn-ea"/>
            </a:endParaRPr>
          </a:p>
        </p:txBody>
      </p:sp>
      <p:sp>
        <p:nvSpPr>
          <p:cNvPr id="1719" name="Rectangle 43"/>
          <p:cNvSpPr>
            <a:spLocks noChangeArrowheads="1"/>
          </p:cNvSpPr>
          <p:nvPr/>
        </p:nvSpPr>
        <p:spPr bwMode="auto">
          <a:xfrm>
            <a:off x="1060150" y="1268118"/>
            <a:ext cx="792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비즈메일러</a:t>
            </a:r>
            <a:endParaRPr lang="ko-KR" altLang="en-US" sz="400">
              <a:latin typeface="+mn-ea"/>
            </a:endParaRPr>
          </a:p>
        </p:txBody>
      </p:sp>
      <p:sp>
        <p:nvSpPr>
          <p:cNvPr id="794" name="TextBox 793"/>
          <p:cNvSpPr txBox="1"/>
          <p:nvPr/>
        </p:nvSpPr>
        <p:spPr>
          <a:xfrm>
            <a:off x="2709340" y="5200192"/>
            <a:ext cx="894778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온라인복권 감사</a:t>
            </a:r>
            <a:r>
              <a:rPr lang="en-US" altLang="ko-KR" sz="500" dirty="0"/>
              <a:t>DB</a:t>
            </a:r>
            <a:r>
              <a:rPr lang="ko-KR" altLang="en-US" sz="500" dirty="0" smtClean="0"/>
              <a:t>서버 </a:t>
            </a:r>
            <a:r>
              <a:rPr lang="en-US" altLang="ko-KR" sz="500" dirty="0" smtClean="0"/>
              <a:t>#2</a:t>
            </a:r>
          </a:p>
          <a:p>
            <a:pPr algn="ctr"/>
            <a:r>
              <a:rPr lang="en-US" altLang="ko-KR" sz="500" smtClean="0"/>
              <a:t>172.16.16.36</a:t>
            </a:r>
            <a:endParaRPr lang="en-US" altLang="ko-KR" sz="500" dirty="0" smtClean="0"/>
          </a:p>
          <a:p>
            <a:pPr algn="ctr"/>
            <a:r>
              <a:rPr lang="en-US" altLang="ko-KR" sz="500" smtClean="0"/>
              <a:t>172.16.16.37</a:t>
            </a:r>
          </a:p>
          <a:p>
            <a:pPr algn="ctr"/>
            <a:r>
              <a:rPr lang="en-US" altLang="ko-KR" sz="500"/>
              <a:t>HACMP : </a:t>
            </a:r>
            <a:r>
              <a:rPr lang="en-US" altLang="ko-KR" sz="500" smtClean="0"/>
              <a:t>172.16.16.35</a:t>
            </a:r>
          </a:p>
        </p:txBody>
      </p:sp>
      <p:graphicFrame>
        <p:nvGraphicFramePr>
          <p:cNvPr id="793" name="표 7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89307"/>
              </p:ext>
            </p:extLst>
          </p:nvPr>
        </p:nvGraphicFramePr>
        <p:xfrm>
          <a:off x="8939983" y="507780"/>
          <a:ext cx="676272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42145"/>
                <a:gridCol w="43412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PESMDB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796" name="직선 연결선 795"/>
          <p:cNvCxnSpPr/>
          <p:nvPr/>
        </p:nvCxnSpPr>
        <p:spPr>
          <a:xfrm rot="5400000" flipH="1" flipV="1">
            <a:off x="9220452" y="34264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7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221449" y="115579"/>
            <a:ext cx="234842" cy="302400"/>
          </a:xfrm>
          <a:prstGeom prst="rect">
            <a:avLst/>
          </a:prstGeom>
          <a:noFill/>
        </p:spPr>
      </p:pic>
      <p:sp>
        <p:nvSpPr>
          <p:cNvPr id="807" name="TextBox 806"/>
          <p:cNvSpPr txBox="1"/>
          <p:nvPr/>
        </p:nvSpPr>
        <p:spPr>
          <a:xfrm>
            <a:off x="8907828" y="109757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ESM DB </a:t>
            </a:r>
            <a:r>
              <a:rPr lang="ko-KR" altLang="en-US" sz="500" smtClean="0"/>
              <a:t>서버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1</a:t>
            </a:r>
          </a:p>
          <a:p>
            <a:pPr algn="ctr"/>
            <a:r>
              <a:rPr lang="en-US" altLang="ko-KR" sz="500" smtClean="0"/>
              <a:t>172.16.13.212</a:t>
            </a:r>
            <a:endParaRPr lang="en-US" altLang="ko-KR" sz="500" dirty="0"/>
          </a:p>
        </p:txBody>
      </p:sp>
      <p:cxnSp>
        <p:nvCxnSpPr>
          <p:cNvPr id="835" name="직선 연결선 834"/>
          <p:cNvCxnSpPr/>
          <p:nvPr/>
        </p:nvCxnSpPr>
        <p:spPr>
          <a:xfrm rot="5400000" flipH="1" flipV="1">
            <a:off x="2260982" y="3482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6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285794" y="125902"/>
            <a:ext cx="234842" cy="302400"/>
          </a:xfrm>
          <a:prstGeom prst="rect">
            <a:avLst/>
          </a:prstGeom>
          <a:noFill/>
        </p:spPr>
      </p:pic>
      <p:sp>
        <p:nvSpPr>
          <p:cNvPr id="837" name="TextBox 836"/>
          <p:cNvSpPr txBox="1"/>
          <p:nvPr/>
        </p:nvSpPr>
        <p:spPr>
          <a:xfrm>
            <a:off x="1944180" y="120080"/>
            <a:ext cx="896400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온라인복권 당첨확인 및</a:t>
            </a:r>
            <a:endParaRPr lang="en-US" altLang="ko-KR" sz="500"/>
          </a:p>
          <a:p>
            <a:pPr algn="ctr"/>
            <a:r>
              <a:rPr lang="ko-KR" altLang="en-US" sz="500" smtClean="0"/>
              <a:t>지급서버 </a:t>
            </a:r>
            <a:r>
              <a:rPr lang="en-US" altLang="ko-KR" sz="500"/>
              <a:t>#2</a:t>
            </a:r>
          </a:p>
          <a:p>
            <a:pPr algn="ctr"/>
            <a:r>
              <a:rPr lang="en-US" altLang="ko-KR" sz="500" smtClean="0"/>
              <a:t>172.16.13.45</a:t>
            </a:r>
            <a:endParaRPr lang="en-US" altLang="ko-KR" sz="500"/>
          </a:p>
          <a:p>
            <a:pPr algn="ctr"/>
            <a:r>
              <a:rPr lang="en-US" altLang="ko-KR" sz="500" smtClean="0"/>
              <a:t>172.16.13.46</a:t>
            </a:r>
            <a:endParaRPr lang="en-US" altLang="ko-KR" sz="500" dirty="0"/>
          </a:p>
        </p:txBody>
      </p:sp>
      <p:sp>
        <p:nvSpPr>
          <p:cNvPr id="839" name="Rectangle 135"/>
          <p:cNvSpPr>
            <a:spLocks noChangeArrowheads="1"/>
          </p:cNvSpPr>
          <p:nvPr/>
        </p:nvSpPr>
        <p:spPr bwMode="auto">
          <a:xfrm>
            <a:off x="1914402" y="891687"/>
            <a:ext cx="849600" cy="428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40" name="Rectangle 43"/>
          <p:cNvSpPr>
            <a:spLocks noChangeArrowheads="1"/>
          </p:cNvSpPr>
          <p:nvPr/>
        </p:nvSpPr>
        <p:spPr bwMode="auto">
          <a:xfrm>
            <a:off x="1937878" y="912050"/>
            <a:ext cx="8064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857" name="Rectangle 43"/>
          <p:cNvSpPr>
            <a:spLocks noChangeArrowheads="1"/>
          </p:cNvSpPr>
          <p:nvPr/>
        </p:nvSpPr>
        <p:spPr bwMode="auto">
          <a:xfrm>
            <a:off x="1937878" y="1018963"/>
            <a:ext cx="8064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Jeus 6.0 (open jdk 1.6)</a:t>
            </a:r>
            <a:endParaRPr lang="ko-KR" altLang="en-US" sz="400" dirty="0">
              <a:latin typeface="+mn-ea"/>
            </a:endParaRPr>
          </a:p>
        </p:txBody>
      </p:sp>
      <p:sp>
        <p:nvSpPr>
          <p:cNvPr id="858" name="Rectangle 43"/>
          <p:cNvSpPr>
            <a:spLocks noChangeArrowheads="1"/>
          </p:cNvSpPr>
          <p:nvPr/>
        </p:nvSpPr>
        <p:spPr bwMode="auto">
          <a:xfrm>
            <a:off x="1937878" y="1125876"/>
            <a:ext cx="8064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>
              <a:latin typeface="+mn-ea"/>
            </a:endParaRPr>
          </a:p>
        </p:txBody>
      </p:sp>
      <p:sp>
        <p:nvSpPr>
          <p:cNvPr id="859" name="Rectangle 43"/>
          <p:cNvSpPr>
            <a:spLocks noChangeArrowheads="1"/>
          </p:cNvSpPr>
          <p:nvPr/>
        </p:nvSpPr>
        <p:spPr bwMode="auto">
          <a:xfrm>
            <a:off x="1937878" y="1228793"/>
            <a:ext cx="8064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860" name="표 8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580529"/>
              </p:ext>
            </p:extLst>
          </p:nvPr>
        </p:nvGraphicFramePr>
        <p:xfrm>
          <a:off x="1914402" y="515576"/>
          <a:ext cx="847736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9238"/>
                <a:gridCol w="54849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PWINRCFMPAY01,02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61" name="Rectangle 43"/>
          <p:cNvSpPr>
            <a:spLocks noChangeArrowheads="1"/>
          </p:cNvSpPr>
          <p:nvPr/>
        </p:nvSpPr>
        <p:spPr bwMode="auto">
          <a:xfrm>
            <a:off x="8963383" y="910377"/>
            <a:ext cx="828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</a:t>
            </a:r>
            <a:r>
              <a:rPr lang="en-US" altLang="ko-KR" sz="400" smtClean="0">
                <a:latin typeface="+mn-ea"/>
              </a:rPr>
              <a:t>5.8 (32bit)</a:t>
            </a:r>
            <a:endParaRPr lang="ko-KR" altLang="en-US" sz="400">
              <a:latin typeface="+mn-ea"/>
            </a:endParaRPr>
          </a:p>
        </p:txBody>
      </p:sp>
      <p:sp>
        <p:nvSpPr>
          <p:cNvPr id="862" name="Rectangle 43"/>
          <p:cNvSpPr>
            <a:spLocks noChangeArrowheads="1"/>
          </p:cNvSpPr>
          <p:nvPr/>
        </p:nvSpPr>
        <p:spPr bwMode="auto">
          <a:xfrm>
            <a:off x="10391488" y="910377"/>
            <a:ext cx="792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 (32bit)</a:t>
            </a:r>
            <a:endParaRPr lang="ko-KR" altLang="en-US" sz="400">
              <a:latin typeface="+mn-ea"/>
            </a:endParaRPr>
          </a:p>
        </p:txBody>
      </p:sp>
      <p:sp>
        <p:nvSpPr>
          <p:cNvPr id="863" name="Rectangle 43"/>
          <p:cNvSpPr>
            <a:spLocks noChangeArrowheads="1"/>
          </p:cNvSpPr>
          <p:nvPr/>
        </p:nvSpPr>
        <p:spPr bwMode="auto">
          <a:xfrm>
            <a:off x="8182510" y="910377"/>
            <a:ext cx="846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</a:t>
            </a:r>
            <a:r>
              <a:rPr lang="en-US" altLang="ko-KR" sz="400" smtClean="0">
                <a:latin typeface="+mn-ea"/>
              </a:rPr>
              <a:t>5.8 (32bit)</a:t>
            </a:r>
          </a:p>
        </p:txBody>
      </p:sp>
      <p:sp>
        <p:nvSpPr>
          <p:cNvPr id="864" name="직사각형 863"/>
          <p:cNvSpPr/>
          <p:nvPr/>
        </p:nvSpPr>
        <p:spPr>
          <a:xfrm>
            <a:off x="1000762" y="8305961"/>
            <a:ext cx="3630039" cy="1263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895" name="TextBox 30"/>
          <p:cNvSpPr txBox="1"/>
          <p:nvPr/>
        </p:nvSpPr>
        <p:spPr>
          <a:xfrm>
            <a:off x="1003140" y="8311905"/>
            <a:ext cx="36252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smtClean="0"/>
              <a:t> DMZ (112.175.90/24)</a:t>
            </a:r>
            <a:endParaRPr lang="ko-KR" altLang="en-US" sz="500" b="1"/>
          </a:p>
        </p:txBody>
      </p:sp>
      <p:graphicFrame>
        <p:nvGraphicFramePr>
          <p:cNvPr id="925" name="표 9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444944"/>
              </p:ext>
            </p:extLst>
          </p:nvPr>
        </p:nvGraphicFramePr>
        <p:xfrm>
          <a:off x="1050042" y="8789120"/>
          <a:ext cx="94085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36879"/>
                <a:gridCol w="60397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PPTLWEBSVR01~04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926" name="직선 연결선 925"/>
          <p:cNvCxnSpPr/>
          <p:nvPr/>
        </p:nvCxnSpPr>
        <p:spPr>
          <a:xfrm rot="5400000" flipH="1" flipV="1">
            <a:off x="1636709" y="8630370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7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656291" y="8425942"/>
            <a:ext cx="234432" cy="302420"/>
          </a:xfrm>
          <a:prstGeom prst="rect">
            <a:avLst/>
          </a:prstGeom>
          <a:noFill/>
        </p:spPr>
      </p:pic>
      <p:sp>
        <p:nvSpPr>
          <p:cNvPr id="928" name="TextBox 927"/>
          <p:cNvSpPr txBox="1"/>
          <p:nvPr/>
        </p:nvSpPr>
        <p:spPr>
          <a:xfrm>
            <a:off x="1329558" y="8415852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온라인복권 </a:t>
            </a:r>
            <a:r>
              <a:rPr lang="ko-KR" altLang="en-US" sz="500" smtClean="0"/>
              <a:t>및</a:t>
            </a:r>
            <a:endParaRPr lang="en-US" altLang="ko-KR" sz="500" smtClean="0"/>
          </a:p>
          <a:p>
            <a:pPr algn="ctr"/>
            <a:r>
              <a:rPr lang="ko-KR" altLang="en-US" sz="500" smtClean="0"/>
              <a:t>포털 </a:t>
            </a:r>
            <a:r>
              <a:rPr lang="ko-KR" altLang="en-US" sz="500"/>
              <a:t>웹 </a:t>
            </a:r>
            <a:r>
              <a:rPr lang="ko-KR" altLang="en-US" sz="500" smtClean="0"/>
              <a:t>서버 </a:t>
            </a:r>
            <a:r>
              <a:rPr lang="en-US" altLang="ko-KR" sz="500" smtClean="0"/>
              <a:t>#4</a:t>
            </a:r>
          </a:p>
          <a:p>
            <a:pPr algn="ctr"/>
            <a:r>
              <a:rPr lang="en-US" altLang="ko-KR" sz="500" smtClean="0"/>
              <a:t>112.175.90.161~164</a:t>
            </a:r>
          </a:p>
        </p:txBody>
      </p:sp>
      <p:cxnSp>
        <p:nvCxnSpPr>
          <p:cNvPr id="929" name="직선 연결선 928"/>
          <p:cNvCxnSpPr/>
          <p:nvPr/>
        </p:nvCxnSpPr>
        <p:spPr>
          <a:xfrm rot="5400000" flipH="1" flipV="1">
            <a:off x="3278049" y="8630370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3" name="Rectangle 135"/>
          <p:cNvSpPr>
            <a:spLocks noChangeArrowheads="1"/>
          </p:cNvSpPr>
          <p:nvPr/>
        </p:nvSpPr>
        <p:spPr bwMode="auto">
          <a:xfrm>
            <a:off x="1050042" y="9168871"/>
            <a:ext cx="939600" cy="35045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37" name="Rectangle 43"/>
          <p:cNvSpPr>
            <a:spLocks noChangeArrowheads="1"/>
          </p:cNvSpPr>
          <p:nvPr/>
        </p:nvSpPr>
        <p:spPr bwMode="auto">
          <a:xfrm>
            <a:off x="1069842" y="9189234"/>
            <a:ext cx="900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938" name="Rectangle 43"/>
          <p:cNvSpPr>
            <a:spLocks noChangeArrowheads="1"/>
          </p:cNvSpPr>
          <p:nvPr/>
        </p:nvSpPr>
        <p:spPr bwMode="auto">
          <a:xfrm>
            <a:off x="1069842" y="9273497"/>
            <a:ext cx="900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Tmax. WebToB 4.0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939" name="Rectangle 135"/>
          <p:cNvSpPr>
            <a:spLocks noChangeArrowheads="1"/>
          </p:cNvSpPr>
          <p:nvPr/>
        </p:nvSpPr>
        <p:spPr bwMode="auto">
          <a:xfrm>
            <a:off x="2966135" y="9168872"/>
            <a:ext cx="784800" cy="40140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40" name="Rectangle 43"/>
          <p:cNvSpPr>
            <a:spLocks noChangeArrowheads="1"/>
          </p:cNvSpPr>
          <p:nvPr/>
        </p:nvSpPr>
        <p:spPr bwMode="auto">
          <a:xfrm>
            <a:off x="2987735" y="9189234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941" name="Rectangle 43"/>
          <p:cNvSpPr>
            <a:spLocks noChangeArrowheads="1"/>
          </p:cNvSpPr>
          <p:nvPr/>
        </p:nvSpPr>
        <p:spPr bwMode="auto">
          <a:xfrm>
            <a:off x="2987735" y="9273497"/>
            <a:ext cx="741600" cy="113176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err="1">
                <a:latin typeface="+mn-ea"/>
              </a:rPr>
              <a:t>WeAnd</a:t>
            </a:r>
            <a:r>
              <a:rPr lang="en-US" altLang="ko-KR" sz="400">
                <a:latin typeface="+mn-ea"/>
              </a:rPr>
              <a:t>. </a:t>
            </a:r>
            <a:r>
              <a:rPr lang="en-US" altLang="ko-KR" sz="400" smtClean="0">
                <a:latin typeface="+mn-ea"/>
              </a:rPr>
              <a:t>Streaming</a:t>
            </a:r>
          </a:p>
          <a:p>
            <a:pPr>
              <a:defRPr/>
            </a:pPr>
            <a:r>
              <a:rPr lang="en-US" altLang="ko-KR" sz="400" smtClean="0">
                <a:latin typeface="+mn-ea"/>
              </a:rPr>
              <a:t> (oracle </a:t>
            </a:r>
            <a:r>
              <a:rPr lang="en-US" altLang="ko-KR" sz="400" dirty="0" err="1">
                <a:latin typeface="+mn-ea"/>
              </a:rPr>
              <a:t>jdk</a:t>
            </a:r>
            <a:r>
              <a:rPr lang="en-US" altLang="ko-KR" sz="400" dirty="0">
                <a:latin typeface="+mn-ea"/>
              </a:rPr>
              <a:t> 1.6, tomcat 6.0.33)</a:t>
            </a:r>
            <a:endParaRPr lang="ko-KR" altLang="en-US" sz="400" dirty="0">
              <a:latin typeface="+mn-ea"/>
            </a:endParaRPr>
          </a:p>
        </p:txBody>
      </p:sp>
      <p:sp>
        <p:nvSpPr>
          <p:cNvPr id="942" name="Rectangle 43"/>
          <p:cNvSpPr>
            <a:spLocks noChangeArrowheads="1"/>
          </p:cNvSpPr>
          <p:nvPr/>
        </p:nvSpPr>
        <p:spPr bwMode="auto">
          <a:xfrm>
            <a:off x="1069842" y="9354777"/>
            <a:ext cx="900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943" name="Rectangle 43"/>
          <p:cNvSpPr>
            <a:spLocks noChangeArrowheads="1"/>
          </p:cNvSpPr>
          <p:nvPr/>
        </p:nvSpPr>
        <p:spPr bwMode="auto">
          <a:xfrm>
            <a:off x="1069842" y="9436886"/>
            <a:ext cx="900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Backup Agent 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958" name="Rectangle 43"/>
          <p:cNvSpPr>
            <a:spLocks noChangeArrowheads="1"/>
          </p:cNvSpPr>
          <p:nvPr/>
        </p:nvSpPr>
        <p:spPr bwMode="auto">
          <a:xfrm>
            <a:off x="2987735" y="9404349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959" name="Rectangle 43"/>
          <p:cNvSpPr>
            <a:spLocks noChangeArrowheads="1"/>
          </p:cNvSpPr>
          <p:nvPr/>
        </p:nvSpPr>
        <p:spPr bwMode="auto">
          <a:xfrm>
            <a:off x="2987735" y="9485883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Backup </a:t>
            </a:r>
            <a:r>
              <a:rPr lang="en-US" altLang="ko-KR" sz="400">
                <a:latin typeface="+mn-ea"/>
              </a:rPr>
              <a:t>Agent </a:t>
            </a:r>
            <a:r>
              <a:rPr lang="en-US" altLang="ko-KR" sz="400" smtClean="0">
                <a:latin typeface="+mn-ea"/>
              </a:rPr>
              <a:t>(Avmar)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960" name="표 9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804884"/>
              </p:ext>
            </p:extLst>
          </p:nvPr>
        </p:nvGraphicFramePr>
        <p:xfrm>
          <a:off x="2967387" y="878912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PPROMOTESVR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500 GB * 8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62" name="직사각형 961"/>
          <p:cNvSpPr/>
          <p:nvPr/>
        </p:nvSpPr>
        <p:spPr>
          <a:xfrm>
            <a:off x="4718224" y="8305961"/>
            <a:ext cx="2448307" cy="1263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963" name="TextBox 30"/>
          <p:cNvSpPr txBox="1"/>
          <p:nvPr/>
        </p:nvSpPr>
        <p:spPr>
          <a:xfrm>
            <a:off x="4722669" y="8311905"/>
            <a:ext cx="24444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smtClean="0"/>
              <a:t> </a:t>
            </a:r>
            <a:r>
              <a:rPr lang="ko-KR" altLang="en-US" sz="500" b="1" smtClean="0"/>
              <a:t>포털</a:t>
            </a:r>
            <a:r>
              <a:rPr lang="en-US" altLang="ko-KR" sz="500" b="1" smtClean="0"/>
              <a:t> (172.16.22.0/24)</a:t>
            </a:r>
            <a:endParaRPr lang="ko-KR" altLang="en-US" sz="500" b="1"/>
          </a:p>
        </p:txBody>
      </p:sp>
      <p:cxnSp>
        <p:nvCxnSpPr>
          <p:cNvPr id="964" name="직선 연결선 963"/>
          <p:cNvCxnSpPr/>
          <p:nvPr/>
        </p:nvCxnSpPr>
        <p:spPr>
          <a:xfrm>
            <a:off x="4773345" y="8751810"/>
            <a:ext cx="233215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92" name="표 9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483470"/>
              </p:ext>
            </p:extLst>
          </p:nvPr>
        </p:nvGraphicFramePr>
        <p:xfrm>
          <a:off x="4771568" y="8789120"/>
          <a:ext cx="799201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78666"/>
                <a:gridCol w="5205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PECISSUESELL01~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04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93" name="표 9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954217"/>
              </p:ext>
            </p:extLst>
          </p:nvPr>
        </p:nvGraphicFramePr>
        <p:xfrm>
          <a:off x="5613423" y="878912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PPRTWEB01,02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997" name="직선 연결선 996"/>
          <p:cNvCxnSpPr/>
          <p:nvPr/>
        </p:nvCxnSpPr>
        <p:spPr>
          <a:xfrm rot="5400000" flipH="1" flipV="1">
            <a:off x="5083350" y="862560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0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07696" y="8425941"/>
            <a:ext cx="234417" cy="302400"/>
          </a:xfrm>
          <a:prstGeom prst="rect">
            <a:avLst/>
          </a:prstGeom>
          <a:noFill/>
        </p:spPr>
      </p:pic>
      <p:sp>
        <p:nvSpPr>
          <p:cNvPr id="1002" name="TextBox 1001"/>
          <p:cNvSpPr txBox="1"/>
          <p:nvPr/>
        </p:nvSpPr>
        <p:spPr>
          <a:xfrm>
            <a:off x="4780962" y="8415852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전자복권</a:t>
            </a:r>
            <a:endParaRPr lang="en-US" altLang="ko-KR" sz="500" smtClean="0"/>
          </a:p>
          <a:p>
            <a:pPr algn="ctr"/>
            <a:r>
              <a:rPr lang="ko-KR" altLang="en-US" sz="500" smtClean="0"/>
              <a:t>발행</a:t>
            </a:r>
            <a:r>
              <a:rPr lang="en-US" altLang="ko-KR" sz="500"/>
              <a:t>/</a:t>
            </a:r>
            <a:r>
              <a:rPr lang="ko-KR" altLang="en-US" sz="500" smtClean="0"/>
              <a:t>판매 웹컨텐츠 </a:t>
            </a:r>
            <a:r>
              <a:rPr lang="ko-KR" altLang="en-US" sz="500" dirty="0" smtClean="0"/>
              <a:t>서버 </a:t>
            </a:r>
            <a:r>
              <a:rPr lang="en-US" altLang="ko-KR" sz="500" dirty="0" smtClean="0"/>
              <a:t>#4</a:t>
            </a:r>
          </a:p>
          <a:p>
            <a:pPr algn="ctr"/>
            <a:r>
              <a:rPr lang="en-US" altLang="ko-KR" sz="500" smtClean="0"/>
              <a:t>172.16.22.51 ~ 54</a:t>
            </a:r>
            <a:endParaRPr lang="en-US" altLang="ko-KR" sz="500" dirty="0" smtClean="0"/>
          </a:p>
        </p:txBody>
      </p:sp>
      <p:cxnSp>
        <p:nvCxnSpPr>
          <p:cNvPr id="1014" name="직선 연결선 1013"/>
          <p:cNvCxnSpPr/>
          <p:nvPr/>
        </p:nvCxnSpPr>
        <p:spPr>
          <a:xfrm rot="5400000" flipH="1" flipV="1">
            <a:off x="5891831" y="862560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16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901888" y="8425941"/>
            <a:ext cx="234417" cy="302400"/>
          </a:xfrm>
          <a:prstGeom prst="rect">
            <a:avLst/>
          </a:prstGeom>
          <a:noFill/>
        </p:spPr>
      </p:pic>
      <p:sp>
        <p:nvSpPr>
          <p:cNvPr id="1026" name="TextBox 1025"/>
          <p:cNvSpPr txBox="1"/>
          <p:nvPr/>
        </p:nvSpPr>
        <p:spPr>
          <a:xfrm>
            <a:off x="5589055" y="8415852"/>
            <a:ext cx="894778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포탈</a:t>
            </a:r>
            <a:endParaRPr lang="en-US" altLang="ko-KR" sz="500" dirty="0" smtClean="0"/>
          </a:p>
          <a:p>
            <a:pPr algn="ctr"/>
            <a:r>
              <a:rPr lang="ko-KR" altLang="en-US" sz="500" dirty="0" err="1" smtClean="0"/>
              <a:t>웹컨텐츠</a:t>
            </a:r>
            <a:r>
              <a:rPr lang="ko-KR" altLang="en-US" sz="500" dirty="0" smtClean="0"/>
              <a:t> 서버 </a:t>
            </a:r>
            <a:r>
              <a:rPr lang="en-US" altLang="ko-KR" sz="500" dirty="0" smtClean="0"/>
              <a:t>#2</a:t>
            </a:r>
          </a:p>
          <a:p>
            <a:pPr algn="ctr"/>
            <a:r>
              <a:rPr lang="en-US" altLang="ko-KR" sz="500" dirty="0" smtClean="0"/>
              <a:t>172.16.22.61</a:t>
            </a:r>
          </a:p>
          <a:p>
            <a:pPr algn="ctr"/>
            <a:r>
              <a:rPr lang="en-US" altLang="ko-KR" sz="500" dirty="0" smtClean="0"/>
              <a:t>172.16.22.62</a:t>
            </a:r>
            <a:endParaRPr lang="en-US" altLang="ko-KR" sz="500" dirty="0"/>
          </a:p>
        </p:txBody>
      </p:sp>
      <p:cxnSp>
        <p:nvCxnSpPr>
          <p:cNvPr id="1043" name="직선 연결선 1042"/>
          <p:cNvCxnSpPr/>
          <p:nvPr/>
        </p:nvCxnSpPr>
        <p:spPr>
          <a:xfrm>
            <a:off x="6576143" y="8536053"/>
            <a:ext cx="374892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5" name="직선 연결선 1044"/>
          <p:cNvCxnSpPr/>
          <p:nvPr/>
        </p:nvCxnSpPr>
        <p:spPr>
          <a:xfrm flipV="1">
            <a:off x="6868385" y="8603641"/>
            <a:ext cx="0" cy="144016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9" name="Picture 56"/>
          <p:cNvPicPr preferRelativeResize="0">
            <a:picLocks noChangeArrowheads="1"/>
          </p:cNvPicPr>
          <p:nvPr/>
        </p:nvPicPr>
        <p:blipFill>
          <a:blip r:embed="rId11" cstate="print">
            <a:grayscl/>
          </a:blip>
          <a:srcRect/>
          <a:stretch>
            <a:fillRect/>
          </a:stretch>
        </p:blipFill>
        <p:spPr bwMode="auto">
          <a:xfrm>
            <a:off x="6716522" y="8324792"/>
            <a:ext cx="348162" cy="427065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sp>
        <p:nvSpPr>
          <p:cNvPr id="1050" name="TextBox 1049"/>
          <p:cNvSpPr txBox="1"/>
          <p:nvPr/>
        </p:nvSpPr>
        <p:spPr>
          <a:xfrm>
            <a:off x="6676734" y="8473351"/>
            <a:ext cx="41299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>
                <a:latin typeface="+mn-ea"/>
              </a:rPr>
              <a:t>NAS</a:t>
            </a:r>
          </a:p>
          <a:p>
            <a:pPr algn="ctr"/>
            <a:r>
              <a:rPr lang="ko-KR" altLang="en-US" sz="500" smtClean="0">
                <a:latin typeface="+mn-ea"/>
              </a:rPr>
              <a:t>스토리지</a:t>
            </a:r>
            <a:endParaRPr lang="en-US" altLang="ko-KR" sz="500" dirty="0" smtClean="0">
              <a:latin typeface="+mn-ea"/>
            </a:endParaRPr>
          </a:p>
        </p:txBody>
      </p:sp>
      <p:cxnSp>
        <p:nvCxnSpPr>
          <p:cNvPr id="1051" name="직선 연결선 1050"/>
          <p:cNvCxnSpPr/>
          <p:nvPr/>
        </p:nvCxnSpPr>
        <p:spPr>
          <a:xfrm>
            <a:off x="6548822" y="8281362"/>
            <a:ext cx="0" cy="26169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5" name="직선 연결선 1054"/>
          <p:cNvCxnSpPr/>
          <p:nvPr/>
        </p:nvCxnSpPr>
        <p:spPr>
          <a:xfrm flipV="1">
            <a:off x="6584585" y="8571857"/>
            <a:ext cx="0" cy="18066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7" name="Picture 101" descr="ProgramSwitch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13661" y="8455690"/>
            <a:ext cx="150599" cy="142876"/>
          </a:xfrm>
          <a:prstGeom prst="rect">
            <a:avLst/>
          </a:prstGeom>
          <a:noFill/>
        </p:spPr>
      </p:pic>
      <p:cxnSp>
        <p:nvCxnSpPr>
          <p:cNvPr id="1068" name="직선 연결선 1067"/>
          <p:cNvCxnSpPr/>
          <p:nvPr/>
        </p:nvCxnSpPr>
        <p:spPr>
          <a:xfrm>
            <a:off x="3405314" y="8284082"/>
            <a:ext cx="3149028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9" name="직사각형 1068"/>
          <p:cNvSpPr/>
          <p:nvPr/>
        </p:nvSpPr>
        <p:spPr>
          <a:xfrm>
            <a:off x="7257556" y="8306674"/>
            <a:ext cx="2023091" cy="1263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070" name="TextBox 30"/>
          <p:cNvSpPr txBox="1"/>
          <p:nvPr/>
        </p:nvSpPr>
        <p:spPr>
          <a:xfrm>
            <a:off x="7261520" y="8309403"/>
            <a:ext cx="20196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dirty="0" smtClean="0"/>
              <a:t> </a:t>
            </a:r>
            <a:r>
              <a:rPr lang="ko-KR" altLang="en-US" sz="500" b="1" dirty="0" err="1" smtClean="0"/>
              <a:t>계수기시스템</a:t>
            </a:r>
            <a:endParaRPr lang="ko-KR" altLang="en-US" sz="500" b="1" dirty="0"/>
          </a:p>
        </p:txBody>
      </p:sp>
      <p:cxnSp>
        <p:nvCxnSpPr>
          <p:cNvPr id="1071" name="직선 연결선 1070"/>
          <p:cNvCxnSpPr/>
          <p:nvPr/>
        </p:nvCxnSpPr>
        <p:spPr>
          <a:xfrm>
            <a:off x="7366723" y="8775661"/>
            <a:ext cx="180397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2" name="직선 연결선 1071"/>
          <p:cNvCxnSpPr/>
          <p:nvPr/>
        </p:nvCxnSpPr>
        <p:spPr>
          <a:xfrm flipV="1">
            <a:off x="7723908" y="8595708"/>
            <a:ext cx="0" cy="18066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73" name="Object 8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5870966"/>
              </p:ext>
            </p:extLst>
          </p:nvPr>
        </p:nvGraphicFramePr>
        <p:xfrm>
          <a:off x="7588442" y="8434056"/>
          <a:ext cx="279482" cy="286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" name="클립" r:id="rId12" imgW="1463040" imgH="1502359" progId="">
                  <p:embed/>
                </p:oleObj>
              </mc:Choice>
              <mc:Fallback>
                <p:oleObj name="클립" r:id="rId12" imgW="1463040" imgH="1502359" progId="">
                  <p:embed/>
                  <p:pic>
                    <p:nvPicPr>
                      <p:cNvPr id="0" name="Picture 1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8442" y="8434056"/>
                        <a:ext cx="279482" cy="286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74" name="직선 연결선 1073"/>
          <p:cNvCxnSpPr/>
          <p:nvPr/>
        </p:nvCxnSpPr>
        <p:spPr>
          <a:xfrm flipV="1">
            <a:off x="8627026" y="8640728"/>
            <a:ext cx="0" cy="135745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0" name="Group 219"/>
          <p:cNvGrpSpPr>
            <a:grpSpLocks/>
          </p:cNvGrpSpPr>
          <p:nvPr/>
        </p:nvGrpSpPr>
        <p:grpSpPr bwMode="auto">
          <a:xfrm>
            <a:off x="8537255" y="8441115"/>
            <a:ext cx="186049" cy="212959"/>
            <a:chOff x="3448" y="2278"/>
            <a:chExt cx="182" cy="196"/>
          </a:xfrm>
        </p:grpSpPr>
        <p:sp>
          <p:nvSpPr>
            <p:cNvPr id="1091" name="Oval 220"/>
            <p:cNvSpPr>
              <a:spLocks noChangeArrowheads="1"/>
            </p:cNvSpPr>
            <p:nvPr/>
          </p:nvSpPr>
          <p:spPr bwMode="auto">
            <a:xfrm>
              <a:off x="3466" y="2400"/>
              <a:ext cx="115" cy="25"/>
            </a:xfrm>
            <a:prstGeom prst="ellipse">
              <a:avLst/>
            </a:prstGeom>
            <a:solidFill>
              <a:srgbClr val="C0C0A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92" name="Oval 221"/>
            <p:cNvSpPr>
              <a:spLocks noChangeArrowheads="1"/>
            </p:cNvSpPr>
            <p:nvPr/>
          </p:nvSpPr>
          <p:spPr bwMode="auto">
            <a:xfrm>
              <a:off x="3466" y="2393"/>
              <a:ext cx="115" cy="24"/>
            </a:xfrm>
            <a:prstGeom prst="ellipse">
              <a:avLst/>
            </a:prstGeom>
            <a:solidFill>
              <a:srgbClr val="F0E0D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93" name="Freeform 222"/>
            <p:cNvSpPr>
              <a:spLocks/>
            </p:cNvSpPr>
            <p:nvPr/>
          </p:nvSpPr>
          <p:spPr bwMode="auto">
            <a:xfrm>
              <a:off x="3493" y="2360"/>
              <a:ext cx="17" cy="44"/>
            </a:xfrm>
            <a:custGeom>
              <a:avLst/>
              <a:gdLst>
                <a:gd name="T0" fmla="*/ 16 w 17"/>
                <a:gd name="T1" fmla="*/ 19 h 44"/>
                <a:gd name="T2" fmla="*/ 16 w 17"/>
                <a:gd name="T3" fmla="*/ 43 h 44"/>
                <a:gd name="T4" fmla="*/ 0 w 17"/>
                <a:gd name="T5" fmla="*/ 24 h 44"/>
                <a:gd name="T6" fmla="*/ 0 w 17"/>
                <a:gd name="T7" fmla="*/ 0 h 44"/>
                <a:gd name="T8" fmla="*/ 16 w 17"/>
                <a:gd name="T9" fmla="*/ 1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4">
                  <a:moveTo>
                    <a:pt x="16" y="19"/>
                  </a:moveTo>
                  <a:lnTo>
                    <a:pt x="16" y="43"/>
                  </a:lnTo>
                  <a:lnTo>
                    <a:pt x="0" y="24"/>
                  </a:lnTo>
                  <a:lnTo>
                    <a:pt x="0" y="0"/>
                  </a:lnTo>
                  <a:lnTo>
                    <a:pt x="16" y="19"/>
                  </a:lnTo>
                </a:path>
              </a:pathLst>
            </a:custGeom>
            <a:solidFill>
              <a:srgbClr val="50504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94" name="Freeform 223"/>
            <p:cNvSpPr>
              <a:spLocks/>
            </p:cNvSpPr>
            <p:nvPr/>
          </p:nvSpPr>
          <p:spPr bwMode="auto">
            <a:xfrm>
              <a:off x="3514" y="2384"/>
              <a:ext cx="26" cy="19"/>
            </a:xfrm>
            <a:custGeom>
              <a:avLst/>
              <a:gdLst>
                <a:gd name="T0" fmla="*/ 0 w 26"/>
                <a:gd name="T1" fmla="*/ 18 h 19"/>
                <a:gd name="T2" fmla="*/ 25 w 26"/>
                <a:gd name="T3" fmla="*/ 18 h 19"/>
                <a:gd name="T4" fmla="*/ 25 w 26"/>
                <a:gd name="T5" fmla="*/ 0 h 19"/>
                <a:gd name="T6" fmla="*/ 0 w 26"/>
                <a:gd name="T7" fmla="*/ 0 h 19"/>
                <a:gd name="T8" fmla="*/ 0 w 26"/>
                <a:gd name="T9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9">
                  <a:moveTo>
                    <a:pt x="0" y="18"/>
                  </a:moveTo>
                  <a:lnTo>
                    <a:pt x="25" y="18"/>
                  </a:lnTo>
                  <a:lnTo>
                    <a:pt x="25" y="0"/>
                  </a:lnTo>
                  <a:lnTo>
                    <a:pt x="0" y="0"/>
                  </a:lnTo>
                  <a:lnTo>
                    <a:pt x="0" y="18"/>
                  </a:lnTo>
                </a:path>
              </a:pathLst>
            </a:custGeom>
            <a:solidFill>
              <a:srgbClr val="80606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95" name="Freeform 224"/>
            <p:cNvSpPr>
              <a:spLocks/>
            </p:cNvSpPr>
            <p:nvPr/>
          </p:nvSpPr>
          <p:spPr bwMode="auto">
            <a:xfrm>
              <a:off x="3453" y="2278"/>
              <a:ext cx="138" cy="17"/>
            </a:xfrm>
            <a:custGeom>
              <a:avLst/>
              <a:gdLst>
                <a:gd name="T0" fmla="*/ 137 w 138"/>
                <a:gd name="T1" fmla="*/ 16 h 17"/>
                <a:gd name="T2" fmla="*/ 16 w 138"/>
                <a:gd name="T3" fmla="*/ 16 h 17"/>
                <a:gd name="T4" fmla="*/ 0 w 138"/>
                <a:gd name="T5" fmla="*/ 0 h 17"/>
                <a:gd name="T6" fmla="*/ 121 w 138"/>
                <a:gd name="T7" fmla="*/ 0 h 17"/>
                <a:gd name="T8" fmla="*/ 137 w 138"/>
                <a:gd name="T9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17">
                  <a:moveTo>
                    <a:pt x="137" y="16"/>
                  </a:moveTo>
                  <a:lnTo>
                    <a:pt x="16" y="16"/>
                  </a:lnTo>
                  <a:lnTo>
                    <a:pt x="0" y="0"/>
                  </a:lnTo>
                  <a:lnTo>
                    <a:pt x="121" y="0"/>
                  </a:lnTo>
                  <a:lnTo>
                    <a:pt x="137" y="16"/>
                  </a:lnTo>
                </a:path>
              </a:pathLst>
            </a:custGeom>
            <a:solidFill>
              <a:srgbClr val="F0E0D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96" name="Freeform 225"/>
            <p:cNvSpPr>
              <a:spLocks/>
            </p:cNvSpPr>
            <p:nvPr/>
          </p:nvSpPr>
          <p:spPr bwMode="auto">
            <a:xfrm>
              <a:off x="3471" y="2294"/>
              <a:ext cx="120" cy="96"/>
            </a:xfrm>
            <a:custGeom>
              <a:avLst/>
              <a:gdLst>
                <a:gd name="T0" fmla="*/ 0 w 120"/>
                <a:gd name="T1" fmla="*/ 95 h 96"/>
                <a:gd name="T2" fmla="*/ 119 w 120"/>
                <a:gd name="T3" fmla="*/ 95 h 96"/>
                <a:gd name="T4" fmla="*/ 119 w 120"/>
                <a:gd name="T5" fmla="*/ 0 h 96"/>
                <a:gd name="T6" fmla="*/ 0 w 120"/>
                <a:gd name="T7" fmla="*/ 0 h 96"/>
                <a:gd name="T8" fmla="*/ 0 w 120"/>
                <a:gd name="T9" fmla="*/ 9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96">
                  <a:moveTo>
                    <a:pt x="0" y="95"/>
                  </a:moveTo>
                  <a:lnTo>
                    <a:pt x="119" y="95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0" y="95"/>
                  </a:lnTo>
                </a:path>
              </a:pathLst>
            </a:custGeom>
            <a:solidFill>
              <a:srgbClr val="C0C0A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97" name="Freeform 226"/>
            <p:cNvSpPr>
              <a:spLocks/>
            </p:cNvSpPr>
            <p:nvPr/>
          </p:nvSpPr>
          <p:spPr bwMode="auto">
            <a:xfrm>
              <a:off x="3482" y="2307"/>
              <a:ext cx="98" cy="70"/>
            </a:xfrm>
            <a:custGeom>
              <a:avLst/>
              <a:gdLst>
                <a:gd name="T0" fmla="*/ 0 w 98"/>
                <a:gd name="T1" fmla="*/ 0 h 70"/>
                <a:gd name="T2" fmla="*/ 97 w 98"/>
                <a:gd name="T3" fmla="*/ 69 h 70"/>
                <a:gd name="T4" fmla="*/ 0 w 98"/>
                <a:gd name="T5" fmla="*/ 69 h 70"/>
                <a:gd name="T6" fmla="*/ 0 w 98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70">
                  <a:moveTo>
                    <a:pt x="0" y="0"/>
                  </a:moveTo>
                  <a:lnTo>
                    <a:pt x="97" y="69"/>
                  </a:lnTo>
                  <a:lnTo>
                    <a:pt x="0" y="69"/>
                  </a:lnTo>
                  <a:lnTo>
                    <a:pt x="0" y="0"/>
                  </a:lnTo>
                </a:path>
              </a:pathLst>
            </a:custGeom>
            <a:solidFill>
              <a:srgbClr val="F0E0D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109" name="Freeform 227"/>
            <p:cNvSpPr>
              <a:spLocks/>
            </p:cNvSpPr>
            <p:nvPr/>
          </p:nvSpPr>
          <p:spPr bwMode="auto">
            <a:xfrm>
              <a:off x="3482" y="2307"/>
              <a:ext cx="96" cy="71"/>
            </a:xfrm>
            <a:custGeom>
              <a:avLst/>
              <a:gdLst>
                <a:gd name="T0" fmla="*/ 0 w 96"/>
                <a:gd name="T1" fmla="*/ 0 h 71"/>
                <a:gd name="T2" fmla="*/ 95 w 96"/>
                <a:gd name="T3" fmla="*/ 0 h 71"/>
                <a:gd name="T4" fmla="*/ 95 w 96"/>
                <a:gd name="T5" fmla="*/ 70 h 71"/>
                <a:gd name="T6" fmla="*/ 0 w 96"/>
                <a:gd name="T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71">
                  <a:moveTo>
                    <a:pt x="0" y="0"/>
                  </a:moveTo>
                  <a:lnTo>
                    <a:pt x="95" y="0"/>
                  </a:lnTo>
                  <a:lnTo>
                    <a:pt x="95" y="70"/>
                  </a:lnTo>
                  <a:lnTo>
                    <a:pt x="0" y="0"/>
                  </a:lnTo>
                </a:path>
              </a:pathLst>
            </a:custGeom>
            <a:solidFill>
              <a:srgbClr val="80606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110" name="Freeform 228"/>
            <p:cNvSpPr>
              <a:spLocks/>
            </p:cNvSpPr>
            <p:nvPr/>
          </p:nvSpPr>
          <p:spPr bwMode="auto">
            <a:xfrm>
              <a:off x="3489" y="2314"/>
              <a:ext cx="82" cy="58"/>
            </a:xfrm>
            <a:custGeom>
              <a:avLst/>
              <a:gdLst>
                <a:gd name="T0" fmla="*/ 0 w 82"/>
                <a:gd name="T1" fmla="*/ 57 h 58"/>
                <a:gd name="T2" fmla="*/ 81 w 82"/>
                <a:gd name="T3" fmla="*/ 57 h 58"/>
                <a:gd name="T4" fmla="*/ 81 w 82"/>
                <a:gd name="T5" fmla="*/ 0 h 58"/>
                <a:gd name="T6" fmla="*/ 0 w 82"/>
                <a:gd name="T7" fmla="*/ 0 h 58"/>
                <a:gd name="T8" fmla="*/ 0 w 82"/>
                <a:gd name="T9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8">
                  <a:moveTo>
                    <a:pt x="0" y="57"/>
                  </a:moveTo>
                  <a:lnTo>
                    <a:pt x="81" y="57"/>
                  </a:lnTo>
                  <a:lnTo>
                    <a:pt x="81" y="0"/>
                  </a:lnTo>
                  <a:lnTo>
                    <a:pt x="0" y="0"/>
                  </a:lnTo>
                  <a:lnTo>
                    <a:pt x="0" y="57"/>
                  </a:lnTo>
                </a:path>
              </a:pathLst>
            </a:custGeom>
            <a:solidFill>
              <a:srgbClr val="40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1111" name="Group 229"/>
            <p:cNvGrpSpPr>
              <a:grpSpLocks/>
            </p:cNvGrpSpPr>
            <p:nvPr/>
          </p:nvGrpSpPr>
          <p:grpSpPr bwMode="auto">
            <a:xfrm>
              <a:off x="3448" y="2432"/>
              <a:ext cx="182" cy="42"/>
              <a:chOff x="3448" y="2432"/>
              <a:chExt cx="182" cy="42"/>
            </a:xfrm>
          </p:grpSpPr>
          <p:sp>
            <p:nvSpPr>
              <p:cNvPr id="1119" name="Freeform 230"/>
              <p:cNvSpPr>
                <a:spLocks/>
              </p:cNvSpPr>
              <p:nvPr/>
            </p:nvSpPr>
            <p:spPr bwMode="auto">
              <a:xfrm>
                <a:off x="3448" y="2432"/>
                <a:ext cx="182" cy="20"/>
              </a:xfrm>
              <a:custGeom>
                <a:avLst/>
                <a:gdLst>
                  <a:gd name="T0" fmla="*/ 181 w 182"/>
                  <a:gd name="T1" fmla="*/ 19 h 20"/>
                  <a:gd name="T2" fmla="*/ 22 w 182"/>
                  <a:gd name="T3" fmla="*/ 19 h 20"/>
                  <a:gd name="T4" fmla="*/ 0 w 182"/>
                  <a:gd name="T5" fmla="*/ 0 h 20"/>
                  <a:gd name="T6" fmla="*/ 159 w 182"/>
                  <a:gd name="T7" fmla="*/ 0 h 20"/>
                  <a:gd name="T8" fmla="*/ 181 w 182"/>
                  <a:gd name="T9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2" h="20">
                    <a:moveTo>
                      <a:pt x="181" y="19"/>
                    </a:moveTo>
                    <a:lnTo>
                      <a:pt x="22" y="19"/>
                    </a:lnTo>
                    <a:lnTo>
                      <a:pt x="0" y="0"/>
                    </a:lnTo>
                    <a:lnTo>
                      <a:pt x="159" y="0"/>
                    </a:lnTo>
                    <a:lnTo>
                      <a:pt x="181" y="19"/>
                    </a:lnTo>
                  </a:path>
                </a:pathLst>
              </a:custGeom>
              <a:solidFill>
                <a:srgbClr val="F0E0D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22" name="Freeform 231"/>
              <p:cNvSpPr>
                <a:spLocks/>
              </p:cNvSpPr>
              <p:nvPr/>
            </p:nvSpPr>
            <p:spPr bwMode="auto">
              <a:xfrm>
                <a:off x="3448" y="2432"/>
                <a:ext cx="17" cy="28"/>
              </a:xfrm>
              <a:custGeom>
                <a:avLst/>
                <a:gdLst>
                  <a:gd name="T0" fmla="*/ 16 w 17"/>
                  <a:gd name="T1" fmla="*/ 21 h 28"/>
                  <a:gd name="T2" fmla="*/ 16 w 17"/>
                  <a:gd name="T3" fmla="*/ 27 h 28"/>
                  <a:gd name="T4" fmla="*/ 0 w 17"/>
                  <a:gd name="T5" fmla="*/ 10 h 28"/>
                  <a:gd name="T6" fmla="*/ 0 w 17"/>
                  <a:gd name="T7" fmla="*/ 0 h 28"/>
                  <a:gd name="T8" fmla="*/ 16 w 17"/>
                  <a:gd name="T9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8">
                    <a:moveTo>
                      <a:pt x="16" y="21"/>
                    </a:moveTo>
                    <a:lnTo>
                      <a:pt x="16" y="27"/>
                    </a:lnTo>
                    <a:lnTo>
                      <a:pt x="0" y="10"/>
                    </a:lnTo>
                    <a:lnTo>
                      <a:pt x="0" y="0"/>
                    </a:lnTo>
                    <a:lnTo>
                      <a:pt x="16" y="21"/>
                    </a:lnTo>
                  </a:path>
                </a:pathLst>
              </a:custGeom>
              <a:solidFill>
                <a:srgbClr val="80606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23" name="Freeform 232"/>
              <p:cNvSpPr>
                <a:spLocks/>
              </p:cNvSpPr>
              <p:nvPr/>
            </p:nvSpPr>
            <p:spPr bwMode="auto">
              <a:xfrm>
                <a:off x="3471" y="2457"/>
                <a:ext cx="159" cy="17"/>
              </a:xfrm>
              <a:custGeom>
                <a:avLst/>
                <a:gdLst>
                  <a:gd name="T0" fmla="*/ 0 w 159"/>
                  <a:gd name="T1" fmla="*/ 0 h 17"/>
                  <a:gd name="T2" fmla="*/ 158 w 159"/>
                  <a:gd name="T3" fmla="*/ 0 h 17"/>
                  <a:gd name="T4" fmla="*/ 158 w 159"/>
                  <a:gd name="T5" fmla="*/ 16 h 17"/>
                  <a:gd name="T6" fmla="*/ 0 w 159"/>
                  <a:gd name="T7" fmla="*/ 16 h 17"/>
                  <a:gd name="T8" fmla="*/ 0 w 159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9" h="17">
                    <a:moveTo>
                      <a:pt x="0" y="0"/>
                    </a:moveTo>
                    <a:lnTo>
                      <a:pt x="158" y="0"/>
                    </a:lnTo>
                    <a:lnTo>
                      <a:pt x="158" y="16"/>
                    </a:lnTo>
                    <a:lnTo>
                      <a:pt x="0" y="1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A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p:sp>
          <p:nvSpPr>
            <p:cNvPr id="1112" name="Freeform 233"/>
            <p:cNvSpPr>
              <a:spLocks/>
            </p:cNvSpPr>
            <p:nvPr/>
          </p:nvSpPr>
          <p:spPr bwMode="auto">
            <a:xfrm>
              <a:off x="3455" y="2278"/>
              <a:ext cx="17" cy="112"/>
            </a:xfrm>
            <a:custGeom>
              <a:avLst/>
              <a:gdLst>
                <a:gd name="T0" fmla="*/ 16 w 17"/>
                <a:gd name="T1" fmla="*/ 15 h 112"/>
                <a:gd name="T2" fmla="*/ 16 w 17"/>
                <a:gd name="T3" fmla="*/ 111 h 112"/>
                <a:gd name="T4" fmla="*/ 0 w 17"/>
                <a:gd name="T5" fmla="*/ 96 h 112"/>
                <a:gd name="T6" fmla="*/ 0 w 17"/>
                <a:gd name="T7" fmla="*/ 0 h 112"/>
                <a:gd name="T8" fmla="*/ 16 w 17"/>
                <a:gd name="T9" fmla="*/ 1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12">
                  <a:moveTo>
                    <a:pt x="16" y="15"/>
                  </a:moveTo>
                  <a:lnTo>
                    <a:pt x="16" y="111"/>
                  </a:lnTo>
                  <a:lnTo>
                    <a:pt x="0" y="96"/>
                  </a:lnTo>
                  <a:lnTo>
                    <a:pt x="0" y="0"/>
                  </a:lnTo>
                  <a:lnTo>
                    <a:pt x="16" y="15"/>
                  </a:lnTo>
                </a:path>
              </a:pathLst>
            </a:custGeom>
            <a:solidFill>
              <a:srgbClr val="80606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aphicFrame>
        <p:nvGraphicFramePr>
          <p:cNvPr id="1126" name="표 11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837979"/>
              </p:ext>
            </p:extLst>
          </p:nvPr>
        </p:nvGraphicFramePr>
        <p:xfrm>
          <a:off x="7352562" y="8820671"/>
          <a:ext cx="778823" cy="76578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78863"/>
                <a:gridCol w="499960"/>
              </a:tblGrid>
              <a:tr h="765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dirty="0" err="1" smtClean="0">
                          <a:solidFill>
                            <a:schemeClr val="tx1"/>
                          </a:solidFill>
                        </a:rPr>
                        <a:t>주문제작</a:t>
                      </a:r>
                      <a:r>
                        <a:rPr lang="ko-KR" altLang="en-US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400" b="0" baseline="0" dirty="0" err="1" smtClean="0">
                          <a:solidFill>
                            <a:schemeClr val="tx1"/>
                          </a:solidFill>
                        </a:rPr>
                        <a:t>복권계수기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27" name="표 11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251539"/>
              </p:ext>
            </p:extLst>
          </p:nvPr>
        </p:nvGraphicFramePr>
        <p:xfrm>
          <a:off x="8238297" y="8822832"/>
          <a:ext cx="784800" cy="74417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441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400" b="0" baseline="0" dirty="0" err="1" smtClean="0">
                          <a:solidFill>
                            <a:schemeClr val="tx1"/>
                          </a:solidFill>
                        </a:rPr>
                        <a:t>계수기시스템</a:t>
                      </a:r>
                      <a:r>
                        <a:rPr lang="en-US" altLang="ko-KR" sz="400" b="0" baseline="0" dirty="0" err="1" smtClean="0">
                          <a:solidFill>
                            <a:schemeClr val="tx1"/>
                          </a:solidFill>
                        </a:rPr>
                        <a:t>GW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28" name="TextBox 1127"/>
          <p:cNvSpPr txBox="1"/>
          <p:nvPr/>
        </p:nvSpPr>
        <p:spPr>
          <a:xfrm>
            <a:off x="7342292" y="8538679"/>
            <a:ext cx="894778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dirty="0" smtClean="0"/>
              <a:t>[</a:t>
            </a:r>
            <a:r>
              <a:rPr lang="ko-KR" altLang="en-US" sz="500" dirty="0" smtClean="0"/>
              <a:t>인쇄</a:t>
            </a:r>
            <a:r>
              <a:rPr lang="en-US" altLang="ko-KR" sz="500" dirty="0" smtClean="0"/>
              <a:t>]</a:t>
            </a:r>
            <a:r>
              <a:rPr lang="ko-KR" altLang="en-US" sz="500" dirty="0" smtClean="0"/>
              <a:t>계수기</a:t>
            </a:r>
            <a:r>
              <a:rPr lang="en-US" altLang="ko-KR" sz="500" dirty="0" smtClean="0"/>
              <a:t>#1,#2,#3,#4,#5,#6</a:t>
            </a:r>
          </a:p>
        </p:txBody>
      </p:sp>
      <p:sp>
        <p:nvSpPr>
          <p:cNvPr id="1129" name="TextBox 1128"/>
          <p:cNvSpPr txBox="1"/>
          <p:nvPr/>
        </p:nvSpPr>
        <p:spPr>
          <a:xfrm>
            <a:off x="8275915" y="8542262"/>
            <a:ext cx="894778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dirty="0" smtClean="0"/>
              <a:t>[</a:t>
            </a:r>
            <a:r>
              <a:rPr lang="ko-KR" altLang="en-US" sz="500" dirty="0" smtClean="0"/>
              <a:t>인쇄</a:t>
            </a:r>
            <a:r>
              <a:rPr lang="en-US" altLang="ko-KR" sz="500" dirty="0" smtClean="0"/>
              <a:t>]</a:t>
            </a:r>
            <a:r>
              <a:rPr lang="ko-KR" altLang="en-US" sz="500" dirty="0" err="1" smtClean="0"/>
              <a:t>계수기시스템</a:t>
            </a:r>
            <a:r>
              <a:rPr lang="en-US" altLang="ko-KR" sz="500" dirty="0" err="1" smtClean="0"/>
              <a:t>GW#1</a:t>
            </a:r>
            <a:r>
              <a:rPr lang="en-US" altLang="ko-KR" sz="500" dirty="0" smtClean="0"/>
              <a:t>,#2</a:t>
            </a:r>
          </a:p>
        </p:txBody>
      </p:sp>
      <p:sp>
        <p:nvSpPr>
          <p:cNvPr id="1133" name="Rectangle 135"/>
          <p:cNvSpPr>
            <a:spLocks noChangeArrowheads="1"/>
          </p:cNvSpPr>
          <p:nvPr/>
        </p:nvSpPr>
        <p:spPr bwMode="auto">
          <a:xfrm>
            <a:off x="4766805" y="9168873"/>
            <a:ext cx="799200" cy="43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34" name="Rectangle 43"/>
          <p:cNvSpPr>
            <a:spLocks noChangeArrowheads="1"/>
          </p:cNvSpPr>
          <p:nvPr/>
        </p:nvSpPr>
        <p:spPr bwMode="auto">
          <a:xfrm>
            <a:off x="4788405" y="9189234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35" name="Rectangle 43"/>
          <p:cNvSpPr>
            <a:spLocks noChangeArrowheads="1"/>
          </p:cNvSpPr>
          <p:nvPr/>
        </p:nvSpPr>
        <p:spPr bwMode="auto">
          <a:xfrm>
            <a:off x="4788405" y="9273497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</a:t>
            </a:r>
            <a:r>
              <a:rPr lang="en-US" altLang="ko-KR" sz="400" smtClean="0">
                <a:latin typeface="+mn-ea"/>
              </a:rPr>
              <a:t>Jeus</a:t>
            </a:r>
            <a:r>
              <a:rPr lang="en-US" altLang="ko-KR" sz="400">
                <a:latin typeface="+mn-ea"/>
              </a:rPr>
              <a:t> 6.0</a:t>
            </a:r>
            <a:r>
              <a:rPr lang="en-US" altLang="ko-KR" sz="400" smtClean="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(open jdk 1.6)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36" name="Rectangle 135"/>
          <p:cNvSpPr>
            <a:spLocks noChangeArrowheads="1"/>
          </p:cNvSpPr>
          <p:nvPr/>
        </p:nvSpPr>
        <p:spPr bwMode="auto">
          <a:xfrm>
            <a:off x="5613423" y="9168871"/>
            <a:ext cx="784800" cy="43560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37" name="Rectangle 43"/>
          <p:cNvSpPr>
            <a:spLocks noChangeArrowheads="1"/>
          </p:cNvSpPr>
          <p:nvPr/>
        </p:nvSpPr>
        <p:spPr bwMode="auto">
          <a:xfrm>
            <a:off x="5635549" y="9189234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38" name="Rectangle 43"/>
          <p:cNvSpPr>
            <a:spLocks noChangeArrowheads="1"/>
          </p:cNvSpPr>
          <p:nvPr/>
        </p:nvSpPr>
        <p:spPr bwMode="auto">
          <a:xfrm>
            <a:off x="5635549" y="9273497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</a:t>
            </a:r>
            <a:r>
              <a:rPr lang="en-US" altLang="ko-KR" sz="400" smtClean="0">
                <a:latin typeface="+mn-ea"/>
              </a:rPr>
              <a:t>Jeus</a:t>
            </a:r>
            <a:r>
              <a:rPr lang="en-US" altLang="ko-KR" sz="400">
                <a:latin typeface="+mn-ea"/>
              </a:rPr>
              <a:t> 6.0</a:t>
            </a:r>
            <a:r>
              <a:rPr lang="en-US" altLang="ko-KR" sz="400" smtClean="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(open jdk 1.6)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39" name="Rectangle 43"/>
          <p:cNvSpPr>
            <a:spLocks noChangeArrowheads="1"/>
          </p:cNvSpPr>
          <p:nvPr/>
        </p:nvSpPr>
        <p:spPr bwMode="auto">
          <a:xfrm>
            <a:off x="4788405" y="9355694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Agent</a:t>
            </a:r>
            <a:endParaRPr lang="ko-KR" altLang="en-US" sz="400">
              <a:latin typeface="+mn-ea"/>
            </a:endParaRPr>
          </a:p>
        </p:txBody>
      </p:sp>
      <p:sp>
        <p:nvSpPr>
          <p:cNvPr id="1144" name="Rectangle 43"/>
          <p:cNvSpPr>
            <a:spLocks noChangeArrowheads="1"/>
          </p:cNvSpPr>
          <p:nvPr/>
        </p:nvSpPr>
        <p:spPr bwMode="auto">
          <a:xfrm>
            <a:off x="5635549" y="9355694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Agent</a:t>
            </a:r>
            <a:endParaRPr lang="ko-KR" altLang="en-US" sz="400">
              <a:latin typeface="+mn-ea"/>
            </a:endParaRPr>
          </a:p>
        </p:txBody>
      </p:sp>
      <p:sp>
        <p:nvSpPr>
          <p:cNvPr id="1157" name="Rectangle 43"/>
          <p:cNvSpPr>
            <a:spLocks noChangeArrowheads="1"/>
          </p:cNvSpPr>
          <p:nvPr/>
        </p:nvSpPr>
        <p:spPr bwMode="auto">
          <a:xfrm>
            <a:off x="4788405" y="9436886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60" name="Rectangle 43"/>
          <p:cNvSpPr>
            <a:spLocks noChangeArrowheads="1"/>
          </p:cNvSpPr>
          <p:nvPr/>
        </p:nvSpPr>
        <p:spPr bwMode="auto">
          <a:xfrm>
            <a:off x="4788405" y="9519331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Backup </a:t>
            </a:r>
            <a:r>
              <a:rPr lang="en-US" altLang="ko-KR" sz="400">
                <a:latin typeface="+mn-ea"/>
              </a:rPr>
              <a:t>Agent </a:t>
            </a:r>
            <a:r>
              <a:rPr lang="en-US" altLang="ko-KR" sz="400" smtClean="0">
                <a:latin typeface="+mn-ea"/>
              </a:rPr>
              <a:t>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64" name="Rectangle 43"/>
          <p:cNvSpPr>
            <a:spLocks noChangeArrowheads="1"/>
          </p:cNvSpPr>
          <p:nvPr/>
        </p:nvSpPr>
        <p:spPr bwMode="auto">
          <a:xfrm>
            <a:off x="5635549" y="9436886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67" name="Rectangle 43"/>
          <p:cNvSpPr>
            <a:spLocks noChangeArrowheads="1"/>
          </p:cNvSpPr>
          <p:nvPr/>
        </p:nvSpPr>
        <p:spPr bwMode="auto">
          <a:xfrm>
            <a:off x="5635549" y="9519331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Backup </a:t>
            </a:r>
            <a:r>
              <a:rPr lang="en-US" altLang="ko-KR" sz="400">
                <a:latin typeface="+mn-ea"/>
              </a:rPr>
              <a:t>Agent </a:t>
            </a:r>
            <a:r>
              <a:rPr lang="en-US" altLang="ko-KR" sz="400" smtClean="0">
                <a:latin typeface="+mn-ea"/>
              </a:rPr>
              <a:t>(Avmar)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179" name="직선 연결선 1178"/>
          <p:cNvCxnSpPr/>
          <p:nvPr/>
        </p:nvCxnSpPr>
        <p:spPr>
          <a:xfrm>
            <a:off x="3402946" y="8282046"/>
            <a:ext cx="0" cy="334978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80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88106" y="8425941"/>
            <a:ext cx="234417" cy="302400"/>
          </a:xfrm>
          <a:prstGeom prst="rect">
            <a:avLst/>
          </a:prstGeom>
          <a:noFill/>
        </p:spPr>
      </p:pic>
      <p:sp>
        <p:nvSpPr>
          <p:cNvPr id="1182" name="TextBox 1181"/>
          <p:cNvSpPr txBox="1"/>
          <p:nvPr/>
        </p:nvSpPr>
        <p:spPr>
          <a:xfrm>
            <a:off x="2944416" y="8415852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동영상 </a:t>
            </a:r>
            <a:r>
              <a:rPr lang="ko-KR" altLang="en-US" sz="500" smtClean="0"/>
              <a:t>서버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1</a:t>
            </a:r>
          </a:p>
          <a:p>
            <a:pPr algn="ctr"/>
            <a:r>
              <a:rPr lang="en-US" altLang="ko-KR" sz="500" smtClean="0"/>
              <a:t>112.175.90.181</a:t>
            </a:r>
            <a:endParaRPr lang="en-US" altLang="ko-KR" sz="500" dirty="0"/>
          </a:p>
        </p:txBody>
      </p:sp>
      <p:cxnSp>
        <p:nvCxnSpPr>
          <p:cNvPr id="1183" name="직선 연결선 1182"/>
          <p:cNvCxnSpPr/>
          <p:nvPr/>
        </p:nvCxnSpPr>
        <p:spPr>
          <a:xfrm>
            <a:off x="1072208" y="8751810"/>
            <a:ext cx="3512628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5" name="직사각형 1184"/>
          <p:cNvSpPr/>
          <p:nvPr/>
        </p:nvSpPr>
        <p:spPr>
          <a:xfrm>
            <a:off x="1000197" y="1577372"/>
            <a:ext cx="7520205" cy="1796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186" name="TextBox 30"/>
          <p:cNvSpPr txBox="1"/>
          <p:nvPr/>
        </p:nvSpPr>
        <p:spPr>
          <a:xfrm>
            <a:off x="1002576" y="1582135"/>
            <a:ext cx="75168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00" b="1" smtClean="0"/>
              <a:t> 온라인 복권</a:t>
            </a:r>
            <a:r>
              <a:rPr lang="en-US" altLang="ko-KR" sz="500" b="1" smtClean="0"/>
              <a:t> (172.16.11.0/24</a:t>
            </a:r>
            <a:r>
              <a:rPr lang="en-US" altLang="ko-KR" sz="500" b="1"/>
              <a:t>)</a:t>
            </a:r>
            <a:endParaRPr lang="ko-KR" altLang="en-US" sz="500" b="1"/>
          </a:p>
        </p:txBody>
      </p:sp>
      <p:sp>
        <p:nvSpPr>
          <p:cNvPr id="1187" name="직사각형 1186"/>
          <p:cNvSpPr/>
          <p:nvPr/>
        </p:nvSpPr>
        <p:spPr>
          <a:xfrm>
            <a:off x="1037387" y="1686045"/>
            <a:ext cx="853200" cy="1648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188" name="TextBox 30"/>
          <p:cNvSpPr txBox="1"/>
          <p:nvPr/>
        </p:nvSpPr>
        <p:spPr>
          <a:xfrm>
            <a:off x="1046170" y="1695304"/>
            <a:ext cx="755644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400" b="1" smtClean="0"/>
              <a:t> 통신</a:t>
            </a:r>
            <a:endParaRPr lang="ko-KR" altLang="en-US" sz="400" b="1"/>
          </a:p>
        </p:txBody>
      </p:sp>
      <p:graphicFrame>
        <p:nvGraphicFramePr>
          <p:cNvPr id="1189" name="표 11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296024"/>
              </p:ext>
            </p:extLst>
          </p:nvPr>
        </p:nvGraphicFramePr>
        <p:xfrm>
          <a:off x="1068923" y="2173756"/>
          <a:ext cx="784097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390"/>
                <a:gridCol w="50270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PCOMMGATE01,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90" name="직사각형 1189"/>
          <p:cNvSpPr/>
          <p:nvPr/>
        </p:nvSpPr>
        <p:spPr>
          <a:xfrm>
            <a:off x="1928827" y="1686045"/>
            <a:ext cx="6550679" cy="1648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191" name="TextBox 30"/>
          <p:cNvSpPr txBox="1"/>
          <p:nvPr/>
        </p:nvSpPr>
        <p:spPr>
          <a:xfrm>
            <a:off x="1945287" y="1695304"/>
            <a:ext cx="5001882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400" smtClean="0"/>
              <a:t> </a:t>
            </a:r>
            <a:r>
              <a:rPr lang="ko-KR" altLang="en-US" sz="400" b="1" smtClean="0"/>
              <a:t>온라인게임처리</a:t>
            </a:r>
            <a:endParaRPr lang="ko-KR" altLang="en-US" sz="400" b="1"/>
          </a:p>
        </p:txBody>
      </p:sp>
      <p:cxnSp>
        <p:nvCxnSpPr>
          <p:cNvPr id="1192" name="직선 연결선 1191"/>
          <p:cNvCxnSpPr/>
          <p:nvPr/>
        </p:nvCxnSpPr>
        <p:spPr>
          <a:xfrm>
            <a:off x="1967042" y="2134156"/>
            <a:ext cx="6454992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93" name="표 11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462738"/>
              </p:ext>
            </p:extLst>
          </p:nvPr>
        </p:nvGraphicFramePr>
        <p:xfrm>
          <a:off x="7633482" y="217375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PBACKUPSVR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2.6 GHz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* 6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194" name="직선 연결선 1193"/>
          <p:cNvCxnSpPr/>
          <p:nvPr/>
        </p:nvCxnSpPr>
        <p:spPr>
          <a:xfrm rot="5400000" flipH="1" flipV="1">
            <a:off x="1330477" y="200683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95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31697" y="1785367"/>
            <a:ext cx="234417" cy="302400"/>
          </a:xfrm>
          <a:prstGeom prst="rect">
            <a:avLst/>
          </a:prstGeom>
          <a:noFill/>
        </p:spPr>
      </p:pic>
      <p:cxnSp>
        <p:nvCxnSpPr>
          <p:cNvPr id="1196" name="직선 연결선 1195"/>
          <p:cNvCxnSpPr/>
          <p:nvPr/>
        </p:nvCxnSpPr>
        <p:spPr>
          <a:xfrm>
            <a:off x="1108492" y="2134156"/>
            <a:ext cx="72000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97" name="표 11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962500"/>
              </p:ext>
            </p:extLst>
          </p:nvPr>
        </p:nvGraphicFramePr>
        <p:xfrm>
          <a:off x="1969297" y="2173756"/>
          <a:ext cx="784800" cy="34896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PGAMEHDL01,02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98" name="표 11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234969"/>
              </p:ext>
            </p:extLst>
          </p:nvPr>
        </p:nvGraphicFramePr>
        <p:xfrm>
          <a:off x="3633511" y="217375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P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GAMEMNG01,02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99" name="표 11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938406"/>
              </p:ext>
            </p:extLst>
          </p:nvPr>
        </p:nvGraphicFramePr>
        <p:xfrm>
          <a:off x="6285641" y="217375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PUPDATESVR01,02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00" name="표 11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128331"/>
              </p:ext>
            </p:extLst>
          </p:nvPr>
        </p:nvGraphicFramePr>
        <p:xfrm>
          <a:off x="2802825" y="217375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PENCRYPT01, 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201" name="직선 연결선 1200"/>
          <p:cNvCxnSpPr/>
          <p:nvPr/>
        </p:nvCxnSpPr>
        <p:spPr>
          <a:xfrm rot="5400000" flipH="1" flipV="1">
            <a:off x="2274627" y="200683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2" name="직선 연결선 1201"/>
          <p:cNvCxnSpPr/>
          <p:nvPr/>
        </p:nvCxnSpPr>
        <p:spPr>
          <a:xfrm rot="5400000" flipH="1" flipV="1">
            <a:off x="6592448" y="200683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03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603194" y="1785367"/>
            <a:ext cx="234417" cy="302400"/>
          </a:xfrm>
          <a:prstGeom prst="rect">
            <a:avLst/>
          </a:prstGeom>
          <a:noFill/>
        </p:spPr>
      </p:pic>
      <p:cxnSp>
        <p:nvCxnSpPr>
          <p:cNvPr id="1204" name="직선 연결선 1203"/>
          <p:cNvCxnSpPr/>
          <p:nvPr/>
        </p:nvCxnSpPr>
        <p:spPr>
          <a:xfrm>
            <a:off x="4024536" y="1542861"/>
            <a:ext cx="0" cy="28800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5" name="직선 연결선 1204"/>
          <p:cNvCxnSpPr/>
          <p:nvPr/>
        </p:nvCxnSpPr>
        <p:spPr>
          <a:xfrm rot="5400000" flipH="1" flipV="1">
            <a:off x="3920098" y="201031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06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21318" y="1785367"/>
            <a:ext cx="234417" cy="302400"/>
          </a:xfrm>
          <a:prstGeom prst="rect">
            <a:avLst/>
          </a:prstGeom>
          <a:noFill/>
        </p:spPr>
      </p:pic>
      <p:cxnSp>
        <p:nvCxnSpPr>
          <p:cNvPr id="1207" name="직선 연결선 1206"/>
          <p:cNvCxnSpPr/>
          <p:nvPr/>
        </p:nvCxnSpPr>
        <p:spPr>
          <a:xfrm>
            <a:off x="8018317" y="1367695"/>
            <a:ext cx="0" cy="545429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8" name="직선 연결선 1207"/>
          <p:cNvCxnSpPr/>
          <p:nvPr/>
        </p:nvCxnSpPr>
        <p:spPr>
          <a:xfrm>
            <a:off x="2398612" y="1542740"/>
            <a:ext cx="6264135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9" name="TextBox 1208"/>
          <p:cNvSpPr txBox="1"/>
          <p:nvPr/>
        </p:nvSpPr>
        <p:spPr>
          <a:xfrm>
            <a:off x="1004963" y="1787552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통신서버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21</a:t>
            </a:r>
          </a:p>
          <a:p>
            <a:pPr algn="ctr"/>
            <a:r>
              <a:rPr lang="en-US" altLang="ko-KR" sz="500" smtClean="0"/>
              <a:t>172.16.11.31 ~ 51</a:t>
            </a:r>
            <a:endParaRPr lang="en-US" altLang="ko-KR" sz="500" dirty="0"/>
          </a:p>
        </p:txBody>
      </p:sp>
      <p:sp>
        <p:nvSpPr>
          <p:cNvPr id="1210" name="TextBox 1209"/>
          <p:cNvSpPr txBox="1"/>
          <p:nvPr/>
        </p:nvSpPr>
        <p:spPr>
          <a:xfrm>
            <a:off x="6266310" y="1787552"/>
            <a:ext cx="894778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분배서버 </a:t>
            </a:r>
            <a:r>
              <a:rPr lang="en-US" altLang="ko-KR" sz="500" smtClean="0"/>
              <a:t>#2</a:t>
            </a:r>
          </a:p>
          <a:p>
            <a:pPr algn="ctr"/>
            <a:r>
              <a:rPr lang="en-US" altLang="ko-KR" sz="500" smtClean="0"/>
              <a:t>172.16.11.111</a:t>
            </a:r>
          </a:p>
          <a:p>
            <a:pPr algn="ctr"/>
            <a:r>
              <a:rPr lang="en-US" altLang="ko-KR" sz="500" smtClean="0"/>
              <a:t>172.16.11.112</a:t>
            </a:r>
          </a:p>
          <a:p>
            <a:pPr algn="ctr"/>
            <a:r>
              <a:rPr lang="en-US" altLang="ko-KR" sz="500" smtClean="0"/>
              <a:t>HACMP : 172.16.11.110</a:t>
            </a:r>
            <a:endParaRPr lang="en-US" altLang="ko-KR" sz="500" dirty="0"/>
          </a:p>
        </p:txBody>
      </p:sp>
      <p:sp>
        <p:nvSpPr>
          <p:cNvPr id="1211" name="TextBox 1210"/>
          <p:cNvSpPr txBox="1"/>
          <p:nvPr/>
        </p:nvSpPr>
        <p:spPr>
          <a:xfrm>
            <a:off x="3664496" y="1787552"/>
            <a:ext cx="748800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게임관리서버 </a:t>
            </a:r>
            <a:r>
              <a:rPr lang="en-US" altLang="ko-KR" sz="500" smtClean="0"/>
              <a:t>#2</a:t>
            </a:r>
          </a:p>
          <a:p>
            <a:pPr algn="ctr"/>
            <a:r>
              <a:rPr lang="en-US" altLang="ko-KR" sz="500" smtClean="0"/>
              <a:t>172.16.11.108</a:t>
            </a:r>
          </a:p>
          <a:p>
            <a:pPr algn="ctr"/>
            <a:r>
              <a:rPr lang="en-US" altLang="ko-KR" sz="500" smtClean="0"/>
              <a:t>172.16.11.109</a:t>
            </a:r>
          </a:p>
          <a:p>
            <a:pPr algn="ctr"/>
            <a:r>
              <a:rPr lang="en-US" altLang="ko-KR" sz="500"/>
              <a:t>HACMP : </a:t>
            </a:r>
            <a:r>
              <a:rPr lang="en-US" altLang="ko-KR" sz="500" smtClean="0"/>
              <a:t>172.16.11.107</a:t>
            </a:r>
            <a:endParaRPr lang="en-US" altLang="ko-KR" sz="500" dirty="0"/>
          </a:p>
        </p:txBody>
      </p:sp>
      <p:sp>
        <p:nvSpPr>
          <p:cNvPr id="1212" name="Rectangle 135"/>
          <p:cNvSpPr>
            <a:spLocks noChangeArrowheads="1"/>
          </p:cNvSpPr>
          <p:nvPr/>
        </p:nvSpPr>
        <p:spPr bwMode="auto">
          <a:xfrm>
            <a:off x="1068923" y="2547668"/>
            <a:ext cx="784800" cy="327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13" name="Rectangle 43"/>
          <p:cNvSpPr>
            <a:spLocks noChangeArrowheads="1"/>
          </p:cNvSpPr>
          <p:nvPr/>
        </p:nvSpPr>
        <p:spPr bwMode="auto">
          <a:xfrm>
            <a:off x="1090696" y="256667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14" name="Rectangle 43"/>
          <p:cNvSpPr>
            <a:spLocks noChangeArrowheads="1"/>
          </p:cNvSpPr>
          <p:nvPr/>
        </p:nvSpPr>
        <p:spPr bwMode="auto">
          <a:xfrm>
            <a:off x="1090696" y="2675713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15" name="Rectangle 43"/>
          <p:cNvSpPr>
            <a:spLocks noChangeArrowheads="1"/>
          </p:cNvSpPr>
          <p:nvPr/>
        </p:nvSpPr>
        <p:spPr bwMode="auto">
          <a:xfrm>
            <a:off x="1090696" y="278203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1216" name="Rectangle 135"/>
          <p:cNvSpPr>
            <a:spLocks noChangeArrowheads="1"/>
          </p:cNvSpPr>
          <p:nvPr/>
        </p:nvSpPr>
        <p:spPr bwMode="auto">
          <a:xfrm>
            <a:off x="7633482" y="2549620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17" name="Rectangle 43"/>
          <p:cNvSpPr>
            <a:spLocks noChangeArrowheads="1"/>
          </p:cNvSpPr>
          <p:nvPr/>
        </p:nvSpPr>
        <p:spPr bwMode="auto">
          <a:xfrm>
            <a:off x="7655607" y="256998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>
              <a:latin typeface="+mn-ea"/>
            </a:endParaRPr>
          </a:p>
        </p:txBody>
      </p:sp>
      <p:sp>
        <p:nvSpPr>
          <p:cNvPr id="1218" name="Rectangle 135"/>
          <p:cNvSpPr>
            <a:spLocks noChangeArrowheads="1"/>
          </p:cNvSpPr>
          <p:nvPr/>
        </p:nvSpPr>
        <p:spPr bwMode="auto">
          <a:xfrm>
            <a:off x="6285641" y="2549619"/>
            <a:ext cx="784800" cy="540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19" name="Rectangle 43"/>
          <p:cNvSpPr>
            <a:spLocks noChangeArrowheads="1"/>
          </p:cNvSpPr>
          <p:nvPr/>
        </p:nvSpPr>
        <p:spPr bwMode="auto">
          <a:xfrm>
            <a:off x="6305441" y="2569981"/>
            <a:ext cx="748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0" name="Rectangle 135"/>
          <p:cNvSpPr>
            <a:spLocks noChangeArrowheads="1"/>
          </p:cNvSpPr>
          <p:nvPr/>
        </p:nvSpPr>
        <p:spPr bwMode="auto">
          <a:xfrm>
            <a:off x="2802825" y="2547667"/>
            <a:ext cx="784800" cy="74712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21" name="Rectangle 43"/>
          <p:cNvSpPr>
            <a:spLocks noChangeArrowheads="1"/>
          </p:cNvSpPr>
          <p:nvPr/>
        </p:nvSpPr>
        <p:spPr bwMode="auto">
          <a:xfrm>
            <a:off x="2824950" y="2566806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2" name="Rectangle 43"/>
          <p:cNvSpPr>
            <a:spLocks noChangeArrowheads="1"/>
          </p:cNvSpPr>
          <p:nvPr/>
        </p:nvSpPr>
        <p:spPr bwMode="auto">
          <a:xfrm>
            <a:off x="2824950" y="2675713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3" name="Rectangle 43"/>
          <p:cNvSpPr>
            <a:spLocks noChangeArrowheads="1"/>
          </p:cNvSpPr>
          <p:nvPr/>
        </p:nvSpPr>
        <p:spPr bwMode="auto">
          <a:xfrm>
            <a:off x="6305441" y="2675713"/>
            <a:ext cx="748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4" name="Rectangle 43"/>
          <p:cNvSpPr>
            <a:spLocks noChangeArrowheads="1"/>
          </p:cNvSpPr>
          <p:nvPr/>
        </p:nvSpPr>
        <p:spPr bwMode="auto">
          <a:xfrm>
            <a:off x="2824950" y="278203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SSL </a:t>
            </a:r>
            <a:r>
              <a:rPr lang="ko-KR" altLang="en-US" sz="400" smtClean="0">
                <a:latin typeface="+mn-ea"/>
              </a:rPr>
              <a:t>서버인증서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5" name="Rectangle 43"/>
          <p:cNvSpPr>
            <a:spLocks noChangeArrowheads="1"/>
          </p:cNvSpPr>
          <p:nvPr/>
        </p:nvSpPr>
        <p:spPr bwMode="auto">
          <a:xfrm>
            <a:off x="2824950" y="288894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6" name="Rectangle 43"/>
          <p:cNvSpPr>
            <a:spLocks noChangeArrowheads="1"/>
          </p:cNvSpPr>
          <p:nvPr/>
        </p:nvSpPr>
        <p:spPr bwMode="auto">
          <a:xfrm>
            <a:off x="2824950" y="2992369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7" name="Rectangle 43"/>
          <p:cNvSpPr>
            <a:spLocks noChangeArrowheads="1"/>
          </p:cNvSpPr>
          <p:nvPr/>
        </p:nvSpPr>
        <p:spPr bwMode="auto">
          <a:xfrm>
            <a:off x="6305441" y="2778427"/>
            <a:ext cx="748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8" name="Rectangle 135"/>
          <p:cNvSpPr>
            <a:spLocks noChangeArrowheads="1"/>
          </p:cNvSpPr>
          <p:nvPr/>
        </p:nvSpPr>
        <p:spPr bwMode="auto">
          <a:xfrm>
            <a:off x="3633511" y="2545995"/>
            <a:ext cx="784800" cy="106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29" name="Rectangle 43"/>
          <p:cNvSpPr>
            <a:spLocks noChangeArrowheads="1"/>
          </p:cNvSpPr>
          <p:nvPr/>
        </p:nvSpPr>
        <p:spPr bwMode="auto">
          <a:xfrm>
            <a:off x="3653311" y="256635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30" name="Rectangle 43"/>
          <p:cNvSpPr>
            <a:spLocks noChangeArrowheads="1"/>
          </p:cNvSpPr>
          <p:nvPr/>
        </p:nvSpPr>
        <p:spPr bwMode="auto">
          <a:xfrm>
            <a:off x="3653311" y="26740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36" name="Rectangle 43"/>
          <p:cNvSpPr>
            <a:spLocks noChangeArrowheads="1"/>
          </p:cNvSpPr>
          <p:nvPr/>
        </p:nvSpPr>
        <p:spPr bwMode="auto">
          <a:xfrm>
            <a:off x="3653311" y="278035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 6.1.0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37" name="Rectangle 43"/>
          <p:cNvSpPr>
            <a:spLocks noChangeArrowheads="1"/>
          </p:cNvSpPr>
          <p:nvPr/>
        </p:nvSpPr>
        <p:spPr bwMode="auto">
          <a:xfrm>
            <a:off x="3653311" y="320527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38" name="Rectangle 43"/>
          <p:cNvSpPr>
            <a:spLocks noChangeArrowheads="1"/>
          </p:cNvSpPr>
          <p:nvPr/>
        </p:nvSpPr>
        <p:spPr bwMode="auto">
          <a:xfrm>
            <a:off x="3653311" y="331183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APM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39" name="Rectangle 43"/>
          <p:cNvSpPr>
            <a:spLocks noChangeArrowheads="1"/>
          </p:cNvSpPr>
          <p:nvPr/>
        </p:nvSpPr>
        <p:spPr bwMode="auto">
          <a:xfrm>
            <a:off x="3653311" y="341340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90" name="Rectangle 43"/>
          <p:cNvSpPr>
            <a:spLocks noChangeArrowheads="1"/>
          </p:cNvSpPr>
          <p:nvPr/>
        </p:nvSpPr>
        <p:spPr bwMode="auto">
          <a:xfrm>
            <a:off x="3653311" y="288727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게임관리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93" name="Rectangle 43"/>
          <p:cNvSpPr>
            <a:spLocks noChangeArrowheads="1"/>
          </p:cNvSpPr>
          <p:nvPr/>
        </p:nvSpPr>
        <p:spPr bwMode="auto">
          <a:xfrm>
            <a:off x="3653311" y="299382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GPFS </a:t>
            </a:r>
            <a:r>
              <a:rPr lang="ko-KR" altLang="en-US" sz="400" smtClean="0">
                <a:latin typeface="+mn-ea"/>
              </a:rPr>
              <a:t>스토리지 파일공유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94" name="Rectangle 43"/>
          <p:cNvSpPr>
            <a:spLocks noChangeArrowheads="1"/>
          </p:cNvSpPr>
          <p:nvPr/>
        </p:nvSpPr>
        <p:spPr bwMode="auto">
          <a:xfrm>
            <a:off x="3653311" y="310098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96" name="Rectangle 43"/>
          <p:cNvSpPr>
            <a:spLocks noChangeArrowheads="1"/>
          </p:cNvSpPr>
          <p:nvPr/>
        </p:nvSpPr>
        <p:spPr bwMode="auto">
          <a:xfrm>
            <a:off x="2824950" y="3094692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97" name="Rectangle 43"/>
          <p:cNvSpPr>
            <a:spLocks noChangeArrowheads="1"/>
          </p:cNvSpPr>
          <p:nvPr/>
        </p:nvSpPr>
        <p:spPr bwMode="auto">
          <a:xfrm>
            <a:off x="6305441" y="2888945"/>
            <a:ext cx="748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98" name="Rectangle 43"/>
          <p:cNvSpPr>
            <a:spLocks noChangeArrowheads="1"/>
          </p:cNvSpPr>
          <p:nvPr/>
        </p:nvSpPr>
        <p:spPr bwMode="auto">
          <a:xfrm>
            <a:off x="3653311" y="351398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99" name="Rectangle 135"/>
          <p:cNvSpPr>
            <a:spLocks noChangeArrowheads="1"/>
          </p:cNvSpPr>
          <p:nvPr/>
        </p:nvSpPr>
        <p:spPr bwMode="auto">
          <a:xfrm>
            <a:off x="1969297" y="2545995"/>
            <a:ext cx="784800" cy="748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00" name="Rectangle 43"/>
          <p:cNvSpPr>
            <a:spLocks noChangeArrowheads="1"/>
          </p:cNvSpPr>
          <p:nvPr/>
        </p:nvSpPr>
        <p:spPr bwMode="auto">
          <a:xfrm>
            <a:off x="1989097" y="256635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01" name="Rectangle 43"/>
          <p:cNvSpPr>
            <a:spLocks noChangeArrowheads="1"/>
          </p:cNvSpPr>
          <p:nvPr/>
        </p:nvSpPr>
        <p:spPr bwMode="auto">
          <a:xfrm>
            <a:off x="1989097" y="26740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02" name="Rectangle 43"/>
          <p:cNvSpPr>
            <a:spLocks noChangeArrowheads="1"/>
          </p:cNvSpPr>
          <p:nvPr/>
        </p:nvSpPr>
        <p:spPr bwMode="auto">
          <a:xfrm>
            <a:off x="1989097" y="278035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03" name="Rectangle 43"/>
          <p:cNvSpPr>
            <a:spLocks noChangeArrowheads="1"/>
          </p:cNvSpPr>
          <p:nvPr/>
        </p:nvSpPr>
        <p:spPr bwMode="auto">
          <a:xfrm>
            <a:off x="1989097" y="288727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1304" name="Rectangle 43"/>
          <p:cNvSpPr>
            <a:spLocks noChangeArrowheads="1"/>
          </p:cNvSpPr>
          <p:nvPr/>
        </p:nvSpPr>
        <p:spPr bwMode="auto">
          <a:xfrm>
            <a:off x="1990897" y="2984896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APM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1305" name="Rectangle 43"/>
          <p:cNvSpPr>
            <a:spLocks noChangeArrowheads="1"/>
          </p:cNvSpPr>
          <p:nvPr/>
        </p:nvSpPr>
        <p:spPr bwMode="auto">
          <a:xfrm>
            <a:off x="1990897" y="3094692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306" name="표 13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444698"/>
              </p:ext>
            </p:extLst>
          </p:nvPr>
        </p:nvGraphicFramePr>
        <p:xfrm>
          <a:off x="4970166" y="217375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P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GAMEDB01, 02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56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314" name="직선 연결선 1313"/>
          <p:cNvCxnSpPr/>
          <p:nvPr/>
        </p:nvCxnSpPr>
        <p:spPr>
          <a:xfrm>
            <a:off x="5362006" y="1542861"/>
            <a:ext cx="0" cy="28800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5" name="직선 연결선 1314"/>
          <p:cNvCxnSpPr/>
          <p:nvPr/>
        </p:nvCxnSpPr>
        <p:spPr>
          <a:xfrm rot="5400000" flipH="1" flipV="1">
            <a:off x="5255472" y="200683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16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256692" y="1785367"/>
            <a:ext cx="234417" cy="302400"/>
          </a:xfrm>
          <a:prstGeom prst="rect">
            <a:avLst/>
          </a:prstGeom>
          <a:noFill/>
        </p:spPr>
      </p:pic>
      <p:sp>
        <p:nvSpPr>
          <p:cNvPr id="1317" name="Rectangle 135"/>
          <p:cNvSpPr>
            <a:spLocks noChangeArrowheads="1"/>
          </p:cNvSpPr>
          <p:nvPr/>
        </p:nvSpPr>
        <p:spPr bwMode="auto">
          <a:xfrm>
            <a:off x="4970166" y="2549620"/>
            <a:ext cx="784800" cy="644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24" name="Rectangle 43"/>
          <p:cNvSpPr>
            <a:spLocks noChangeArrowheads="1"/>
          </p:cNvSpPr>
          <p:nvPr/>
        </p:nvSpPr>
        <p:spPr bwMode="auto">
          <a:xfrm>
            <a:off x="4992291" y="256998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25" name="Rectangle 43"/>
          <p:cNvSpPr>
            <a:spLocks noChangeArrowheads="1"/>
          </p:cNvSpPr>
          <p:nvPr/>
        </p:nvSpPr>
        <p:spPr bwMode="auto">
          <a:xfrm>
            <a:off x="4992291" y="2675713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Oracle 11g Enterprise 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94" name="Rectangle 43"/>
          <p:cNvSpPr>
            <a:spLocks noChangeArrowheads="1"/>
          </p:cNvSpPr>
          <p:nvPr/>
        </p:nvSpPr>
        <p:spPr bwMode="auto">
          <a:xfrm>
            <a:off x="4992291" y="278203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GPFS </a:t>
            </a:r>
            <a:r>
              <a:rPr lang="ko-KR" altLang="en-US" sz="400">
                <a:latin typeface="+mn-ea"/>
              </a:rPr>
              <a:t>스토리지 파일공유</a:t>
            </a:r>
          </a:p>
        </p:txBody>
      </p:sp>
      <p:sp>
        <p:nvSpPr>
          <p:cNvPr id="1398" name="Rectangle 43"/>
          <p:cNvSpPr>
            <a:spLocks noChangeArrowheads="1"/>
          </p:cNvSpPr>
          <p:nvPr/>
        </p:nvSpPr>
        <p:spPr bwMode="auto">
          <a:xfrm>
            <a:off x="4992291" y="288894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22" name="Rectangle 43"/>
          <p:cNvSpPr>
            <a:spLocks noChangeArrowheads="1"/>
          </p:cNvSpPr>
          <p:nvPr/>
        </p:nvSpPr>
        <p:spPr bwMode="auto">
          <a:xfrm>
            <a:off x="4992291" y="299550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>
              <a:latin typeface="+mn-ea"/>
            </a:endParaRPr>
          </a:p>
        </p:txBody>
      </p:sp>
      <p:sp>
        <p:nvSpPr>
          <p:cNvPr id="1423" name="Rectangle 43"/>
          <p:cNvSpPr>
            <a:spLocks noChangeArrowheads="1"/>
          </p:cNvSpPr>
          <p:nvPr/>
        </p:nvSpPr>
        <p:spPr bwMode="auto">
          <a:xfrm>
            <a:off x="4992291" y="310216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424" name="직선 연결선 1423"/>
          <p:cNvCxnSpPr/>
          <p:nvPr/>
        </p:nvCxnSpPr>
        <p:spPr>
          <a:xfrm>
            <a:off x="4560151" y="1904758"/>
            <a:ext cx="575238" cy="0"/>
          </a:xfrm>
          <a:prstGeom prst="line">
            <a:avLst/>
          </a:prstGeom>
          <a:ln w="31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5" name="TextBox 1424"/>
          <p:cNvSpPr txBox="1"/>
          <p:nvPr/>
        </p:nvSpPr>
        <p:spPr>
          <a:xfrm>
            <a:off x="4636692" y="1796331"/>
            <a:ext cx="395956" cy="200055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"/>
              </a:lnSpc>
            </a:pPr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172.16.11.102</a:t>
            </a: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172.16.11.130</a:t>
            </a: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172.16.11.103</a:t>
            </a:r>
            <a:endParaRPr lang="en-US" altLang="ko-KR" sz="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426" name="TextBox 1425"/>
          <p:cNvSpPr txBox="1"/>
          <p:nvPr/>
        </p:nvSpPr>
        <p:spPr>
          <a:xfrm>
            <a:off x="4636692" y="1727895"/>
            <a:ext cx="395956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600"/>
              </a:lnSpc>
            </a:pPr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scan ip</a:t>
            </a:r>
            <a:endParaRPr lang="en-US" altLang="ko-KR" sz="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427" name="직사각형 1426"/>
          <p:cNvSpPr/>
          <p:nvPr/>
        </p:nvSpPr>
        <p:spPr>
          <a:xfrm>
            <a:off x="9208689" y="1574529"/>
            <a:ext cx="935143" cy="1796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428" name="TextBox 30"/>
          <p:cNvSpPr txBox="1"/>
          <p:nvPr/>
        </p:nvSpPr>
        <p:spPr>
          <a:xfrm>
            <a:off x="9215830" y="1579292"/>
            <a:ext cx="9324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00" b="1" smtClean="0"/>
              <a:t> 연계</a:t>
            </a:r>
            <a:r>
              <a:rPr lang="en-US" altLang="ko-KR" sz="500" b="1" smtClean="0"/>
              <a:t> (172.16.15.0/24</a:t>
            </a:r>
            <a:r>
              <a:rPr lang="en-US" altLang="ko-KR" sz="500" b="1"/>
              <a:t>)</a:t>
            </a:r>
            <a:endParaRPr lang="ko-KR" altLang="en-US" sz="500" b="1"/>
          </a:p>
        </p:txBody>
      </p:sp>
      <p:cxnSp>
        <p:nvCxnSpPr>
          <p:cNvPr id="1429" name="직선 연결선 1428"/>
          <p:cNvCxnSpPr/>
          <p:nvPr/>
        </p:nvCxnSpPr>
        <p:spPr>
          <a:xfrm>
            <a:off x="8663310" y="1542861"/>
            <a:ext cx="0" cy="36720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0" name="직선 연결선 1429"/>
          <p:cNvCxnSpPr/>
          <p:nvPr/>
        </p:nvCxnSpPr>
        <p:spPr>
          <a:xfrm>
            <a:off x="8580655" y="2133595"/>
            <a:ext cx="580722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1" name="직선 연결선 1430"/>
          <p:cNvCxnSpPr/>
          <p:nvPr/>
        </p:nvCxnSpPr>
        <p:spPr>
          <a:xfrm flipV="1">
            <a:off x="8960315" y="1989077"/>
            <a:ext cx="0" cy="144016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2" name="직선 연결선 1431"/>
          <p:cNvCxnSpPr/>
          <p:nvPr/>
        </p:nvCxnSpPr>
        <p:spPr>
          <a:xfrm>
            <a:off x="8662747" y="1916506"/>
            <a:ext cx="374892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3" name="직선 연결선 1442"/>
          <p:cNvCxnSpPr/>
          <p:nvPr/>
        </p:nvCxnSpPr>
        <p:spPr>
          <a:xfrm flipV="1">
            <a:off x="8700856" y="1840298"/>
            <a:ext cx="0" cy="28803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4" name="직선 연결선 1443"/>
          <p:cNvCxnSpPr/>
          <p:nvPr/>
        </p:nvCxnSpPr>
        <p:spPr>
          <a:xfrm flipV="1">
            <a:off x="8848493" y="2138540"/>
            <a:ext cx="0" cy="28803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45" name="Picture 56"/>
          <p:cNvPicPr preferRelativeResize="0">
            <a:picLocks noChangeArrowheads="1"/>
          </p:cNvPicPr>
          <p:nvPr/>
        </p:nvPicPr>
        <p:blipFill>
          <a:blip r:embed="rId11" cstate="print">
            <a:grayscl/>
          </a:blip>
          <a:srcRect/>
          <a:stretch>
            <a:fillRect/>
          </a:stretch>
        </p:blipFill>
        <p:spPr bwMode="auto">
          <a:xfrm>
            <a:off x="8697208" y="2300744"/>
            <a:ext cx="348162" cy="427065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sp>
        <p:nvSpPr>
          <p:cNvPr id="1446" name="TextBox 1445"/>
          <p:cNvSpPr txBox="1"/>
          <p:nvPr/>
        </p:nvSpPr>
        <p:spPr>
          <a:xfrm>
            <a:off x="8657420" y="2449303"/>
            <a:ext cx="41299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>
                <a:latin typeface="+mn-ea"/>
              </a:rPr>
              <a:t>망연계</a:t>
            </a:r>
            <a:endParaRPr lang="en-US" altLang="ko-KR" sz="500" smtClean="0">
              <a:latin typeface="+mn-ea"/>
            </a:endParaRPr>
          </a:p>
          <a:p>
            <a:pPr algn="ctr"/>
            <a:r>
              <a:rPr lang="ko-KR" altLang="en-US" sz="500" smtClean="0">
                <a:latin typeface="+mn-ea"/>
              </a:rPr>
              <a:t>스토리지</a:t>
            </a:r>
            <a:endParaRPr lang="en-US" altLang="ko-KR" sz="500" dirty="0" smtClean="0">
              <a:latin typeface="+mn-ea"/>
            </a:endParaRPr>
          </a:p>
        </p:txBody>
      </p:sp>
      <p:cxnSp>
        <p:nvCxnSpPr>
          <p:cNvPr id="1447" name="직선 연결선 1446"/>
          <p:cNvCxnSpPr/>
          <p:nvPr/>
        </p:nvCxnSpPr>
        <p:spPr>
          <a:xfrm>
            <a:off x="8719892" y="1547624"/>
            <a:ext cx="0" cy="36720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48" name="Picture 101" descr="ProgramSwitch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28848" y="1839735"/>
            <a:ext cx="150599" cy="142876"/>
          </a:xfrm>
          <a:prstGeom prst="rect">
            <a:avLst/>
          </a:prstGeom>
          <a:noFill/>
        </p:spPr>
      </p:pic>
      <p:pic>
        <p:nvPicPr>
          <p:cNvPr id="1449" name="Picture 56"/>
          <p:cNvPicPr preferRelativeResize="0">
            <a:picLocks noChangeArrowheads="1"/>
          </p:cNvPicPr>
          <p:nvPr/>
        </p:nvPicPr>
        <p:blipFill>
          <a:blip r:embed="rId11" cstate="print">
            <a:grayscl/>
          </a:blip>
          <a:srcRect/>
          <a:stretch>
            <a:fillRect/>
          </a:stretch>
        </p:blipFill>
        <p:spPr bwMode="auto">
          <a:xfrm>
            <a:off x="8808452" y="1686413"/>
            <a:ext cx="348162" cy="427065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sp>
        <p:nvSpPr>
          <p:cNvPr id="1450" name="TextBox 1449"/>
          <p:cNvSpPr txBox="1"/>
          <p:nvPr/>
        </p:nvSpPr>
        <p:spPr>
          <a:xfrm>
            <a:off x="8768664" y="1834972"/>
            <a:ext cx="41299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>
                <a:latin typeface="+mn-ea"/>
              </a:rPr>
              <a:t>SAN</a:t>
            </a:r>
          </a:p>
          <a:p>
            <a:pPr algn="ctr"/>
            <a:r>
              <a:rPr lang="ko-KR" altLang="en-US" sz="500" smtClean="0">
                <a:latin typeface="+mn-ea"/>
              </a:rPr>
              <a:t>스토리지</a:t>
            </a:r>
            <a:endParaRPr lang="en-US" altLang="ko-KR" sz="500" dirty="0" smtClean="0">
              <a:latin typeface="+mn-ea"/>
            </a:endParaRPr>
          </a:p>
        </p:txBody>
      </p:sp>
      <p:sp>
        <p:nvSpPr>
          <p:cNvPr id="1451" name="직사각형 1450"/>
          <p:cNvSpPr/>
          <p:nvPr/>
        </p:nvSpPr>
        <p:spPr>
          <a:xfrm>
            <a:off x="10593643" y="1575699"/>
            <a:ext cx="1626757" cy="1796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452" name="TextBox 30"/>
          <p:cNvSpPr txBox="1"/>
          <p:nvPr/>
        </p:nvSpPr>
        <p:spPr>
          <a:xfrm>
            <a:off x="10600885" y="1580462"/>
            <a:ext cx="16236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smtClean="0"/>
              <a:t> </a:t>
            </a:r>
            <a:r>
              <a:rPr lang="ko-KR" altLang="en-US" sz="500" b="1" smtClean="0"/>
              <a:t>농협</a:t>
            </a:r>
            <a:endParaRPr lang="ko-KR" altLang="en-US" sz="500" b="1"/>
          </a:p>
        </p:txBody>
      </p:sp>
      <p:sp>
        <p:nvSpPr>
          <p:cNvPr id="1453" name="TextBox 1452"/>
          <p:cNvSpPr txBox="1"/>
          <p:nvPr/>
        </p:nvSpPr>
        <p:spPr>
          <a:xfrm>
            <a:off x="11553562" y="2100838"/>
            <a:ext cx="622800" cy="257369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36000" rtlCol="0" anchor="ctr">
            <a:spAutoFit/>
          </a:bodyPr>
          <a:lstStyle/>
          <a:p>
            <a:pPr algn="ctr"/>
            <a:endParaRPr lang="en-US" altLang="ko-KR" sz="400" smtClean="0"/>
          </a:p>
          <a:p>
            <a:pPr algn="ctr"/>
            <a:r>
              <a:rPr lang="ko-KR" altLang="en-US" sz="400" smtClean="0"/>
              <a:t> 농협안성센터</a:t>
            </a:r>
            <a:endParaRPr lang="en-US" altLang="ko-KR" sz="400" smtClean="0"/>
          </a:p>
          <a:p>
            <a:pPr algn="ctr"/>
            <a:r>
              <a:rPr lang="ko-KR" altLang="en-US" sz="400" smtClean="0"/>
              <a:t> 자금관리시스템</a:t>
            </a:r>
            <a:endParaRPr lang="ko-KR" altLang="en-US" sz="400"/>
          </a:p>
        </p:txBody>
      </p:sp>
      <p:graphicFrame>
        <p:nvGraphicFramePr>
          <p:cNvPr id="1454" name="표 14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886554"/>
              </p:ext>
            </p:extLst>
          </p:nvPr>
        </p:nvGraphicFramePr>
        <p:xfrm>
          <a:off x="10669482" y="217214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455" name="직선 연결선 1454"/>
          <p:cNvCxnSpPr/>
          <p:nvPr/>
        </p:nvCxnSpPr>
        <p:spPr>
          <a:xfrm>
            <a:off x="10703725" y="2133313"/>
            <a:ext cx="72000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56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562" y="1666152"/>
            <a:ext cx="623065" cy="523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57" name="Freeform 133"/>
          <p:cNvSpPr>
            <a:spLocks/>
          </p:cNvSpPr>
          <p:nvPr/>
        </p:nvSpPr>
        <p:spPr bwMode="auto">
          <a:xfrm rot="19108792" flipH="1" flipV="1">
            <a:off x="10185852" y="1865852"/>
            <a:ext cx="370916" cy="118281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cxnSp>
        <p:nvCxnSpPr>
          <p:cNvPr id="1458" name="직선 연결선 1457"/>
          <p:cNvCxnSpPr/>
          <p:nvPr/>
        </p:nvCxnSpPr>
        <p:spPr>
          <a:xfrm rot="5400000" flipH="1" flipV="1">
            <a:off x="10946757" y="200521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9" name="TextBox 1468"/>
          <p:cNvSpPr txBox="1"/>
          <p:nvPr/>
        </p:nvSpPr>
        <p:spPr>
          <a:xfrm>
            <a:off x="10272158" y="1899185"/>
            <a:ext cx="221331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전용회</a:t>
            </a:r>
            <a:r>
              <a:rPr lang="ko-KR" altLang="en-US" sz="400"/>
              <a:t>선</a:t>
            </a:r>
          </a:p>
        </p:txBody>
      </p:sp>
      <p:graphicFrame>
        <p:nvGraphicFramePr>
          <p:cNvPr id="1474" name="표 14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939447"/>
              </p:ext>
            </p:extLst>
          </p:nvPr>
        </p:nvGraphicFramePr>
        <p:xfrm>
          <a:off x="9282737" y="217298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PEAIHUBSVR01,02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34" name="Rectangle 135"/>
          <p:cNvSpPr>
            <a:spLocks noChangeArrowheads="1"/>
          </p:cNvSpPr>
          <p:nvPr/>
        </p:nvSpPr>
        <p:spPr bwMode="auto">
          <a:xfrm>
            <a:off x="9282737" y="2549618"/>
            <a:ext cx="784800" cy="52737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1535" name="Rectangle 43"/>
          <p:cNvSpPr>
            <a:spLocks noChangeArrowheads="1"/>
          </p:cNvSpPr>
          <p:nvPr/>
        </p:nvSpPr>
        <p:spPr bwMode="auto">
          <a:xfrm>
            <a:off x="9302537" y="256603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36" name="Rectangle 43"/>
          <p:cNvSpPr>
            <a:spLocks noChangeArrowheads="1"/>
          </p:cNvSpPr>
          <p:nvPr/>
        </p:nvSpPr>
        <p:spPr bwMode="auto">
          <a:xfrm>
            <a:off x="9302537" y="267278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EAI - MocoMSys. Midas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37" name="Rectangle 43"/>
          <p:cNvSpPr>
            <a:spLocks noChangeArrowheads="1"/>
          </p:cNvSpPr>
          <p:nvPr/>
        </p:nvSpPr>
        <p:spPr bwMode="auto">
          <a:xfrm>
            <a:off x="9302537" y="277679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38" name="Rectangle 43"/>
          <p:cNvSpPr>
            <a:spLocks noChangeArrowheads="1"/>
          </p:cNvSpPr>
          <p:nvPr/>
        </p:nvSpPr>
        <p:spPr bwMode="auto">
          <a:xfrm>
            <a:off x="9302537" y="287848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39" name="Rectangle 43"/>
          <p:cNvSpPr>
            <a:spLocks noChangeArrowheads="1"/>
          </p:cNvSpPr>
          <p:nvPr/>
        </p:nvSpPr>
        <p:spPr bwMode="auto">
          <a:xfrm>
            <a:off x="9302537" y="298121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540" name="직선 연결선 1539"/>
          <p:cNvCxnSpPr/>
          <p:nvPr/>
        </p:nvCxnSpPr>
        <p:spPr>
          <a:xfrm flipH="1">
            <a:off x="9634444" y="1925351"/>
            <a:ext cx="1476000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41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947977" y="1783751"/>
            <a:ext cx="234417" cy="302400"/>
          </a:xfrm>
          <a:prstGeom prst="rect">
            <a:avLst/>
          </a:prstGeom>
          <a:noFill/>
        </p:spPr>
      </p:pic>
      <p:sp>
        <p:nvSpPr>
          <p:cNvPr id="1542" name="TextBox 1541"/>
          <p:cNvSpPr txBox="1"/>
          <p:nvPr/>
        </p:nvSpPr>
        <p:spPr>
          <a:xfrm>
            <a:off x="10621243" y="1785936"/>
            <a:ext cx="894778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은행연계서</a:t>
            </a:r>
            <a:r>
              <a:rPr lang="ko-KR" altLang="en-US" sz="500"/>
              <a:t>버</a:t>
            </a:r>
            <a:endParaRPr lang="en-US" altLang="ko-KR" sz="500" dirty="0"/>
          </a:p>
        </p:txBody>
      </p:sp>
      <p:cxnSp>
        <p:nvCxnSpPr>
          <p:cNvPr id="1543" name="직선 연결선 1542"/>
          <p:cNvCxnSpPr/>
          <p:nvPr/>
        </p:nvCxnSpPr>
        <p:spPr>
          <a:xfrm>
            <a:off x="9660775" y="1547624"/>
            <a:ext cx="0" cy="36720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4" name="직선 연결선 1543"/>
          <p:cNvCxnSpPr/>
          <p:nvPr/>
        </p:nvCxnSpPr>
        <p:spPr>
          <a:xfrm>
            <a:off x="9318779" y="2134156"/>
            <a:ext cx="72000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5" name="직선 연결선 1544"/>
          <p:cNvCxnSpPr/>
          <p:nvPr/>
        </p:nvCxnSpPr>
        <p:spPr>
          <a:xfrm rot="5400000" flipH="1" flipV="1">
            <a:off x="9561811" y="2006060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46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563031" y="1784594"/>
            <a:ext cx="234417" cy="302400"/>
          </a:xfrm>
          <a:prstGeom prst="rect">
            <a:avLst/>
          </a:prstGeom>
          <a:noFill/>
        </p:spPr>
      </p:pic>
      <p:sp>
        <p:nvSpPr>
          <p:cNvPr id="1547" name="TextBox 1546"/>
          <p:cNvSpPr txBox="1"/>
          <p:nvPr/>
        </p:nvSpPr>
        <p:spPr>
          <a:xfrm>
            <a:off x="9236297" y="1748675"/>
            <a:ext cx="894778" cy="3847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>
                <a:latin typeface="Consolas" panose="020B0609020204030204" pitchFamily="49" charset="0"/>
                <a:cs typeface="Consolas" panose="020B0609020204030204" pitchFamily="49" charset="0"/>
              </a:rPr>
              <a:t>농협연계</a:t>
            </a:r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HUB </a:t>
            </a:r>
            <a:r>
              <a:rPr lang="ko-KR" altLang="en-US" sz="500">
                <a:latin typeface="Consolas" panose="020B0609020204030204" pitchFamily="49" charset="0"/>
                <a:cs typeface="Consolas" panose="020B0609020204030204" pitchFamily="49" charset="0"/>
              </a:rPr>
              <a:t>서버 </a:t>
            </a:r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#2</a:t>
            </a:r>
          </a:p>
          <a:p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500" smtClean="0">
                <a:latin typeface="Consolas" panose="020B0609020204030204" pitchFamily="49" charset="0"/>
                <a:cs typeface="Consolas" panose="020B0609020204030204" pitchFamily="49" charset="0"/>
              </a:rPr>
              <a:t>172.16.15.119 </a:t>
            </a:r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(real ip)</a:t>
            </a:r>
          </a:p>
          <a:p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500" smtClean="0">
                <a:latin typeface="Consolas" panose="020B0609020204030204" pitchFamily="49" charset="0"/>
                <a:cs typeface="Consolas" panose="020B0609020204030204" pitchFamily="49" charset="0"/>
              </a:rPr>
              <a:t>172.16.15.120 </a:t>
            </a:r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(hacmp ip)</a:t>
            </a:r>
          </a:p>
          <a:p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500" smtClean="0">
                <a:latin typeface="Consolas" panose="020B0609020204030204" pitchFamily="49" charset="0"/>
                <a:cs typeface="Consolas" panose="020B0609020204030204" pitchFamily="49" charset="0"/>
              </a:rPr>
              <a:t>172.16.15.121 </a:t>
            </a:r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(real ip)</a:t>
            </a:r>
          </a:p>
          <a:p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500" smtClean="0">
                <a:latin typeface="Consolas" panose="020B0609020204030204" pitchFamily="49" charset="0"/>
                <a:cs typeface="Consolas" panose="020B0609020204030204" pitchFamily="49" charset="0"/>
              </a:rPr>
              <a:t>172.16.15.122 </a:t>
            </a:r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(hacmp ip)</a:t>
            </a:r>
            <a:endParaRPr lang="en-US" altLang="ko-KR" sz="5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48" name="Rectangle 43"/>
          <p:cNvSpPr>
            <a:spLocks noChangeArrowheads="1"/>
          </p:cNvSpPr>
          <p:nvPr/>
        </p:nvSpPr>
        <p:spPr bwMode="auto">
          <a:xfrm>
            <a:off x="7655607" y="267278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549" name="직선 연결선 1548"/>
          <p:cNvCxnSpPr/>
          <p:nvPr/>
        </p:nvCxnSpPr>
        <p:spPr>
          <a:xfrm>
            <a:off x="2393355" y="1542861"/>
            <a:ext cx="0" cy="28800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50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271648" y="1785367"/>
            <a:ext cx="234417" cy="302400"/>
          </a:xfrm>
          <a:prstGeom prst="rect">
            <a:avLst/>
          </a:prstGeom>
          <a:noFill/>
        </p:spPr>
      </p:pic>
      <p:sp>
        <p:nvSpPr>
          <p:cNvPr id="1554" name="TextBox 1553"/>
          <p:cNvSpPr txBox="1"/>
          <p:nvPr/>
        </p:nvSpPr>
        <p:spPr>
          <a:xfrm>
            <a:off x="1996365" y="1787552"/>
            <a:ext cx="749669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게임처리서버 </a:t>
            </a:r>
            <a:r>
              <a:rPr lang="en-US" altLang="ko-KR" sz="500" smtClean="0"/>
              <a:t>#2</a:t>
            </a:r>
          </a:p>
          <a:p>
            <a:pPr algn="ctr"/>
            <a:r>
              <a:rPr lang="en-US" altLang="ko-KR" sz="500" smtClean="0"/>
              <a:t>172.16.11.100</a:t>
            </a:r>
          </a:p>
          <a:p>
            <a:pPr algn="ctr"/>
            <a:r>
              <a:rPr lang="en-US" altLang="ko-KR" sz="500" smtClean="0"/>
              <a:t>172.16.11.101</a:t>
            </a:r>
          </a:p>
          <a:p>
            <a:pPr algn="ctr"/>
            <a:r>
              <a:rPr lang="en-US" altLang="ko-KR" sz="500"/>
              <a:t>HACMP : </a:t>
            </a:r>
            <a:r>
              <a:rPr lang="en-US" altLang="ko-KR" sz="500" smtClean="0"/>
              <a:t>172.16.11.99</a:t>
            </a:r>
            <a:endParaRPr lang="en-US" altLang="ko-KR" sz="500" dirty="0"/>
          </a:p>
        </p:txBody>
      </p:sp>
      <p:sp>
        <p:nvSpPr>
          <p:cNvPr id="1555" name="Rectangle 43"/>
          <p:cNvSpPr>
            <a:spLocks noChangeArrowheads="1"/>
          </p:cNvSpPr>
          <p:nvPr/>
        </p:nvSpPr>
        <p:spPr bwMode="auto">
          <a:xfrm>
            <a:off x="1990897" y="319944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56" name="Rectangle 43"/>
          <p:cNvSpPr>
            <a:spLocks noChangeArrowheads="1"/>
          </p:cNvSpPr>
          <p:nvPr/>
        </p:nvSpPr>
        <p:spPr bwMode="auto">
          <a:xfrm>
            <a:off x="2824950" y="319944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57" name="Rectangle 43"/>
          <p:cNvSpPr>
            <a:spLocks noChangeArrowheads="1"/>
          </p:cNvSpPr>
          <p:nvPr/>
        </p:nvSpPr>
        <p:spPr bwMode="auto">
          <a:xfrm>
            <a:off x="6305441" y="2995500"/>
            <a:ext cx="748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58" name="TextBox 1557"/>
          <p:cNvSpPr txBox="1"/>
          <p:nvPr/>
        </p:nvSpPr>
        <p:spPr>
          <a:xfrm>
            <a:off x="5145982" y="1466007"/>
            <a:ext cx="966786" cy="67710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400" smtClean="0">
                <a:latin typeface="Consolas" panose="020B0609020204030204" pitchFamily="49" charset="0"/>
                <a:cs typeface="Consolas" panose="020B0609020204030204" pitchFamily="49" charset="0"/>
              </a:rPr>
              <a:t>      게임</a:t>
            </a:r>
            <a:r>
              <a:rPr lang="en-US" altLang="ko-KR" sz="400">
                <a:latin typeface="Consolas" panose="020B0609020204030204" pitchFamily="49" charset="0"/>
                <a:cs typeface="Consolas" panose="020B0609020204030204" pitchFamily="49" charset="0"/>
              </a:rPr>
              <a:t>DB</a:t>
            </a:r>
            <a:r>
              <a:rPr lang="ko-KR" altLang="en-US" sz="400" smtClean="0">
                <a:latin typeface="Consolas" panose="020B0609020204030204" pitchFamily="49" charset="0"/>
                <a:cs typeface="Consolas" panose="020B0609020204030204" pitchFamily="49" charset="0"/>
              </a:rPr>
              <a:t>서버 </a:t>
            </a:r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#2</a:t>
            </a:r>
          </a:p>
          <a:p>
            <a:endParaRPr lang="en-US" altLang="ko-KR" sz="40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172.16.11.103  </a:t>
            </a:r>
            <a:r>
              <a:rPr lang="en-US" altLang="ko-KR" sz="400">
                <a:latin typeface="Consolas" panose="020B0609020204030204" pitchFamily="49" charset="0"/>
                <a:cs typeface="Consolas" panose="020B0609020204030204" pitchFamily="49" charset="0"/>
              </a:rPr>
              <a:t>(virtual ip)</a:t>
            </a: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172.16.11.104  (real ip)</a:t>
            </a: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192.168.1.104  (interconnect ip)</a:t>
            </a: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192.168.10.104 (hacmp ip)</a:t>
            </a:r>
          </a:p>
          <a:p>
            <a:endParaRPr lang="en-US" altLang="ko-KR" sz="40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172.16.11.105  </a:t>
            </a:r>
            <a:r>
              <a:rPr lang="en-US" altLang="ko-KR" sz="400">
                <a:latin typeface="Consolas" panose="020B0609020204030204" pitchFamily="49" charset="0"/>
                <a:cs typeface="Consolas" panose="020B0609020204030204" pitchFamily="49" charset="0"/>
              </a:rPr>
              <a:t>(virtual ip)</a:t>
            </a: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172.16.11.106  </a:t>
            </a:r>
            <a:r>
              <a:rPr lang="en-US" altLang="ko-KR" sz="400">
                <a:latin typeface="Consolas" panose="020B0609020204030204" pitchFamily="49" charset="0"/>
                <a:cs typeface="Consolas" panose="020B0609020204030204" pitchFamily="49" charset="0"/>
              </a:rPr>
              <a:t>(real ip)</a:t>
            </a: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192.168.1.106  </a:t>
            </a:r>
            <a:r>
              <a:rPr lang="en-US" altLang="ko-KR" sz="400">
                <a:latin typeface="Consolas" panose="020B0609020204030204" pitchFamily="49" charset="0"/>
                <a:cs typeface="Consolas" panose="020B0609020204030204" pitchFamily="49" charset="0"/>
              </a:rPr>
              <a:t>(interconnect ip)</a:t>
            </a: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192.168.10.106 </a:t>
            </a:r>
            <a:r>
              <a:rPr lang="en-US" altLang="ko-KR" sz="400">
                <a:latin typeface="Consolas" panose="020B0609020204030204" pitchFamily="49" charset="0"/>
                <a:cs typeface="Consolas" panose="020B0609020204030204" pitchFamily="49" charset="0"/>
              </a:rPr>
              <a:t>(hacmp ip</a:t>
            </a:r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endParaRPr lang="en-US" altLang="ko-KR" sz="4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1559" name="직선 연결선 1558"/>
          <p:cNvCxnSpPr/>
          <p:nvPr/>
        </p:nvCxnSpPr>
        <p:spPr>
          <a:xfrm>
            <a:off x="8018317" y="1363268"/>
            <a:ext cx="3893032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0" name="직선 연결선 1559"/>
          <p:cNvCxnSpPr/>
          <p:nvPr/>
        </p:nvCxnSpPr>
        <p:spPr>
          <a:xfrm>
            <a:off x="8720671" y="1542740"/>
            <a:ext cx="946800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61" name="표 15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325237"/>
              </p:ext>
            </p:extLst>
          </p:nvPr>
        </p:nvGraphicFramePr>
        <p:xfrm>
          <a:off x="7157893" y="2172944"/>
          <a:ext cx="40094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400945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Log Cops</a:t>
                      </a:r>
                    </a:p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Appliance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562" name="직선 연결선 1561"/>
          <p:cNvCxnSpPr/>
          <p:nvPr/>
        </p:nvCxnSpPr>
        <p:spPr>
          <a:xfrm rot="5400000" flipH="1" flipV="1">
            <a:off x="7235217" y="2003043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63" name="Picture 43" descr="Untitled-1 copy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240977" y="1780743"/>
            <a:ext cx="234842" cy="302400"/>
          </a:xfrm>
          <a:prstGeom prst="rect">
            <a:avLst/>
          </a:prstGeom>
          <a:noFill/>
        </p:spPr>
      </p:pic>
      <p:sp>
        <p:nvSpPr>
          <p:cNvPr id="1564" name="TextBox 1563"/>
          <p:cNvSpPr txBox="1"/>
          <p:nvPr/>
        </p:nvSpPr>
        <p:spPr>
          <a:xfrm>
            <a:off x="6913652" y="1774921"/>
            <a:ext cx="896400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타임서버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</a:t>
            </a:r>
            <a:r>
              <a:rPr lang="en-US" altLang="ko-KR" sz="500"/>
              <a:t>1</a:t>
            </a:r>
            <a:endParaRPr lang="en-US" altLang="ko-KR" sz="500" dirty="0"/>
          </a:p>
        </p:txBody>
      </p:sp>
      <p:cxnSp>
        <p:nvCxnSpPr>
          <p:cNvPr id="1565" name="직선 연결선 1564"/>
          <p:cNvCxnSpPr/>
          <p:nvPr/>
        </p:nvCxnSpPr>
        <p:spPr>
          <a:xfrm rot="5400000" flipH="1" flipV="1">
            <a:off x="7910242" y="200683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66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911462" y="1785367"/>
            <a:ext cx="234417" cy="302400"/>
          </a:xfrm>
          <a:prstGeom prst="rect">
            <a:avLst/>
          </a:prstGeom>
          <a:noFill/>
        </p:spPr>
      </p:pic>
      <p:sp>
        <p:nvSpPr>
          <p:cNvPr id="1567" name="TextBox 1566"/>
          <p:cNvSpPr txBox="1"/>
          <p:nvPr/>
        </p:nvSpPr>
        <p:spPr>
          <a:xfrm>
            <a:off x="7584728" y="1787552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통합백업서버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172.16.11.125</a:t>
            </a:r>
            <a:endParaRPr lang="en-US" altLang="ko-KR" sz="500"/>
          </a:p>
        </p:txBody>
      </p:sp>
      <p:graphicFrame>
        <p:nvGraphicFramePr>
          <p:cNvPr id="795" name="표 7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593585"/>
              </p:ext>
            </p:extLst>
          </p:nvPr>
        </p:nvGraphicFramePr>
        <p:xfrm>
          <a:off x="3796436" y="8782846"/>
          <a:ext cx="7884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2292"/>
                <a:gridCol w="50610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LPWEB1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X3650 M3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3.0 GHz * 2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4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146 GB * 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09" name="Rectangle 135"/>
          <p:cNvSpPr>
            <a:spLocks noChangeArrowheads="1"/>
          </p:cNvSpPr>
          <p:nvPr/>
        </p:nvSpPr>
        <p:spPr bwMode="auto">
          <a:xfrm>
            <a:off x="3796436" y="9160590"/>
            <a:ext cx="788400" cy="35491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10" name="Rectangle 43"/>
          <p:cNvSpPr>
            <a:spLocks noChangeArrowheads="1"/>
          </p:cNvSpPr>
          <p:nvPr/>
        </p:nvSpPr>
        <p:spPr bwMode="auto">
          <a:xfrm>
            <a:off x="3822514" y="9180951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Windows 2012 Std.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811" name="직선 연결선 810"/>
          <p:cNvCxnSpPr/>
          <p:nvPr/>
        </p:nvCxnSpPr>
        <p:spPr>
          <a:xfrm rot="5400000" flipH="1" flipV="1">
            <a:off x="4063270" y="8624096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2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82852" y="8420666"/>
            <a:ext cx="234432" cy="302420"/>
          </a:xfrm>
          <a:prstGeom prst="rect">
            <a:avLst/>
          </a:prstGeom>
          <a:noFill/>
        </p:spPr>
      </p:pic>
      <p:sp>
        <p:nvSpPr>
          <p:cNvPr id="813" name="TextBox 812"/>
          <p:cNvSpPr txBox="1"/>
          <p:nvPr/>
        </p:nvSpPr>
        <p:spPr>
          <a:xfrm>
            <a:off x="3756119" y="8410597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유통서버</a:t>
            </a:r>
            <a:endParaRPr lang="en-US" altLang="ko-KR" sz="500" dirty="0" smtClean="0"/>
          </a:p>
          <a:p>
            <a:pPr algn="ctr"/>
            <a:r>
              <a:rPr lang="en-US" altLang="ko-KR" sz="500" dirty="0" smtClean="0"/>
              <a:t>#2</a:t>
            </a:r>
            <a:endParaRPr lang="en-US" altLang="ko-KR" sz="500" dirty="0"/>
          </a:p>
          <a:p>
            <a:pPr algn="ctr"/>
            <a:r>
              <a:rPr lang="en-US" altLang="ko-KR" sz="500" dirty="0" smtClean="0"/>
              <a:t>112.175.90.</a:t>
            </a:r>
          </a:p>
        </p:txBody>
      </p:sp>
      <p:sp>
        <p:nvSpPr>
          <p:cNvPr id="821" name="Rectangle 43"/>
          <p:cNvSpPr>
            <a:spLocks noChangeArrowheads="1"/>
          </p:cNvSpPr>
          <p:nvPr/>
        </p:nvSpPr>
        <p:spPr bwMode="auto">
          <a:xfrm>
            <a:off x="3822514" y="935358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822" name="Rectangle 43"/>
          <p:cNvSpPr>
            <a:spLocks noChangeArrowheads="1"/>
          </p:cNvSpPr>
          <p:nvPr/>
        </p:nvSpPr>
        <p:spPr bwMode="auto">
          <a:xfrm>
            <a:off x="3822514" y="943578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Backup </a:t>
            </a:r>
            <a:r>
              <a:rPr lang="en-US" altLang="ko-KR" sz="400">
                <a:latin typeface="+mn-ea"/>
              </a:rPr>
              <a:t>Agent </a:t>
            </a:r>
            <a:r>
              <a:rPr lang="en-US" altLang="ko-KR" sz="400" smtClean="0">
                <a:latin typeface="+mn-ea"/>
              </a:rPr>
              <a:t>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833" name="Rectangle 43"/>
          <p:cNvSpPr>
            <a:spLocks noChangeArrowheads="1"/>
          </p:cNvSpPr>
          <p:nvPr/>
        </p:nvSpPr>
        <p:spPr bwMode="auto">
          <a:xfrm>
            <a:off x="3812693" y="926309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tomcat 6.0</a:t>
            </a:r>
            <a:endParaRPr lang="ko-KR" altLang="en-US" sz="400" dirty="0">
              <a:latin typeface="+mn-ea"/>
            </a:endParaRPr>
          </a:p>
        </p:txBody>
      </p:sp>
      <p:grpSp>
        <p:nvGrpSpPr>
          <p:cNvPr id="771" name="그룹 770"/>
          <p:cNvGrpSpPr/>
          <p:nvPr/>
        </p:nvGrpSpPr>
        <p:grpSpPr>
          <a:xfrm>
            <a:off x="931856" y="8487060"/>
            <a:ext cx="572400" cy="265734"/>
            <a:chOff x="354793" y="2517958"/>
            <a:chExt cx="572400" cy="265734"/>
          </a:xfrm>
        </p:grpSpPr>
        <p:cxnSp>
          <p:nvCxnSpPr>
            <p:cNvPr id="772" name="직선 연결선 771"/>
            <p:cNvCxnSpPr/>
            <p:nvPr/>
          </p:nvCxnSpPr>
          <p:spPr>
            <a:xfrm flipV="1">
              <a:off x="645490" y="2664846"/>
              <a:ext cx="0" cy="1188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73" name="Picture 129" descr="CSS11000"/>
            <p:cNvPicPr preferRelativeResize="0">
              <a:picLocks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68601" y="2538018"/>
              <a:ext cx="346491" cy="45719"/>
            </a:xfrm>
            <a:prstGeom prst="rect">
              <a:avLst/>
            </a:prstGeom>
            <a:noFill/>
          </p:spPr>
        </p:pic>
        <p:sp>
          <p:nvSpPr>
            <p:cNvPr id="774" name="TextBox 10"/>
            <p:cNvSpPr txBox="1"/>
            <p:nvPr/>
          </p:nvSpPr>
          <p:spPr>
            <a:xfrm>
              <a:off x="478835" y="2517958"/>
              <a:ext cx="317746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500" dirty="0" smtClean="0"/>
                <a:t>L4</a:t>
              </a:r>
              <a:r>
                <a:rPr lang="ko-KR" altLang="en-US" sz="500" dirty="0" smtClean="0"/>
                <a:t> </a:t>
              </a:r>
              <a:r>
                <a:rPr lang="en-US" altLang="ko-KR" sz="500" dirty="0" smtClean="0"/>
                <a:t>switch</a:t>
              </a:r>
              <a:endParaRPr lang="ko-KR" altLang="en-US" sz="500" dirty="0"/>
            </a:p>
          </p:txBody>
        </p:sp>
        <p:sp>
          <p:nvSpPr>
            <p:cNvPr id="775" name="TextBox 774"/>
            <p:cNvSpPr txBox="1"/>
            <p:nvPr/>
          </p:nvSpPr>
          <p:spPr>
            <a:xfrm>
              <a:off x="354793" y="2599296"/>
              <a:ext cx="5724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112.175.90.160</a:t>
              </a:r>
              <a:endParaRPr lang="en-US" altLang="ko-KR" sz="500" dirty="0" smtClean="0"/>
            </a:p>
          </p:txBody>
        </p:sp>
      </p:grpSp>
      <p:graphicFrame>
        <p:nvGraphicFramePr>
          <p:cNvPr id="868" name="표 8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644351"/>
              </p:ext>
            </p:extLst>
          </p:nvPr>
        </p:nvGraphicFramePr>
        <p:xfrm>
          <a:off x="2033607" y="8789120"/>
          <a:ext cx="889729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49748"/>
                <a:gridCol w="639981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PWINRCFMPAYWEB01,02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72" name="Rectangle 135"/>
          <p:cNvSpPr>
            <a:spLocks noChangeArrowheads="1"/>
          </p:cNvSpPr>
          <p:nvPr/>
        </p:nvSpPr>
        <p:spPr bwMode="auto">
          <a:xfrm>
            <a:off x="2033609" y="9168872"/>
            <a:ext cx="889200" cy="35045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73" name="Rectangle 43"/>
          <p:cNvSpPr>
            <a:spLocks noChangeArrowheads="1"/>
          </p:cNvSpPr>
          <p:nvPr/>
        </p:nvSpPr>
        <p:spPr bwMode="auto">
          <a:xfrm>
            <a:off x="2055209" y="9189234"/>
            <a:ext cx="84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874" name="Rectangle 43"/>
          <p:cNvSpPr>
            <a:spLocks noChangeArrowheads="1"/>
          </p:cNvSpPr>
          <p:nvPr/>
        </p:nvSpPr>
        <p:spPr bwMode="auto">
          <a:xfrm>
            <a:off x="2055209" y="9273497"/>
            <a:ext cx="84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WebToB 4.0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875" name="Rectangle 43"/>
          <p:cNvSpPr>
            <a:spLocks noChangeArrowheads="1"/>
          </p:cNvSpPr>
          <p:nvPr/>
        </p:nvSpPr>
        <p:spPr bwMode="auto">
          <a:xfrm>
            <a:off x="2055209" y="9354777"/>
            <a:ext cx="84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879" name="Rectangle 43"/>
          <p:cNvSpPr>
            <a:spLocks noChangeArrowheads="1"/>
          </p:cNvSpPr>
          <p:nvPr/>
        </p:nvSpPr>
        <p:spPr bwMode="auto">
          <a:xfrm>
            <a:off x="2055209" y="9436886"/>
            <a:ext cx="84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Backup </a:t>
            </a:r>
            <a:r>
              <a:rPr lang="en-US" altLang="ko-KR" sz="400">
                <a:latin typeface="+mn-ea"/>
              </a:rPr>
              <a:t>Agent 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881" name="TextBox 30"/>
          <p:cNvSpPr txBox="1"/>
          <p:nvPr/>
        </p:nvSpPr>
        <p:spPr>
          <a:xfrm>
            <a:off x="1003124" y="4963668"/>
            <a:ext cx="76608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00" b="1"/>
              <a:t> </a:t>
            </a:r>
            <a:r>
              <a:rPr lang="ko-KR" altLang="en-US" sz="500" b="1" smtClean="0"/>
              <a:t>감사 </a:t>
            </a:r>
            <a:r>
              <a:rPr lang="en-US" altLang="ko-KR" sz="500" b="1" smtClean="0"/>
              <a:t>(172.16.16~18.0/24</a:t>
            </a:r>
            <a:r>
              <a:rPr lang="en-US" altLang="ko-KR" sz="500" b="1"/>
              <a:t>)</a:t>
            </a:r>
            <a:endParaRPr lang="ko-KR" altLang="en-US" sz="500" b="1"/>
          </a:p>
        </p:txBody>
      </p:sp>
      <p:grpSp>
        <p:nvGrpSpPr>
          <p:cNvPr id="830" name="그룹 829"/>
          <p:cNvGrpSpPr/>
          <p:nvPr/>
        </p:nvGrpSpPr>
        <p:grpSpPr>
          <a:xfrm>
            <a:off x="2708099" y="1865807"/>
            <a:ext cx="572400" cy="265734"/>
            <a:chOff x="354793" y="2517958"/>
            <a:chExt cx="572400" cy="265734"/>
          </a:xfrm>
        </p:grpSpPr>
        <p:cxnSp>
          <p:nvCxnSpPr>
            <p:cNvPr id="831" name="직선 연결선 830"/>
            <p:cNvCxnSpPr/>
            <p:nvPr/>
          </p:nvCxnSpPr>
          <p:spPr>
            <a:xfrm flipV="1">
              <a:off x="645490" y="2664846"/>
              <a:ext cx="0" cy="1188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2" name="Picture 129" descr="CSS11000"/>
            <p:cNvPicPr preferRelativeResize="0">
              <a:picLocks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68601" y="2538018"/>
              <a:ext cx="346491" cy="45719"/>
            </a:xfrm>
            <a:prstGeom prst="rect">
              <a:avLst/>
            </a:prstGeom>
            <a:noFill/>
          </p:spPr>
        </p:pic>
        <p:sp>
          <p:nvSpPr>
            <p:cNvPr id="834" name="TextBox 10"/>
            <p:cNvSpPr txBox="1"/>
            <p:nvPr/>
          </p:nvSpPr>
          <p:spPr>
            <a:xfrm>
              <a:off x="478835" y="2517958"/>
              <a:ext cx="317746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500" dirty="0" smtClean="0"/>
                <a:t>L4</a:t>
              </a:r>
              <a:r>
                <a:rPr lang="ko-KR" altLang="en-US" sz="500" dirty="0" smtClean="0"/>
                <a:t> </a:t>
              </a:r>
              <a:r>
                <a:rPr lang="en-US" altLang="ko-KR" sz="500" dirty="0" smtClean="0"/>
                <a:t>switch</a:t>
              </a:r>
              <a:endParaRPr lang="ko-KR" altLang="en-US" sz="500" dirty="0"/>
            </a:p>
          </p:txBody>
        </p:sp>
        <p:sp>
          <p:nvSpPr>
            <p:cNvPr id="838" name="TextBox 837"/>
            <p:cNvSpPr txBox="1"/>
            <p:nvPr/>
          </p:nvSpPr>
          <p:spPr>
            <a:xfrm>
              <a:off x="354793" y="2599296"/>
              <a:ext cx="5724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172.16.11.113</a:t>
              </a:r>
              <a:endParaRPr lang="en-US" altLang="ko-KR" sz="500" dirty="0" smtClean="0"/>
            </a:p>
          </p:txBody>
        </p:sp>
      </p:grpSp>
      <p:cxnSp>
        <p:nvCxnSpPr>
          <p:cNvPr id="865" name="직선 연결선 864"/>
          <p:cNvCxnSpPr/>
          <p:nvPr/>
        </p:nvCxnSpPr>
        <p:spPr>
          <a:xfrm rot="5400000" flipH="1" flipV="1">
            <a:off x="3238576" y="201031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6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61756" y="1785367"/>
            <a:ext cx="234417" cy="302400"/>
          </a:xfrm>
          <a:prstGeom prst="rect">
            <a:avLst/>
          </a:prstGeom>
          <a:noFill/>
        </p:spPr>
      </p:pic>
      <p:sp>
        <p:nvSpPr>
          <p:cNvPr id="867" name="TextBox 866"/>
          <p:cNvSpPr txBox="1"/>
          <p:nvPr/>
        </p:nvSpPr>
        <p:spPr>
          <a:xfrm>
            <a:off x="3021045" y="1787552"/>
            <a:ext cx="7488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암호화서버 </a:t>
            </a:r>
            <a:r>
              <a:rPr lang="en-US" altLang="ko-KR" sz="500" smtClean="0"/>
              <a:t>#2</a:t>
            </a:r>
          </a:p>
          <a:p>
            <a:pPr algn="ctr"/>
            <a:r>
              <a:rPr lang="en-US" altLang="ko-KR" sz="500" smtClean="0"/>
              <a:t>172.16.11.114</a:t>
            </a:r>
          </a:p>
          <a:p>
            <a:pPr algn="ctr"/>
            <a:r>
              <a:rPr lang="en-US" altLang="ko-KR" sz="500" smtClean="0"/>
              <a:t>172.16.11.115</a:t>
            </a:r>
          </a:p>
        </p:txBody>
      </p:sp>
      <p:cxnSp>
        <p:nvCxnSpPr>
          <p:cNvPr id="885" name="직선 연결선 884"/>
          <p:cNvCxnSpPr/>
          <p:nvPr/>
        </p:nvCxnSpPr>
        <p:spPr>
          <a:xfrm rot="5400000" flipH="1" flipV="1">
            <a:off x="2621006" y="862432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6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26300" y="8424661"/>
            <a:ext cx="234417" cy="302400"/>
          </a:xfrm>
          <a:prstGeom prst="rect">
            <a:avLst/>
          </a:prstGeom>
          <a:noFill/>
        </p:spPr>
      </p:pic>
      <p:sp>
        <p:nvSpPr>
          <p:cNvPr id="887" name="TextBox 886"/>
          <p:cNvSpPr txBox="1"/>
          <p:nvPr/>
        </p:nvSpPr>
        <p:spPr>
          <a:xfrm>
            <a:off x="2299566" y="8414572"/>
            <a:ext cx="894778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온라인복권 당첨확인 및</a:t>
            </a:r>
            <a:endParaRPr lang="en-US" altLang="ko-KR" sz="500"/>
          </a:p>
          <a:p>
            <a:pPr algn="ctr"/>
            <a:r>
              <a:rPr lang="ko-KR" altLang="en-US" sz="500"/>
              <a:t>지급 웹서버 </a:t>
            </a:r>
            <a:r>
              <a:rPr lang="en-US" altLang="ko-KR" sz="500"/>
              <a:t>#2</a:t>
            </a:r>
          </a:p>
          <a:p>
            <a:pPr algn="ctr"/>
            <a:r>
              <a:rPr lang="en-US" altLang="ko-KR" sz="500" smtClean="0"/>
              <a:t>112.175.90.171</a:t>
            </a:r>
            <a:endParaRPr lang="en-US" altLang="ko-KR" sz="500"/>
          </a:p>
          <a:p>
            <a:pPr algn="ctr"/>
            <a:r>
              <a:rPr lang="en-US" altLang="ko-KR" sz="500" smtClean="0"/>
              <a:t>112.175.90.172</a:t>
            </a:r>
            <a:endParaRPr lang="en-US" altLang="ko-KR" sz="500" dirty="0"/>
          </a:p>
        </p:txBody>
      </p:sp>
      <p:grpSp>
        <p:nvGrpSpPr>
          <p:cNvPr id="888" name="그룹 887"/>
          <p:cNvGrpSpPr/>
          <p:nvPr/>
        </p:nvGrpSpPr>
        <p:grpSpPr>
          <a:xfrm>
            <a:off x="2022601" y="8485780"/>
            <a:ext cx="572400" cy="265734"/>
            <a:chOff x="354793" y="2517958"/>
            <a:chExt cx="572400" cy="265734"/>
          </a:xfrm>
        </p:grpSpPr>
        <p:cxnSp>
          <p:nvCxnSpPr>
            <p:cNvPr id="889" name="직선 연결선 888"/>
            <p:cNvCxnSpPr/>
            <p:nvPr/>
          </p:nvCxnSpPr>
          <p:spPr>
            <a:xfrm flipV="1">
              <a:off x="645490" y="2664846"/>
              <a:ext cx="0" cy="1188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90" name="Picture 129" descr="CSS11000"/>
            <p:cNvPicPr preferRelativeResize="0">
              <a:picLocks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68601" y="2538018"/>
              <a:ext cx="346491" cy="45719"/>
            </a:xfrm>
            <a:prstGeom prst="rect">
              <a:avLst/>
            </a:prstGeom>
            <a:noFill/>
          </p:spPr>
        </p:pic>
        <p:sp>
          <p:nvSpPr>
            <p:cNvPr id="891" name="TextBox 10"/>
            <p:cNvSpPr txBox="1"/>
            <p:nvPr/>
          </p:nvSpPr>
          <p:spPr>
            <a:xfrm>
              <a:off x="478835" y="2517958"/>
              <a:ext cx="317746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500" dirty="0" smtClean="0"/>
                <a:t>L4</a:t>
              </a:r>
              <a:r>
                <a:rPr lang="ko-KR" altLang="en-US" sz="500" dirty="0" smtClean="0"/>
                <a:t> </a:t>
              </a:r>
              <a:r>
                <a:rPr lang="en-US" altLang="ko-KR" sz="500" dirty="0" smtClean="0"/>
                <a:t>switch</a:t>
              </a:r>
              <a:endParaRPr lang="ko-KR" altLang="en-US" sz="500" dirty="0"/>
            </a:p>
          </p:txBody>
        </p:sp>
        <p:sp>
          <p:nvSpPr>
            <p:cNvPr id="892" name="TextBox 891"/>
            <p:cNvSpPr txBox="1"/>
            <p:nvPr/>
          </p:nvSpPr>
          <p:spPr>
            <a:xfrm>
              <a:off x="354793" y="2599296"/>
              <a:ext cx="5724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112.175.90.170</a:t>
              </a:r>
              <a:endParaRPr lang="en-US" altLang="ko-KR" sz="5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19304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/>
        </p:nvCxnSpPr>
        <p:spPr>
          <a:xfrm flipV="1">
            <a:off x="352128" y="304999"/>
            <a:ext cx="1080120" cy="1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>
            <a:off x="1000197" y="1577372"/>
            <a:ext cx="7520205" cy="1796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6" name="TextBox 30"/>
          <p:cNvSpPr txBox="1"/>
          <p:nvPr/>
        </p:nvSpPr>
        <p:spPr>
          <a:xfrm>
            <a:off x="1002576" y="1582135"/>
            <a:ext cx="75168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00" b="1" smtClean="0"/>
              <a:t> 온라인 복권</a:t>
            </a:r>
            <a:r>
              <a:rPr lang="en-US" altLang="ko-KR" sz="500" b="1" smtClean="0"/>
              <a:t> (172.26.11.0/24</a:t>
            </a:r>
            <a:r>
              <a:rPr lang="en-US" altLang="ko-KR" sz="500" b="1"/>
              <a:t>)</a:t>
            </a:r>
            <a:endParaRPr lang="ko-KR" altLang="en-US" sz="500" b="1"/>
          </a:p>
        </p:txBody>
      </p:sp>
      <p:sp>
        <p:nvSpPr>
          <p:cNvPr id="7" name="직사각형 6"/>
          <p:cNvSpPr/>
          <p:nvPr/>
        </p:nvSpPr>
        <p:spPr>
          <a:xfrm>
            <a:off x="1037387" y="1686045"/>
            <a:ext cx="853200" cy="1648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8" name="TextBox 30"/>
          <p:cNvSpPr txBox="1"/>
          <p:nvPr/>
        </p:nvSpPr>
        <p:spPr>
          <a:xfrm>
            <a:off x="1046170" y="1695304"/>
            <a:ext cx="755644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400" b="1" smtClean="0"/>
              <a:t> 통신</a:t>
            </a:r>
            <a:endParaRPr lang="ko-KR" altLang="en-US" sz="400" b="1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955619"/>
              </p:ext>
            </p:extLst>
          </p:nvPr>
        </p:nvGraphicFramePr>
        <p:xfrm>
          <a:off x="1068923" y="2173756"/>
          <a:ext cx="784097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390"/>
                <a:gridCol w="50270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BCOMMGATE01,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1928827" y="1686045"/>
            <a:ext cx="6550679" cy="1648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1" name="TextBox 30"/>
          <p:cNvSpPr txBox="1"/>
          <p:nvPr/>
        </p:nvSpPr>
        <p:spPr>
          <a:xfrm>
            <a:off x="1945287" y="1695304"/>
            <a:ext cx="5001882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400" smtClean="0"/>
              <a:t> </a:t>
            </a:r>
            <a:r>
              <a:rPr lang="ko-KR" altLang="en-US" sz="400" b="1" smtClean="0"/>
              <a:t>온라인게임처리</a:t>
            </a:r>
            <a:endParaRPr lang="ko-KR" altLang="en-US" sz="400" b="1"/>
          </a:p>
        </p:txBody>
      </p:sp>
      <p:cxnSp>
        <p:nvCxnSpPr>
          <p:cNvPr id="12" name="직선 연결선 11"/>
          <p:cNvCxnSpPr/>
          <p:nvPr/>
        </p:nvCxnSpPr>
        <p:spPr>
          <a:xfrm>
            <a:off x="1967042" y="2134156"/>
            <a:ext cx="6454992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05484"/>
              </p:ext>
            </p:extLst>
          </p:nvPr>
        </p:nvGraphicFramePr>
        <p:xfrm>
          <a:off x="7633482" y="217375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BBACKUPSVR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2.6 GHz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* 6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" name="Freeform 133"/>
          <p:cNvSpPr>
            <a:spLocks/>
          </p:cNvSpPr>
          <p:nvPr/>
        </p:nvSpPr>
        <p:spPr bwMode="auto">
          <a:xfrm rot="19108792" flipH="1" flipV="1">
            <a:off x="636682" y="2300516"/>
            <a:ext cx="370916" cy="118281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689647" y="2333849"/>
            <a:ext cx="221331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전용회</a:t>
            </a:r>
            <a:r>
              <a:rPr lang="ko-KR" altLang="en-US" sz="400"/>
              <a:t>선</a:t>
            </a:r>
          </a:p>
        </p:txBody>
      </p:sp>
      <p:cxnSp>
        <p:nvCxnSpPr>
          <p:cNvPr id="16" name="직선 연결선 15"/>
          <p:cNvCxnSpPr/>
          <p:nvPr/>
        </p:nvCxnSpPr>
        <p:spPr>
          <a:xfrm>
            <a:off x="568152" y="1959936"/>
            <a:ext cx="864096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 flipV="1">
            <a:off x="352128" y="2056844"/>
            <a:ext cx="1105206" cy="1766858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flipV="1">
            <a:off x="352128" y="1996046"/>
            <a:ext cx="1105031" cy="1260434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flipV="1">
            <a:off x="352128" y="1993678"/>
            <a:ext cx="1105206" cy="61473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 rot="5400000" flipH="1" flipV="1">
            <a:off x="1330477" y="200683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31697" y="1785367"/>
            <a:ext cx="234417" cy="302400"/>
          </a:xfrm>
          <a:prstGeom prst="rect">
            <a:avLst/>
          </a:prstGeom>
          <a:noFill/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1" y="1809162"/>
            <a:ext cx="513033" cy="1735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0" y="3538127"/>
            <a:ext cx="623065" cy="523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4570" y="3912345"/>
            <a:ext cx="600446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ko-KR" altLang="en-US" sz="400" smtClean="0"/>
              <a:t>농협지</a:t>
            </a:r>
            <a:r>
              <a:rPr lang="ko-KR" altLang="en-US" sz="400"/>
              <a:t>점</a:t>
            </a:r>
            <a:endParaRPr lang="en-US" altLang="ko-KR" sz="400" smtClean="0"/>
          </a:p>
          <a:p>
            <a:pPr algn="ctr"/>
            <a:endParaRPr lang="ko-KR" altLang="en-US" sz="400"/>
          </a:p>
        </p:txBody>
      </p:sp>
      <p:cxnSp>
        <p:nvCxnSpPr>
          <p:cNvPr id="25" name="직선 연결선 24"/>
          <p:cNvCxnSpPr/>
          <p:nvPr/>
        </p:nvCxnSpPr>
        <p:spPr>
          <a:xfrm>
            <a:off x="1108492" y="2134156"/>
            <a:ext cx="72000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133"/>
          <p:cNvSpPr>
            <a:spLocks/>
          </p:cNvSpPr>
          <p:nvPr/>
        </p:nvSpPr>
        <p:spPr bwMode="auto">
          <a:xfrm rot="19108792" flipH="1" flipV="1">
            <a:off x="583322" y="364720"/>
            <a:ext cx="370916" cy="118281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532286" y="413293"/>
            <a:ext cx="386380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내부네트워</a:t>
            </a:r>
            <a:r>
              <a:rPr lang="ko-KR" altLang="en-US" sz="400"/>
              <a:t>크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0544" y="511130"/>
            <a:ext cx="424183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운영</a:t>
            </a:r>
            <a:r>
              <a:rPr lang="ko-KR" altLang="en-US" sz="400"/>
              <a:t>자</a:t>
            </a:r>
          </a:p>
        </p:txBody>
      </p:sp>
      <p:pic>
        <p:nvPicPr>
          <p:cNvPr id="29" name="Picture 31" descr="3D_3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544" y="171922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0" name="직사각형 29"/>
          <p:cNvSpPr/>
          <p:nvPr/>
        </p:nvSpPr>
        <p:spPr>
          <a:xfrm>
            <a:off x="1000200" y="4787421"/>
            <a:ext cx="7664400" cy="1846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31" name="TextBox 30"/>
          <p:cNvSpPr txBox="1"/>
          <p:nvPr/>
        </p:nvSpPr>
        <p:spPr>
          <a:xfrm>
            <a:off x="1002577" y="4791778"/>
            <a:ext cx="76608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00" b="1" smtClean="0"/>
              <a:t> </a:t>
            </a:r>
            <a:r>
              <a:rPr lang="ko-KR" altLang="en-US" sz="500" b="1"/>
              <a:t>감사처리 </a:t>
            </a:r>
            <a:r>
              <a:rPr lang="en-US" altLang="ko-KR" sz="500" b="1"/>
              <a:t>(</a:t>
            </a:r>
            <a:r>
              <a:rPr lang="en-US" altLang="ko-KR" sz="500" b="1" smtClean="0"/>
              <a:t>172.26.16~18.0/24</a:t>
            </a:r>
            <a:r>
              <a:rPr lang="en-US" altLang="ko-KR" sz="500" b="1"/>
              <a:t>)</a:t>
            </a:r>
            <a:endParaRPr lang="ko-KR" altLang="en-US" sz="500" b="1"/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509191"/>
              </p:ext>
            </p:extLst>
          </p:nvPr>
        </p:nvGraphicFramePr>
        <p:xfrm>
          <a:off x="7073811" y="5416438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PADTBACKUPSVR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2.6 GHz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* 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3" name="Rectangle 135"/>
          <p:cNvSpPr>
            <a:spLocks noChangeArrowheads="1"/>
          </p:cNvSpPr>
          <p:nvPr/>
        </p:nvSpPr>
        <p:spPr bwMode="auto">
          <a:xfrm>
            <a:off x="7074336" y="5794661"/>
            <a:ext cx="784800" cy="115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4" name="Rectangle 43"/>
          <p:cNvSpPr>
            <a:spLocks noChangeArrowheads="1"/>
          </p:cNvSpPr>
          <p:nvPr/>
        </p:nvSpPr>
        <p:spPr bwMode="auto">
          <a:xfrm>
            <a:off x="7095936" y="5815027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>
              <a:latin typeface="+mn-ea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5328774" y="4901420"/>
            <a:ext cx="1688400" cy="169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36" name="TextBox 30"/>
          <p:cNvSpPr txBox="1"/>
          <p:nvPr/>
        </p:nvSpPr>
        <p:spPr>
          <a:xfrm>
            <a:off x="5340403" y="4912628"/>
            <a:ext cx="1637890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400" b="1" smtClean="0"/>
              <a:t> 인쇄 감사</a:t>
            </a:r>
            <a:r>
              <a:rPr lang="en-US" altLang="ko-KR" sz="400" b="1" smtClean="0"/>
              <a:t> (172.26.18.0/24)</a:t>
            </a:r>
            <a:endParaRPr lang="ko-KR" altLang="en-US" sz="400" b="1"/>
          </a:p>
        </p:txBody>
      </p:sp>
      <p:graphicFrame>
        <p:nvGraphicFramePr>
          <p:cNvPr id="37" name="표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267126"/>
              </p:ext>
            </p:extLst>
          </p:nvPr>
        </p:nvGraphicFramePr>
        <p:xfrm>
          <a:off x="6197286" y="542365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140"/>
                <a:gridCol w="55266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BPRTADTDB01,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</a:t>
                      </a:r>
                      <a:r>
                        <a:rPr lang="en-US" altLang="ko-KR" sz="400" b="0" baseline="0" dirty="0" err="1" smtClean="0">
                          <a:solidFill>
                            <a:schemeClr val="tx1"/>
                          </a:solidFill>
                        </a:rPr>
                        <a:t>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38" name="직선 연결선 37"/>
          <p:cNvCxnSpPr/>
          <p:nvPr/>
        </p:nvCxnSpPr>
        <p:spPr>
          <a:xfrm rot="5400000" flipH="1" flipV="1">
            <a:off x="6466908" y="5251304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468128" y="5026680"/>
            <a:ext cx="234417" cy="302400"/>
          </a:xfrm>
          <a:prstGeom prst="rect">
            <a:avLst/>
          </a:prstGeom>
          <a:noFill/>
        </p:spPr>
      </p:pic>
      <p:cxnSp>
        <p:nvCxnSpPr>
          <p:cNvPr id="40" name="직선 연결선 39"/>
          <p:cNvCxnSpPr/>
          <p:nvPr/>
        </p:nvCxnSpPr>
        <p:spPr>
          <a:xfrm>
            <a:off x="5375899" y="5377014"/>
            <a:ext cx="162000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3146807" y="4754643"/>
            <a:ext cx="4952477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>
            <a:off x="7125080" y="5378058"/>
            <a:ext cx="72008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 flipV="1">
            <a:off x="7480920" y="5160482"/>
            <a:ext cx="0" cy="216024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61317" y="5026680"/>
            <a:ext cx="234417" cy="302400"/>
          </a:xfrm>
          <a:prstGeom prst="rect">
            <a:avLst/>
          </a:prstGeom>
          <a:noFill/>
        </p:spPr>
      </p:pic>
      <p:cxnSp>
        <p:nvCxnSpPr>
          <p:cNvPr id="45" name="직선 연결선 44"/>
          <p:cNvCxnSpPr/>
          <p:nvPr/>
        </p:nvCxnSpPr>
        <p:spPr>
          <a:xfrm>
            <a:off x="7912968" y="5376506"/>
            <a:ext cx="607434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/>
          <p:cNvCxnSpPr/>
          <p:nvPr/>
        </p:nvCxnSpPr>
        <p:spPr>
          <a:xfrm flipV="1">
            <a:off x="8123559" y="5194050"/>
            <a:ext cx="0" cy="18066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 flipV="1">
            <a:off x="8404964" y="5087972"/>
            <a:ext cx="0" cy="28803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연결선 47"/>
          <p:cNvCxnSpPr/>
          <p:nvPr/>
        </p:nvCxnSpPr>
        <p:spPr>
          <a:xfrm>
            <a:off x="8095088" y="4759969"/>
            <a:ext cx="0" cy="36000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 flipV="1">
            <a:off x="8116937" y="5099442"/>
            <a:ext cx="179625" cy="1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101" descr="ProgramSwitch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52635" y="5054068"/>
            <a:ext cx="150599" cy="142876"/>
          </a:xfrm>
          <a:prstGeom prst="rect">
            <a:avLst/>
          </a:prstGeom>
          <a:noFill/>
        </p:spPr>
      </p:pic>
      <p:pic>
        <p:nvPicPr>
          <p:cNvPr id="51" name="Picture 56"/>
          <p:cNvPicPr preferRelativeResize="0">
            <a:picLocks noChangeArrowheads="1"/>
          </p:cNvPicPr>
          <p:nvPr/>
        </p:nvPicPr>
        <p:blipFill>
          <a:blip r:embed="rId7" cstate="print">
            <a:grayscl/>
          </a:blip>
          <a:srcRect/>
          <a:stretch>
            <a:fillRect/>
          </a:stretch>
        </p:blipFill>
        <p:spPr bwMode="auto">
          <a:xfrm>
            <a:off x="8228175" y="4900746"/>
            <a:ext cx="348162" cy="427065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sp>
        <p:nvSpPr>
          <p:cNvPr id="52" name="TextBox 51"/>
          <p:cNvSpPr txBox="1"/>
          <p:nvPr/>
        </p:nvSpPr>
        <p:spPr>
          <a:xfrm>
            <a:off x="8188387" y="5001675"/>
            <a:ext cx="412991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>
                <a:latin typeface="+mn-ea"/>
              </a:rPr>
              <a:t>감사</a:t>
            </a:r>
            <a:r>
              <a:rPr lang="en-US" altLang="ko-KR" sz="500" smtClean="0">
                <a:latin typeface="+mn-ea"/>
              </a:rPr>
              <a:t/>
            </a:r>
            <a:br>
              <a:rPr lang="en-US" altLang="ko-KR" sz="500" smtClean="0">
                <a:latin typeface="+mn-ea"/>
              </a:rPr>
            </a:br>
            <a:r>
              <a:rPr lang="en-US" altLang="ko-KR" sz="500" smtClean="0">
                <a:latin typeface="+mn-ea"/>
              </a:rPr>
              <a:t>SAN</a:t>
            </a:r>
          </a:p>
          <a:p>
            <a:pPr algn="ctr"/>
            <a:r>
              <a:rPr lang="ko-KR" altLang="en-US" sz="500" smtClean="0">
                <a:latin typeface="+mn-ea"/>
              </a:rPr>
              <a:t>스토리지</a:t>
            </a:r>
            <a:endParaRPr lang="en-US" altLang="ko-KR" sz="500" dirty="0" smtClean="0">
              <a:latin typeface="+mn-ea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1000200" y="3438538"/>
            <a:ext cx="9390169" cy="12852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54" name="TextBox 30"/>
          <p:cNvSpPr txBox="1"/>
          <p:nvPr/>
        </p:nvSpPr>
        <p:spPr>
          <a:xfrm>
            <a:off x="1002576" y="3450265"/>
            <a:ext cx="9387991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00" b="1" smtClean="0"/>
              <a:t> 전</a:t>
            </a:r>
            <a:r>
              <a:rPr lang="ko-KR" altLang="en-US" sz="500" b="1"/>
              <a:t>자</a:t>
            </a:r>
            <a:r>
              <a:rPr lang="ko-KR" altLang="en-US" sz="500" b="1" smtClean="0"/>
              <a:t> 복권</a:t>
            </a:r>
            <a:endParaRPr lang="ko-KR" altLang="en-US" sz="500" b="1"/>
          </a:p>
        </p:txBody>
      </p:sp>
      <p:sp>
        <p:nvSpPr>
          <p:cNvPr id="55" name="직사각형 54"/>
          <p:cNvSpPr/>
          <p:nvPr/>
        </p:nvSpPr>
        <p:spPr>
          <a:xfrm>
            <a:off x="1042149" y="3547106"/>
            <a:ext cx="4655473" cy="113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56" name="TextBox 30"/>
          <p:cNvSpPr txBox="1"/>
          <p:nvPr/>
        </p:nvSpPr>
        <p:spPr>
          <a:xfrm>
            <a:off x="1055696" y="3556362"/>
            <a:ext cx="2130944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400" b="1" dirty="0"/>
              <a:t> </a:t>
            </a:r>
            <a:r>
              <a:rPr lang="ko-KR" altLang="en-US" sz="400" b="1"/>
              <a:t>전자복권발행 </a:t>
            </a:r>
            <a:r>
              <a:rPr lang="en-US" altLang="ko-KR" sz="400" b="1" smtClean="0"/>
              <a:t>(172.26.19.0/24</a:t>
            </a:r>
            <a:r>
              <a:rPr lang="en-US" altLang="ko-KR" sz="400" b="1" dirty="0"/>
              <a:t>)</a:t>
            </a:r>
            <a:endParaRPr lang="ko-KR" altLang="en-US" sz="400" b="1" dirty="0"/>
          </a:p>
        </p:txBody>
      </p:sp>
      <p:cxnSp>
        <p:nvCxnSpPr>
          <p:cNvPr id="57" name="직선 연결선 56"/>
          <p:cNvCxnSpPr/>
          <p:nvPr/>
        </p:nvCxnSpPr>
        <p:spPr>
          <a:xfrm rot="5400000" flipH="1" flipV="1">
            <a:off x="1344766" y="3874085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45986" y="3655155"/>
            <a:ext cx="234417" cy="302400"/>
          </a:xfrm>
          <a:prstGeom prst="rect">
            <a:avLst/>
          </a:prstGeom>
          <a:noFill/>
        </p:spPr>
      </p:pic>
      <p:sp>
        <p:nvSpPr>
          <p:cNvPr id="59" name="TextBox 58"/>
          <p:cNvSpPr txBox="1"/>
          <p:nvPr/>
        </p:nvSpPr>
        <p:spPr>
          <a:xfrm>
            <a:off x="1193950" y="3681513"/>
            <a:ext cx="526330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발행 즉석</a:t>
            </a:r>
            <a:r>
              <a:rPr lang="en-US" altLang="ko-KR" sz="500" dirty="0" smtClean="0"/>
              <a:t>#1,#2</a:t>
            </a:r>
          </a:p>
          <a:p>
            <a:pPr algn="ctr"/>
            <a:r>
              <a:rPr lang="en-US" altLang="ko-KR" sz="500" dirty="0" smtClean="0"/>
              <a:t>172.26.19.51</a:t>
            </a:r>
          </a:p>
          <a:p>
            <a:pPr algn="ctr"/>
            <a:r>
              <a:rPr lang="en-US" altLang="ko-KR" sz="500" dirty="0" smtClean="0"/>
              <a:t>172.26.19.52</a:t>
            </a:r>
          </a:p>
        </p:txBody>
      </p:sp>
      <p:cxnSp>
        <p:nvCxnSpPr>
          <p:cNvPr id="60" name="직선 연결선 59"/>
          <p:cNvCxnSpPr/>
          <p:nvPr/>
        </p:nvCxnSpPr>
        <p:spPr>
          <a:xfrm rot="5400000" flipH="1" flipV="1">
            <a:off x="2117239" y="3874085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118459" y="3655155"/>
            <a:ext cx="234417" cy="302400"/>
          </a:xfrm>
          <a:prstGeom prst="rect">
            <a:avLst/>
          </a:prstGeom>
          <a:noFill/>
        </p:spPr>
      </p:pic>
      <p:cxnSp>
        <p:nvCxnSpPr>
          <p:cNvPr id="62" name="직선 연결선 61"/>
          <p:cNvCxnSpPr/>
          <p:nvPr/>
        </p:nvCxnSpPr>
        <p:spPr>
          <a:xfrm rot="5400000" flipH="1" flipV="1">
            <a:off x="2871786" y="3874085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873006" y="3655155"/>
            <a:ext cx="234417" cy="302400"/>
          </a:xfrm>
          <a:prstGeom prst="rect">
            <a:avLst/>
          </a:prstGeom>
          <a:noFill/>
        </p:spPr>
      </p:pic>
      <p:cxnSp>
        <p:nvCxnSpPr>
          <p:cNvPr id="64" name="직선 연결선 63"/>
          <p:cNvCxnSpPr/>
          <p:nvPr/>
        </p:nvCxnSpPr>
        <p:spPr>
          <a:xfrm rot="5400000" flipH="1" flipV="1">
            <a:off x="3629970" y="3874085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631190" y="3655155"/>
            <a:ext cx="234417" cy="302400"/>
          </a:xfrm>
          <a:prstGeom prst="rect">
            <a:avLst/>
          </a:prstGeom>
          <a:noFill/>
        </p:spPr>
      </p:pic>
      <p:cxnSp>
        <p:nvCxnSpPr>
          <p:cNvPr id="66" name="직선 연결선 65"/>
          <p:cNvCxnSpPr/>
          <p:nvPr/>
        </p:nvCxnSpPr>
        <p:spPr>
          <a:xfrm rot="5400000" flipH="1" flipV="1">
            <a:off x="4393480" y="3874085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394700" y="3655155"/>
            <a:ext cx="234417" cy="302400"/>
          </a:xfrm>
          <a:prstGeom prst="rect">
            <a:avLst/>
          </a:prstGeom>
          <a:noFill/>
        </p:spPr>
      </p:pic>
      <p:sp>
        <p:nvSpPr>
          <p:cNvPr id="68" name="Rectangle 135"/>
          <p:cNvSpPr>
            <a:spLocks noChangeArrowheads="1"/>
          </p:cNvSpPr>
          <p:nvPr/>
        </p:nvSpPr>
        <p:spPr bwMode="auto">
          <a:xfrm>
            <a:off x="3399716" y="4421147"/>
            <a:ext cx="723600" cy="27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9" name="Rectangle 43"/>
          <p:cNvSpPr>
            <a:spLocks noChangeArrowheads="1"/>
          </p:cNvSpPr>
          <p:nvPr/>
        </p:nvSpPr>
        <p:spPr bwMode="auto">
          <a:xfrm>
            <a:off x="3419516" y="4441508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HP-UX </a:t>
            </a:r>
            <a:r>
              <a:rPr lang="en-US" altLang="ko-KR" sz="400" dirty="0">
                <a:latin typeface="+mn-ea"/>
              </a:rPr>
              <a:t>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70" name="Rectangle 135"/>
          <p:cNvSpPr>
            <a:spLocks noChangeArrowheads="1"/>
          </p:cNvSpPr>
          <p:nvPr/>
        </p:nvSpPr>
        <p:spPr bwMode="auto">
          <a:xfrm>
            <a:off x="4170017" y="4421147"/>
            <a:ext cx="723600" cy="44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1" name="Rectangle 43"/>
          <p:cNvSpPr>
            <a:spLocks noChangeArrowheads="1"/>
          </p:cNvSpPr>
          <p:nvPr/>
        </p:nvSpPr>
        <p:spPr bwMode="auto">
          <a:xfrm>
            <a:off x="4189817" y="4441508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HP-UX </a:t>
            </a:r>
            <a:r>
              <a:rPr lang="en-US" altLang="ko-KR" sz="400" dirty="0">
                <a:latin typeface="+mn-ea"/>
              </a:rPr>
              <a:t>11.31 ia64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72" name="직선 연결선 71"/>
          <p:cNvCxnSpPr/>
          <p:nvPr/>
        </p:nvCxnSpPr>
        <p:spPr>
          <a:xfrm>
            <a:off x="1101349" y="4003388"/>
            <a:ext cx="4540675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3" name="표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840258"/>
              </p:ext>
            </p:extLst>
          </p:nvPr>
        </p:nvGraphicFramePr>
        <p:xfrm>
          <a:off x="3399716" y="4045267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elprs1,2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rx6600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1.6GHz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*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8GB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146GB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4" name="표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214873"/>
              </p:ext>
            </p:extLst>
          </p:nvPr>
        </p:nvGraphicFramePr>
        <p:xfrm>
          <a:off x="4170017" y="4045267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elpcs1,2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rx6600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1.66GHz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*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2Core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8GB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146GB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5" name="직사각형 74"/>
          <p:cNvSpPr/>
          <p:nvPr/>
        </p:nvSpPr>
        <p:spPr>
          <a:xfrm>
            <a:off x="6277545" y="3547106"/>
            <a:ext cx="4083696" cy="113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76" name="TextBox 30"/>
          <p:cNvSpPr txBox="1"/>
          <p:nvPr/>
        </p:nvSpPr>
        <p:spPr>
          <a:xfrm>
            <a:off x="6291090" y="3557337"/>
            <a:ext cx="2130944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400" b="1" dirty="0" smtClean="0"/>
              <a:t> </a:t>
            </a:r>
            <a:r>
              <a:rPr lang="ko-KR" altLang="en-US" sz="400" b="1" smtClean="0"/>
              <a:t>전자복권판매 </a:t>
            </a:r>
            <a:r>
              <a:rPr lang="en-US" altLang="ko-KR" sz="400" b="1" smtClean="0"/>
              <a:t>(172.26.20.0/24</a:t>
            </a:r>
            <a:r>
              <a:rPr lang="en-US" altLang="ko-KR" sz="400" b="1" dirty="0" smtClean="0"/>
              <a:t>)</a:t>
            </a:r>
            <a:endParaRPr lang="ko-KR" altLang="en-US" sz="400" b="1" dirty="0"/>
          </a:p>
        </p:txBody>
      </p:sp>
      <p:graphicFrame>
        <p:nvGraphicFramePr>
          <p:cNvPr id="77" name="표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226838"/>
              </p:ext>
            </p:extLst>
          </p:nvPr>
        </p:nvGraphicFramePr>
        <p:xfrm>
          <a:off x="6318606" y="4048748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elswas1,2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</a:t>
                      </a:r>
                      <a:r>
                        <a:rPr lang="en-US" altLang="ko-KR" sz="400" b="0" baseline="0" dirty="0" err="1" smtClean="0">
                          <a:solidFill>
                            <a:schemeClr val="tx1"/>
                          </a:solidFill>
                        </a:rPr>
                        <a:t>p570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dirty="0" err="1" smtClean="0">
                          <a:solidFill>
                            <a:schemeClr val="tx1"/>
                          </a:solidFill>
                        </a:rPr>
                        <a:t>5.0GHz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146GB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78" name="직선 연결선 77"/>
          <p:cNvCxnSpPr/>
          <p:nvPr/>
        </p:nvCxnSpPr>
        <p:spPr>
          <a:xfrm rot="5400000" flipH="1" flipV="1">
            <a:off x="6580160" y="3874085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581380" y="3656130"/>
            <a:ext cx="234417" cy="302400"/>
          </a:xfrm>
          <a:prstGeom prst="rect">
            <a:avLst/>
          </a:prstGeom>
          <a:noFill/>
        </p:spPr>
      </p:pic>
      <p:cxnSp>
        <p:nvCxnSpPr>
          <p:cNvPr id="80" name="직선 연결선 79"/>
          <p:cNvCxnSpPr/>
          <p:nvPr/>
        </p:nvCxnSpPr>
        <p:spPr>
          <a:xfrm rot="5400000" flipH="1" flipV="1">
            <a:off x="7354263" y="3874085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55483" y="3656130"/>
            <a:ext cx="234417" cy="302400"/>
          </a:xfrm>
          <a:prstGeom prst="rect">
            <a:avLst/>
          </a:prstGeom>
          <a:noFill/>
        </p:spPr>
      </p:pic>
      <p:cxnSp>
        <p:nvCxnSpPr>
          <p:cNvPr id="82" name="직선 연결선 81"/>
          <p:cNvCxnSpPr/>
          <p:nvPr/>
        </p:nvCxnSpPr>
        <p:spPr>
          <a:xfrm rot="5400000" flipH="1" flipV="1">
            <a:off x="8160640" y="3874085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61860" y="3636072"/>
            <a:ext cx="234417" cy="302400"/>
          </a:xfrm>
          <a:prstGeom prst="rect">
            <a:avLst/>
          </a:prstGeom>
          <a:noFill/>
        </p:spPr>
      </p:pic>
      <p:cxnSp>
        <p:nvCxnSpPr>
          <p:cNvPr id="84" name="직선 연결선 83"/>
          <p:cNvCxnSpPr/>
          <p:nvPr/>
        </p:nvCxnSpPr>
        <p:spPr>
          <a:xfrm rot="5400000" flipH="1" flipV="1">
            <a:off x="9010447" y="3874085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011667" y="3636072"/>
            <a:ext cx="234417" cy="302400"/>
          </a:xfrm>
          <a:prstGeom prst="rect">
            <a:avLst/>
          </a:prstGeom>
          <a:noFill/>
        </p:spPr>
      </p:pic>
      <p:sp>
        <p:nvSpPr>
          <p:cNvPr id="86" name="Rectangle 135"/>
          <p:cNvSpPr>
            <a:spLocks noChangeArrowheads="1"/>
          </p:cNvSpPr>
          <p:nvPr/>
        </p:nvSpPr>
        <p:spPr bwMode="auto">
          <a:xfrm>
            <a:off x="6318606" y="4424626"/>
            <a:ext cx="723600" cy="27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7" name="Rectangle 43"/>
          <p:cNvSpPr>
            <a:spLocks noChangeArrowheads="1"/>
          </p:cNvSpPr>
          <p:nvPr/>
        </p:nvSpPr>
        <p:spPr bwMode="auto">
          <a:xfrm>
            <a:off x="6338406" y="4445964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AIX 6.1 ML08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88" name="Rectangle 135"/>
          <p:cNvSpPr>
            <a:spLocks noChangeArrowheads="1"/>
          </p:cNvSpPr>
          <p:nvPr/>
        </p:nvSpPr>
        <p:spPr bwMode="auto">
          <a:xfrm>
            <a:off x="7090164" y="4421146"/>
            <a:ext cx="723600" cy="442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9" name="Rectangle 43"/>
          <p:cNvSpPr>
            <a:spLocks noChangeArrowheads="1"/>
          </p:cNvSpPr>
          <p:nvPr/>
        </p:nvSpPr>
        <p:spPr bwMode="auto">
          <a:xfrm>
            <a:off x="7109964" y="4445964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HP-UX </a:t>
            </a:r>
            <a:r>
              <a:rPr lang="en-US" altLang="ko-KR" sz="400" dirty="0">
                <a:latin typeface="+mn-ea"/>
              </a:rPr>
              <a:t>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90" name="Rectangle 135"/>
          <p:cNvSpPr>
            <a:spLocks noChangeArrowheads="1"/>
          </p:cNvSpPr>
          <p:nvPr/>
        </p:nvSpPr>
        <p:spPr bwMode="auto">
          <a:xfrm>
            <a:off x="7863199" y="4424626"/>
            <a:ext cx="766800" cy="273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1" name="Rectangle 43"/>
          <p:cNvSpPr>
            <a:spLocks noChangeArrowheads="1"/>
          </p:cNvSpPr>
          <p:nvPr/>
        </p:nvSpPr>
        <p:spPr bwMode="auto">
          <a:xfrm>
            <a:off x="7885425" y="4445964"/>
            <a:ext cx="727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AIX 6.1 ML08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92" name="Rectangle 135"/>
          <p:cNvSpPr>
            <a:spLocks noChangeArrowheads="1"/>
          </p:cNvSpPr>
          <p:nvPr/>
        </p:nvSpPr>
        <p:spPr bwMode="auto">
          <a:xfrm>
            <a:off x="8676948" y="4424628"/>
            <a:ext cx="799518" cy="27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3" name="Rectangle 43"/>
          <p:cNvSpPr>
            <a:spLocks noChangeArrowheads="1"/>
          </p:cNvSpPr>
          <p:nvPr/>
        </p:nvSpPr>
        <p:spPr bwMode="auto">
          <a:xfrm>
            <a:off x="8696907" y="4445964"/>
            <a:ext cx="759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AIX 6.1 ML08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94" name="직선 연결선 93"/>
          <p:cNvCxnSpPr/>
          <p:nvPr/>
        </p:nvCxnSpPr>
        <p:spPr>
          <a:xfrm>
            <a:off x="6336743" y="4003388"/>
            <a:ext cx="3977342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5" name="표 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680460"/>
              </p:ext>
            </p:extLst>
          </p:nvPr>
        </p:nvGraphicFramePr>
        <p:xfrm>
          <a:off x="7090164" y="4048748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elsdb1,2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rx6600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1.6GHz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146GB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6" name="표 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027342"/>
              </p:ext>
            </p:extLst>
          </p:nvPr>
        </p:nvGraphicFramePr>
        <p:xfrm>
          <a:off x="7863201" y="4048748"/>
          <a:ext cx="76611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535"/>
                <a:gridCol w="457583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elsrs1,2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</a:t>
                      </a:r>
                      <a:r>
                        <a:rPr lang="en-US" altLang="ko-KR" sz="400" b="0" baseline="0" dirty="0" err="1" smtClean="0">
                          <a:solidFill>
                            <a:schemeClr val="tx1"/>
                          </a:solidFill>
                        </a:rPr>
                        <a:t>p570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dirty="0" err="1" smtClean="0">
                          <a:solidFill>
                            <a:schemeClr val="tx1"/>
                          </a:solidFill>
                        </a:rPr>
                        <a:t>5.0GHz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146GB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7" name="표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320256"/>
              </p:ext>
            </p:extLst>
          </p:nvPr>
        </p:nvGraphicFramePr>
        <p:xfrm>
          <a:off x="8676949" y="4048748"/>
          <a:ext cx="79951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21986"/>
                <a:gridCol w="47753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elscs1,2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</a:t>
                      </a:r>
                      <a:r>
                        <a:rPr lang="en-US" altLang="ko-KR" sz="400" b="0" baseline="0" dirty="0" err="1" smtClean="0">
                          <a:solidFill>
                            <a:schemeClr val="tx1"/>
                          </a:solidFill>
                        </a:rPr>
                        <a:t>p570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dirty="0" err="1" smtClean="0">
                          <a:solidFill>
                            <a:schemeClr val="tx1"/>
                          </a:solidFill>
                        </a:rPr>
                        <a:t>5.0GHz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146GB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8" name="TextBox 97"/>
          <p:cNvSpPr txBox="1"/>
          <p:nvPr/>
        </p:nvSpPr>
        <p:spPr>
          <a:xfrm>
            <a:off x="1964094" y="3681513"/>
            <a:ext cx="526330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발행 추첨</a:t>
            </a:r>
            <a:r>
              <a:rPr lang="en-US" altLang="ko-KR" sz="500" dirty="0" smtClean="0"/>
              <a:t>#1,#2</a:t>
            </a:r>
          </a:p>
          <a:p>
            <a:pPr algn="ctr"/>
            <a:r>
              <a:rPr lang="en-US" altLang="ko-KR" sz="500" dirty="0" smtClean="0"/>
              <a:t>172.26.19.61</a:t>
            </a:r>
          </a:p>
          <a:p>
            <a:pPr algn="ctr"/>
            <a:r>
              <a:rPr lang="en-US" altLang="ko-KR" sz="500" dirty="0" smtClean="0"/>
              <a:t>172.26.19.62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2719832" y="3681513"/>
            <a:ext cx="526330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발행 </a:t>
            </a:r>
            <a:r>
              <a:rPr lang="en-US" altLang="ko-KR" sz="500" dirty="0" smtClean="0"/>
              <a:t>DB#1,#2</a:t>
            </a:r>
          </a:p>
          <a:p>
            <a:pPr algn="ctr"/>
            <a:r>
              <a:rPr lang="en-US" altLang="ko-KR" sz="500" dirty="0" smtClean="0"/>
              <a:t>172.26.19.31</a:t>
            </a:r>
          </a:p>
          <a:p>
            <a:pPr algn="ctr"/>
            <a:r>
              <a:rPr lang="en-US" altLang="ko-KR" sz="500" dirty="0" smtClean="0"/>
              <a:t>172.26.19.32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3477086" y="3681513"/>
            <a:ext cx="526330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발행 통</a:t>
            </a:r>
            <a:r>
              <a:rPr lang="ko-KR" altLang="en-US" sz="500" dirty="0"/>
              <a:t>신</a:t>
            </a:r>
            <a:r>
              <a:rPr lang="en-US" altLang="ko-KR" sz="500" dirty="0" smtClean="0"/>
              <a:t>#1,#2</a:t>
            </a:r>
          </a:p>
          <a:p>
            <a:pPr algn="ctr"/>
            <a:r>
              <a:rPr lang="en-US" altLang="ko-KR" sz="500" dirty="0" smtClean="0"/>
              <a:t>172.26.19.71</a:t>
            </a:r>
          </a:p>
          <a:p>
            <a:pPr algn="ctr"/>
            <a:r>
              <a:rPr lang="en-US" altLang="ko-KR" sz="500" dirty="0" smtClean="0"/>
              <a:t>172.26.19.72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4205728" y="3681513"/>
            <a:ext cx="599076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발행 내부관</a:t>
            </a:r>
            <a:r>
              <a:rPr lang="ko-KR" altLang="en-US" sz="500" dirty="0"/>
              <a:t>리</a:t>
            </a:r>
            <a:r>
              <a:rPr lang="en-US" altLang="ko-KR" sz="500" dirty="0" smtClean="0"/>
              <a:t>#1,#2</a:t>
            </a:r>
          </a:p>
          <a:p>
            <a:pPr algn="ctr"/>
            <a:r>
              <a:rPr lang="en-US" altLang="ko-KR" sz="500" dirty="0" smtClean="0"/>
              <a:t>172.26.19.81</a:t>
            </a:r>
          </a:p>
          <a:p>
            <a:pPr algn="ctr"/>
            <a:r>
              <a:rPr lang="en-US" altLang="ko-KR" sz="500" dirty="0" smtClean="0"/>
              <a:t>172.26.19.82</a:t>
            </a:r>
          </a:p>
        </p:txBody>
      </p:sp>
      <p:cxnSp>
        <p:nvCxnSpPr>
          <p:cNvPr id="102" name="직선 연결선 101"/>
          <p:cNvCxnSpPr/>
          <p:nvPr/>
        </p:nvCxnSpPr>
        <p:spPr>
          <a:xfrm rot="5400000" flipH="1" flipV="1">
            <a:off x="5163455" y="3874085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64675" y="3655155"/>
            <a:ext cx="234417" cy="302400"/>
          </a:xfrm>
          <a:prstGeom prst="rect">
            <a:avLst/>
          </a:prstGeom>
          <a:noFill/>
        </p:spPr>
      </p:pic>
      <p:sp>
        <p:nvSpPr>
          <p:cNvPr id="104" name="Rectangle 135"/>
          <p:cNvSpPr>
            <a:spLocks noChangeArrowheads="1"/>
          </p:cNvSpPr>
          <p:nvPr/>
        </p:nvSpPr>
        <p:spPr bwMode="auto">
          <a:xfrm>
            <a:off x="4939992" y="4421145"/>
            <a:ext cx="723600" cy="27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5" name="Rectangle 43"/>
          <p:cNvSpPr>
            <a:spLocks noChangeArrowheads="1"/>
          </p:cNvSpPr>
          <p:nvPr/>
        </p:nvSpPr>
        <p:spPr bwMode="auto">
          <a:xfrm>
            <a:off x="4959792" y="4441508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Windows 2012 Std.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06" name="표 1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685344"/>
              </p:ext>
            </p:extLst>
          </p:nvPr>
        </p:nvGraphicFramePr>
        <p:xfrm>
          <a:off x="4939992" y="4045267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elplw1,2,3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DL120 G5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2.0GHz * 2Core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160GB * 1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7" name="TextBox 106"/>
          <p:cNvSpPr txBox="1"/>
          <p:nvPr/>
        </p:nvSpPr>
        <p:spPr>
          <a:xfrm>
            <a:off x="4962117" y="3681513"/>
            <a:ext cx="626248" cy="307777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발행 </a:t>
            </a:r>
            <a:r>
              <a:rPr lang="ko-KR" altLang="en-US" sz="500" dirty="0" err="1" smtClean="0"/>
              <a:t>추첨기</a:t>
            </a:r>
            <a:r>
              <a:rPr lang="en-US" altLang="ko-KR" sz="500" dirty="0" smtClean="0"/>
              <a:t>#1,#2,#3</a:t>
            </a:r>
          </a:p>
          <a:p>
            <a:pPr algn="ctr"/>
            <a:r>
              <a:rPr lang="en-US" altLang="ko-KR" sz="500" dirty="0" smtClean="0"/>
              <a:t>172.26.19.91</a:t>
            </a:r>
          </a:p>
          <a:p>
            <a:pPr algn="ctr"/>
            <a:r>
              <a:rPr lang="en-US" altLang="ko-KR" sz="500" dirty="0" smtClean="0"/>
              <a:t>172.26.19.92</a:t>
            </a:r>
          </a:p>
          <a:p>
            <a:pPr algn="ctr"/>
            <a:r>
              <a:rPr lang="en-US" altLang="ko-KR" sz="500" dirty="0" smtClean="0"/>
              <a:t>172.26.19.93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426862" y="3681513"/>
            <a:ext cx="526330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판매 </a:t>
            </a:r>
            <a:r>
              <a:rPr lang="en-US" altLang="ko-KR" sz="500" dirty="0" smtClean="0"/>
              <a:t>WAS#1,#2</a:t>
            </a:r>
          </a:p>
          <a:p>
            <a:pPr algn="ctr"/>
            <a:r>
              <a:rPr lang="en-US" altLang="ko-KR" sz="500" dirty="0" smtClean="0"/>
              <a:t>172.26.20.51</a:t>
            </a:r>
          </a:p>
          <a:p>
            <a:pPr algn="ctr"/>
            <a:r>
              <a:rPr lang="en-US" altLang="ko-KR" sz="500" dirty="0" smtClean="0"/>
              <a:t>172.26.20.52</a:t>
            </a:r>
            <a:endParaRPr lang="en-US" altLang="ko-KR" sz="500" dirty="0"/>
          </a:p>
        </p:txBody>
      </p:sp>
      <p:sp>
        <p:nvSpPr>
          <p:cNvPr id="109" name="TextBox 108"/>
          <p:cNvSpPr txBox="1"/>
          <p:nvPr/>
        </p:nvSpPr>
        <p:spPr>
          <a:xfrm>
            <a:off x="7201650" y="3681513"/>
            <a:ext cx="526330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판</a:t>
            </a:r>
            <a:r>
              <a:rPr lang="ko-KR" altLang="en-US" sz="500" dirty="0"/>
              <a:t>매</a:t>
            </a:r>
            <a:r>
              <a:rPr lang="ko-KR" altLang="en-US" sz="500" dirty="0" smtClean="0"/>
              <a:t> </a:t>
            </a:r>
            <a:r>
              <a:rPr lang="en-US" altLang="ko-KR" sz="500" dirty="0" smtClean="0"/>
              <a:t>DB#1,#2</a:t>
            </a:r>
          </a:p>
          <a:p>
            <a:pPr algn="ctr"/>
            <a:r>
              <a:rPr lang="en-US" altLang="ko-KR" sz="500" dirty="0" smtClean="0"/>
              <a:t>172.26.20.31</a:t>
            </a:r>
          </a:p>
          <a:p>
            <a:pPr algn="ctr"/>
            <a:r>
              <a:rPr lang="en-US" altLang="ko-KR" sz="500" dirty="0" smtClean="0"/>
              <a:t>172.26.20.32</a:t>
            </a:r>
            <a:endParaRPr lang="en-US" altLang="ko-KR" sz="500" dirty="0"/>
          </a:p>
        </p:txBody>
      </p:sp>
      <p:sp>
        <p:nvSpPr>
          <p:cNvPr id="110" name="TextBox 109"/>
          <p:cNvSpPr txBox="1"/>
          <p:nvPr/>
        </p:nvSpPr>
        <p:spPr>
          <a:xfrm>
            <a:off x="8008186" y="3681513"/>
            <a:ext cx="526330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판매 통</a:t>
            </a:r>
            <a:r>
              <a:rPr lang="ko-KR" altLang="en-US" sz="500" dirty="0"/>
              <a:t>신</a:t>
            </a:r>
            <a:r>
              <a:rPr lang="en-US" altLang="ko-KR" sz="500" dirty="0" smtClean="0"/>
              <a:t>#1,#2</a:t>
            </a:r>
          </a:p>
          <a:p>
            <a:pPr algn="ctr"/>
            <a:r>
              <a:rPr lang="en-US" altLang="ko-KR" sz="500" dirty="0" smtClean="0"/>
              <a:t>172.26.20.71</a:t>
            </a:r>
          </a:p>
          <a:p>
            <a:pPr algn="ctr"/>
            <a:r>
              <a:rPr lang="en-US" altLang="ko-KR" sz="500" dirty="0" smtClean="0"/>
              <a:t>172.26.20.72</a:t>
            </a:r>
            <a:endParaRPr lang="en-US" altLang="ko-KR" sz="500" dirty="0"/>
          </a:p>
        </p:txBody>
      </p:sp>
      <p:sp>
        <p:nvSpPr>
          <p:cNvPr id="111" name="TextBox 110"/>
          <p:cNvSpPr txBox="1"/>
          <p:nvPr/>
        </p:nvSpPr>
        <p:spPr>
          <a:xfrm>
            <a:off x="8824936" y="3681513"/>
            <a:ext cx="599076" cy="230832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판매 내부관</a:t>
            </a:r>
            <a:r>
              <a:rPr lang="ko-KR" altLang="en-US" sz="500" dirty="0"/>
              <a:t>리</a:t>
            </a:r>
            <a:r>
              <a:rPr lang="en-US" altLang="ko-KR" sz="500" dirty="0" smtClean="0"/>
              <a:t>#1,#2</a:t>
            </a:r>
          </a:p>
          <a:p>
            <a:pPr algn="ctr"/>
            <a:r>
              <a:rPr lang="en-US" altLang="ko-KR" sz="500" dirty="0" smtClean="0"/>
              <a:t>172.26.19.81</a:t>
            </a:r>
          </a:p>
          <a:p>
            <a:pPr algn="ctr"/>
            <a:r>
              <a:rPr lang="en-US" altLang="ko-KR" sz="500" dirty="0" smtClean="0"/>
              <a:t>172.26.19.82</a:t>
            </a:r>
            <a:endParaRPr lang="en-US" altLang="ko-KR" sz="500" dirty="0"/>
          </a:p>
        </p:txBody>
      </p:sp>
      <p:sp>
        <p:nvSpPr>
          <p:cNvPr id="112" name="Rectangle 43"/>
          <p:cNvSpPr>
            <a:spLocks noChangeArrowheads="1"/>
          </p:cNvSpPr>
          <p:nvPr/>
        </p:nvSpPr>
        <p:spPr bwMode="auto">
          <a:xfrm>
            <a:off x="7109964" y="4527076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 MC/SG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3" name="Rectangle 43"/>
          <p:cNvSpPr>
            <a:spLocks noChangeArrowheads="1"/>
          </p:cNvSpPr>
          <p:nvPr/>
        </p:nvSpPr>
        <p:spPr bwMode="auto">
          <a:xfrm>
            <a:off x="7109964" y="4613373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Oracle 11g Enterprise </a:t>
            </a:r>
            <a:r>
              <a:rPr lang="en-US" altLang="ko-KR" sz="400" dirty="0" smtClean="0">
                <a:latin typeface="+mn-ea"/>
              </a:rPr>
              <a:t>RAC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14" name="직선 연결선 113"/>
          <p:cNvCxnSpPr/>
          <p:nvPr/>
        </p:nvCxnSpPr>
        <p:spPr>
          <a:xfrm>
            <a:off x="5739002" y="4003388"/>
            <a:ext cx="504619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직선 연결선 114"/>
          <p:cNvCxnSpPr/>
          <p:nvPr/>
        </p:nvCxnSpPr>
        <p:spPr>
          <a:xfrm flipV="1">
            <a:off x="5863966" y="3710091"/>
            <a:ext cx="0" cy="28803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직선 연결선 115"/>
          <p:cNvCxnSpPr/>
          <p:nvPr/>
        </p:nvCxnSpPr>
        <p:spPr>
          <a:xfrm flipV="1">
            <a:off x="5997314" y="4008333"/>
            <a:ext cx="0" cy="28803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7" name="Picture 56"/>
          <p:cNvPicPr preferRelativeResize="0">
            <a:picLocks noChangeArrowheads="1"/>
          </p:cNvPicPr>
          <p:nvPr/>
        </p:nvPicPr>
        <p:blipFill>
          <a:blip r:embed="rId7" cstate="print">
            <a:grayscl/>
          </a:blip>
          <a:srcRect/>
          <a:stretch>
            <a:fillRect/>
          </a:stretch>
        </p:blipFill>
        <p:spPr bwMode="auto">
          <a:xfrm>
            <a:off x="5860318" y="4207720"/>
            <a:ext cx="348162" cy="427065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pic>
        <p:nvPicPr>
          <p:cNvPr id="118" name="Picture 101" descr="ProgramSwitch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1958" y="3709528"/>
            <a:ext cx="150599" cy="142876"/>
          </a:xfrm>
          <a:prstGeom prst="rect">
            <a:avLst/>
          </a:prstGeom>
          <a:noFill/>
        </p:spPr>
      </p:pic>
      <p:sp>
        <p:nvSpPr>
          <p:cNvPr id="119" name="TextBox 118"/>
          <p:cNvSpPr txBox="1"/>
          <p:nvPr/>
        </p:nvSpPr>
        <p:spPr>
          <a:xfrm>
            <a:off x="5831177" y="4344308"/>
            <a:ext cx="412444" cy="153888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통합스토리지</a:t>
            </a:r>
            <a:endParaRPr lang="en-US" altLang="ko-KR" sz="500" dirty="0" smtClean="0"/>
          </a:p>
          <a:p>
            <a:pPr algn="ctr"/>
            <a:r>
              <a:rPr lang="en-US" altLang="ko-KR" sz="500" dirty="0" smtClean="0"/>
              <a:t>HUSVM</a:t>
            </a:r>
            <a:endParaRPr lang="en-US" altLang="ko-KR" sz="500" dirty="0"/>
          </a:p>
        </p:txBody>
      </p:sp>
      <p:sp>
        <p:nvSpPr>
          <p:cNvPr id="120" name="Rectangle 43"/>
          <p:cNvSpPr>
            <a:spLocks noChangeArrowheads="1"/>
          </p:cNvSpPr>
          <p:nvPr/>
        </p:nvSpPr>
        <p:spPr bwMode="auto">
          <a:xfrm>
            <a:off x="4189817" y="4525877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1" name="Rectangle 43"/>
          <p:cNvSpPr>
            <a:spLocks noChangeArrowheads="1"/>
          </p:cNvSpPr>
          <p:nvPr/>
        </p:nvSpPr>
        <p:spPr bwMode="auto">
          <a:xfrm>
            <a:off x="4189817" y="4608954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JEUS6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22" name="표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126662"/>
              </p:ext>
            </p:extLst>
          </p:nvPr>
        </p:nvGraphicFramePr>
        <p:xfrm>
          <a:off x="1969297" y="2173756"/>
          <a:ext cx="784800" cy="34896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BGAMEHDL01,02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3" name="표 1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706253"/>
              </p:ext>
            </p:extLst>
          </p:nvPr>
        </p:nvGraphicFramePr>
        <p:xfrm>
          <a:off x="3633511" y="217375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GAMEMNG01,02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4" name="표 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233233"/>
              </p:ext>
            </p:extLst>
          </p:nvPr>
        </p:nvGraphicFramePr>
        <p:xfrm>
          <a:off x="6285641" y="217375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UPDATESVR01,02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5" name="표 1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909558"/>
              </p:ext>
            </p:extLst>
          </p:nvPr>
        </p:nvGraphicFramePr>
        <p:xfrm>
          <a:off x="2802825" y="217375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ENCRYPT01, 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26" name="직선 연결선 125"/>
          <p:cNvCxnSpPr/>
          <p:nvPr/>
        </p:nvCxnSpPr>
        <p:spPr>
          <a:xfrm rot="5400000" flipH="1" flipV="1">
            <a:off x="2274627" y="200683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직선 연결선 126"/>
          <p:cNvCxnSpPr/>
          <p:nvPr/>
        </p:nvCxnSpPr>
        <p:spPr>
          <a:xfrm rot="5400000" flipH="1" flipV="1">
            <a:off x="6592448" y="200683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8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603194" y="1785367"/>
            <a:ext cx="234417" cy="302400"/>
          </a:xfrm>
          <a:prstGeom prst="rect">
            <a:avLst/>
          </a:prstGeom>
          <a:noFill/>
        </p:spPr>
      </p:pic>
      <p:cxnSp>
        <p:nvCxnSpPr>
          <p:cNvPr id="129" name="직선 연결선 128"/>
          <p:cNvCxnSpPr/>
          <p:nvPr/>
        </p:nvCxnSpPr>
        <p:spPr>
          <a:xfrm>
            <a:off x="4024536" y="1542861"/>
            <a:ext cx="0" cy="28800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직선 연결선 129"/>
          <p:cNvCxnSpPr/>
          <p:nvPr/>
        </p:nvCxnSpPr>
        <p:spPr>
          <a:xfrm rot="5400000" flipH="1" flipV="1">
            <a:off x="3920098" y="201031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1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21318" y="1785367"/>
            <a:ext cx="234417" cy="302400"/>
          </a:xfrm>
          <a:prstGeom prst="rect">
            <a:avLst/>
          </a:prstGeom>
          <a:noFill/>
        </p:spPr>
      </p:pic>
      <p:sp>
        <p:nvSpPr>
          <p:cNvPr id="132" name="직사각형 131"/>
          <p:cNvSpPr/>
          <p:nvPr/>
        </p:nvSpPr>
        <p:spPr>
          <a:xfrm>
            <a:off x="1040609" y="4900224"/>
            <a:ext cx="2523600" cy="169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33" name="TextBox 30"/>
          <p:cNvSpPr txBox="1"/>
          <p:nvPr/>
        </p:nvSpPr>
        <p:spPr>
          <a:xfrm>
            <a:off x="1052237" y="4911262"/>
            <a:ext cx="2486317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400" b="1" smtClean="0"/>
              <a:t> 온라인 감사 </a:t>
            </a:r>
            <a:r>
              <a:rPr lang="en-US" altLang="ko-KR" sz="400" b="1" smtClean="0"/>
              <a:t>(172.26.16.0/24)</a:t>
            </a:r>
            <a:endParaRPr lang="ko-KR" altLang="en-US" sz="400" b="1"/>
          </a:p>
        </p:txBody>
      </p:sp>
      <p:sp>
        <p:nvSpPr>
          <p:cNvPr id="134" name="Rectangle 135"/>
          <p:cNvSpPr>
            <a:spLocks noChangeArrowheads="1"/>
          </p:cNvSpPr>
          <p:nvPr/>
        </p:nvSpPr>
        <p:spPr bwMode="auto">
          <a:xfrm>
            <a:off x="1075451" y="5800059"/>
            <a:ext cx="784800" cy="543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5" name="Rectangle 135"/>
          <p:cNvSpPr>
            <a:spLocks noChangeArrowheads="1"/>
          </p:cNvSpPr>
          <p:nvPr/>
        </p:nvSpPr>
        <p:spPr bwMode="auto">
          <a:xfrm>
            <a:off x="1909121" y="5800053"/>
            <a:ext cx="784800" cy="763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6" name="Rectangle 43"/>
          <p:cNvSpPr>
            <a:spLocks noChangeArrowheads="1"/>
          </p:cNvSpPr>
          <p:nvPr/>
        </p:nvSpPr>
        <p:spPr bwMode="auto">
          <a:xfrm>
            <a:off x="1929680" y="582042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37" name="표 1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409769"/>
              </p:ext>
            </p:extLst>
          </p:nvPr>
        </p:nvGraphicFramePr>
        <p:xfrm>
          <a:off x="1075451" y="5421831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BONADTHDL01,02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8" name="표 1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584304"/>
              </p:ext>
            </p:extLst>
          </p:nvPr>
        </p:nvGraphicFramePr>
        <p:xfrm>
          <a:off x="1909121" y="5421831"/>
          <a:ext cx="784801" cy="367907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41666"/>
                <a:gridCol w="5431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BONADTMNG01,02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8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90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9" name="Rectangle 43"/>
          <p:cNvSpPr>
            <a:spLocks noChangeArrowheads="1"/>
          </p:cNvSpPr>
          <p:nvPr/>
        </p:nvSpPr>
        <p:spPr bwMode="auto">
          <a:xfrm>
            <a:off x="1929680" y="5922734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0" name="Rectangle 43"/>
          <p:cNvSpPr>
            <a:spLocks noChangeArrowheads="1"/>
          </p:cNvSpPr>
          <p:nvPr/>
        </p:nvSpPr>
        <p:spPr bwMode="auto">
          <a:xfrm>
            <a:off x="1929680" y="603121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 6.1.0 (open jdk 1.6)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1" name="Rectangle 43"/>
          <p:cNvSpPr>
            <a:spLocks noChangeArrowheads="1"/>
          </p:cNvSpPr>
          <p:nvPr/>
        </p:nvSpPr>
        <p:spPr bwMode="auto">
          <a:xfrm>
            <a:off x="1929680" y="6247523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2" name="Rectangle 43"/>
          <p:cNvSpPr>
            <a:spLocks noChangeArrowheads="1"/>
          </p:cNvSpPr>
          <p:nvPr/>
        </p:nvSpPr>
        <p:spPr bwMode="auto">
          <a:xfrm>
            <a:off x="1100414" y="5922734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감사처리 </a:t>
            </a:r>
            <a:r>
              <a:rPr lang="en-US" altLang="ko-KR" sz="400" smtClean="0">
                <a:latin typeface="+mn-ea"/>
              </a:rPr>
              <a:t>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3" name="Rectangle 43"/>
          <p:cNvSpPr>
            <a:spLocks noChangeArrowheads="1"/>
          </p:cNvSpPr>
          <p:nvPr/>
        </p:nvSpPr>
        <p:spPr bwMode="auto">
          <a:xfrm>
            <a:off x="1100414" y="603121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4" name="Rectangle 43"/>
          <p:cNvSpPr>
            <a:spLocks noChangeArrowheads="1"/>
          </p:cNvSpPr>
          <p:nvPr/>
        </p:nvSpPr>
        <p:spPr bwMode="auto">
          <a:xfrm>
            <a:off x="1100414" y="613812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5" name="Rectangle 43"/>
          <p:cNvSpPr>
            <a:spLocks noChangeArrowheads="1"/>
          </p:cNvSpPr>
          <p:nvPr/>
        </p:nvSpPr>
        <p:spPr bwMode="auto">
          <a:xfrm>
            <a:off x="1100414" y="5817212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6" name="Rectangle 43"/>
          <p:cNvSpPr>
            <a:spLocks noChangeArrowheads="1"/>
          </p:cNvSpPr>
          <p:nvPr/>
        </p:nvSpPr>
        <p:spPr bwMode="auto">
          <a:xfrm>
            <a:off x="1929680" y="635807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47" name="Rectangle 43"/>
          <p:cNvSpPr>
            <a:spLocks noChangeArrowheads="1"/>
          </p:cNvSpPr>
          <p:nvPr/>
        </p:nvSpPr>
        <p:spPr bwMode="auto">
          <a:xfrm>
            <a:off x="1929680" y="646875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>
              <a:latin typeface="+mn-ea"/>
            </a:endParaRPr>
          </a:p>
        </p:txBody>
      </p:sp>
      <p:cxnSp>
        <p:nvCxnSpPr>
          <p:cNvPr id="148" name="직선 연결선 147"/>
          <p:cNvCxnSpPr/>
          <p:nvPr/>
        </p:nvCxnSpPr>
        <p:spPr>
          <a:xfrm rot="5400000" flipH="1" flipV="1">
            <a:off x="1571434" y="5249709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9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72654" y="5025314"/>
            <a:ext cx="234417" cy="302400"/>
          </a:xfrm>
          <a:prstGeom prst="rect">
            <a:avLst/>
          </a:prstGeom>
          <a:noFill/>
        </p:spPr>
      </p:pic>
      <p:sp>
        <p:nvSpPr>
          <p:cNvPr id="150" name="TextBox 149"/>
          <p:cNvSpPr txBox="1"/>
          <p:nvPr/>
        </p:nvSpPr>
        <p:spPr>
          <a:xfrm>
            <a:off x="1236394" y="5019634"/>
            <a:ext cx="894778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온라인복권</a:t>
            </a:r>
            <a:endParaRPr lang="en-US" altLang="ko-KR" sz="500" smtClean="0"/>
          </a:p>
          <a:p>
            <a:pPr algn="ctr"/>
            <a:r>
              <a:rPr lang="ko-KR" altLang="en-US" sz="500" smtClean="0"/>
              <a:t>감사처리서버 </a:t>
            </a:r>
            <a:r>
              <a:rPr lang="en-US" altLang="ko-KR" sz="500" smtClean="0"/>
              <a:t>#2</a:t>
            </a:r>
          </a:p>
          <a:p>
            <a:pPr algn="ctr"/>
            <a:r>
              <a:rPr lang="en-US" altLang="ko-KR" sz="500" smtClean="0"/>
              <a:t>172.26.16.39</a:t>
            </a:r>
          </a:p>
          <a:p>
            <a:pPr algn="ctr"/>
            <a:r>
              <a:rPr lang="en-US" altLang="ko-KR" sz="500" smtClean="0"/>
              <a:t>172.26.16.40</a:t>
            </a:r>
            <a:endParaRPr lang="en-US" altLang="ko-KR" sz="500" dirty="0"/>
          </a:p>
        </p:txBody>
      </p:sp>
      <p:sp>
        <p:nvSpPr>
          <p:cNvPr id="151" name="Rectangle 43"/>
          <p:cNvSpPr>
            <a:spLocks noChangeArrowheads="1"/>
          </p:cNvSpPr>
          <p:nvPr/>
        </p:nvSpPr>
        <p:spPr bwMode="auto">
          <a:xfrm>
            <a:off x="1929680" y="613856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52" name="직선 연결선 151"/>
          <p:cNvCxnSpPr/>
          <p:nvPr/>
        </p:nvCxnSpPr>
        <p:spPr>
          <a:xfrm rot="5400000" flipH="1" flipV="1">
            <a:off x="2411715" y="5249709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12935" y="5025314"/>
            <a:ext cx="234417" cy="302400"/>
          </a:xfrm>
          <a:prstGeom prst="rect">
            <a:avLst/>
          </a:prstGeom>
          <a:noFill/>
        </p:spPr>
      </p:pic>
      <p:sp>
        <p:nvSpPr>
          <p:cNvPr id="154" name="TextBox 153"/>
          <p:cNvSpPr txBox="1"/>
          <p:nvPr/>
        </p:nvSpPr>
        <p:spPr>
          <a:xfrm>
            <a:off x="2086201" y="5029160"/>
            <a:ext cx="894778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온라인복권</a:t>
            </a:r>
            <a:endParaRPr lang="en-US" altLang="ko-KR" sz="500" smtClean="0"/>
          </a:p>
          <a:p>
            <a:pPr algn="ctr"/>
            <a:r>
              <a:rPr lang="ko-KR" altLang="en-US" sz="500" smtClean="0"/>
              <a:t>감사관리서버 </a:t>
            </a:r>
            <a:r>
              <a:rPr lang="en-US" altLang="ko-KR" sz="500" smtClean="0"/>
              <a:t>#2</a:t>
            </a:r>
          </a:p>
          <a:p>
            <a:pPr algn="ctr"/>
            <a:r>
              <a:rPr lang="en-US" altLang="ko-KR" sz="500" smtClean="0"/>
              <a:t>172.26.16.42</a:t>
            </a:r>
          </a:p>
          <a:p>
            <a:pPr algn="ctr"/>
            <a:r>
              <a:rPr lang="en-US" altLang="ko-KR" sz="500" smtClean="0"/>
              <a:t>172.26.16.43</a:t>
            </a:r>
            <a:endParaRPr lang="en-US" altLang="ko-KR" sz="500" dirty="0"/>
          </a:p>
        </p:txBody>
      </p:sp>
      <p:sp>
        <p:nvSpPr>
          <p:cNvPr id="155" name="직사각형 154"/>
          <p:cNvSpPr/>
          <p:nvPr/>
        </p:nvSpPr>
        <p:spPr>
          <a:xfrm>
            <a:off x="3602421" y="4900224"/>
            <a:ext cx="1688400" cy="169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56" name="TextBox 30"/>
          <p:cNvSpPr txBox="1"/>
          <p:nvPr/>
        </p:nvSpPr>
        <p:spPr>
          <a:xfrm>
            <a:off x="3614050" y="4911432"/>
            <a:ext cx="1637890" cy="61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400" b="1" smtClean="0"/>
              <a:t> 전자 감사 </a:t>
            </a:r>
            <a:r>
              <a:rPr lang="en-US" altLang="ko-KR" sz="400" b="1" smtClean="0"/>
              <a:t>(172.26.17.0/24)</a:t>
            </a:r>
            <a:endParaRPr lang="ko-KR" altLang="en-US" sz="400" b="1"/>
          </a:p>
        </p:txBody>
      </p:sp>
      <p:sp>
        <p:nvSpPr>
          <p:cNvPr id="157" name="Rectangle 135"/>
          <p:cNvSpPr>
            <a:spLocks noChangeArrowheads="1"/>
          </p:cNvSpPr>
          <p:nvPr/>
        </p:nvSpPr>
        <p:spPr bwMode="auto">
          <a:xfrm>
            <a:off x="3637263" y="5799889"/>
            <a:ext cx="784800" cy="53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158" name="표 1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08504"/>
              </p:ext>
            </p:extLst>
          </p:nvPr>
        </p:nvGraphicFramePr>
        <p:xfrm>
          <a:off x="3637263" y="5421661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BECADT01,02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</a:t>
                      </a:r>
                      <a:r>
                        <a:rPr lang="en-US" altLang="ko-KR" sz="400" b="0" baseline="0" dirty="0" err="1" smtClean="0">
                          <a:solidFill>
                            <a:schemeClr val="tx1"/>
                          </a:solidFill>
                        </a:rPr>
                        <a:t>x3650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dirty="0" err="1" smtClean="0">
                          <a:solidFill>
                            <a:schemeClr val="tx1"/>
                          </a:solidFill>
                        </a:rPr>
                        <a:t>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9" name="표 1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246668"/>
              </p:ext>
            </p:extLst>
          </p:nvPr>
        </p:nvGraphicFramePr>
        <p:xfrm>
          <a:off x="4470933" y="5421661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140"/>
                <a:gridCol w="55266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BECADTDB01,02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</a:t>
                      </a:r>
                      <a:r>
                        <a:rPr lang="en-US" altLang="ko-KR" sz="400" b="0" baseline="0" dirty="0" err="1" smtClean="0">
                          <a:solidFill>
                            <a:schemeClr val="tx1"/>
                          </a:solidFill>
                        </a:rPr>
                        <a:t>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60" name="Rectangle 43"/>
          <p:cNvSpPr>
            <a:spLocks noChangeArrowheads="1"/>
          </p:cNvSpPr>
          <p:nvPr/>
        </p:nvSpPr>
        <p:spPr bwMode="auto">
          <a:xfrm>
            <a:off x="3658863" y="602473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61" name="Rectangle 43"/>
          <p:cNvSpPr>
            <a:spLocks noChangeArrowheads="1"/>
          </p:cNvSpPr>
          <p:nvPr/>
        </p:nvSpPr>
        <p:spPr bwMode="auto">
          <a:xfrm>
            <a:off x="3658863" y="613321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62" name="Rectangle 43"/>
          <p:cNvSpPr>
            <a:spLocks noChangeArrowheads="1"/>
          </p:cNvSpPr>
          <p:nvPr/>
        </p:nvSpPr>
        <p:spPr bwMode="auto">
          <a:xfrm>
            <a:off x="3658863" y="581704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63" name="직선 연결선 162"/>
          <p:cNvCxnSpPr/>
          <p:nvPr/>
        </p:nvCxnSpPr>
        <p:spPr>
          <a:xfrm rot="5400000" flipH="1" flipV="1">
            <a:off x="3889484" y="5249709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직선 연결선 163"/>
          <p:cNvCxnSpPr/>
          <p:nvPr/>
        </p:nvCxnSpPr>
        <p:spPr>
          <a:xfrm>
            <a:off x="1080740" y="5375589"/>
            <a:ext cx="244800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직선 연결선 164"/>
          <p:cNvCxnSpPr/>
          <p:nvPr/>
        </p:nvCxnSpPr>
        <p:spPr>
          <a:xfrm>
            <a:off x="3649546" y="5375419"/>
            <a:ext cx="162000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Rectangle 135"/>
          <p:cNvSpPr>
            <a:spLocks noChangeArrowheads="1"/>
          </p:cNvSpPr>
          <p:nvPr/>
        </p:nvSpPr>
        <p:spPr bwMode="auto">
          <a:xfrm>
            <a:off x="5362075" y="5799889"/>
            <a:ext cx="784800" cy="53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167" name="표 1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316661"/>
              </p:ext>
            </p:extLst>
          </p:nvPr>
        </p:nvGraphicFramePr>
        <p:xfrm>
          <a:off x="5362075" y="542206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BPRTADT01,02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</a:t>
                      </a:r>
                      <a:r>
                        <a:rPr lang="en-US" altLang="ko-KR" sz="400" b="0" baseline="0" dirty="0" err="1" smtClean="0">
                          <a:solidFill>
                            <a:schemeClr val="tx1"/>
                          </a:solidFill>
                        </a:rPr>
                        <a:t>x3650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dirty="0" err="1" smtClean="0">
                          <a:solidFill>
                            <a:schemeClr val="tx1"/>
                          </a:solidFill>
                        </a:rPr>
                        <a:t>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 GB * 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68" name="Rectangle 43"/>
          <p:cNvSpPr>
            <a:spLocks noChangeArrowheads="1"/>
          </p:cNvSpPr>
          <p:nvPr/>
        </p:nvSpPr>
        <p:spPr bwMode="auto">
          <a:xfrm>
            <a:off x="5382275" y="602553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69" name="Rectangle 43"/>
          <p:cNvSpPr>
            <a:spLocks noChangeArrowheads="1"/>
          </p:cNvSpPr>
          <p:nvPr/>
        </p:nvSpPr>
        <p:spPr bwMode="auto">
          <a:xfrm>
            <a:off x="5382275" y="613401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0" name="Rectangle 43"/>
          <p:cNvSpPr>
            <a:spLocks noChangeArrowheads="1"/>
          </p:cNvSpPr>
          <p:nvPr/>
        </p:nvSpPr>
        <p:spPr bwMode="auto">
          <a:xfrm>
            <a:off x="5382275" y="581744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71" name="직선 연결선 170"/>
          <p:cNvCxnSpPr/>
          <p:nvPr/>
        </p:nvCxnSpPr>
        <p:spPr>
          <a:xfrm rot="5400000" flipH="1" flipV="1">
            <a:off x="5628743" y="5249709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2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619779" y="5025085"/>
            <a:ext cx="234417" cy="302400"/>
          </a:xfrm>
          <a:prstGeom prst="rect">
            <a:avLst/>
          </a:prstGeom>
          <a:noFill/>
        </p:spPr>
      </p:pic>
      <p:cxnSp>
        <p:nvCxnSpPr>
          <p:cNvPr id="173" name="직선 연결선 172"/>
          <p:cNvCxnSpPr/>
          <p:nvPr/>
        </p:nvCxnSpPr>
        <p:spPr>
          <a:xfrm rot="5400000" flipH="1" flipV="1">
            <a:off x="4740555" y="5249709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741775" y="5025484"/>
            <a:ext cx="234417" cy="302400"/>
          </a:xfrm>
          <a:prstGeom prst="rect">
            <a:avLst/>
          </a:prstGeom>
          <a:noFill/>
        </p:spPr>
      </p:pic>
      <p:cxnSp>
        <p:nvCxnSpPr>
          <p:cNvPr id="175" name="직선 연결선 174"/>
          <p:cNvCxnSpPr/>
          <p:nvPr/>
        </p:nvCxnSpPr>
        <p:spPr>
          <a:xfrm>
            <a:off x="4871216" y="4756226"/>
            <a:ext cx="0" cy="334978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6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880520" y="5025484"/>
            <a:ext cx="234417" cy="302400"/>
          </a:xfrm>
          <a:prstGeom prst="rect">
            <a:avLst/>
          </a:prstGeom>
          <a:noFill/>
        </p:spPr>
      </p:pic>
      <p:graphicFrame>
        <p:nvGraphicFramePr>
          <p:cNvPr id="177" name="표 1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909291"/>
              </p:ext>
            </p:extLst>
          </p:nvPr>
        </p:nvGraphicFramePr>
        <p:xfrm>
          <a:off x="2740514" y="5421831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BONADTDB01,02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40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78" name="그룹 177"/>
          <p:cNvGrpSpPr/>
          <p:nvPr/>
        </p:nvGrpSpPr>
        <p:grpSpPr>
          <a:xfrm>
            <a:off x="968982" y="5107762"/>
            <a:ext cx="572400" cy="265734"/>
            <a:chOff x="354793" y="2517958"/>
            <a:chExt cx="572400" cy="265734"/>
          </a:xfrm>
        </p:grpSpPr>
        <p:cxnSp>
          <p:nvCxnSpPr>
            <p:cNvPr id="179" name="직선 연결선 178"/>
            <p:cNvCxnSpPr/>
            <p:nvPr/>
          </p:nvCxnSpPr>
          <p:spPr>
            <a:xfrm flipV="1">
              <a:off x="645490" y="2664846"/>
              <a:ext cx="0" cy="1188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0" name="Picture 129" descr="CSS11000"/>
            <p:cNvPicPr preferRelativeResize="0"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68601" y="2538018"/>
              <a:ext cx="346491" cy="45719"/>
            </a:xfrm>
            <a:prstGeom prst="rect">
              <a:avLst/>
            </a:prstGeom>
            <a:noFill/>
          </p:spPr>
        </p:pic>
        <p:sp>
          <p:nvSpPr>
            <p:cNvPr id="181" name="TextBox 10"/>
            <p:cNvSpPr txBox="1"/>
            <p:nvPr/>
          </p:nvSpPr>
          <p:spPr>
            <a:xfrm>
              <a:off x="478835" y="2517958"/>
              <a:ext cx="317746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500" dirty="0" smtClean="0"/>
                <a:t>L4</a:t>
              </a:r>
              <a:r>
                <a:rPr lang="ko-KR" altLang="en-US" sz="500" dirty="0" smtClean="0"/>
                <a:t> </a:t>
              </a:r>
              <a:r>
                <a:rPr lang="en-US" altLang="ko-KR" sz="500" dirty="0" smtClean="0"/>
                <a:t>switch</a:t>
              </a:r>
              <a:endParaRPr lang="ko-KR" altLang="en-US" sz="500" dirty="0"/>
            </a:p>
          </p:txBody>
        </p:sp>
        <p:sp>
          <p:nvSpPr>
            <p:cNvPr id="182" name="TextBox 181"/>
            <p:cNvSpPr txBox="1"/>
            <p:nvPr/>
          </p:nvSpPr>
          <p:spPr>
            <a:xfrm>
              <a:off x="354793" y="2599296"/>
              <a:ext cx="5724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172.26.16.38</a:t>
              </a:r>
              <a:endParaRPr lang="en-US" altLang="ko-KR" sz="500" dirty="0" smtClean="0"/>
            </a:p>
          </p:txBody>
        </p:sp>
      </p:grpSp>
      <p:grpSp>
        <p:nvGrpSpPr>
          <p:cNvPr id="183" name="그룹 182"/>
          <p:cNvGrpSpPr/>
          <p:nvPr/>
        </p:nvGrpSpPr>
        <p:grpSpPr>
          <a:xfrm>
            <a:off x="1856893" y="5107762"/>
            <a:ext cx="572400" cy="265734"/>
            <a:chOff x="354793" y="2517958"/>
            <a:chExt cx="572400" cy="265734"/>
          </a:xfrm>
        </p:grpSpPr>
        <p:cxnSp>
          <p:nvCxnSpPr>
            <p:cNvPr id="184" name="직선 연결선 183"/>
            <p:cNvCxnSpPr/>
            <p:nvPr/>
          </p:nvCxnSpPr>
          <p:spPr>
            <a:xfrm flipV="1">
              <a:off x="645490" y="2664846"/>
              <a:ext cx="0" cy="1188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Picture 129" descr="CSS11000"/>
            <p:cNvPicPr preferRelativeResize="0"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68601" y="2538018"/>
              <a:ext cx="346491" cy="45719"/>
            </a:xfrm>
            <a:prstGeom prst="rect">
              <a:avLst/>
            </a:prstGeom>
            <a:noFill/>
          </p:spPr>
        </p:pic>
        <p:sp>
          <p:nvSpPr>
            <p:cNvPr id="186" name="TextBox 10"/>
            <p:cNvSpPr txBox="1"/>
            <p:nvPr/>
          </p:nvSpPr>
          <p:spPr>
            <a:xfrm>
              <a:off x="478835" y="2517958"/>
              <a:ext cx="317746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500" dirty="0" smtClean="0"/>
                <a:t>L4</a:t>
              </a:r>
              <a:r>
                <a:rPr lang="ko-KR" altLang="en-US" sz="500" dirty="0" smtClean="0"/>
                <a:t> </a:t>
              </a:r>
              <a:r>
                <a:rPr lang="en-US" altLang="ko-KR" sz="500" dirty="0" smtClean="0"/>
                <a:t>switch</a:t>
              </a:r>
              <a:endParaRPr lang="ko-KR" altLang="en-US" sz="500" dirty="0"/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354793" y="2599296"/>
              <a:ext cx="5724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172.26.16.41</a:t>
              </a:r>
              <a:endParaRPr lang="en-US" altLang="ko-KR" sz="500" dirty="0" smtClean="0"/>
            </a:p>
          </p:txBody>
        </p:sp>
      </p:grpSp>
      <p:sp>
        <p:nvSpPr>
          <p:cNvPr id="188" name="직사각형 187"/>
          <p:cNvSpPr/>
          <p:nvPr/>
        </p:nvSpPr>
        <p:spPr>
          <a:xfrm>
            <a:off x="1000198" y="2942"/>
            <a:ext cx="11017226" cy="150695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89" name="TextBox 30"/>
          <p:cNvSpPr txBox="1"/>
          <p:nvPr/>
        </p:nvSpPr>
        <p:spPr>
          <a:xfrm>
            <a:off x="1002579" y="9008"/>
            <a:ext cx="110124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smtClean="0"/>
              <a:t> </a:t>
            </a:r>
            <a:r>
              <a:rPr lang="ko-KR" altLang="en-US" sz="500" b="1" smtClean="0"/>
              <a:t>운영관리</a:t>
            </a:r>
            <a:r>
              <a:rPr lang="en-US" altLang="ko-KR" sz="500" b="1" smtClean="0"/>
              <a:t> (172.2613.0/24)</a:t>
            </a:r>
            <a:endParaRPr lang="ko-KR" altLang="en-US" sz="500" b="1"/>
          </a:p>
        </p:txBody>
      </p:sp>
      <p:cxnSp>
        <p:nvCxnSpPr>
          <p:cNvPr id="190" name="직선 연결선 189"/>
          <p:cNvCxnSpPr/>
          <p:nvPr/>
        </p:nvCxnSpPr>
        <p:spPr>
          <a:xfrm>
            <a:off x="1040342" y="474136"/>
            <a:ext cx="10942452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직선 연결선 190"/>
          <p:cNvCxnSpPr/>
          <p:nvPr/>
        </p:nvCxnSpPr>
        <p:spPr>
          <a:xfrm rot="5400000" flipH="1" flipV="1">
            <a:off x="1304346" y="345675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2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29158" y="123375"/>
            <a:ext cx="234842" cy="302400"/>
          </a:xfrm>
          <a:prstGeom prst="rect">
            <a:avLst/>
          </a:prstGeom>
          <a:noFill/>
        </p:spPr>
      </p:pic>
      <p:sp>
        <p:nvSpPr>
          <p:cNvPr id="193" name="TextBox 192"/>
          <p:cNvSpPr txBox="1"/>
          <p:nvPr/>
        </p:nvSpPr>
        <p:spPr>
          <a:xfrm>
            <a:off x="1001833" y="117553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통합운영웹서버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172.26.13.44</a:t>
            </a:r>
            <a:endParaRPr lang="en-US" altLang="ko-KR" sz="500" dirty="0" smtClean="0"/>
          </a:p>
        </p:txBody>
      </p:sp>
      <p:cxnSp>
        <p:nvCxnSpPr>
          <p:cNvPr id="194" name="직선 연결선 193"/>
          <p:cNvCxnSpPr/>
          <p:nvPr/>
        </p:nvCxnSpPr>
        <p:spPr>
          <a:xfrm>
            <a:off x="8018317" y="1367695"/>
            <a:ext cx="0" cy="545429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직선 연결선 194"/>
          <p:cNvCxnSpPr/>
          <p:nvPr/>
        </p:nvCxnSpPr>
        <p:spPr>
          <a:xfrm>
            <a:off x="2398612" y="1542740"/>
            <a:ext cx="6264135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Rectangle 135"/>
          <p:cNvSpPr>
            <a:spLocks noChangeArrowheads="1"/>
          </p:cNvSpPr>
          <p:nvPr/>
        </p:nvSpPr>
        <p:spPr bwMode="auto">
          <a:xfrm>
            <a:off x="2740514" y="5801284"/>
            <a:ext cx="784800" cy="64912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97" name="Rectangle 43"/>
          <p:cNvSpPr>
            <a:spLocks noChangeArrowheads="1"/>
          </p:cNvSpPr>
          <p:nvPr/>
        </p:nvSpPr>
        <p:spPr bwMode="auto">
          <a:xfrm>
            <a:off x="2761777" y="5821646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98" name="Rectangle 43"/>
          <p:cNvSpPr>
            <a:spLocks noChangeArrowheads="1"/>
          </p:cNvSpPr>
          <p:nvPr/>
        </p:nvSpPr>
        <p:spPr bwMode="auto">
          <a:xfrm>
            <a:off x="2761777" y="5922734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199" name="Rectangle 43"/>
          <p:cNvSpPr>
            <a:spLocks noChangeArrowheads="1"/>
          </p:cNvSpPr>
          <p:nvPr/>
        </p:nvSpPr>
        <p:spPr bwMode="auto">
          <a:xfrm>
            <a:off x="2761777" y="6026972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>
              <a:latin typeface="+mn-ea"/>
            </a:endParaRPr>
          </a:p>
        </p:txBody>
      </p:sp>
      <p:sp>
        <p:nvSpPr>
          <p:cNvPr id="200" name="Rectangle 43"/>
          <p:cNvSpPr>
            <a:spLocks noChangeArrowheads="1"/>
          </p:cNvSpPr>
          <p:nvPr/>
        </p:nvSpPr>
        <p:spPr bwMode="auto">
          <a:xfrm>
            <a:off x="2761777" y="6137524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201" name="Rectangle 43"/>
          <p:cNvSpPr>
            <a:spLocks noChangeArrowheads="1"/>
          </p:cNvSpPr>
          <p:nvPr/>
        </p:nvSpPr>
        <p:spPr bwMode="auto">
          <a:xfrm>
            <a:off x="2761777" y="6247759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2" name="Rectangle 43"/>
          <p:cNvSpPr>
            <a:spLocks noChangeArrowheads="1"/>
          </p:cNvSpPr>
          <p:nvPr/>
        </p:nvSpPr>
        <p:spPr bwMode="auto">
          <a:xfrm>
            <a:off x="1102455" y="6247759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</a:t>
            </a:r>
            <a:r>
              <a:rPr lang="en-US" altLang="ko-KR" sz="400" smtClean="0">
                <a:latin typeface="+mn-ea"/>
              </a:rPr>
              <a:t>NetWorker</a:t>
            </a:r>
            <a:endParaRPr lang="ko-KR" altLang="en-US" sz="400">
              <a:latin typeface="+mn-ea"/>
            </a:endParaRPr>
          </a:p>
        </p:txBody>
      </p:sp>
      <p:sp>
        <p:nvSpPr>
          <p:cNvPr id="203" name="Rectangle 43"/>
          <p:cNvSpPr>
            <a:spLocks noChangeArrowheads="1"/>
          </p:cNvSpPr>
          <p:nvPr/>
        </p:nvSpPr>
        <p:spPr bwMode="auto">
          <a:xfrm>
            <a:off x="2761777" y="635807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</a:t>
            </a:r>
            <a:r>
              <a:rPr lang="en-US" altLang="ko-KR" sz="400">
                <a:latin typeface="+mn-ea"/>
              </a:rPr>
              <a:t>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" name="Rectangle 43"/>
          <p:cNvSpPr>
            <a:spLocks noChangeArrowheads="1"/>
          </p:cNvSpPr>
          <p:nvPr/>
        </p:nvSpPr>
        <p:spPr bwMode="auto">
          <a:xfrm>
            <a:off x="3658863" y="623969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5" name="Rectangle 43"/>
          <p:cNvSpPr>
            <a:spLocks noChangeArrowheads="1"/>
          </p:cNvSpPr>
          <p:nvPr/>
        </p:nvSpPr>
        <p:spPr bwMode="auto">
          <a:xfrm>
            <a:off x="5382275" y="623969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206" name="직선 연결선 205"/>
          <p:cNvCxnSpPr/>
          <p:nvPr/>
        </p:nvCxnSpPr>
        <p:spPr>
          <a:xfrm rot="5400000" flipH="1" flipV="1">
            <a:off x="9848066" y="3876332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7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849286" y="3638319"/>
            <a:ext cx="234417" cy="302400"/>
          </a:xfrm>
          <a:prstGeom prst="rect">
            <a:avLst/>
          </a:prstGeom>
          <a:noFill/>
        </p:spPr>
      </p:pic>
      <p:sp>
        <p:nvSpPr>
          <p:cNvPr id="208" name="Rectangle 135"/>
          <p:cNvSpPr>
            <a:spLocks noChangeArrowheads="1"/>
          </p:cNvSpPr>
          <p:nvPr/>
        </p:nvSpPr>
        <p:spPr bwMode="auto">
          <a:xfrm>
            <a:off x="9514567" y="4422111"/>
            <a:ext cx="799518" cy="27313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9" name="Rectangle 43"/>
          <p:cNvSpPr>
            <a:spLocks noChangeArrowheads="1"/>
          </p:cNvSpPr>
          <p:nvPr/>
        </p:nvSpPr>
        <p:spPr bwMode="auto">
          <a:xfrm>
            <a:off x="9534526" y="4443448"/>
            <a:ext cx="759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Windows 2008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210" name="표 2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024531"/>
              </p:ext>
            </p:extLst>
          </p:nvPr>
        </p:nvGraphicFramePr>
        <p:xfrm>
          <a:off x="9514568" y="4046232"/>
          <a:ext cx="79951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21986"/>
                <a:gridCol w="47753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elsbk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HP </a:t>
                      </a:r>
                      <a:r>
                        <a:rPr lang="en-US" altLang="ko-KR" sz="400" b="0" baseline="0" dirty="0" err="1" smtClean="0">
                          <a:solidFill>
                            <a:schemeClr val="tx1"/>
                          </a:solidFill>
                        </a:rPr>
                        <a:t>DL380G6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dirty="0" err="1" smtClean="0">
                          <a:solidFill>
                            <a:schemeClr val="tx1"/>
                          </a:solidFill>
                        </a:rPr>
                        <a:t>2.0GHz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4GB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146GB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11" name="TextBox 210"/>
          <p:cNvSpPr txBox="1"/>
          <p:nvPr/>
        </p:nvSpPr>
        <p:spPr>
          <a:xfrm>
            <a:off x="9662555" y="3688523"/>
            <a:ext cx="599076" cy="153888"/>
          </a:xfrm>
          <a:prstGeom prst="rect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err="1" smtClean="0"/>
              <a:t>백업서버</a:t>
            </a:r>
            <a:r>
              <a:rPr lang="en-US" altLang="ko-KR" sz="500" dirty="0" smtClean="0"/>
              <a:t>172.26.19.100</a:t>
            </a:r>
          </a:p>
        </p:txBody>
      </p:sp>
      <p:pic>
        <p:nvPicPr>
          <p:cNvPr id="212" name="Picture 31" descr="3D_3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914" y="6840257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13" name="구름 212"/>
          <p:cNvSpPr/>
          <p:nvPr/>
        </p:nvSpPr>
        <p:spPr>
          <a:xfrm>
            <a:off x="493557" y="6930734"/>
            <a:ext cx="478065" cy="152670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"/>
          </a:p>
        </p:txBody>
      </p:sp>
      <p:sp>
        <p:nvSpPr>
          <p:cNvPr id="214" name="TextBox 213"/>
          <p:cNvSpPr txBox="1"/>
          <p:nvPr/>
        </p:nvSpPr>
        <p:spPr>
          <a:xfrm>
            <a:off x="590877" y="6981545"/>
            <a:ext cx="302748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인터넷망</a:t>
            </a:r>
            <a:endParaRPr lang="ko-KR" altLang="en-US" sz="400"/>
          </a:p>
        </p:txBody>
      </p:sp>
      <p:sp>
        <p:nvSpPr>
          <p:cNvPr id="215" name="TextBox 214"/>
          <p:cNvSpPr txBox="1"/>
          <p:nvPr/>
        </p:nvSpPr>
        <p:spPr>
          <a:xfrm>
            <a:off x="77287" y="7185480"/>
            <a:ext cx="424183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일반사용</a:t>
            </a:r>
            <a:r>
              <a:rPr lang="ko-KR" altLang="en-US" sz="400"/>
              <a:t>자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5259739" y="5029160"/>
            <a:ext cx="894778" cy="3847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인쇄복권</a:t>
            </a:r>
            <a:endParaRPr lang="en-US" altLang="ko-KR" sz="500" dirty="0" smtClean="0"/>
          </a:p>
          <a:p>
            <a:pPr algn="ctr"/>
            <a:r>
              <a:rPr lang="ko-KR" altLang="en-US" sz="500" dirty="0" smtClean="0"/>
              <a:t>감사처리</a:t>
            </a:r>
            <a:r>
              <a:rPr lang="en-US" altLang="ko-KR" sz="500" smtClean="0"/>
              <a:t>/</a:t>
            </a:r>
            <a:r>
              <a:rPr lang="ko-KR" altLang="en-US" sz="500" smtClean="0"/>
              <a:t>관리 </a:t>
            </a:r>
            <a:r>
              <a:rPr lang="en-US" altLang="ko-KR" sz="500" smtClean="0"/>
              <a:t>#</a:t>
            </a:r>
            <a:r>
              <a:rPr lang="en-US" altLang="ko-KR" sz="500" dirty="0" smtClean="0"/>
              <a:t>2</a:t>
            </a:r>
          </a:p>
          <a:p>
            <a:pPr algn="ctr"/>
            <a:r>
              <a:rPr lang="en-US" altLang="ko-KR" sz="500" dirty="0" smtClean="0"/>
              <a:t>172.26.18.41</a:t>
            </a:r>
          </a:p>
          <a:p>
            <a:pPr algn="ctr"/>
            <a:r>
              <a:rPr lang="en-US" altLang="ko-KR" sz="500" dirty="0" smtClean="0"/>
              <a:t>172.26.18.42</a:t>
            </a:r>
          </a:p>
          <a:p>
            <a:pPr algn="ctr"/>
            <a:r>
              <a:rPr lang="en-US" altLang="ko-KR" sz="500" dirty="0" smtClean="0"/>
              <a:t>SLB : 172.26.18.40</a:t>
            </a:r>
            <a:endParaRPr lang="en-US" altLang="ko-KR" sz="500" dirty="0"/>
          </a:p>
        </p:txBody>
      </p:sp>
      <p:sp>
        <p:nvSpPr>
          <p:cNvPr id="217" name="TextBox 216"/>
          <p:cNvSpPr txBox="1"/>
          <p:nvPr/>
        </p:nvSpPr>
        <p:spPr>
          <a:xfrm>
            <a:off x="4415041" y="5029330"/>
            <a:ext cx="894778" cy="3847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전자복권</a:t>
            </a:r>
            <a:endParaRPr lang="en-US" altLang="ko-KR" sz="500" dirty="0" smtClean="0"/>
          </a:p>
          <a:p>
            <a:pPr algn="ctr"/>
            <a:r>
              <a:rPr lang="ko-KR" altLang="en-US" sz="500" smtClean="0"/>
              <a:t>감사</a:t>
            </a:r>
            <a:r>
              <a:rPr lang="en-US" altLang="ko-KR" sz="500" smtClean="0"/>
              <a:t>DB #</a:t>
            </a:r>
            <a:r>
              <a:rPr lang="en-US" altLang="ko-KR" sz="500" dirty="0" smtClean="0"/>
              <a:t>2</a:t>
            </a:r>
          </a:p>
          <a:p>
            <a:pPr algn="ctr"/>
            <a:r>
              <a:rPr lang="en-US" altLang="ko-KR" sz="500" dirty="0" smtClean="0"/>
              <a:t>172.26.17.31</a:t>
            </a:r>
          </a:p>
          <a:p>
            <a:pPr algn="ctr"/>
            <a:r>
              <a:rPr lang="en-US" altLang="ko-KR" sz="500" dirty="0" smtClean="0"/>
              <a:t>172.26.18.32</a:t>
            </a:r>
          </a:p>
          <a:p>
            <a:pPr algn="ctr"/>
            <a:r>
              <a:rPr lang="en-US" altLang="ko-KR" sz="500" dirty="0" smtClean="0"/>
              <a:t>HACMP : 172.26.17.30</a:t>
            </a:r>
            <a:endParaRPr lang="en-US" altLang="ko-KR" sz="500" dirty="0"/>
          </a:p>
        </p:txBody>
      </p:sp>
      <p:sp>
        <p:nvSpPr>
          <p:cNvPr id="218" name="TextBox 217"/>
          <p:cNvSpPr txBox="1"/>
          <p:nvPr/>
        </p:nvSpPr>
        <p:spPr>
          <a:xfrm>
            <a:off x="3520480" y="5029330"/>
            <a:ext cx="894778" cy="3847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전자복권</a:t>
            </a:r>
            <a:endParaRPr lang="en-US" altLang="ko-KR" sz="500" smtClean="0"/>
          </a:p>
          <a:p>
            <a:pPr algn="ctr"/>
            <a:r>
              <a:rPr lang="ko-KR" altLang="en-US" sz="500" smtClean="0"/>
              <a:t>감사처리</a:t>
            </a:r>
            <a:r>
              <a:rPr lang="en-US" altLang="ko-KR" sz="500" smtClean="0"/>
              <a:t>/</a:t>
            </a:r>
            <a:r>
              <a:rPr lang="ko-KR" altLang="en-US" sz="500" smtClean="0"/>
              <a:t>관리 </a:t>
            </a:r>
            <a:r>
              <a:rPr lang="en-US" altLang="ko-KR" sz="500" smtClean="0"/>
              <a:t>#</a:t>
            </a:r>
            <a:r>
              <a:rPr lang="en-US" altLang="ko-KR" sz="500" dirty="0" smtClean="0"/>
              <a:t>2</a:t>
            </a:r>
          </a:p>
          <a:p>
            <a:pPr algn="ctr"/>
            <a:r>
              <a:rPr lang="en-US" altLang="ko-KR" sz="500" dirty="0" smtClean="0"/>
              <a:t>172.26.17.41</a:t>
            </a:r>
          </a:p>
          <a:p>
            <a:pPr algn="ctr"/>
            <a:r>
              <a:rPr lang="en-US" altLang="ko-KR" sz="500" dirty="0" smtClean="0"/>
              <a:t>172.26.17.42</a:t>
            </a:r>
          </a:p>
          <a:p>
            <a:pPr algn="ctr"/>
            <a:r>
              <a:rPr lang="en-US" altLang="ko-KR" sz="500" dirty="0" smtClean="0"/>
              <a:t>SLB : 172.26.17.40</a:t>
            </a:r>
            <a:endParaRPr lang="en-US" altLang="ko-KR" sz="500" dirty="0"/>
          </a:p>
        </p:txBody>
      </p:sp>
      <p:sp>
        <p:nvSpPr>
          <p:cNvPr id="219" name="TextBox 218"/>
          <p:cNvSpPr txBox="1"/>
          <p:nvPr/>
        </p:nvSpPr>
        <p:spPr>
          <a:xfrm>
            <a:off x="6141394" y="5030755"/>
            <a:ext cx="894778" cy="3847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인쇄복권</a:t>
            </a:r>
            <a:endParaRPr lang="en-US" altLang="ko-KR" sz="500" dirty="0" smtClean="0"/>
          </a:p>
          <a:p>
            <a:pPr algn="ctr"/>
            <a:r>
              <a:rPr lang="ko-KR" altLang="en-US" sz="500" smtClean="0"/>
              <a:t>감사</a:t>
            </a:r>
            <a:r>
              <a:rPr lang="en-US" altLang="ko-KR" sz="500" smtClean="0"/>
              <a:t>DB #</a:t>
            </a:r>
            <a:r>
              <a:rPr lang="en-US" altLang="ko-KR" sz="500" dirty="0" smtClean="0"/>
              <a:t>2</a:t>
            </a:r>
          </a:p>
          <a:p>
            <a:pPr algn="ctr"/>
            <a:r>
              <a:rPr lang="en-US" altLang="ko-KR" sz="500" dirty="0" smtClean="0"/>
              <a:t>172.26.18.31</a:t>
            </a:r>
          </a:p>
          <a:p>
            <a:pPr algn="ctr"/>
            <a:r>
              <a:rPr lang="en-US" altLang="ko-KR" sz="500" dirty="0" smtClean="0"/>
              <a:t>172.26.18.32</a:t>
            </a:r>
          </a:p>
          <a:p>
            <a:pPr algn="ctr"/>
            <a:r>
              <a:rPr lang="en-US" altLang="ko-KR" sz="500" dirty="0" smtClean="0"/>
              <a:t>HACMP : 172.26.18.30</a:t>
            </a:r>
            <a:endParaRPr lang="en-US" altLang="ko-KR" sz="500" dirty="0"/>
          </a:p>
        </p:txBody>
      </p:sp>
      <p:sp>
        <p:nvSpPr>
          <p:cNvPr id="220" name="TextBox 219"/>
          <p:cNvSpPr txBox="1"/>
          <p:nvPr/>
        </p:nvSpPr>
        <p:spPr>
          <a:xfrm>
            <a:off x="7034583" y="5007169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감사백업서버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172.26.16.31</a:t>
            </a:r>
            <a:endParaRPr lang="en-US" altLang="ko-KR" sz="500"/>
          </a:p>
        </p:txBody>
      </p:sp>
      <p:sp>
        <p:nvSpPr>
          <p:cNvPr id="221" name="TextBox 220"/>
          <p:cNvSpPr txBox="1"/>
          <p:nvPr/>
        </p:nvSpPr>
        <p:spPr>
          <a:xfrm>
            <a:off x="1004963" y="1787552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통신서버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21</a:t>
            </a:r>
          </a:p>
          <a:p>
            <a:pPr algn="ctr"/>
            <a:r>
              <a:rPr lang="en-US" altLang="ko-KR" sz="500" smtClean="0"/>
              <a:t>172.26.11.31 ~ 51</a:t>
            </a:r>
            <a:endParaRPr lang="en-US" altLang="ko-KR" sz="500" dirty="0"/>
          </a:p>
        </p:txBody>
      </p:sp>
      <p:sp>
        <p:nvSpPr>
          <p:cNvPr id="222" name="TextBox 221"/>
          <p:cNvSpPr txBox="1"/>
          <p:nvPr/>
        </p:nvSpPr>
        <p:spPr>
          <a:xfrm>
            <a:off x="6266310" y="1787552"/>
            <a:ext cx="894778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분배서버 </a:t>
            </a:r>
            <a:r>
              <a:rPr lang="en-US" altLang="ko-KR" sz="500" smtClean="0"/>
              <a:t>#2</a:t>
            </a:r>
          </a:p>
          <a:p>
            <a:pPr algn="ctr"/>
            <a:r>
              <a:rPr lang="en-US" altLang="ko-KR" sz="500" smtClean="0"/>
              <a:t>172.26.11.111</a:t>
            </a:r>
          </a:p>
          <a:p>
            <a:pPr algn="ctr"/>
            <a:r>
              <a:rPr lang="en-US" altLang="ko-KR" sz="500" smtClean="0"/>
              <a:t>172.26.11.112</a:t>
            </a:r>
          </a:p>
          <a:p>
            <a:pPr algn="ctr"/>
            <a:r>
              <a:rPr lang="en-US" altLang="ko-KR" sz="500" smtClean="0"/>
              <a:t>HACMP : </a:t>
            </a:r>
            <a:r>
              <a:rPr lang="en-US" altLang="ko-KR" sz="500"/>
              <a:t>172.26.11.110</a:t>
            </a:r>
            <a:endParaRPr lang="en-US" altLang="ko-KR" sz="500" dirty="0"/>
          </a:p>
        </p:txBody>
      </p:sp>
      <p:sp>
        <p:nvSpPr>
          <p:cNvPr id="223" name="TextBox 222"/>
          <p:cNvSpPr txBox="1"/>
          <p:nvPr/>
        </p:nvSpPr>
        <p:spPr>
          <a:xfrm>
            <a:off x="3664496" y="1787552"/>
            <a:ext cx="748800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게임관리서버 </a:t>
            </a:r>
            <a:r>
              <a:rPr lang="en-US" altLang="ko-KR" sz="500" smtClean="0"/>
              <a:t>#2</a:t>
            </a:r>
          </a:p>
          <a:p>
            <a:pPr algn="ctr"/>
            <a:r>
              <a:rPr lang="en-US" altLang="ko-KR" sz="500" smtClean="0"/>
              <a:t>172.26.11.108</a:t>
            </a:r>
          </a:p>
          <a:p>
            <a:pPr algn="ctr"/>
            <a:r>
              <a:rPr lang="en-US" altLang="ko-KR" sz="500" smtClean="0"/>
              <a:t>172.26.11.109</a:t>
            </a:r>
          </a:p>
          <a:p>
            <a:pPr algn="ctr"/>
            <a:r>
              <a:rPr lang="en-US" altLang="ko-KR" sz="500"/>
              <a:t>HACMP : 172.26.11.107</a:t>
            </a:r>
            <a:endParaRPr lang="en-US" altLang="ko-KR" sz="500" dirty="0"/>
          </a:p>
        </p:txBody>
      </p:sp>
      <p:sp>
        <p:nvSpPr>
          <p:cNvPr id="224" name="Rectangle 43"/>
          <p:cNvSpPr>
            <a:spLocks noChangeArrowheads="1"/>
          </p:cNvSpPr>
          <p:nvPr/>
        </p:nvSpPr>
        <p:spPr bwMode="auto">
          <a:xfrm>
            <a:off x="3658863" y="592273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게임처리 </a:t>
            </a:r>
            <a:r>
              <a:rPr lang="en-US" altLang="ko-KR" sz="400" smtClean="0">
                <a:latin typeface="+mn-ea"/>
              </a:rPr>
              <a:t>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25" name="Rectangle 43"/>
          <p:cNvSpPr>
            <a:spLocks noChangeArrowheads="1"/>
          </p:cNvSpPr>
          <p:nvPr/>
        </p:nvSpPr>
        <p:spPr bwMode="auto">
          <a:xfrm>
            <a:off x="5382275" y="592310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게임처리 </a:t>
            </a:r>
            <a:r>
              <a:rPr lang="en-US" altLang="ko-KR" sz="400" smtClean="0">
                <a:latin typeface="+mn-ea"/>
              </a:rPr>
              <a:t>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26" name="Rectangle 43"/>
          <p:cNvSpPr>
            <a:spLocks noChangeArrowheads="1"/>
          </p:cNvSpPr>
          <p:nvPr/>
        </p:nvSpPr>
        <p:spPr bwMode="auto">
          <a:xfrm>
            <a:off x="3419516" y="4527076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27" name="Rectangle 43"/>
          <p:cNvSpPr>
            <a:spLocks noChangeArrowheads="1"/>
          </p:cNvSpPr>
          <p:nvPr/>
        </p:nvSpPr>
        <p:spPr bwMode="auto">
          <a:xfrm>
            <a:off x="3419516" y="4613373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28" name="Rectangle 43"/>
          <p:cNvSpPr>
            <a:spLocks noChangeArrowheads="1"/>
          </p:cNvSpPr>
          <p:nvPr/>
        </p:nvSpPr>
        <p:spPr bwMode="auto">
          <a:xfrm>
            <a:off x="4189817" y="4700550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29" name="Rectangle 43"/>
          <p:cNvSpPr>
            <a:spLocks noChangeArrowheads="1"/>
          </p:cNvSpPr>
          <p:nvPr/>
        </p:nvSpPr>
        <p:spPr bwMode="auto">
          <a:xfrm>
            <a:off x="4189817" y="4786847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0" name="Rectangle 43"/>
          <p:cNvSpPr>
            <a:spLocks noChangeArrowheads="1"/>
          </p:cNvSpPr>
          <p:nvPr/>
        </p:nvSpPr>
        <p:spPr bwMode="auto">
          <a:xfrm>
            <a:off x="4959792" y="4527076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1" name="Rectangle 43"/>
          <p:cNvSpPr>
            <a:spLocks noChangeArrowheads="1"/>
          </p:cNvSpPr>
          <p:nvPr/>
        </p:nvSpPr>
        <p:spPr bwMode="auto">
          <a:xfrm>
            <a:off x="4959792" y="4613373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2" name="Rectangle 43"/>
          <p:cNvSpPr>
            <a:spLocks noChangeArrowheads="1"/>
          </p:cNvSpPr>
          <p:nvPr/>
        </p:nvSpPr>
        <p:spPr bwMode="auto">
          <a:xfrm>
            <a:off x="6338406" y="4527076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3" name="Rectangle 43"/>
          <p:cNvSpPr>
            <a:spLocks noChangeArrowheads="1"/>
          </p:cNvSpPr>
          <p:nvPr/>
        </p:nvSpPr>
        <p:spPr bwMode="auto">
          <a:xfrm>
            <a:off x="6338406" y="4613373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4" name="Rectangle 43"/>
          <p:cNvSpPr>
            <a:spLocks noChangeArrowheads="1"/>
          </p:cNvSpPr>
          <p:nvPr/>
        </p:nvSpPr>
        <p:spPr bwMode="auto">
          <a:xfrm>
            <a:off x="7109964" y="4702572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5" name="Rectangle 43"/>
          <p:cNvSpPr>
            <a:spLocks noChangeArrowheads="1"/>
          </p:cNvSpPr>
          <p:nvPr/>
        </p:nvSpPr>
        <p:spPr bwMode="auto">
          <a:xfrm>
            <a:off x="7109964" y="4784106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6" name="Rectangle 43"/>
          <p:cNvSpPr>
            <a:spLocks noChangeArrowheads="1"/>
          </p:cNvSpPr>
          <p:nvPr/>
        </p:nvSpPr>
        <p:spPr bwMode="auto">
          <a:xfrm>
            <a:off x="7882999" y="4527076"/>
            <a:ext cx="727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7" name="Rectangle 43"/>
          <p:cNvSpPr>
            <a:spLocks noChangeArrowheads="1"/>
          </p:cNvSpPr>
          <p:nvPr/>
        </p:nvSpPr>
        <p:spPr bwMode="auto">
          <a:xfrm>
            <a:off x="7882999" y="4613373"/>
            <a:ext cx="727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8" name="Rectangle 43"/>
          <p:cNvSpPr>
            <a:spLocks noChangeArrowheads="1"/>
          </p:cNvSpPr>
          <p:nvPr/>
        </p:nvSpPr>
        <p:spPr bwMode="auto">
          <a:xfrm>
            <a:off x="8696907" y="4527076"/>
            <a:ext cx="759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9" name="Rectangle 43"/>
          <p:cNvSpPr>
            <a:spLocks noChangeArrowheads="1"/>
          </p:cNvSpPr>
          <p:nvPr/>
        </p:nvSpPr>
        <p:spPr bwMode="auto">
          <a:xfrm>
            <a:off x="8696907" y="4613373"/>
            <a:ext cx="759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40" name="Rectangle 43"/>
          <p:cNvSpPr>
            <a:spLocks noChangeArrowheads="1"/>
          </p:cNvSpPr>
          <p:nvPr/>
        </p:nvSpPr>
        <p:spPr bwMode="auto">
          <a:xfrm>
            <a:off x="9534526" y="4527076"/>
            <a:ext cx="759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41" name="Rectangle 43"/>
          <p:cNvSpPr>
            <a:spLocks noChangeArrowheads="1"/>
          </p:cNvSpPr>
          <p:nvPr/>
        </p:nvSpPr>
        <p:spPr bwMode="auto">
          <a:xfrm>
            <a:off x="9534526" y="4613373"/>
            <a:ext cx="759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42" name="Rectangle 135"/>
          <p:cNvSpPr>
            <a:spLocks noChangeArrowheads="1"/>
          </p:cNvSpPr>
          <p:nvPr/>
        </p:nvSpPr>
        <p:spPr bwMode="auto">
          <a:xfrm>
            <a:off x="1068923" y="2547668"/>
            <a:ext cx="784800" cy="327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43" name="Rectangle 43"/>
          <p:cNvSpPr>
            <a:spLocks noChangeArrowheads="1"/>
          </p:cNvSpPr>
          <p:nvPr/>
        </p:nvSpPr>
        <p:spPr bwMode="auto">
          <a:xfrm>
            <a:off x="1090696" y="256667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244" name="Rectangle 43"/>
          <p:cNvSpPr>
            <a:spLocks noChangeArrowheads="1"/>
          </p:cNvSpPr>
          <p:nvPr/>
        </p:nvSpPr>
        <p:spPr bwMode="auto">
          <a:xfrm>
            <a:off x="1090696" y="2675713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245" name="Rectangle 43"/>
          <p:cNvSpPr>
            <a:spLocks noChangeArrowheads="1"/>
          </p:cNvSpPr>
          <p:nvPr/>
        </p:nvSpPr>
        <p:spPr bwMode="auto">
          <a:xfrm>
            <a:off x="1090696" y="278203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246" name="Rectangle 135"/>
          <p:cNvSpPr>
            <a:spLocks noChangeArrowheads="1"/>
          </p:cNvSpPr>
          <p:nvPr/>
        </p:nvSpPr>
        <p:spPr bwMode="auto">
          <a:xfrm>
            <a:off x="7633482" y="2549620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47" name="Rectangle 43"/>
          <p:cNvSpPr>
            <a:spLocks noChangeArrowheads="1"/>
          </p:cNvSpPr>
          <p:nvPr/>
        </p:nvSpPr>
        <p:spPr bwMode="auto">
          <a:xfrm>
            <a:off x="7655607" y="256998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>
              <a:latin typeface="+mn-ea"/>
            </a:endParaRPr>
          </a:p>
        </p:txBody>
      </p:sp>
      <p:sp>
        <p:nvSpPr>
          <p:cNvPr id="248" name="Rectangle 135"/>
          <p:cNvSpPr>
            <a:spLocks noChangeArrowheads="1"/>
          </p:cNvSpPr>
          <p:nvPr/>
        </p:nvSpPr>
        <p:spPr bwMode="auto">
          <a:xfrm>
            <a:off x="6285641" y="2549619"/>
            <a:ext cx="784800" cy="540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49" name="Rectangle 43"/>
          <p:cNvSpPr>
            <a:spLocks noChangeArrowheads="1"/>
          </p:cNvSpPr>
          <p:nvPr/>
        </p:nvSpPr>
        <p:spPr bwMode="auto">
          <a:xfrm>
            <a:off x="6305441" y="2569981"/>
            <a:ext cx="748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50" name="Rectangle 135"/>
          <p:cNvSpPr>
            <a:spLocks noChangeArrowheads="1"/>
          </p:cNvSpPr>
          <p:nvPr/>
        </p:nvSpPr>
        <p:spPr bwMode="auto">
          <a:xfrm>
            <a:off x="2802825" y="2547667"/>
            <a:ext cx="784800" cy="74712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51" name="Rectangle 43"/>
          <p:cNvSpPr>
            <a:spLocks noChangeArrowheads="1"/>
          </p:cNvSpPr>
          <p:nvPr/>
        </p:nvSpPr>
        <p:spPr bwMode="auto">
          <a:xfrm>
            <a:off x="2824950" y="2566806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252" name="Rectangle 43"/>
          <p:cNvSpPr>
            <a:spLocks noChangeArrowheads="1"/>
          </p:cNvSpPr>
          <p:nvPr/>
        </p:nvSpPr>
        <p:spPr bwMode="auto">
          <a:xfrm>
            <a:off x="2824950" y="2675713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253" name="Rectangle 43"/>
          <p:cNvSpPr>
            <a:spLocks noChangeArrowheads="1"/>
          </p:cNvSpPr>
          <p:nvPr/>
        </p:nvSpPr>
        <p:spPr bwMode="auto">
          <a:xfrm>
            <a:off x="6305441" y="2675713"/>
            <a:ext cx="748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254" name="Rectangle 43"/>
          <p:cNvSpPr>
            <a:spLocks noChangeArrowheads="1"/>
          </p:cNvSpPr>
          <p:nvPr/>
        </p:nvSpPr>
        <p:spPr bwMode="auto">
          <a:xfrm>
            <a:off x="2824950" y="278203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SSL </a:t>
            </a:r>
            <a:r>
              <a:rPr lang="ko-KR" altLang="en-US" sz="400" smtClean="0">
                <a:latin typeface="+mn-ea"/>
              </a:rPr>
              <a:t>서버인증서</a:t>
            </a:r>
            <a:endParaRPr lang="ko-KR" altLang="en-US" sz="400" dirty="0">
              <a:latin typeface="+mn-ea"/>
            </a:endParaRPr>
          </a:p>
        </p:txBody>
      </p:sp>
      <p:sp>
        <p:nvSpPr>
          <p:cNvPr id="255" name="Rectangle 43"/>
          <p:cNvSpPr>
            <a:spLocks noChangeArrowheads="1"/>
          </p:cNvSpPr>
          <p:nvPr/>
        </p:nvSpPr>
        <p:spPr bwMode="auto">
          <a:xfrm>
            <a:off x="2824950" y="288894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 dirty="0">
              <a:latin typeface="+mn-ea"/>
            </a:endParaRPr>
          </a:p>
        </p:txBody>
      </p:sp>
      <p:sp>
        <p:nvSpPr>
          <p:cNvPr id="256" name="Rectangle 43"/>
          <p:cNvSpPr>
            <a:spLocks noChangeArrowheads="1"/>
          </p:cNvSpPr>
          <p:nvPr/>
        </p:nvSpPr>
        <p:spPr bwMode="auto">
          <a:xfrm>
            <a:off x="2824950" y="2992369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57" name="Rectangle 43"/>
          <p:cNvSpPr>
            <a:spLocks noChangeArrowheads="1"/>
          </p:cNvSpPr>
          <p:nvPr/>
        </p:nvSpPr>
        <p:spPr bwMode="auto">
          <a:xfrm>
            <a:off x="6305441" y="2778427"/>
            <a:ext cx="748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 dirty="0">
              <a:latin typeface="+mn-ea"/>
            </a:endParaRPr>
          </a:p>
        </p:txBody>
      </p:sp>
      <p:sp>
        <p:nvSpPr>
          <p:cNvPr id="258" name="Rectangle 135"/>
          <p:cNvSpPr>
            <a:spLocks noChangeArrowheads="1"/>
          </p:cNvSpPr>
          <p:nvPr/>
        </p:nvSpPr>
        <p:spPr bwMode="auto">
          <a:xfrm>
            <a:off x="3633511" y="2545995"/>
            <a:ext cx="784800" cy="106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59" name="Rectangle 43"/>
          <p:cNvSpPr>
            <a:spLocks noChangeArrowheads="1"/>
          </p:cNvSpPr>
          <p:nvPr/>
        </p:nvSpPr>
        <p:spPr bwMode="auto">
          <a:xfrm>
            <a:off x="3653311" y="256635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60" name="Rectangle 43"/>
          <p:cNvSpPr>
            <a:spLocks noChangeArrowheads="1"/>
          </p:cNvSpPr>
          <p:nvPr/>
        </p:nvSpPr>
        <p:spPr bwMode="auto">
          <a:xfrm>
            <a:off x="3653311" y="26740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261" name="Rectangle 43"/>
          <p:cNvSpPr>
            <a:spLocks noChangeArrowheads="1"/>
          </p:cNvSpPr>
          <p:nvPr/>
        </p:nvSpPr>
        <p:spPr bwMode="auto">
          <a:xfrm>
            <a:off x="3653311" y="278035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 6.1.0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262" name="Rectangle 43"/>
          <p:cNvSpPr>
            <a:spLocks noChangeArrowheads="1"/>
          </p:cNvSpPr>
          <p:nvPr/>
        </p:nvSpPr>
        <p:spPr bwMode="auto">
          <a:xfrm>
            <a:off x="3653311" y="320527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63" name="Rectangle 43"/>
          <p:cNvSpPr>
            <a:spLocks noChangeArrowheads="1"/>
          </p:cNvSpPr>
          <p:nvPr/>
        </p:nvSpPr>
        <p:spPr bwMode="auto">
          <a:xfrm>
            <a:off x="3653311" y="331183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APM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64" name="Rectangle 43"/>
          <p:cNvSpPr>
            <a:spLocks noChangeArrowheads="1"/>
          </p:cNvSpPr>
          <p:nvPr/>
        </p:nvSpPr>
        <p:spPr bwMode="auto">
          <a:xfrm>
            <a:off x="3653311" y="341340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65" name="Rectangle 43"/>
          <p:cNvSpPr>
            <a:spLocks noChangeArrowheads="1"/>
          </p:cNvSpPr>
          <p:nvPr/>
        </p:nvSpPr>
        <p:spPr bwMode="auto">
          <a:xfrm>
            <a:off x="3653311" y="288727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게임관리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66" name="Rectangle 43"/>
          <p:cNvSpPr>
            <a:spLocks noChangeArrowheads="1"/>
          </p:cNvSpPr>
          <p:nvPr/>
        </p:nvSpPr>
        <p:spPr bwMode="auto">
          <a:xfrm>
            <a:off x="3653311" y="299382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GPFS </a:t>
            </a:r>
            <a:r>
              <a:rPr lang="ko-KR" altLang="en-US" sz="400" smtClean="0">
                <a:latin typeface="+mn-ea"/>
              </a:rPr>
              <a:t>스토리지 파일공유</a:t>
            </a:r>
            <a:endParaRPr lang="ko-KR" altLang="en-US" sz="400" dirty="0">
              <a:latin typeface="+mn-ea"/>
            </a:endParaRPr>
          </a:p>
        </p:txBody>
      </p:sp>
      <p:sp>
        <p:nvSpPr>
          <p:cNvPr id="267" name="Rectangle 43"/>
          <p:cNvSpPr>
            <a:spLocks noChangeArrowheads="1"/>
          </p:cNvSpPr>
          <p:nvPr/>
        </p:nvSpPr>
        <p:spPr bwMode="auto">
          <a:xfrm>
            <a:off x="3653311" y="310098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 dirty="0">
              <a:latin typeface="+mn-ea"/>
            </a:endParaRPr>
          </a:p>
        </p:txBody>
      </p:sp>
      <p:sp>
        <p:nvSpPr>
          <p:cNvPr id="268" name="Rectangle 43"/>
          <p:cNvSpPr>
            <a:spLocks noChangeArrowheads="1"/>
          </p:cNvSpPr>
          <p:nvPr/>
        </p:nvSpPr>
        <p:spPr bwMode="auto">
          <a:xfrm>
            <a:off x="2824950" y="3094692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69" name="Rectangle 43"/>
          <p:cNvSpPr>
            <a:spLocks noChangeArrowheads="1"/>
          </p:cNvSpPr>
          <p:nvPr/>
        </p:nvSpPr>
        <p:spPr bwMode="auto">
          <a:xfrm>
            <a:off x="6305441" y="2888945"/>
            <a:ext cx="748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70" name="Rectangle 43"/>
          <p:cNvSpPr>
            <a:spLocks noChangeArrowheads="1"/>
          </p:cNvSpPr>
          <p:nvPr/>
        </p:nvSpPr>
        <p:spPr bwMode="auto">
          <a:xfrm>
            <a:off x="3653311" y="351398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71" name="Rectangle 135"/>
          <p:cNvSpPr>
            <a:spLocks noChangeArrowheads="1"/>
          </p:cNvSpPr>
          <p:nvPr/>
        </p:nvSpPr>
        <p:spPr bwMode="auto">
          <a:xfrm>
            <a:off x="1969297" y="2545995"/>
            <a:ext cx="784800" cy="748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72" name="Rectangle 43"/>
          <p:cNvSpPr>
            <a:spLocks noChangeArrowheads="1"/>
          </p:cNvSpPr>
          <p:nvPr/>
        </p:nvSpPr>
        <p:spPr bwMode="auto">
          <a:xfrm>
            <a:off x="1989097" y="256635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73" name="Rectangle 43"/>
          <p:cNvSpPr>
            <a:spLocks noChangeArrowheads="1"/>
          </p:cNvSpPr>
          <p:nvPr/>
        </p:nvSpPr>
        <p:spPr bwMode="auto">
          <a:xfrm>
            <a:off x="1989097" y="26740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274" name="Rectangle 43"/>
          <p:cNvSpPr>
            <a:spLocks noChangeArrowheads="1"/>
          </p:cNvSpPr>
          <p:nvPr/>
        </p:nvSpPr>
        <p:spPr bwMode="auto">
          <a:xfrm>
            <a:off x="1989097" y="278035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 dirty="0">
              <a:latin typeface="+mn-ea"/>
            </a:endParaRPr>
          </a:p>
        </p:txBody>
      </p:sp>
      <p:sp>
        <p:nvSpPr>
          <p:cNvPr id="275" name="Rectangle 43"/>
          <p:cNvSpPr>
            <a:spLocks noChangeArrowheads="1"/>
          </p:cNvSpPr>
          <p:nvPr/>
        </p:nvSpPr>
        <p:spPr bwMode="auto">
          <a:xfrm>
            <a:off x="1989097" y="288727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276" name="Rectangle 43"/>
          <p:cNvSpPr>
            <a:spLocks noChangeArrowheads="1"/>
          </p:cNvSpPr>
          <p:nvPr/>
        </p:nvSpPr>
        <p:spPr bwMode="auto">
          <a:xfrm>
            <a:off x="1990897" y="2984896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APM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277" name="Rectangle 43"/>
          <p:cNvSpPr>
            <a:spLocks noChangeArrowheads="1"/>
          </p:cNvSpPr>
          <p:nvPr/>
        </p:nvSpPr>
        <p:spPr bwMode="auto">
          <a:xfrm>
            <a:off x="1990897" y="3094692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278" name="표 2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239072"/>
              </p:ext>
            </p:extLst>
          </p:nvPr>
        </p:nvGraphicFramePr>
        <p:xfrm>
          <a:off x="4970166" y="217375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GAMEDB01, 02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56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279" name="직선 연결선 278"/>
          <p:cNvCxnSpPr/>
          <p:nvPr/>
        </p:nvCxnSpPr>
        <p:spPr>
          <a:xfrm>
            <a:off x="5362006" y="1542861"/>
            <a:ext cx="0" cy="28800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직선 연결선 279"/>
          <p:cNvCxnSpPr/>
          <p:nvPr/>
        </p:nvCxnSpPr>
        <p:spPr>
          <a:xfrm rot="5400000" flipH="1" flipV="1">
            <a:off x="5255472" y="200683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1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256692" y="1785367"/>
            <a:ext cx="234417" cy="302400"/>
          </a:xfrm>
          <a:prstGeom prst="rect">
            <a:avLst/>
          </a:prstGeom>
          <a:noFill/>
        </p:spPr>
      </p:pic>
      <p:sp>
        <p:nvSpPr>
          <p:cNvPr id="282" name="Rectangle 135"/>
          <p:cNvSpPr>
            <a:spLocks noChangeArrowheads="1"/>
          </p:cNvSpPr>
          <p:nvPr/>
        </p:nvSpPr>
        <p:spPr bwMode="auto">
          <a:xfrm>
            <a:off x="4970166" y="2549620"/>
            <a:ext cx="784800" cy="644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83" name="Rectangle 43"/>
          <p:cNvSpPr>
            <a:spLocks noChangeArrowheads="1"/>
          </p:cNvSpPr>
          <p:nvPr/>
        </p:nvSpPr>
        <p:spPr bwMode="auto">
          <a:xfrm>
            <a:off x="4992291" y="256998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84" name="Rectangle 43"/>
          <p:cNvSpPr>
            <a:spLocks noChangeArrowheads="1"/>
          </p:cNvSpPr>
          <p:nvPr/>
        </p:nvSpPr>
        <p:spPr bwMode="auto">
          <a:xfrm>
            <a:off x="4992291" y="2675713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Oracle 11g Enterprise 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285" name="Rectangle 43"/>
          <p:cNvSpPr>
            <a:spLocks noChangeArrowheads="1"/>
          </p:cNvSpPr>
          <p:nvPr/>
        </p:nvSpPr>
        <p:spPr bwMode="auto">
          <a:xfrm>
            <a:off x="4992291" y="278203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GPFS </a:t>
            </a:r>
            <a:r>
              <a:rPr lang="ko-KR" altLang="en-US" sz="400">
                <a:latin typeface="+mn-ea"/>
              </a:rPr>
              <a:t>스토리지 파일공유</a:t>
            </a:r>
          </a:p>
        </p:txBody>
      </p:sp>
      <p:sp>
        <p:nvSpPr>
          <p:cNvPr id="286" name="Rectangle 43"/>
          <p:cNvSpPr>
            <a:spLocks noChangeArrowheads="1"/>
          </p:cNvSpPr>
          <p:nvPr/>
        </p:nvSpPr>
        <p:spPr bwMode="auto">
          <a:xfrm>
            <a:off x="4992291" y="288894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87" name="Rectangle 43"/>
          <p:cNvSpPr>
            <a:spLocks noChangeArrowheads="1"/>
          </p:cNvSpPr>
          <p:nvPr/>
        </p:nvSpPr>
        <p:spPr bwMode="auto">
          <a:xfrm>
            <a:off x="4992291" y="299550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>
              <a:latin typeface="+mn-ea"/>
            </a:endParaRPr>
          </a:p>
        </p:txBody>
      </p:sp>
      <p:sp>
        <p:nvSpPr>
          <p:cNvPr id="288" name="Rectangle 43"/>
          <p:cNvSpPr>
            <a:spLocks noChangeArrowheads="1"/>
          </p:cNvSpPr>
          <p:nvPr/>
        </p:nvSpPr>
        <p:spPr bwMode="auto">
          <a:xfrm>
            <a:off x="4992291" y="310216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289" name="직선 연결선 288"/>
          <p:cNvCxnSpPr/>
          <p:nvPr/>
        </p:nvCxnSpPr>
        <p:spPr>
          <a:xfrm>
            <a:off x="4560151" y="1904758"/>
            <a:ext cx="575238" cy="0"/>
          </a:xfrm>
          <a:prstGeom prst="line">
            <a:avLst/>
          </a:prstGeom>
          <a:ln w="31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TextBox 289"/>
          <p:cNvSpPr txBox="1"/>
          <p:nvPr/>
        </p:nvSpPr>
        <p:spPr>
          <a:xfrm>
            <a:off x="4636692" y="1796331"/>
            <a:ext cx="395956" cy="200055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"/>
              </a:lnSpc>
            </a:pPr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172.26.11.102</a:t>
            </a: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172.26.11.130</a:t>
            </a: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172.26.11.103</a:t>
            </a:r>
            <a:endParaRPr lang="en-US" altLang="ko-KR" sz="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91" name="TextBox 290"/>
          <p:cNvSpPr txBox="1"/>
          <p:nvPr/>
        </p:nvSpPr>
        <p:spPr>
          <a:xfrm>
            <a:off x="4636692" y="1727895"/>
            <a:ext cx="395956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600"/>
              </a:lnSpc>
            </a:pPr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scan ip</a:t>
            </a:r>
            <a:endParaRPr lang="en-US" altLang="ko-KR" sz="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92" name="직사각형 291"/>
          <p:cNvSpPr/>
          <p:nvPr/>
        </p:nvSpPr>
        <p:spPr>
          <a:xfrm>
            <a:off x="9208689" y="1574529"/>
            <a:ext cx="935143" cy="1796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293" name="TextBox 30"/>
          <p:cNvSpPr txBox="1"/>
          <p:nvPr/>
        </p:nvSpPr>
        <p:spPr>
          <a:xfrm>
            <a:off x="9215830" y="1579292"/>
            <a:ext cx="9324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00" b="1" smtClean="0"/>
              <a:t> 연계</a:t>
            </a:r>
            <a:r>
              <a:rPr lang="en-US" altLang="ko-KR" sz="500" b="1" smtClean="0"/>
              <a:t> </a:t>
            </a:r>
            <a:r>
              <a:rPr lang="en-US" altLang="ko-KR" sz="500" b="1"/>
              <a:t>(</a:t>
            </a:r>
            <a:r>
              <a:rPr lang="en-US" altLang="ko-KR" sz="500" b="1" smtClean="0"/>
              <a:t>172.26.15.0/24</a:t>
            </a:r>
            <a:r>
              <a:rPr lang="en-US" altLang="ko-KR" sz="500" b="1"/>
              <a:t>)</a:t>
            </a:r>
            <a:endParaRPr lang="ko-KR" altLang="en-US" sz="500" b="1"/>
          </a:p>
        </p:txBody>
      </p:sp>
      <p:cxnSp>
        <p:nvCxnSpPr>
          <p:cNvPr id="294" name="직선 연결선 293"/>
          <p:cNvCxnSpPr/>
          <p:nvPr/>
        </p:nvCxnSpPr>
        <p:spPr>
          <a:xfrm>
            <a:off x="8663310" y="1542861"/>
            <a:ext cx="0" cy="36720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직선 연결선 294"/>
          <p:cNvCxnSpPr/>
          <p:nvPr/>
        </p:nvCxnSpPr>
        <p:spPr>
          <a:xfrm>
            <a:off x="8580655" y="2133595"/>
            <a:ext cx="580722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직선 연결선 295"/>
          <p:cNvCxnSpPr/>
          <p:nvPr/>
        </p:nvCxnSpPr>
        <p:spPr>
          <a:xfrm flipV="1">
            <a:off x="8960315" y="1989077"/>
            <a:ext cx="0" cy="144016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직선 연결선 296"/>
          <p:cNvCxnSpPr/>
          <p:nvPr/>
        </p:nvCxnSpPr>
        <p:spPr>
          <a:xfrm>
            <a:off x="8662747" y="1916506"/>
            <a:ext cx="374892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직선 연결선 297"/>
          <p:cNvCxnSpPr/>
          <p:nvPr/>
        </p:nvCxnSpPr>
        <p:spPr>
          <a:xfrm flipV="1">
            <a:off x="8700856" y="1840298"/>
            <a:ext cx="0" cy="28803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직선 연결선 298"/>
          <p:cNvCxnSpPr/>
          <p:nvPr/>
        </p:nvCxnSpPr>
        <p:spPr>
          <a:xfrm flipV="1">
            <a:off x="8848493" y="2138540"/>
            <a:ext cx="0" cy="28803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0" name="Picture 56"/>
          <p:cNvPicPr preferRelativeResize="0">
            <a:picLocks noChangeArrowheads="1"/>
          </p:cNvPicPr>
          <p:nvPr/>
        </p:nvPicPr>
        <p:blipFill>
          <a:blip r:embed="rId7" cstate="print">
            <a:grayscl/>
          </a:blip>
          <a:srcRect/>
          <a:stretch>
            <a:fillRect/>
          </a:stretch>
        </p:blipFill>
        <p:spPr bwMode="auto">
          <a:xfrm>
            <a:off x="8697208" y="2300744"/>
            <a:ext cx="348162" cy="427065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sp>
        <p:nvSpPr>
          <p:cNvPr id="301" name="TextBox 300"/>
          <p:cNvSpPr txBox="1"/>
          <p:nvPr/>
        </p:nvSpPr>
        <p:spPr>
          <a:xfrm>
            <a:off x="8657420" y="2449303"/>
            <a:ext cx="41299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>
                <a:latin typeface="+mn-ea"/>
              </a:rPr>
              <a:t>망연계</a:t>
            </a:r>
            <a:endParaRPr lang="en-US" altLang="ko-KR" sz="500" smtClean="0">
              <a:latin typeface="+mn-ea"/>
            </a:endParaRPr>
          </a:p>
          <a:p>
            <a:pPr algn="ctr"/>
            <a:r>
              <a:rPr lang="ko-KR" altLang="en-US" sz="500" smtClean="0">
                <a:latin typeface="+mn-ea"/>
              </a:rPr>
              <a:t>스토리지</a:t>
            </a:r>
            <a:endParaRPr lang="en-US" altLang="ko-KR" sz="500" dirty="0" smtClean="0">
              <a:latin typeface="+mn-ea"/>
            </a:endParaRPr>
          </a:p>
        </p:txBody>
      </p:sp>
      <p:cxnSp>
        <p:nvCxnSpPr>
          <p:cNvPr id="302" name="직선 연결선 301"/>
          <p:cNvCxnSpPr/>
          <p:nvPr/>
        </p:nvCxnSpPr>
        <p:spPr>
          <a:xfrm>
            <a:off x="8719892" y="1547624"/>
            <a:ext cx="0" cy="36720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3" name="Picture 101" descr="ProgramSwitch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28848" y="1839735"/>
            <a:ext cx="150599" cy="142876"/>
          </a:xfrm>
          <a:prstGeom prst="rect">
            <a:avLst/>
          </a:prstGeom>
          <a:noFill/>
        </p:spPr>
      </p:pic>
      <p:pic>
        <p:nvPicPr>
          <p:cNvPr id="304" name="Picture 56"/>
          <p:cNvPicPr preferRelativeResize="0">
            <a:picLocks noChangeArrowheads="1"/>
          </p:cNvPicPr>
          <p:nvPr/>
        </p:nvPicPr>
        <p:blipFill>
          <a:blip r:embed="rId7" cstate="print">
            <a:grayscl/>
          </a:blip>
          <a:srcRect/>
          <a:stretch>
            <a:fillRect/>
          </a:stretch>
        </p:blipFill>
        <p:spPr bwMode="auto">
          <a:xfrm>
            <a:off x="8808452" y="1686413"/>
            <a:ext cx="348162" cy="427065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sp>
        <p:nvSpPr>
          <p:cNvPr id="305" name="TextBox 304"/>
          <p:cNvSpPr txBox="1"/>
          <p:nvPr/>
        </p:nvSpPr>
        <p:spPr>
          <a:xfrm>
            <a:off x="8768664" y="1834972"/>
            <a:ext cx="41299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>
                <a:latin typeface="+mn-ea"/>
              </a:rPr>
              <a:t>SAN</a:t>
            </a:r>
          </a:p>
          <a:p>
            <a:pPr algn="ctr"/>
            <a:r>
              <a:rPr lang="ko-KR" altLang="en-US" sz="500" smtClean="0">
                <a:latin typeface="+mn-ea"/>
              </a:rPr>
              <a:t>스토리지</a:t>
            </a:r>
            <a:endParaRPr lang="en-US" altLang="ko-KR" sz="500" dirty="0" smtClean="0">
              <a:latin typeface="+mn-ea"/>
            </a:endParaRPr>
          </a:p>
        </p:txBody>
      </p:sp>
      <p:sp>
        <p:nvSpPr>
          <p:cNvPr id="306" name="직사각형 305"/>
          <p:cNvSpPr/>
          <p:nvPr/>
        </p:nvSpPr>
        <p:spPr>
          <a:xfrm>
            <a:off x="10593643" y="1575699"/>
            <a:ext cx="1626757" cy="1796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307" name="TextBox 30"/>
          <p:cNvSpPr txBox="1"/>
          <p:nvPr/>
        </p:nvSpPr>
        <p:spPr>
          <a:xfrm>
            <a:off x="10600885" y="1580462"/>
            <a:ext cx="16236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smtClean="0"/>
              <a:t> </a:t>
            </a:r>
            <a:r>
              <a:rPr lang="ko-KR" altLang="en-US" sz="500" b="1" smtClean="0"/>
              <a:t>농협</a:t>
            </a:r>
            <a:endParaRPr lang="ko-KR" altLang="en-US" sz="500" b="1"/>
          </a:p>
        </p:txBody>
      </p:sp>
      <p:sp>
        <p:nvSpPr>
          <p:cNvPr id="308" name="TextBox 307"/>
          <p:cNvSpPr txBox="1"/>
          <p:nvPr/>
        </p:nvSpPr>
        <p:spPr>
          <a:xfrm>
            <a:off x="11553562" y="2100838"/>
            <a:ext cx="622800" cy="257369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36000" rtlCol="0" anchor="ctr">
            <a:spAutoFit/>
          </a:bodyPr>
          <a:lstStyle/>
          <a:p>
            <a:pPr algn="ctr"/>
            <a:endParaRPr lang="en-US" altLang="ko-KR" sz="400" smtClean="0"/>
          </a:p>
          <a:p>
            <a:pPr algn="ctr"/>
            <a:r>
              <a:rPr lang="ko-KR" altLang="en-US" sz="400" smtClean="0"/>
              <a:t> 농협안성센터</a:t>
            </a:r>
            <a:endParaRPr lang="en-US" altLang="ko-KR" sz="400" smtClean="0"/>
          </a:p>
          <a:p>
            <a:pPr algn="ctr"/>
            <a:r>
              <a:rPr lang="ko-KR" altLang="en-US" sz="400" smtClean="0"/>
              <a:t> 자금관리시스템</a:t>
            </a:r>
            <a:endParaRPr lang="ko-KR" altLang="en-US" sz="400"/>
          </a:p>
        </p:txBody>
      </p:sp>
      <p:graphicFrame>
        <p:nvGraphicFramePr>
          <p:cNvPr id="309" name="표 3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64385"/>
              </p:ext>
            </p:extLst>
          </p:nvPr>
        </p:nvGraphicFramePr>
        <p:xfrm>
          <a:off x="10669482" y="217214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310" name="직선 연결선 309"/>
          <p:cNvCxnSpPr/>
          <p:nvPr/>
        </p:nvCxnSpPr>
        <p:spPr>
          <a:xfrm>
            <a:off x="10703725" y="2133313"/>
            <a:ext cx="72000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562" y="1666152"/>
            <a:ext cx="623065" cy="523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2" name="Freeform 133"/>
          <p:cNvSpPr>
            <a:spLocks/>
          </p:cNvSpPr>
          <p:nvPr/>
        </p:nvSpPr>
        <p:spPr bwMode="auto">
          <a:xfrm rot="19108792" flipH="1" flipV="1">
            <a:off x="10185852" y="1865852"/>
            <a:ext cx="370916" cy="118281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cxnSp>
        <p:nvCxnSpPr>
          <p:cNvPr id="313" name="직선 연결선 312"/>
          <p:cNvCxnSpPr/>
          <p:nvPr/>
        </p:nvCxnSpPr>
        <p:spPr>
          <a:xfrm rot="5400000" flipH="1" flipV="1">
            <a:off x="10946757" y="200521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TextBox 313"/>
          <p:cNvSpPr txBox="1"/>
          <p:nvPr/>
        </p:nvSpPr>
        <p:spPr>
          <a:xfrm>
            <a:off x="10272158" y="1899185"/>
            <a:ext cx="221331" cy="615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400" smtClean="0"/>
              <a:t>전용회</a:t>
            </a:r>
            <a:r>
              <a:rPr lang="ko-KR" altLang="en-US" sz="400"/>
              <a:t>선</a:t>
            </a:r>
          </a:p>
        </p:txBody>
      </p:sp>
      <p:graphicFrame>
        <p:nvGraphicFramePr>
          <p:cNvPr id="315" name="표 3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670325"/>
              </p:ext>
            </p:extLst>
          </p:nvPr>
        </p:nvGraphicFramePr>
        <p:xfrm>
          <a:off x="9282737" y="217298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BEAIHUBSVR01,02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16" name="Rectangle 135"/>
          <p:cNvSpPr>
            <a:spLocks noChangeArrowheads="1"/>
          </p:cNvSpPr>
          <p:nvPr/>
        </p:nvSpPr>
        <p:spPr bwMode="auto">
          <a:xfrm>
            <a:off x="9282737" y="2549618"/>
            <a:ext cx="784800" cy="52737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317" name="Rectangle 43"/>
          <p:cNvSpPr>
            <a:spLocks noChangeArrowheads="1"/>
          </p:cNvSpPr>
          <p:nvPr/>
        </p:nvSpPr>
        <p:spPr bwMode="auto">
          <a:xfrm>
            <a:off x="9302537" y="256603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318" name="Rectangle 43"/>
          <p:cNvSpPr>
            <a:spLocks noChangeArrowheads="1"/>
          </p:cNvSpPr>
          <p:nvPr/>
        </p:nvSpPr>
        <p:spPr bwMode="auto">
          <a:xfrm>
            <a:off x="9302537" y="267278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EAI - MocoMSys. Midas</a:t>
            </a:r>
            <a:endParaRPr lang="ko-KR" altLang="en-US" sz="400" dirty="0">
              <a:latin typeface="+mn-ea"/>
            </a:endParaRPr>
          </a:p>
        </p:txBody>
      </p:sp>
      <p:sp>
        <p:nvSpPr>
          <p:cNvPr id="319" name="Rectangle 43"/>
          <p:cNvSpPr>
            <a:spLocks noChangeArrowheads="1"/>
          </p:cNvSpPr>
          <p:nvPr/>
        </p:nvSpPr>
        <p:spPr bwMode="auto">
          <a:xfrm>
            <a:off x="9302537" y="277679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 dirty="0">
              <a:latin typeface="+mn-ea"/>
            </a:endParaRPr>
          </a:p>
        </p:txBody>
      </p:sp>
      <p:sp>
        <p:nvSpPr>
          <p:cNvPr id="320" name="Rectangle 43"/>
          <p:cNvSpPr>
            <a:spLocks noChangeArrowheads="1"/>
          </p:cNvSpPr>
          <p:nvPr/>
        </p:nvSpPr>
        <p:spPr bwMode="auto">
          <a:xfrm>
            <a:off x="9302537" y="287848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321" name="Rectangle 43"/>
          <p:cNvSpPr>
            <a:spLocks noChangeArrowheads="1"/>
          </p:cNvSpPr>
          <p:nvPr/>
        </p:nvSpPr>
        <p:spPr bwMode="auto">
          <a:xfrm>
            <a:off x="9302537" y="298121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322" name="직선 연결선 321"/>
          <p:cNvCxnSpPr/>
          <p:nvPr/>
        </p:nvCxnSpPr>
        <p:spPr>
          <a:xfrm flipH="1">
            <a:off x="9634444" y="1925351"/>
            <a:ext cx="1476000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3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947977" y="1783751"/>
            <a:ext cx="234417" cy="302400"/>
          </a:xfrm>
          <a:prstGeom prst="rect">
            <a:avLst/>
          </a:prstGeom>
          <a:noFill/>
        </p:spPr>
      </p:pic>
      <p:sp>
        <p:nvSpPr>
          <p:cNvPr id="324" name="TextBox 323"/>
          <p:cNvSpPr txBox="1"/>
          <p:nvPr/>
        </p:nvSpPr>
        <p:spPr>
          <a:xfrm>
            <a:off x="10621243" y="1785936"/>
            <a:ext cx="894778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은행연계서</a:t>
            </a:r>
            <a:r>
              <a:rPr lang="ko-KR" altLang="en-US" sz="500"/>
              <a:t>버</a:t>
            </a:r>
            <a:endParaRPr lang="en-US" altLang="ko-KR" sz="500" dirty="0"/>
          </a:p>
        </p:txBody>
      </p:sp>
      <p:cxnSp>
        <p:nvCxnSpPr>
          <p:cNvPr id="325" name="직선 연결선 324"/>
          <p:cNvCxnSpPr/>
          <p:nvPr/>
        </p:nvCxnSpPr>
        <p:spPr>
          <a:xfrm>
            <a:off x="9660775" y="1547624"/>
            <a:ext cx="0" cy="36720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직선 연결선 325"/>
          <p:cNvCxnSpPr/>
          <p:nvPr/>
        </p:nvCxnSpPr>
        <p:spPr>
          <a:xfrm>
            <a:off x="9318779" y="2134156"/>
            <a:ext cx="72000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직선 연결선 326"/>
          <p:cNvCxnSpPr/>
          <p:nvPr/>
        </p:nvCxnSpPr>
        <p:spPr>
          <a:xfrm rot="5400000" flipH="1" flipV="1">
            <a:off x="9561811" y="2006060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8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563031" y="1784594"/>
            <a:ext cx="234417" cy="302400"/>
          </a:xfrm>
          <a:prstGeom prst="rect">
            <a:avLst/>
          </a:prstGeom>
          <a:noFill/>
        </p:spPr>
      </p:pic>
      <p:sp>
        <p:nvSpPr>
          <p:cNvPr id="329" name="TextBox 328"/>
          <p:cNvSpPr txBox="1"/>
          <p:nvPr/>
        </p:nvSpPr>
        <p:spPr>
          <a:xfrm>
            <a:off x="9236297" y="1748675"/>
            <a:ext cx="894778" cy="3847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>
                <a:latin typeface="Consolas" panose="020B0609020204030204" pitchFamily="49" charset="0"/>
                <a:cs typeface="Consolas" panose="020B0609020204030204" pitchFamily="49" charset="0"/>
              </a:rPr>
              <a:t>농협연계</a:t>
            </a:r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HUB </a:t>
            </a:r>
            <a:r>
              <a:rPr lang="ko-KR" altLang="en-US" sz="500">
                <a:latin typeface="Consolas" panose="020B0609020204030204" pitchFamily="49" charset="0"/>
                <a:cs typeface="Consolas" panose="020B0609020204030204" pitchFamily="49" charset="0"/>
              </a:rPr>
              <a:t>서버 </a:t>
            </a:r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#2</a:t>
            </a:r>
          </a:p>
          <a:p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500" smtClean="0">
                <a:latin typeface="Consolas" panose="020B0609020204030204" pitchFamily="49" charset="0"/>
                <a:cs typeface="Consolas" panose="020B0609020204030204" pitchFamily="49" charset="0"/>
              </a:rPr>
              <a:t>172.26.15.119 </a:t>
            </a:r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(real ip)</a:t>
            </a:r>
          </a:p>
          <a:p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500" smtClean="0">
                <a:latin typeface="Consolas" panose="020B0609020204030204" pitchFamily="49" charset="0"/>
                <a:cs typeface="Consolas" panose="020B0609020204030204" pitchFamily="49" charset="0"/>
              </a:rPr>
              <a:t>172.26.15.120 </a:t>
            </a:r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(hacmp ip)</a:t>
            </a:r>
          </a:p>
          <a:p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500" smtClean="0">
                <a:latin typeface="Consolas" panose="020B0609020204030204" pitchFamily="49" charset="0"/>
                <a:cs typeface="Consolas" panose="020B0609020204030204" pitchFamily="49" charset="0"/>
              </a:rPr>
              <a:t>172.26.15.121 </a:t>
            </a:r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(real ip)</a:t>
            </a:r>
          </a:p>
          <a:p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500" smtClean="0">
                <a:latin typeface="Consolas" panose="020B0609020204030204" pitchFamily="49" charset="0"/>
                <a:cs typeface="Consolas" panose="020B0609020204030204" pitchFamily="49" charset="0"/>
              </a:rPr>
              <a:t>172.26.15.122 </a:t>
            </a:r>
            <a:r>
              <a:rPr lang="en-US" altLang="ko-KR" sz="500">
                <a:latin typeface="Consolas" panose="020B0609020204030204" pitchFamily="49" charset="0"/>
                <a:cs typeface="Consolas" panose="020B0609020204030204" pitchFamily="49" charset="0"/>
              </a:rPr>
              <a:t>(hacmp ip)</a:t>
            </a:r>
            <a:endParaRPr lang="en-US" altLang="ko-KR" sz="5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30" name="Rectangle 43"/>
          <p:cNvSpPr>
            <a:spLocks noChangeArrowheads="1"/>
          </p:cNvSpPr>
          <p:nvPr/>
        </p:nvSpPr>
        <p:spPr bwMode="auto">
          <a:xfrm>
            <a:off x="7655607" y="267278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331" name="직선 연결선 330"/>
          <p:cNvCxnSpPr/>
          <p:nvPr/>
        </p:nvCxnSpPr>
        <p:spPr>
          <a:xfrm>
            <a:off x="3179457" y="4767259"/>
            <a:ext cx="0" cy="354447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직선 연결선 331"/>
          <p:cNvCxnSpPr/>
          <p:nvPr/>
        </p:nvCxnSpPr>
        <p:spPr>
          <a:xfrm rot="5400000" flipH="1" flipV="1">
            <a:off x="3022659" y="524960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3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035476" y="5020449"/>
            <a:ext cx="234417" cy="302400"/>
          </a:xfrm>
          <a:prstGeom prst="rect">
            <a:avLst/>
          </a:prstGeom>
          <a:noFill/>
        </p:spPr>
      </p:pic>
      <p:sp>
        <p:nvSpPr>
          <p:cNvPr id="334" name="TextBox 333"/>
          <p:cNvSpPr txBox="1"/>
          <p:nvPr/>
        </p:nvSpPr>
        <p:spPr>
          <a:xfrm>
            <a:off x="2709340" y="5029160"/>
            <a:ext cx="894778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온라인복권 감사</a:t>
            </a:r>
            <a:r>
              <a:rPr lang="en-US" altLang="ko-KR" sz="500" dirty="0"/>
              <a:t>DB</a:t>
            </a:r>
            <a:r>
              <a:rPr lang="ko-KR" altLang="en-US" sz="500" dirty="0" smtClean="0"/>
              <a:t>서버 </a:t>
            </a:r>
            <a:r>
              <a:rPr lang="en-US" altLang="ko-KR" sz="500" dirty="0" smtClean="0"/>
              <a:t>#2</a:t>
            </a:r>
          </a:p>
          <a:p>
            <a:pPr algn="ctr"/>
            <a:r>
              <a:rPr lang="en-US" altLang="ko-KR" sz="500" smtClean="0"/>
              <a:t>172.26.16.36</a:t>
            </a:r>
            <a:endParaRPr lang="en-US" altLang="ko-KR" sz="500" dirty="0" smtClean="0"/>
          </a:p>
          <a:p>
            <a:pPr algn="ctr"/>
            <a:r>
              <a:rPr lang="en-US" altLang="ko-KR" sz="500" smtClean="0"/>
              <a:t>172.26.16.37</a:t>
            </a:r>
          </a:p>
          <a:p>
            <a:pPr algn="ctr"/>
            <a:r>
              <a:rPr lang="en-US" altLang="ko-KR" sz="500"/>
              <a:t>HACMP : </a:t>
            </a:r>
            <a:r>
              <a:rPr lang="en-US" altLang="ko-KR" sz="500" smtClean="0"/>
              <a:t>172.26.16.35</a:t>
            </a:r>
          </a:p>
        </p:txBody>
      </p:sp>
      <p:cxnSp>
        <p:nvCxnSpPr>
          <p:cNvPr id="335" name="직선 연결선 334"/>
          <p:cNvCxnSpPr/>
          <p:nvPr/>
        </p:nvCxnSpPr>
        <p:spPr>
          <a:xfrm>
            <a:off x="2393355" y="1542861"/>
            <a:ext cx="0" cy="28800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6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271648" y="1785367"/>
            <a:ext cx="234417" cy="302400"/>
          </a:xfrm>
          <a:prstGeom prst="rect">
            <a:avLst/>
          </a:prstGeom>
          <a:noFill/>
        </p:spPr>
      </p:pic>
      <p:sp>
        <p:nvSpPr>
          <p:cNvPr id="337" name="TextBox 336"/>
          <p:cNvSpPr txBox="1"/>
          <p:nvPr/>
        </p:nvSpPr>
        <p:spPr>
          <a:xfrm>
            <a:off x="1996365" y="1787552"/>
            <a:ext cx="749669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게임처리서버 </a:t>
            </a:r>
            <a:r>
              <a:rPr lang="en-US" altLang="ko-KR" sz="500" smtClean="0"/>
              <a:t>#2</a:t>
            </a:r>
          </a:p>
          <a:p>
            <a:pPr algn="ctr"/>
            <a:r>
              <a:rPr lang="en-US" altLang="ko-KR" sz="500" smtClean="0"/>
              <a:t>172.26.11.100</a:t>
            </a:r>
          </a:p>
          <a:p>
            <a:pPr algn="ctr"/>
            <a:r>
              <a:rPr lang="en-US" altLang="ko-KR" sz="500" smtClean="0"/>
              <a:t>172.26.11.101</a:t>
            </a:r>
          </a:p>
          <a:p>
            <a:pPr algn="ctr"/>
            <a:r>
              <a:rPr lang="en-US" altLang="ko-KR" sz="500"/>
              <a:t>HACMP : 172.26.11.99</a:t>
            </a:r>
            <a:endParaRPr lang="en-US" altLang="ko-KR" sz="500" dirty="0"/>
          </a:p>
        </p:txBody>
      </p:sp>
      <p:cxnSp>
        <p:nvCxnSpPr>
          <p:cNvPr id="338" name="직선 연결선 337"/>
          <p:cNvCxnSpPr/>
          <p:nvPr/>
        </p:nvCxnSpPr>
        <p:spPr>
          <a:xfrm>
            <a:off x="289378" y="346221"/>
            <a:ext cx="3631940" cy="1590346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9" name="표 3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556883"/>
              </p:ext>
            </p:extLst>
          </p:nvPr>
        </p:nvGraphicFramePr>
        <p:xfrm>
          <a:off x="1042150" y="515576"/>
          <a:ext cx="7884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2293"/>
                <a:gridCol w="50610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B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OPRWEBSVR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40" name="Rectangle 135"/>
          <p:cNvSpPr>
            <a:spLocks noChangeArrowheads="1"/>
          </p:cNvSpPr>
          <p:nvPr/>
        </p:nvSpPr>
        <p:spPr bwMode="auto">
          <a:xfrm>
            <a:off x="1042150" y="891688"/>
            <a:ext cx="788400" cy="428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41" name="Rectangle 43"/>
          <p:cNvSpPr>
            <a:spLocks noChangeArrowheads="1"/>
          </p:cNvSpPr>
          <p:nvPr/>
        </p:nvSpPr>
        <p:spPr bwMode="auto">
          <a:xfrm>
            <a:off x="1062776" y="91205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342" name="Rectangle 43"/>
          <p:cNvSpPr>
            <a:spLocks noChangeArrowheads="1"/>
          </p:cNvSpPr>
          <p:nvPr/>
        </p:nvSpPr>
        <p:spPr bwMode="auto">
          <a:xfrm>
            <a:off x="1062776" y="101896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Apache Web </a:t>
            </a:r>
            <a:r>
              <a:rPr lang="en-US" altLang="ko-KR" sz="400" smtClean="0">
                <a:latin typeface="+mn-ea"/>
              </a:rPr>
              <a:t>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343" name="Rectangle 43"/>
          <p:cNvSpPr>
            <a:spLocks noChangeArrowheads="1"/>
          </p:cNvSpPr>
          <p:nvPr/>
        </p:nvSpPr>
        <p:spPr bwMode="auto">
          <a:xfrm>
            <a:off x="1062776" y="112587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JBoss 6.1.0 </a:t>
            </a:r>
            <a:r>
              <a:rPr lang="en-US" altLang="ko-KR" sz="400">
                <a:latin typeface="+mn-ea"/>
              </a:rPr>
              <a:t>(open jdk 1.6)</a:t>
            </a:r>
            <a:endParaRPr lang="ko-KR" altLang="en-US" sz="400" dirty="0">
              <a:latin typeface="+mn-ea"/>
            </a:endParaRPr>
          </a:p>
        </p:txBody>
      </p:sp>
      <p:sp>
        <p:nvSpPr>
          <p:cNvPr id="344" name="Rectangle 43"/>
          <p:cNvSpPr>
            <a:spLocks noChangeArrowheads="1"/>
          </p:cNvSpPr>
          <p:nvPr/>
        </p:nvSpPr>
        <p:spPr bwMode="auto">
          <a:xfrm>
            <a:off x="1064160" y="122879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345" name="Rectangle 43"/>
          <p:cNvSpPr>
            <a:spLocks noChangeArrowheads="1"/>
          </p:cNvSpPr>
          <p:nvPr/>
        </p:nvSpPr>
        <p:spPr bwMode="auto">
          <a:xfrm>
            <a:off x="1990897" y="319944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346" name="Rectangle 43"/>
          <p:cNvSpPr>
            <a:spLocks noChangeArrowheads="1"/>
          </p:cNvSpPr>
          <p:nvPr/>
        </p:nvSpPr>
        <p:spPr bwMode="auto">
          <a:xfrm>
            <a:off x="2824950" y="319944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347" name="Rectangle 43"/>
          <p:cNvSpPr>
            <a:spLocks noChangeArrowheads="1"/>
          </p:cNvSpPr>
          <p:nvPr/>
        </p:nvSpPr>
        <p:spPr bwMode="auto">
          <a:xfrm>
            <a:off x="6305441" y="2995500"/>
            <a:ext cx="748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348" name="TextBox 347"/>
          <p:cNvSpPr txBox="1"/>
          <p:nvPr/>
        </p:nvSpPr>
        <p:spPr>
          <a:xfrm>
            <a:off x="5145982" y="1466007"/>
            <a:ext cx="966786" cy="67710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400" smtClean="0">
                <a:latin typeface="Consolas" panose="020B0609020204030204" pitchFamily="49" charset="0"/>
                <a:cs typeface="Consolas" panose="020B0609020204030204" pitchFamily="49" charset="0"/>
              </a:rPr>
              <a:t>      게임</a:t>
            </a:r>
            <a:r>
              <a:rPr lang="en-US" altLang="ko-KR" sz="400">
                <a:latin typeface="Consolas" panose="020B0609020204030204" pitchFamily="49" charset="0"/>
                <a:cs typeface="Consolas" panose="020B0609020204030204" pitchFamily="49" charset="0"/>
              </a:rPr>
              <a:t>DB</a:t>
            </a:r>
            <a:r>
              <a:rPr lang="ko-KR" altLang="en-US" sz="400" smtClean="0">
                <a:latin typeface="Consolas" panose="020B0609020204030204" pitchFamily="49" charset="0"/>
                <a:cs typeface="Consolas" panose="020B0609020204030204" pitchFamily="49" charset="0"/>
              </a:rPr>
              <a:t>서버 </a:t>
            </a:r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#2</a:t>
            </a:r>
          </a:p>
          <a:p>
            <a:endParaRPr lang="en-US" altLang="ko-KR" sz="40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400">
                <a:latin typeface="Consolas" panose="020B0609020204030204" pitchFamily="49" charset="0"/>
                <a:cs typeface="Consolas" panose="020B0609020204030204" pitchFamily="49" charset="0"/>
              </a:rPr>
              <a:t>172.26.11.103  (virtual ip)</a:t>
            </a: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172.26.11.104  (real ip)</a:t>
            </a: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192.168.1.104  (interconnect ip)</a:t>
            </a: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192.168.10.104 (gpfs ip)</a:t>
            </a:r>
          </a:p>
          <a:p>
            <a:endParaRPr lang="en-US" altLang="ko-KR" sz="40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400">
                <a:latin typeface="Consolas" panose="020B0609020204030204" pitchFamily="49" charset="0"/>
                <a:cs typeface="Consolas" panose="020B0609020204030204" pitchFamily="49" charset="0"/>
              </a:rPr>
              <a:t>172.26.11.105  (virtual ip)</a:t>
            </a: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172.26.11.106  </a:t>
            </a:r>
            <a:r>
              <a:rPr lang="en-US" altLang="ko-KR" sz="400">
                <a:latin typeface="Consolas" panose="020B0609020204030204" pitchFamily="49" charset="0"/>
                <a:cs typeface="Consolas" panose="020B0609020204030204" pitchFamily="49" charset="0"/>
              </a:rPr>
              <a:t>(real ip)</a:t>
            </a: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192.168.1.106  </a:t>
            </a:r>
            <a:r>
              <a:rPr lang="en-US" altLang="ko-KR" sz="400">
                <a:latin typeface="Consolas" panose="020B0609020204030204" pitchFamily="49" charset="0"/>
                <a:cs typeface="Consolas" panose="020B0609020204030204" pitchFamily="49" charset="0"/>
              </a:rPr>
              <a:t>(interconnect ip)</a:t>
            </a:r>
          </a:p>
          <a:p>
            <a:r>
              <a:rPr lang="en-US" altLang="ko-KR" sz="400" smtClean="0">
                <a:latin typeface="Consolas" panose="020B0609020204030204" pitchFamily="49" charset="0"/>
                <a:cs typeface="Consolas" panose="020B0609020204030204" pitchFamily="49" charset="0"/>
              </a:rPr>
              <a:t>192.168.10.106 (gpfs ip)</a:t>
            </a:r>
            <a:endParaRPr lang="en-US" altLang="ko-KR" sz="4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349" name="표 3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018025"/>
              </p:ext>
            </p:extLst>
          </p:nvPr>
        </p:nvGraphicFramePr>
        <p:xfrm>
          <a:off x="1083212" y="4045267"/>
          <a:ext cx="723365" cy="34896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elpilp1,2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26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rx6600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1.6GHz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*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en-US" altLang="ko-KR" sz="400" b="0" baseline="0" dirty="0" err="1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8GB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146GB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50" name="표 3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677015"/>
              </p:ext>
            </p:extLst>
          </p:nvPr>
        </p:nvGraphicFramePr>
        <p:xfrm>
          <a:off x="1854770" y="4045267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elpdlp1,2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rx6600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1.6GHz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*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8GB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146GB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51" name="표 3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317257"/>
              </p:ext>
            </p:extLst>
          </p:nvPr>
        </p:nvGraphicFramePr>
        <p:xfrm>
          <a:off x="2627806" y="4045267"/>
          <a:ext cx="72336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7"/>
                <a:gridCol w="43204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elpdb1,2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rx7640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1.6GHz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*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8Core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8GB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300GB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352" name="그룹 351"/>
          <p:cNvGrpSpPr/>
          <p:nvPr/>
        </p:nvGrpSpPr>
        <p:grpSpPr>
          <a:xfrm>
            <a:off x="1083212" y="4421146"/>
            <a:ext cx="723600" cy="356400"/>
            <a:chOff x="1083212" y="4421146"/>
            <a:chExt cx="723600" cy="356400"/>
          </a:xfrm>
        </p:grpSpPr>
        <p:sp>
          <p:nvSpPr>
            <p:cNvPr id="353" name="Rectangle 135"/>
            <p:cNvSpPr>
              <a:spLocks noChangeArrowheads="1"/>
            </p:cNvSpPr>
            <p:nvPr/>
          </p:nvSpPr>
          <p:spPr bwMode="auto">
            <a:xfrm>
              <a:off x="1083212" y="4421146"/>
              <a:ext cx="723600" cy="35640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354" name="Rectangle 43"/>
            <p:cNvSpPr>
              <a:spLocks noChangeArrowheads="1"/>
            </p:cNvSpPr>
            <p:nvPr/>
          </p:nvSpPr>
          <p:spPr bwMode="auto">
            <a:xfrm>
              <a:off x="1103012" y="4441508"/>
              <a:ext cx="684000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dirty="0" smtClean="0">
                  <a:latin typeface="+mn-ea"/>
                </a:rPr>
                <a:t> HP-UX 11.31 ia64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355" name="Rectangle 43"/>
            <p:cNvSpPr>
              <a:spLocks noChangeArrowheads="1"/>
            </p:cNvSpPr>
            <p:nvPr/>
          </p:nvSpPr>
          <p:spPr bwMode="auto">
            <a:xfrm>
              <a:off x="1103012" y="4525877"/>
              <a:ext cx="684000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Jennifer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356" name="Rectangle 43"/>
            <p:cNvSpPr>
              <a:spLocks noChangeArrowheads="1"/>
            </p:cNvSpPr>
            <p:nvPr/>
          </p:nvSpPr>
          <p:spPr bwMode="auto">
            <a:xfrm>
              <a:off x="1103012" y="4608954"/>
              <a:ext cx="684000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SMS Agent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357" name="Rectangle 43"/>
            <p:cNvSpPr>
              <a:spLocks noChangeArrowheads="1"/>
            </p:cNvSpPr>
            <p:nvPr/>
          </p:nvSpPr>
          <p:spPr bwMode="auto">
            <a:xfrm>
              <a:off x="1103012" y="4695251"/>
              <a:ext cx="684000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Backup Agent (Avrmar)</a:t>
              </a: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358" name="그룹 357"/>
          <p:cNvGrpSpPr/>
          <p:nvPr/>
        </p:nvGrpSpPr>
        <p:grpSpPr>
          <a:xfrm>
            <a:off x="1854815" y="4421146"/>
            <a:ext cx="723600" cy="356400"/>
            <a:chOff x="1083212" y="4421146"/>
            <a:chExt cx="723600" cy="356400"/>
          </a:xfrm>
        </p:grpSpPr>
        <p:sp>
          <p:nvSpPr>
            <p:cNvPr id="359" name="Rectangle 135"/>
            <p:cNvSpPr>
              <a:spLocks noChangeArrowheads="1"/>
            </p:cNvSpPr>
            <p:nvPr/>
          </p:nvSpPr>
          <p:spPr bwMode="auto">
            <a:xfrm>
              <a:off x="1083212" y="4421146"/>
              <a:ext cx="723600" cy="35640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360" name="Rectangle 43"/>
            <p:cNvSpPr>
              <a:spLocks noChangeArrowheads="1"/>
            </p:cNvSpPr>
            <p:nvPr/>
          </p:nvSpPr>
          <p:spPr bwMode="auto">
            <a:xfrm>
              <a:off x="1103012" y="4441508"/>
              <a:ext cx="684000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dirty="0" smtClean="0">
                  <a:latin typeface="+mn-ea"/>
                </a:rPr>
                <a:t> HP-UX 11.31 ia64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361" name="Rectangle 43"/>
            <p:cNvSpPr>
              <a:spLocks noChangeArrowheads="1"/>
            </p:cNvSpPr>
            <p:nvPr/>
          </p:nvSpPr>
          <p:spPr bwMode="auto">
            <a:xfrm>
              <a:off x="1103012" y="4525877"/>
              <a:ext cx="684000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Jennifer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362" name="Rectangle 43"/>
            <p:cNvSpPr>
              <a:spLocks noChangeArrowheads="1"/>
            </p:cNvSpPr>
            <p:nvPr/>
          </p:nvSpPr>
          <p:spPr bwMode="auto">
            <a:xfrm>
              <a:off x="1103012" y="4608954"/>
              <a:ext cx="684000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SMS Agent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363" name="Rectangle 43"/>
            <p:cNvSpPr>
              <a:spLocks noChangeArrowheads="1"/>
            </p:cNvSpPr>
            <p:nvPr/>
          </p:nvSpPr>
          <p:spPr bwMode="auto">
            <a:xfrm>
              <a:off x="1103012" y="4695251"/>
              <a:ext cx="684000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>
                <a:defRPr/>
              </a:pPr>
              <a:r>
                <a:rPr lang="en-US" altLang="ko-KR" sz="400" smtClean="0">
                  <a:latin typeface="+mn-ea"/>
                </a:rPr>
                <a:t> Backup Agent (Avrmar)</a:t>
              </a:r>
              <a:endParaRPr lang="ko-KR" altLang="en-US" sz="400" dirty="0">
                <a:latin typeface="+mn-ea"/>
              </a:endParaRPr>
            </a:p>
          </p:txBody>
        </p:sp>
      </p:grpSp>
      <p:sp>
        <p:nvSpPr>
          <p:cNvPr id="364" name="Rectangle 135"/>
          <p:cNvSpPr>
            <a:spLocks noChangeArrowheads="1"/>
          </p:cNvSpPr>
          <p:nvPr/>
        </p:nvSpPr>
        <p:spPr bwMode="auto">
          <a:xfrm>
            <a:off x="2627806" y="4421146"/>
            <a:ext cx="723600" cy="44757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65" name="Rectangle 43"/>
          <p:cNvSpPr>
            <a:spLocks noChangeArrowheads="1"/>
          </p:cNvSpPr>
          <p:nvPr/>
        </p:nvSpPr>
        <p:spPr bwMode="auto">
          <a:xfrm>
            <a:off x="2647606" y="4441508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366" name="Rectangle 43"/>
          <p:cNvSpPr>
            <a:spLocks noChangeArrowheads="1"/>
          </p:cNvSpPr>
          <p:nvPr/>
        </p:nvSpPr>
        <p:spPr bwMode="auto">
          <a:xfrm>
            <a:off x="2647606" y="4525877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HP MC/SG</a:t>
            </a:r>
            <a:endParaRPr lang="ko-KR" altLang="en-US" sz="400" dirty="0">
              <a:latin typeface="+mn-ea"/>
            </a:endParaRPr>
          </a:p>
        </p:txBody>
      </p:sp>
      <p:sp>
        <p:nvSpPr>
          <p:cNvPr id="367" name="Rectangle 43"/>
          <p:cNvSpPr>
            <a:spLocks noChangeArrowheads="1"/>
          </p:cNvSpPr>
          <p:nvPr/>
        </p:nvSpPr>
        <p:spPr bwMode="auto">
          <a:xfrm>
            <a:off x="2647606" y="4608954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Oracle 11g Enterprise 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368" name="Rectangle 43"/>
          <p:cNvSpPr>
            <a:spLocks noChangeArrowheads="1"/>
          </p:cNvSpPr>
          <p:nvPr/>
        </p:nvSpPr>
        <p:spPr bwMode="auto">
          <a:xfrm>
            <a:off x="2647606" y="4695251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369" name="Rectangle 43"/>
          <p:cNvSpPr>
            <a:spLocks noChangeArrowheads="1"/>
          </p:cNvSpPr>
          <p:nvPr/>
        </p:nvSpPr>
        <p:spPr bwMode="auto">
          <a:xfrm>
            <a:off x="2647606" y="4781548"/>
            <a:ext cx="684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(Avrmar)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370" name="직선 연결선 369"/>
          <p:cNvCxnSpPr/>
          <p:nvPr/>
        </p:nvCxnSpPr>
        <p:spPr>
          <a:xfrm rot="5400000" flipH="1" flipV="1">
            <a:off x="2192224" y="348202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1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217036" y="125902"/>
            <a:ext cx="234842" cy="302400"/>
          </a:xfrm>
          <a:prstGeom prst="rect">
            <a:avLst/>
          </a:prstGeom>
          <a:noFill/>
        </p:spPr>
      </p:pic>
      <p:sp>
        <p:nvSpPr>
          <p:cNvPr id="372" name="TextBox 371"/>
          <p:cNvSpPr txBox="1"/>
          <p:nvPr/>
        </p:nvSpPr>
        <p:spPr>
          <a:xfrm>
            <a:off x="1875422" y="120080"/>
            <a:ext cx="896400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온라인복권 당첨확인 및</a:t>
            </a:r>
            <a:endParaRPr lang="en-US" altLang="ko-KR" sz="500"/>
          </a:p>
          <a:p>
            <a:pPr algn="ctr"/>
            <a:r>
              <a:rPr lang="ko-KR" altLang="en-US" sz="500" smtClean="0"/>
              <a:t>지급서버 </a:t>
            </a:r>
            <a:r>
              <a:rPr lang="en-US" altLang="ko-KR" sz="500"/>
              <a:t>#2</a:t>
            </a:r>
          </a:p>
          <a:p>
            <a:pPr algn="ctr"/>
            <a:r>
              <a:rPr lang="en-US" altLang="ko-KR" sz="500" smtClean="0"/>
              <a:t>172.26.13.45</a:t>
            </a:r>
            <a:endParaRPr lang="en-US" altLang="ko-KR" sz="500"/>
          </a:p>
          <a:p>
            <a:pPr algn="ctr"/>
            <a:r>
              <a:rPr lang="en-US" altLang="ko-KR" sz="500" smtClean="0"/>
              <a:t>172.26.13.46</a:t>
            </a:r>
            <a:endParaRPr lang="en-US" altLang="ko-KR" sz="500" dirty="0"/>
          </a:p>
        </p:txBody>
      </p:sp>
      <p:graphicFrame>
        <p:nvGraphicFramePr>
          <p:cNvPr id="373" name="표 3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459311"/>
              </p:ext>
            </p:extLst>
          </p:nvPr>
        </p:nvGraphicFramePr>
        <p:xfrm>
          <a:off x="1867546" y="515576"/>
          <a:ext cx="85947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4782"/>
                <a:gridCol w="57468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BWINRCFMPAY01,02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74" name="Rectangle 135"/>
          <p:cNvSpPr>
            <a:spLocks noChangeArrowheads="1"/>
          </p:cNvSpPr>
          <p:nvPr/>
        </p:nvSpPr>
        <p:spPr bwMode="auto">
          <a:xfrm>
            <a:off x="1867546" y="891687"/>
            <a:ext cx="860400" cy="428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75" name="Rectangle 43"/>
          <p:cNvSpPr>
            <a:spLocks noChangeArrowheads="1"/>
          </p:cNvSpPr>
          <p:nvPr/>
        </p:nvSpPr>
        <p:spPr bwMode="auto">
          <a:xfrm>
            <a:off x="1888172" y="912050"/>
            <a:ext cx="820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376" name="Rectangle 43"/>
          <p:cNvSpPr>
            <a:spLocks noChangeArrowheads="1"/>
          </p:cNvSpPr>
          <p:nvPr/>
        </p:nvSpPr>
        <p:spPr bwMode="auto">
          <a:xfrm>
            <a:off x="1888172" y="1018963"/>
            <a:ext cx="820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Jeus 6.0 (open jdk 1.6)</a:t>
            </a:r>
            <a:endParaRPr lang="ko-KR" altLang="en-US" sz="400" dirty="0">
              <a:latin typeface="+mn-ea"/>
            </a:endParaRPr>
          </a:p>
        </p:txBody>
      </p:sp>
      <p:sp>
        <p:nvSpPr>
          <p:cNvPr id="377" name="Rectangle 43"/>
          <p:cNvSpPr>
            <a:spLocks noChangeArrowheads="1"/>
          </p:cNvSpPr>
          <p:nvPr/>
        </p:nvSpPr>
        <p:spPr bwMode="auto">
          <a:xfrm>
            <a:off x="1888172" y="1125876"/>
            <a:ext cx="820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>
              <a:latin typeface="+mn-ea"/>
            </a:endParaRPr>
          </a:p>
        </p:txBody>
      </p:sp>
      <p:sp>
        <p:nvSpPr>
          <p:cNvPr id="378" name="Rectangle 135"/>
          <p:cNvSpPr>
            <a:spLocks noChangeArrowheads="1"/>
          </p:cNvSpPr>
          <p:nvPr/>
        </p:nvSpPr>
        <p:spPr bwMode="auto">
          <a:xfrm>
            <a:off x="9410287" y="891688"/>
            <a:ext cx="784800" cy="316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79" name="Rectangle 43"/>
          <p:cNvSpPr>
            <a:spLocks noChangeArrowheads="1"/>
          </p:cNvSpPr>
          <p:nvPr/>
        </p:nvSpPr>
        <p:spPr bwMode="auto">
          <a:xfrm>
            <a:off x="9431887" y="91205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380" name="Rectangle 135"/>
          <p:cNvSpPr>
            <a:spLocks noChangeArrowheads="1"/>
          </p:cNvSpPr>
          <p:nvPr/>
        </p:nvSpPr>
        <p:spPr bwMode="auto">
          <a:xfrm>
            <a:off x="8588158" y="891398"/>
            <a:ext cx="784800" cy="316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81" name="Rectangle 43"/>
          <p:cNvSpPr>
            <a:spLocks noChangeArrowheads="1"/>
          </p:cNvSpPr>
          <p:nvPr/>
        </p:nvSpPr>
        <p:spPr bwMode="auto">
          <a:xfrm>
            <a:off x="8607108" y="91176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</a:t>
            </a:r>
            <a:r>
              <a:rPr lang="en-US" altLang="ko-KR" sz="400" smtClean="0">
                <a:latin typeface="+mn-ea"/>
              </a:rPr>
              <a:t>5.8 (32bit)</a:t>
            </a:r>
            <a:endParaRPr lang="ko-KR" altLang="en-US" sz="400">
              <a:latin typeface="+mn-ea"/>
            </a:endParaRPr>
          </a:p>
        </p:txBody>
      </p:sp>
      <p:graphicFrame>
        <p:nvGraphicFramePr>
          <p:cNvPr id="382" name="표 3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452482"/>
              </p:ext>
            </p:extLst>
          </p:nvPr>
        </p:nvGraphicFramePr>
        <p:xfrm>
          <a:off x="6119982" y="51557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APMAP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HP rx2800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2.53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80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3" name="표 3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64746"/>
              </p:ext>
            </p:extLst>
          </p:nvPr>
        </p:nvGraphicFramePr>
        <p:xfrm>
          <a:off x="6924926" y="51557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SMSDB,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ITSMDB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4" name="표 3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266718"/>
              </p:ext>
            </p:extLst>
          </p:nvPr>
        </p:nvGraphicFramePr>
        <p:xfrm>
          <a:off x="9419287" y="51557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BSVRSECSVR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5" name="표 3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859458"/>
              </p:ext>
            </p:extLst>
          </p:nvPr>
        </p:nvGraphicFramePr>
        <p:xfrm>
          <a:off x="8588158" y="51528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BDC-ESMDB-01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6" name="표 3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423548"/>
              </p:ext>
            </p:extLst>
          </p:nvPr>
        </p:nvGraphicFramePr>
        <p:xfrm>
          <a:off x="10502043" y="515576"/>
          <a:ext cx="40094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400945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Log Cops</a:t>
                      </a:r>
                    </a:p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Appliance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7" name="표 3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224539"/>
              </p:ext>
            </p:extLst>
          </p:nvPr>
        </p:nvGraphicFramePr>
        <p:xfrm>
          <a:off x="5287002" y="51557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ITSMAP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88" name="Rectangle 43"/>
          <p:cNvSpPr>
            <a:spLocks noChangeArrowheads="1"/>
          </p:cNvSpPr>
          <p:nvPr/>
        </p:nvSpPr>
        <p:spPr bwMode="auto">
          <a:xfrm>
            <a:off x="9431887" y="1018963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RedCastle </a:t>
            </a:r>
            <a:r>
              <a:rPr lang="en-US" altLang="ko-KR" sz="400" smtClean="0">
                <a:latin typeface="+mn-ea"/>
              </a:rPr>
              <a:t>Manager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389" name="Rectangle 43"/>
          <p:cNvSpPr>
            <a:spLocks noChangeArrowheads="1"/>
          </p:cNvSpPr>
          <p:nvPr/>
        </p:nvSpPr>
        <p:spPr bwMode="auto">
          <a:xfrm>
            <a:off x="8607108" y="1015788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Oracle 11g Standard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390" name="직선 연결선 389"/>
          <p:cNvCxnSpPr/>
          <p:nvPr/>
        </p:nvCxnSpPr>
        <p:spPr>
          <a:xfrm rot="5400000" flipH="1" flipV="1">
            <a:off x="3030905" y="345675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1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036665" y="123375"/>
            <a:ext cx="234842" cy="302400"/>
          </a:xfrm>
          <a:prstGeom prst="rect">
            <a:avLst/>
          </a:prstGeom>
          <a:noFill/>
        </p:spPr>
      </p:pic>
      <p:sp>
        <p:nvSpPr>
          <p:cNvPr id="392" name="TextBox 391"/>
          <p:cNvSpPr txBox="1"/>
          <p:nvPr/>
        </p:nvSpPr>
        <p:spPr>
          <a:xfrm>
            <a:off x="2709340" y="117553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형상관리서버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172.26.13.31</a:t>
            </a:r>
            <a:endParaRPr lang="en-US" altLang="ko-KR" sz="500" dirty="0" smtClean="0"/>
          </a:p>
        </p:txBody>
      </p:sp>
      <p:cxnSp>
        <p:nvCxnSpPr>
          <p:cNvPr id="393" name="직선 연결선 392"/>
          <p:cNvCxnSpPr/>
          <p:nvPr/>
        </p:nvCxnSpPr>
        <p:spPr>
          <a:xfrm rot="5400000" flipH="1" flipV="1">
            <a:off x="3906322" y="345675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4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12082" y="123375"/>
            <a:ext cx="234842" cy="302400"/>
          </a:xfrm>
          <a:prstGeom prst="rect">
            <a:avLst/>
          </a:prstGeom>
          <a:noFill/>
        </p:spPr>
      </p:pic>
      <p:sp>
        <p:nvSpPr>
          <p:cNvPr id="395" name="TextBox 394"/>
          <p:cNvSpPr txBox="1"/>
          <p:nvPr/>
        </p:nvSpPr>
        <p:spPr>
          <a:xfrm>
            <a:off x="3584757" y="117553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SMS </a:t>
            </a:r>
            <a:r>
              <a:rPr lang="ko-KR" altLang="en-US" sz="500" smtClean="0"/>
              <a:t>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172.26.13.33</a:t>
            </a:r>
            <a:endParaRPr lang="en-US" altLang="ko-KR" sz="500" dirty="0" smtClean="0"/>
          </a:p>
        </p:txBody>
      </p:sp>
      <p:cxnSp>
        <p:nvCxnSpPr>
          <p:cNvPr id="396" name="직선 연결선 395"/>
          <p:cNvCxnSpPr/>
          <p:nvPr/>
        </p:nvCxnSpPr>
        <p:spPr>
          <a:xfrm rot="5400000" flipH="1" flipV="1">
            <a:off x="4719289" y="345675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7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725049" y="123375"/>
            <a:ext cx="234842" cy="302400"/>
          </a:xfrm>
          <a:prstGeom prst="rect">
            <a:avLst/>
          </a:prstGeom>
          <a:noFill/>
        </p:spPr>
      </p:pic>
      <p:sp>
        <p:nvSpPr>
          <p:cNvPr id="398" name="TextBox 397"/>
          <p:cNvSpPr txBox="1"/>
          <p:nvPr/>
        </p:nvSpPr>
        <p:spPr>
          <a:xfrm>
            <a:off x="4397724" y="117553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NMS </a:t>
            </a:r>
            <a:r>
              <a:rPr lang="ko-KR" altLang="en-US" sz="500" smtClean="0"/>
              <a:t>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172.26.13.34</a:t>
            </a:r>
            <a:endParaRPr lang="en-US" altLang="ko-KR" sz="500" dirty="0" smtClean="0"/>
          </a:p>
        </p:txBody>
      </p:sp>
      <p:cxnSp>
        <p:nvCxnSpPr>
          <p:cNvPr id="399" name="직선 연결선 398"/>
          <p:cNvCxnSpPr/>
          <p:nvPr/>
        </p:nvCxnSpPr>
        <p:spPr>
          <a:xfrm rot="5400000" flipH="1" flipV="1">
            <a:off x="5541836" y="345675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0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552359" y="123375"/>
            <a:ext cx="234842" cy="302400"/>
          </a:xfrm>
          <a:prstGeom prst="rect">
            <a:avLst/>
          </a:prstGeom>
          <a:noFill/>
        </p:spPr>
      </p:pic>
      <p:sp>
        <p:nvSpPr>
          <p:cNvPr id="401" name="TextBox 400"/>
          <p:cNvSpPr txBox="1"/>
          <p:nvPr/>
        </p:nvSpPr>
        <p:spPr>
          <a:xfrm>
            <a:off x="5225034" y="117553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ITSM </a:t>
            </a:r>
            <a:r>
              <a:rPr lang="ko-KR" altLang="en-US" sz="500" smtClean="0"/>
              <a:t>운영서버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172.26.13.32</a:t>
            </a:r>
            <a:endParaRPr lang="en-US" altLang="ko-KR" sz="500" dirty="0" smtClean="0"/>
          </a:p>
        </p:txBody>
      </p:sp>
      <p:cxnSp>
        <p:nvCxnSpPr>
          <p:cNvPr id="402" name="직선 연결선 401"/>
          <p:cNvCxnSpPr/>
          <p:nvPr/>
        </p:nvCxnSpPr>
        <p:spPr>
          <a:xfrm rot="5400000" flipH="1" flipV="1">
            <a:off x="6997581" y="345675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03" name="표 4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429750"/>
              </p:ext>
            </p:extLst>
          </p:nvPr>
        </p:nvGraphicFramePr>
        <p:xfrm>
          <a:off x="3624579" y="51557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SMSAP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04" name="표 4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398593"/>
              </p:ext>
            </p:extLst>
          </p:nvPr>
        </p:nvGraphicFramePr>
        <p:xfrm>
          <a:off x="4455858" y="51557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NMSAP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05" name="Rectangle 135"/>
          <p:cNvSpPr>
            <a:spLocks noChangeArrowheads="1"/>
          </p:cNvSpPr>
          <p:nvPr/>
        </p:nvSpPr>
        <p:spPr bwMode="auto">
          <a:xfrm>
            <a:off x="7748099" y="891688"/>
            <a:ext cx="784800" cy="316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06" name="Rectangle 43"/>
          <p:cNvSpPr>
            <a:spLocks noChangeArrowheads="1"/>
          </p:cNvSpPr>
          <p:nvPr/>
        </p:nvSpPr>
        <p:spPr bwMode="auto">
          <a:xfrm>
            <a:off x="7769699" y="91205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</a:t>
            </a:r>
            <a:r>
              <a:rPr lang="en-US" altLang="ko-KR" sz="400" smtClean="0">
                <a:latin typeface="+mn-ea"/>
              </a:rPr>
              <a:t>5.8 (32bit)</a:t>
            </a:r>
          </a:p>
        </p:txBody>
      </p:sp>
      <p:graphicFrame>
        <p:nvGraphicFramePr>
          <p:cNvPr id="407" name="표 4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628461"/>
              </p:ext>
            </p:extLst>
          </p:nvPr>
        </p:nvGraphicFramePr>
        <p:xfrm>
          <a:off x="7757099" y="51557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ESMSVR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08" name="Rectangle 43"/>
          <p:cNvSpPr>
            <a:spLocks noChangeArrowheads="1"/>
          </p:cNvSpPr>
          <p:nvPr/>
        </p:nvSpPr>
        <p:spPr bwMode="auto">
          <a:xfrm>
            <a:off x="7769699" y="1015788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ESM. </a:t>
            </a:r>
            <a:r>
              <a:rPr lang="ko-KR" altLang="en-US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TSMA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409" name="직선 연결선 408"/>
          <p:cNvCxnSpPr/>
          <p:nvPr/>
        </p:nvCxnSpPr>
        <p:spPr>
          <a:xfrm>
            <a:off x="6596087" y="48072"/>
            <a:ext cx="5247193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" name="직선 연결선 409"/>
          <p:cNvCxnSpPr/>
          <p:nvPr/>
        </p:nvCxnSpPr>
        <p:spPr>
          <a:xfrm rot="5400000" flipH="1" flipV="1">
            <a:off x="7394653" y="345675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직선 연결선 410"/>
          <p:cNvCxnSpPr/>
          <p:nvPr/>
        </p:nvCxnSpPr>
        <p:spPr>
          <a:xfrm rot="5400000" flipH="1" flipV="1">
            <a:off x="9701567" y="345675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2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716853" y="123375"/>
            <a:ext cx="234842" cy="302400"/>
          </a:xfrm>
          <a:prstGeom prst="rect">
            <a:avLst/>
          </a:prstGeom>
          <a:noFill/>
        </p:spPr>
      </p:pic>
      <p:sp>
        <p:nvSpPr>
          <p:cNvPr id="413" name="TextBox 412"/>
          <p:cNvSpPr txBox="1"/>
          <p:nvPr/>
        </p:nvSpPr>
        <p:spPr>
          <a:xfrm>
            <a:off x="9389528" y="117553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서버보안관리서버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172.26.13.39</a:t>
            </a:r>
            <a:endParaRPr lang="en-US" altLang="ko-KR" sz="500" dirty="0"/>
          </a:p>
        </p:txBody>
      </p:sp>
      <p:cxnSp>
        <p:nvCxnSpPr>
          <p:cNvPr id="414" name="직선 연결선 413"/>
          <p:cNvCxnSpPr/>
          <p:nvPr/>
        </p:nvCxnSpPr>
        <p:spPr>
          <a:xfrm rot="5400000" flipH="1" flipV="1">
            <a:off x="8868627" y="345385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5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869624" y="123085"/>
            <a:ext cx="234842" cy="302400"/>
          </a:xfrm>
          <a:prstGeom prst="rect">
            <a:avLst/>
          </a:prstGeom>
          <a:noFill/>
        </p:spPr>
      </p:pic>
      <p:sp>
        <p:nvSpPr>
          <p:cNvPr id="416" name="TextBox 415"/>
          <p:cNvSpPr txBox="1"/>
          <p:nvPr/>
        </p:nvSpPr>
        <p:spPr>
          <a:xfrm>
            <a:off x="8542299" y="117263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ESM DB</a:t>
            </a:r>
            <a:r>
              <a:rPr lang="ko-KR" altLang="en-US" sz="500" smtClean="0"/>
              <a:t>서버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1</a:t>
            </a:r>
          </a:p>
          <a:p>
            <a:pPr algn="ctr"/>
            <a:r>
              <a:rPr lang="en-US" altLang="ko-KR" sz="500" smtClean="0"/>
              <a:t>172.26.13.212</a:t>
            </a:r>
            <a:endParaRPr lang="en-US" altLang="ko-KR" sz="500" dirty="0"/>
          </a:p>
        </p:txBody>
      </p:sp>
      <p:cxnSp>
        <p:nvCxnSpPr>
          <p:cNvPr id="417" name="직선 연결선 416"/>
          <p:cNvCxnSpPr/>
          <p:nvPr/>
        </p:nvCxnSpPr>
        <p:spPr>
          <a:xfrm rot="5400000" flipH="1" flipV="1">
            <a:off x="8011479" y="345675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8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012476" y="123375"/>
            <a:ext cx="234842" cy="302400"/>
          </a:xfrm>
          <a:prstGeom prst="rect">
            <a:avLst/>
          </a:prstGeom>
          <a:noFill/>
        </p:spPr>
      </p:pic>
      <p:sp>
        <p:nvSpPr>
          <p:cNvPr id="419" name="TextBox 418"/>
          <p:cNvSpPr txBox="1"/>
          <p:nvPr/>
        </p:nvSpPr>
        <p:spPr>
          <a:xfrm>
            <a:off x="7685151" y="117553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ESM </a:t>
            </a:r>
            <a:r>
              <a:rPr lang="ko-KR" altLang="en-US" sz="500" smtClean="0"/>
              <a:t>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172.26.13.211</a:t>
            </a:r>
          </a:p>
        </p:txBody>
      </p:sp>
      <p:cxnSp>
        <p:nvCxnSpPr>
          <p:cNvPr id="420" name="직선 연결선 419"/>
          <p:cNvCxnSpPr/>
          <p:nvPr/>
        </p:nvCxnSpPr>
        <p:spPr>
          <a:xfrm rot="5400000" flipH="1" flipV="1">
            <a:off x="10584130" y="345675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1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585127" y="123375"/>
            <a:ext cx="234842" cy="302400"/>
          </a:xfrm>
          <a:prstGeom prst="rect">
            <a:avLst/>
          </a:prstGeom>
          <a:noFill/>
        </p:spPr>
      </p:pic>
      <p:sp>
        <p:nvSpPr>
          <p:cNvPr id="422" name="TextBox 421"/>
          <p:cNvSpPr txBox="1"/>
          <p:nvPr/>
        </p:nvSpPr>
        <p:spPr>
          <a:xfrm>
            <a:off x="10257802" y="117553"/>
            <a:ext cx="896400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통합로그관리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</a:t>
            </a:r>
            <a:r>
              <a:rPr lang="en-US" altLang="ko-KR" sz="500"/>
              <a:t>1</a:t>
            </a:r>
            <a:endParaRPr lang="en-US" altLang="ko-KR" sz="500" dirty="0"/>
          </a:p>
        </p:txBody>
      </p:sp>
      <p:cxnSp>
        <p:nvCxnSpPr>
          <p:cNvPr id="423" name="직선 연결선 422"/>
          <p:cNvCxnSpPr/>
          <p:nvPr/>
        </p:nvCxnSpPr>
        <p:spPr>
          <a:xfrm>
            <a:off x="6593323" y="49889"/>
            <a:ext cx="0" cy="23244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" name="직선 연결선 423"/>
          <p:cNvCxnSpPr/>
          <p:nvPr/>
        </p:nvCxnSpPr>
        <p:spPr>
          <a:xfrm rot="5400000" flipH="1" flipV="1">
            <a:off x="6442570" y="345675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5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443567" y="128138"/>
            <a:ext cx="234842" cy="302400"/>
          </a:xfrm>
          <a:prstGeom prst="rect">
            <a:avLst/>
          </a:prstGeom>
          <a:noFill/>
        </p:spPr>
      </p:pic>
      <p:sp>
        <p:nvSpPr>
          <p:cNvPr id="426" name="TextBox 425"/>
          <p:cNvSpPr txBox="1"/>
          <p:nvPr/>
        </p:nvSpPr>
        <p:spPr>
          <a:xfrm>
            <a:off x="6092427" y="122316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/>
              <a:t>APM  </a:t>
            </a:r>
            <a:r>
              <a:rPr lang="ko-KR" altLang="en-US" sz="500" smtClean="0"/>
              <a:t>전용서버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172.26.13.43</a:t>
            </a:r>
            <a:endParaRPr lang="en-US" altLang="ko-KR" sz="500" dirty="0" smtClean="0"/>
          </a:p>
        </p:txBody>
      </p:sp>
      <p:cxnSp>
        <p:nvCxnSpPr>
          <p:cNvPr id="427" name="직선 연결선 426"/>
          <p:cNvCxnSpPr/>
          <p:nvPr/>
        </p:nvCxnSpPr>
        <p:spPr>
          <a:xfrm>
            <a:off x="7137050" y="49889"/>
            <a:ext cx="0" cy="362986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직선 연결선 427"/>
          <p:cNvCxnSpPr/>
          <p:nvPr/>
        </p:nvCxnSpPr>
        <p:spPr>
          <a:xfrm>
            <a:off x="7537348" y="49889"/>
            <a:ext cx="0" cy="362986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9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4453" y="123375"/>
            <a:ext cx="234842" cy="302400"/>
          </a:xfrm>
          <a:prstGeom prst="rect">
            <a:avLst/>
          </a:prstGeom>
          <a:noFill/>
        </p:spPr>
      </p:pic>
      <p:sp>
        <p:nvSpPr>
          <p:cNvPr id="430" name="TextBox 429"/>
          <p:cNvSpPr txBox="1"/>
          <p:nvPr/>
        </p:nvSpPr>
        <p:spPr>
          <a:xfrm>
            <a:off x="6687128" y="117553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관리</a:t>
            </a:r>
            <a:r>
              <a:rPr lang="en-US" altLang="ko-KR" sz="500"/>
              <a:t>DB</a:t>
            </a:r>
            <a:r>
              <a:rPr lang="ko-KR" altLang="en-US" sz="500" smtClean="0"/>
              <a:t>서버</a:t>
            </a:r>
            <a:r>
              <a:rPr lang="en-US" altLang="ko-KR" sz="500" smtClean="0"/>
              <a:t>1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1</a:t>
            </a:r>
          </a:p>
          <a:p>
            <a:pPr algn="ctr"/>
            <a:r>
              <a:rPr lang="en-US" altLang="ko-KR" sz="500" smtClean="0"/>
              <a:t>172.26.13.35</a:t>
            </a:r>
            <a:endParaRPr lang="en-US" altLang="ko-KR" sz="500" dirty="0"/>
          </a:p>
        </p:txBody>
      </p:sp>
      <p:pic>
        <p:nvPicPr>
          <p:cNvPr id="431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405175" y="123375"/>
            <a:ext cx="234842" cy="302400"/>
          </a:xfrm>
          <a:prstGeom prst="rect">
            <a:avLst/>
          </a:prstGeom>
          <a:noFill/>
        </p:spPr>
      </p:pic>
      <p:sp>
        <p:nvSpPr>
          <p:cNvPr id="432" name="TextBox 431"/>
          <p:cNvSpPr txBox="1"/>
          <p:nvPr/>
        </p:nvSpPr>
        <p:spPr>
          <a:xfrm>
            <a:off x="7077850" y="117553"/>
            <a:ext cx="8964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관리</a:t>
            </a:r>
            <a:r>
              <a:rPr lang="en-US" altLang="ko-KR" sz="500"/>
              <a:t>DB</a:t>
            </a:r>
            <a:r>
              <a:rPr lang="ko-KR" altLang="en-US" sz="500" smtClean="0"/>
              <a:t>서버</a:t>
            </a:r>
            <a:r>
              <a:rPr lang="en-US" altLang="ko-KR" sz="500" smtClean="0"/>
              <a:t>2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1</a:t>
            </a:r>
          </a:p>
          <a:p>
            <a:pPr algn="ctr"/>
            <a:r>
              <a:rPr lang="en-US" altLang="ko-KR" sz="500" smtClean="0"/>
              <a:t>172.26.13.36</a:t>
            </a:r>
            <a:endParaRPr lang="en-US" altLang="ko-KR" sz="500" dirty="0"/>
          </a:p>
        </p:txBody>
      </p:sp>
      <p:sp>
        <p:nvSpPr>
          <p:cNvPr id="433" name="Rectangle 135"/>
          <p:cNvSpPr>
            <a:spLocks noChangeArrowheads="1"/>
          </p:cNvSpPr>
          <p:nvPr/>
        </p:nvSpPr>
        <p:spPr bwMode="auto">
          <a:xfrm>
            <a:off x="6119982" y="891689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34" name="Rectangle 43"/>
          <p:cNvSpPr>
            <a:spLocks noChangeArrowheads="1"/>
          </p:cNvSpPr>
          <p:nvPr/>
        </p:nvSpPr>
        <p:spPr bwMode="auto">
          <a:xfrm>
            <a:off x="6142107" y="91205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 UX 11i v3</a:t>
            </a:r>
            <a:endParaRPr lang="ko-KR" altLang="en-US" sz="400" dirty="0">
              <a:latin typeface="+mn-ea"/>
            </a:endParaRPr>
          </a:p>
        </p:txBody>
      </p:sp>
      <p:sp>
        <p:nvSpPr>
          <p:cNvPr id="435" name="Rectangle 43"/>
          <p:cNvSpPr>
            <a:spLocks noChangeArrowheads="1"/>
          </p:cNvSpPr>
          <p:nvPr/>
        </p:nvSpPr>
        <p:spPr bwMode="auto">
          <a:xfrm>
            <a:off x="6142107" y="101896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OpenMCM Master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436" name="Rectangle 135"/>
          <p:cNvSpPr>
            <a:spLocks noChangeArrowheads="1"/>
          </p:cNvSpPr>
          <p:nvPr/>
        </p:nvSpPr>
        <p:spPr bwMode="auto">
          <a:xfrm>
            <a:off x="6924926" y="891688"/>
            <a:ext cx="784800" cy="428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37" name="Rectangle 43"/>
          <p:cNvSpPr>
            <a:spLocks noChangeArrowheads="1"/>
          </p:cNvSpPr>
          <p:nvPr/>
        </p:nvSpPr>
        <p:spPr bwMode="auto">
          <a:xfrm>
            <a:off x="6946526" y="91205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438" name="Rectangle 43"/>
          <p:cNvSpPr>
            <a:spLocks noChangeArrowheads="1"/>
          </p:cNvSpPr>
          <p:nvPr/>
        </p:nvSpPr>
        <p:spPr bwMode="auto">
          <a:xfrm>
            <a:off x="6946526" y="101578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SQL 2012 Stanard (CAL 20</a:t>
            </a:r>
            <a:r>
              <a:rPr lang="ko-KR" altLang="en-US" sz="400" smtClean="0">
                <a:latin typeface="+mn-ea"/>
              </a:rPr>
              <a:t>명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439" name="Rectangle 135"/>
          <p:cNvSpPr>
            <a:spLocks noChangeArrowheads="1"/>
          </p:cNvSpPr>
          <p:nvPr/>
        </p:nvSpPr>
        <p:spPr bwMode="auto">
          <a:xfrm>
            <a:off x="5287002" y="891689"/>
            <a:ext cx="784800" cy="327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40" name="Rectangle 43"/>
          <p:cNvSpPr>
            <a:spLocks noChangeArrowheads="1"/>
          </p:cNvSpPr>
          <p:nvPr/>
        </p:nvSpPr>
        <p:spPr bwMode="auto">
          <a:xfrm>
            <a:off x="5308602" y="91205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441" name="Rectangle 43"/>
          <p:cNvSpPr>
            <a:spLocks noChangeArrowheads="1"/>
          </p:cNvSpPr>
          <p:nvPr/>
        </p:nvSpPr>
        <p:spPr bwMode="auto">
          <a:xfrm>
            <a:off x="5308602" y="1018963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Service Manager 9</a:t>
            </a:r>
            <a:endParaRPr lang="ko-KR" altLang="en-US" sz="400" dirty="0">
              <a:latin typeface="+mn-ea"/>
            </a:endParaRPr>
          </a:p>
        </p:txBody>
      </p:sp>
      <p:sp>
        <p:nvSpPr>
          <p:cNvPr id="442" name="Rectangle 43"/>
          <p:cNvSpPr>
            <a:spLocks noChangeArrowheads="1"/>
          </p:cNvSpPr>
          <p:nvPr/>
        </p:nvSpPr>
        <p:spPr bwMode="auto">
          <a:xfrm>
            <a:off x="6946526" y="112111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SMS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443" name="Rectangle 135"/>
          <p:cNvSpPr>
            <a:spLocks noChangeArrowheads="1"/>
          </p:cNvSpPr>
          <p:nvPr/>
        </p:nvSpPr>
        <p:spPr bwMode="auto">
          <a:xfrm>
            <a:off x="3624579" y="891687"/>
            <a:ext cx="784800" cy="327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44" name="Rectangle 43"/>
          <p:cNvSpPr>
            <a:spLocks noChangeArrowheads="1"/>
          </p:cNvSpPr>
          <p:nvPr/>
        </p:nvSpPr>
        <p:spPr bwMode="auto">
          <a:xfrm>
            <a:off x="3646705" y="91205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445" name="Rectangle 43"/>
          <p:cNvSpPr>
            <a:spLocks noChangeArrowheads="1"/>
          </p:cNvSpPr>
          <p:nvPr/>
        </p:nvSpPr>
        <p:spPr bwMode="auto">
          <a:xfrm>
            <a:off x="3646705" y="1018963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Operation Manager 9</a:t>
            </a:r>
            <a:endParaRPr lang="ko-KR" altLang="en-US" sz="400" dirty="0">
              <a:latin typeface="+mn-ea"/>
            </a:endParaRPr>
          </a:p>
        </p:txBody>
      </p:sp>
      <p:sp>
        <p:nvSpPr>
          <p:cNvPr id="446" name="Rectangle 135"/>
          <p:cNvSpPr>
            <a:spLocks noChangeArrowheads="1"/>
          </p:cNvSpPr>
          <p:nvPr/>
        </p:nvSpPr>
        <p:spPr bwMode="auto">
          <a:xfrm>
            <a:off x="4455858" y="891689"/>
            <a:ext cx="784800" cy="327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47" name="Rectangle 43"/>
          <p:cNvSpPr>
            <a:spLocks noChangeArrowheads="1"/>
          </p:cNvSpPr>
          <p:nvPr/>
        </p:nvSpPr>
        <p:spPr bwMode="auto">
          <a:xfrm>
            <a:off x="4479099" y="91205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448" name="Rectangle 43"/>
          <p:cNvSpPr>
            <a:spLocks noChangeArrowheads="1"/>
          </p:cNvSpPr>
          <p:nvPr/>
        </p:nvSpPr>
        <p:spPr bwMode="auto">
          <a:xfrm>
            <a:off x="4479099" y="101896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Network Node Manager 9i</a:t>
            </a:r>
            <a:endParaRPr lang="ko-KR" altLang="en-US" sz="400" dirty="0">
              <a:latin typeface="+mn-ea"/>
            </a:endParaRPr>
          </a:p>
        </p:txBody>
      </p:sp>
      <p:sp>
        <p:nvSpPr>
          <p:cNvPr id="449" name="Rectangle 43"/>
          <p:cNvSpPr>
            <a:spLocks noChangeArrowheads="1"/>
          </p:cNvSpPr>
          <p:nvPr/>
        </p:nvSpPr>
        <p:spPr bwMode="auto">
          <a:xfrm>
            <a:off x="3646705" y="1121113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450" name="Rectangle 43"/>
          <p:cNvSpPr>
            <a:spLocks noChangeArrowheads="1"/>
          </p:cNvSpPr>
          <p:nvPr/>
        </p:nvSpPr>
        <p:spPr bwMode="auto">
          <a:xfrm>
            <a:off x="4479099" y="112111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451" name="Rectangle 43"/>
          <p:cNvSpPr>
            <a:spLocks noChangeArrowheads="1"/>
          </p:cNvSpPr>
          <p:nvPr/>
        </p:nvSpPr>
        <p:spPr bwMode="auto">
          <a:xfrm>
            <a:off x="5308602" y="1121113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452" name="Rectangle 43"/>
          <p:cNvSpPr>
            <a:spLocks noChangeArrowheads="1"/>
          </p:cNvSpPr>
          <p:nvPr/>
        </p:nvSpPr>
        <p:spPr bwMode="auto">
          <a:xfrm>
            <a:off x="6946526" y="122341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453" name="표 4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644245"/>
              </p:ext>
            </p:extLst>
          </p:nvPr>
        </p:nvGraphicFramePr>
        <p:xfrm>
          <a:off x="11230049" y="515576"/>
          <a:ext cx="40094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400945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SecureGuard</a:t>
                      </a:r>
                    </a:p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Appliance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454" name="직선 연결선 453"/>
          <p:cNvCxnSpPr/>
          <p:nvPr/>
        </p:nvCxnSpPr>
        <p:spPr>
          <a:xfrm rot="5400000" flipH="1" flipV="1">
            <a:off x="11312136" y="345675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5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313133" y="123375"/>
            <a:ext cx="234842" cy="302400"/>
          </a:xfrm>
          <a:prstGeom prst="rect">
            <a:avLst/>
          </a:prstGeom>
          <a:noFill/>
        </p:spPr>
      </p:pic>
      <p:sp>
        <p:nvSpPr>
          <p:cNvPr id="456" name="TextBox 455"/>
          <p:cNvSpPr txBox="1"/>
          <p:nvPr/>
        </p:nvSpPr>
        <p:spPr>
          <a:xfrm>
            <a:off x="10985808" y="117553"/>
            <a:ext cx="896400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원격접근통제서버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</a:t>
            </a:r>
            <a:r>
              <a:rPr lang="en-US" altLang="ko-KR" sz="500"/>
              <a:t>1</a:t>
            </a:r>
            <a:endParaRPr lang="en-US" altLang="ko-KR" sz="500" dirty="0"/>
          </a:p>
        </p:txBody>
      </p:sp>
      <p:sp>
        <p:nvSpPr>
          <p:cNvPr id="457" name="Rectangle 43"/>
          <p:cNvSpPr>
            <a:spLocks noChangeArrowheads="1"/>
          </p:cNvSpPr>
          <p:nvPr/>
        </p:nvSpPr>
        <p:spPr bwMode="auto">
          <a:xfrm>
            <a:off x="9447372" y="1214489"/>
            <a:ext cx="759600" cy="72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※ </a:t>
            </a:r>
            <a:r>
              <a:rPr lang="ko-KR" altLang="en-US" sz="400" smtClean="0">
                <a:latin typeface="+mn-ea"/>
              </a:rPr>
              <a:t>기존 장비원격통제서버</a:t>
            </a:r>
            <a:endParaRPr lang="ko-KR" altLang="en-US" sz="400" dirty="0">
              <a:latin typeface="+mn-ea"/>
            </a:endParaRPr>
          </a:p>
        </p:txBody>
      </p:sp>
      <p:sp>
        <p:nvSpPr>
          <p:cNvPr id="458" name="Rectangle 43"/>
          <p:cNvSpPr>
            <a:spLocks noChangeArrowheads="1"/>
          </p:cNvSpPr>
          <p:nvPr/>
        </p:nvSpPr>
        <p:spPr bwMode="auto">
          <a:xfrm>
            <a:off x="11223194" y="912168"/>
            <a:ext cx="759600" cy="72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※ GateOne </a:t>
            </a:r>
            <a:r>
              <a:rPr lang="ko-KR" altLang="en-US" sz="400" smtClean="0">
                <a:latin typeface="+mn-ea"/>
              </a:rPr>
              <a:t>대</a:t>
            </a:r>
            <a:r>
              <a:rPr lang="ko-KR" altLang="en-US" sz="400">
                <a:latin typeface="+mn-ea"/>
              </a:rPr>
              <a:t>체</a:t>
            </a:r>
            <a:endParaRPr lang="ko-KR" altLang="en-US" sz="400" dirty="0">
              <a:latin typeface="+mn-ea"/>
            </a:endParaRPr>
          </a:p>
        </p:txBody>
      </p:sp>
      <p:sp>
        <p:nvSpPr>
          <p:cNvPr id="459" name="Rectangle 43"/>
          <p:cNvSpPr>
            <a:spLocks noChangeArrowheads="1"/>
          </p:cNvSpPr>
          <p:nvPr/>
        </p:nvSpPr>
        <p:spPr bwMode="auto">
          <a:xfrm>
            <a:off x="8618033" y="1214489"/>
            <a:ext cx="759600" cy="72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※ </a:t>
            </a:r>
            <a:r>
              <a:rPr lang="ko-KR" altLang="en-US" sz="400" smtClean="0">
                <a:latin typeface="+mn-ea"/>
              </a:rPr>
              <a:t>기존  </a:t>
            </a:r>
            <a:r>
              <a:rPr lang="en-US" altLang="ko-KR" sz="400" smtClean="0">
                <a:latin typeface="+mn-ea"/>
              </a:rPr>
              <a:t>BDC</a:t>
            </a:r>
            <a:r>
              <a:rPr lang="ko-KR" altLang="en-US" sz="400" smtClean="0">
                <a:latin typeface="+mn-ea"/>
              </a:rPr>
              <a:t>의 백신서버</a:t>
            </a:r>
            <a:endParaRPr lang="ko-KR" altLang="en-US" sz="400" dirty="0">
              <a:latin typeface="+mn-ea"/>
            </a:endParaRPr>
          </a:p>
        </p:txBody>
      </p:sp>
      <p:sp>
        <p:nvSpPr>
          <p:cNvPr id="460" name="Rectangle 43"/>
          <p:cNvSpPr>
            <a:spLocks noChangeArrowheads="1"/>
          </p:cNvSpPr>
          <p:nvPr/>
        </p:nvSpPr>
        <p:spPr bwMode="auto">
          <a:xfrm>
            <a:off x="9431887" y="111897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461" name="Rectangle 43"/>
          <p:cNvSpPr>
            <a:spLocks noChangeArrowheads="1"/>
          </p:cNvSpPr>
          <p:nvPr/>
        </p:nvSpPr>
        <p:spPr bwMode="auto">
          <a:xfrm>
            <a:off x="8607108" y="111579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462" name="Rectangle 43"/>
          <p:cNvSpPr>
            <a:spLocks noChangeArrowheads="1"/>
          </p:cNvSpPr>
          <p:nvPr/>
        </p:nvSpPr>
        <p:spPr bwMode="auto">
          <a:xfrm>
            <a:off x="7769699" y="111579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463" name="직선 연결선 462"/>
          <p:cNvCxnSpPr/>
          <p:nvPr/>
        </p:nvCxnSpPr>
        <p:spPr>
          <a:xfrm>
            <a:off x="8018317" y="1363268"/>
            <a:ext cx="3893032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4" name="직선 연결선 463"/>
          <p:cNvCxnSpPr/>
          <p:nvPr/>
        </p:nvCxnSpPr>
        <p:spPr>
          <a:xfrm>
            <a:off x="11911349" y="219581"/>
            <a:ext cx="0" cy="1143687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5" name="직선 연결선 464"/>
          <p:cNvCxnSpPr/>
          <p:nvPr/>
        </p:nvCxnSpPr>
        <p:spPr>
          <a:xfrm>
            <a:off x="11843280" y="49788"/>
            <a:ext cx="0" cy="162516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6" name="직선 연결선 465"/>
          <p:cNvCxnSpPr/>
          <p:nvPr/>
        </p:nvCxnSpPr>
        <p:spPr>
          <a:xfrm flipV="1">
            <a:off x="11874541" y="290374"/>
            <a:ext cx="0" cy="18066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7" name="Picture 101" descr="ProgramSwitch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03617" y="150392"/>
            <a:ext cx="150599" cy="142876"/>
          </a:xfrm>
          <a:prstGeom prst="rect">
            <a:avLst/>
          </a:prstGeom>
          <a:noFill/>
        </p:spPr>
      </p:pic>
      <p:graphicFrame>
        <p:nvGraphicFramePr>
          <p:cNvPr id="468" name="표 4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848825"/>
              </p:ext>
            </p:extLst>
          </p:nvPr>
        </p:nvGraphicFramePr>
        <p:xfrm>
          <a:off x="2768435" y="515576"/>
          <a:ext cx="8136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1316"/>
                <a:gridCol w="522284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SRCAP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69" name="Rectangle 135"/>
          <p:cNvSpPr>
            <a:spLocks noChangeArrowheads="1"/>
          </p:cNvSpPr>
          <p:nvPr/>
        </p:nvSpPr>
        <p:spPr bwMode="auto">
          <a:xfrm>
            <a:off x="2768435" y="891688"/>
            <a:ext cx="813600" cy="543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70" name="Rectangle 43"/>
          <p:cNvSpPr>
            <a:spLocks noChangeArrowheads="1"/>
          </p:cNvSpPr>
          <p:nvPr/>
        </p:nvSpPr>
        <p:spPr bwMode="auto">
          <a:xfrm>
            <a:off x="2787995" y="912050"/>
            <a:ext cx="774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471" name="Rectangle 43"/>
          <p:cNvSpPr>
            <a:spLocks noChangeArrowheads="1"/>
          </p:cNvSpPr>
          <p:nvPr/>
        </p:nvSpPr>
        <p:spPr bwMode="auto">
          <a:xfrm>
            <a:off x="2787995" y="1018963"/>
            <a:ext cx="774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Standard 10 user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472" name="Rectangle 43"/>
          <p:cNvSpPr>
            <a:spLocks noChangeArrowheads="1"/>
          </p:cNvSpPr>
          <p:nvPr/>
        </p:nvSpPr>
        <p:spPr bwMode="auto">
          <a:xfrm>
            <a:off x="2787995" y="1125876"/>
            <a:ext cx="774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Fowave. FRISIM SCM</a:t>
            </a:r>
            <a:endParaRPr lang="ko-KR" altLang="en-US" sz="400">
              <a:latin typeface="+mn-ea"/>
            </a:endParaRPr>
          </a:p>
        </p:txBody>
      </p:sp>
      <p:sp>
        <p:nvSpPr>
          <p:cNvPr id="473" name="Rectangle 43"/>
          <p:cNvSpPr>
            <a:spLocks noChangeArrowheads="1"/>
          </p:cNvSpPr>
          <p:nvPr/>
        </p:nvSpPr>
        <p:spPr bwMode="auto">
          <a:xfrm>
            <a:off x="2787995" y="1234104"/>
            <a:ext cx="774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>
              <a:latin typeface="+mn-ea"/>
            </a:endParaRPr>
          </a:p>
        </p:txBody>
      </p:sp>
      <p:sp>
        <p:nvSpPr>
          <p:cNvPr id="474" name="Rectangle 43"/>
          <p:cNvSpPr>
            <a:spLocks noChangeArrowheads="1"/>
          </p:cNvSpPr>
          <p:nvPr/>
        </p:nvSpPr>
        <p:spPr bwMode="auto">
          <a:xfrm>
            <a:off x="2787995" y="1337006"/>
            <a:ext cx="7740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475" name="Rectangle 43"/>
          <p:cNvSpPr>
            <a:spLocks noChangeArrowheads="1"/>
          </p:cNvSpPr>
          <p:nvPr/>
        </p:nvSpPr>
        <p:spPr bwMode="auto">
          <a:xfrm>
            <a:off x="1888172" y="1228793"/>
            <a:ext cx="8208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476" name="직선 연결선 475"/>
          <p:cNvCxnSpPr/>
          <p:nvPr/>
        </p:nvCxnSpPr>
        <p:spPr>
          <a:xfrm>
            <a:off x="8720671" y="1542740"/>
            <a:ext cx="946800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77" name="표 4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526683"/>
              </p:ext>
            </p:extLst>
          </p:nvPr>
        </p:nvGraphicFramePr>
        <p:xfrm>
          <a:off x="7157893" y="2172944"/>
          <a:ext cx="40094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400945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Log Cops</a:t>
                      </a:r>
                    </a:p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Appliance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478" name="직선 연결선 477"/>
          <p:cNvCxnSpPr/>
          <p:nvPr/>
        </p:nvCxnSpPr>
        <p:spPr>
          <a:xfrm rot="5400000" flipH="1" flipV="1">
            <a:off x="7235217" y="2003043"/>
            <a:ext cx="246879" cy="109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9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240977" y="1780743"/>
            <a:ext cx="234842" cy="302400"/>
          </a:xfrm>
          <a:prstGeom prst="rect">
            <a:avLst/>
          </a:prstGeom>
          <a:noFill/>
        </p:spPr>
      </p:pic>
      <p:sp>
        <p:nvSpPr>
          <p:cNvPr id="480" name="TextBox 479"/>
          <p:cNvSpPr txBox="1"/>
          <p:nvPr/>
        </p:nvSpPr>
        <p:spPr>
          <a:xfrm>
            <a:off x="6913652" y="1774921"/>
            <a:ext cx="896400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타임서버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</a:t>
            </a:r>
            <a:r>
              <a:rPr lang="en-US" altLang="ko-KR" sz="500"/>
              <a:t>1</a:t>
            </a:r>
            <a:endParaRPr lang="en-US" altLang="ko-KR" sz="500" dirty="0"/>
          </a:p>
        </p:txBody>
      </p:sp>
      <p:cxnSp>
        <p:nvCxnSpPr>
          <p:cNvPr id="481" name="직선 연결선 480"/>
          <p:cNvCxnSpPr/>
          <p:nvPr/>
        </p:nvCxnSpPr>
        <p:spPr>
          <a:xfrm rot="5400000" flipH="1" flipV="1">
            <a:off x="7910242" y="200683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2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911462" y="1785367"/>
            <a:ext cx="234417" cy="302400"/>
          </a:xfrm>
          <a:prstGeom prst="rect">
            <a:avLst/>
          </a:prstGeom>
          <a:noFill/>
        </p:spPr>
      </p:pic>
      <p:sp>
        <p:nvSpPr>
          <p:cNvPr id="483" name="TextBox 482"/>
          <p:cNvSpPr txBox="1"/>
          <p:nvPr/>
        </p:nvSpPr>
        <p:spPr>
          <a:xfrm>
            <a:off x="7584728" y="1787552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통합백업서버</a:t>
            </a:r>
            <a:endParaRPr lang="en-US" altLang="ko-KR" sz="500" smtClean="0"/>
          </a:p>
          <a:p>
            <a:pPr algn="ctr"/>
            <a:r>
              <a:rPr lang="en-US" altLang="ko-KR" sz="500" smtClean="0"/>
              <a:t>#1</a:t>
            </a:r>
          </a:p>
          <a:p>
            <a:pPr algn="ctr"/>
            <a:r>
              <a:rPr lang="en-US" altLang="ko-KR" sz="500" smtClean="0"/>
              <a:t>172.26.11.125</a:t>
            </a:r>
            <a:endParaRPr lang="en-US" altLang="ko-KR" sz="500"/>
          </a:p>
        </p:txBody>
      </p:sp>
      <p:sp>
        <p:nvSpPr>
          <p:cNvPr id="484" name="직사각형 483"/>
          <p:cNvSpPr/>
          <p:nvPr/>
        </p:nvSpPr>
        <p:spPr>
          <a:xfrm>
            <a:off x="4672035" y="6855712"/>
            <a:ext cx="2448307" cy="132926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485" name="TextBox 30"/>
          <p:cNvSpPr txBox="1"/>
          <p:nvPr/>
        </p:nvSpPr>
        <p:spPr>
          <a:xfrm>
            <a:off x="4676480" y="6861656"/>
            <a:ext cx="24444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smtClean="0"/>
              <a:t> </a:t>
            </a:r>
            <a:r>
              <a:rPr lang="ko-KR" altLang="en-US" sz="500" b="1" smtClean="0"/>
              <a:t>포털</a:t>
            </a:r>
            <a:r>
              <a:rPr lang="en-US" altLang="ko-KR" sz="500" b="1" smtClean="0"/>
              <a:t> (172.26.22.0/24)</a:t>
            </a:r>
            <a:endParaRPr lang="ko-KR" altLang="en-US" sz="500" b="1"/>
          </a:p>
        </p:txBody>
      </p:sp>
      <p:cxnSp>
        <p:nvCxnSpPr>
          <p:cNvPr id="486" name="직선 연결선 485"/>
          <p:cNvCxnSpPr/>
          <p:nvPr/>
        </p:nvCxnSpPr>
        <p:spPr>
          <a:xfrm>
            <a:off x="4727156" y="7301561"/>
            <a:ext cx="2332150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87" name="표 4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609336"/>
              </p:ext>
            </p:extLst>
          </p:nvPr>
        </p:nvGraphicFramePr>
        <p:xfrm>
          <a:off x="4724991" y="7338871"/>
          <a:ext cx="799201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78666"/>
                <a:gridCol w="5205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BECISSUESELL01~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04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8" name="표 4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668054"/>
              </p:ext>
            </p:extLst>
          </p:nvPr>
        </p:nvGraphicFramePr>
        <p:xfrm>
          <a:off x="5566846" y="7338871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BPRTWEB01,02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489" name="직선 연결선 488"/>
          <p:cNvCxnSpPr/>
          <p:nvPr/>
        </p:nvCxnSpPr>
        <p:spPr>
          <a:xfrm rot="5400000" flipH="1" flipV="1">
            <a:off x="5036773" y="7175358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0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061119" y="6975692"/>
            <a:ext cx="234417" cy="302400"/>
          </a:xfrm>
          <a:prstGeom prst="rect">
            <a:avLst/>
          </a:prstGeom>
          <a:noFill/>
        </p:spPr>
      </p:pic>
      <p:sp>
        <p:nvSpPr>
          <p:cNvPr id="491" name="TextBox 490"/>
          <p:cNvSpPr txBox="1"/>
          <p:nvPr/>
        </p:nvSpPr>
        <p:spPr>
          <a:xfrm>
            <a:off x="4724859" y="6965603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전자복권</a:t>
            </a:r>
            <a:endParaRPr lang="en-US" altLang="ko-KR" sz="500" smtClean="0"/>
          </a:p>
          <a:p>
            <a:pPr algn="ctr"/>
            <a:r>
              <a:rPr lang="ko-KR" altLang="en-US" sz="500" smtClean="0"/>
              <a:t>발행</a:t>
            </a:r>
            <a:r>
              <a:rPr lang="en-US" altLang="ko-KR" sz="500"/>
              <a:t>/</a:t>
            </a:r>
            <a:r>
              <a:rPr lang="ko-KR" altLang="en-US" sz="500" smtClean="0"/>
              <a:t>판매 웹컨텐츠 </a:t>
            </a:r>
            <a:r>
              <a:rPr lang="ko-KR" altLang="en-US" sz="500" dirty="0" smtClean="0"/>
              <a:t>서버 </a:t>
            </a:r>
            <a:r>
              <a:rPr lang="en-US" altLang="ko-KR" sz="500" dirty="0" smtClean="0"/>
              <a:t>#4</a:t>
            </a:r>
          </a:p>
          <a:p>
            <a:pPr algn="ctr"/>
            <a:r>
              <a:rPr lang="en-US" altLang="ko-KR" sz="500" smtClean="0"/>
              <a:t>172.26.22.51 ~ 54</a:t>
            </a:r>
            <a:endParaRPr lang="en-US" altLang="ko-KR" sz="500" dirty="0" smtClean="0"/>
          </a:p>
        </p:txBody>
      </p:sp>
      <p:cxnSp>
        <p:nvCxnSpPr>
          <p:cNvPr id="492" name="직선 연결선 491"/>
          <p:cNvCxnSpPr/>
          <p:nvPr/>
        </p:nvCxnSpPr>
        <p:spPr>
          <a:xfrm rot="5400000" flipH="1" flipV="1">
            <a:off x="5845254" y="7175358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3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855311" y="6975692"/>
            <a:ext cx="234417" cy="302400"/>
          </a:xfrm>
          <a:prstGeom prst="rect">
            <a:avLst/>
          </a:prstGeom>
          <a:noFill/>
        </p:spPr>
      </p:pic>
      <p:sp>
        <p:nvSpPr>
          <p:cNvPr id="494" name="TextBox 493"/>
          <p:cNvSpPr txBox="1"/>
          <p:nvPr/>
        </p:nvSpPr>
        <p:spPr>
          <a:xfrm>
            <a:off x="5509525" y="6965603"/>
            <a:ext cx="894778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포탈</a:t>
            </a:r>
            <a:endParaRPr lang="en-US" altLang="ko-KR" sz="500" dirty="0" smtClean="0"/>
          </a:p>
          <a:p>
            <a:pPr algn="ctr"/>
            <a:r>
              <a:rPr lang="ko-KR" altLang="en-US" sz="500" dirty="0" err="1" smtClean="0"/>
              <a:t>웹컨텐츠</a:t>
            </a:r>
            <a:r>
              <a:rPr lang="ko-KR" altLang="en-US" sz="500" dirty="0" smtClean="0"/>
              <a:t> 서버 </a:t>
            </a:r>
            <a:r>
              <a:rPr lang="en-US" altLang="ko-KR" sz="500" dirty="0" smtClean="0"/>
              <a:t>#2</a:t>
            </a:r>
          </a:p>
          <a:p>
            <a:pPr algn="ctr"/>
            <a:r>
              <a:rPr lang="en-US" altLang="ko-KR" sz="500" smtClean="0"/>
              <a:t>172.26.22.61</a:t>
            </a:r>
            <a:endParaRPr lang="en-US" altLang="ko-KR" sz="500" dirty="0" smtClean="0"/>
          </a:p>
          <a:p>
            <a:pPr algn="ctr"/>
            <a:r>
              <a:rPr lang="en-US" altLang="ko-KR" sz="500" smtClean="0"/>
              <a:t>172.26.22.62</a:t>
            </a:r>
            <a:endParaRPr lang="en-US" altLang="ko-KR" sz="500" dirty="0"/>
          </a:p>
        </p:txBody>
      </p:sp>
      <p:cxnSp>
        <p:nvCxnSpPr>
          <p:cNvPr id="495" name="직선 연결선 494"/>
          <p:cNvCxnSpPr/>
          <p:nvPr/>
        </p:nvCxnSpPr>
        <p:spPr>
          <a:xfrm>
            <a:off x="6529954" y="7085804"/>
            <a:ext cx="374892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6" name="직선 연결선 495"/>
          <p:cNvCxnSpPr/>
          <p:nvPr/>
        </p:nvCxnSpPr>
        <p:spPr>
          <a:xfrm flipV="1">
            <a:off x="6822196" y="7153392"/>
            <a:ext cx="0" cy="144016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7" name="Picture 56"/>
          <p:cNvPicPr preferRelativeResize="0">
            <a:picLocks noChangeArrowheads="1"/>
          </p:cNvPicPr>
          <p:nvPr/>
        </p:nvPicPr>
        <p:blipFill>
          <a:blip r:embed="rId7" cstate="print">
            <a:grayscl/>
          </a:blip>
          <a:srcRect/>
          <a:stretch>
            <a:fillRect/>
          </a:stretch>
        </p:blipFill>
        <p:spPr bwMode="auto">
          <a:xfrm>
            <a:off x="6670333" y="6874543"/>
            <a:ext cx="348162" cy="427065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sp>
        <p:nvSpPr>
          <p:cNvPr id="498" name="TextBox 497"/>
          <p:cNvSpPr txBox="1"/>
          <p:nvPr/>
        </p:nvSpPr>
        <p:spPr>
          <a:xfrm>
            <a:off x="6630545" y="7023102"/>
            <a:ext cx="41299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 smtClean="0">
                <a:latin typeface="+mn-ea"/>
              </a:rPr>
              <a:t>NAS</a:t>
            </a:r>
          </a:p>
          <a:p>
            <a:pPr algn="ctr"/>
            <a:r>
              <a:rPr lang="ko-KR" altLang="en-US" sz="500" smtClean="0">
                <a:latin typeface="+mn-ea"/>
              </a:rPr>
              <a:t>스토리지</a:t>
            </a:r>
            <a:endParaRPr lang="en-US" altLang="ko-KR" sz="500" dirty="0" smtClean="0">
              <a:latin typeface="+mn-ea"/>
            </a:endParaRPr>
          </a:p>
        </p:txBody>
      </p:sp>
      <p:cxnSp>
        <p:nvCxnSpPr>
          <p:cNvPr id="499" name="직선 연결선 498"/>
          <p:cNvCxnSpPr/>
          <p:nvPr/>
        </p:nvCxnSpPr>
        <p:spPr>
          <a:xfrm>
            <a:off x="6502633" y="6831113"/>
            <a:ext cx="0" cy="26169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0" name="직선 연결선 499"/>
          <p:cNvCxnSpPr/>
          <p:nvPr/>
        </p:nvCxnSpPr>
        <p:spPr>
          <a:xfrm flipV="1">
            <a:off x="6528870" y="7121608"/>
            <a:ext cx="0" cy="18066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1" name="Picture 101" descr="ProgramSwitch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67472" y="7005441"/>
            <a:ext cx="150599" cy="142876"/>
          </a:xfrm>
          <a:prstGeom prst="rect">
            <a:avLst/>
          </a:prstGeom>
          <a:noFill/>
        </p:spPr>
      </p:pic>
      <p:cxnSp>
        <p:nvCxnSpPr>
          <p:cNvPr id="502" name="직선 연결선 501"/>
          <p:cNvCxnSpPr/>
          <p:nvPr/>
        </p:nvCxnSpPr>
        <p:spPr>
          <a:xfrm>
            <a:off x="3406413" y="6833833"/>
            <a:ext cx="3105155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3" name="Rectangle 135"/>
          <p:cNvSpPr>
            <a:spLocks noChangeArrowheads="1"/>
          </p:cNvSpPr>
          <p:nvPr/>
        </p:nvSpPr>
        <p:spPr bwMode="auto">
          <a:xfrm>
            <a:off x="4720228" y="7718624"/>
            <a:ext cx="799200" cy="43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04" name="Rectangle 43"/>
          <p:cNvSpPr>
            <a:spLocks noChangeArrowheads="1"/>
          </p:cNvSpPr>
          <p:nvPr/>
        </p:nvSpPr>
        <p:spPr bwMode="auto">
          <a:xfrm>
            <a:off x="4741828" y="7738985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505" name="Rectangle 43"/>
          <p:cNvSpPr>
            <a:spLocks noChangeArrowheads="1"/>
          </p:cNvSpPr>
          <p:nvPr/>
        </p:nvSpPr>
        <p:spPr bwMode="auto">
          <a:xfrm>
            <a:off x="4741828" y="7823248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</a:t>
            </a:r>
            <a:r>
              <a:rPr lang="en-US" altLang="ko-KR" sz="400" smtClean="0">
                <a:latin typeface="+mn-ea"/>
              </a:rPr>
              <a:t>Jeus</a:t>
            </a:r>
            <a:r>
              <a:rPr lang="en-US" altLang="ko-KR" sz="400">
                <a:latin typeface="+mn-ea"/>
              </a:rPr>
              <a:t> 6.0</a:t>
            </a:r>
            <a:r>
              <a:rPr lang="en-US" altLang="ko-KR" sz="400" smtClean="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(open jdk 1.6)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06" name="Rectangle 135"/>
          <p:cNvSpPr>
            <a:spLocks noChangeArrowheads="1"/>
          </p:cNvSpPr>
          <p:nvPr/>
        </p:nvSpPr>
        <p:spPr bwMode="auto">
          <a:xfrm>
            <a:off x="5566846" y="7718622"/>
            <a:ext cx="784800" cy="43560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07" name="Rectangle 43"/>
          <p:cNvSpPr>
            <a:spLocks noChangeArrowheads="1"/>
          </p:cNvSpPr>
          <p:nvPr/>
        </p:nvSpPr>
        <p:spPr bwMode="auto">
          <a:xfrm>
            <a:off x="5588972" y="7738985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508" name="Rectangle 43"/>
          <p:cNvSpPr>
            <a:spLocks noChangeArrowheads="1"/>
          </p:cNvSpPr>
          <p:nvPr/>
        </p:nvSpPr>
        <p:spPr bwMode="auto">
          <a:xfrm>
            <a:off x="5588972" y="7823248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</a:t>
            </a:r>
            <a:r>
              <a:rPr lang="en-US" altLang="ko-KR" sz="400" smtClean="0">
                <a:latin typeface="+mn-ea"/>
              </a:rPr>
              <a:t>Jeus</a:t>
            </a:r>
            <a:r>
              <a:rPr lang="en-US" altLang="ko-KR" sz="400">
                <a:latin typeface="+mn-ea"/>
              </a:rPr>
              <a:t> 6.0</a:t>
            </a:r>
            <a:r>
              <a:rPr lang="en-US" altLang="ko-KR" sz="400" smtClean="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(open jdk 1.6)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09" name="Rectangle 43"/>
          <p:cNvSpPr>
            <a:spLocks noChangeArrowheads="1"/>
          </p:cNvSpPr>
          <p:nvPr/>
        </p:nvSpPr>
        <p:spPr bwMode="auto">
          <a:xfrm>
            <a:off x="4741828" y="7905445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Agent</a:t>
            </a:r>
            <a:endParaRPr lang="ko-KR" altLang="en-US" sz="400">
              <a:latin typeface="+mn-ea"/>
            </a:endParaRPr>
          </a:p>
        </p:txBody>
      </p:sp>
      <p:sp>
        <p:nvSpPr>
          <p:cNvPr id="510" name="Rectangle 43"/>
          <p:cNvSpPr>
            <a:spLocks noChangeArrowheads="1"/>
          </p:cNvSpPr>
          <p:nvPr/>
        </p:nvSpPr>
        <p:spPr bwMode="auto">
          <a:xfrm>
            <a:off x="5588972" y="7905445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Agent</a:t>
            </a:r>
            <a:endParaRPr lang="ko-KR" altLang="en-US" sz="400">
              <a:latin typeface="+mn-ea"/>
            </a:endParaRPr>
          </a:p>
        </p:txBody>
      </p:sp>
      <p:sp>
        <p:nvSpPr>
          <p:cNvPr id="511" name="Rectangle 43"/>
          <p:cNvSpPr>
            <a:spLocks noChangeArrowheads="1"/>
          </p:cNvSpPr>
          <p:nvPr/>
        </p:nvSpPr>
        <p:spPr bwMode="auto">
          <a:xfrm>
            <a:off x="4741828" y="7986637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2" name="Rectangle 43"/>
          <p:cNvSpPr>
            <a:spLocks noChangeArrowheads="1"/>
          </p:cNvSpPr>
          <p:nvPr/>
        </p:nvSpPr>
        <p:spPr bwMode="auto">
          <a:xfrm>
            <a:off x="4741828" y="8069082"/>
            <a:ext cx="75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Backup </a:t>
            </a:r>
            <a:r>
              <a:rPr lang="en-US" altLang="ko-KR" sz="400">
                <a:latin typeface="+mn-ea"/>
              </a:rPr>
              <a:t>Agent </a:t>
            </a:r>
            <a:r>
              <a:rPr lang="en-US" altLang="ko-KR" sz="400" smtClean="0">
                <a:latin typeface="+mn-ea"/>
              </a:rPr>
              <a:t>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3" name="Rectangle 43"/>
          <p:cNvSpPr>
            <a:spLocks noChangeArrowheads="1"/>
          </p:cNvSpPr>
          <p:nvPr/>
        </p:nvSpPr>
        <p:spPr bwMode="auto">
          <a:xfrm>
            <a:off x="5588972" y="7986637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4" name="Rectangle 43"/>
          <p:cNvSpPr>
            <a:spLocks noChangeArrowheads="1"/>
          </p:cNvSpPr>
          <p:nvPr/>
        </p:nvSpPr>
        <p:spPr bwMode="auto">
          <a:xfrm>
            <a:off x="5588972" y="8069082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Backup </a:t>
            </a:r>
            <a:r>
              <a:rPr lang="en-US" altLang="ko-KR" sz="400">
                <a:latin typeface="+mn-ea"/>
              </a:rPr>
              <a:t>Agent </a:t>
            </a:r>
            <a:r>
              <a:rPr lang="en-US" altLang="ko-KR" sz="400" smtClean="0">
                <a:latin typeface="+mn-ea"/>
              </a:rPr>
              <a:t>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5" name="Rectangle 135"/>
          <p:cNvSpPr>
            <a:spLocks noChangeArrowheads="1"/>
          </p:cNvSpPr>
          <p:nvPr/>
        </p:nvSpPr>
        <p:spPr bwMode="auto">
          <a:xfrm>
            <a:off x="6202263" y="5801477"/>
            <a:ext cx="784800" cy="9558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16" name="Rectangle 43"/>
          <p:cNvSpPr>
            <a:spLocks noChangeArrowheads="1"/>
          </p:cNvSpPr>
          <p:nvPr/>
        </p:nvSpPr>
        <p:spPr bwMode="auto">
          <a:xfrm>
            <a:off x="6222063" y="582184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7" name="Rectangle 43"/>
          <p:cNvSpPr>
            <a:spLocks noChangeArrowheads="1"/>
          </p:cNvSpPr>
          <p:nvPr/>
        </p:nvSpPr>
        <p:spPr bwMode="auto">
          <a:xfrm>
            <a:off x="6222063" y="592415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8" name="Rectangle 43"/>
          <p:cNvSpPr>
            <a:spLocks noChangeArrowheads="1"/>
          </p:cNvSpPr>
          <p:nvPr/>
        </p:nvSpPr>
        <p:spPr bwMode="auto">
          <a:xfrm>
            <a:off x="6222063" y="603263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 6.1.0 (open jdk 1.6)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9" name="Rectangle 43"/>
          <p:cNvSpPr>
            <a:spLocks noChangeArrowheads="1"/>
          </p:cNvSpPr>
          <p:nvPr/>
        </p:nvSpPr>
        <p:spPr bwMode="auto">
          <a:xfrm>
            <a:off x="6222063" y="624752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Standard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0" name="Rectangle 43"/>
          <p:cNvSpPr>
            <a:spLocks noChangeArrowheads="1"/>
          </p:cNvSpPr>
          <p:nvPr/>
        </p:nvSpPr>
        <p:spPr bwMode="auto">
          <a:xfrm>
            <a:off x="6222063" y="635807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D'Amo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1" name="Rectangle 43"/>
          <p:cNvSpPr>
            <a:spLocks noChangeArrowheads="1"/>
          </p:cNvSpPr>
          <p:nvPr/>
        </p:nvSpPr>
        <p:spPr bwMode="auto">
          <a:xfrm>
            <a:off x="6222063" y="613999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2" name="Rectangle 43"/>
          <p:cNvSpPr>
            <a:spLocks noChangeArrowheads="1"/>
          </p:cNvSpPr>
          <p:nvPr/>
        </p:nvSpPr>
        <p:spPr bwMode="auto">
          <a:xfrm>
            <a:off x="6222063" y="646875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>
              <a:latin typeface="+mn-ea"/>
            </a:endParaRPr>
          </a:p>
        </p:txBody>
      </p:sp>
      <p:sp>
        <p:nvSpPr>
          <p:cNvPr id="523" name="Rectangle 43"/>
          <p:cNvSpPr>
            <a:spLocks noChangeArrowheads="1"/>
          </p:cNvSpPr>
          <p:nvPr/>
        </p:nvSpPr>
        <p:spPr bwMode="auto">
          <a:xfrm>
            <a:off x="6222063" y="657036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4" name="Rectangle 43"/>
          <p:cNvSpPr>
            <a:spLocks noChangeArrowheads="1"/>
          </p:cNvSpPr>
          <p:nvPr/>
        </p:nvSpPr>
        <p:spPr bwMode="auto">
          <a:xfrm>
            <a:off x="6222063" y="666804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5" name="직사각형 524"/>
          <p:cNvSpPr/>
          <p:nvPr/>
        </p:nvSpPr>
        <p:spPr>
          <a:xfrm>
            <a:off x="1001861" y="6855028"/>
            <a:ext cx="3630039" cy="1263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526" name="TextBox 30"/>
          <p:cNvSpPr txBox="1"/>
          <p:nvPr/>
        </p:nvSpPr>
        <p:spPr>
          <a:xfrm>
            <a:off x="1004239" y="6860972"/>
            <a:ext cx="3625200" cy="769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00" b="1" smtClean="0"/>
              <a:t> DMZ (112.175.90/24)</a:t>
            </a:r>
            <a:endParaRPr lang="ko-KR" altLang="en-US" sz="500" b="1"/>
          </a:p>
        </p:txBody>
      </p:sp>
      <p:graphicFrame>
        <p:nvGraphicFramePr>
          <p:cNvPr id="527" name="표 5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131045"/>
              </p:ext>
            </p:extLst>
          </p:nvPr>
        </p:nvGraphicFramePr>
        <p:xfrm>
          <a:off x="1051141" y="7338187"/>
          <a:ext cx="940855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36879"/>
                <a:gridCol w="60397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PPTLWEBSVR01~04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528" name="직선 연결선 527"/>
          <p:cNvCxnSpPr/>
          <p:nvPr/>
        </p:nvCxnSpPr>
        <p:spPr>
          <a:xfrm rot="5400000" flipH="1" flipV="1">
            <a:off x="1637808" y="717943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9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657390" y="6975009"/>
            <a:ext cx="234432" cy="302420"/>
          </a:xfrm>
          <a:prstGeom prst="rect">
            <a:avLst/>
          </a:prstGeom>
          <a:noFill/>
        </p:spPr>
      </p:pic>
      <p:sp>
        <p:nvSpPr>
          <p:cNvPr id="530" name="TextBox 529"/>
          <p:cNvSpPr txBox="1"/>
          <p:nvPr/>
        </p:nvSpPr>
        <p:spPr>
          <a:xfrm>
            <a:off x="1330657" y="6964919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온라인복권 </a:t>
            </a:r>
            <a:r>
              <a:rPr lang="ko-KR" altLang="en-US" sz="500" smtClean="0"/>
              <a:t>및</a:t>
            </a:r>
            <a:endParaRPr lang="en-US" altLang="ko-KR" sz="500" smtClean="0"/>
          </a:p>
          <a:p>
            <a:pPr algn="ctr"/>
            <a:r>
              <a:rPr lang="ko-KR" altLang="en-US" sz="500" smtClean="0"/>
              <a:t>포털 </a:t>
            </a:r>
            <a:r>
              <a:rPr lang="ko-KR" altLang="en-US" sz="500"/>
              <a:t>웹 </a:t>
            </a:r>
            <a:r>
              <a:rPr lang="ko-KR" altLang="en-US" sz="500" smtClean="0"/>
              <a:t>서버 </a:t>
            </a:r>
            <a:r>
              <a:rPr lang="en-US" altLang="ko-KR" sz="500" smtClean="0"/>
              <a:t>#4</a:t>
            </a:r>
          </a:p>
          <a:p>
            <a:pPr algn="ctr"/>
            <a:r>
              <a:rPr lang="en-US" altLang="ko-KR" sz="500" smtClean="0"/>
              <a:t>121.156.69.161~164</a:t>
            </a:r>
          </a:p>
        </p:txBody>
      </p:sp>
      <p:cxnSp>
        <p:nvCxnSpPr>
          <p:cNvPr id="531" name="직선 연결선 530"/>
          <p:cNvCxnSpPr/>
          <p:nvPr/>
        </p:nvCxnSpPr>
        <p:spPr>
          <a:xfrm rot="5400000" flipH="1" flipV="1">
            <a:off x="3279148" y="7179437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" name="Rectangle 135"/>
          <p:cNvSpPr>
            <a:spLocks noChangeArrowheads="1"/>
          </p:cNvSpPr>
          <p:nvPr/>
        </p:nvSpPr>
        <p:spPr bwMode="auto">
          <a:xfrm>
            <a:off x="1051141" y="7717938"/>
            <a:ext cx="939600" cy="35045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33" name="Rectangle 43"/>
          <p:cNvSpPr>
            <a:spLocks noChangeArrowheads="1"/>
          </p:cNvSpPr>
          <p:nvPr/>
        </p:nvSpPr>
        <p:spPr bwMode="auto">
          <a:xfrm>
            <a:off x="1070941" y="7738301"/>
            <a:ext cx="900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4" name="Rectangle 43"/>
          <p:cNvSpPr>
            <a:spLocks noChangeArrowheads="1"/>
          </p:cNvSpPr>
          <p:nvPr/>
        </p:nvSpPr>
        <p:spPr bwMode="auto">
          <a:xfrm>
            <a:off x="1070941" y="7822564"/>
            <a:ext cx="900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Tmax. WebToB 4.0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5" name="Rectangle 135"/>
          <p:cNvSpPr>
            <a:spLocks noChangeArrowheads="1"/>
          </p:cNvSpPr>
          <p:nvPr/>
        </p:nvSpPr>
        <p:spPr bwMode="auto">
          <a:xfrm>
            <a:off x="2967234" y="7717939"/>
            <a:ext cx="784800" cy="40140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36" name="Rectangle 43"/>
          <p:cNvSpPr>
            <a:spLocks noChangeArrowheads="1"/>
          </p:cNvSpPr>
          <p:nvPr/>
        </p:nvSpPr>
        <p:spPr bwMode="auto">
          <a:xfrm>
            <a:off x="2988834" y="7738301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7" name="Rectangle 43"/>
          <p:cNvSpPr>
            <a:spLocks noChangeArrowheads="1"/>
          </p:cNvSpPr>
          <p:nvPr/>
        </p:nvSpPr>
        <p:spPr bwMode="auto">
          <a:xfrm>
            <a:off x="2988834" y="7822564"/>
            <a:ext cx="741600" cy="113176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err="1">
                <a:latin typeface="+mn-ea"/>
              </a:rPr>
              <a:t>WeAnd</a:t>
            </a:r>
            <a:r>
              <a:rPr lang="en-US" altLang="ko-KR" sz="400">
                <a:latin typeface="+mn-ea"/>
              </a:rPr>
              <a:t>. </a:t>
            </a:r>
            <a:r>
              <a:rPr lang="en-US" altLang="ko-KR" sz="400" smtClean="0">
                <a:latin typeface="+mn-ea"/>
              </a:rPr>
              <a:t>Streaming</a:t>
            </a:r>
          </a:p>
          <a:p>
            <a:pPr>
              <a:defRPr/>
            </a:pPr>
            <a:r>
              <a:rPr lang="en-US" altLang="ko-KR" sz="400" smtClean="0">
                <a:latin typeface="+mn-ea"/>
              </a:rPr>
              <a:t> (oracle </a:t>
            </a:r>
            <a:r>
              <a:rPr lang="en-US" altLang="ko-KR" sz="400" dirty="0" err="1">
                <a:latin typeface="+mn-ea"/>
              </a:rPr>
              <a:t>jdk</a:t>
            </a:r>
            <a:r>
              <a:rPr lang="en-US" altLang="ko-KR" sz="400" dirty="0">
                <a:latin typeface="+mn-ea"/>
              </a:rPr>
              <a:t> 1.6, tomcat 6.0.33)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8" name="Rectangle 43"/>
          <p:cNvSpPr>
            <a:spLocks noChangeArrowheads="1"/>
          </p:cNvSpPr>
          <p:nvPr/>
        </p:nvSpPr>
        <p:spPr bwMode="auto">
          <a:xfrm>
            <a:off x="1070941" y="7903844"/>
            <a:ext cx="900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9" name="Rectangle 43"/>
          <p:cNvSpPr>
            <a:spLocks noChangeArrowheads="1"/>
          </p:cNvSpPr>
          <p:nvPr/>
        </p:nvSpPr>
        <p:spPr bwMode="auto">
          <a:xfrm>
            <a:off x="1070941" y="7985953"/>
            <a:ext cx="900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Backup Agent 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40" name="Rectangle 43"/>
          <p:cNvSpPr>
            <a:spLocks noChangeArrowheads="1"/>
          </p:cNvSpPr>
          <p:nvPr/>
        </p:nvSpPr>
        <p:spPr bwMode="auto">
          <a:xfrm>
            <a:off x="2988834" y="7953416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41" name="Rectangle 43"/>
          <p:cNvSpPr>
            <a:spLocks noChangeArrowheads="1"/>
          </p:cNvSpPr>
          <p:nvPr/>
        </p:nvSpPr>
        <p:spPr bwMode="auto">
          <a:xfrm>
            <a:off x="2988834" y="8034950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Backup </a:t>
            </a:r>
            <a:r>
              <a:rPr lang="en-US" altLang="ko-KR" sz="400">
                <a:latin typeface="+mn-ea"/>
              </a:rPr>
              <a:t>Agent </a:t>
            </a:r>
            <a:r>
              <a:rPr lang="en-US" altLang="ko-KR" sz="400" smtClean="0">
                <a:latin typeface="+mn-ea"/>
              </a:rPr>
              <a:t>(Avmar)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542" name="표 5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690653"/>
              </p:ext>
            </p:extLst>
          </p:nvPr>
        </p:nvGraphicFramePr>
        <p:xfrm>
          <a:off x="2968486" y="7338187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PPROMOTESVR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500 GB * 8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543" name="직선 연결선 542"/>
          <p:cNvCxnSpPr/>
          <p:nvPr/>
        </p:nvCxnSpPr>
        <p:spPr>
          <a:xfrm>
            <a:off x="3404045" y="6831113"/>
            <a:ext cx="0" cy="334978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4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89205" y="6975008"/>
            <a:ext cx="234417" cy="302400"/>
          </a:xfrm>
          <a:prstGeom prst="rect">
            <a:avLst/>
          </a:prstGeom>
          <a:noFill/>
        </p:spPr>
      </p:pic>
      <p:sp>
        <p:nvSpPr>
          <p:cNvPr id="545" name="TextBox 544"/>
          <p:cNvSpPr txBox="1"/>
          <p:nvPr/>
        </p:nvSpPr>
        <p:spPr>
          <a:xfrm>
            <a:off x="2945515" y="6964919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동영상 </a:t>
            </a:r>
            <a:r>
              <a:rPr lang="ko-KR" altLang="en-US" sz="500" smtClean="0"/>
              <a:t>서버</a:t>
            </a:r>
            <a:endParaRPr lang="en-US" altLang="ko-KR" sz="500"/>
          </a:p>
          <a:p>
            <a:pPr algn="ctr"/>
            <a:r>
              <a:rPr lang="en-US" altLang="ko-KR" sz="500"/>
              <a:t>#</a:t>
            </a:r>
            <a:r>
              <a:rPr lang="en-US" altLang="ko-KR" sz="500" smtClean="0"/>
              <a:t>1</a:t>
            </a:r>
          </a:p>
          <a:p>
            <a:pPr algn="ctr"/>
            <a:r>
              <a:rPr lang="en-US" altLang="ko-KR" sz="500" smtClean="0"/>
              <a:t>121.156.69.181</a:t>
            </a:r>
            <a:endParaRPr lang="en-US" altLang="ko-KR" sz="500" dirty="0"/>
          </a:p>
        </p:txBody>
      </p:sp>
      <p:cxnSp>
        <p:nvCxnSpPr>
          <p:cNvPr id="546" name="직선 연결선 545"/>
          <p:cNvCxnSpPr/>
          <p:nvPr/>
        </p:nvCxnSpPr>
        <p:spPr>
          <a:xfrm>
            <a:off x="1073307" y="7300877"/>
            <a:ext cx="3512628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47" name="표 5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591997"/>
              </p:ext>
            </p:extLst>
          </p:nvPr>
        </p:nvGraphicFramePr>
        <p:xfrm>
          <a:off x="3797535" y="7331913"/>
          <a:ext cx="7884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2292"/>
                <a:gridCol w="50610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LPWEB1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X3650 M3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3.0 GHz * 2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4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146 GB * 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48" name="Rectangle 135"/>
          <p:cNvSpPr>
            <a:spLocks noChangeArrowheads="1"/>
          </p:cNvSpPr>
          <p:nvPr/>
        </p:nvSpPr>
        <p:spPr bwMode="auto">
          <a:xfrm>
            <a:off x="3797535" y="7709657"/>
            <a:ext cx="788400" cy="35491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49" name="Rectangle 43"/>
          <p:cNvSpPr>
            <a:spLocks noChangeArrowheads="1"/>
          </p:cNvSpPr>
          <p:nvPr/>
        </p:nvSpPr>
        <p:spPr bwMode="auto">
          <a:xfrm>
            <a:off x="3823613" y="773001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Windows 2012 Std.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550" name="직선 연결선 549"/>
          <p:cNvCxnSpPr/>
          <p:nvPr/>
        </p:nvCxnSpPr>
        <p:spPr>
          <a:xfrm rot="5400000" flipH="1" flipV="1">
            <a:off x="4064369" y="717316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1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83951" y="6969733"/>
            <a:ext cx="234432" cy="302420"/>
          </a:xfrm>
          <a:prstGeom prst="rect">
            <a:avLst/>
          </a:prstGeom>
          <a:noFill/>
        </p:spPr>
      </p:pic>
      <p:sp>
        <p:nvSpPr>
          <p:cNvPr id="552" name="TextBox 551"/>
          <p:cNvSpPr txBox="1"/>
          <p:nvPr/>
        </p:nvSpPr>
        <p:spPr>
          <a:xfrm>
            <a:off x="3757218" y="6959664"/>
            <a:ext cx="894778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dirty="0" smtClean="0"/>
              <a:t>유통서버</a:t>
            </a:r>
            <a:endParaRPr lang="en-US" altLang="ko-KR" sz="500" dirty="0" smtClean="0"/>
          </a:p>
          <a:p>
            <a:pPr algn="ctr"/>
            <a:r>
              <a:rPr lang="en-US" altLang="ko-KR" sz="500" dirty="0" smtClean="0"/>
              <a:t>#2</a:t>
            </a:r>
            <a:endParaRPr lang="en-US" altLang="ko-KR" sz="500" dirty="0"/>
          </a:p>
          <a:p>
            <a:pPr algn="ctr"/>
            <a:r>
              <a:rPr lang="en-US" altLang="ko-KR" sz="500" smtClean="0"/>
              <a:t>121.156.69.</a:t>
            </a:r>
            <a:endParaRPr lang="en-US" altLang="ko-KR" sz="500" dirty="0" smtClean="0"/>
          </a:p>
        </p:txBody>
      </p:sp>
      <p:sp>
        <p:nvSpPr>
          <p:cNvPr id="553" name="Rectangle 43"/>
          <p:cNvSpPr>
            <a:spLocks noChangeArrowheads="1"/>
          </p:cNvSpPr>
          <p:nvPr/>
        </p:nvSpPr>
        <p:spPr bwMode="auto">
          <a:xfrm>
            <a:off x="3823613" y="790265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54" name="Rectangle 43"/>
          <p:cNvSpPr>
            <a:spLocks noChangeArrowheads="1"/>
          </p:cNvSpPr>
          <p:nvPr/>
        </p:nvSpPr>
        <p:spPr bwMode="auto">
          <a:xfrm>
            <a:off x="3823613" y="7984851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Backup </a:t>
            </a:r>
            <a:r>
              <a:rPr lang="en-US" altLang="ko-KR" sz="400">
                <a:latin typeface="+mn-ea"/>
              </a:rPr>
              <a:t>Agent </a:t>
            </a:r>
            <a:r>
              <a:rPr lang="en-US" altLang="ko-KR" sz="400" smtClean="0">
                <a:latin typeface="+mn-ea"/>
              </a:rPr>
              <a:t>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55" name="Rectangle 43"/>
          <p:cNvSpPr>
            <a:spLocks noChangeArrowheads="1"/>
          </p:cNvSpPr>
          <p:nvPr/>
        </p:nvSpPr>
        <p:spPr bwMode="auto">
          <a:xfrm>
            <a:off x="3813792" y="781216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tomcat 6.0</a:t>
            </a:r>
            <a:endParaRPr lang="ko-KR" altLang="en-US" sz="400" dirty="0">
              <a:latin typeface="+mn-ea"/>
            </a:endParaRPr>
          </a:p>
        </p:txBody>
      </p:sp>
      <p:grpSp>
        <p:nvGrpSpPr>
          <p:cNvPr id="556" name="그룹 555"/>
          <p:cNvGrpSpPr/>
          <p:nvPr/>
        </p:nvGrpSpPr>
        <p:grpSpPr>
          <a:xfrm>
            <a:off x="932955" y="7036127"/>
            <a:ext cx="572400" cy="265734"/>
            <a:chOff x="354793" y="2517958"/>
            <a:chExt cx="572400" cy="265734"/>
          </a:xfrm>
        </p:grpSpPr>
        <p:cxnSp>
          <p:nvCxnSpPr>
            <p:cNvPr id="557" name="직선 연결선 556"/>
            <p:cNvCxnSpPr/>
            <p:nvPr/>
          </p:nvCxnSpPr>
          <p:spPr>
            <a:xfrm flipV="1">
              <a:off x="645490" y="2664846"/>
              <a:ext cx="0" cy="1188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58" name="Picture 129" descr="CSS11000"/>
            <p:cNvPicPr preferRelativeResize="0"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68601" y="2538018"/>
              <a:ext cx="346491" cy="45719"/>
            </a:xfrm>
            <a:prstGeom prst="rect">
              <a:avLst/>
            </a:prstGeom>
            <a:noFill/>
          </p:spPr>
        </p:pic>
        <p:sp>
          <p:nvSpPr>
            <p:cNvPr id="559" name="TextBox 10"/>
            <p:cNvSpPr txBox="1"/>
            <p:nvPr/>
          </p:nvSpPr>
          <p:spPr>
            <a:xfrm>
              <a:off x="478835" y="2517958"/>
              <a:ext cx="317746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500" dirty="0" smtClean="0"/>
                <a:t>L4</a:t>
              </a:r>
              <a:r>
                <a:rPr lang="ko-KR" altLang="en-US" sz="500" dirty="0" smtClean="0"/>
                <a:t> </a:t>
              </a:r>
              <a:r>
                <a:rPr lang="en-US" altLang="ko-KR" sz="500" dirty="0" smtClean="0"/>
                <a:t>switch</a:t>
              </a:r>
              <a:endParaRPr lang="ko-KR" altLang="en-US" sz="500" dirty="0"/>
            </a:p>
          </p:txBody>
        </p:sp>
        <p:sp>
          <p:nvSpPr>
            <p:cNvPr id="560" name="TextBox 559"/>
            <p:cNvSpPr txBox="1"/>
            <p:nvPr/>
          </p:nvSpPr>
          <p:spPr>
            <a:xfrm>
              <a:off x="354793" y="2599296"/>
              <a:ext cx="5724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121.156.69.160</a:t>
              </a:r>
              <a:endParaRPr lang="en-US" altLang="ko-KR" sz="500" dirty="0" smtClean="0"/>
            </a:p>
          </p:txBody>
        </p:sp>
      </p:grpSp>
      <p:graphicFrame>
        <p:nvGraphicFramePr>
          <p:cNvPr id="561" name="표 5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732541"/>
              </p:ext>
            </p:extLst>
          </p:nvPr>
        </p:nvGraphicFramePr>
        <p:xfrm>
          <a:off x="2034706" y="7338187"/>
          <a:ext cx="889729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49748"/>
                <a:gridCol w="639981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BWINRCFMPAYWEB01,02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562" name="직선 연결선 561"/>
          <p:cNvCxnSpPr/>
          <p:nvPr/>
        </p:nvCxnSpPr>
        <p:spPr>
          <a:xfrm rot="5400000" flipH="1" flipV="1">
            <a:off x="2621006" y="7174674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3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26300" y="6975008"/>
            <a:ext cx="234417" cy="302400"/>
          </a:xfrm>
          <a:prstGeom prst="rect">
            <a:avLst/>
          </a:prstGeom>
          <a:noFill/>
        </p:spPr>
      </p:pic>
      <p:sp>
        <p:nvSpPr>
          <p:cNvPr id="564" name="TextBox 563"/>
          <p:cNvSpPr txBox="1"/>
          <p:nvPr/>
        </p:nvSpPr>
        <p:spPr>
          <a:xfrm>
            <a:off x="2299566" y="6964919"/>
            <a:ext cx="894778" cy="307777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온라인복권 당첨확인 및</a:t>
            </a:r>
            <a:endParaRPr lang="en-US" altLang="ko-KR" sz="500"/>
          </a:p>
          <a:p>
            <a:pPr algn="ctr"/>
            <a:r>
              <a:rPr lang="ko-KR" altLang="en-US" sz="500"/>
              <a:t>지급 웹서버 </a:t>
            </a:r>
            <a:r>
              <a:rPr lang="en-US" altLang="ko-KR" sz="500"/>
              <a:t>#2</a:t>
            </a:r>
          </a:p>
          <a:p>
            <a:pPr algn="ctr"/>
            <a:r>
              <a:rPr lang="en-US" altLang="ko-KR" sz="500" smtClean="0"/>
              <a:t>121.156.69.171</a:t>
            </a:r>
            <a:endParaRPr lang="en-US" altLang="ko-KR" sz="500"/>
          </a:p>
          <a:p>
            <a:pPr algn="ctr"/>
            <a:r>
              <a:rPr lang="en-US" altLang="ko-KR" sz="500" smtClean="0"/>
              <a:t>121.156.69.172</a:t>
            </a:r>
            <a:endParaRPr lang="en-US" altLang="ko-KR" sz="500" dirty="0"/>
          </a:p>
        </p:txBody>
      </p:sp>
      <p:sp>
        <p:nvSpPr>
          <p:cNvPr id="565" name="Rectangle 135"/>
          <p:cNvSpPr>
            <a:spLocks noChangeArrowheads="1"/>
          </p:cNvSpPr>
          <p:nvPr/>
        </p:nvSpPr>
        <p:spPr bwMode="auto">
          <a:xfrm>
            <a:off x="2034708" y="7717939"/>
            <a:ext cx="889200" cy="35045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66" name="Rectangle 43"/>
          <p:cNvSpPr>
            <a:spLocks noChangeArrowheads="1"/>
          </p:cNvSpPr>
          <p:nvPr/>
        </p:nvSpPr>
        <p:spPr bwMode="auto">
          <a:xfrm>
            <a:off x="2056308" y="7738301"/>
            <a:ext cx="84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567" name="Rectangle 43"/>
          <p:cNvSpPr>
            <a:spLocks noChangeArrowheads="1"/>
          </p:cNvSpPr>
          <p:nvPr/>
        </p:nvSpPr>
        <p:spPr bwMode="auto">
          <a:xfrm>
            <a:off x="2056308" y="7822564"/>
            <a:ext cx="84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WebToB 4.0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568" name="Rectangle 43"/>
          <p:cNvSpPr>
            <a:spLocks noChangeArrowheads="1"/>
          </p:cNvSpPr>
          <p:nvPr/>
        </p:nvSpPr>
        <p:spPr bwMode="auto">
          <a:xfrm>
            <a:off x="2056308" y="7903844"/>
            <a:ext cx="84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69" name="Rectangle 43"/>
          <p:cNvSpPr>
            <a:spLocks noChangeArrowheads="1"/>
          </p:cNvSpPr>
          <p:nvPr/>
        </p:nvSpPr>
        <p:spPr bwMode="auto">
          <a:xfrm>
            <a:off x="2056308" y="7985953"/>
            <a:ext cx="846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Backup </a:t>
            </a:r>
            <a:r>
              <a:rPr lang="en-US" altLang="ko-KR" sz="400">
                <a:latin typeface="+mn-ea"/>
              </a:rPr>
              <a:t>Agent 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70" name="Rectangle 135"/>
          <p:cNvSpPr>
            <a:spLocks noChangeArrowheads="1"/>
          </p:cNvSpPr>
          <p:nvPr/>
        </p:nvSpPr>
        <p:spPr bwMode="auto">
          <a:xfrm>
            <a:off x="4470933" y="5799685"/>
            <a:ext cx="784800" cy="957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71" name="Rectangle 43"/>
          <p:cNvSpPr>
            <a:spLocks noChangeArrowheads="1"/>
          </p:cNvSpPr>
          <p:nvPr/>
        </p:nvSpPr>
        <p:spPr bwMode="auto">
          <a:xfrm>
            <a:off x="4491492" y="582005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572" name="Rectangle 43"/>
          <p:cNvSpPr>
            <a:spLocks noChangeArrowheads="1"/>
          </p:cNvSpPr>
          <p:nvPr/>
        </p:nvSpPr>
        <p:spPr bwMode="auto">
          <a:xfrm>
            <a:off x="4491492" y="592236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573" name="Rectangle 43"/>
          <p:cNvSpPr>
            <a:spLocks noChangeArrowheads="1"/>
          </p:cNvSpPr>
          <p:nvPr/>
        </p:nvSpPr>
        <p:spPr bwMode="auto">
          <a:xfrm>
            <a:off x="4491492" y="603084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 6.1.0 (open jdk 1.6)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74" name="Rectangle 43"/>
          <p:cNvSpPr>
            <a:spLocks noChangeArrowheads="1"/>
          </p:cNvSpPr>
          <p:nvPr/>
        </p:nvSpPr>
        <p:spPr bwMode="auto">
          <a:xfrm>
            <a:off x="4491492" y="624752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575" name="Rectangle 43"/>
          <p:cNvSpPr>
            <a:spLocks noChangeArrowheads="1"/>
          </p:cNvSpPr>
          <p:nvPr/>
        </p:nvSpPr>
        <p:spPr bwMode="auto">
          <a:xfrm>
            <a:off x="4491492" y="635807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D'Amo</a:t>
            </a:r>
            <a:endParaRPr lang="ko-KR" altLang="en-US" sz="400" dirty="0">
              <a:latin typeface="+mn-ea"/>
            </a:endParaRPr>
          </a:p>
        </p:txBody>
      </p:sp>
      <p:sp>
        <p:nvSpPr>
          <p:cNvPr id="576" name="Rectangle 43"/>
          <p:cNvSpPr>
            <a:spLocks noChangeArrowheads="1"/>
          </p:cNvSpPr>
          <p:nvPr/>
        </p:nvSpPr>
        <p:spPr bwMode="auto">
          <a:xfrm>
            <a:off x="4491492" y="613819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577" name="Rectangle 43"/>
          <p:cNvSpPr>
            <a:spLocks noChangeArrowheads="1"/>
          </p:cNvSpPr>
          <p:nvPr/>
        </p:nvSpPr>
        <p:spPr bwMode="auto">
          <a:xfrm>
            <a:off x="4491492" y="646875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>
              <a:latin typeface="+mn-ea"/>
            </a:endParaRPr>
          </a:p>
        </p:txBody>
      </p:sp>
      <p:sp>
        <p:nvSpPr>
          <p:cNvPr id="578" name="Rectangle 43"/>
          <p:cNvSpPr>
            <a:spLocks noChangeArrowheads="1"/>
          </p:cNvSpPr>
          <p:nvPr/>
        </p:nvSpPr>
        <p:spPr bwMode="auto">
          <a:xfrm>
            <a:off x="4491492" y="657036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79" name="Rectangle 43"/>
          <p:cNvSpPr>
            <a:spLocks noChangeArrowheads="1"/>
          </p:cNvSpPr>
          <p:nvPr/>
        </p:nvSpPr>
        <p:spPr bwMode="auto">
          <a:xfrm>
            <a:off x="4491492" y="666804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grpSp>
        <p:nvGrpSpPr>
          <p:cNvPr id="580" name="그룹 579"/>
          <p:cNvGrpSpPr/>
          <p:nvPr/>
        </p:nvGrpSpPr>
        <p:grpSpPr>
          <a:xfrm>
            <a:off x="2708099" y="1865807"/>
            <a:ext cx="572400" cy="265734"/>
            <a:chOff x="354793" y="2517958"/>
            <a:chExt cx="572400" cy="265734"/>
          </a:xfrm>
        </p:grpSpPr>
        <p:cxnSp>
          <p:nvCxnSpPr>
            <p:cNvPr id="581" name="직선 연결선 580"/>
            <p:cNvCxnSpPr/>
            <p:nvPr/>
          </p:nvCxnSpPr>
          <p:spPr>
            <a:xfrm flipV="1">
              <a:off x="645490" y="2664846"/>
              <a:ext cx="0" cy="1188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82" name="Picture 129" descr="CSS11000"/>
            <p:cNvPicPr preferRelativeResize="0"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68601" y="2538018"/>
              <a:ext cx="346491" cy="45719"/>
            </a:xfrm>
            <a:prstGeom prst="rect">
              <a:avLst/>
            </a:prstGeom>
            <a:noFill/>
          </p:spPr>
        </p:pic>
        <p:sp>
          <p:nvSpPr>
            <p:cNvPr id="583" name="TextBox 10"/>
            <p:cNvSpPr txBox="1"/>
            <p:nvPr/>
          </p:nvSpPr>
          <p:spPr>
            <a:xfrm>
              <a:off x="478835" y="2517958"/>
              <a:ext cx="317746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500" dirty="0" smtClean="0"/>
                <a:t>L4</a:t>
              </a:r>
              <a:r>
                <a:rPr lang="ko-KR" altLang="en-US" sz="500" dirty="0" smtClean="0"/>
                <a:t> </a:t>
              </a:r>
              <a:r>
                <a:rPr lang="en-US" altLang="ko-KR" sz="500" dirty="0" smtClean="0"/>
                <a:t>switch</a:t>
              </a:r>
              <a:endParaRPr lang="ko-KR" altLang="en-US" sz="500" dirty="0"/>
            </a:p>
          </p:txBody>
        </p:sp>
        <p:sp>
          <p:nvSpPr>
            <p:cNvPr id="584" name="TextBox 583"/>
            <p:cNvSpPr txBox="1"/>
            <p:nvPr/>
          </p:nvSpPr>
          <p:spPr>
            <a:xfrm>
              <a:off x="354793" y="2599296"/>
              <a:ext cx="5724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172.26.11.113</a:t>
              </a:r>
              <a:endParaRPr lang="en-US" altLang="ko-KR" sz="500" dirty="0" smtClean="0"/>
            </a:p>
          </p:txBody>
        </p:sp>
      </p:grpSp>
      <p:cxnSp>
        <p:nvCxnSpPr>
          <p:cNvPr id="585" name="직선 연결선 584"/>
          <p:cNvCxnSpPr/>
          <p:nvPr/>
        </p:nvCxnSpPr>
        <p:spPr>
          <a:xfrm rot="5400000" flipH="1" flipV="1">
            <a:off x="3238576" y="2010313"/>
            <a:ext cx="246879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6" name="Picture 43" descr="Untitled-1 copy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61756" y="1785367"/>
            <a:ext cx="234417" cy="302400"/>
          </a:xfrm>
          <a:prstGeom prst="rect">
            <a:avLst/>
          </a:prstGeom>
          <a:noFill/>
        </p:spPr>
      </p:pic>
      <p:sp>
        <p:nvSpPr>
          <p:cNvPr id="587" name="TextBox 586"/>
          <p:cNvSpPr txBox="1"/>
          <p:nvPr/>
        </p:nvSpPr>
        <p:spPr>
          <a:xfrm>
            <a:off x="3021045" y="1787552"/>
            <a:ext cx="748800" cy="2308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암호화서버 </a:t>
            </a:r>
            <a:r>
              <a:rPr lang="en-US" altLang="ko-KR" sz="500" smtClean="0"/>
              <a:t>#2</a:t>
            </a:r>
          </a:p>
          <a:p>
            <a:pPr algn="ctr"/>
            <a:r>
              <a:rPr lang="en-US" altLang="ko-KR" sz="500" smtClean="0"/>
              <a:t>172.26.11.114</a:t>
            </a:r>
          </a:p>
          <a:p>
            <a:pPr algn="ctr"/>
            <a:r>
              <a:rPr lang="en-US" altLang="ko-KR" sz="500" smtClean="0"/>
              <a:t>172.26.11.115</a:t>
            </a:r>
          </a:p>
        </p:txBody>
      </p:sp>
      <p:grpSp>
        <p:nvGrpSpPr>
          <p:cNvPr id="588" name="그룹 587"/>
          <p:cNvGrpSpPr/>
          <p:nvPr/>
        </p:nvGrpSpPr>
        <p:grpSpPr>
          <a:xfrm>
            <a:off x="2022601" y="7036127"/>
            <a:ext cx="572400" cy="265734"/>
            <a:chOff x="354793" y="2517958"/>
            <a:chExt cx="572400" cy="265734"/>
          </a:xfrm>
        </p:grpSpPr>
        <p:cxnSp>
          <p:nvCxnSpPr>
            <p:cNvPr id="589" name="직선 연결선 588"/>
            <p:cNvCxnSpPr/>
            <p:nvPr/>
          </p:nvCxnSpPr>
          <p:spPr>
            <a:xfrm flipV="1">
              <a:off x="645490" y="2664846"/>
              <a:ext cx="0" cy="118846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90" name="Picture 129" descr="CSS11000"/>
            <p:cNvPicPr preferRelativeResize="0"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68601" y="2538018"/>
              <a:ext cx="346491" cy="45719"/>
            </a:xfrm>
            <a:prstGeom prst="rect">
              <a:avLst/>
            </a:prstGeom>
            <a:noFill/>
          </p:spPr>
        </p:pic>
        <p:sp>
          <p:nvSpPr>
            <p:cNvPr id="591" name="TextBox 10"/>
            <p:cNvSpPr txBox="1"/>
            <p:nvPr/>
          </p:nvSpPr>
          <p:spPr>
            <a:xfrm>
              <a:off x="478835" y="2517958"/>
              <a:ext cx="317746" cy="769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500" dirty="0" smtClean="0"/>
                <a:t>L4</a:t>
              </a:r>
              <a:r>
                <a:rPr lang="ko-KR" altLang="en-US" sz="500" dirty="0" smtClean="0"/>
                <a:t> </a:t>
              </a:r>
              <a:r>
                <a:rPr lang="en-US" altLang="ko-KR" sz="500" dirty="0" smtClean="0"/>
                <a:t>switch</a:t>
              </a:r>
              <a:endParaRPr lang="ko-KR" altLang="en-US" sz="500" dirty="0"/>
            </a:p>
          </p:txBody>
        </p:sp>
        <p:sp>
          <p:nvSpPr>
            <p:cNvPr id="592" name="TextBox 591"/>
            <p:cNvSpPr txBox="1"/>
            <p:nvPr/>
          </p:nvSpPr>
          <p:spPr>
            <a:xfrm>
              <a:off x="354793" y="2599296"/>
              <a:ext cx="5724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121.175.69.170</a:t>
              </a:r>
              <a:endParaRPr lang="en-US" altLang="ko-KR" sz="5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783225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13644</TotalTime>
  <Words>5681</Words>
  <Application>Microsoft Office PowerPoint</Application>
  <PresentationFormat>A3 용지(297x420mm)</PresentationFormat>
  <Paragraphs>2045</Paragraphs>
  <Slides>2</Slides>
  <Notes>1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4" baseType="lpstr">
      <vt:lpstr>Office 테마</vt:lpstr>
      <vt:lpstr>클립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dp.kim</dc:creator>
  <cp:lastModifiedBy>dp.kim</cp:lastModifiedBy>
  <cp:revision>932</cp:revision>
  <cp:lastPrinted>2013-10-28T11:35:49Z</cp:lastPrinted>
  <dcterms:created xsi:type="dcterms:W3CDTF">2013-09-13T01:41:03Z</dcterms:created>
  <dcterms:modified xsi:type="dcterms:W3CDTF">2013-11-16T18:35:46Z</dcterms:modified>
</cp:coreProperties>
</file>